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jfKvvRc5vePL9DhWDOxAIj6UZC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30" d="100"/>
          <a:sy n="130" d="100"/>
        </p:scale>
        <p:origin x="36" y="8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06734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00F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0" y="2730500"/>
            <a:ext cx="12192000" cy="4127499"/>
          </a:xfrm>
          <a:prstGeom prst="rect">
            <a:avLst/>
          </a:prstGeom>
          <a:solidFill>
            <a:srgbClr val="FD493D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94607" y="4718053"/>
            <a:ext cx="207244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 smtClean="0">
                <a:solidFill>
                  <a:schemeClr val="lt1"/>
                </a:solidFill>
                <a:latin typeface="Calibri"/>
                <a:sym typeface="Calibri"/>
              </a:rPr>
              <a:t>Insta</a:t>
            </a:r>
            <a:r>
              <a:rPr lang="ru-RU" sz="2800" b="1" dirty="0" err="1" smtClean="0">
                <a:solidFill>
                  <a:schemeClr val="lt1"/>
                </a:solidFill>
                <a:latin typeface="Calibri"/>
                <a:sym typeface="Calibri"/>
              </a:rPr>
              <a:t>Рест</a:t>
            </a:r>
            <a:endParaRPr dirty="0"/>
          </a:p>
        </p:txBody>
      </p:sp>
      <p:sp>
        <p:nvSpPr>
          <p:cNvPr id="87" name="Google Shape;87;p1"/>
          <p:cNvSpPr txBox="1"/>
          <p:nvPr/>
        </p:nvSpPr>
        <p:spPr>
          <a:xfrm>
            <a:off x="945288" y="2876431"/>
            <a:ext cx="6139679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ПРЕЗЕНТАЦИЯ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СТАРТАП-ПРОЕКТОВ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2243100" y="915618"/>
            <a:ext cx="43990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АКСЕЛЕРАЦИОННАЯ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ПРОГРАММА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4204532" y="4713062"/>
            <a:ext cx="178669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  <a:latin typeface="Calibri"/>
                <a:sym typeface="Calibri"/>
              </a:rPr>
              <a:t> </a:t>
            </a:r>
            <a:endParaRPr dirty="0"/>
          </a:p>
        </p:txBody>
      </p:sp>
      <p:sp>
        <p:nvSpPr>
          <p:cNvPr id="90" name="Google Shape;90;p1"/>
          <p:cNvSpPr txBox="1"/>
          <p:nvPr/>
        </p:nvSpPr>
        <p:spPr>
          <a:xfrm>
            <a:off x="1019175" y="5784850"/>
            <a:ext cx="27432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Описать в двух словах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что делает проект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7021286" y="168956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"/>
          <p:cNvSpPr txBox="1"/>
          <p:nvPr/>
        </p:nvSpPr>
        <p:spPr>
          <a:xfrm rot="-5400000">
            <a:off x="6825993" y="470555"/>
            <a:ext cx="1479588" cy="98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ru-RU" sz="1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ПРЕДСТАВЛЕНИЕ</a:t>
            </a:r>
            <a:endParaRPr dirty="0"/>
          </a:p>
        </p:txBody>
      </p:sp>
      <p:sp>
        <p:nvSpPr>
          <p:cNvPr id="93" name="Google Shape;93;p1"/>
          <p:cNvSpPr/>
          <p:nvPr/>
        </p:nvSpPr>
        <p:spPr>
          <a:xfrm>
            <a:off x="7049861" y="1810147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"/>
          <p:cNvSpPr txBox="1"/>
          <p:nvPr/>
        </p:nvSpPr>
        <p:spPr>
          <a:xfrm rot="-5400000">
            <a:off x="6854568" y="2111730"/>
            <a:ext cx="1479588" cy="98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РЕШАЕМАЯ ПРОБЛЕМА И КЛЮЧЕВАЯ ПОЛЬЗА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7043511" y="3467100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"/>
          <p:cNvSpPr txBox="1"/>
          <p:nvPr/>
        </p:nvSpPr>
        <p:spPr>
          <a:xfrm rot="-5400000">
            <a:off x="6848218" y="3768705"/>
            <a:ext cx="1479588" cy="98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ЧТО УЖЕ СДЕЛАНО ПО ПРОЕКТУ</a:t>
            </a:r>
            <a:endParaRPr/>
          </a:p>
        </p:txBody>
      </p:sp>
      <p:sp>
        <p:nvSpPr>
          <p:cNvPr id="97" name="Google Shape;97;p1"/>
          <p:cNvSpPr/>
          <p:nvPr/>
        </p:nvSpPr>
        <p:spPr>
          <a:xfrm>
            <a:off x="7059386" y="5125754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"/>
          <p:cNvSpPr txBox="1"/>
          <p:nvPr/>
        </p:nvSpPr>
        <p:spPr>
          <a:xfrm rot="-5400000">
            <a:off x="6864093" y="5427355"/>
            <a:ext cx="1479588" cy="98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ru-RU" sz="1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ПЛАНЫ И РЕСУРСЫ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690334" y="4197933"/>
            <a:ext cx="2911374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+79025803735</a:t>
            </a:r>
            <a:r>
              <a:rPr lang="ru-RU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ru-RU" sz="24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реализатор</a:t>
            </a:r>
            <a:r>
              <a:rPr lang="ru-RU" sz="24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+79171230830  - Лидер проекта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+79019429722 -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+79270225372 -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b="1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8763000" y="2882900"/>
            <a:ext cx="253627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30941" y="431800"/>
            <a:ext cx="1757365" cy="2026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712" y="828670"/>
            <a:ext cx="1337287" cy="1533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0119860" y="1748433"/>
            <a:ext cx="5975350" cy="3361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280150" y="2987000"/>
            <a:ext cx="40980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АУДИТОРИЯ:</a:t>
            </a:r>
            <a:endParaRPr/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Жители и гости города Тольятти, которые любят вкусно поесть и хорошо провести время в ресторане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Рестораны и кафе города Тольятти, которые хотят повысить свою конкурентоспособность и доходность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4378150" y="2987000"/>
            <a:ext cx="37329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ПРОБЛЕМА:</a:t>
            </a:r>
            <a:endParaRPr/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Недостаток информации и удобства при выборе и заказе мест в ресторанах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Низкая лояльность и вовлеченность клиентов в ресторанный бизнес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Неоптимальное использование ресурсов и потенциала ресторанов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8043100" y="2956250"/>
            <a:ext cx="39111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ПОЛЬЗА:</a:t>
            </a:r>
            <a:endParaRPr/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Удобный и быстрый способ выбора и заказа мест в ресторанах с помощью приложения или сайта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Персонализированные рекомендации, скидки и бонусы за бронирование и отзывы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Аналитика, маркетинг, логистика и другие услуги для управления и развития ресторанного бизнеса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280138" y="4541606"/>
            <a:ext cx="39111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ПОКАЗАТЕЛИ РЫНКА</a:t>
            </a:r>
            <a:endParaRPr/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По данным исследования компании Data Insight, в 2020 году 65% россиян использовали мобильные приложения для бронирования мест в ресторанах, а 75% - для заказа еды на дом или в офис</a:t>
            </a:r>
            <a:endParaRPr sz="1000" i="1">
              <a:solidFill>
                <a:schemeClr val="dk1"/>
              </a:solidFill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4235250" y="4523250"/>
            <a:ext cx="39111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ЕМКОСТЬ РЫНКА</a:t>
            </a:r>
            <a:endParaRPr/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По данным Росстата, в 2020 году в городе Тольятти насчитывалось 704 ресторана и кафе, обслуживающих около 700 тысяч жителей и 100 тысяч туристов в год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По данным Ассоциации рестораторов и отельеров России, в 2020 году оборот ресторанного рынка Тольятти составил около 10 миллиардов рублей, а средний чек клиента - около 1000 рублей</a:t>
            </a:r>
            <a:endParaRPr sz="1000" i="1">
              <a:solidFill>
                <a:schemeClr val="dk1"/>
              </a:solidFill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8188250" y="4523243"/>
            <a:ext cx="39111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КОНКУРЕНТЫ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Основными конкурентами InstaРест являются международные платформы для бронирования мест в ресторанах, такие как OpenTable, Yelp Guest Manager, SevenRooms, inresto by dineout и Eat App</a:t>
            </a:r>
            <a:endParaRPr sz="1000" i="1">
              <a:solidFill>
                <a:schemeClr val="dk1"/>
              </a:solidFill>
            </a:endParaRPr>
          </a:p>
        </p:txBody>
      </p:sp>
      <p:sp>
        <p:nvSpPr>
          <p:cNvPr id="116" name="Google Shape;116;p2"/>
          <p:cNvSpPr txBox="1"/>
          <p:nvPr/>
        </p:nvSpPr>
        <p:spPr>
          <a:xfrm>
            <a:off x="1374198" y="1971200"/>
            <a:ext cx="8281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ЧТО ДЕЛАЕМ?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InstaРест - это инновационная система бронирования мест в ресторанах города Тольятти, которая помогает ресторанному бизнесу привлекать и удерживать клиентов, а пользователям - находить идеальное место для вкусного и приятного времяпрепровождения.</a:t>
            </a: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РЕШАЕМАЯ ПРОБЛЕМА И КЛЮЧЕВАЯ ПОЛЬЗА</a:t>
            </a:r>
            <a:endParaRPr/>
          </a:p>
        </p:txBody>
      </p:sp>
      <p:pic>
        <p:nvPicPr>
          <p:cNvPr id="118" name="Google Shape;11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119860" y="1748433"/>
            <a:ext cx="5975350" cy="3361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1422778" y="746578"/>
            <a:ext cx="3911221" cy="95410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ЧТО УЖЕ СДЕЛАНО ПО ПРОЕКТУ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119860" y="1748433"/>
            <a:ext cx="5975350" cy="336113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 txBox="1"/>
          <p:nvPr/>
        </p:nvSpPr>
        <p:spPr>
          <a:xfrm>
            <a:off x="5877877" y="1825775"/>
            <a:ext cx="6258000" cy="1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КОНКУРЕНТНЫЕ ПРЕИМУЩЕСТВА</a:t>
            </a:r>
            <a:endParaRPr/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Локальная ориентация. InstaРест знает все о ресторанах города Тольятти и учитывает специфику местного рынка и культуры.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Персонализация и лояльность. InstaРест анализирует данные о ресторанах и клиентах, предоставляет персонализированные рекомендации и скидки, а также участвует в программах лояльности и бонусах.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Качество и надежность. InstaРест сотрудничает только с проверенными и качественными ресторанами, которые гарантируют высокий уровень сервиса и обслуживания.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738225" y="3320275"/>
            <a:ext cx="5101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ДОСТИЖЕНИЯ В РАМКАХ ПРОЕКТА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Мы провели аналитическую работу по изучению потребностей и предложений рынка, а также разработал прототип своего продукта в виде сайта</a:t>
            </a: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"/>
          <p:cNvSpPr txBox="1"/>
          <p:nvPr/>
        </p:nvSpPr>
        <p:spPr>
          <a:xfrm>
            <a:off x="1175550" y="4336067"/>
            <a:ext cx="3851400" cy="4002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ДОРОЖНАЯ КАРТА ПРОЕКТА</a:t>
            </a:r>
            <a:endParaRPr/>
          </a:p>
        </p:txBody>
      </p:sp>
      <p:sp>
        <p:nvSpPr>
          <p:cNvPr id="130" name="Google Shape;130;p3"/>
          <p:cNvSpPr txBox="1"/>
          <p:nvPr/>
        </p:nvSpPr>
        <p:spPr>
          <a:xfrm>
            <a:off x="738225" y="2014325"/>
            <a:ext cx="49452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БИЗНЕС-МОДЕЛЬ: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Агрегаторская модель. InstaРест получает комиссию от ресторанов за каждое успешное бронирование через свое приложение или сайт. Средняя комиссия составляет 10% от среднего чека клиента.</a:t>
            </a:r>
            <a:endParaRPr sz="10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"/>
          <p:cNvSpPr txBox="1"/>
          <p:nvPr/>
        </p:nvSpPr>
        <p:spPr>
          <a:xfrm>
            <a:off x="621675" y="4933525"/>
            <a:ext cx="6258000" cy="18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Запуск продукта на рынок (2024 год). InstaРест предоставит доступ к своему приложению и сайту всем пользователям и ресторанам. Нужно 500 тысяч рублей на оборудование, лицензии, хостинг, домены и рекламу.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Расширение партнерской сети (2024-2025 годы). InstaРест заключит договоры с еще 40 ресторанами и кафе в Тольятти и соседних городах и регионах. Нужно 1 миллион рублей на переговоры, договоры, интеграцию и обучение.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ru-RU" sz="1000">
                <a:solidFill>
                  <a:schemeClr val="dk1"/>
                </a:solidFill>
              </a:rPr>
              <a:t>Развитие функционала продукта (2025-2026 годы). InstaРест добавит новые возможности, такие как доставка еды, романтическое свидание, поиск достопримечательностей и событий, голосовой поиск и управление. Нужно 2 миллиона рублей на найм, технологии, исследования и тестирование.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/>
          </a:p>
        </p:txBody>
      </p:sp>
      <p:sp>
        <p:nvSpPr>
          <p:cNvPr id="139" name="Google Shape;139;p4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ПЛАНЫ И НЕОБХОДИМЫЕ РЕСУРСЫ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119860" y="1748433"/>
            <a:ext cx="5975350" cy="336113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"/>
          <p:cNvSpPr txBox="1"/>
          <p:nvPr/>
        </p:nvSpPr>
        <p:spPr>
          <a:xfrm>
            <a:off x="1444551" y="2342242"/>
            <a:ext cx="2454350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ЧТО УЖЕ ЕСТЬ: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Tx/>
              <a:buChar char="-"/>
            </a:pPr>
            <a:r>
              <a:rPr lang="ru-RU" dirty="0" smtClean="0"/>
              <a:t>Макет приложения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 txBox="1"/>
          <p:nvPr/>
        </p:nvSpPr>
        <p:spPr>
          <a:xfrm>
            <a:off x="4253065" y="2368776"/>
            <a:ext cx="3316136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ЧТО НАМ НЕОБХОДИМО</a:t>
            </a:r>
            <a:r>
              <a:rPr lang="ru-RU" sz="2000" b="1" dirty="0" smtClean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-Составить план дальнейшего развития проекта.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</a:t>
            </a:r>
            <a:r>
              <a:rPr lang="ru-RU" dirty="0" smtClean="0"/>
              <a:t>Дополнительно составить характеристику будущего предприятия.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-Составить план реализации проекта</a:t>
            </a:r>
            <a:endParaRPr lang="ru-RU" dirty="0" smtClean="0"/>
          </a:p>
        </p:txBody>
      </p:sp>
      <p:sp>
        <p:nvSpPr>
          <p:cNvPr id="143" name="Google Shape;143;p4"/>
          <p:cNvSpPr txBox="1"/>
          <p:nvPr/>
        </p:nvSpPr>
        <p:spPr>
          <a:xfrm>
            <a:off x="8237237" y="2368776"/>
            <a:ext cx="3510264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КОММЕРЦИАЛИЗАЦИЯ:</a:t>
            </a:r>
            <a:endParaRPr dirty="0"/>
          </a:p>
          <a:p>
            <a:pPr lvl="0">
              <a:buClr>
                <a:schemeClr val="dk1"/>
              </a:buClr>
              <a:buSzPts val="1800"/>
            </a:pPr>
            <a:r>
              <a:rPr lang="ru-RU" dirty="0" smtClean="0"/>
              <a:t>- Комиссии </a:t>
            </a:r>
            <a:r>
              <a:rPr lang="ru-RU" dirty="0"/>
              <a:t>за </a:t>
            </a:r>
            <a:r>
              <a:rPr lang="ru-RU" dirty="0" smtClean="0"/>
              <a:t>бронирование</a:t>
            </a:r>
          </a:p>
          <a:p>
            <a:pPr lvl="0">
              <a:buClr>
                <a:schemeClr val="dk1"/>
              </a:buClr>
              <a:buSzPts val="1800"/>
            </a:pPr>
            <a:r>
              <a:rPr lang="ru-RU" dirty="0" smtClean="0"/>
              <a:t>- </a:t>
            </a:r>
            <a:r>
              <a:rPr lang="ru-RU" dirty="0"/>
              <a:t>Реклама и спонсорство</a:t>
            </a:r>
            <a:endParaRPr dirty="0"/>
          </a:p>
          <a:p>
            <a:pPr lvl="0">
              <a:buClr>
                <a:schemeClr val="dk1"/>
              </a:buClr>
              <a:buSzPts val="1800"/>
            </a:pPr>
            <a:r>
              <a:rPr lang="ru-RU" dirty="0" smtClean="0"/>
              <a:t>- </a:t>
            </a:r>
            <a:r>
              <a:rPr lang="ru-RU" dirty="0" smtClean="0"/>
              <a:t>Партнерские отношения</a:t>
            </a:r>
          </a:p>
          <a:p>
            <a:pPr lvl="0">
              <a:buClr>
                <a:schemeClr val="dk1"/>
              </a:buClr>
              <a:buSzPts val="1800"/>
            </a:pPr>
            <a:r>
              <a:rPr lang="ru-RU" dirty="0" smtClean="0"/>
              <a:t>- </a:t>
            </a:r>
            <a:r>
              <a:rPr lang="ru-RU" dirty="0" smtClean="0"/>
              <a:t>Премиум-подписки</a:t>
            </a:r>
          </a:p>
          <a:p>
            <a:pPr lvl="0">
              <a:buClr>
                <a:schemeClr val="dk1"/>
              </a:buClr>
              <a:buSzPts val="1800"/>
            </a:pPr>
            <a:r>
              <a:rPr lang="ru-RU" dirty="0" smtClean="0"/>
              <a:t>- Участие </a:t>
            </a:r>
            <a:r>
              <a:rPr lang="ru-RU" dirty="0"/>
              <a:t>в программе </a:t>
            </a:r>
            <a:r>
              <a:rPr lang="ru-RU" dirty="0" smtClean="0"/>
              <a:t>лояльности</a:t>
            </a:r>
          </a:p>
          <a:p>
            <a:pPr lvl="0">
              <a:buClr>
                <a:schemeClr val="dk1"/>
              </a:buClr>
              <a:buSzPts val="1800"/>
            </a:pPr>
            <a:r>
              <a:rPr lang="ru-RU" dirty="0" smtClean="0"/>
              <a:t>- Аналитика </a:t>
            </a:r>
            <a:r>
              <a:rPr lang="ru-RU" dirty="0"/>
              <a:t>и данные</a:t>
            </a:r>
            <a:endParaRPr lang="ru-RU" dirty="0" smtClean="0"/>
          </a:p>
          <a:p>
            <a:pPr lvl="0">
              <a:buClr>
                <a:schemeClr val="dk1"/>
              </a:buClr>
              <a:buSzPts val="1800"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/>
          <p:nvPr/>
        </p:nvSpPr>
        <p:spPr>
          <a:xfrm>
            <a:off x="1436468" y="2180942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1436468" y="3309984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7100969" y="2174483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7100969" y="3303525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5"/>
          <p:cNvSpPr txBox="1"/>
          <p:nvPr/>
        </p:nvSpPr>
        <p:spPr>
          <a:xfrm>
            <a:off x="2568163" y="2400553"/>
            <a:ext cx="2022798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Шанина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Елизавета–</a:t>
            </a:r>
            <a:r>
              <a:rPr lang="ru-RU" sz="1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Лидер</a:t>
            </a:r>
            <a:endParaRPr dirty="0"/>
          </a:p>
        </p:txBody>
      </p:sp>
      <p:sp>
        <p:nvSpPr>
          <p:cNvPr id="157" name="Google Shape;157;p5"/>
          <p:cNvSpPr txBox="1"/>
          <p:nvPr/>
        </p:nvSpPr>
        <p:spPr>
          <a:xfrm>
            <a:off x="2580863" y="3556253"/>
            <a:ext cx="202279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Курамшин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Руслан –</a:t>
            </a:r>
            <a:r>
              <a:rPr lang="ru-RU" sz="1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Реализатор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 txBox="1"/>
          <p:nvPr/>
        </p:nvSpPr>
        <p:spPr>
          <a:xfrm>
            <a:off x="8206963" y="2324353"/>
            <a:ext cx="202279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Машкина Полина– Генератор идей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8219663" y="3480053"/>
            <a:ext cx="202279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Володина Яна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Реализатор</a:t>
            </a:r>
            <a:r>
              <a:rPr lang="ru-RU" sz="1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/>
          </a:p>
        </p:txBody>
      </p:sp>
      <p:sp>
        <p:nvSpPr>
          <p:cNvPr id="166" name="Google Shape;166;p5"/>
          <p:cNvSpPr txBox="1"/>
          <p:nvPr/>
        </p:nvSpPr>
        <p:spPr>
          <a:xfrm>
            <a:off x="1422778" y="1187670"/>
            <a:ext cx="3911221" cy="52322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652</Words>
  <Application>Microsoft Office PowerPoint</Application>
  <PresentationFormat>Произвольный</PresentationFormat>
  <Paragraphs>81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Student</cp:lastModifiedBy>
  <cp:revision>3</cp:revision>
  <dcterms:created xsi:type="dcterms:W3CDTF">2023-11-25T17:02:21Z</dcterms:created>
  <dcterms:modified xsi:type="dcterms:W3CDTF">2023-11-29T11:41:53Z</dcterms:modified>
</cp:coreProperties>
</file>