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d4bb29ad9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d4bb29ad9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d4bb29ad9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d4bb29ad9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d4bb29ad9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d4bb29ad9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" name="Google Shape;84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type="title"/>
          </p:nvPr>
        </p:nvSpPr>
        <p:spPr>
          <a:xfrm>
            <a:off x="401717" y="1480056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Витаминизированный кофезаменитель из растительного сырья</a:t>
            </a:r>
            <a:endParaRPr sz="3100"/>
          </a:p>
        </p:txBody>
      </p:sp>
      <p:sp>
        <p:nvSpPr>
          <p:cNvPr id="109" name="Google Shape;109;p25"/>
          <p:cNvSpPr/>
          <p:nvPr/>
        </p:nvSpPr>
        <p:spPr>
          <a:xfrm>
            <a:off x="5224650" y="0"/>
            <a:ext cx="33759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600604" y="1098450"/>
            <a:ext cx="5433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600600" y="3469800"/>
            <a:ext cx="5433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600799" y="0"/>
            <a:ext cx="5433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6250" y="183874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 txBox="1"/>
          <p:nvPr/>
        </p:nvSpPr>
        <p:spPr>
          <a:xfrm>
            <a:off x="217825" y="3914400"/>
            <a:ext cx="4553400" cy="1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Матвеев Данил </a:t>
            </a:r>
            <a:r>
              <a:rPr lang="ru" sz="20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Александрович</a:t>
            </a:r>
            <a:endParaRPr sz="20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ФГБОУ ВО “ХГУ им. Н.Ф. Катанова”</a:t>
            </a:r>
            <a:endParaRPr sz="20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4650" y="1098450"/>
            <a:ext cx="3375900" cy="292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-5075" y="2681750"/>
            <a:ext cx="7229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Популярность кофе как напитка.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Более 90% жителей Земли пьют кофейные напитки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Развитие кофейного рынка.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 современных условиях кофе — продукт высокорентабельный и очень привлекательный для бизнеса.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ПРОДУКТА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 flipH="1">
            <a:off x="8471267" y="4749850"/>
            <a:ext cx="710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6818" y="25717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Люди с запретом на употребление кофеина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</a:rPr>
              <a:t>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Люди, ведущие здоровый образ жизни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Люди, желающие попробовать что-то новое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457193" y="2571756"/>
            <a:ext cx="6568200" cy="21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>
                <a:solidFill>
                  <a:srgbClr val="132C40"/>
                </a:solidFill>
              </a:rPr>
              <a:t>Невозможность пить кофе</a:t>
            </a:r>
            <a:endParaRPr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>
                <a:solidFill>
                  <a:srgbClr val="132C40"/>
                </a:solidFill>
              </a:rPr>
              <a:t>Поиск продуктов здорового питания</a:t>
            </a:r>
            <a:endParaRPr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>
                <a:solidFill>
                  <a:srgbClr val="132C40"/>
                </a:solidFill>
              </a:rPr>
              <a:t>Желание попробовать что-то новое </a:t>
            </a:r>
            <a:endParaRPr sz="2000"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401725" y="2123225"/>
            <a:ext cx="7993200" cy="25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Возможность пить кофейные напитки в виде заменителя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Новый продукт для полезного питания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Открытие для себя чего-то нового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432332" y="44503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0" name="Google Shape;190;p30"/>
          <p:cNvSpPr txBox="1"/>
          <p:nvPr>
            <p:ph idx="1" type="body"/>
          </p:nvPr>
        </p:nvSpPr>
        <p:spPr>
          <a:xfrm>
            <a:off x="369057" y="1461681"/>
            <a:ext cx="7743900" cy="3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Продукт позволяет клиентам-любителям кофе, но не способным его употреблять из-за состояния здоровья использовать этот продукт в качестве кофезаменителя, тк </a:t>
            </a:r>
            <a:r>
              <a:rPr lang="ru" sz="1700">
                <a:solidFill>
                  <a:srgbClr val="132C40"/>
                </a:solidFill>
              </a:rPr>
              <a:t>содержание кофеина в продукте 0%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Новый продукт для полезного питания, чуфа содержит питательные вещества, минералы и витамины (А, витамины С и Е, макро- и микроэлементы (K, Mg, Ca, Na).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Открытие для себя чего-то нового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4" name="Google Shape;194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457194" y="1892888"/>
            <a:ext cx="6936600" cy="24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Nestlé, Nescafé,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AROMA TEA COFFEE,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Московская кофейня на паяхъ,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Производитель кофе в зернах «Миндаль и Кофе»</a:t>
            </a:r>
            <a:r>
              <a:rPr b="0" i="0" lang="ru" sz="1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1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456817" y="2157481"/>
            <a:ext cx="7993200" cy="21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Мы будем делать </a:t>
            </a:r>
            <a:r>
              <a:rPr lang="ru" sz="1500"/>
              <a:t>растворимый порошок из клубеньков чуфы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Продавать будем в упаковках различной грамовки (100-500 г)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Дополнительно мы можем зарабатывать на продаже травы и корешков, не молотой чуфы, порошка из чуфы для кулинарии</a:t>
            </a:r>
            <a:endParaRPr sz="1500"/>
          </a:p>
        </p:txBody>
      </p:sp>
      <p:sp>
        <p:nvSpPr>
          <p:cNvPr id="221" name="Google Shape;22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type="title"/>
          </p:nvPr>
        </p:nvSpPr>
        <p:spPr>
          <a:xfrm>
            <a:off x="457192" y="2886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3"/>
          <p:cNvSpPr txBox="1"/>
          <p:nvPr>
            <p:ph idx="1" type="body"/>
          </p:nvPr>
        </p:nvSpPr>
        <p:spPr>
          <a:xfrm>
            <a:off x="457200" y="1182500"/>
            <a:ext cx="4059600" cy="24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Был получен продукт: перемолотые в порошок клубеньки чуфы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/>
              <a:t>Уровень готовности: прототип (MVP)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700"/>
              <a:t>Проведена дегустация полученного продукта и сырья (сырые и сушёные клубеньки чуфы)</a:t>
            </a:r>
            <a:endParaRPr sz="1700"/>
          </a:p>
        </p:txBody>
      </p:sp>
      <p:sp>
        <p:nvSpPr>
          <p:cNvPr id="232" name="Google Shape;23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6" name="Google Shape;236;p33"/>
          <p:cNvPicPr preferRelativeResize="0"/>
          <p:nvPr/>
        </p:nvPicPr>
        <p:blipFill rotWithShape="1">
          <a:blip r:embed="rId3">
            <a:alphaModFix/>
          </a:blip>
          <a:srcRect b="12280" l="12280" r="0" t="0"/>
          <a:stretch/>
        </p:blipFill>
        <p:spPr>
          <a:xfrm>
            <a:off x="4728577" y="1049388"/>
            <a:ext cx="4059600" cy="304471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3"/>
          <p:cNvSpPr/>
          <p:nvPr/>
        </p:nvSpPr>
        <p:spPr>
          <a:xfrm>
            <a:off x="-9" y="4761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 txBox="1"/>
          <p:nvPr>
            <p:ph idx="12" type="sldNum"/>
          </p:nvPr>
        </p:nvSpPr>
        <p:spPr>
          <a:xfrm>
            <a:off x="0" y="4758600"/>
            <a:ext cx="4068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/>
          <p:nvPr>
            <p:ph type="title"/>
          </p:nvPr>
        </p:nvSpPr>
        <p:spPr>
          <a:xfrm>
            <a:off x="548700" y="0"/>
            <a:ext cx="46557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Этапы развития проекта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Выращивание</a:t>
            </a:r>
            <a:endParaRPr/>
          </a:p>
        </p:txBody>
      </p:sp>
      <p:sp>
        <p:nvSpPr>
          <p:cNvPr id="244" name="Google Shape;24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8" name="Google Shape;24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612" y="961075"/>
            <a:ext cx="7456560" cy="419432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 txBox="1"/>
          <p:nvPr>
            <p:ph idx="12" type="sldNum"/>
          </p:nvPr>
        </p:nvSpPr>
        <p:spPr>
          <a:xfrm>
            <a:off x="3" y="4758600"/>
            <a:ext cx="3549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"/>
          <p:cNvSpPr txBox="1"/>
          <p:nvPr>
            <p:ph type="title"/>
          </p:nvPr>
        </p:nvSpPr>
        <p:spPr>
          <a:xfrm>
            <a:off x="492042" y="1529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Сбор урожая</a:t>
            </a:r>
            <a:endParaRPr/>
          </a:p>
        </p:txBody>
      </p:sp>
      <p:pic>
        <p:nvPicPr>
          <p:cNvPr id="256" name="Google Shape;256;p35"/>
          <p:cNvPicPr preferRelativeResize="0"/>
          <p:nvPr/>
        </p:nvPicPr>
        <p:blipFill rotWithShape="1">
          <a:blip r:embed="rId3">
            <a:alphaModFix/>
          </a:blip>
          <a:srcRect b="20006" l="0" r="0" t="23620"/>
          <a:stretch/>
        </p:blipFill>
        <p:spPr>
          <a:xfrm>
            <a:off x="1589575" y="845350"/>
            <a:ext cx="5796428" cy="42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14291" y="4761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 txBox="1"/>
          <p:nvPr>
            <p:ph idx="12" type="sldNum"/>
          </p:nvPr>
        </p:nvSpPr>
        <p:spPr>
          <a:xfrm>
            <a:off x="-56641" y="475860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63" name="Google Shape;263;p35"/>
          <p:cNvSpPr/>
          <p:nvPr/>
        </p:nvSpPr>
        <p:spPr>
          <a:xfrm>
            <a:off x="8788210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54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/>
          <p:nvPr>
            <p:ph type="title"/>
          </p:nvPr>
        </p:nvSpPr>
        <p:spPr>
          <a:xfrm>
            <a:off x="-8" y="-8744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Получение продукта</a:t>
            </a:r>
            <a:endParaRPr/>
          </a:p>
        </p:txBody>
      </p:sp>
      <p:sp>
        <p:nvSpPr>
          <p:cNvPr id="270" name="Google Shape;270;p3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71" name="Google Shape;271;p36"/>
          <p:cNvSpPr txBox="1"/>
          <p:nvPr/>
        </p:nvSpPr>
        <p:spPr>
          <a:xfrm>
            <a:off x="4568" y="2047199"/>
            <a:ext cx="91440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2" name="Google Shape;272;p36"/>
          <p:cNvPicPr preferRelativeResize="0"/>
          <p:nvPr/>
        </p:nvPicPr>
        <p:blipFill rotWithShape="1">
          <a:blip r:embed="rId3">
            <a:alphaModFix/>
          </a:blip>
          <a:srcRect b="27892" l="0" r="0" t="12813"/>
          <a:stretch/>
        </p:blipFill>
        <p:spPr>
          <a:xfrm>
            <a:off x="112638" y="513075"/>
            <a:ext cx="4265286" cy="44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6"/>
          <p:cNvPicPr preferRelativeResize="0"/>
          <p:nvPr/>
        </p:nvPicPr>
        <p:blipFill rotWithShape="1">
          <a:blip r:embed="rId4">
            <a:alphaModFix/>
          </a:blip>
          <a:srcRect b="17789" l="0" r="0" t="22912"/>
          <a:stretch/>
        </p:blipFill>
        <p:spPr>
          <a:xfrm>
            <a:off x="4460202" y="523400"/>
            <a:ext cx="4245699" cy="447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210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54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3" name="Google Shape;283;p37"/>
          <p:cNvSpPr txBox="1"/>
          <p:nvPr>
            <p:ph idx="1" type="body"/>
          </p:nvPr>
        </p:nvSpPr>
        <p:spPr>
          <a:xfrm>
            <a:off x="456825" y="1433725"/>
            <a:ext cx="7973700" cy="1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</a:rPr>
              <a:t>Повторить все этапы 2024 года с увеличением выращиваемых площадей и улучшенным оборудованием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Увеличение </a:t>
            </a:r>
            <a:r>
              <a:rPr lang="ru" sz="1500">
                <a:solidFill>
                  <a:srgbClr val="132C40"/>
                </a:solidFill>
              </a:rPr>
              <a:t>ассортимента</a:t>
            </a:r>
            <a:r>
              <a:rPr lang="ru" sz="1500">
                <a:solidFill>
                  <a:srgbClr val="132C40"/>
                </a:solidFill>
              </a:rPr>
              <a:t> продукции из чуфы (использование не только в качестве кофезаменителя)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577993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90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8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КОМАНДА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1" name="Google Shape;301;p38"/>
          <p:cNvSpPr txBox="1"/>
          <p:nvPr>
            <p:ph idx="1" type="body"/>
          </p:nvPr>
        </p:nvSpPr>
        <p:spPr>
          <a:xfrm>
            <a:off x="456817" y="2317832"/>
            <a:ext cx="799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Матвеев Данил. Лидер</a:t>
            </a:r>
            <a:endParaRPr sz="1600"/>
          </a:p>
        </p:txBody>
      </p:sp>
      <p:sp>
        <p:nvSpPr>
          <p:cNvPr id="302" name="Google Shape;302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8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