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8" r:id="rId3"/>
    <p:sldId id="259" r:id="rId4"/>
    <p:sldId id="260" r:id="rId5"/>
    <p:sldId id="264" r:id="rId6"/>
    <p:sldId id="265" r:id="rId7"/>
    <p:sldId id="266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A43"/>
    <a:srgbClr val="821F33"/>
    <a:srgbClr val="322D2B"/>
    <a:srgbClr val="B923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6056" autoAdjust="0"/>
  </p:normalViewPr>
  <p:slideViewPr>
    <p:cSldViewPr>
      <p:cViewPr varScale="1">
        <p:scale>
          <a:sx n="105" d="100"/>
          <a:sy n="105" d="100"/>
        </p:scale>
        <p:origin x="17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5A62D-1D42-4BD6-AF21-E425A3FB777B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E6942-378A-4E19-8C30-ED91172BAB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pJUatxkYcS1sh8ZNVeqKhrQsW3v5CTc7APU-knX6Rgk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pJUatxkYcS1sh8ZNVeqKhrQsW3v5CTc7APU-knX6Rgk/edit?usp=sharing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pJUatxkYcS1sh8ZNVeqKhrQsW3v5CTc7APU-knX6Rgk/edit?usp=sharin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pJUatxkYcS1sh8ZNVeqKhrQsW3v5CTc7APU-knX6Rgk/edit?usp=sharing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pJUatxkYcS1sh8ZNVeqKhrQsW3v5CTc7APU-knX6Rgk/edit?usp=sharin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pJUatxkYcS1sh8ZNVeqKhrQsW3v5CTc7APU-knX6Rgk/edit?usp=sharin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pJUatxkYcS1sh8ZNVeqKhrQsW3v5CTc7APU-knX6Rgk/edit?usp=sharing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pJUatxkYcS1sh8ZNVeqKhrQsW3v5CTc7APU-knX6Rgk/edit?usp=sharing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21dc77e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21dc77e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заказной разработкой. Если ваша разработка инициативная (= если идею проекта вы придумали сами),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https://docs.google.com/presentation/d/1pJUatxkYcS1sh8ZNVeqKhrQsW3v5CTc7APU-knX6Rgk/edit?usp=sharing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21dc77e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21dc77e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заказной разработкой. Если ваша разработка инициативная (= если идею проекта вы придумали сами),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https://docs.google.com/presentation/d/1pJUatxkYcS1sh8ZNVeqKhrQsW3v5CTc7APU-knX6Rgk/edit?usp=sharing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21dc77e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21dc77e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заказной разработкой. Если ваша разработка инициативная (= если идею проекта вы придумали сами),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https://docs.google.com/presentation/d/1pJUatxkYcS1sh8ZNVeqKhrQsW3v5CTc7APU-knX6Rgk/edit?usp=sharing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21dc77e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21dc77e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заказной разработкой. Если ваша разработка инициативная (= если идею проекта вы придумали сами),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https://docs.google.com/presentation/d/1pJUatxkYcS1sh8ZNVeqKhrQsW3v5CTc7APU-knX6Rgk/edit?usp=sharing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21dc77e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21dc77e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 dirty="0">
                <a:solidFill>
                  <a:schemeClr val="dk1"/>
                </a:solidFill>
              </a:rPr>
            </a:b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На титульном слайде укажите: 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название вашего проекта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ваш вуз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тип разработки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Этот шаблон создан для команд с заказной разработкой. Если ваша разработка инициативная (= если идею проекта вы придумали сами), воспользуйтесь другим шаблоном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https://docs.google.com/presentation/d/1pJUatxkYcS1sh8ZNVeqKhrQsW3v5CTc7APU-knX6Rgk/edit?usp=sharing</a:t>
            </a:r>
            <a:r>
              <a:rPr lang="ru" dirty="0">
                <a:solidFill>
                  <a:schemeClr val="dk1"/>
                </a:solidFill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21dc77e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21dc77e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заказной разработкой. Если ваша разработка инициативная (= если идею проекта вы придумали сами),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https://docs.google.com/presentation/d/1pJUatxkYcS1sh8ZNVeqKhrQsW3v5CTc7APU-knX6Rgk/edit?usp=sharing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21dc77e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21dc77e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заказной разработкой. Если ваша разработка инициативная (= если идею проекта вы придумали сами),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https://docs.google.com/presentation/d/1pJUatxkYcS1sh8ZNVeqKhrQsW3v5CTc7APU-knX6Rgk/edit?usp=sharing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8958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21dc77e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21dc77e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заказной разработкой. Если ваша разработка инициативная (= если идею проекта вы придумали сами),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https://docs.google.com/presentation/d/1pJUatxkYcS1sh8ZNVeqKhrQsW3v5CTc7APU-knX6Rgk/edit?usp=sharing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6352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A4730-7789-4DC7-83E4-57EDB1CB6426}" type="datetimeFigureOut">
              <a:rPr lang="ru-RU" smtClean="0"/>
              <a:pPr/>
              <a:t>28.10.2023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44AED-8C4E-4412-BC35-B517C5D19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Relationship Id="rId9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thitrikovawer\Работа Хитрикова Т.Г\ИНТЕНСИВ,АРХИПЕЛАГ\презентация готовые слайды\Первый слайд - окончательная верс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592289"/>
            <a:ext cx="8520600" cy="24002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tx1"/>
                </a:solidFill>
                <a:latin typeface="Book Antiqua" pitchFamily="18" charset="0"/>
              </a:rPr>
              <a:t>Таганрогский институт имени А.П.Чехова (филиал) РГЭУ (РИНХ)</a:t>
            </a:r>
            <a:endParaRPr sz="2200" b="1" dirty="0">
              <a:solidFill>
                <a:schemeClr val="tx1"/>
              </a:solidFill>
              <a:latin typeface="Book Antiqua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latin typeface="Book Antiqua" pitchFamily="18" charset="0"/>
              </a:rPr>
              <a:t>Управление образования г. Таганрога</a:t>
            </a:r>
            <a:endParaRPr sz="2000" dirty="0">
              <a:solidFill>
                <a:schemeClr val="tx1"/>
              </a:solidFill>
              <a:latin typeface="Book Antiqua" pitchFamily="18" charset="0"/>
            </a:endParaRPr>
          </a:p>
          <a:p>
            <a:r>
              <a:rPr lang="ru-RU" sz="1600" dirty="0">
                <a:solidFill>
                  <a:srgbClr val="B92335"/>
                </a:solidFill>
                <a:latin typeface="Book Antiqua" pitchFamily="18" charset="0"/>
              </a:rPr>
              <a:t>Разработка комплекса методических материалов по историческому краеведению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043608" y="6117299"/>
            <a:ext cx="2376264" cy="0"/>
          </a:xfrm>
          <a:prstGeom prst="line">
            <a:avLst/>
          </a:prstGeom>
          <a:ln w="38100">
            <a:solidFill>
              <a:srgbClr val="322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652120" y="6117299"/>
            <a:ext cx="2376264" cy="0"/>
          </a:xfrm>
          <a:prstGeom prst="line">
            <a:avLst/>
          </a:prstGeom>
          <a:ln w="38100">
            <a:solidFill>
              <a:srgbClr val="322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13"/>
          <p:cNvGrpSpPr/>
          <p:nvPr/>
        </p:nvGrpSpPr>
        <p:grpSpPr>
          <a:xfrm>
            <a:off x="3563888" y="5733256"/>
            <a:ext cx="1872208" cy="864096"/>
            <a:chOff x="3707904" y="4299942"/>
            <a:chExt cx="1872208" cy="648072"/>
          </a:xfrm>
        </p:grpSpPr>
        <p:sp>
          <p:nvSpPr>
            <p:cNvPr id="9" name="Блок-схема: решение 8"/>
            <p:cNvSpPr/>
            <p:nvPr/>
          </p:nvSpPr>
          <p:spPr>
            <a:xfrm>
              <a:off x="3995936" y="4371950"/>
              <a:ext cx="1296144" cy="504056"/>
            </a:xfrm>
            <a:prstGeom prst="flowChartDecision">
              <a:avLst/>
            </a:prstGeom>
            <a:solidFill>
              <a:srgbClr val="322D2B"/>
            </a:solidFill>
            <a:ln>
              <a:solidFill>
                <a:srgbClr val="322D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Блок-схема: решение 12"/>
            <p:cNvSpPr/>
            <p:nvPr/>
          </p:nvSpPr>
          <p:spPr>
            <a:xfrm>
              <a:off x="3707904" y="4299942"/>
              <a:ext cx="1872208" cy="648072"/>
            </a:xfrm>
            <a:prstGeom prst="flowChartDecision">
              <a:avLst/>
            </a:prstGeom>
            <a:noFill/>
            <a:ln>
              <a:solidFill>
                <a:srgbClr val="322D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thitrikovawer\Работа Хитрикова Т.Г\ИНТЕНСИВ,АРХИПЕЛАГ\презентация готовые слайды\Первый слайд - окончательная верс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1"/>
            <a:ext cx="9144001" cy="6858001"/>
          </a:xfrm>
          <a:prstGeom prst="rect">
            <a:avLst/>
          </a:prstGeom>
          <a:noFill/>
        </p:spPr>
      </p:pic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864097" y="2515275"/>
            <a:ext cx="3131840" cy="96010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</a:pPr>
            <a:r>
              <a:rPr lang="ru-RU" sz="3600" b="1" dirty="0">
                <a:solidFill>
                  <a:srgbClr val="821F33"/>
                </a:solidFill>
                <a:latin typeface="Book Antiqua" pitchFamily="18" charset="0"/>
              </a:rPr>
              <a:t>Заказчик:</a:t>
            </a:r>
            <a:br>
              <a:rPr lang="ru-RU" sz="2400" dirty="0">
                <a:latin typeface="Book Antiqua" pitchFamily="18" charset="0"/>
              </a:rPr>
            </a:br>
            <a:br>
              <a:rPr lang="ru-RU" sz="2400" dirty="0">
                <a:latin typeface="Book Antiqua" pitchFamily="18" charset="0"/>
              </a:rPr>
            </a:br>
            <a:endParaRPr sz="2400" dirty="0">
              <a:latin typeface="Book Antiqua" pitchFamily="18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860033" y="2228866"/>
            <a:ext cx="3744416" cy="29763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821F33"/>
                </a:solidFill>
                <a:latin typeface="Book Antiqua" pitchFamily="18" charset="0"/>
              </a:rPr>
              <a:t>Задача: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solidFill>
                <a:srgbClr val="821F33"/>
              </a:solidFill>
              <a:latin typeface="Book Antiqua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solidFill>
                  <a:schemeClr val="tx1"/>
                </a:solidFill>
                <a:latin typeface="Book Antiqua" pitchFamily="18" charset="0"/>
              </a:rPr>
              <a:t>Разработать комплекс методических материалов по историческому краеведению (г. Таганрог)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200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2057" name="Picture 9" descr="C:\Users\thitrikovawer\Работа Хитрикова Т.Г\ИНТЕНСИВ,АРХИПЕЛАГ\Этап 1. краш-тест\тонир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3068960"/>
            <a:ext cx="2016224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thitrikovawer\Работа Хитрикова Т.Г\ИНТЕНСИВ,АРХИПЕЛАГ\презентация готовые слайды\Первый слайд - окончательная верс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39552" y="1412776"/>
            <a:ext cx="7772400" cy="1056117"/>
          </a:xfrm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rgbClr val="821F33"/>
                </a:solidFill>
                <a:latin typeface="Book Antiqua" pitchFamily="18" charset="0"/>
              </a:rPr>
              <a:t>Пользователь заказчика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115616" y="2180861"/>
            <a:ext cx="6400800" cy="1752600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Book Antiqua" pitchFamily="18" charset="0"/>
              </a:rPr>
              <a:t>Учителя истории и обществознания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899592" y="2852935"/>
            <a:ext cx="1800000" cy="1800000"/>
            <a:chOff x="899592" y="2139702"/>
            <a:chExt cx="1152128" cy="1152128"/>
          </a:xfrm>
        </p:grpSpPr>
        <p:pic>
          <p:nvPicPr>
            <p:cNvPr id="3076" name="Picture 4" descr="C:\Users\thitrikovawer\Работа Хитрикова Т.Г\ИНТЕНСИВ,АРХИПЕЛАГ\Этап 2.Переход к разработке\Файлы для презентации\рег комп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1600" y="2211710"/>
              <a:ext cx="944575" cy="943514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Овал 10"/>
            <p:cNvSpPr/>
            <p:nvPr/>
          </p:nvSpPr>
          <p:spPr>
            <a:xfrm>
              <a:off x="899592" y="2139702"/>
              <a:ext cx="1152128" cy="1152128"/>
            </a:xfrm>
            <a:prstGeom prst="ellipse">
              <a:avLst/>
            </a:prstGeom>
            <a:noFill/>
            <a:ln w="38100">
              <a:solidFill>
                <a:srgbClr val="322D2B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5148064" y="2780928"/>
            <a:ext cx="1800000" cy="1800000"/>
            <a:chOff x="6444208" y="2283718"/>
            <a:chExt cx="1152128" cy="1152128"/>
          </a:xfrm>
        </p:grpSpPr>
        <p:pic>
          <p:nvPicPr>
            <p:cNvPr id="3077" name="Picture 5" descr="C:\Users\thitrikovawer\Работа Хитрикова Т.Г\ИНТЕНСИВ,АРХИПЕЛАГ\Этап 2.Переход к разработке\Файлы для презентации\место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44208" y="2355726"/>
              <a:ext cx="1152128" cy="1080120"/>
            </a:xfrm>
            <a:prstGeom prst="rect">
              <a:avLst/>
            </a:prstGeom>
            <a:noFill/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</p:pic>
        <p:sp>
          <p:nvSpPr>
            <p:cNvPr id="20" name="Овал 19"/>
            <p:cNvSpPr/>
            <p:nvPr/>
          </p:nvSpPr>
          <p:spPr>
            <a:xfrm>
              <a:off x="6444208" y="2283718"/>
              <a:ext cx="1152128" cy="1152128"/>
            </a:xfrm>
            <a:prstGeom prst="ellipse">
              <a:avLst/>
            </a:prstGeom>
            <a:noFill/>
            <a:ln w="38100">
              <a:solidFill>
                <a:srgbClr val="322D2B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899592" y="4965170"/>
            <a:ext cx="1800000" cy="1800000"/>
            <a:chOff x="899592" y="4965171"/>
            <a:chExt cx="1152128" cy="1536171"/>
          </a:xfrm>
        </p:grpSpPr>
        <p:sp>
          <p:nvSpPr>
            <p:cNvPr id="13" name="Овал 12"/>
            <p:cNvSpPr/>
            <p:nvPr/>
          </p:nvSpPr>
          <p:spPr>
            <a:xfrm>
              <a:off x="899592" y="4965171"/>
              <a:ext cx="1152128" cy="1536171"/>
            </a:xfrm>
            <a:prstGeom prst="ellipse">
              <a:avLst/>
            </a:prstGeom>
            <a:noFill/>
            <a:ln w="38100">
              <a:solidFill>
                <a:srgbClr val="322D2B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79" name="Picture 7" descr="C:\Users\thitrikovawer\Работа Хитрикова Т.Г\ИНТЕНСИВ,АРХИПЕЛАГ\Этап 2.Переход к разработке\Файлы для презентации\время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71600" y="5061182"/>
              <a:ext cx="1008112" cy="1344149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6" name="Группа 25"/>
          <p:cNvGrpSpPr/>
          <p:nvPr/>
        </p:nvGrpSpPr>
        <p:grpSpPr>
          <a:xfrm>
            <a:off x="5220072" y="4941168"/>
            <a:ext cx="1800000" cy="1800000"/>
            <a:chOff x="5652120" y="3723878"/>
            <a:chExt cx="1152128" cy="1152128"/>
          </a:xfrm>
        </p:grpSpPr>
        <p:sp>
          <p:nvSpPr>
            <p:cNvPr id="19" name="Овал 18"/>
            <p:cNvSpPr/>
            <p:nvPr/>
          </p:nvSpPr>
          <p:spPr>
            <a:xfrm>
              <a:off x="5652120" y="3723878"/>
              <a:ext cx="1152128" cy="1152128"/>
            </a:xfrm>
            <a:prstGeom prst="ellipse">
              <a:avLst/>
            </a:prstGeom>
            <a:noFill/>
            <a:ln w="38100">
              <a:solidFill>
                <a:srgbClr val="322D2B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80" name="Picture 8" descr="C:\Users\thitrikovawer\Работа Хитрикова Т.Г\ИНТЕНСИВ,АРХИПЕЛАГ\Этап 2.Переход к разработке\Файлы для презентации\идея пед мастерство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96136" y="3867894"/>
              <a:ext cx="864096" cy="864096"/>
            </a:xfrm>
            <a:prstGeom prst="rect">
              <a:avLst/>
            </a:prstGeom>
            <a:noFill/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</p:pic>
      </p:grpSp>
      <p:sp>
        <p:nvSpPr>
          <p:cNvPr id="27" name="TextBox 26"/>
          <p:cNvSpPr txBox="1"/>
          <p:nvPr/>
        </p:nvSpPr>
        <p:spPr>
          <a:xfrm>
            <a:off x="2771800" y="3284984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Book Antiqua" pitchFamily="18" charset="0"/>
              </a:rPr>
              <a:t>Региональный</a:t>
            </a:r>
          </a:p>
          <a:p>
            <a:pPr algn="ctr"/>
            <a:r>
              <a:rPr lang="ru-RU" sz="1600" b="1" dirty="0">
                <a:latin typeface="Book Antiqua" pitchFamily="18" charset="0"/>
              </a:rPr>
              <a:t>компонент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43808" y="5445224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B92335"/>
                </a:solidFill>
                <a:latin typeface="Book Antiqua" pitchFamily="18" charset="0"/>
              </a:rPr>
              <a:t>Учебное и внеурочное время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76256" y="3140969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821F33"/>
                </a:solidFill>
                <a:latin typeface="Book Antiqua" pitchFamily="18" charset="0"/>
              </a:rPr>
              <a:t>Учебный класс и школьный музей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64288" y="5517232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Book Antiqua" pitchFamily="18" charset="0"/>
              </a:rPr>
              <a:t>Педагогическое творчество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thitrikovawer\Работа Хитрикова Т.Г\ИНТЕНСИВ,АРХИПЕЛАГ\презентация готовые слайды\Первый слайд - окончательная верс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</p:spPr>
      </p:pic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2483768" y="2348880"/>
            <a:ext cx="3744416" cy="7200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tx1"/>
                </a:solidFill>
                <a:latin typeface="Book Antiqua" pitchFamily="18" charset="0"/>
              </a:rPr>
              <a:t>Методический комплекс: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11560" y="1508788"/>
            <a:ext cx="7772400" cy="864096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rgbClr val="821F33"/>
                </a:solidFill>
                <a:latin typeface="Book Antiqua" pitchFamily="18" charset="0"/>
              </a:rPr>
              <a:t>Пожелания и ограничения</a:t>
            </a:r>
          </a:p>
        </p:txBody>
      </p:sp>
      <p:pic>
        <p:nvPicPr>
          <p:cNvPr id="4098" name="Picture 2" descr="C:\Users\thitrikovawer\Работа Хитрикова Т.Г\ИНТЕНСИВ,АРХИПЕЛАГ\Этап 2.Переход к разработке\Файлы для презентации\Слайд 5\видеоролик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140968"/>
            <a:ext cx="1800000" cy="172819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4099" name="Picture 3" descr="C:\Users\thitrikovawer\Работа Хитрикова Т.Г\ИНТЕНСИВ,АРХИПЕЛАГ\Этап 2.Переход к разработке\Файлы для презентации\Слайд 5\дидактический материал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2924944"/>
            <a:ext cx="2088232" cy="2208245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4100" name="Picture 4" descr="C:\Users\thitrikovawer\Работа Хитрикова Т.Г\ИНТЕНСИВ,АРХИПЕЛАГ\Этап 2.Переход к разработке\Файлы для презентации\Слайд 5\Иллюстративный материал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4937788"/>
            <a:ext cx="1440159" cy="1920212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4103" name="Picture 7" descr="C:\Users\thitrikovawer\Работа Хитрикова Т.Г\ИНТЕНСИВ,АРХИПЕЛАГ\Этап 2.Переход к разработке\Файлы для презентации\Слайд 5\презентации-PhotoRoom.png-PhotoRoom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5013176"/>
            <a:ext cx="2560139" cy="1656184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pic>
      <p:pic>
        <p:nvPicPr>
          <p:cNvPr id="4104" name="Picture 8" descr="C:\Users\thitrikovawer\Работа Хитрикова Т.Г\ИНТЕНСИВ,АРХИПЕЛАГ\Этап 2.Переход к разработке\Файлы для презентации\Слайд 5\теоретич материал-PhotoRoom.png-PhotoRoom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2780928"/>
            <a:ext cx="3168352" cy="3031159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thitrikovawer\Работа Хитрикова Т.Г\ИНТЕНСИВ,АРХИПЕЛАГ\презентация готовые слайды\Первый слайд - окончательная верс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1"/>
            <a:ext cx="9144001" cy="6858001"/>
          </a:xfrm>
          <a:prstGeom prst="rect">
            <a:avLst/>
          </a:prstGeom>
          <a:noFill/>
        </p:spPr>
      </p:pic>
      <p:grpSp>
        <p:nvGrpSpPr>
          <p:cNvPr id="9" name="Группа 8"/>
          <p:cNvGrpSpPr/>
          <p:nvPr/>
        </p:nvGrpSpPr>
        <p:grpSpPr>
          <a:xfrm flipH="1">
            <a:off x="6455941" y="2481985"/>
            <a:ext cx="2376265" cy="2566945"/>
            <a:chOff x="2236838" y="614738"/>
            <a:chExt cx="2566945" cy="2566945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10" name="Пирог 9"/>
            <p:cNvSpPr/>
            <p:nvPr/>
          </p:nvSpPr>
          <p:spPr>
            <a:xfrm>
              <a:off x="2236838" y="614738"/>
              <a:ext cx="2566945" cy="2566945"/>
            </a:xfrm>
            <a:prstGeom prst="pie">
              <a:avLst>
                <a:gd name="adj1" fmla="val 16200000"/>
                <a:gd name="adj2" fmla="val 1800000"/>
              </a:avLst>
            </a:prstGeom>
            <a:solidFill>
              <a:srgbClr val="B92335"/>
            </a:solidFill>
            <a:ln>
              <a:solidFill>
                <a:srgbClr val="B92335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1" name="Пирог 4"/>
            <p:cNvSpPr/>
            <p:nvPr/>
          </p:nvSpPr>
          <p:spPr>
            <a:xfrm>
              <a:off x="3550944" y="1130294"/>
              <a:ext cx="1193016" cy="7920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/>
              <a:r>
                <a:rPr lang="ru-RU" sz="1100" b="1" dirty="0">
                  <a:solidFill>
                    <a:schemeClr val="tx1"/>
                  </a:solidFill>
                  <a:latin typeface="Book Antiqua" pitchFamily="18" charset="0"/>
                </a:rPr>
                <a:t>Нехватка методического материала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 flipH="1">
            <a:off x="6529047" y="2551940"/>
            <a:ext cx="2448273" cy="2566945"/>
            <a:chOff x="5110958" y="2420888"/>
            <a:chExt cx="2566946" cy="256694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5110958" y="2420888"/>
              <a:ext cx="2566946" cy="2566945"/>
              <a:chOff x="1421573" y="282669"/>
              <a:chExt cx="2566946" cy="2566945"/>
            </a:xfrm>
          </p:grpSpPr>
          <p:sp>
            <p:nvSpPr>
              <p:cNvPr id="7" name="Пирог 6"/>
              <p:cNvSpPr/>
              <p:nvPr/>
            </p:nvSpPr>
            <p:spPr>
              <a:xfrm>
                <a:off x="1421574" y="282669"/>
                <a:ext cx="2566945" cy="2566945"/>
              </a:xfrm>
              <a:prstGeom prst="pie">
                <a:avLst>
                  <a:gd name="adj1" fmla="val 9000000"/>
                  <a:gd name="adj2" fmla="val 16200000"/>
                </a:avLst>
              </a:prstGeom>
              <a:solidFill>
                <a:srgbClr val="286A43"/>
              </a:solidFill>
              <a:ln>
                <a:solidFill>
                  <a:srgbClr val="286A43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8" name="Пирог 4"/>
              <p:cNvSpPr/>
              <p:nvPr/>
            </p:nvSpPr>
            <p:spPr>
              <a:xfrm>
                <a:off x="1421573" y="930741"/>
                <a:ext cx="1207974" cy="9359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lvl="0" algn="ctr"/>
                <a:r>
                  <a:rPr lang="ru-RU" sz="1200" dirty="0">
                    <a:latin typeface="Book Antiqua" pitchFamily="18" charset="0"/>
                  </a:rPr>
                  <a:t>Теоретический материал</a:t>
                </a:r>
              </a:p>
            </p:txBody>
          </p:sp>
        </p:grpSp>
        <p:grpSp>
          <p:nvGrpSpPr>
            <p:cNvPr id="12" name="Группа 11"/>
            <p:cNvGrpSpPr/>
            <p:nvPr/>
          </p:nvGrpSpPr>
          <p:grpSpPr>
            <a:xfrm>
              <a:off x="5110959" y="2420888"/>
              <a:ext cx="2566945" cy="2566945"/>
              <a:chOff x="1493582" y="282669"/>
              <a:chExt cx="2566945" cy="2566945"/>
            </a:xfrm>
          </p:grpSpPr>
          <p:sp>
            <p:nvSpPr>
              <p:cNvPr id="13" name="Пирог 12"/>
              <p:cNvSpPr/>
              <p:nvPr/>
            </p:nvSpPr>
            <p:spPr>
              <a:xfrm>
                <a:off x="1493582" y="282669"/>
                <a:ext cx="2566945" cy="2566945"/>
              </a:xfrm>
              <a:prstGeom prst="pie">
                <a:avLst>
                  <a:gd name="adj1" fmla="val 1800000"/>
                  <a:gd name="adj2" fmla="val 9000000"/>
                </a:avLst>
              </a:prstGeom>
              <a:solidFill>
                <a:srgbClr val="286A43"/>
              </a:solidFill>
              <a:ln>
                <a:solidFill>
                  <a:srgbClr val="286A43"/>
                </a:solidFill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4" name="Пирог 4"/>
              <p:cNvSpPr/>
              <p:nvPr/>
            </p:nvSpPr>
            <p:spPr>
              <a:xfrm>
                <a:off x="2165021" y="1794837"/>
                <a:ext cx="1216019" cy="97399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kern="1200" dirty="0">
                    <a:latin typeface="Book Antiqua" pitchFamily="18" charset="0"/>
                  </a:rPr>
                  <a:t>Место проведения занятий</a:t>
                </a:r>
              </a:p>
            </p:txBody>
          </p:sp>
        </p:grpSp>
      </p:grpSp>
      <p:grpSp>
        <p:nvGrpSpPr>
          <p:cNvPr id="18" name="Группа 8"/>
          <p:cNvGrpSpPr/>
          <p:nvPr/>
        </p:nvGrpSpPr>
        <p:grpSpPr>
          <a:xfrm>
            <a:off x="395536" y="2420888"/>
            <a:ext cx="2566945" cy="2566945"/>
            <a:chOff x="1938368" y="481633"/>
            <a:chExt cx="2566945" cy="2566945"/>
          </a:xfrm>
        </p:grpSpPr>
        <p:sp>
          <p:nvSpPr>
            <p:cNvPr id="26" name="Пирог 25"/>
            <p:cNvSpPr/>
            <p:nvPr/>
          </p:nvSpPr>
          <p:spPr>
            <a:xfrm>
              <a:off x="1938368" y="481633"/>
              <a:ext cx="2566945" cy="2566945"/>
            </a:xfrm>
            <a:prstGeom prst="pie">
              <a:avLst>
                <a:gd name="adj1" fmla="val 16200000"/>
                <a:gd name="adj2" fmla="val 1800000"/>
              </a:avLst>
            </a:prstGeom>
            <a:solidFill>
              <a:srgbClr val="B92335"/>
            </a:solidFill>
            <a:ln>
              <a:solidFill>
                <a:srgbClr val="B92335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7" name="Пирог 4"/>
            <p:cNvSpPr/>
            <p:nvPr/>
          </p:nvSpPr>
          <p:spPr>
            <a:xfrm>
              <a:off x="3234512" y="985689"/>
              <a:ext cx="1152128" cy="8556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/>
              <a:r>
                <a:rPr lang="ru-RU" sz="1150" b="1" dirty="0">
                  <a:solidFill>
                    <a:schemeClr val="tx1"/>
                  </a:solidFill>
                  <a:latin typeface="Book Antiqua" pitchFamily="18" charset="0"/>
                </a:rPr>
                <a:t>Отсутствие теоретического материала</a:t>
              </a:r>
              <a:endParaRPr lang="ru-RU" sz="1150" b="1" dirty="0">
                <a:latin typeface="Book Antiqua" pitchFamily="18" charset="0"/>
              </a:endParaRPr>
            </a:p>
          </p:txBody>
        </p:sp>
      </p:grpSp>
      <p:grpSp>
        <p:nvGrpSpPr>
          <p:cNvPr id="19" name="Группа 14"/>
          <p:cNvGrpSpPr/>
          <p:nvPr/>
        </p:nvGrpSpPr>
        <p:grpSpPr>
          <a:xfrm>
            <a:off x="251520" y="2492896"/>
            <a:ext cx="2566945" cy="2566945"/>
            <a:chOff x="4355976" y="2420888"/>
            <a:chExt cx="2566945" cy="2566945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4355976" y="2420888"/>
              <a:ext cx="2566945" cy="2566945"/>
              <a:chOff x="666591" y="282669"/>
              <a:chExt cx="2566945" cy="2566945"/>
            </a:xfrm>
          </p:grpSpPr>
          <p:sp>
            <p:nvSpPr>
              <p:cNvPr id="24" name="Пирог 23"/>
              <p:cNvSpPr/>
              <p:nvPr/>
            </p:nvSpPr>
            <p:spPr>
              <a:xfrm>
                <a:off x="666591" y="282669"/>
                <a:ext cx="2566945" cy="2566945"/>
              </a:xfrm>
              <a:prstGeom prst="pie">
                <a:avLst>
                  <a:gd name="adj1" fmla="val 9000000"/>
                  <a:gd name="adj2" fmla="val 16200000"/>
                </a:avLst>
              </a:prstGeom>
              <a:solidFill>
                <a:srgbClr val="286A43"/>
              </a:solidFill>
              <a:ln>
                <a:solidFill>
                  <a:srgbClr val="286A43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5" name="Пирог 4"/>
              <p:cNvSpPr/>
              <p:nvPr/>
            </p:nvSpPr>
            <p:spPr>
              <a:xfrm>
                <a:off x="810607" y="930741"/>
                <a:ext cx="1152127" cy="79192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lvl="0" algn="ctr"/>
                <a:r>
                  <a:rPr lang="ru-RU" sz="1150" dirty="0">
                    <a:latin typeface="Book Antiqua" pitchFamily="18" charset="0"/>
                  </a:rPr>
                  <a:t>Разработанная методика преподавания  краеведения в школе</a:t>
                </a:r>
              </a:p>
            </p:txBody>
          </p:sp>
        </p:grpSp>
        <p:grpSp>
          <p:nvGrpSpPr>
            <p:cNvPr id="21" name="Группа 11"/>
            <p:cNvGrpSpPr/>
            <p:nvPr/>
          </p:nvGrpSpPr>
          <p:grpSpPr>
            <a:xfrm>
              <a:off x="4355976" y="2420888"/>
              <a:ext cx="2566945" cy="2566945"/>
              <a:chOff x="738599" y="282669"/>
              <a:chExt cx="2566945" cy="2566945"/>
            </a:xfrm>
          </p:grpSpPr>
          <p:sp>
            <p:nvSpPr>
              <p:cNvPr id="22" name="Пирог 21"/>
              <p:cNvSpPr/>
              <p:nvPr/>
            </p:nvSpPr>
            <p:spPr>
              <a:xfrm>
                <a:off x="738599" y="282669"/>
                <a:ext cx="2566945" cy="2566945"/>
              </a:xfrm>
              <a:prstGeom prst="pie">
                <a:avLst>
                  <a:gd name="adj1" fmla="val 1800000"/>
                  <a:gd name="adj2" fmla="val 9000000"/>
                </a:avLst>
              </a:prstGeom>
              <a:solidFill>
                <a:srgbClr val="286A43"/>
              </a:solidFill>
              <a:ln>
                <a:solidFill>
                  <a:srgbClr val="286A43"/>
                </a:solidFill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3" name="Пирог 4"/>
              <p:cNvSpPr/>
              <p:nvPr/>
            </p:nvSpPr>
            <p:spPr>
              <a:xfrm>
                <a:off x="1314663" y="1794837"/>
                <a:ext cx="1216019" cy="97399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kern="1200" dirty="0">
                    <a:latin typeface="Book Antiqua" pitchFamily="18" charset="0"/>
                  </a:rPr>
                  <a:t>Место проведения занятий</a:t>
                </a:r>
              </a:p>
            </p:txBody>
          </p:sp>
        </p:grpSp>
      </p:grpSp>
      <p:sp>
        <p:nvSpPr>
          <p:cNvPr id="28" name="Заголовок 5"/>
          <p:cNvSpPr txBox="1">
            <a:spLocks/>
          </p:cNvSpPr>
          <p:nvPr/>
        </p:nvSpPr>
        <p:spPr>
          <a:xfrm>
            <a:off x="1115616" y="1412776"/>
            <a:ext cx="7772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21F33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Анализ аналогичных решений</a:t>
            </a:r>
          </a:p>
        </p:txBody>
      </p:sp>
      <p:grpSp>
        <p:nvGrpSpPr>
          <p:cNvPr id="43" name="Группа 42"/>
          <p:cNvGrpSpPr/>
          <p:nvPr/>
        </p:nvGrpSpPr>
        <p:grpSpPr>
          <a:xfrm rot="10800000">
            <a:off x="3487429" y="4029740"/>
            <a:ext cx="2566946" cy="2448273"/>
            <a:chOff x="3276954" y="3940267"/>
            <a:chExt cx="2566946" cy="2448273"/>
          </a:xfrm>
        </p:grpSpPr>
        <p:grpSp>
          <p:nvGrpSpPr>
            <p:cNvPr id="31" name="Группа 4"/>
            <p:cNvGrpSpPr/>
            <p:nvPr/>
          </p:nvGrpSpPr>
          <p:grpSpPr>
            <a:xfrm rot="3655416" flipH="1">
              <a:off x="3336292" y="3880930"/>
              <a:ext cx="2448272" cy="2566945"/>
              <a:chOff x="1413956" y="285453"/>
              <a:chExt cx="2566945" cy="2566945"/>
            </a:xfrm>
          </p:grpSpPr>
          <p:sp>
            <p:nvSpPr>
              <p:cNvPr id="35" name="Пирог 34"/>
              <p:cNvSpPr/>
              <p:nvPr/>
            </p:nvSpPr>
            <p:spPr>
              <a:xfrm>
                <a:off x="1413956" y="285453"/>
                <a:ext cx="2566945" cy="2566945"/>
              </a:xfrm>
              <a:prstGeom prst="pie">
                <a:avLst>
                  <a:gd name="adj1" fmla="val 9000000"/>
                  <a:gd name="adj2" fmla="val 16200000"/>
                </a:avLst>
              </a:prstGeom>
              <a:solidFill>
                <a:srgbClr val="286A43"/>
              </a:solidFill>
              <a:ln>
                <a:solidFill>
                  <a:srgbClr val="286A43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36" name="Пирог 4"/>
              <p:cNvSpPr/>
              <p:nvPr/>
            </p:nvSpPr>
            <p:spPr>
              <a:xfrm rot="14455416">
                <a:off x="1539320" y="727957"/>
                <a:ext cx="1152128" cy="98130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lvl="0" algn="ctr"/>
                <a:r>
                  <a:rPr lang="ru-RU" sz="1200" dirty="0">
                    <a:latin typeface="Book Antiqua" pitchFamily="18" charset="0"/>
                  </a:rPr>
                  <a:t>Теоретический материал</a:t>
                </a:r>
              </a:p>
            </p:txBody>
          </p:sp>
        </p:grpSp>
        <p:grpSp>
          <p:nvGrpSpPr>
            <p:cNvPr id="32" name="Группа 11"/>
            <p:cNvGrpSpPr/>
            <p:nvPr/>
          </p:nvGrpSpPr>
          <p:grpSpPr>
            <a:xfrm rot="3655416" flipH="1">
              <a:off x="3336291" y="3880931"/>
              <a:ext cx="2448272" cy="2566945"/>
              <a:chOff x="1485963" y="285454"/>
              <a:chExt cx="2566945" cy="2566945"/>
            </a:xfrm>
          </p:grpSpPr>
          <p:sp>
            <p:nvSpPr>
              <p:cNvPr id="33" name="Пирог 32"/>
              <p:cNvSpPr/>
              <p:nvPr/>
            </p:nvSpPr>
            <p:spPr>
              <a:xfrm>
                <a:off x="1485963" y="285454"/>
                <a:ext cx="2566945" cy="2566945"/>
              </a:xfrm>
              <a:prstGeom prst="pie">
                <a:avLst>
                  <a:gd name="adj1" fmla="val 1800000"/>
                  <a:gd name="adj2" fmla="val 9000000"/>
                </a:avLst>
              </a:prstGeom>
              <a:solidFill>
                <a:srgbClr val="286A43"/>
              </a:solidFill>
              <a:ln>
                <a:solidFill>
                  <a:srgbClr val="286A43"/>
                </a:solidFill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34" name="Пирог 4"/>
              <p:cNvSpPr/>
              <p:nvPr/>
            </p:nvSpPr>
            <p:spPr>
              <a:xfrm rot="14455416">
                <a:off x="2101547" y="1746491"/>
                <a:ext cx="1159801" cy="10212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kern="1200" dirty="0">
                    <a:latin typeface="Book Antiqua" pitchFamily="18" charset="0"/>
                  </a:rPr>
                  <a:t>Место проведения занятий</a:t>
                </a:r>
              </a:p>
            </p:txBody>
          </p:sp>
        </p:grpSp>
      </p:grpSp>
      <p:grpSp>
        <p:nvGrpSpPr>
          <p:cNvPr id="44" name="Группа 43"/>
          <p:cNvGrpSpPr/>
          <p:nvPr/>
        </p:nvGrpSpPr>
        <p:grpSpPr>
          <a:xfrm rot="10800000">
            <a:off x="3438753" y="4146779"/>
            <a:ext cx="2664296" cy="2520280"/>
            <a:chOff x="3308352" y="3837809"/>
            <a:chExt cx="2578165" cy="2545127"/>
          </a:xfrm>
        </p:grpSpPr>
        <p:sp>
          <p:nvSpPr>
            <p:cNvPr id="38" name="Пирог 37"/>
            <p:cNvSpPr/>
            <p:nvPr/>
          </p:nvSpPr>
          <p:spPr>
            <a:xfrm rot="18007289">
              <a:off x="3324871" y="3821290"/>
              <a:ext cx="2545127" cy="2578165"/>
            </a:xfrm>
            <a:prstGeom prst="pie">
              <a:avLst>
                <a:gd name="adj1" fmla="val 16200000"/>
                <a:gd name="adj2" fmla="val 1800000"/>
              </a:avLst>
            </a:prstGeom>
            <a:solidFill>
              <a:srgbClr val="B92335"/>
            </a:solidFill>
            <a:ln>
              <a:solidFill>
                <a:srgbClr val="B92335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9" name="TextBox 38"/>
            <p:cNvSpPr txBox="1"/>
            <p:nvPr/>
          </p:nvSpPr>
          <p:spPr>
            <a:xfrm rot="10800000">
              <a:off x="3675416" y="4128683"/>
              <a:ext cx="1785720" cy="5594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000" b="1" dirty="0">
                  <a:latin typeface="Book Antiqua" pitchFamily="18" charset="0"/>
                </a:rPr>
                <a:t>Отсутствие методической </a:t>
              </a:r>
            </a:p>
            <a:p>
              <a:pPr algn="ctr"/>
              <a:r>
                <a:rPr lang="ru-RU" sz="1000" b="1" dirty="0">
                  <a:latin typeface="Book Antiqua" pitchFamily="18" charset="0"/>
                </a:rPr>
                <a:t>поддержки </a:t>
              </a:r>
            </a:p>
            <a:p>
              <a:pPr algn="ctr"/>
              <a:r>
                <a:rPr lang="ru-RU" sz="1000" b="1" dirty="0">
                  <a:latin typeface="Book Antiqua" pitchFamily="18" charset="0"/>
                </a:rPr>
                <a:t>школьного музея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-0.00556 L 0.36371 0.00463 " pathEditMode="relative" ptsTypes="AA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6 L -0.29913 -0.00625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-32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1527 L 0.0184 -0.2372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-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thitrikovawer\Работа Хитрикова Т.Г\ИНТЕНСИВ,АРХИПЕЛАГ\презентация готовые слайды\Первый слайд - окончательная верс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722" y="-1"/>
            <a:ext cx="9144001" cy="685800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772400" cy="864096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rgbClr val="821F33"/>
                </a:solidFill>
                <a:latin typeface="Book Antiqua" pitchFamily="18" charset="0"/>
              </a:rPr>
              <a:t>Решение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1092165" y="2708920"/>
            <a:ext cx="2580750" cy="2594141"/>
            <a:chOff x="1049204" y="2585542"/>
            <a:chExt cx="2580750" cy="2594141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1049204" y="2585542"/>
              <a:ext cx="2566945" cy="2594141"/>
              <a:chOff x="1063115" y="2686965"/>
              <a:chExt cx="2566945" cy="2594141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1063115" y="2686965"/>
                <a:ext cx="2566945" cy="2566945"/>
                <a:chOff x="3723383" y="2564904"/>
                <a:chExt cx="2566945" cy="2566945"/>
              </a:xfrm>
            </p:grpSpPr>
            <p:sp>
              <p:nvSpPr>
                <p:cNvPr id="4" name="Пирог 25"/>
                <p:cNvSpPr/>
                <p:nvPr/>
              </p:nvSpPr>
              <p:spPr>
                <a:xfrm>
                  <a:off x="3723383" y="2564904"/>
                  <a:ext cx="2566945" cy="2566945"/>
                </a:xfrm>
                <a:prstGeom prst="pie">
                  <a:avLst>
                    <a:gd name="adj1" fmla="val 16200000"/>
                    <a:gd name="adj2" fmla="val 1800000"/>
                  </a:avLst>
                </a:prstGeom>
                <a:solidFill>
                  <a:srgbClr val="B92335"/>
                </a:solidFill>
                <a:ln>
                  <a:solidFill>
                    <a:srgbClr val="B92335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</p:sp>
            <p:sp>
              <p:nvSpPr>
                <p:cNvPr id="7" name="Пирог 4"/>
                <p:cNvSpPr/>
                <p:nvPr/>
              </p:nvSpPr>
              <p:spPr>
                <a:xfrm>
                  <a:off x="5006855" y="3062948"/>
                  <a:ext cx="1152128" cy="85564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430" tIns="11430" rIns="11430" bIns="11430" numCol="1" spcCol="1270" anchor="ctr" anchorCtr="0">
                  <a:noAutofit/>
                </a:bodyPr>
                <a:lstStyle/>
                <a:p>
                  <a:pPr lvl="0" algn="ctr"/>
                  <a:r>
                    <a:rPr lang="ru-RU" sz="1150" b="1" dirty="0">
                      <a:solidFill>
                        <a:schemeClr val="tx1"/>
                      </a:solidFill>
                      <a:latin typeface="Book Antiqua" pitchFamily="18" charset="0"/>
                    </a:rPr>
                    <a:t>Отсутствие теоретического материала</a:t>
                  </a:r>
                  <a:endParaRPr lang="ru-RU" sz="1150" b="1" dirty="0">
                    <a:latin typeface="Book Antiqua" pitchFamily="18" charset="0"/>
                  </a:endParaRPr>
                </a:p>
              </p:txBody>
            </p:sp>
          </p:grpSp>
          <p:grpSp>
            <p:nvGrpSpPr>
              <p:cNvPr id="13" name="Группа 12"/>
              <p:cNvGrpSpPr/>
              <p:nvPr/>
            </p:nvGrpSpPr>
            <p:grpSpPr>
              <a:xfrm>
                <a:off x="1127281" y="2686965"/>
                <a:ext cx="2399596" cy="2594141"/>
                <a:chOff x="505023" y="1937290"/>
                <a:chExt cx="2399596" cy="2594141"/>
              </a:xfrm>
            </p:grpSpPr>
            <p:sp>
              <p:nvSpPr>
                <p:cNvPr id="8" name="Пирог 9"/>
                <p:cNvSpPr/>
                <p:nvPr/>
              </p:nvSpPr>
              <p:spPr>
                <a:xfrm flipH="1">
                  <a:off x="505023" y="1937290"/>
                  <a:ext cx="2399596" cy="2594141"/>
                </a:xfrm>
                <a:prstGeom prst="pie">
                  <a:avLst>
                    <a:gd name="adj1" fmla="val 16200000"/>
                    <a:gd name="adj2" fmla="val 1800000"/>
                  </a:avLst>
                </a:prstGeom>
                <a:solidFill>
                  <a:srgbClr val="B92335"/>
                </a:solidFill>
                <a:ln>
                  <a:solidFill>
                    <a:srgbClr val="B92335"/>
                  </a:solidFill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</p:sp>
            <p:sp>
              <p:nvSpPr>
                <p:cNvPr id="9" name="Пирог 4"/>
                <p:cNvSpPr/>
                <p:nvPr/>
              </p:nvSpPr>
              <p:spPr>
                <a:xfrm flipH="1">
                  <a:off x="591772" y="2467114"/>
                  <a:ext cx="1104395" cy="79208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430" tIns="11430" rIns="11430" bIns="11430" numCol="1" spcCol="1270" anchor="ctr" anchorCtr="0">
                  <a:noAutofit/>
                </a:bodyPr>
                <a:lstStyle/>
                <a:p>
                  <a:pPr lvl="0" algn="ctr"/>
                  <a:r>
                    <a:rPr lang="ru-RU" sz="1150" b="1" dirty="0">
                      <a:solidFill>
                        <a:schemeClr val="tx1"/>
                      </a:solidFill>
                      <a:latin typeface="Book Antiqua" pitchFamily="18" charset="0"/>
                    </a:rPr>
                    <a:t>Нехватка методического материала</a:t>
                  </a:r>
                </a:p>
              </p:txBody>
            </p:sp>
          </p:grpSp>
        </p:grpSp>
        <p:grpSp>
          <p:nvGrpSpPr>
            <p:cNvPr id="18" name="Группа 17"/>
            <p:cNvGrpSpPr/>
            <p:nvPr/>
          </p:nvGrpSpPr>
          <p:grpSpPr>
            <a:xfrm>
              <a:off x="1079779" y="2640403"/>
              <a:ext cx="2550175" cy="2484418"/>
              <a:chOff x="8378112" y="2790292"/>
              <a:chExt cx="2550175" cy="2484418"/>
            </a:xfrm>
          </p:grpSpPr>
          <p:sp>
            <p:nvSpPr>
              <p:cNvPr id="10" name="Пирог 37"/>
              <p:cNvSpPr/>
              <p:nvPr/>
            </p:nvSpPr>
            <p:spPr>
              <a:xfrm rot="7210125">
                <a:off x="8410991" y="2757413"/>
                <a:ext cx="2484418" cy="2550175"/>
              </a:xfrm>
              <a:prstGeom prst="pie">
                <a:avLst>
                  <a:gd name="adj1" fmla="val 16200000"/>
                  <a:gd name="adj2" fmla="val 1800000"/>
                </a:avLst>
              </a:prstGeom>
              <a:solidFill>
                <a:srgbClr val="B92335"/>
              </a:solidFill>
              <a:ln>
                <a:solidFill>
                  <a:srgbClr val="B92335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1" name="TextBox 10"/>
              <p:cNvSpPr txBox="1"/>
              <p:nvPr/>
            </p:nvSpPr>
            <p:spPr>
              <a:xfrm>
                <a:off x="8589696" y="4533992"/>
                <a:ext cx="2092240" cy="6232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150" b="1" dirty="0">
                    <a:latin typeface="Book Antiqua" pitchFamily="18" charset="0"/>
                  </a:rPr>
                  <a:t>Отсутствие методической </a:t>
                </a:r>
              </a:p>
              <a:p>
                <a:pPr algn="ctr"/>
                <a:r>
                  <a:rPr lang="ru-RU" sz="1150" b="1" dirty="0">
                    <a:latin typeface="Book Antiqua" pitchFamily="18" charset="0"/>
                  </a:rPr>
                  <a:t>поддержки </a:t>
                </a:r>
              </a:p>
              <a:p>
                <a:pPr algn="ctr"/>
                <a:r>
                  <a:rPr lang="ru-RU" sz="1150" b="1" dirty="0">
                    <a:latin typeface="Book Antiqua" pitchFamily="18" charset="0"/>
                  </a:rPr>
                  <a:t>школьного музея</a:t>
                </a:r>
              </a:p>
            </p:txBody>
          </p:sp>
        </p:grp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EC3E176-49EB-4598-8292-FD2903AD4E74}"/>
              </a:ext>
            </a:extLst>
          </p:cNvPr>
          <p:cNvGrpSpPr/>
          <p:nvPr/>
        </p:nvGrpSpPr>
        <p:grpSpPr>
          <a:xfrm>
            <a:off x="4893248" y="2705922"/>
            <a:ext cx="2656318" cy="2569943"/>
            <a:chOff x="5185740" y="2921656"/>
            <a:chExt cx="2656318" cy="2569943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5251414" y="2921656"/>
              <a:ext cx="2590644" cy="2569943"/>
              <a:chOff x="5004048" y="2923155"/>
              <a:chExt cx="2590644" cy="2569943"/>
            </a:xfrm>
          </p:grpSpPr>
          <p:grpSp>
            <p:nvGrpSpPr>
              <p:cNvPr id="26" name="Группа 14"/>
              <p:cNvGrpSpPr/>
              <p:nvPr/>
            </p:nvGrpSpPr>
            <p:grpSpPr>
              <a:xfrm>
                <a:off x="5004048" y="2923155"/>
                <a:ext cx="2566945" cy="2566945"/>
                <a:chOff x="4355976" y="2420888"/>
                <a:chExt cx="2566945" cy="2566945"/>
              </a:xfrm>
            </p:grpSpPr>
            <p:sp>
              <p:nvSpPr>
                <p:cNvPr id="31" name="Пирог 23"/>
                <p:cNvSpPr/>
                <p:nvPr/>
              </p:nvSpPr>
              <p:spPr>
                <a:xfrm>
                  <a:off x="4355976" y="2420888"/>
                  <a:ext cx="2566945" cy="2566945"/>
                </a:xfrm>
                <a:prstGeom prst="pie">
                  <a:avLst>
                    <a:gd name="adj1" fmla="val 9000000"/>
                    <a:gd name="adj2" fmla="val 16200000"/>
                  </a:avLst>
                </a:prstGeom>
                <a:solidFill>
                  <a:srgbClr val="286A43"/>
                </a:solidFill>
                <a:ln>
                  <a:solidFill>
                    <a:srgbClr val="286A43"/>
                  </a:solidFill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</p:sp>
            <p:sp>
              <p:nvSpPr>
                <p:cNvPr id="29" name="Пирог 21"/>
                <p:cNvSpPr/>
                <p:nvPr/>
              </p:nvSpPr>
              <p:spPr>
                <a:xfrm>
                  <a:off x="4355976" y="2420888"/>
                  <a:ext cx="2566945" cy="2566945"/>
                </a:xfrm>
                <a:prstGeom prst="pie">
                  <a:avLst>
                    <a:gd name="adj1" fmla="val 1800000"/>
                    <a:gd name="adj2" fmla="val 9000000"/>
                  </a:avLst>
                </a:prstGeom>
                <a:solidFill>
                  <a:srgbClr val="286A43"/>
                </a:solidFill>
                <a:ln>
                  <a:solidFill>
                    <a:srgbClr val="286A43"/>
                  </a:solidFill>
                </a:ln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</p:sp>
          </p:grpSp>
          <p:grpSp>
            <p:nvGrpSpPr>
              <p:cNvPr id="33" name="Группа 14"/>
              <p:cNvGrpSpPr/>
              <p:nvPr/>
            </p:nvGrpSpPr>
            <p:grpSpPr>
              <a:xfrm rot="14408634">
                <a:off x="5027747" y="2926153"/>
                <a:ext cx="2566945" cy="2566945"/>
                <a:chOff x="4355976" y="2420888"/>
                <a:chExt cx="2566945" cy="2566945"/>
              </a:xfrm>
            </p:grpSpPr>
            <p:sp>
              <p:nvSpPr>
                <p:cNvPr id="34" name="Пирог 23"/>
                <p:cNvSpPr/>
                <p:nvPr/>
              </p:nvSpPr>
              <p:spPr>
                <a:xfrm>
                  <a:off x="4355976" y="2420888"/>
                  <a:ext cx="2566945" cy="2566945"/>
                </a:xfrm>
                <a:prstGeom prst="pie">
                  <a:avLst>
                    <a:gd name="adj1" fmla="val 9000000"/>
                    <a:gd name="adj2" fmla="val 16200000"/>
                  </a:avLst>
                </a:prstGeom>
                <a:solidFill>
                  <a:srgbClr val="286A43"/>
                </a:solidFill>
                <a:ln>
                  <a:solidFill>
                    <a:srgbClr val="286A43"/>
                  </a:solidFill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</p:sp>
            <p:sp>
              <p:nvSpPr>
                <p:cNvPr id="35" name="Пирог 21"/>
                <p:cNvSpPr/>
                <p:nvPr/>
              </p:nvSpPr>
              <p:spPr>
                <a:xfrm>
                  <a:off x="4355976" y="2420888"/>
                  <a:ext cx="2566945" cy="2566945"/>
                </a:xfrm>
                <a:prstGeom prst="pie">
                  <a:avLst>
                    <a:gd name="adj1" fmla="val 1800000"/>
                    <a:gd name="adj2" fmla="val 9000000"/>
                  </a:avLst>
                </a:prstGeom>
                <a:solidFill>
                  <a:srgbClr val="286A43"/>
                </a:solidFill>
                <a:ln>
                  <a:solidFill>
                    <a:srgbClr val="286A43"/>
                  </a:solidFill>
                </a:ln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</p:sp>
          </p:grpSp>
        </p:grpSp>
        <p:sp>
          <p:nvSpPr>
            <p:cNvPr id="41" name="Пирог 4"/>
            <p:cNvSpPr/>
            <p:nvPr/>
          </p:nvSpPr>
          <p:spPr>
            <a:xfrm flipH="1">
              <a:off x="5185740" y="3393177"/>
              <a:ext cx="1349145" cy="7920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/>
              <a:r>
                <a:rPr lang="ru-RU" sz="1150" b="1" dirty="0">
                  <a:solidFill>
                    <a:schemeClr val="tx1"/>
                  </a:solidFill>
                  <a:latin typeface="Book Antiqua" pitchFamily="18" charset="0"/>
                </a:rPr>
                <a:t>Создание методического материала</a:t>
              </a:r>
            </a:p>
          </p:txBody>
        </p:sp>
        <p:sp>
          <p:nvSpPr>
            <p:cNvPr id="42" name="Пирог 4"/>
            <p:cNvSpPr/>
            <p:nvPr/>
          </p:nvSpPr>
          <p:spPr>
            <a:xfrm>
              <a:off x="6403541" y="3291268"/>
              <a:ext cx="1349145" cy="8556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/>
              <a:r>
                <a:rPr lang="ru-RU" sz="1150" b="1" dirty="0">
                  <a:solidFill>
                    <a:schemeClr val="tx1"/>
                  </a:solidFill>
                  <a:latin typeface="Book Antiqua" pitchFamily="18" charset="0"/>
                </a:rPr>
                <a:t>Сбор и систематизация</a:t>
              </a:r>
            </a:p>
            <a:p>
              <a:pPr lvl="0" algn="ctr"/>
              <a:r>
                <a:rPr lang="ru-RU" sz="1150" b="1" dirty="0">
                  <a:solidFill>
                    <a:schemeClr val="tx1"/>
                  </a:solidFill>
                  <a:latin typeface="Book Antiqua" pitchFamily="18" charset="0"/>
                </a:rPr>
                <a:t>теоретического материала</a:t>
              </a:r>
              <a:endParaRPr lang="ru-RU" sz="1150" b="1" dirty="0">
                <a:latin typeface="Book Antiqua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648725" y="4552682"/>
              <a:ext cx="1819729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150" b="1" dirty="0">
                  <a:latin typeface="Book Antiqua" pitchFamily="18" charset="0"/>
                </a:rPr>
                <a:t>Подготовка материала</a:t>
              </a:r>
            </a:p>
            <a:p>
              <a:pPr algn="ctr"/>
              <a:r>
                <a:rPr lang="ru-RU" sz="1150" b="1" dirty="0">
                  <a:latin typeface="Book Antiqua" pitchFamily="18" charset="0"/>
                </a:rPr>
                <a:t>для</a:t>
              </a:r>
            </a:p>
            <a:p>
              <a:pPr algn="ctr"/>
              <a:r>
                <a:rPr lang="ru-RU" sz="1150" b="1" dirty="0">
                  <a:latin typeface="Book Antiqua" pitchFamily="18" charset="0"/>
                </a:rPr>
                <a:t>школьного музея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thitrikovawer\Работа Хитрикова Т.Г\ИНТЕНСИВ,АРХИПЕЛАГ\презентация готовые слайды\Первый слайд - окончательная верс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24903" y="1772153"/>
            <a:ext cx="7772400" cy="864096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rgbClr val="821F33"/>
                </a:solidFill>
                <a:latin typeface="Book Antiqua" pitchFamily="18" charset="0"/>
              </a:rPr>
              <a:t>Рынок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A365DCC4-4BB5-4667-B61B-BDD4C5D1F53D}"/>
              </a:ext>
            </a:extLst>
          </p:cNvPr>
          <p:cNvGrpSpPr/>
          <p:nvPr/>
        </p:nvGrpSpPr>
        <p:grpSpPr>
          <a:xfrm>
            <a:off x="467544" y="3111413"/>
            <a:ext cx="1917509" cy="993980"/>
            <a:chOff x="522432" y="2811924"/>
            <a:chExt cx="1917509" cy="993980"/>
          </a:xfrm>
        </p:grpSpPr>
        <p:pic>
          <p:nvPicPr>
            <p:cNvPr id="26" name="Рисунок 25" descr="Флажок со сплошной заливкой">
              <a:extLst>
                <a:ext uri="{FF2B5EF4-FFF2-40B4-BE49-F238E27FC236}">
                  <a16:creationId xmlns:a16="http://schemas.microsoft.com/office/drawing/2014/main" id="{095B69E8-57B1-45D7-B07B-75150188B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2432" y="2886928"/>
              <a:ext cx="758096" cy="758096"/>
            </a:xfrm>
            <a:prstGeom prst="rect">
              <a:avLst/>
            </a:prstGeom>
            <a:effectLst>
              <a:glow rad="101600">
                <a:srgbClr val="286A43">
                  <a:alpha val="60000"/>
                </a:srgbClr>
              </a:glow>
            </a:effectLst>
          </p:spPr>
        </p:pic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885D11BB-43F0-48B7-A8E2-11D8E6E5A8FD}"/>
                </a:ext>
              </a:extLst>
            </p:cNvPr>
            <p:cNvGrpSpPr/>
            <p:nvPr/>
          </p:nvGrpSpPr>
          <p:grpSpPr>
            <a:xfrm>
              <a:off x="1445961" y="2811924"/>
              <a:ext cx="993980" cy="993980"/>
              <a:chOff x="899592" y="4965171"/>
              <a:chExt cx="1152128" cy="1536171"/>
            </a:xfrm>
          </p:grpSpPr>
          <p:sp>
            <p:nvSpPr>
              <p:cNvPr id="31" name="Овал 30">
                <a:extLst>
                  <a:ext uri="{FF2B5EF4-FFF2-40B4-BE49-F238E27FC236}">
                    <a16:creationId xmlns:a16="http://schemas.microsoft.com/office/drawing/2014/main" id="{758F07CB-4DF1-4A6C-B8E1-3C0D8F07166A}"/>
                  </a:ext>
                </a:extLst>
              </p:cNvPr>
              <p:cNvSpPr/>
              <p:nvPr/>
            </p:nvSpPr>
            <p:spPr>
              <a:xfrm>
                <a:off x="899592" y="4965171"/>
                <a:ext cx="1152128" cy="1536171"/>
              </a:xfrm>
              <a:prstGeom prst="ellipse">
                <a:avLst/>
              </a:prstGeom>
              <a:noFill/>
              <a:ln w="38100">
                <a:solidFill>
                  <a:srgbClr val="322D2B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2" name="Picture 7" descr="C:\Users\thitrikovawer\Работа Хитрикова Т.Г\ИНТЕНСИВ,АРХИПЕЛАГ\Этап 2.Переход к разработке\Файлы для презентации\время.png">
                <a:extLst>
                  <a:ext uri="{FF2B5EF4-FFF2-40B4-BE49-F238E27FC236}">
                    <a16:creationId xmlns:a16="http://schemas.microsoft.com/office/drawing/2014/main" id="{03699F6D-2A2E-418C-9BEA-A3395A37A1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971600" y="5061182"/>
                <a:ext cx="1008112" cy="1344149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0E3F7CBC-7C3A-4DCD-8040-3AB45A9FB544}"/>
              </a:ext>
            </a:extLst>
          </p:cNvPr>
          <p:cNvGrpSpPr/>
          <p:nvPr/>
        </p:nvGrpSpPr>
        <p:grpSpPr>
          <a:xfrm>
            <a:off x="3468459" y="4580558"/>
            <a:ext cx="2207082" cy="1923990"/>
            <a:chOff x="3428702" y="3544910"/>
            <a:chExt cx="2207082" cy="1923990"/>
          </a:xfrm>
        </p:grpSpPr>
        <p:pic>
          <p:nvPicPr>
            <p:cNvPr id="28" name="Рисунок 27" descr="Флажок со сплошной заливкой">
              <a:extLst>
                <a:ext uri="{FF2B5EF4-FFF2-40B4-BE49-F238E27FC236}">
                  <a16:creationId xmlns:a16="http://schemas.microsoft.com/office/drawing/2014/main" id="{7A73749A-9567-4BB7-B16A-51570F302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428702" y="3833096"/>
              <a:ext cx="914400" cy="914400"/>
            </a:xfrm>
            <a:prstGeom prst="rect">
              <a:avLst/>
            </a:prstGeom>
            <a:effectLst>
              <a:glow rad="101600">
                <a:srgbClr val="286A43">
                  <a:alpha val="60000"/>
                </a:srgbClr>
              </a:glow>
            </a:effectLst>
          </p:spPr>
        </p:pic>
        <p:pic>
          <p:nvPicPr>
            <p:cNvPr id="33" name="Picture 3" descr="C:\Users\thitrikovawer\Работа Хитрикова Т.Г\ИНТЕНСИВ,АРХИПЕЛАГ\Этап 2.Переход к разработке\Файлы для презентации\Слайд 5\дидактический материал.png">
              <a:extLst>
                <a:ext uri="{FF2B5EF4-FFF2-40B4-BE49-F238E27FC236}">
                  <a16:creationId xmlns:a16="http://schemas.microsoft.com/office/drawing/2014/main" id="{A48517BD-D296-4579-A040-1A54B5A42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55670" y="3544910"/>
              <a:ext cx="1280114" cy="1353684"/>
            </a:xfrm>
            <a:prstGeom prst="rect">
              <a:avLst/>
            </a:prstGeom>
            <a:noFill/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03E3C859-87C3-4420-B165-EE79798FA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39660">
              <a:off x="4593551" y="4605408"/>
              <a:ext cx="863492" cy="863492"/>
            </a:xfrm>
            <a:prstGeom prst="rect">
              <a:avLst/>
            </a:prstGeom>
            <a:noFill/>
          </p:spPr>
        </p:pic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3859FA58-4B22-4917-BC98-DB2CE68BC60B}"/>
              </a:ext>
            </a:extLst>
          </p:cNvPr>
          <p:cNvGrpSpPr/>
          <p:nvPr/>
        </p:nvGrpSpPr>
        <p:grpSpPr>
          <a:xfrm>
            <a:off x="6372200" y="2696244"/>
            <a:ext cx="2398354" cy="1525508"/>
            <a:chOff x="6475492" y="2327826"/>
            <a:chExt cx="2398354" cy="1525508"/>
          </a:xfrm>
        </p:grpSpPr>
        <p:pic>
          <p:nvPicPr>
            <p:cNvPr id="29" name="Рисунок 28" descr="Флажок со сплошной заливкой">
              <a:extLst>
                <a:ext uri="{FF2B5EF4-FFF2-40B4-BE49-F238E27FC236}">
                  <a16:creationId xmlns:a16="http://schemas.microsoft.com/office/drawing/2014/main" id="{A86BE2D7-B5E9-4A4A-9BB4-5C44E25B4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75492" y="2690061"/>
              <a:ext cx="914400" cy="914400"/>
            </a:xfrm>
            <a:prstGeom prst="rect">
              <a:avLst/>
            </a:prstGeom>
            <a:effectLst>
              <a:glow rad="101600">
                <a:srgbClr val="286A43">
                  <a:alpha val="60000"/>
                </a:srgbClr>
              </a:glow>
            </a:effectLst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55768395-E464-43C1-8342-A60D89C0C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8338" y="2327826"/>
              <a:ext cx="1525508" cy="15255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913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thitrikovawer\Работа Хитрикова Т.Г\ИНТЕНСИВ,АРХИПЕЛАГ\презентация готовые слайды\Первый слайд - окончательная верс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80512" cy="685800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77784" y="1514623"/>
            <a:ext cx="7772400" cy="864096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rgbClr val="821F33"/>
                </a:solidFill>
                <a:latin typeface="Book Antiqua" panose="02040602050305030304" pitchFamily="18" charset="0"/>
              </a:rPr>
              <a:t>Команда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A18977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257" y="2089451"/>
            <a:ext cx="1609926" cy="2389377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65180" y="2400403"/>
            <a:ext cx="2542080" cy="171997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296183" y="4516022"/>
            <a:ext cx="1747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lkara Free Condensed - npoekm" panose="00000506000000000000" pitchFamily="2" charset="-52"/>
              </a:rPr>
              <a:t>Вероника</a:t>
            </a:r>
          </a:p>
          <a:p>
            <a:r>
              <a:rPr lang="ru-RU" dirty="0">
                <a:latin typeface="Balkara Free Condensed - npoekm" panose="00000506000000000000" pitchFamily="2" charset="-52"/>
              </a:rPr>
              <a:t>Дизайнер</a:t>
            </a:r>
          </a:p>
        </p:txBody>
      </p:sp>
      <p:pic>
        <p:nvPicPr>
          <p:cNvPr id="44" name="object 36"/>
          <p:cNvPicPr/>
          <p:nvPr/>
        </p:nvPicPr>
        <p:blipFill>
          <a:blip r:embed="rId7" cstate="print">
            <a:duotone>
              <a:prstClr val="black"/>
              <a:srgbClr val="A18977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08377" y="2204864"/>
            <a:ext cx="1733115" cy="219574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7619" y="2428528"/>
            <a:ext cx="2542081" cy="180974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339901" y="4531431"/>
            <a:ext cx="2152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lkara Free Condensed - npoekm" panose="00000506000000000000" pitchFamily="2" charset="-52"/>
              </a:rPr>
              <a:t>Николай</a:t>
            </a:r>
          </a:p>
          <a:p>
            <a:pPr algn="ctr"/>
            <a:r>
              <a:rPr lang="ru-RU" dirty="0">
                <a:latin typeface="Balkara Free Condensed - npoekm" panose="00000506000000000000" pitchFamily="2" charset="-52"/>
              </a:rPr>
              <a:t>исследователь</a:t>
            </a:r>
          </a:p>
        </p:txBody>
      </p:sp>
      <p:pic>
        <p:nvPicPr>
          <p:cNvPr id="47" name="object 3"/>
          <p:cNvPicPr/>
          <p:nvPr/>
        </p:nvPicPr>
        <p:blipFill>
          <a:blip r:embed="rId8" cstate="print">
            <a:duotone>
              <a:prstClr val="black"/>
              <a:srgbClr val="A18977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632381" y="3652805"/>
            <a:ext cx="1741862" cy="214351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278649" y="3799211"/>
            <a:ext cx="2460399" cy="1719977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2492235" y="5947500"/>
            <a:ext cx="21076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pc="-5" dirty="0">
                <a:latin typeface="Balkara Free Condensed - npoekm" panose="00000506000000000000" pitchFamily="2" charset="-52"/>
                <a:cs typeface="Roboto"/>
              </a:rPr>
              <a:t>Татьяна</a:t>
            </a:r>
          </a:p>
          <a:p>
            <a:pPr algn="ctr"/>
            <a:r>
              <a:rPr lang="ru-RU" spc="-5" dirty="0">
                <a:latin typeface="Balkara Free Condensed - npoekm" panose="00000506000000000000" pitchFamily="2" charset="-52"/>
                <a:cs typeface="Roboto"/>
              </a:rPr>
              <a:t>Лидер</a:t>
            </a:r>
            <a:r>
              <a:rPr lang="ru-RU" spc="-15" dirty="0">
                <a:latin typeface="Balkara Free Condensed - npoekm" panose="00000506000000000000" pitchFamily="2" charset="-52"/>
                <a:cs typeface="Roboto"/>
              </a:rPr>
              <a:t> </a:t>
            </a:r>
            <a:r>
              <a:rPr lang="ru-RU" spc="-20" dirty="0">
                <a:latin typeface="Balkara Free Condensed - npoekm" panose="00000506000000000000" pitchFamily="2" charset="-52"/>
                <a:cs typeface="Roboto"/>
              </a:rPr>
              <a:t>команды</a:t>
            </a:r>
            <a:endParaRPr lang="ru-RU" dirty="0">
              <a:latin typeface="Balkara Free Condensed - npoekm" panose="00000506000000000000" pitchFamily="2" charset="-52"/>
              <a:cs typeface="Roboto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1829" y="5934670"/>
            <a:ext cx="1942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lkara Free Condensed - npoekm" panose="00000506000000000000" pitchFamily="2" charset="-52"/>
              </a:rPr>
              <a:t>Евгения</a:t>
            </a:r>
          </a:p>
          <a:p>
            <a:pPr algn="ctr"/>
            <a:r>
              <a:rPr lang="ru-RU" dirty="0">
                <a:latin typeface="Balkara Free Condensed - npoekm" panose="00000506000000000000" pitchFamily="2" charset="-52"/>
              </a:rPr>
              <a:t>Владимировна</a:t>
            </a:r>
          </a:p>
          <a:p>
            <a:pPr algn="ctr"/>
            <a:r>
              <a:rPr lang="ru-RU" dirty="0">
                <a:latin typeface="Balkara Free Condensed - npoekm" panose="00000506000000000000" pitchFamily="2" charset="-52"/>
              </a:rPr>
              <a:t>наставник</a:t>
            </a:r>
          </a:p>
        </p:txBody>
      </p:sp>
      <p:pic>
        <p:nvPicPr>
          <p:cNvPr id="16" name="object 3">
            <a:extLst>
              <a:ext uri="{FF2B5EF4-FFF2-40B4-BE49-F238E27FC236}">
                <a16:creationId xmlns:a16="http://schemas.microsoft.com/office/drawing/2014/main" id="{31FAD5E4-4341-442B-BD86-91013124DD95}"/>
              </a:ext>
            </a:extLst>
          </p:cNvPr>
          <p:cNvPicPr/>
          <p:nvPr/>
        </p:nvPicPr>
        <p:blipFill>
          <a:blip r:embed="rId9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1" r="10841"/>
          <a:stretch/>
        </p:blipFill>
        <p:spPr>
          <a:xfrm>
            <a:off x="4983729" y="3577245"/>
            <a:ext cx="1678772" cy="214351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78674" y="3847239"/>
            <a:ext cx="2460400" cy="171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111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1068</Words>
  <Application>Microsoft Office PowerPoint</Application>
  <PresentationFormat>Экран (4:3)</PresentationFormat>
  <Paragraphs>75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Balkara Free Condensed - npoekm</vt:lpstr>
      <vt:lpstr>Book Antiqua</vt:lpstr>
      <vt:lpstr>Calibri</vt:lpstr>
      <vt:lpstr>Тема Office</vt:lpstr>
      <vt:lpstr>Презентация PowerPoint</vt:lpstr>
      <vt:lpstr>Заказчик:  </vt:lpstr>
      <vt:lpstr>Пользователь заказчика</vt:lpstr>
      <vt:lpstr>Пожелания и ограничения</vt:lpstr>
      <vt:lpstr>Презентация PowerPoint</vt:lpstr>
      <vt:lpstr>Решение</vt:lpstr>
      <vt:lpstr>Рынок</vt:lpstr>
      <vt:lpstr>Команда</vt:lpstr>
    </vt:vector>
  </TitlesOfParts>
  <Company>ГОУВПО "ТГПИ"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исследования. Планы на этап «Разработка»</dc:title>
  <dc:creator>thitrikovawer</dc:creator>
  <cp:lastModifiedBy>Татьяна Муляренко</cp:lastModifiedBy>
  <cp:revision>98</cp:revision>
  <dcterms:created xsi:type="dcterms:W3CDTF">2023-10-25T06:53:38Z</dcterms:created>
  <dcterms:modified xsi:type="dcterms:W3CDTF">2023-10-28T10:32:16Z</dcterms:modified>
</cp:coreProperties>
</file>