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notesMasterIdLst>
    <p:notesMasterId r:id="rId24"/>
  </p:notesMasterIdLst>
  <p:sldIdLst>
    <p:sldId id="256" r:id="rId4"/>
    <p:sldId id="297" r:id="rId5"/>
    <p:sldId id="285" r:id="rId6"/>
    <p:sldId id="288" r:id="rId7"/>
    <p:sldId id="309" r:id="rId8"/>
    <p:sldId id="303" r:id="rId9"/>
    <p:sldId id="263" r:id="rId10"/>
    <p:sldId id="287" r:id="rId11"/>
    <p:sldId id="299" r:id="rId12"/>
    <p:sldId id="310" r:id="rId13"/>
    <p:sldId id="304" r:id="rId14"/>
    <p:sldId id="301" r:id="rId15"/>
    <p:sldId id="300" r:id="rId16"/>
    <p:sldId id="305" r:id="rId17"/>
    <p:sldId id="308" r:id="rId18"/>
    <p:sldId id="290" r:id="rId19"/>
    <p:sldId id="291" r:id="rId20"/>
    <p:sldId id="302" r:id="rId21"/>
    <p:sldId id="306" r:id="rId22"/>
    <p:sldId id="264" r:id="rId23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rofessional" initials="P" lastIdx="0" clrIdx="0">
    <p:extLst>
      <p:ext uri="{19B8F6BF-5375-455C-9EA6-DF929625EA0E}">
        <p15:presenceInfo xmlns:p15="http://schemas.microsoft.com/office/powerpoint/2012/main" userId="Professiona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D5F2"/>
    <a:srgbClr val="A4D4E2"/>
    <a:srgbClr val="018B9D"/>
    <a:srgbClr val="008C9D"/>
    <a:srgbClr val="00B7D0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269" autoAdjust="0"/>
  </p:normalViewPr>
  <p:slideViewPr>
    <p:cSldViewPr>
      <p:cViewPr varScale="1">
        <p:scale>
          <a:sx n="69" d="100"/>
          <a:sy n="69" d="100"/>
        </p:scale>
        <p:origin x="84" y="762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chemeClr val="tx2">
            <a:lumMod val="40000"/>
            <a:lumOff val="60000"/>
          </a:schemeClr>
        </a:solidFill>
        <a:ln>
          <a:solidFill>
            <a:schemeClr val="tx2">
              <a:lumMod val="60000"/>
              <a:lumOff val="40000"/>
            </a:schemeClr>
          </a:solidFill>
        </a:ln>
      </dgm:spPr>
      <dgm:t>
        <a:bodyPr/>
        <a:lstStyle/>
        <a:p>
          <a:r>
            <a:rPr lang="ru-RU" sz="3600" b="0" i="0" dirty="0">
              <a:solidFill>
                <a:schemeClr val="tx1"/>
              </a:solidFill>
            </a:rPr>
            <a:t>Фанаты аниме города Ижевск</a:t>
          </a:r>
          <a:endParaRPr lang="ru-RU" sz="3600" dirty="0">
            <a:solidFill>
              <a:schemeClr val="tx1"/>
            </a:solidFill>
          </a:endParaRPr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chemeClr val="accent5">
            <a:lumMod val="60000"/>
            <a:lumOff val="40000"/>
          </a:schemeClr>
        </a:solidFill>
        <a:ln>
          <a:solidFill>
            <a:srgbClr val="A4D4E2"/>
          </a:solidFill>
        </a:ln>
      </dgm:spPr>
      <dgm:t>
        <a:bodyPr/>
        <a:lstStyle/>
        <a:p>
          <a:pPr algn="l"/>
          <a:r>
            <a:rPr lang="ru-RU" sz="2800" b="0" i="0" dirty="0"/>
            <a:t>малое количество интересующего товара, а так же ограниченный выбор</a:t>
          </a:r>
          <a:endParaRPr lang="ru-RU" sz="2800" dirty="0"/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34812031-FC07-485D-B900-A810600686BC}" type="presOf" srcId="{684F60A0-79DD-4DC4-8B93-F71DCB5F72ED}" destId="{F974BE2A-CEEC-4ADA-B641-ABA1F5F10AA0}" srcOrd="0" destOrd="0" presId="urn:microsoft.com/office/officeart/2005/8/layout/vList5"/>
    <dgm:cxn modelId="{9817F938-859B-43D4-AA91-26758E5E1FA2}" type="presOf" srcId="{40823609-9E1F-477F-970E-0797297793BB}" destId="{25CE82D9-9946-4501-ADAF-4D9AD60E2680}" srcOrd="0" destOrd="0" presId="urn:microsoft.com/office/officeart/2005/8/layout/vList5"/>
    <dgm:cxn modelId="{1A40257B-2FEA-4D83-854A-CC7414C4E863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6FC51DB1-9C4D-41A3-A85A-52185FC9640A}" type="presParOf" srcId="{698EA119-0AA3-4DA2-993B-2B610C8DC3B2}" destId="{385953E8-A4B7-4A5B-ABF1-AE499D5EDF7C}" srcOrd="0" destOrd="0" presId="urn:microsoft.com/office/officeart/2005/8/layout/vList5"/>
    <dgm:cxn modelId="{66C9BF76-81D1-463C-9378-DE2EAAA34A1B}" type="presParOf" srcId="{385953E8-A4B7-4A5B-ABF1-AE499D5EDF7C}" destId="{25CE82D9-9946-4501-ADAF-4D9AD60E2680}" srcOrd="0" destOrd="0" presId="urn:microsoft.com/office/officeart/2005/8/layout/vList5"/>
    <dgm:cxn modelId="{CC80F1C5-03F7-4C60-B559-374EAB87C14A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</dgm:pt>
  </dgm:ptLst>
  <dgm:cxnLst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en-US" b="0" i="0" dirty="0"/>
            <a:t>Little Owl</a:t>
          </a:r>
          <a:endParaRPr lang="ru-RU" dirty="0"/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ru-RU" sz="1800" b="0" i="0" dirty="0"/>
            <a:t>офлайн аниме магазин города Ижевск</a:t>
          </a:r>
          <a:endParaRPr lang="ru-RU" sz="1800" dirty="0"/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en-US" b="0" i="0" dirty="0"/>
            <a:t>Fast Anime</a:t>
          </a:r>
          <a:endParaRPr lang="ru-RU" dirty="0"/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800" b="0" i="0" dirty="0"/>
            <a:t>интернет аниме магазин</a:t>
          </a:r>
          <a:endParaRPr lang="ru-RU" sz="1800" dirty="0"/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en-US" b="0" i="0" dirty="0"/>
            <a:t>Hana </a:t>
          </a:r>
          <a:r>
            <a:rPr lang="en-US" b="0" i="0" dirty="0" err="1"/>
            <a:t>Inu</a:t>
          </a:r>
          <a:endParaRPr lang="ru-RU" dirty="0"/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800" b="0" i="0" dirty="0"/>
            <a:t>сеть аниме магазинов в Ижевске</a:t>
          </a:r>
          <a:endParaRPr lang="ru-RU" sz="1800" dirty="0"/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800" b="0" i="0" dirty="0"/>
            <a:t>Мы продаём товары по разным аниме</a:t>
          </a:r>
          <a:endParaRPr lang="ru-RU" sz="1800" dirty="0"/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B1A39AC3-77FE-47E8-9C69-CCF40FD22EFA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800" b="0" i="0" dirty="0"/>
            <a:t>Покупатель может лично убедиться в качестве товара и приобрести его</a:t>
          </a:r>
          <a:endParaRPr lang="ru-RU" sz="1800" dirty="0"/>
        </a:p>
      </dgm:t>
    </dgm:pt>
    <dgm:pt modelId="{FAE8591B-7B76-4275-9B29-16AE3927E86D}" type="sibTrans" cxnId="{02CA928C-199F-467E-BEE7-2D869A899100}">
      <dgm:prSet/>
      <dgm:spPr/>
    </dgm:pt>
    <dgm:pt modelId="{3D694CE9-B46B-417C-9AEC-62E9ADCEB567}" type="parTrans" cxnId="{02CA928C-199F-467E-BEE7-2D869A899100}">
      <dgm:prSet/>
      <dgm:spPr/>
    </dgm:pt>
    <dgm:pt modelId="{F3665C49-93ED-4CB8-977D-BA846B4A3623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800" b="0" i="0" dirty="0"/>
            <a:t>Наличие костюмов, а также возможность их пошива на заказ</a:t>
          </a:r>
          <a:endParaRPr lang="ru-RU" sz="1800" dirty="0"/>
        </a:p>
      </dgm:t>
    </dgm:pt>
    <dgm:pt modelId="{CBBDE1FF-A19A-4E12-BC48-0ED6A6FF955F}" type="sibTrans" cxnId="{7BF99759-93A3-4BDA-B54A-7181C4F051C1}">
      <dgm:prSet/>
      <dgm:spPr/>
    </dgm:pt>
    <dgm:pt modelId="{FFE0A420-736B-4F27-B904-B30B4DBBC994}" type="parTrans" cxnId="{7BF99759-93A3-4BDA-B54A-7181C4F051C1}">
      <dgm:prSet/>
      <dgm:spPr/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0" presStyleCnt="1" custLinFactNeighborX="-214" custLinFactNeighborY="-32689">
        <dgm:presLayoutVars>
          <dgm:chMax val="0"/>
          <dgm:chPref val="0"/>
          <dgm:bulletEnabled val="1"/>
        </dgm:presLayoutVars>
      </dgm:prSet>
      <dgm:spPr/>
    </dgm:pt>
    <dgm:pt modelId="{0C85A15E-56D2-44B3-8E52-7FFFB1AE2983}" type="pres">
      <dgm:prSet presAssocID="{C1DCF8D2-41C8-416E-B988-A9BFE3AC37E6}" presName="desTx" presStyleLbl="alignAccFollowNode1" presStyleIdx="0" presStyleCnt="1">
        <dgm:presLayoutVars>
          <dgm:bulletEnabled val="1"/>
        </dgm:presLayoutVars>
      </dgm:prSet>
      <dgm:spPr/>
    </dgm:pt>
  </dgm:ptLst>
  <dgm:cxnLst>
    <dgm:cxn modelId="{A8781306-5983-41C7-A98C-EAC7A2999F13}" type="presOf" srcId="{8C35BD44-1BEF-4152-B737-36207728F3AA}" destId="{0C85A15E-56D2-44B3-8E52-7FFFB1AE2983}" srcOrd="0" destOrd="0" presId="urn:microsoft.com/office/officeart/2005/8/layout/hList1"/>
    <dgm:cxn modelId="{FEC76606-DB24-47A5-A423-6A9D4C846F40}" type="presOf" srcId="{8E49249E-D487-4D9F-ACF1-780CF7A785B8}" destId="{CA0ACA70-C3D6-4950-A293-826CA31D4D77}" srcOrd="0" destOrd="0" presId="urn:microsoft.com/office/officeart/2005/8/layout/hList1"/>
    <dgm:cxn modelId="{291A7215-3763-4A61-B7D8-8135CD249A5B}" type="presOf" srcId="{C1DCF8D2-41C8-416E-B988-A9BFE3AC37E6}" destId="{869E6585-1C72-4E82-914E-39E2C4E28665}" srcOrd="0" destOrd="0" presId="urn:microsoft.com/office/officeart/2005/8/layout/hList1"/>
    <dgm:cxn modelId="{6F118F66-B6BD-447A-B8BA-87346D9A8989}" type="presOf" srcId="{B1A39AC3-77FE-47E8-9C69-CCF40FD22EFA}" destId="{0C85A15E-56D2-44B3-8E52-7FFFB1AE2983}" srcOrd="0" destOrd="1" presId="urn:microsoft.com/office/officeart/2005/8/layout/hList1"/>
    <dgm:cxn modelId="{7BF99759-93A3-4BDA-B54A-7181C4F051C1}" srcId="{C1DCF8D2-41C8-416E-B988-A9BFE3AC37E6}" destId="{F3665C49-93ED-4CB8-977D-BA846B4A3623}" srcOrd="2" destOrd="0" parTransId="{FFE0A420-736B-4F27-B904-B30B4DBBC994}" sibTransId="{CBBDE1FF-A19A-4E12-BC48-0ED6A6FF955F}"/>
    <dgm:cxn modelId="{02CA928C-199F-467E-BEE7-2D869A899100}" srcId="{C1DCF8D2-41C8-416E-B988-A9BFE3AC37E6}" destId="{B1A39AC3-77FE-47E8-9C69-CCF40FD22EFA}" srcOrd="1" destOrd="0" parTransId="{3D694CE9-B46B-417C-9AEC-62E9ADCEB567}" sibTransId="{FAE8591B-7B76-4275-9B29-16AE3927E86D}"/>
    <dgm:cxn modelId="{7D7A5FA2-D674-4026-82D8-FE3468CC2734}" srcId="{8E49249E-D487-4D9F-ACF1-780CF7A785B8}" destId="{C1DCF8D2-41C8-416E-B988-A9BFE3AC37E6}" srcOrd="0" destOrd="0" parTransId="{B3C04CD2-9904-4D71-967F-DACEEA19A283}" sibTransId="{7906EB6D-2218-45CE-B08E-08ED8F228640}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CB1257E1-3767-490B-AAAA-1B4635AEEF62}" type="presOf" srcId="{F3665C49-93ED-4CB8-977D-BA846B4A3623}" destId="{0C85A15E-56D2-44B3-8E52-7FFFB1AE2983}" srcOrd="0" destOrd="2" presId="urn:microsoft.com/office/officeart/2005/8/layout/hList1"/>
    <dgm:cxn modelId="{F1F84798-CF25-43C9-8F63-F4650C2AEFBD}" type="presParOf" srcId="{CA0ACA70-C3D6-4950-A293-826CA31D4D77}" destId="{157F03D9-AB27-4BEC-A1E6-85F2952B306D}" srcOrd="0" destOrd="0" presId="urn:microsoft.com/office/officeart/2005/8/layout/hList1"/>
    <dgm:cxn modelId="{1D25625D-AEBE-45B0-809E-DB1480F053C5}" type="presParOf" srcId="{157F03D9-AB27-4BEC-A1E6-85F2952B306D}" destId="{869E6585-1C72-4E82-914E-39E2C4E28665}" srcOrd="0" destOrd="0" presId="urn:microsoft.com/office/officeart/2005/8/layout/hList1"/>
    <dgm:cxn modelId="{D0ED3616-9D58-4197-AA30-C10A455C9B41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95172" y="-2254143"/>
          <a:ext cx="1332392" cy="6175406"/>
        </a:xfrm>
        <a:prstGeom prst="round2SameRect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800" b="0" i="0" kern="1200" dirty="0"/>
            <a:t>малое количество интересующего товара, а так же ограниченный выбор</a:t>
          </a:r>
          <a:endParaRPr lang="ru-RU" sz="2800" kern="1200" dirty="0"/>
        </a:p>
      </dsp:txBody>
      <dsp:txXfrm rot="-5400000">
        <a:off x="3473665" y="232406"/>
        <a:ext cx="6110364" cy="1202308"/>
      </dsp:txXfrm>
    </dsp:sp>
    <dsp:sp modelId="{25CE82D9-9946-4501-ADAF-4D9AD60E2680}">
      <dsp:nvSpPr>
        <dsp:cNvPr id="0" name=""/>
        <dsp:cNvSpPr/>
      </dsp:nvSpPr>
      <dsp:spPr>
        <a:xfrm>
          <a:off x="0" y="814"/>
          <a:ext cx="3473665" cy="1665490"/>
        </a:xfrm>
        <a:prstGeom prst="roundRect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tx2">
              <a:lumMod val="60000"/>
              <a:lumOff val="4000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b="0" i="0" kern="1200" dirty="0">
              <a:solidFill>
                <a:schemeClr val="tx1"/>
              </a:solidFill>
            </a:rPr>
            <a:t>Фанаты аниме города Ижевск</a:t>
          </a:r>
          <a:endParaRPr lang="ru-RU" sz="3600" kern="1200" dirty="0">
            <a:solidFill>
              <a:schemeClr val="tx1"/>
            </a:solidFill>
          </a:endParaRPr>
        </a:p>
      </dsp:txBody>
      <dsp:txXfrm>
        <a:off x="81303" y="82117"/>
        <a:ext cx="3311059" cy="15028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Потенциал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ТАМ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Перспектива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SAM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Стратегия и конкуренты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SOM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Тактика</a:t>
          </a:r>
        </a:p>
      </dsp:txBody>
      <dsp:txXfrm>
        <a:off x="2074774" y="3096804"/>
        <a:ext cx="1251298" cy="8848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962169"/>
          <a:ext cx="3059169" cy="1123200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7368" tIns="158496" rIns="277368" bIns="158496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b="0" i="0" kern="1200" dirty="0"/>
            <a:t>Little Owl</a:t>
          </a:r>
          <a:endParaRPr lang="ru-RU" sz="3900" kern="1200" dirty="0"/>
        </a:p>
      </dsp:txBody>
      <dsp:txXfrm>
        <a:off x="3137" y="962169"/>
        <a:ext cx="3059169" cy="1123200"/>
      </dsp:txXfrm>
    </dsp:sp>
    <dsp:sp modelId="{B206DAC4-D1DF-4053-8506-5DE426BC8BEF}">
      <dsp:nvSpPr>
        <dsp:cNvPr id="0" name=""/>
        <dsp:cNvSpPr/>
      </dsp:nvSpPr>
      <dsp:spPr>
        <a:xfrm>
          <a:off x="0" y="2058802"/>
          <a:ext cx="3059169" cy="1712880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0" i="0" kern="1200" dirty="0"/>
            <a:t>офлайн аниме магазин города Ижевск</a:t>
          </a:r>
          <a:endParaRPr lang="ru-RU" sz="1800" kern="1200" dirty="0"/>
        </a:p>
      </dsp:txBody>
      <dsp:txXfrm>
        <a:off x="0" y="2058802"/>
        <a:ext cx="3059169" cy="1712880"/>
      </dsp:txXfrm>
    </dsp:sp>
    <dsp:sp modelId="{34E68AF3-FEED-4A3D-869A-6E2B7BBFBA4D}">
      <dsp:nvSpPr>
        <dsp:cNvPr id="0" name=""/>
        <dsp:cNvSpPr/>
      </dsp:nvSpPr>
      <dsp:spPr>
        <a:xfrm>
          <a:off x="3490590" y="962169"/>
          <a:ext cx="3059169" cy="1123200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7368" tIns="158496" rIns="277368" bIns="158496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b="0" i="0" kern="1200" dirty="0"/>
            <a:t>Fast Anime</a:t>
          </a:r>
          <a:endParaRPr lang="ru-RU" sz="3900" kern="1200" dirty="0"/>
        </a:p>
      </dsp:txBody>
      <dsp:txXfrm>
        <a:off x="3490590" y="962169"/>
        <a:ext cx="3059169" cy="1123200"/>
      </dsp:txXfrm>
    </dsp:sp>
    <dsp:sp modelId="{400F4E5D-F016-41EA-97FB-BF5BA36522C2}">
      <dsp:nvSpPr>
        <dsp:cNvPr id="0" name=""/>
        <dsp:cNvSpPr/>
      </dsp:nvSpPr>
      <dsp:spPr>
        <a:xfrm>
          <a:off x="3490590" y="2085369"/>
          <a:ext cx="3059169" cy="171288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0" i="0" kern="1200" dirty="0"/>
            <a:t>интернет аниме магазин</a:t>
          </a:r>
          <a:endParaRPr lang="ru-RU" sz="1800" kern="1200" dirty="0"/>
        </a:p>
      </dsp:txBody>
      <dsp:txXfrm>
        <a:off x="3490590" y="2085369"/>
        <a:ext cx="3059169" cy="1712880"/>
      </dsp:txXfrm>
    </dsp:sp>
    <dsp:sp modelId="{869E6585-1C72-4E82-914E-39E2C4E28665}">
      <dsp:nvSpPr>
        <dsp:cNvPr id="0" name=""/>
        <dsp:cNvSpPr/>
      </dsp:nvSpPr>
      <dsp:spPr>
        <a:xfrm>
          <a:off x="6981180" y="952869"/>
          <a:ext cx="3059169" cy="1123200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7368" tIns="158496" rIns="277368" bIns="158496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b="0" i="0" kern="1200" dirty="0"/>
            <a:t>Hana </a:t>
          </a:r>
          <a:r>
            <a:rPr lang="en-US" sz="3900" b="0" i="0" kern="1200" dirty="0" err="1"/>
            <a:t>Inu</a:t>
          </a:r>
          <a:endParaRPr lang="ru-RU" sz="3900" kern="1200" dirty="0"/>
        </a:p>
      </dsp:txBody>
      <dsp:txXfrm>
        <a:off x="6981180" y="952869"/>
        <a:ext cx="3059169" cy="1123200"/>
      </dsp:txXfrm>
    </dsp:sp>
    <dsp:sp modelId="{0C85A15E-56D2-44B3-8E52-7FFFB1AE2983}">
      <dsp:nvSpPr>
        <dsp:cNvPr id="0" name=""/>
        <dsp:cNvSpPr/>
      </dsp:nvSpPr>
      <dsp:spPr>
        <a:xfrm>
          <a:off x="6978043" y="2085369"/>
          <a:ext cx="3059169" cy="171288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0" i="0" kern="1200" dirty="0"/>
            <a:t>сеть аниме магазинов в Ижевске</a:t>
          </a:r>
          <a:endParaRPr lang="ru-RU" sz="1800" kern="1200" dirty="0"/>
        </a:p>
      </dsp:txBody>
      <dsp:txXfrm>
        <a:off x="6978043" y="2085369"/>
        <a:ext cx="3059169" cy="171288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9E6585-1C72-4E82-914E-39E2C4E28665}">
      <dsp:nvSpPr>
        <dsp:cNvPr id="0" name=""/>
        <dsp:cNvSpPr/>
      </dsp:nvSpPr>
      <dsp:spPr>
        <a:xfrm>
          <a:off x="0" y="0"/>
          <a:ext cx="8784976" cy="1324800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7152" tIns="186944" rIns="327152" bIns="186944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600" kern="1200" dirty="0"/>
            <a:t>Наши преимущества</a:t>
          </a:r>
        </a:p>
      </dsp:txBody>
      <dsp:txXfrm>
        <a:off x="0" y="0"/>
        <a:ext cx="8784976" cy="1324800"/>
      </dsp:txXfrm>
    </dsp:sp>
    <dsp:sp modelId="{0C85A15E-56D2-44B3-8E52-7FFFB1AE2983}">
      <dsp:nvSpPr>
        <dsp:cNvPr id="0" name=""/>
        <dsp:cNvSpPr/>
      </dsp:nvSpPr>
      <dsp:spPr>
        <a:xfrm>
          <a:off x="0" y="1334892"/>
          <a:ext cx="8784976" cy="202032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0" i="0" kern="1200" dirty="0"/>
            <a:t>Мы продаём товары по разным аниме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0" i="0" kern="1200" dirty="0"/>
            <a:t>Покупатель может лично убедиться в качестве товара и приобрести его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0" i="0" kern="1200" dirty="0"/>
            <a:t>Наличие костюмов, а также возможность их пошива на заказ</a:t>
          </a:r>
          <a:endParaRPr lang="ru-RU" sz="1800" kern="1200" dirty="0"/>
        </a:p>
      </dsp:txBody>
      <dsp:txXfrm>
        <a:off x="0" y="1334892"/>
        <a:ext cx="8784976" cy="20203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652BB9-B62E-4AC7-B1F7-2D9ECC047246}" type="datetimeFigureOut">
              <a:rPr lang="ru-RU" smtClean="0"/>
              <a:t>10.08.2023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478199-B236-4B39-87A8-E969978B95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231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478199-B236-4B39-87A8-E969978B959A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154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8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0.jpeg"/><Relationship Id="rId7" Type="http://schemas.openxmlformats.org/officeDocument/2006/relationships/diagramColors" Target="../diagrams/colors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1.jpeg"/><Relationship Id="rId7" Type="http://schemas.openxmlformats.org/officeDocument/2006/relationships/diagramColors" Target="../diagrams/colors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31.jpeg"/><Relationship Id="rId7" Type="http://schemas.openxmlformats.org/officeDocument/2006/relationships/hyperlink" Target="https://vk.com/polad39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hyperlink" Target="mailto:ismailov.polad.2004@gmail.com" TargetMode="External"/><Relationship Id="rId11" Type="http://schemas.openxmlformats.org/officeDocument/2006/relationships/hyperlink" Target="&#1054;&#1082;&#1090;&#1072;&#1074;&#1072;" TargetMode="External"/><Relationship Id="rId5" Type="http://schemas.openxmlformats.org/officeDocument/2006/relationships/hyperlink" Target="https://vk.com/khuzin2017" TargetMode="External"/><Relationship Id="rId10" Type="http://schemas.openxmlformats.org/officeDocument/2006/relationships/image" Target="../media/image7.jpeg"/><Relationship Id="rId4" Type="http://schemas.openxmlformats.org/officeDocument/2006/relationships/hyperlink" Target="mailto:gelo4471205@gmail.com" TargetMode="External"/><Relationship Id="rId9" Type="http://schemas.openxmlformats.org/officeDocument/2006/relationships/image" Target="../media/image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foni.club/uploads/posts/2023-02/1675435429_foni-club-p-fon-zadnii-dlya-prezentatsii-anime-2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329" y="0"/>
            <a:ext cx="10345079" cy="646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2" name="Прямоугольник 231"/>
          <p:cNvSpPr/>
          <p:nvPr/>
        </p:nvSpPr>
        <p:spPr>
          <a:xfrm>
            <a:off x="2808410" y="819051"/>
            <a:ext cx="6984776" cy="283513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dirty="0"/>
              <a:t>Аниме магазин </a:t>
            </a:r>
          </a:p>
          <a:p>
            <a:pPr algn="ctr">
              <a:lnSpc>
                <a:spcPct val="100000"/>
              </a:lnSpc>
            </a:pPr>
            <a:r>
              <a:rPr lang="ru-RU" sz="4400" dirty="0"/>
              <a:t>"</a:t>
            </a:r>
            <a:r>
              <a:rPr lang="en-US" sz="4400" dirty="0"/>
              <a:t>Boku &amp;</a:t>
            </a:r>
            <a:r>
              <a:rPr lang="ru-RU" sz="4400" dirty="0"/>
              <a:t> </a:t>
            </a:r>
            <a:r>
              <a:rPr lang="en-US" sz="4400" dirty="0"/>
              <a:t>Zoo</a:t>
            </a:r>
            <a:r>
              <a:rPr lang="ru-RU" sz="4400" dirty="0"/>
              <a:t>" </a:t>
            </a:r>
          </a:p>
          <a:p>
            <a:pPr algn="ctr">
              <a:lnSpc>
                <a:spcPct val="100000"/>
              </a:lnSpc>
            </a:pPr>
            <a:r>
              <a:rPr lang="ru-RU" sz="2800" spc="-1" dirty="0">
                <a:latin typeface="Arial"/>
              </a:rPr>
              <a:t>К</a:t>
            </a:r>
            <a:r>
              <a:rPr lang="ru-RU" sz="2800" b="0" strike="noStrike" spc="-1" dirty="0">
                <a:latin typeface="Arial"/>
              </a:rPr>
              <a:t>оманда</a:t>
            </a:r>
            <a:r>
              <a:rPr lang="ru-RU" sz="2800" dirty="0"/>
              <a:t> «Лунный камень "</a:t>
            </a:r>
            <a:endParaRPr lang="ru-RU" sz="2800" b="0" strike="noStrike" spc="-1" dirty="0">
              <a:latin typeface="Arial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mobimg.b-cdn.net/v3/fetch/2a/2ad1058c22907cf54d45f0ba5154bf6d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" y="0"/>
            <a:ext cx="10117000" cy="5688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543674" y="3408247"/>
            <a:ext cx="2883092" cy="1685592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b="1" i="1" dirty="0"/>
              <a:t>Руслан </a:t>
            </a:r>
            <a:r>
              <a:rPr lang="ru-RU" sz="1400" b="1" i="1" dirty="0" err="1"/>
              <a:t>Хузин</a:t>
            </a:r>
            <a:endParaRPr lang="ru-RU" sz="1400" b="1" i="1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b="1" i="1" dirty="0"/>
              <a:t>Руководитель проекта в рамках серии мероприятий «ВГРАНТЕ»</a:t>
            </a:r>
            <a:endParaRPr lang="ru-RU" sz="1400" b="1" i="1" dirty="0">
              <a:ea typeface="Calibri"/>
              <a:cs typeface="SimSun"/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b="1" i="1" dirty="0"/>
              <a:t>Лидер, директор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3445500" y="3309922"/>
            <a:ext cx="2883092" cy="677480"/>
          </a:xfrm>
          <a:prstGeom prst="rect">
            <a:avLst/>
          </a:prstGeom>
        </p:spPr>
        <p:txBody>
          <a:bodyPr>
            <a:no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b="1" i="1" dirty="0"/>
              <a:t>Полад Исмаилов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b="1" i="1" dirty="0"/>
              <a:t>Швея любитель, начинающий </a:t>
            </a:r>
            <a:r>
              <a:rPr lang="ru-RU" sz="1400" b="1" i="1" dirty="0" err="1"/>
              <a:t>косплей</a:t>
            </a:r>
            <a:r>
              <a:rPr lang="ru-RU" sz="1400" b="1" i="1" dirty="0"/>
              <a:t> </a:t>
            </a:r>
            <a:r>
              <a:rPr lang="ru-RU" sz="1400" b="1" i="1" dirty="0" err="1"/>
              <a:t>мейкер</a:t>
            </a:r>
            <a:r>
              <a:rPr lang="ru-RU" sz="1400" b="1" i="1" dirty="0"/>
              <a:t>, участник проекта, созданного в рамках серий мероприятий «ВГРАНТЕ» 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b="1" i="1" dirty="0"/>
              <a:t>Руководитель отдела шитья</a:t>
            </a:r>
            <a:endParaRPr lang="ru-RU" sz="1400" b="1" i="1" dirty="0">
              <a:solidFill>
                <a:srgbClr val="1B1464"/>
              </a:solidFill>
            </a:endParaRPr>
          </a:p>
        </p:txBody>
      </p:sp>
      <p:pic>
        <p:nvPicPr>
          <p:cNvPr id="2052" name="Picture 4" descr="https://sun9-37.userapi.com/impg/_byEouVDyZcTTs096yJQtu6Pzioxto3qWc5sHQ/kMn09W_gSB0.jpg?size=1620x2160&amp;quality=95&amp;sign=f20787010bcaac2e0fe09465783ebe7f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24" y="1097018"/>
            <a:ext cx="1572718" cy="2096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sun9-44.userapi.com/impg/DVqCrKf5-E7XXCekHnw6qTF7oafQeDP5l3MMmA/uVaVbRsb-KM.jpg?size=1000x930&amp;quality=96&amp;sign=0c7a03f96596844889988dc6e0c1af87&amp;type=album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901"/>
          <a:stretch/>
        </p:blipFill>
        <p:spPr bwMode="auto">
          <a:xfrm>
            <a:off x="3445500" y="1348227"/>
            <a:ext cx="2140558" cy="1594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sun9-63.userapi.com/impg/_uwkCrXMJ9XxkudM1tEd-0t4Mr7myDFgAQ4n6A/QbZRAH7KtUU.jpg?size=187x296&amp;quality=95&amp;sign=548b00bfc364d81b9fa5b756dafba086&amp;type=albu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743" y="1124188"/>
            <a:ext cx="1307602" cy="2069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одержимое 2">
            <a:extLst>
              <a:ext uri="{FF2B5EF4-FFF2-40B4-BE49-F238E27FC236}">
                <a16:creationId xmlns:a16="http://schemas.microsoft.com/office/drawing/2014/main" id="{1841B2CA-4594-4194-A93E-53D9796D2F60}"/>
              </a:ext>
            </a:extLst>
          </p:cNvPr>
          <p:cNvSpPr txBox="1">
            <a:spLocks/>
          </p:cNvSpPr>
          <p:nvPr/>
        </p:nvSpPr>
        <p:spPr>
          <a:xfrm>
            <a:off x="6192440" y="3309922"/>
            <a:ext cx="1872208" cy="1053309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b="1" i="1" dirty="0"/>
              <a:t>Ефремов Ярослав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b="1" i="1" dirty="0">
                <a:ea typeface="Calibri"/>
                <a:cs typeface="SimSun"/>
              </a:rPr>
              <a:t>Участник конкурса «ФГАИС Молодёжь России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b="1" i="1" dirty="0"/>
              <a:t>Главный бухгалтер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ttps://foni.club/uploads/posts/2023-01/1673173006_foni-club-p-oboi-anime-zabavnie-6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6286" y="-12629"/>
            <a:ext cx="10753194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4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18395" y="4203427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lvl="0" algn="ctr"/>
            <a:r>
              <a:rPr lang="ru-RU" sz="2100" b="1" dirty="0"/>
              <a:t>Создание специализированного аниме-магазина, где будет иметься услуга пошива костюма на заказ</a:t>
            </a:r>
            <a:endParaRPr kumimoji="0" lang="ru-RU" sz="21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262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sp>
        <p:nvSpPr>
          <p:cNvPr id="2" name="AutoShape 3" descr="https://top-fon.com/uploads/posts/2023-01/1675196930_top-fon-com-p-fon-dlya-prezentatsii-v-koreiskom-stile-200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0235060"/>
              </p:ext>
            </p:extLst>
          </p:nvPr>
        </p:nvGraphicFramePr>
        <p:xfrm>
          <a:off x="35171" y="1000063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phonoteka.org/uploads/posts/2022-02/1645153297_29-phonoteka-org-p-anime-fon-dlya-vaibera-3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8400"/>
            <a:ext cx="10080625" cy="6300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проекте. </a:t>
            </a:r>
            <a:br>
              <a:rPr lang="ru-RU" sz="4400" dirty="0">
                <a:latin typeface="+mn-lt"/>
              </a:rPr>
            </a:br>
            <a:r>
              <a:rPr lang="ru-RU" sz="4400" dirty="0">
                <a:latin typeface="+mn-lt"/>
              </a:rPr>
              <a:t>Что есть сейчас.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539131"/>
            <a:ext cx="939337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b="1" kern="0" dirty="0"/>
              <a:t>Магазин, специализирующийся на перепродаже различной аниме атрибутике, в дальнейшем возможна продажа оригинальной продукции, а также на пошиве костюмов и косплея.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b="1" kern="0" dirty="0"/>
              <a:t>На данный момент мы имеем группу в ВК, где пока только начинаем свой проект. На этой же платформе мы уже нашли своего первого заказчика.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b="1" kern="0" dirty="0"/>
              <a:t>Сам же заказ находится на стадии пошива. Пока что были сняты мерки и сделана первичная выкройка</a:t>
            </a: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  <p:sp>
        <p:nvSpPr>
          <p:cNvPr id="2" name="AutoShape 2" descr="https://top-fon.com/uploads/posts/2023-01/1675182288_top-fon-com-p-fon-dlya-prezentatsii-v-stile-anime-6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lh4.googleusercontent.com/proxy/nVqZpawzFc0Bhr0SFjDs8wN4iAgPLE0BaY6FNRURBUCqfa5ve3ICi2NA0CI7bNnLqMHnHO2RRBRDrkyTZXIzV0qeXGP4OApXYIi4kxtTOzNt9xEuaURlHiFkLghnGfJ2=w1200-h630-p-k-no-n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4806"/>
            <a:ext cx="10848297" cy="5695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s://sun9-46.userapi.com/impg/zvbcA8PwtkB2O9I-GzIy8WVWTYtEmzeWEQIF-w/5oDg-PoV1lc.jpg?size=700x841&amp;quality=96&amp;sign=3e0bcc8f0ea774d26a8fa7420c6875f8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653" y="603027"/>
            <a:ext cx="2932710" cy="3523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sun9-3.userapi.com/impg/GIBMe-Aj6CMS5WyjbucM_qo5BZUZndYElUbMAA/TqM03Y_LzdM.jpg?size=426x336&amp;quality=96&amp;sign=a0ed311895b383fd496f7dc1ff6af9f4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363" y="603027"/>
            <a:ext cx="2020513" cy="1593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s://sun9-30.userapi.com/impg/FTvuJyUeuU2EwNupOmycy6A2G80XlFxppMhrQQ/02mJRRczy2g.jpg?size=490x468&amp;quality=96&amp;sign=73e9e41b8d4f2e4a72425e7fffc15468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362" y="2196673"/>
            <a:ext cx="2020513" cy="1929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s://sun9-62.userapi.com/impg/31X1fNJtUXG4ZxZxrBS1KPXIVthCiHSJiF1APg/uCHactBWyTw.jpg?size=748x842&amp;quality=96&amp;sign=a0732436f5ba0579b7a5343a6d6192af&amp;type=albu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4448" y="603029"/>
            <a:ext cx="3130086" cy="3523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41614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https://sun9-53.userapi.com/impg/n8FTDpJPZV0YTutMGCrIG5ETUA2hsMgAC6wjnQ/eDYZ317x2HQ.jpg?size=2335x1358&amp;quality=96&amp;sign=71691cc698b7ebccea73ec92a0b9d351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" y="0"/>
            <a:ext cx="10149976" cy="5903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br>
              <a:rPr lang="ru-RU" sz="2800" dirty="0">
                <a:ea typeface="MS Gothic" pitchFamily="49" charset="-128"/>
              </a:rPr>
            </a:br>
            <a:r>
              <a:rPr lang="ru-RU" sz="2800" dirty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9089845"/>
              </p:ext>
            </p:extLst>
          </p:nvPr>
        </p:nvGraphicFramePr>
        <p:xfrm>
          <a:off x="503808" y="1251099"/>
          <a:ext cx="9217024" cy="3755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/>
                        <a:t>Инновационность</a:t>
                      </a:r>
                      <a:r>
                        <a:rPr lang="ru-RU" dirty="0"/>
                        <a:t>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Россия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Ижевск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err="1"/>
                        <a:t>Импортозамещение</a:t>
                      </a:r>
                      <a:endParaRPr lang="ru-RU" dirty="0"/>
                    </a:p>
                    <a:p>
                      <a:pPr marL="0" indent="0">
                        <a:buFont typeface="Arial" pitchFamily="34" charset="0"/>
                        <a:buNone/>
                      </a:pPr>
                      <a:endParaRPr lang="ru-RU" dirty="0"/>
                    </a:p>
                    <a:p>
                      <a:pPr marL="0" indent="0">
                        <a:buFont typeface="Arial" pitchFamily="34" charset="0"/>
                        <a:buNone/>
                      </a:pP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 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8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Технологии беспроводной связи</a:t>
                      </a:r>
                      <a:endParaRPr lang="ru-RU" sz="1800" b="0" i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071504D-CA3B-45DA-8B78-FE41F9ED75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2480" y="3450952"/>
            <a:ext cx="252775" cy="185523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480" y="3714196"/>
            <a:ext cx="206974" cy="185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071504D-CA3B-45DA-8B78-FE41F9ED75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1495" y="3170963"/>
            <a:ext cx="252775" cy="18552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071504D-CA3B-45DA-8B78-FE41F9ED75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1496" y="3450454"/>
            <a:ext cx="252775" cy="18552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071504D-CA3B-45DA-8B78-FE41F9ED75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3141" y="3723690"/>
            <a:ext cx="252775" cy="18552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071504D-CA3B-45DA-8B78-FE41F9ED75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3140" y="3996113"/>
            <a:ext cx="252775" cy="18552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071504D-CA3B-45DA-8B78-FE41F9ED75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2480" y="3160011"/>
            <a:ext cx="252775" cy="185523"/>
          </a:xfrm>
          <a:prstGeom prst="rect">
            <a:avLst/>
          </a:prstGeom>
        </p:spPr>
      </p:pic>
      <p:sp>
        <p:nvSpPr>
          <p:cNvPr id="2" name="AutoShape 2" descr="https://top-fon.com/uploads/posts/2023-01/1675182265_top-fon-com-p-fon-dlya-prezentatsii-v-stile-anime-2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AutoShape 4" descr="https://top-fon.com/uploads/posts/2023-01/1675182339_top-fon-com-p-fon-dlya-prezentatsii-v-stile-anime-171.jpg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071504D-CA3B-45DA-8B78-FE41F9ED75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9579" y="3977440"/>
            <a:ext cx="252775" cy="1855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72F97C-A0A8-980F-42DD-8EDD925EC6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495" y="3119651"/>
            <a:ext cx="301026" cy="269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6" name="Picture 10" descr="https://sun9-80.userapi.com/impg/9lMFu10NHIqpkFJuzKFAkUs3cuB_Wew7mmYkOg/aHGo7Ge-3ZA.jpg?size=1920x1200&amp;quality=96&amp;sign=6fe98db64a282a842f8f287a581be481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953" y="0"/>
            <a:ext cx="10109577" cy="631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3E01CC-4B1D-4F09-A925-4AB4E0FDEE93}"/>
              </a:ext>
            </a:extLst>
          </p:cNvPr>
          <p:cNvSpPr txBox="1"/>
          <p:nvPr/>
        </p:nvSpPr>
        <p:spPr>
          <a:xfrm>
            <a:off x="533806" y="1323106"/>
            <a:ext cx="51690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n w="3175">
                  <a:solidFill>
                    <a:srgbClr val="FF0000"/>
                  </a:solidFill>
                </a:ln>
              </a:rPr>
              <a:t>Потребитель в возрасте от 14 до 35 лет, интересующийся аниме и косплеем, у которого отсутствуют навыки для создания костюмов</a:t>
            </a:r>
            <a:endParaRPr lang="ru-RU" sz="1600" b="1" dirty="0">
              <a:ln w="3175">
                <a:solidFill>
                  <a:srgbClr val="FF0000"/>
                </a:solidFill>
              </a:ln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AutoShape 4" descr="https://top-fon.com/uploads/posts/2023-01/1675182265_top-fon-com-p-fon-dlya-prezentatsii-v-stile-anime-2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2" name="Picture 6" descr="https://sun9-74.userapi.com/impg/JJOpbvD8R2F5plvDm1mzAX4q1lGxuLWfTf9KHg/Xxv0goaGwtk.jpg?size=1620x2160&amp;quality=95&amp;sign=bf0d40d7aa006077d7d0079e059379a6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7887" y="2379893"/>
            <a:ext cx="2393764" cy="3191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8" descr="https://top-fon.com/uploads/posts/2023-01/1675182339_top-fon-com-p-fon-dlya-prezentatsii-v-stile-anime-171.jpg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s://phonoteka.org/uploads/posts/2021-06/1624482989_3-phonoteka_org-p-midoriya-izuku-oboi-krasivo-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80978" cy="567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>
                <a:solidFill>
                  <a:schemeClr val="bg1"/>
                </a:solidFill>
              </a:rPr>
              <a:t>Потенциальный объем рынка</a:t>
            </a:r>
            <a:endParaRPr sz="4400" dirty="0">
              <a:solidFill>
                <a:schemeClr val="bg1"/>
              </a:solidFill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6937093"/>
              </p:ext>
            </p:extLst>
          </p:nvPr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4464001" y="891058"/>
            <a:ext cx="5610685" cy="47286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ru-RU" sz="2000" b="1" i="1" dirty="0">
                <a:ln w="3175">
                  <a:solidFill>
                    <a:srgbClr val="FFFF00"/>
                  </a:solidFill>
                </a:ln>
                <a:solidFill>
                  <a:srgbClr val="FF0000"/>
                </a:solidFill>
                <a:effectLst/>
              </a:rPr>
              <a:t>PAM (</a:t>
            </a:r>
            <a:r>
              <a:rPr lang="ru-RU" sz="2000" b="1" i="1" dirty="0" err="1">
                <a:ln w="3175">
                  <a:solidFill>
                    <a:srgbClr val="FFFF00"/>
                  </a:solidFill>
                </a:ln>
                <a:solidFill>
                  <a:srgbClr val="FF0000"/>
                </a:solidFill>
                <a:effectLst/>
              </a:rPr>
              <a:t>Potential</a:t>
            </a:r>
            <a:r>
              <a:rPr lang="ru-RU" sz="2000" b="1" i="1" dirty="0">
                <a:ln w="3175">
                  <a:solidFill>
                    <a:srgbClr val="FFFF00"/>
                  </a:solidFill>
                </a:ln>
                <a:solidFill>
                  <a:srgbClr val="FF0000"/>
                </a:solidFill>
                <a:effectLst/>
              </a:rPr>
              <a:t> </a:t>
            </a:r>
            <a:r>
              <a:rPr lang="ru-RU" sz="2000" b="1" i="1" dirty="0" err="1">
                <a:ln w="3175">
                  <a:solidFill>
                    <a:srgbClr val="FFFF00"/>
                  </a:solidFill>
                </a:ln>
                <a:solidFill>
                  <a:srgbClr val="FF0000"/>
                </a:solidFill>
                <a:effectLst/>
              </a:rPr>
              <a:t>Available</a:t>
            </a:r>
            <a:r>
              <a:rPr lang="ru-RU" sz="2000" b="1" i="1" dirty="0">
                <a:ln w="3175">
                  <a:solidFill>
                    <a:srgbClr val="FFFF00"/>
                  </a:solidFill>
                </a:ln>
                <a:solidFill>
                  <a:srgbClr val="FF0000"/>
                </a:solidFill>
                <a:effectLst/>
              </a:rPr>
              <a:t> </a:t>
            </a:r>
            <a:r>
              <a:rPr lang="ru-RU" sz="2000" b="1" i="1" dirty="0" err="1">
                <a:ln w="3175">
                  <a:solidFill>
                    <a:srgbClr val="FFFF00"/>
                  </a:solidFill>
                </a:ln>
                <a:solidFill>
                  <a:srgbClr val="FF0000"/>
                </a:solidFill>
                <a:effectLst/>
              </a:rPr>
              <a:t>Market</a:t>
            </a:r>
            <a:r>
              <a:rPr lang="ru-RU" sz="2000" b="1" i="1" dirty="0">
                <a:ln w="3175">
                  <a:solidFill>
                    <a:srgbClr val="FFFF00"/>
                  </a:solidFill>
                </a:ln>
                <a:solidFill>
                  <a:srgbClr val="FF0000"/>
                </a:solidFill>
                <a:effectLst/>
              </a:rPr>
              <a:t>) – </a:t>
            </a:r>
            <a:r>
              <a:rPr lang="ru-RU" sz="2000" b="1" dirty="0">
                <a:ln w="3175">
                  <a:solidFill>
                    <a:srgbClr val="FFFF00"/>
                  </a:solidFill>
                </a:ln>
                <a:solidFill>
                  <a:srgbClr val="FF0000"/>
                </a:solidFill>
              </a:rPr>
              <a:t>фанаты аниме, их родственники и друзья, компании, занимающиеся перепродажей, </a:t>
            </a:r>
            <a:r>
              <a:rPr lang="ru-RU" sz="2000" b="1" dirty="0" err="1">
                <a:ln w="3175">
                  <a:solidFill>
                    <a:srgbClr val="FFFF00"/>
                  </a:solidFill>
                </a:ln>
                <a:solidFill>
                  <a:srgbClr val="FF0000"/>
                </a:solidFill>
              </a:rPr>
              <a:t>видеоблогеры</a:t>
            </a:r>
            <a:r>
              <a:rPr lang="ru-RU" sz="2000" b="1" dirty="0">
                <a:ln w="3175">
                  <a:solidFill>
                    <a:srgbClr val="FFFF00"/>
                  </a:solidFill>
                </a:ln>
                <a:solidFill>
                  <a:srgbClr val="FF0000"/>
                </a:solidFill>
              </a:rPr>
              <a:t> – </a:t>
            </a:r>
            <a:r>
              <a:rPr lang="ru-RU" sz="2000" b="1" i="1" dirty="0">
                <a:ln w="3175">
                  <a:solidFill>
                    <a:srgbClr val="FFFF00"/>
                  </a:solidFill>
                </a:ln>
                <a:solidFill>
                  <a:srgbClr val="FF0000"/>
                </a:solidFill>
              </a:rPr>
              <a:t>13,2 млн.</a:t>
            </a:r>
          </a:p>
          <a:p>
            <a:endParaRPr lang="ru-RU" sz="2000" b="1" i="1" dirty="0">
              <a:ln w="3175">
                <a:solidFill>
                  <a:srgbClr val="FFFF00"/>
                </a:solidFill>
              </a:ln>
              <a:solidFill>
                <a:srgbClr val="FF0000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ru-RU" sz="2000" b="1" i="1" dirty="0">
                <a:ln w="3175">
                  <a:solidFill>
                    <a:srgbClr val="FFFF00"/>
                  </a:solidFill>
                </a:ln>
                <a:solidFill>
                  <a:srgbClr val="FF0000"/>
                </a:solidFill>
                <a:effectLst/>
              </a:rPr>
              <a:t>TAM (Total </a:t>
            </a:r>
            <a:r>
              <a:rPr lang="ru-RU" sz="2000" b="1" i="1" dirty="0" err="1">
                <a:ln w="3175">
                  <a:solidFill>
                    <a:srgbClr val="FFFF00"/>
                  </a:solidFill>
                </a:ln>
                <a:solidFill>
                  <a:srgbClr val="FF0000"/>
                </a:solidFill>
                <a:effectLst/>
              </a:rPr>
              <a:t>Addressable</a:t>
            </a:r>
            <a:r>
              <a:rPr lang="ru-RU" sz="2000" b="1" i="1" dirty="0">
                <a:ln w="3175">
                  <a:solidFill>
                    <a:srgbClr val="FFFF00"/>
                  </a:solidFill>
                </a:ln>
                <a:solidFill>
                  <a:srgbClr val="FF0000"/>
                </a:solidFill>
                <a:effectLst/>
              </a:rPr>
              <a:t> Market) – </a:t>
            </a:r>
            <a:r>
              <a:rPr lang="ru-RU" sz="2000" b="1" dirty="0">
                <a:ln w="3175">
                  <a:solidFill>
                    <a:srgbClr val="FFFF00"/>
                  </a:solidFill>
                </a:ln>
                <a:solidFill>
                  <a:srgbClr val="FF0000"/>
                </a:solidFill>
              </a:rPr>
              <a:t>Фанаты аниме и их друзья в России – </a:t>
            </a:r>
            <a:r>
              <a:rPr lang="ru-RU" sz="2000" b="1" i="1" dirty="0">
                <a:ln w="3175">
                  <a:solidFill>
                    <a:srgbClr val="FFFF00"/>
                  </a:solidFill>
                </a:ln>
                <a:solidFill>
                  <a:srgbClr val="FF0000"/>
                </a:solidFill>
              </a:rPr>
              <a:t>4,4 млн.</a:t>
            </a:r>
          </a:p>
          <a:p>
            <a:endParaRPr lang="ru-RU" sz="2000" b="1" i="1" dirty="0">
              <a:ln w="3175">
                <a:solidFill>
                  <a:srgbClr val="FFFF00"/>
                </a:solidFill>
              </a:ln>
              <a:solidFill>
                <a:srgbClr val="FF0000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ru-RU" sz="2000" b="1" i="1" dirty="0">
                <a:ln w="3175">
                  <a:solidFill>
                    <a:srgbClr val="FFFF00"/>
                  </a:solidFill>
                </a:ln>
                <a:solidFill>
                  <a:srgbClr val="FF0000"/>
                </a:solidFill>
                <a:effectLst/>
              </a:rPr>
              <a:t>SAM (</a:t>
            </a:r>
            <a:r>
              <a:rPr lang="ru-RU" sz="2000" b="1" i="1" dirty="0" err="1">
                <a:ln w="3175">
                  <a:solidFill>
                    <a:srgbClr val="FFFF00"/>
                  </a:solidFill>
                </a:ln>
                <a:solidFill>
                  <a:srgbClr val="FF0000"/>
                </a:solidFill>
                <a:effectLst/>
              </a:rPr>
              <a:t>Serviceable</a:t>
            </a:r>
            <a:r>
              <a:rPr lang="ru-RU" sz="2000" b="1" i="1" dirty="0">
                <a:ln w="3175">
                  <a:solidFill>
                    <a:srgbClr val="FFFF00"/>
                  </a:solidFill>
                </a:ln>
                <a:solidFill>
                  <a:srgbClr val="FF0000"/>
                </a:solidFill>
                <a:effectLst/>
              </a:rPr>
              <a:t> </a:t>
            </a:r>
            <a:r>
              <a:rPr lang="ru-RU" sz="2000" b="1" i="1" dirty="0" err="1">
                <a:ln w="3175">
                  <a:solidFill>
                    <a:srgbClr val="FFFF00"/>
                  </a:solidFill>
                </a:ln>
                <a:solidFill>
                  <a:srgbClr val="FF0000"/>
                </a:solidFill>
                <a:effectLst/>
              </a:rPr>
              <a:t>Available</a:t>
            </a:r>
            <a:r>
              <a:rPr lang="ru-RU" sz="2000" b="1" i="1" dirty="0">
                <a:ln w="3175">
                  <a:solidFill>
                    <a:srgbClr val="FFFF00"/>
                  </a:solidFill>
                </a:ln>
                <a:solidFill>
                  <a:srgbClr val="FF0000"/>
                </a:solidFill>
                <a:effectLst/>
              </a:rPr>
              <a:t> Market) – </a:t>
            </a:r>
            <a:r>
              <a:rPr lang="ru-RU" sz="2000" b="1" dirty="0">
                <a:ln w="3175">
                  <a:solidFill>
                    <a:srgbClr val="FFFF00"/>
                  </a:solidFill>
                </a:ln>
                <a:solidFill>
                  <a:srgbClr val="FF0000"/>
                </a:solidFill>
              </a:rPr>
              <a:t>Фанаты аниме в городе Ижевск – </a:t>
            </a:r>
            <a:r>
              <a:rPr lang="ru-RU" sz="2000" b="1" i="1" dirty="0">
                <a:ln w="3175">
                  <a:solidFill>
                    <a:srgbClr val="FFFF00"/>
                  </a:solidFill>
                </a:ln>
                <a:solidFill>
                  <a:srgbClr val="FF0000"/>
                </a:solidFill>
              </a:rPr>
              <a:t>19,4 тыс.</a:t>
            </a:r>
          </a:p>
          <a:p>
            <a:endParaRPr lang="ru-RU" sz="2000" b="1" i="1" dirty="0">
              <a:ln w="3175">
                <a:solidFill>
                  <a:srgbClr val="FFFF00"/>
                </a:solidFill>
              </a:ln>
              <a:solidFill>
                <a:srgbClr val="FF0000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ru-RU" sz="2000" b="1" i="1" dirty="0">
                <a:ln w="3175">
                  <a:solidFill>
                    <a:srgbClr val="FFFF00"/>
                  </a:solidFill>
                </a:ln>
                <a:solidFill>
                  <a:srgbClr val="FF0000"/>
                </a:solidFill>
                <a:effectLst/>
              </a:rPr>
              <a:t>SOM (</a:t>
            </a:r>
            <a:r>
              <a:rPr lang="ru-RU" sz="2000" b="1" i="1" dirty="0" err="1">
                <a:ln w="3175">
                  <a:solidFill>
                    <a:srgbClr val="FFFF00"/>
                  </a:solidFill>
                </a:ln>
                <a:solidFill>
                  <a:srgbClr val="FF0000"/>
                </a:solidFill>
                <a:effectLst/>
              </a:rPr>
              <a:t>Serviceable</a:t>
            </a:r>
            <a:r>
              <a:rPr lang="ru-RU" sz="2000" b="1" i="1" dirty="0">
                <a:ln w="3175">
                  <a:solidFill>
                    <a:srgbClr val="FFFF00"/>
                  </a:solidFill>
                </a:ln>
                <a:solidFill>
                  <a:srgbClr val="FF0000"/>
                </a:solidFill>
                <a:effectLst/>
              </a:rPr>
              <a:t> &amp; </a:t>
            </a:r>
            <a:r>
              <a:rPr lang="ru-RU" sz="2000" b="1" i="1" dirty="0" err="1">
                <a:ln w="3175">
                  <a:solidFill>
                    <a:srgbClr val="FFFF00"/>
                  </a:solidFill>
                </a:ln>
                <a:solidFill>
                  <a:srgbClr val="FF0000"/>
                </a:solidFill>
                <a:effectLst/>
              </a:rPr>
              <a:t>Obtainable</a:t>
            </a:r>
            <a:r>
              <a:rPr lang="ru-RU" sz="2000" b="1" i="1" dirty="0">
                <a:ln w="3175">
                  <a:solidFill>
                    <a:srgbClr val="FFFF00"/>
                  </a:solidFill>
                </a:ln>
                <a:solidFill>
                  <a:srgbClr val="FF0000"/>
                </a:solidFill>
                <a:effectLst/>
              </a:rPr>
              <a:t> Market) – </a:t>
            </a:r>
            <a:r>
              <a:rPr lang="ru-RU" sz="2000" b="1" dirty="0">
                <a:ln w="3175">
                  <a:solidFill>
                    <a:srgbClr val="FFFF00"/>
                  </a:solidFill>
                </a:ln>
                <a:solidFill>
                  <a:srgbClr val="FF0000"/>
                </a:solidFill>
              </a:rPr>
              <a:t>Подписчики группы в ВК - </a:t>
            </a:r>
            <a:r>
              <a:rPr lang="ru-RU" sz="2000" b="1" i="1" dirty="0">
                <a:ln w="3175">
                  <a:solidFill>
                    <a:srgbClr val="FFFF00"/>
                  </a:solidFill>
                </a:ln>
                <a:solidFill>
                  <a:srgbClr val="FF0000"/>
                </a:solidFill>
              </a:rPr>
              <a:t>2 тыс</a:t>
            </a:r>
            <a:r>
              <a:rPr lang="ru-RU" sz="2000" dirty="0">
                <a:ln w="3175">
                  <a:solidFill>
                    <a:srgbClr val="FFFF00"/>
                  </a:solidFill>
                </a:ln>
                <a:solidFill>
                  <a:srgbClr val="FF0000"/>
                </a:solidFill>
              </a:rPr>
              <a:t>.</a:t>
            </a:r>
            <a:endParaRPr lang="ru-RU" sz="2000" b="1" i="1" dirty="0">
              <a:ln w="3175">
                <a:solidFill>
                  <a:srgbClr val="FFFF00"/>
                </a:solidFill>
              </a:ln>
              <a:solidFill>
                <a:srgbClr val="FF0000"/>
              </a:solidFill>
            </a:endParaRPr>
          </a:p>
          <a:p>
            <a:endParaRPr lang="ru-RU" sz="14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8" name="Picture 16" descr="https://sun9-24.userapi.com/impg/tlqZ3l7_MvQlbMdVshfQN9k16D9eCMN95ebfww/5rfYMgq2zic.jpg?size=1600x1067&amp;quality=96&amp;sign=eb7b19757c443688d3aed7b1b72f9f85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615" y="-144463"/>
            <a:ext cx="10149239" cy="6768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 dirty="0">
                <a:solidFill>
                  <a:schemeClr val="bg1"/>
                </a:solidFill>
                <a:ea typeface="MS Gothic" pitchFamily="49" charset="-128"/>
              </a:rPr>
              <a:t>Анализ конкурентов</a:t>
            </a:r>
            <a:endParaRPr sz="4400" dirty="0">
              <a:solidFill>
                <a:schemeClr val="bg1"/>
              </a:solidFill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91866360"/>
              </p:ext>
            </p:extLst>
          </p:nvPr>
        </p:nvGraphicFramePr>
        <p:xfrm>
          <a:off x="20138" y="595135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AutoShape 2" descr="https://cdn1.ozone.ru/s3/multimedia-b/650917007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cdn1.ozone.ru/s3/multimedia-b/6509170079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https://cdn1.ozone.ru/s3/multimedia-b/6509170079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8" descr="https://cdn1.ozone.ru/s3/multimedia-b/6509170079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10" descr="https://cdn1.ozone.ru/s3/multimedia-b/6509170079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12" descr="https://cdn1.ozone.ru/s3/multimedia-b/6509170079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14" descr="https://cdn1.ozone.ru/s3/multimedia-b/6509170079.jpg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foni.club/uploads/posts/2023-02/1676566586_foni-club-p-oboi-el-iz-anime-tetrad-smerti-na-kompyute-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80978" cy="567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11853444"/>
              </p:ext>
            </p:extLst>
          </p:nvPr>
        </p:nvGraphicFramePr>
        <p:xfrm>
          <a:off x="737332" y="1251099"/>
          <a:ext cx="8784976" cy="33653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41224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adonius.club/uploads/posts/2022-02/1644233234_42-adonius-club-p-naruto-fon-dlya-rabochego-stola-4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80978" cy="567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solidFill>
                  <a:schemeClr val="bg1"/>
                </a:solidFill>
                <a:ea typeface="MS Gothic" pitchFamily="49" charset="-128"/>
              </a:rPr>
              <a:t>Бизнес-модель</a:t>
            </a:r>
            <a:endParaRPr sz="4400" dirty="0">
              <a:solidFill>
                <a:schemeClr val="bg1"/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2165388"/>
              </p:ext>
            </p:extLst>
          </p:nvPr>
        </p:nvGraphicFramePr>
        <p:xfrm>
          <a:off x="208293" y="649402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8437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393813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bg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bg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bg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bg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bg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bg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bg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bg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bg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098283" y="1526726"/>
            <a:ext cx="18719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</a:rPr>
              <a:t>Молодёжь от 14 до 35 лет, интересующаяся аниме</a:t>
            </a:r>
          </a:p>
          <a:p>
            <a:r>
              <a:rPr lang="ru-RU" sz="1400" i="1" dirty="0">
                <a:solidFill>
                  <a:schemeClr val="bg1"/>
                </a:solidFill>
              </a:rPr>
              <a:t>Организации, проводящие аниме-фестивали</a:t>
            </a:r>
          </a:p>
          <a:p>
            <a:r>
              <a:rPr lang="ru-RU" sz="1400" i="1" dirty="0">
                <a:solidFill>
                  <a:schemeClr val="bg1"/>
                </a:solidFill>
              </a:rPr>
              <a:t>Видеоблогеры, связанные с аниме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442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Уникальный дизайн </a:t>
            </a:r>
            <a:r>
              <a:rPr lang="ru-RU" sz="1200" dirty="0" err="1">
                <a:solidFill>
                  <a:schemeClr val="bg1"/>
                </a:solidFill>
              </a:rPr>
              <a:t>костюмов,</a:t>
            </a:r>
            <a:r>
              <a:rPr lang="ru-RU" sz="1200" dirty="0" err="1"/>
              <a:t>,</a:t>
            </a:r>
            <a:r>
              <a:rPr lang="ru-RU" sz="1200" dirty="0" err="1">
                <a:solidFill>
                  <a:schemeClr val="bg1"/>
                </a:solidFill>
              </a:rPr>
              <a:t>доступная</a:t>
            </a:r>
            <a:r>
              <a:rPr lang="ru-RU" sz="1200" dirty="0">
                <a:solidFill>
                  <a:schemeClr val="bg1"/>
                </a:solidFill>
              </a:rPr>
              <a:t> цена, удобства при использовании приобретённой атрибутики, возможность у клиента создать собственный дизайн</a:t>
            </a:r>
            <a:endParaRPr lang="ru-RU" sz="1200" dirty="0"/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065430" y="2692539"/>
            <a:ext cx="187196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Прямые – фирменные магазины, продажи через интернет </a:t>
            </a:r>
            <a:endParaRPr lang="ru-RU" sz="1200" i="1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119371" y="1382542"/>
            <a:ext cx="197891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</a:rPr>
              <a:t> Совместное создание дизайнов, консультация клиентов, выбор продукта для продажи с помощью опросов в группе ВК</a:t>
            </a:r>
            <a:endParaRPr lang="ru-RU" sz="1200" i="1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040310" y="4215662"/>
            <a:ext cx="6264697" cy="687368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продажа аниме-товаров,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пошив костюмов.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bg1"/>
                </a:solidFill>
              </a:rPr>
              <a:t>реклама</a:t>
            </a:r>
            <a:endParaRPr lang="ru-RU" sz="1400" i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1655936" y="2694807"/>
            <a:ext cx="2301884" cy="15081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блок безопасности,  телефон,  сайт,  приложения, компьютерное обеспечение, тестирование, интеллектуальные ресурсы, производители аниме атрибутики</a:t>
            </a:r>
            <a:endParaRPr lang="ru-RU" sz="1400" i="1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089291" y="1596723"/>
            <a:ext cx="197891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Ключевые виды деятельности – производство костюмов в аниме-стиле, продажа аниме атрибутики</a:t>
            </a:r>
            <a:endParaRPr lang="ru-RU" sz="1200" i="1" dirty="0">
              <a:solidFill>
                <a:srgbClr val="00B05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53007" y="1526726"/>
            <a:ext cx="1871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Производители аниме атрибутики</a:t>
            </a:r>
            <a:endParaRPr lang="ru-RU" sz="1400" i="1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148900" y="4284196"/>
            <a:ext cx="4950806" cy="1077218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bg1"/>
                </a:solidFill>
              </a:rPr>
              <a:t>Постоянные - аренда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1400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1400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1400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1400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1400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bg1"/>
                </a:solidFill>
              </a:rPr>
              <a:t>Переменные - материалы производства, аниме атрибутика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ru-RU" sz="1400" dirty="0">
                <a:solidFill>
                  <a:schemeClr val="bg1"/>
                </a:solidFill>
              </a:rPr>
              <a:t>заработная плата</a:t>
            </a:r>
            <a:endParaRPr lang="ru-RU" sz="1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sportishka.com/uploads/posts/2022-08/1661280581_16-sportishka-com-p-fon-dlya-prezentatsii-basketbol-vkontakte-1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356"/>
            <a:ext cx="10108276" cy="5685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</p:spPr>
        <p:txBody>
          <a:bodyPr lIns="720000"/>
          <a:lstStyle/>
          <a:p>
            <a:pPr algn="ctr"/>
            <a:r>
              <a:rPr lang="ru-RU" sz="4000" dirty="0">
                <a:ln w="3175">
                  <a:solidFill>
                    <a:schemeClr val="tx2">
                      <a:lumMod val="40000"/>
                      <a:lumOff val="60000"/>
                    </a:schemeClr>
                  </a:solidFill>
                </a:ln>
                <a:ea typeface="MS Gothic" pitchFamily="49" charset="-128"/>
              </a:rPr>
              <a:t>Процесс производства товара и оказания услуги</a:t>
            </a:r>
            <a:endParaRPr sz="4000" dirty="0"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  <a:ea typeface="MS Gothic" pitchFamily="49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3521" y="1827163"/>
            <a:ext cx="993710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b="1" dirty="0">
              <a:ln w="3175">
                <a:solidFill>
                  <a:srgbClr val="00B0F0"/>
                </a:solidFill>
              </a:ln>
            </a:endParaRPr>
          </a:p>
          <a:p>
            <a:r>
              <a:rPr lang="ru-RU" sz="2000" b="1" dirty="0">
                <a:ln w="3175">
                  <a:solidFill>
                    <a:srgbClr val="00B0F0"/>
                  </a:solidFill>
                </a:ln>
              </a:rPr>
              <a:t>Процесс оказания услуги онлайн</a:t>
            </a:r>
          </a:p>
          <a:p>
            <a:r>
              <a:rPr lang="ru-RU" dirty="0">
                <a:ln w="3175">
                  <a:solidFill>
                    <a:srgbClr val="00B0F0"/>
                  </a:solidFill>
                </a:ln>
              </a:rPr>
              <a:t>Приём заказа в группе ВК, консультация и разработка дизайна, встреча с клиентом для  снятия мерок, пошив костюма, консультация с клиентом, устранение недочётов, приём оплаты, выдача готового костюма</a:t>
            </a:r>
            <a:br>
              <a:rPr lang="ru-RU" dirty="0">
                <a:ln w="3175">
                  <a:solidFill>
                    <a:srgbClr val="00B0F0"/>
                  </a:solidFill>
                </a:ln>
              </a:rPr>
            </a:br>
            <a:r>
              <a:rPr lang="ru-RU" sz="2000" b="1" dirty="0">
                <a:ln w="3175">
                  <a:solidFill>
                    <a:srgbClr val="00B0F0"/>
                  </a:solidFill>
                </a:ln>
              </a:rPr>
              <a:t>Процесс оказания услуги оффлайн</a:t>
            </a:r>
            <a:br>
              <a:rPr lang="ru-RU" dirty="0">
                <a:ln w="3175">
                  <a:solidFill>
                    <a:srgbClr val="00B0F0"/>
                  </a:solidFill>
                </a:ln>
              </a:rPr>
            </a:br>
            <a:r>
              <a:rPr lang="ru-RU" dirty="0" err="1">
                <a:ln w="3175">
                  <a:solidFill>
                    <a:srgbClr val="00B0F0"/>
                  </a:solidFill>
                </a:ln>
              </a:rPr>
              <a:t>Прииём</a:t>
            </a:r>
            <a:r>
              <a:rPr lang="ru-RU" dirty="0">
                <a:ln w="3175">
                  <a:solidFill>
                    <a:srgbClr val="00B0F0"/>
                  </a:solidFill>
                </a:ln>
              </a:rPr>
              <a:t> заказа, консультация и разработка дизайна, снятие мерок, пошив костюма, консультация с клиентом, устранение недочётов, приём оплаты, выдача готового костюма</a:t>
            </a:r>
          </a:p>
          <a:p>
            <a:endParaRPr lang="ru-RU" dirty="0">
              <a:ln w="3175">
                <a:solidFill>
                  <a:srgbClr val="00B0F0"/>
                </a:solidFill>
              </a:ln>
            </a:endParaRPr>
          </a:p>
          <a:p>
            <a:r>
              <a:rPr lang="ru-RU" sz="2000" b="1" dirty="0">
                <a:ln w="3175">
                  <a:solidFill>
                    <a:srgbClr val="00B0F0"/>
                  </a:solidFill>
                </a:ln>
              </a:rPr>
              <a:t>Процесс производства</a:t>
            </a:r>
            <a:br>
              <a:rPr lang="ru-RU" dirty="0">
                <a:ln w="3175">
                  <a:solidFill>
                    <a:srgbClr val="00B0F0"/>
                  </a:solidFill>
                </a:ln>
              </a:rPr>
            </a:br>
            <a:r>
              <a:rPr lang="ru-RU" dirty="0">
                <a:ln w="3175">
                  <a:solidFill>
                    <a:srgbClr val="00B0F0"/>
                  </a:solidFill>
                </a:ln>
              </a:rPr>
              <a:t>Закупка аниме атрибутики у сторонних производителей, перепродажа с наценкой в 80% </a:t>
            </a:r>
          </a:p>
          <a:p>
            <a:endParaRPr lang="ru-RU" dirty="0">
              <a:ln>
                <a:solidFill>
                  <a:srgbClr val="00B0F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catherineasquithgallery.com/uploads/posts/2021-12/1639776651_68-catherineasquithgallery-com-p-kartinki-anime-na-fon-telefona-rozovie-11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856" y="0"/>
            <a:ext cx="10111481" cy="5687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47824" y="1467123"/>
            <a:ext cx="41044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ru-RU" sz="2000" b="1" dirty="0"/>
            </a:br>
            <a:r>
              <a:rPr lang="ru-RU" sz="2000" b="1" dirty="0"/>
              <a:t>С помощью группы в ВК собрать 20 000 подписчиков к сентябрю 2023 года и запустить продажу </a:t>
            </a:r>
            <a:r>
              <a:rPr lang="ru-RU" sz="2000" b="1" dirty="0" err="1"/>
              <a:t>аниме</a:t>
            </a:r>
            <a:r>
              <a:rPr lang="ru-RU" sz="2000" b="1" dirty="0"/>
              <a:t> атрибутики</a:t>
            </a:r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catherineasquithgallery.com/uploads/posts/2021-02/1614344231_53-p-svetlie-anime-foni-7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797"/>
            <a:ext cx="10121505" cy="5693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1833588"/>
              </p:ext>
            </p:extLst>
          </p:nvPr>
        </p:nvGraphicFramePr>
        <p:xfrm>
          <a:off x="143768" y="1467123"/>
          <a:ext cx="9793089" cy="2471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400" b="0" i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Костюмы для видеороликов</a:t>
                      </a:r>
                      <a:endParaRPr lang="ru-RU" sz="2300" dirty="0">
                        <a:solidFill>
                          <a:srgbClr val="FF0000"/>
                        </a:solidFill>
                      </a:endParaRP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20000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Спонсор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4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Оборудование для снятия видеороликов</a:t>
                      </a:r>
                      <a:r>
                        <a:rPr lang="ru-RU" sz="2300" dirty="0"/>
                        <a:t> 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50000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Спонсор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>
                          <a:solidFill>
                            <a:schemeClr val="tx1"/>
                          </a:solidFill>
                        </a:rPr>
                        <a:t>70 000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12200" t="17240" r="24958" b="19760"/>
          <a:stretch/>
        </p:blipFill>
        <p:spPr>
          <a:xfrm>
            <a:off x="-31172" y="-1"/>
            <a:ext cx="10111797" cy="5702141"/>
          </a:xfrm>
          <a:prstGeom prst="rect">
            <a:avLst/>
          </a:prstGeom>
        </p:spPr>
      </p:pic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itchFamily="18" charset="0"/>
              <a:buNone/>
            </a:pPr>
            <a:r>
              <a:rPr lang="ru-RU" sz="3200" dirty="0">
                <a:ea typeface="MS Gothic" pitchFamily="49" charset="-128"/>
              </a:rPr>
              <a:t>Выбранная организационно-правовая форма: </a:t>
            </a:r>
            <a:r>
              <a:rPr lang="ru-RU" sz="3200" dirty="0"/>
              <a:t>индивидуальный предприниматель (ИП)</a:t>
            </a:r>
            <a:endParaRPr lang="ru-RU" sz="3200" dirty="0">
              <a:ea typeface="MS Gothic" pitchFamily="49" charset="-128"/>
            </a:endParaRPr>
          </a:p>
          <a:p>
            <a:endParaRPr lang="ru-RU" sz="3200" dirty="0">
              <a:ea typeface="MS Gothic" pitchFamily="49" charset="-128"/>
            </a:endParaRPr>
          </a:p>
          <a:p>
            <a:r>
              <a:rPr lang="ru-RU" sz="3200" dirty="0">
                <a:ea typeface="MS Gothic" pitchFamily="49" charset="-128"/>
              </a:rPr>
              <a:t>Выбранная система налогообложения: </a:t>
            </a:r>
          </a:p>
          <a:p>
            <a:r>
              <a:rPr lang="ru-RU" sz="3200" dirty="0"/>
              <a:t>УСН "Доходы" (6% с дохода)</a:t>
            </a:r>
            <a:endParaRPr lang="ru-RU" sz="3200" dirty="0">
              <a:ea typeface="MS Gothic" pitchFamily="49" charset="-128"/>
            </a:endParaRPr>
          </a:p>
          <a:p>
            <a:pPr>
              <a:buFont typeface="Times New Roman" pitchFamily="18" charset="0"/>
              <a:buNone/>
            </a:pPr>
            <a:endParaRPr lang="ru-RU" sz="3200" b="1" i="1" dirty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honoteka.org/uploads/posts/2022-02/1645131930_1-phonoteka-org-p-anime-fon-odnotonnii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230" y="-24928"/>
            <a:ext cx="10125293" cy="5695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647824" y="-117053"/>
            <a:ext cx="10064899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Финансовый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8201715"/>
              </p:ext>
            </p:extLst>
          </p:nvPr>
        </p:nvGraphicFramePr>
        <p:xfrm>
          <a:off x="-31230" y="681282"/>
          <a:ext cx="10080625" cy="49795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792">
                  <a:extLst>
                    <a:ext uri="{9D8B030D-6E8A-4147-A177-3AD203B41FA5}">
                      <a16:colId xmlns:a16="http://schemas.microsoft.com/office/drawing/2014/main" val="3224622018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3675841746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1656969538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199628340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437581016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4243832266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978149957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3561035223"/>
                    </a:ext>
                  </a:extLst>
                </a:gridCol>
                <a:gridCol w="584385">
                  <a:extLst>
                    <a:ext uri="{9D8B030D-6E8A-4147-A177-3AD203B41FA5}">
                      <a16:colId xmlns:a16="http://schemas.microsoft.com/office/drawing/2014/main" val="1349307695"/>
                    </a:ext>
                  </a:extLst>
                </a:gridCol>
                <a:gridCol w="567743">
                  <a:extLst>
                    <a:ext uri="{9D8B030D-6E8A-4147-A177-3AD203B41FA5}">
                      <a16:colId xmlns:a16="http://schemas.microsoft.com/office/drawing/2014/main" val="1363095936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175362142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75270661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3000447835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746707630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1027567158"/>
                    </a:ext>
                  </a:extLst>
                </a:gridCol>
                <a:gridCol w="791841">
                  <a:extLst>
                    <a:ext uri="{9D8B030D-6E8A-4147-A177-3AD203B41FA5}">
                      <a16:colId xmlns:a16="http://schemas.microsoft.com/office/drawing/2014/main" val="1647574206"/>
                    </a:ext>
                  </a:extLst>
                </a:gridCol>
              </a:tblGrid>
              <a:tr h="29112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1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1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Ед. изм.</a:t>
                      </a:r>
                      <a:endParaRPr lang="ru-RU" sz="11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Месяц (за 1 год/либо до срока окупаемости)</a:t>
                      </a:r>
                      <a:endParaRPr lang="ru-RU" sz="11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464860"/>
                  </a:ext>
                </a:extLst>
              </a:tr>
              <a:tr h="2238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sz="11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054789"/>
                  </a:ext>
                </a:extLst>
              </a:tr>
              <a:tr h="173639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044102"/>
                  </a:ext>
                </a:extLst>
              </a:tr>
              <a:tr h="19752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26 000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46 000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66 000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106 000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126</a:t>
                      </a:r>
                      <a:r>
                        <a:rPr lang="ru-RU" sz="11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183 600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263 000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363 000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383 000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403 000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423 000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443 000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2 831</a:t>
                      </a:r>
                      <a:r>
                        <a:rPr lang="ru-R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47570"/>
                  </a:ext>
                </a:extLst>
              </a:tr>
              <a:tr h="29326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12</a:t>
                      </a:r>
                      <a:r>
                        <a:rPr lang="ru-RU" sz="11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12 000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12 000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29 000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119</a:t>
                      </a:r>
                      <a:r>
                        <a:rPr lang="ru-R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400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  <a:r>
                        <a:rPr lang="ru-RU" sz="1100" b="0" i="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</a:t>
                      </a:r>
                      <a:r>
                        <a:rPr lang="ru-RU" sz="11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163 400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163 400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163 400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163 400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163 400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163 400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1 328</a:t>
                      </a:r>
                      <a:r>
                        <a:rPr lang="ru-RU" sz="1100" u="none" strike="noStrike" baseline="0" dirty="0">
                          <a:effectLst/>
                          <a:latin typeface="+mn-lt"/>
                        </a:rPr>
                        <a:t> 200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775521"/>
                  </a:ext>
                </a:extLst>
              </a:tr>
              <a:tr h="344323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i="0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10 000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10 000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10 000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16 000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16 000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16 000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16 000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16 000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16 000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16 000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162</a:t>
                      </a:r>
                      <a:r>
                        <a:rPr lang="ru-RU" sz="11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173379"/>
                  </a:ext>
                </a:extLst>
              </a:tr>
              <a:tr h="344323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2.1.1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Реклама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10 000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10 000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10 000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10 000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10 000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10 000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10 000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10 000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10 000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120 000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1860290"/>
                  </a:ext>
                </a:extLst>
              </a:tr>
              <a:tr h="344323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2.1.2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i="0" u="none" strike="noStrike" dirty="0">
                          <a:effectLst/>
                          <a:latin typeface="+mn-lt"/>
                        </a:rPr>
                        <a:t>Аренда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6 000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6 000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6 000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6 000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6 000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6 000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6 000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42 000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351755"/>
                  </a:ext>
                </a:extLst>
              </a:tr>
              <a:tr h="79508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i="0" u="none" strike="noStrike" dirty="0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19</a:t>
                      </a:r>
                      <a:r>
                        <a:rPr lang="ru-RU" sz="1100" u="none" strike="noStrike" baseline="0" dirty="0">
                          <a:effectLst/>
                          <a:latin typeface="+mn-lt"/>
                        </a:rPr>
                        <a:t> </a:t>
                      </a: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109</a:t>
                      </a:r>
                      <a:r>
                        <a:rPr lang="ru-RU" sz="11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400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  <a:r>
                        <a:rPr lang="ru-RU" sz="1100" b="0" i="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400</a:t>
                      </a:r>
                      <a:endParaRPr lang="ru-RU" sz="1100" b="0" i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153 400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153 400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153 400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153 400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153 400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153 400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ru-RU" sz="11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208 200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512174"/>
                  </a:ext>
                </a:extLst>
              </a:tr>
              <a:tr h="227143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2.2.1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Материалы…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</a:t>
                      </a: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0 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20</a:t>
                      </a:r>
                      <a:r>
                        <a:rPr kumimoji="0" lang="en-US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0</a:t>
                      </a: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20</a:t>
                      </a:r>
                      <a:r>
                        <a:rPr kumimoji="0" lang="en-US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0</a:t>
                      </a: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20</a:t>
                      </a:r>
                      <a:r>
                        <a:rPr kumimoji="0" lang="en-US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0</a:t>
                      </a: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kumimoji="0" lang="en-US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640</a:t>
                      </a:r>
                      <a:r>
                        <a:rPr kumimoji="0" lang="ru-RU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kumimoji="0" lang="en-US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640</a:t>
                      </a:r>
                      <a:r>
                        <a:rPr kumimoji="0" lang="ru-RU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0</a:t>
                      </a:r>
                      <a:endParaRPr lang="ru-RU" sz="1100" b="0" i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640</a:t>
                      </a:r>
                      <a:r>
                        <a:rPr kumimoji="0" lang="ru-RU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640</a:t>
                      </a:r>
                      <a:r>
                        <a:rPr kumimoji="0" lang="ru-RU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640</a:t>
                      </a:r>
                      <a:r>
                        <a:rPr kumimoji="0" lang="ru-RU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640</a:t>
                      </a:r>
                      <a:r>
                        <a:rPr kumimoji="0" lang="ru-RU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640</a:t>
                      </a:r>
                      <a:r>
                        <a:rPr kumimoji="0" lang="ru-RU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640</a:t>
                      </a: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  <a:r>
                        <a:rPr lang="ru-RU" sz="11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37564"/>
                  </a:ext>
                </a:extLst>
              </a:tr>
              <a:tr h="227143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2.2.2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Оборудование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50 000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50 000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4011601"/>
                  </a:ext>
                </a:extLst>
              </a:tr>
              <a:tr h="227143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2.2.3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Закупка товаров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17 000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103 000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103 000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103 000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103 000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103 000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103 000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103 000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103 000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841 000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2198705"/>
                  </a:ext>
                </a:extLst>
              </a:tr>
              <a:tr h="227143">
                <a:tc>
                  <a:txBody>
                    <a:bodyPr/>
                    <a:lstStyle/>
                    <a:p>
                      <a:pPr marL="0" marR="0" indent="0" algn="ctr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2.2.4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Заработная</a:t>
                      </a:r>
                      <a:r>
                        <a:rPr lang="ru-R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плата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44 000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44 000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44 000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44 000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44 000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44 000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44 000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308 000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1570025"/>
                  </a:ext>
                </a:extLst>
              </a:tr>
              <a:tr h="344323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ПРИБЫЛЬ ДО НАЛОГООБЛОЖЕНИ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14</a:t>
                      </a:r>
                      <a:r>
                        <a:rPr lang="ru-RU" sz="11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34</a:t>
                      </a:r>
                      <a:r>
                        <a:rPr lang="ru-RU" sz="11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54</a:t>
                      </a:r>
                      <a:r>
                        <a:rPr lang="ru-RU" sz="11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77 000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ru-RU" sz="11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600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20 200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99 600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199 600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219 600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239 600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259 600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279 600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1 503 400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842100"/>
                  </a:ext>
                </a:extLst>
              </a:tr>
              <a:tr h="344323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1 560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2 760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3 960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6 360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7 560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14 617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19 381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25 381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26 581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27 781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28 981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30 181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  <a:r>
                        <a:rPr lang="ru-RU" sz="11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103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754930"/>
                  </a:ext>
                </a:extLst>
              </a:tr>
              <a:tr h="313804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12</a:t>
                      </a:r>
                      <a:r>
                        <a:rPr lang="ru-RU" sz="11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440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31</a:t>
                      </a:r>
                      <a:r>
                        <a:rPr lang="ru-RU" sz="1100" u="none" strike="noStrike" baseline="0" dirty="0">
                          <a:effectLst/>
                          <a:latin typeface="+mn-lt"/>
                        </a:rPr>
                        <a:t> 240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50</a:t>
                      </a:r>
                      <a:r>
                        <a:rPr lang="ru-RU" sz="1100" u="none" strike="noStrike" baseline="0" dirty="0">
                          <a:effectLst/>
                          <a:latin typeface="+mn-lt"/>
                        </a:rPr>
                        <a:t> 040</a:t>
                      </a: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70</a:t>
                      </a:r>
                      <a:r>
                        <a:rPr lang="ru-RU" sz="11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640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-</a:t>
                      </a:r>
                      <a:r>
                        <a:rPr lang="ru-RU" sz="11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960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5</a:t>
                      </a:r>
                      <a:r>
                        <a:rPr lang="ru-RU" sz="11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583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80 219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174 219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193 019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211 819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230 619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249 419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1 308 297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235069"/>
                  </a:ext>
                </a:extLst>
              </a:tr>
              <a:tr h="173639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866590"/>
                  </a:ext>
                </a:extLst>
              </a:tr>
              <a:tr h="344323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50</a:t>
                      </a:r>
                      <a:r>
                        <a:rPr lang="ru-RU" sz="110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000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l" fontAlgn="ctr"/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0 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0 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0 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0 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0 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0 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70 000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51287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honoteka.org/uploads/posts/2021-07/1625510053_29-phonoteka-org-p-tokiiskii-gul-manga-na-rabochii-stol-krasi-3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2014"/>
            <a:ext cx="10137891" cy="5702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проекта</a:t>
            </a:r>
            <a:br>
              <a:rPr lang="ru-RU" sz="4000" dirty="0">
                <a:ea typeface="MS Gothic" pitchFamily="49" charset="-128"/>
              </a:rPr>
            </a:br>
            <a:br>
              <a:rPr lang="ru-RU" sz="4000" dirty="0">
                <a:ea typeface="MS Gothic" pitchFamily="49" charset="-128"/>
              </a:rPr>
            </a:b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6835882"/>
              </p:ext>
            </p:extLst>
          </p:nvPr>
        </p:nvGraphicFramePr>
        <p:xfrm>
          <a:off x="269280" y="1410432"/>
          <a:ext cx="9721080" cy="38474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Ед. изм.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3 766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2 831</a:t>
                      </a:r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1 328</a:t>
                      </a:r>
                      <a:r>
                        <a:rPr lang="ru-RU" sz="1400" b="1" u="none" strike="noStrike" baseline="0" dirty="0">
                          <a:effectLst/>
                          <a:latin typeface="+mn-lt"/>
                        </a:rPr>
                        <a:t> 200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руб.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1 308 297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97</a:t>
                      </a:r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554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месяц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 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70 000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1869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kartinkin.net/pics/uploads/posts/2022-08/1659965155_44-kartinkin-net-p-oboi-na-rabochii-stol-minimalizm-anime-kra-5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67738"/>
            <a:ext cx="10379177" cy="5838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0284476"/>
              </p:ext>
            </p:extLst>
          </p:nvPr>
        </p:nvGraphicFramePr>
        <p:xfrm>
          <a:off x="143768" y="891059"/>
          <a:ext cx="10235405" cy="4827633"/>
        </p:xfrm>
        <a:graphic>
          <a:graphicData uri="http://schemas.openxmlformats.org/drawingml/2006/table">
            <a:tbl>
              <a:tblPr/>
              <a:tblGrid>
                <a:gridCol w="3481694">
                  <a:extLst>
                    <a:ext uri="{9D8B030D-6E8A-4147-A177-3AD203B41FA5}">
                      <a16:colId xmlns:a16="http://schemas.microsoft.com/office/drawing/2014/main" val="2011907825"/>
                    </a:ext>
                  </a:extLst>
                </a:gridCol>
                <a:gridCol w="694770">
                  <a:extLst>
                    <a:ext uri="{9D8B030D-6E8A-4147-A177-3AD203B41FA5}">
                      <a16:colId xmlns:a16="http://schemas.microsoft.com/office/drawing/2014/main" val="289935050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34242031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398423418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3538505079"/>
                    </a:ext>
                  </a:extLst>
                </a:gridCol>
                <a:gridCol w="589434">
                  <a:extLst>
                    <a:ext uri="{9D8B030D-6E8A-4147-A177-3AD203B41FA5}">
                      <a16:colId xmlns:a16="http://schemas.microsoft.com/office/drawing/2014/main" val="3788958224"/>
                    </a:ext>
                  </a:extLst>
                </a:gridCol>
                <a:gridCol w="503613">
                  <a:extLst>
                    <a:ext uri="{9D8B030D-6E8A-4147-A177-3AD203B41FA5}">
                      <a16:colId xmlns:a16="http://schemas.microsoft.com/office/drawing/2014/main" val="810269615"/>
                    </a:ext>
                  </a:extLst>
                </a:gridCol>
                <a:gridCol w="503613">
                  <a:extLst>
                    <a:ext uri="{9D8B030D-6E8A-4147-A177-3AD203B41FA5}">
                      <a16:colId xmlns:a16="http://schemas.microsoft.com/office/drawing/2014/main" val="88507274"/>
                    </a:ext>
                  </a:extLst>
                </a:gridCol>
                <a:gridCol w="503613">
                  <a:extLst>
                    <a:ext uri="{9D8B030D-6E8A-4147-A177-3AD203B41FA5}">
                      <a16:colId xmlns:a16="http://schemas.microsoft.com/office/drawing/2014/main" val="1719789540"/>
                    </a:ext>
                  </a:extLst>
                </a:gridCol>
                <a:gridCol w="503613">
                  <a:extLst>
                    <a:ext uri="{9D8B030D-6E8A-4147-A177-3AD203B41FA5}">
                      <a16:colId xmlns:a16="http://schemas.microsoft.com/office/drawing/2014/main" val="4199051761"/>
                    </a:ext>
                  </a:extLst>
                </a:gridCol>
                <a:gridCol w="503613">
                  <a:extLst>
                    <a:ext uri="{9D8B030D-6E8A-4147-A177-3AD203B41FA5}">
                      <a16:colId xmlns:a16="http://schemas.microsoft.com/office/drawing/2014/main" val="3564972111"/>
                    </a:ext>
                  </a:extLst>
                </a:gridCol>
                <a:gridCol w="503613">
                  <a:extLst>
                    <a:ext uri="{9D8B030D-6E8A-4147-A177-3AD203B41FA5}">
                      <a16:colId xmlns:a16="http://schemas.microsoft.com/office/drawing/2014/main" val="80656089"/>
                    </a:ext>
                  </a:extLst>
                </a:gridCol>
                <a:gridCol w="503613">
                  <a:extLst>
                    <a:ext uri="{9D8B030D-6E8A-4147-A177-3AD203B41FA5}">
                      <a16:colId xmlns:a16="http://schemas.microsoft.com/office/drawing/2014/main" val="2967021307"/>
                    </a:ext>
                  </a:extLst>
                </a:gridCol>
              </a:tblGrid>
              <a:tr h="6810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dirty="0">
                          <a:solidFill>
                            <a:srgbClr val="0D5F82"/>
                          </a:solidFill>
                          <a:effectLst/>
                          <a:latin typeface="+mn-lt"/>
                        </a:rPr>
                        <a:t>Этап/месяц</a:t>
                      </a:r>
                    </a:p>
                  </a:txBody>
                  <a:tcPr marL="3358" marR="3358" marT="3358" marB="16116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D7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Июнь</a:t>
                      </a:r>
                    </a:p>
                  </a:txBody>
                  <a:tcPr marL="3358" marR="3358" marT="3358" marB="16116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D7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Июль</a:t>
                      </a:r>
                    </a:p>
                  </a:txBody>
                  <a:tcPr marL="3358" marR="3358" marT="3358" marB="16116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D7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Август</a:t>
                      </a:r>
                    </a:p>
                  </a:txBody>
                  <a:tcPr marL="3358" marR="3358" marT="3358" marB="16116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D7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Сентябрь</a:t>
                      </a:r>
                    </a:p>
                  </a:txBody>
                  <a:tcPr marL="3358" marR="3358" marT="3358" marB="16116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D7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Октябрь</a:t>
                      </a:r>
                    </a:p>
                  </a:txBody>
                  <a:tcPr marL="3358" marR="3358" marT="3358" marB="16116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D7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Ноябрь</a:t>
                      </a:r>
                    </a:p>
                  </a:txBody>
                  <a:tcPr marL="3358" marR="3358" marT="3358" marB="16116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D7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Декабрь</a:t>
                      </a:r>
                    </a:p>
                  </a:txBody>
                  <a:tcPr marL="3358" marR="3358" marT="3358" marB="16116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D7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Январь</a:t>
                      </a:r>
                    </a:p>
                  </a:txBody>
                  <a:tcPr marL="3358" marR="3358" marT="3358" marB="1611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D7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Февраль</a:t>
                      </a:r>
                    </a:p>
                  </a:txBody>
                  <a:tcPr marL="3358" marR="3358" marT="3358" marB="1611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D7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Март</a:t>
                      </a:r>
                    </a:p>
                  </a:txBody>
                  <a:tcPr marL="3358" marR="3358" marT="3358" marB="16116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D7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Апрель</a:t>
                      </a:r>
                    </a:p>
                  </a:txBody>
                  <a:tcPr marL="3358" marR="3358" marT="3358" marB="16116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D7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Май</a:t>
                      </a:r>
                    </a:p>
                  </a:txBody>
                  <a:tcPr marL="3358" marR="3358" marT="3358" marB="16116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D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8433049"/>
                  </a:ext>
                </a:extLst>
              </a:tr>
              <a:tr h="36394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Создание группы</a:t>
                      </a: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18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9649889"/>
                  </a:ext>
                </a:extLst>
              </a:tr>
              <a:tr h="36394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Закупка товара</a:t>
                      </a: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18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7279333"/>
                  </a:ext>
                </a:extLst>
              </a:tr>
              <a:tr h="36394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Разработка проекта будущего сайта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18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1795782"/>
                  </a:ext>
                </a:extLst>
              </a:tr>
              <a:tr h="36394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Продажа атрибутики онлайн</a:t>
                      </a: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18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6302711"/>
                  </a:ext>
                </a:extLst>
              </a:tr>
              <a:tr h="36394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Пополнение запасов товара</a:t>
                      </a: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18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9976298"/>
                  </a:ext>
                </a:extLst>
              </a:tr>
              <a:tr h="36394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Аренда помещения</a:t>
                      </a: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18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1572428"/>
                  </a:ext>
                </a:extLst>
              </a:tr>
              <a:tr h="36394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Продажа атрибутики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оффлайн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18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3574028"/>
                  </a:ext>
                </a:extLst>
              </a:tr>
              <a:tr h="36394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Набор аудитории</a:t>
                      </a: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18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7100234"/>
                  </a:ext>
                </a:extLst>
              </a:tr>
              <a:tr h="36394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Сбор пожертвований в группе ВК</a:t>
                      </a: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18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5777557"/>
                  </a:ext>
                </a:extLst>
              </a:tr>
              <a:tr h="36394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Размещение рекламы в нашей группе ВК</a:t>
                      </a: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18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5643968"/>
                  </a:ext>
                </a:extLst>
              </a:tr>
              <a:tr h="36394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Реклама нашего</a:t>
                      </a:r>
                      <a:r>
                        <a:rPr lang="ru-RU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магазина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18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8" marR="3358" marT="3358" marB="16116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E0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43764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mobimg.b-cdn.net/v3/fetch/9f/9fed1a3b343f5fc56cb772492155771d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247"/>
            <a:ext cx="10108083" cy="5685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490064" y="3365202"/>
            <a:ext cx="2520279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/>
              <a:t>Руслан </a:t>
            </a:r>
            <a:r>
              <a:rPr lang="ru-RU" sz="1400" b="1" dirty="0" err="1"/>
              <a:t>Хузин</a:t>
            </a:r>
            <a:r>
              <a:rPr lang="ru-RU" sz="1400" b="1" dirty="0"/>
              <a:t>, </a:t>
            </a:r>
          </a:p>
          <a:p>
            <a:pPr algn="ctr">
              <a:lnSpc>
                <a:spcPct val="110000"/>
              </a:lnSpc>
            </a:pPr>
            <a:r>
              <a:rPr lang="ru-RU" sz="1400" b="1" dirty="0"/>
              <a:t>Телефон - 79196426551</a:t>
            </a:r>
          </a:p>
          <a:p>
            <a:pPr algn="ctr">
              <a:lnSpc>
                <a:spcPct val="110000"/>
              </a:lnSpc>
            </a:pPr>
            <a:r>
              <a:rPr lang="ru-RU" sz="1400" b="1" dirty="0"/>
              <a:t>Мейл - </a:t>
            </a:r>
            <a:r>
              <a:rPr lang="ru-RU" sz="1400" b="1" dirty="0">
                <a:hlinkClick r:id="rId4"/>
              </a:rPr>
              <a:t>gelo4471205@gmail.com</a:t>
            </a:r>
            <a:br>
              <a:rPr lang="ru-RU" sz="1400" b="1" dirty="0"/>
            </a:br>
            <a:r>
              <a:rPr lang="ru-RU" sz="1400" b="1" dirty="0"/>
              <a:t>Ссылка на ВК - </a:t>
            </a:r>
            <a:r>
              <a:rPr lang="ru-RU" sz="1400" b="1" dirty="0">
                <a:hlinkClick r:id="rId5"/>
              </a:rPr>
              <a:t>https://vk.com/khuzin2017</a:t>
            </a:r>
            <a:endParaRPr lang="ru-RU" sz="1400" b="1" dirty="0"/>
          </a:p>
        </p:txBody>
      </p:sp>
      <p:sp>
        <p:nvSpPr>
          <p:cNvPr id="8" name="Содержимое 2">
            <a:extLst>
              <a:ext uri="{FF2B5EF4-FFF2-40B4-BE49-F238E27FC236}">
                <a16:creationId xmlns:a16="http://schemas.microsoft.com/office/drawing/2014/main" id="{548E3CDE-44C3-4484-AD52-D4420FD6E5E2}"/>
              </a:ext>
            </a:extLst>
          </p:cNvPr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Содержимое 2">
            <a:extLst>
              <a:ext uri="{FF2B5EF4-FFF2-40B4-BE49-F238E27FC236}">
                <a16:creationId xmlns:a16="http://schemas.microsoft.com/office/drawing/2014/main" id="{6C0C4E4A-6767-430D-BCD2-99AC244BD098}"/>
              </a:ext>
            </a:extLst>
          </p:cNvPr>
          <p:cNvSpPr txBox="1">
            <a:spLocks/>
          </p:cNvSpPr>
          <p:nvPr/>
        </p:nvSpPr>
        <p:spPr>
          <a:xfrm>
            <a:off x="3514137" y="3328159"/>
            <a:ext cx="3079808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/>
              <a:t>Полад Исмаилов, </a:t>
            </a:r>
          </a:p>
          <a:p>
            <a:pPr algn="ctr">
              <a:lnSpc>
                <a:spcPct val="110000"/>
              </a:lnSpc>
            </a:pPr>
            <a:r>
              <a:rPr lang="ru-RU" sz="1400" b="1" dirty="0"/>
              <a:t>Телефон - 89829929014</a:t>
            </a:r>
          </a:p>
          <a:p>
            <a:pPr algn="ctr">
              <a:lnSpc>
                <a:spcPct val="110000"/>
              </a:lnSpc>
            </a:pPr>
            <a:r>
              <a:rPr lang="ru-RU" sz="1400" b="1" dirty="0"/>
              <a:t>Мейл - </a:t>
            </a:r>
            <a:r>
              <a:rPr lang="en-US" sz="1400" b="1" u="sng" dirty="0">
                <a:hlinkClick r:id="rId6"/>
              </a:rPr>
              <a:t>ismailov.polad.2004@gmail.com</a:t>
            </a:r>
            <a:r>
              <a:rPr lang="en-US" sz="1400" b="1" dirty="0"/>
              <a:t> </a:t>
            </a:r>
            <a:br>
              <a:rPr lang="ru-RU" sz="1400" b="1" dirty="0"/>
            </a:br>
            <a:r>
              <a:rPr lang="ru-RU" sz="1400" b="1" dirty="0"/>
              <a:t>Ссылка на ВК -</a:t>
            </a:r>
            <a:r>
              <a:rPr lang="en-US" sz="1400" b="1" u="sng" dirty="0">
                <a:hlinkClick r:id="rId7"/>
              </a:rPr>
              <a:t>https://vk.com/polad39</a:t>
            </a:r>
            <a:endParaRPr lang="ru-RU" sz="1400" b="1" dirty="0"/>
          </a:p>
        </p:txBody>
      </p:sp>
      <p:pic>
        <p:nvPicPr>
          <p:cNvPr id="11" name="Picture 4" descr="https://sun9-37.userapi.com/impg/_byEouVDyZcTTs096yJQtu6Pzioxto3qWc5sHQ/kMn09W_gSB0.jpg?size=1620x2160&amp;quality=95&amp;sign=f20787010bcaac2e0fe09465783ebe7f&amp;type=album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936" y="1231201"/>
            <a:ext cx="1572718" cy="2096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https://sun9-44.userapi.com/impg/DVqCrKf5-E7XXCekHnw6qTF7oafQeDP5l3MMmA/uVaVbRsb-KM.jpg?size=1000x930&amp;quality=96&amp;sign=0c7a03f96596844889988dc6e0c1af87&amp;type=album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901"/>
          <a:stretch/>
        </p:blipFill>
        <p:spPr bwMode="auto">
          <a:xfrm>
            <a:off x="3983762" y="1480925"/>
            <a:ext cx="2140558" cy="1594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s://sun9-63.userapi.com/impg/_uwkCrXMJ9XxkudM1tEd-0t4Mr7myDFgAQ4n6A/QbZRAH7KtUU.jpg?size=187x296&amp;quality=95&amp;sign=548b00bfc364d81b9fa5b756dafba086&amp;type=album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3818" y="1237043"/>
            <a:ext cx="1324767" cy="2096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одержимое 2">
            <a:extLst>
              <a:ext uri="{FF2B5EF4-FFF2-40B4-BE49-F238E27FC236}">
                <a16:creationId xmlns:a16="http://schemas.microsoft.com/office/drawing/2014/main" id="{E0454EF6-B9A2-420D-9362-5CF77FADBEDC}"/>
              </a:ext>
            </a:extLst>
          </p:cNvPr>
          <p:cNvSpPr txBox="1">
            <a:spLocks/>
          </p:cNvSpPr>
          <p:nvPr/>
        </p:nvSpPr>
        <p:spPr>
          <a:xfrm>
            <a:off x="6644166" y="3368368"/>
            <a:ext cx="3138429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/>
              <a:t>Ефремов Ярослав,</a:t>
            </a:r>
          </a:p>
          <a:p>
            <a:pPr algn="ctr">
              <a:lnSpc>
                <a:spcPct val="110000"/>
              </a:lnSpc>
            </a:pPr>
            <a:r>
              <a:rPr lang="ru-RU" sz="1400" b="1" dirty="0"/>
              <a:t>Телефон - 79828277083</a:t>
            </a:r>
          </a:p>
          <a:p>
            <a:pPr algn="ctr">
              <a:lnSpc>
                <a:spcPct val="110000"/>
              </a:lnSpc>
            </a:pPr>
            <a:r>
              <a:rPr lang="ru-RU" sz="1400" b="1" dirty="0"/>
              <a:t>Мейл - </a:t>
            </a:r>
            <a:r>
              <a:rPr lang="en-US" sz="1400" b="1" dirty="0">
                <a:hlinkClick r:id="rId11" action="ppaction://hlinkfile"/>
              </a:rPr>
              <a:t>efremov.yaroslav2004@gmail.com</a:t>
            </a:r>
            <a:br>
              <a:rPr lang="ru-RU" sz="1400" b="1" dirty="0">
                <a:hlinkClick r:id="rId11" action="ppaction://hlinkfile"/>
              </a:rPr>
            </a:br>
            <a:r>
              <a:rPr lang="ru-RU" sz="1400" b="1" dirty="0"/>
              <a:t>Ссылка на ВК –</a:t>
            </a:r>
            <a:r>
              <a:rPr lang="en-US" sz="1400" b="1" dirty="0"/>
              <a:t> </a:t>
            </a:r>
            <a:r>
              <a:rPr lang="en-US" sz="1400" b="1" dirty="0">
                <a:hlinkClick r:id="rId11" action="ppaction://hlinkfile"/>
              </a:rPr>
              <a:t>https://vk.com/endurancel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216272" y="-189061"/>
            <a:ext cx="10441160" cy="59766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3500" b="0" strike="noStrike" spc="-1" dirty="0">
              <a:latin typeface="Arial"/>
            </a:endParaRPr>
          </a:p>
        </p:txBody>
      </p:sp>
      <p:pic>
        <p:nvPicPr>
          <p:cNvPr id="15362" name="Picture 2" descr="https://trafaret-decor.ru/sites/default/files/2022-08/animefon/14.jpg.pagespeed.ce.N31nr52GzP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65" t="10591" r="9607"/>
          <a:stretch/>
        </p:blipFill>
        <p:spPr bwMode="auto">
          <a:xfrm>
            <a:off x="2208362" y="577970"/>
            <a:ext cx="5831457" cy="5109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8817</TotalTime>
  <Words>1336</Words>
  <Application>Microsoft Office PowerPoint</Application>
  <PresentationFormat>Произвольный</PresentationFormat>
  <Paragraphs>455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20</vt:i4>
      </vt:variant>
    </vt:vector>
  </HeadingPairs>
  <TitlesOfParts>
    <vt:vector size="31" baseType="lpstr">
      <vt:lpstr>MS Gothic</vt:lpstr>
      <vt:lpstr>Arial</vt:lpstr>
      <vt:lpstr>Calibri</vt:lpstr>
      <vt:lpstr>Futura PT</vt:lpstr>
      <vt:lpstr>Sitka Text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Презентация PowerPoint</vt:lpstr>
      <vt:lpstr>О проекте.  Что есть сейчас.</vt:lpstr>
      <vt:lpstr>Презентация PowerPoint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Презентация PowerPoint</vt:lpstr>
      <vt:lpstr>Бизнес-модель</vt:lpstr>
      <vt:lpstr>Процесс производства товара и оказания услуги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Александр Семенов</cp:lastModifiedBy>
  <cp:revision>100</cp:revision>
  <dcterms:created xsi:type="dcterms:W3CDTF">2022-10-14T10:42:52Z</dcterms:created>
  <dcterms:modified xsi:type="dcterms:W3CDTF">2023-08-10T20:18:43Z</dcterms:modified>
  <dc:language>ru-RU</dc:language>
</cp:coreProperties>
</file>