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7" roundtripDataSignature="AMtx7mj08pJjm496VYC3i40MRCo81ewe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5D4E2FD-CA2A-4288-9EE6-CEC1392517D6}">
  <a:tblStyle styleId="{75D4E2FD-CA2A-4288-9EE6-CEC1392517D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customschemas.google.com/relationships/presentationmetadata" Target="meta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2d63a32da0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" name="Google Shape;40;g2d63a32da0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2d63a32da0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9" name="Google Shape;49;g2d63a32da0a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d63a32da0a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9" name="Google Shape;59;g2d63a32da0a_0_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d63a32da0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8" name="Google Shape;68;g2d63a32da0a_0_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d63a32da0a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9" name="Google Shape;79;g2d63a32da0a_0_2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d63a32da0a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5" name="Google Shape;85;g2d63a32da0a_0_1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1cb7b255a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g31cb7b255a7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d63a32da0a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g2d63a32da0a_0_16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d63a32da0a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" name="Google Shape;126;g2d63a32da0a_0_1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22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" name="Google Shape;24;p22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22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" name="Google Shape;29;p24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24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6.xml"/><Relationship Id="rId10" Type="http://schemas.openxmlformats.org/officeDocument/2006/relationships/slideLayout" Target="../slideLayouts/slideLayout5.xml"/><Relationship Id="rId13" Type="http://schemas.openxmlformats.org/officeDocument/2006/relationships/slideLayout" Target="../slideLayouts/slideLayout8.xml"/><Relationship Id="rId12" Type="http://schemas.openxmlformats.org/officeDocument/2006/relationships/slideLayout" Target="../slideLayouts/slideLayout7.xml"/><Relationship Id="rId1" Type="http://schemas.openxmlformats.org/officeDocument/2006/relationships/image" Target="../media/image8.png"/><Relationship Id="rId2" Type="http://schemas.openxmlformats.org/officeDocument/2006/relationships/image" Target="../media/image7.png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slideLayout" Target="../slideLayouts/slideLayout4.xml"/><Relationship Id="rId14" Type="http://schemas.openxmlformats.org/officeDocument/2006/relationships/theme" Target="../theme/theme1.xml"/><Relationship Id="rId5" Type="http://schemas.openxmlformats.org/officeDocument/2006/relationships/image" Target="../media/image14.png"/><Relationship Id="rId6" Type="http://schemas.openxmlformats.org/officeDocument/2006/relationships/slideLayout" Target="../slideLayouts/slideLayout1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1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21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21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21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21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1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1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1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1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1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21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1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1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1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1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2.jpg"/><Relationship Id="rId5" Type="http://schemas.openxmlformats.org/officeDocument/2006/relationships/image" Target="../media/image15.png"/><Relationship Id="rId6" Type="http://schemas.openxmlformats.org/officeDocument/2006/relationships/image" Target="../media/image11.png"/><Relationship Id="rId7" Type="http://schemas.openxmlformats.org/officeDocument/2006/relationships/image" Target="../media/image14.png"/><Relationship Id="rId8" Type="http://schemas.openxmlformats.org/officeDocument/2006/relationships/hyperlink" Target="mailto:rac.123ru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42" name="Google Shape;42;g2d63a32da0a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251463" cy="6892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g2d63a32da0a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g2d63a32da0a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75920" y="4265874"/>
            <a:ext cx="1191625" cy="197143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g2d63a32da0a_0_0"/>
          <p:cNvSpPr/>
          <p:nvPr/>
        </p:nvSpPr>
        <p:spPr>
          <a:xfrm>
            <a:off x="0" y="2095596"/>
            <a:ext cx="7375200" cy="14430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6800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g2d63a32da0a_0_0"/>
          <p:cNvSpPr txBox="1"/>
          <p:nvPr/>
        </p:nvSpPr>
        <p:spPr>
          <a:xfrm>
            <a:off x="307571" y="2143131"/>
            <a:ext cx="8820600" cy="13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Ноледж Коин </a:t>
            </a:r>
            <a:endParaRPr b="0" i="0" sz="4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Криптовалюта университета</a:t>
            </a:r>
            <a:endParaRPr b="0" i="0" sz="3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d63a32da0a_0_8"/>
          <p:cNvSpPr txBox="1"/>
          <p:nvPr/>
        </p:nvSpPr>
        <p:spPr>
          <a:xfrm>
            <a:off x="1075361" y="49193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pic>
        <p:nvPicPr>
          <p:cNvPr id="52" name="Google Shape;52;g2d63a32da0a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g2d63a32da0a_0_8"/>
          <p:cNvSpPr txBox="1"/>
          <p:nvPr/>
        </p:nvSpPr>
        <p:spPr>
          <a:xfrm>
            <a:off x="2227693" y="1449276"/>
            <a:ext cx="76644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стимулирование развития студентов в сфере профессионального образования и роста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введение виртуальной университетской валюты на основе накопленных баллов в образовательном процессе с последующей конвертацией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приобретение дополнительных благ (например, заработанная валюта тратится на дополнительные программы, участие в клубах, внеучебных мероприятиях, приобретение книг, участие в мастер-классах и пр.)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" name="Google Shape;54;g2d63a32da0a_0_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6173" y="1566288"/>
            <a:ext cx="590204" cy="575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g2d63a32da0a_0_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6173" y="2522856"/>
            <a:ext cx="665255" cy="654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g2d63a32da0a_0_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5361" y="3721863"/>
            <a:ext cx="665255" cy="654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d63a32da0a_0_17"/>
          <p:cNvSpPr txBox="1"/>
          <p:nvPr/>
        </p:nvSpPr>
        <p:spPr>
          <a:xfrm>
            <a:off x="1097281" y="1023290"/>
            <a:ext cx="7743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0" i="0" sz="32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g2d63a32da0a_0_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g2d63a32da0a_0_17"/>
          <p:cNvSpPr txBox="1"/>
          <p:nvPr/>
        </p:nvSpPr>
        <p:spPr>
          <a:xfrm>
            <a:off x="964276" y="1790222"/>
            <a:ext cx="42267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Разрабатываемое приложение направлено на решение проблемы вовлеченности и мотивации студентов в обучении и дополнительном образовании.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g2d63a32da0a_0_17"/>
          <p:cNvSpPr/>
          <p:nvPr/>
        </p:nvSpPr>
        <p:spPr>
          <a:xfrm>
            <a:off x="6350923" y="1023290"/>
            <a:ext cx="4447200" cy="44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B2B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Вуз (Сочинский государственный университет), колледжи, коммерческие ОУ (высшего и среднего профессионального образования). Вузы с контингентом от 5000 чел. СПО (колледжи) с контингентом от 5000 чел.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B2C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Студенты 1-5 курсов, от 18 до 25 лет, обучающиеся на программах бакалавриата, специалитета, магистратуры</a:t>
            </a:r>
            <a:endParaRPr/>
          </a:p>
        </p:txBody>
      </p:sp>
      <p:sp>
        <p:nvSpPr>
          <p:cNvPr id="65" name="Google Shape;65;g2d63a32da0a_0_17"/>
          <p:cNvSpPr/>
          <p:nvPr/>
        </p:nvSpPr>
        <p:spPr>
          <a:xfrm>
            <a:off x="5752407" y="1023290"/>
            <a:ext cx="282600" cy="42969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6800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d63a32da0a_0_25"/>
          <p:cNvSpPr txBox="1"/>
          <p:nvPr/>
        </p:nvSpPr>
        <p:spPr>
          <a:xfrm>
            <a:off x="742424" y="724679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РЕШЕНИЕ </a:t>
            </a:r>
            <a:endParaRPr b="0" i="0" sz="32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g2d63a32da0a_0_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g2d63a32da0a_0_25"/>
          <p:cNvSpPr txBox="1"/>
          <p:nvPr/>
        </p:nvSpPr>
        <p:spPr>
          <a:xfrm>
            <a:off x="1426088" y="1601815"/>
            <a:ext cx="88068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Студент получает условные финансовые возможности виртуальную валюту, которая дает возможность выбирать, получать дополнительное образование и оплачивать его самостоятельно.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g2d63a32da0a_0_25"/>
          <p:cNvSpPr/>
          <p:nvPr/>
        </p:nvSpPr>
        <p:spPr>
          <a:xfrm>
            <a:off x="1426088" y="2873427"/>
            <a:ext cx="8998200" cy="25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Разрабатываемый проект направлен на решение следующих проблем: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денежной проблемы, если у студента нет возможности купить учебник или какой-либо учебный материал(дополнительный или основной)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увеличение заинтересованности студентами процессом обучения и проявлением себя в нём</a:t>
            </a:r>
            <a:endParaRPr/>
          </a:p>
        </p:txBody>
      </p:sp>
      <p:pic>
        <p:nvPicPr>
          <p:cNvPr id="74" name="Google Shape;74;g2d63a32da0a_0_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424" y="3616037"/>
            <a:ext cx="587329" cy="578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g2d63a32da0a_0_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5984" y="4785613"/>
            <a:ext cx="587329" cy="578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g2d63a32da0a_0_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5983" y="1737773"/>
            <a:ext cx="587329" cy="57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d63a32da0a_0_217"/>
          <p:cNvSpPr txBox="1"/>
          <p:nvPr/>
        </p:nvSpPr>
        <p:spPr>
          <a:xfrm>
            <a:off x="725974" y="285679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1"/>
                </a:solidFill>
              </a:rPr>
              <a:t>КОНКУРЕНТЫ</a:t>
            </a: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32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82" name="Google Shape;82;g2d63a32da0a_0_217"/>
          <p:cNvGraphicFramePr/>
          <p:nvPr/>
        </p:nvGraphicFramePr>
        <p:xfrm>
          <a:off x="785300" y="9096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{75D4E2FD-CA2A-4288-9EE6-CEC1392517D6}</a:tableStyleId>
              </a:tblPr>
              <a:tblGrid>
                <a:gridCol w="1599500"/>
                <a:gridCol w="1568125"/>
                <a:gridCol w="1599500"/>
                <a:gridCol w="1327700"/>
                <a:gridCol w="1714475"/>
                <a:gridCol w="2603100"/>
              </a:tblGrid>
              <a:tr h="200025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Конкурент</a:t>
                      </a:r>
                      <a:endParaRPr b="1"/>
                    </a:p>
                  </a:txBody>
                  <a:tcPr marT="19050" marB="19050" marR="28575" marL="28575" anchor="ctr">
                    <a:lnL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Критерии для сравнения</a:t>
                      </a:r>
                      <a:endParaRPr sz="1200"/>
                    </a:p>
                  </a:txBody>
                  <a:tcPr marT="19050" marB="19050" marR="28575" marL="28575" anchor="b">
                    <a:lnL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Наш ответ</a:t>
                      </a:r>
                      <a:endParaRPr b="1"/>
                    </a:p>
                  </a:txBody>
                  <a:tcPr marT="19050" marB="19050" marR="28575" marL="28575" anchor="ctr">
                    <a:lnL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152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преимущества</a:t>
                      </a:r>
                      <a:endParaRPr b="1"/>
                    </a:p>
                  </a:txBody>
                  <a:tcPr marT="19050" marB="19050" marR="28575" marL="28575" anchor="ctr">
                    <a:lnL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важность для </a:t>
                      </a:r>
                      <a:r>
                        <a:rPr b="1" lang="en-US"/>
                        <a:t>пользователя</a:t>
                      </a:r>
                      <a:endParaRPr b="1"/>
                    </a:p>
                  </a:txBody>
                  <a:tcPr marT="19050" marB="19050" marR="28575" marL="28575" anchor="ctr">
                    <a:lnL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недостатки</a:t>
                      </a:r>
                      <a:endParaRPr b="1"/>
                    </a:p>
                  </a:txBody>
                  <a:tcPr marT="19050" marB="19050" marR="28575" marL="28575" anchor="ctr">
                    <a:lnL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важность для </a:t>
                      </a:r>
                      <a:r>
                        <a:rPr b="1" lang="en-US"/>
                        <a:t>пользователя</a:t>
                      </a:r>
                      <a:endParaRPr b="1"/>
                    </a:p>
                  </a:txBody>
                  <a:tcPr marT="19050" marB="19050" marR="28575" marL="28575" anchor="ctr">
                    <a:lnL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2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2466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Существующая система оценки знаний студентов,условия повышенной стипендии</a:t>
                      </a:r>
                      <a:endParaRPr sz="1300"/>
                    </a:p>
                  </a:txBody>
                  <a:tcPr marT="19050" marB="19050" marR="28575" marL="28575">
                    <a:lnL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Является традиционным, понятное решение, мотивирует, стипендии </a:t>
                      </a:r>
                      <a:r>
                        <a:rPr lang="en-US" sz="1300"/>
                        <a:t>распространяются</a:t>
                      </a:r>
                      <a:r>
                        <a:rPr lang="en-US" sz="1300"/>
                        <a:t> в том числе на "</a:t>
                      </a:r>
                      <a:r>
                        <a:rPr lang="en-US" sz="1300"/>
                        <a:t>коммерческих</a:t>
                      </a:r>
                      <a:r>
                        <a:rPr lang="en-US" sz="1300"/>
                        <a:t>" </a:t>
                      </a:r>
                      <a:r>
                        <a:rPr lang="en-US" sz="1300"/>
                        <a:t>студентов</a:t>
                      </a:r>
                      <a:endParaRPr sz="1300"/>
                    </a:p>
                  </a:txBody>
                  <a:tcPr marT="19050" marB="19050" marR="28575" marL="28575">
                    <a:lnL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Доступность информации, основной канал - куратор, преподаватели, возможность уточнить, понятная традиционная система, есть Положение, к которому можно обратиться</a:t>
                      </a:r>
                      <a:endParaRPr sz="1300"/>
                    </a:p>
                  </a:txBody>
                  <a:tcPr marT="19050" marB="19050" marR="28575" marL="28575">
                    <a:lnL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Необходимо документировать и прикладывать документы как доказательства участия в какой-то деятельности</a:t>
                      </a:r>
                      <a:endParaRPr sz="1300"/>
                    </a:p>
                  </a:txBody>
                  <a:tcPr marT="19050" marB="19050" marR="28575" marL="28575">
                    <a:lnL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Важно, так как связано с потерей времени, нужно вспомнить, где </a:t>
                      </a:r>
                      <a:r>
                        <a:rPr lang="en-US" sz="1300"/>
                        <a:t>участвовал</a:t>
                      </a:r>
                      <a:r>
                        <a:rPr lang="en-US" sz="1300"/>
                        <a:t> или проверить документы, </a:t>
                      </a:r>
                      <a:r>
                        <a:rPr lang="en-US" sz="1300"/>
                        <a:t>собрать</a:t>
                      </a:r>
                      <a:r>
                        <a:rPr lang="en-US" sz="1300"/>
                        <a:t> документы и .д.</a:t>
                      </a:r>
                      <a:endParaRPr sz="1300"/>
                    </a:p>
                  </a:txBody>
                  <a:tcPr marT="19050" marB="19050" marR="28575" marL="28575">
                    <a:lnL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Приложение "Нолледж Коин" конвертирует рейтинговую оценку знаний и достижений студентов в </a:t>
                      </a:r>
                      <a:r>
                        <a:rPr lang="en-US" sz="1300"/>
                        <a:t>условные</a:t>
                      </a:r>
                      <a:r>
                        <a:rPr lang="en-US" sz="1300"/>
                        <a:t> валютные единицы, выполняет дополнительную, стимулирующую и мотивирующую функцию. Все данные собираются из внутренних информационных баз университета, студенты не тратят время на то, чтобы собрать свою доказательную базу по поводу </a:t>
                      </a:r>
                      <a:r>
                        <a:rPr lang="en-US" sz="1300"/>
                        <a:t>достижений</a:t>
                      </a:r>
                      <a:r>
                        <a:rPr lang="en-US" sz="1300"/>
                        <a:t>. Наше </a:t>
                      </a:r>
                      <a:r>
                        <a:rPr lang="en-US" sz="1300"/>
                        <a:t>приложение</a:t>
                      </a:r>
                      <a:r>
                        <a:rPr lang="en-US" sz="1300"/>
                        <a:t> как повышает рейтинг студента, так и понижает его, если студент не показывает необходимых минимальных результаты.</a:t>
                      </a:r>
                      <a:endParaRPr sz="1300"/>
                    </a:p>
                  </a:txBody>
                  <a:tcPr marT="19050" marB="19050" marR="28575" marL="28575">
                    <a:lnL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d63a32da0a_0_116"/>
          <p:cNvSpPr txBox="1"/>
          <p:nvPr/>
        </p:nvSpPr>
        <p:spPr>
          <a:xfrm>
            <a:off x="478690" y="35960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1"/>
                </a:solidFill>
              </a:rPr>
              <a:t>АНАЛИЗ </a:t>
            </a: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РЫНКА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g2d63a32da0a_0_116"/>
          <p:cNvSpPr/>
          <p:nvPr/>
        </p:nvSpPr>
        <p:spPr>
          <a:xfrm>
            <a:off x="5042600" y="694350"/>
            <a:ext cx="6090000" cy="1470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/>
              <a:t>4 000 000 студентов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</a:rPr>
              <a:t>10% - 400 000  чел.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Бизнес-модель: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Подписка - 3% - ое пользователей - 120 000 студентов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solidFill>
                  <a:schemeClr val="dk1"/>
                </a:solidFill>
              </a:rPr>
              <a:t>МОДЕЛЬ МОНЕТИЗАЦИИ: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Подписка: средний чек руб. 465 руб* 120 000 чел. = </a:t>
            </a:r>
            <a:r>
              <a:rPr b="1" lang="en-US" sz="1300">
                <a:solidFill>
                  <a:schemeClr val="dk1"/>
                </a:solidFill>
              </a:rPr>
              <a:t>55 800 000  руб. / год</a:t>
            </a:r>
            <a:r>
              <a:rPr lang="en-US" sz="1300"/>
              <a:t> </a:t>
            </a:r>
            <a:endParaRPr sz="1300"/>
          </a:p>
        </p:txBody>
      </p:sp>
      <p:pic>
        <p:nvPicPr>
          <p:cNvPr id="89" name="Google Shape;89;g2d63a32da0a_0_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557" y="1083413"/>
            <a:ext cx="4876883" cy="45955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" name="Google Shape;90;g2d63a32da0a_0_116"/>
          <p:cNvCxnSpPr/>
          <p:nvPr/>
        </p:nvCxnSpPr>
        <p:spPr>
          <a:xfrm>
            <a:off x="3355825" y="1842075"/>
            <a:ext cx="1571400" cy="1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" name="Google Shape;91;g2d63a32da0a_0_116"/>
          <p:cNvCxnSpPr/>
          <p:nvPr/>
        </p:nvCxnSpPr>
        <p:spPr>
          <a:xfrm flipH="1" rot="10800000">
            <a:off x="3166500" y="2836450"/>
            <a:ext cx="1824900" cy="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" name="Google Shape;92;g2d63a32da0a_0_116"/>
          <p:cNvCxnSpPr/>
          <p:nvPr/>
        </p:nvCxnSpPr>
        <p:spPr>
          <a:xfrm>
            <a:off x="3336475" y="3999300"/>
            <a:ext cx="1548000" cy="1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" name="Google Shape;93;g2d63a32da0a_0_116"/>
          <p:cNvCxnSpPr/>
          <p:nvPr/>
        </p:nvCxnSpPr>
        <p:spPr>
          <a:xfrm>
            <a:off x="3388075" y="4752050"/>
            <a:ext cx="1464300" cy="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" name="Google Shape;94;g2d63a32da0a_0_116"/>
          <p:cNvSpPr/>
          <p:nvPr/>
        </p:nvSpPr>
        <p:spPr>
          <a:xfrm>
            <a:off x="5042600" y="3437788"/>
            <a:ext cx="6255600" cy="1260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solidFill>
                  <a:schemeClr val="dk1"/>
                </a:solidFill>
              </a:rPr>
              <a:t>Университеты Краснодарский край: </a:t>
            </a:r>
            <a:r>
              <a:rPr lang="en-US" sz="1300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en-US" sz="1300">
                <a:solidFill>
                  <a:schemeClr val="dk1"/>
                </a:solidFill>
                <a:highlight>
                  <a:srgbClr val="FFFFFF"/>
                </a:highlight>
              </a:rPr>
              <a:t>105208</a:t>
            </a:r>
            <a:r>
              <a:rPr lang="en-US" sz="1300">
                <a:solidFill>
                  <a:schemeClr val="dk1"/>
                </a:solidFill>
                <a:highlight>
                  <a:schemeClr val="lt1"/>
                </a:highlight>
              </a:rPr>
              <a:t> студентов </a:t>
            </a:r>
            <a:r>
              <a:rPr lang="en-US" sz="1300">
                <a:solidFill>
                  <a:schemeClr val="dk1"/>
                </a:solidFill>
              </a:rPr>
              <a:t> вузов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50% -  52604 чел.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Подписка - 20% - ое пользователей - 10520 студентов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solidFill>
                  <a:schemeClr val="dk1"/>
                </a:solidFill>
              </a:rPr>
              <a:t>МОДЕЛЬ МОНЕТИЗАЦИИ: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Подписка: средний чек руб. 465 руб*10520 чел. = </a:t>
            </a:r>
            <a:r>
              <a:rPr b="1" lang="en-US" sz="1300">
                <a:solidFill>
                  <a:schemeClr val="dk1"/>
                </a:solidFill>
              </a:rPr>
              <a:t>4 892 172  руб. / год</a:t>
            </a:r>
            <a:endParaRPr b="1" sz="1300"/>
          </a:p>
        </p:txBody>
      </p:sp>
      <p:pic>
        <p:nvPicPr>
          <p:cNvPr id="95" name="Google Shape;95;g2d63a32da0a_0_1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g2d63a32da0a_0_116"/>
          <p:cNvSpPr/>
          <p:nvPr/>
        </p:nvSpPr>
        <p:spPr>
          <a:xfrm>
            <a:off x="5072450" y="4759250"/>
            <a:ext cx="6255600" cy="14169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/>
              <a:t>СГ</a:t>
            </a:r>
            <a:r>
              <a:rPr b="1" lang="en-US" sz="1300"/>
              <a:t>У.</a:t>
            </a:r>
            <a:r>
              <a:rPr lang="en-US" sz="1300"/>
              <a:t>  7000 студентов, 70% -ое пользователей - 4900 студентов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chemeClr val="dk1"/>
                </a:solidFill>
              </a:rPr>
              <a:t>МОДЕЛЬ МОНЕТИЗАЦИИ: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/>
              <a:t>Подписка - </a:t>
            </a:r>
            <a:r>
              <a:rPr lang="en-US" sz="1300">
                <a:solidFill>
                  <a:schemeClr val="dk1"/>
                </a:solidFill>
              </a:rPr>
              <a:t>30% -ое пользователей - 1470 студентов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/>
              <a:t>средний чек руб. 465 руб.*1470 чел. = 683 550</a:t>
            </a:r>
            <a:r>
              <a:rPr b="1" lang="en-US" sz="1300"/>
              <a:t>  руб. / год </a:t>
            </a:r>
            <a:endParaRPr b="1"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/>
              <a:t>Подписка 1 месяц: 99 руб.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/>
              <a:t>Подписка 6 месяцев: 499 руб.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/>
              <a:t>Подписка 10 месяцев: 799 руб.</a:t>
            </a:r>
            <a:endParaRPr sz="1300"/>
          </a:p>
        </p:txBody>
      </p:sp>
      <p:sp>
        <p:nvSpPr>
          <p:cNvPr id="97" name="Google Shape;97;g2d63a32da0a_0_116"/>
          <p:cNvSpPr/>
          <p:nvPr/>
        </p:nvSpPr>
        <p:spPr>
          <a:xfrm>
            <a:off x="5042600" y="2121700"/>
            <a:ext cx="6255600" cy="131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/>
              <a:t>2 380 280 студентов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/>
              <a:t>20% - 476 056  чел.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Подписка - 5% - ое пользователей - 23803 студентов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solidFill>
                  <a:schemeClr val="dk1"/>
                </a:solidFill>
              </a:rPr>
              <a:t>МОДЕЛЬ МОНЕТИЗАЦИИ: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</a:rPr>
              <a:t>Подписка: средний чек руб. 465 руб*23802 чел. = </a:t>
            </a:r>
            <a:r>
              <a:rPr b="1" lang="en-US" sz="1300">
                <a:solidFill>
                  <a:schemeClr val="dk1"/>
                </a:solidFill>
              </a:rPr>
              <a:t>11 068 302  руб. / год</a:t>
            </a: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1cb7b255a7_2_0"/>
          <p:cNvSpPr txBox="1"/>
          <p:nvPr/>
        </p:nvSpPr>
        <p:spPr>
          <a:xfrm>
            <a:off x="478690" y="70368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1"/>
                </a:solidFill>
              </a:rPr>
              <a:t>МОДЕЛЬ МОНЕТИЗАЦИИ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g31cb7b255a7_2_0"/>
          <p:cNvSpPr/>
          <p:nvPr/>
        </p:nvSpPr>
        <p:spPr>
          <a:xfrm>
            <a:off x="8751725" y="2169175"/>
            <a:ext cx="2407500" cy="321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4 000 000 студентов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10% - 400 000  чел.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Бизнес-модель: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Подписка - 3% - ое пользователей - 120 000 студентов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МОДЕЛЬ МОНЕТИЗАЦИИ: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Подписка: средний чек руб. 465 руб* 120 000 чел. = </a:t>
            </a:r>
            <a:r>
              <a:rPr b="1" lang="en-US">
                <a:solidFill>
                  <a:schemeClr val="dk1"/>
                </a:solidFill>
              </a:rPr>
              <a:t>55 800 000  руб. / год</a:t>
            </a:r>
            <a:r>
              <a:rPr lang="en-US"/>
              <a:t> </a:t>
            </a:r>
            <a:endParaRPr/>
          </a:p>
        </p:txBody>
      </p:sp>
      <p:sp>
        <p:nvSpPr>
          <p:cNvPr id="104" name="Google Shape;104;g31cb7b255a7_2_0"/>
          <p:cNvSpPr/>
          <p:nvPr/>
        </p:nvSpPr>
        <p:spPr>
          <a:xfrm>
            <a:off x="3504975" y="1869100"/>
            <a:ext cx="2573700" cy="3559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Университеты Краснодарский край: </a:t>
            </a:r>
            <a:r>
              <a:rPr lang="en-US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en-US">
                <a:solidFill>
                  <a:schemeClr val="dk1"/>
                </a:solidFill>
                <a:highlight>
                  <a:srgbClr val="FFFFFF"/>
                </a:highlight>
              </a:rPr>
              <a:t>105208</a:t>
            </a:r>
            <a:r>
              <a:rPr lang="en-US">
                <a:solidFill>
                  <a:schemeClr val="dk1"/>
                </a:solidFill>
                <a:highlight>
                  <a:schemeClr val="lt1"/>
                </a:highlight>
              </a:rPr>
              <a:t> студентов </a:t>
            </a:r>
            <a:r>
              <a:rPr lang="en-US">
                <a:solidFill>
                  <a:schemeClr val="dk1"/>
                </a:solidFill>
              </a:rPr>
              <a:t> вузов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50% -  52604 чел.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Подписка - 20% - ое пользователей - 10520 студентов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МОДЕЛЬ МОНЕТИЗАЦИИ: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Подписка: средний чек руб. 465 руб*10520 чел. = </a:t>
            </a:r>
            <a:r>
              <a:rPr b="1" lang="en-US">
                <a:solidFill>
                  <a:schemeClr val="dk1"/>
                </a:solidFill>
              </a:rPr>
              <a:t>4 892 172  руб. / год</a:t>
            </a:r>
            <a:endParaRPr b="1"/>
          </a:p>
        </p:txBody>
      </p:sp>
      <p:pic>
        <p:nvPicPr>
          <p:cNvPr id="105" name="Google Shape;105;g31cb7b255a7_2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g31cb7b255a7_2_0"/>
          <p:cNvSpPr/>
          <p:nvPr/>
        </p:nvSpPr>
        <p:spPr>
          <a:xfrm>
            <a:off x="478700" y="1869000"/>
            <a:ext cx="2573700" cy="3559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СГУ.</a:t>
            </a:r>
            <a:r>
              <a:rPr lang="en-US"/>
              <a:t>  7000 студентов, 70% -ое пользователей - 4900 студентов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МОДЕЛЬ МОНЕТИЗАЦИИ: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Подписка - </a:t>
            </a:r>
            <a:r>
              <a:rPr lang="en-US">
                <a:solidFill>
                  <a:schemeClr val="dk1"/>
                </a:solidFill>
              </a:rPr>
              <a:t>30% -ое пользователей - 1470 студентов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средний чек руб. 465 руб.*1470 чел. = 683 550  руб. / год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Подписка 1 месяц: 99 руб.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Подписка 6 месяцев: 499 руб.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Подписка 10 месяцев: 799 руб.</a:t>
            </a:r>
            <a:endParaRPr/>
          </a:p>
        </p:txBody>
      </p:sp>
      <p:sp>
        <p:nvSpPr>
          <p:cNvPr id="107" name="Google Shape;107;g31cb7b255a7_2_0"/>
          <p:cNvSpPr/>
          <p:nvPr/>
        </p:nvSpPr>
        <p:spPr>
          <a:xfrm>
            <a:off x="6184775" y="2169175"/>
            <a:ext cx="2266200" cy="321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2 380 280 студентов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20% - 476 056  чел.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Подписка - 5% - ое пользователей - 23803 студентов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МОДЕЛЬ МОНЕТИЗАЦИИ: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Подписка: средний чек руб. 465 руб*23802 чел. = </a:t>
            </a:r>
            <a:r>
              <a:rPr b="1" lang="en-US">
                <a:solidFill>
                  <a:schemeClr val="dk1"/>
                </a:solidFill>
              </a:rPr>
              <a:t>11 068 302  руб. / год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"/>
          <p:cNvSpPr txBox="1"/>
          <p:nvPr/>
        </p:nvSpPr>
        <p:spPr>
          <a:xfrm rot="-5400000">
            <a:off x="-2470675" y="3104102"/>
            <a:ext cx="6122100" cy="4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1000"/>
          </a:p>
        </p:txBody>
      </p:sp>
      <p:pic>
        <p:nvPicPr>
          <p:cNvPr id="113" name="Google Shape;113;p6"/>
          <p:cNvPicPr preferRelativeResize="0"/>
          <p:nvPr/>
        </p:nvPicPr>
        <p:blipFill rotWithShape="1">
          <a:blip r:embed="rId3">
            <a:alphaModFix/>
          </a:blip>
          <a:srcRect b="0" l="1092" r="1346" t="1429"/>
          <a:stretch/>
        </p:blipFill>
        <p:spPr>
          <a:xfrm>
            <a:off x="1124400" y="121625"/>
            <a:ext cx="10329699" cy="642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6"/>
          <p:cNvSpPr/>
          <p:nvPr/>
        </p:nvSpPr>
        <p:spPr>
          <a:xfrm>
            <a:off x="7442475" y="4550500"/>
            <a:ext cx="1352700" cy="177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115" name="Google Shape;115;p6"/>
          <p:cNvSpPr/>
          <p:nvPr/>
        </p:nvSpPr>
        <p:spPr>
          <a:xfrm>
            <a:off x="6788050" y="4728400"/>
            <a:ext cx="3964800" cy="308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d63a32da0a_0_166"/>
          <p:cNvSpPr txBox="1"/>
          <p:nvPr/>
        </p:nvSpPr>
        <p:spPr>
          <a:xfrm>
            <a:off x="1351275" y="847563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КОМАНДА </a:t>
            </a:r>
            <a:endParaRPr b="0" i="0" sz="32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g2d63a32da0a_0_1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g2d63a32da0a_0_166"/>
          <p:cNvSpPr txBox="1"/>
          <p:nvPr/>
        </p:nvSpPr>
        <p:spPr>
          <a:xfrm>
            <a:off x="2460568" y="1664836"/>
            <a:ext cx="61206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Гончаров Александр </a:t>
            </a:r>
            <a:b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Бежанян Михаил </a:t>
            </a:r>
            <a:b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Канксиди Никос </a:t>
            </a:r>
            <a:b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Кочкина Алина </a:t>
            </a:r>
            <a:b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Лошкарёв Егор </a:t>
            </a:r>
            <a:b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Селиванова Валерия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g2d63a32da0a_0_166"/>
          <p:cNvPicPr preferRelativeResize="0"/>
          <p:nvPr/>
        </p:nvPicPr>
        <p:blipFill rotWithShape="1">
          <a:blip r:embed="rId4">
            <a:alphaModFix/>
          </a:blip>
          <a:srcRect b="0" l="0" r="0" t="4516"/>
          <a:stretch/>
        </p:blipFill>
        <p:spPr>
          <a:xfrm>
            <a:off x="2460568" y="4206240"/>
            <a:ext cx="9058326" cy="23599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d63a32da0a_0_173"/>
          <p:cNvSpPr/>
          <p:nvPr/>
        </p:nvSpPr>
        <p:spPr>
          <a:xfrm>
            <a:off x="-15875" y="5229200"/>
            <a:ext cx="1503300" cy="1652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2d63a32da0a_0_173"/>
          <p:cNvSpPr/>
          <p:nvPr/>
        </p:nvSpPr>
        <p:spPr>
          <a:xfrm>
            <a:off x="1481138" y="5229200"/>
            <a:ext cx="1501800" cy="16527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g2d63a32da0a_0_173"/>
          <p:cNvSpPr/>
          <p:nvPr/>
        </p:nvSpPr>
        <p:spPr>
          <a:xfrm>
            <a:off x="2968625" y="5229200"/>
            <a:ext cx="1501800" cy="16527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2d63a32da0a_0_173"/>
          <p:cNvSpPr/>
          <p:nvPr/>
        </p:nvSpPr>
        <p:spPr>
          <a:xfrm>
            <a:off x="4449763" y="5229200"/>
            <a:ext cx="1503300" cy="16527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g2d63a32da0a_0_173"/>
          <p:cNvSpPr/>
          <p:nvPr/>
        </p:nvSpPr>
        <p:spPr>
          <a:xfrm>
            <a:off x="5951538" y="5229200"/>
            <a:ext cx="1501800" cy="16527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2d63a32da0a_0_173"/>
          <p:cNvSpPr/>
          <p:nvPr/>
        </p:nvSpPr>
        <p:spPr>
          <a:xfrm>
            <a:off x="7419975" y="5229200"/>
            <a:ext cx="1501800" cy="16527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2d63a32da0a_0_173"/>
          <p:cNvSpPr/>
          <p:nvPr/>
        </p:nvSpPr>
        <p:spPr>
          <a:xfrm>
            <a:off x="8920163" y="5229200"/>
            <a:ext cx="1503300" cy="1652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g2d63a32da0a_0_173"/>
          <p:cNvSpPr/>
          <p:nvPr/>
        </p:nvSpPr>
        <p:spPr>
          <a:xfrm>
            <a:off x="10234613" y="5229200"/>
            <a:ext cx="1503300" cy="16527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g2d63a32da0a_0_173"/>
          <p:cNvSpPr/>
          <p:nvPr/>
        </p:nvSpPr>
        <p:spPr>
          <a:xfrm>
            <a:off x="11731625" y="5229200"/>
            <a:ext cx="489000" cy="1652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g2d63a32da0a_0_173"/>
          <p:cNvSpPr txBox="1"/>
          <p:nvPr/>
        </p:nvSpPr>
        <p:spPr>
          <a:xfrm>
            <a:off x="532009" y="465469"/>
            <a:ext cx="5885400" cy="45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b="0" i="0" lang="en-US" sz="69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b="0" i="0" lang="en-US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8 988 164 57 25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i="0" lang="en-US" sz="2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rac.123ru@gmail.com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g2d63a32da0a_0_173"/>
          <p:cNvPicPr preferRelativeResize="0"/>
          <p:nvPr/>
        </p:nvPicPr>
        <p:blipFill rotWithShape="1">
          <a:blip r:embed="rId9">
            <a:alphaModFix/>
          </a:blip>
          <a:srcRect b="3174" l="0" r="0" t="3183"/>
          <a:stretch/>
        </p:blipFill>
        <p:spPr>
          <a:xfrm>
            <a:off x="7539279" y="0"/>
            <a:ext cx="3970099" cy="5229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2d63a32da0a_0_17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13688" y="4565448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2022-11-28T09:29:04Z</dcterms:created>
  <dc:creator>Mikely</dc:creator>
</cp:coreProperties>
</file>