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12192000"/>
  <p:notesSz cx="6858000" cy="9144000"/>
  <p:embeddedFontLst>
    <p:embeddedFont>
      <p:font typeface="Geo"/>
      <p:regular r:id="rId21"/>
      <p:italic r:id="rId22"/>
    </p:embeddedFont>
    <p:embeddedFont>
      <p:font typeface="Helvetica Neue"/>
      <p:regular r:id="rId23"/>
      <p:bold r:id="rId24"/>
      <p:italic r:id="rId25"/>
      <p:boldItalic r:id="rId26"/>
    </p:embeddedFont>
    <p:embeddedFont>
      <p:font typeface="Arial Black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jttrS9k5ks9INLDQyVfTm2EFu7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437848A-F410-401D-90F9-B59595E80556}">
  <a:tblStyle styleId="{4437848A-F410-401D-90F9-B59595E80556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</a:band1H>
    <a:band2H>
      <a:tcTxStyle b="off" i="off"/>
      <a:tcStyle>
        <a:fill>
          <a:solidFill>
            <a:srgbClr val="FFFFFF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93"/>
        <p:guide pos="150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Geo-italic.fntdata"/><Relationship Id="rId21" Type="http://schemas.openxmlformats.org/officeDocument/2006/relationships/font" Target="fonts/Geo-regular.fntdata"/><Relationship Id="rId24" Type="http://schemas.openxmlformats.org/officeDocument/2006/relationships/font" Target="fonts/HelveticaNeue-bold.fntdata"/><Relationship Id="rId23" Type="http://schemas.openxmlformats.org/officeDocument/2006/relationships/font" Target="fonts/HelveticaNeu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HelveticaNeue-boldItalic.fntdata"/><Relationship Id="rId25" Type="http://schemas.openxmlformats.org/officeDocument/2006/relationships/font" Target="fonts/HelveticaNeue-italic.fntdata"/><Relationship Id="rId28" Type="http://customschemas.google.com/relationships/presentationmetadata" Target="metadata"/><Relationship Id="rId27" Type="http://schemas.openxmlformats.org/officeDocument/2006/relationships/font" Target="fonts/ArialBlack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fld id="{00000000-1234-1234-1234-123412341234}" type="slidenum"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fld id="{00000000-1234-1234-1234-123412341234}" type="slidenum"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body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1" name="Google Shape;21;p19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2" name="Google Shape;22;p19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3" name="Google Shape;23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4" name="Google Shape;24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5" name="Google Shape;25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" name="Google Shape;26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descr="Рисунок 9" id="27" name="Google Shape;27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" name="Google Shape;28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29" name="Google Shape;29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" name="Google Shape;30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1" name="Google Shape;31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2" name="Google Shape;32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" name="Google Shape;33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4" name="Google Shape;34;p19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" name="Google Shape;37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38" name="Google Shape;38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0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0" name="Google Shape;40;p20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1" name="Google Shape;41;p20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2" name="Google Shape;42;p20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3" name="Google Shape;43;p20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4" name="Google Shape;44;p20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5" name="Google Shape;45;p20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20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48" name="Google Shape;48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" name="Google Shape;49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0" name="Google Shape;50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" name="Google Shape;51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2" name="Google Shape;52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3" name="Google Shape;53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" name="Google Shape;54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5" name="Google Shape;55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6" name="Google Shape;56;p20"/>
          <p:cNvSpPr/>
          <p:nvPr/>
        </p:nvSpPr>
        <p:spPr>
          <a:xfrm>
            <a:off x="7111999" y="1187053"/>
            <a:ext cx="2162014" cy="1323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" name="Google Shape;57;p20"/>
          <p:cNvSpPr/>
          <p:nvPr/>
        </p:nvSpPr>
        <p:spPr>
          <a:xfrm flipH="1">
            <a:off x="7298266" y="2878664"/>
            <a:ext cx="1828805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p20"/>
          <p:cNvSpPr/>
          <p:nvPr/>
        </p:nvSpPr>
        <p:spPr>
          <a:xfrm>
            <a:off x="7298266" y="4347023"/>
            <a:ext cx="2319867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20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1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b="0" i="0" lang="ru-RU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2" name="Google Shape;62;p21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2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" name="Google Shape;65;p2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66" name="Google Shape;66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7" name="Google Shape;67;p22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{4437848A-F410-401D-90F9-B59595E80556}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68" name="Google Shape;68;p22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69" name="Google Shape;69;p22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22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1" name="Google Shape;71;p22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2" name="Google Shape;72;p22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" name="Google Shape;73;p22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4" name="Google Shape;74;p22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5" name="Google Shape;75;p22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" name="Google Shape;76;p22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79" name="Google Shape;7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80" name="Google Shape;8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3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2" name="Google Shape;82;p23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83" name="Google Shape;8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84;p23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5" name="Google Shape;85;p23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" name="Google Shape;86;p23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87" name="Google Shape;87;p23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8" name="Google Shape;88;p23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" name="Google Shape;89;p2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0" name="Google Shape;90;p23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1" name="Google Shape;91;p23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" name="Google Shape;92;p23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3" name="Google Shape;93;p23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4" name="Google Shape;94;p23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12.jpg"/><Relationship Id="rId5" Type="http://schemas.openxmlformats.org/officeDocument/2006/relationships/image" Target="../media/image14.jpg"/><Relationship Id="rId6" Type="http://schemas.openxmlformats.org/officeDocument/2006/relationships/image" Target="../media/image11.jpg"/><Relationship Id="rId7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png"/><Relationship Id="rId4" Type="http://schemas.openxmlformats.org/officeDocument/2006/relationships/image" Target="../media/image2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g"/><Relationship Id="rId4" Type="http://schemas.openxmlformats.org/officeDocument/2006/relationships/image" Target="../media/image20.jpg"/><Relationship Id="rId5" Type="http://schemas.openxmlformats.org/officeDocument/2006/relationships/image" Target="../media/image22.jpg"/><Relationship Id="rId6" Type="http://schemas.openxmlformats.org/officeDocument/2006/relationships/image" Target="../media/image19.jpg"/><Relationship Id="rId7" Type="http://schemas.openxmlformats.org/officeDocument/2006/relationships/image" Target="../media/image2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morozova\Desktop\новый стиль\угол сети1.png" id="100" name="Google Shape;10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morozova\Desktop\новый стиль\угол сети2.png" id="101" name="Google Shape;10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"/>
          <p:cNvSpPr txBox="1"/>
          <p:nvPr/>
        </p:nvSpPr>
        <p:spPr>
          <a:xfrm>
            <a:off x="10548" y="3746606"/>
            <a:ext cx="12192000" cy="2431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277"/>
              </a:buClr>
              <a:buSzPts val="4000"/>
              <a:buFont typeface="Geo"/>
              <a:buNone/>
            </a:pPr>
            <a:r>
              <a:rPr b="0" i="0" lang="ru-RU" sz="40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Программа «Акселератор КИУ - 2023»</a:t>
            </a:r>
            <a:br>
              <a:rPr b="0" i="0" lang="ru-RU" sz="40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</a:br>
            <a:endParaRPr b="1" i="0" sz="4000" u="none" cap="none" strike="noStrik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277"/>
              </a:buClr>
              <a:buSzPts val="2400"/>
              <a:buFont typeface="Geo"/>
              <a:buNone/>
            </a:pPr>
            <a:r>
              <a:rPr b="1" i="0" lang="ru-RU" sz="24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КАЗАНСКИЙ ИННОВАЦИОННЫЙ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277"/>
              </a:buClr>
              <a:buSzPts val="2400"/>
              <a:buFont typeface="Geo"/>
              <a:buNone/>
            </a:pPr>
            <a:r>
              <a:rPr b="1" i="0" lang="ru-RU" sz="24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УНИВЕРСИТЕТ</a:t>
            </a:r>
            <a:endParaRPr b="1" i="0" sz="2400" u="none" cap="none" strike="noStrik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277"/>
              </a:buClr>
              <a:buSzPts val="2400"/>
              <a:buFont typeface="Geo"/>
              <a:buNone/>
            </a:pPr>
            <a:r>
              <a:rPr b="0" i="0" lang="ru-RU" sz="24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имени В.Г. ТИМИРЯСОВА</a:t>
            </a:r>
            <a:endParaRPr b="1" i="0" sz="2400" u="none" cap="none" strike="noStrik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descr="C:\Users\gabidullin\Downloads\logo_KIU.png" id="103" name="Google Shape;10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59874" y="1430752"/>
            <a:ext cx="2099681" cy="1302348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"/>
          <p:cNvSpPr txBox="1"/>
          <p:nvPr>
            <p:ph idx="4294967295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27884" y="1475419"/>
            <a:ext cx="2969009" cy="1213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morozova\Desktop\новый стиль\угол сети1.png" id="111" name="Google Shape;11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morozova\Desktop\новый стиль\угол сети2.png" id="112" name="Google Shape;11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"/>
          <p:cNvSpPr txBox="1"/>
          <p:nvPr/>
        </p:nvSpPr>
        <p:spPr>
          <a:xfrm>
            <a:off x="1456928" y="2965212"/>
            <a:ext cx="949065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Times New Roman"/>
              <a:buNone/>
            </a:pPr>
            <a:r>
              <a:rPr b="0" i="0" lang="ru-RU" sz="40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Мобильное приложение-гид в дополненной реальности КИУша.</a:t>
            </a:r>
            <a:endParaRPr b="0" i="0" sz="40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1199456" y="4579877"/>
            <a:ext cx="9889099" cy="6302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277"/>
              </a:buClr>
              <a:buSzPts val="3497"/>
              <a:buFont typeface="Geo"/>
              <a:buNone/>
            </a:pPr>
            <a:r>
              <a:rPr b="0" i="0" lang="ru-RU" sz="3497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Даниил Трушков</a:t>
            </a:r>
            <a:endParaRPr b="0" i="0" sz="2997" u="none" cap="none" strike="noStrik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descr="C:\Users\gabidullin\Downloads\logo_KIU.png" id="115" name="Google Shape;115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51570" y="902691"/>
            <a:ext cx="1904999" cy="118159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"/>
          <p:cNvSpPr txBox="1"/>
          <p:nvPr>
            <p:ph idx="4294967295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08138" y="1024046"/>
            <a:ext cx="2969009" cy="1213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/>
          <p:cNvSpPr txBox="1"/>
          <p:nvPr/>
        </p:nvSpPr>
        <p:spPr>
          <a:xfrm>
            <a:off x="355116" y="481433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b="1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" name="Google Shape;123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24" name="Google Shape;124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" name="Google Shape;126;p3"/>
          <p:cNvGrpSpPr/>
          <p:nvPr/>
        </p:nvGrpSpPr>
        <p:grpSpPr>
          <a:xfrm>
            <a:off x="18533" y="1127760"/>
            <a:ext cx="2624903" cy="97077"/>
            <a:chOff x="0" y="692501"/>
            <a:chExt cx="2624903" cy="97077"/>
          </a:xfrm>
        </p:grpSpPr>
        <p:sp>
          <p:nvSpPr>
            <p:cNvPr id="127" name="Google Shape;127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2" name="Google Shape;132;p3"/>
          <p:cNvSpPr/>
          <p:nvPr/>
        </p:nvSpPr>
        <p:spPr>
          <a:xfrm>
            <a:off x="5970127" y="5209357"/>
            <a:ext cx="260745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 Black"/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доступно</a:t>
            </a:r>
            <a:endParaRPr b="0" i="0" sz="3600" u="none" cap="none" strike="noStrike">
              <a:solidFill>
                <a:srgbClr val="8F00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3" name="Google Shape;133;p3"/>
          <p:cNvSpPr/>
          <p:nvPr/>
        </p:nvSpPr>
        <p:spPr>
          <a:xfrm>
            <a:off x="1986162" y="5209357"/>
            <a:ext cx="223113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 Black"/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просто</a:t>
            </a:r>
            <a:endParaRPr b="0" i="0" sz="3600" u="none" cap="none" strike="noStrike">
              <a:solidFill>
                <a:srgbClr val="8F00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4" name="Google Shape;134;p3"/>
          <p:cNvSpPr/>
          <p:nvPr/>
        </p:nvSpPr>
        <p:spPr>
          <a:xfrm>
            <a:off x="4450781" y="3025319"/>
            <a:ext cx="183938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 Black"/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легко</a:t>
            </a:r>
            <a:endParaRPr b="0" i="0" sz="3600" u="none" cap="none" strike="noStrike">
              <a:solidFill>
                <a:srgbClr val="8F00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5" name="Google Shape;135;p3"/>
          <p:cNvSpPr/>
          <p:nvPr/>
        </p:nvSpPr>
        <p:spPr>
          <a:xfrm>
            <a:off x="486684" y="2968169"/>
            <a:ext cx="213821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 Black"/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быстро</a:t>
            </a:r>
            <a:endParaRPr b="0" i="0" sz="3600" u="none" cap="none" strike="noStrike">
              <a:solidFill>
                <a:srgbClr val="8F00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6" name="Google Shape;136;p3"/>
          <p:cNvSpPr/>
          <p:nvPr/>
        </p:nvSpPr>
        <p:spPr>
          <a:xfrm>
            <a:off x="7455796" y="3025319"/>
            <a:ext cx="420293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 Black"/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информативно</a:t>
            </a:r>
            <a:endParaRPr b="0" i="0" sz="3600" u="none" cap="none" strike="noStrike">
              <a:solidFill>
                <a:srgbClr val="8F00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descr="D:\Documents\Downloads\WhatsApp Image 2023-11-27 at 19.17.58.jpeg" id="137" name="Google Shape;13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1699" y="1748969"/>
            <a:ext cx="13716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cuments\Downloads\WhatsApp Image 2023-11-27 at 19.18.27.jpeg" id="138" name="Google Shape;13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06853" y="3926010"/>
            <a:ext cx="1485900" cy="1276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cuments\Downloads\WhatsApp Image 2023-11-27 at 19.18.59.jpeg" id="139" name="Google Shape;13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24092" y="1710869"/>
            <a:ext cx="1752600" cy="1314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cuments\Downloads\WhatsApp Image 2023-11-27 at 19.12.06.jpeg" id="140" name="Google Shape;140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90167" y="3926010"/>
            <a:ext cx="1807845" cy="12833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cuments\Downloads\WhatsApp Image 2023-11-27 at 19.22.14.jpeg" id="141" name="Google Shape;141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50781" y="1748969"/>
            <a:ext cx="1600200" cy="127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4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47" name="Google Shape;147;p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" name="Google Shape;148;p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" name="Google Shape;149;p4"/>
          <p:cNvGrpSpPr/>
          <p:nvPr/>
        </p:nvGrpSpPr>
        <p:grpSpPr>
          <a:xfrm>
            <a:off x="-18522" y="789578"/>
            <a:ext cx="2624903" cy="97077"/>
            <a:chOff x="0" y="692501"/>
            <a:chExt cx="2624903" cy="97077"/>
          </a:xfrm>
        </p:grpSpPr>
        <p:sp>
          <p:nvSpPr>
            <p:cNvPr id="150" name="Google Shape;150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5" name="Google Shape;155;p4"/>
          <p:cNvSpPr txBox="1"/>
          <p:nvPr/>
        </p:nvSpPr>
        <p:spPr>
          <a:xfrm>
            <a:off x="1387657" y="1453749"/>
            <a:ext cx="6125663" cy="1384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 Black"/>
              <a:buNone/>
            </a:pPr>
            <a:r>
              <a:rPr b="0" i="0" lang="ru-RU" sz="2800" u="none" cap="none" strike="noStrik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затруднения с ориентацией на территории учебного заведения</a:t>
            </a:r>
            <a:endParaRPr b="0" i="0" sz="2800" u="none" cap="none" strike="noStrike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336583" y="4617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1408329" y="3122762"/>
            <a:ext cx="268133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 Black"/>
              <a:buNone/>
            </a:pPr>
            <a:r>
              <a:rPr b="0" i="0" lang="ru-RU" sz="2800" u="none" cap="none" strike="noStrik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опоздания на занятия</a:t>
            </a:r>
            <a:endParaRPr b="0" i="0" sz="2800" u="none" cap="none" strike="noStrike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1387657" y="4376278"/>
            <a:ext cx="353975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 Black"/>
              <a:buNone/>
            </a:pPr>
            <a:r>
              <a:rPr b="0" i="0" lang="ru-RU" sz="2800" u="none" cap="none" strike="noStrik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потеря времени</a:t>
            </a:r>
            <a:endParaRPr b="0" i="0" sz="2800" u="none" cap="none" strike="noStrike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descr="D:\Documents\Downloads\WhatsApp Image 2023-11-27 at 19.31.01.jpeg" id="159" name="Google Shape;15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037" y="1640728"/>
            <a:ext cx="589768" cy="5055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cuments\Downloads\WhatsApp Image 2023-11-27 at 19.31.01.jpeg" id="160" name="Google Shape;16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254" y="3273028"/>
            <a:ext cx="600075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cuments\Downloads\WhatsApp Image 2023-11-27 at 19.31.01.jpeg" id="161" name="Google Shape;16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515" y="4402867"/>
            <a:ext cx="579403" cy="49663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4"/>
          <p:cNvSpPr/>
          <p:nvPr/>
        </p:nvSpPr>
        <p:spPr>
          <a:xfrm>
            <a:off x="1387657" y="5227608"/>
            <a:ext cx="826219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 Black"/>
              <a:buNone/>
            </a:pPr>
            <a:r>
              <a:rPr b="0" i="0" lang="ru-RU" sz="2800" u="none" cap="none" strike="noStrik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отсутствие информации о расписании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 Black"/>
              <a:buNone/>
            </a:pPr>
            <a:r>
              <a:rPr b="0" i="0" lang="ru-RU" sz="2800" u="none" cap="none" strike="noStrik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кружков, секций и т.д.</a:t>
            </a:r>
            <a:endParaRPr b="0" i="0" sz="2800" u="none" cap="none" strike="noStrike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descr="D:\Documents\Downloads\WhatsApp Image 2023-11-27 at 19.31.01.jpeg" id="163" name="Google Shape;1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254" y="5418039"/>
            <a:ext cx="600075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/>
        </p:nvSpPr>
        <p:spPr>
          <a:xfrm>
            <a:off x="318065" y="149016"/>
            <a:ext cx="570220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4400"/>
              <a:buFont typeface="Helvetica Neue"/>
              <a:buNone/>
            </a:pPr>
            <a:r>
              <a:rPr b="1" i="0" lang="ru-RU" sz="4400" u="none" cap="none" strike="noStrike">
                <a:solidFill>
                  <a:srgbClr val="9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Целевая аудитория</a:t>
            </a:r>
            <a:endParaRPr b="0" i="0" sz="4400" u="none" cap="none" strike="noStrike">
              <a:solidFill>
                <a:srgbClr val="9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69" name="Google Shape;169;p5"/>
          <p:cNvCxnSpPr/>
          <p:nvPr/>
        </p:nvCxnSpPr>
        <p:spPr>
          <a:xfrm>
            <a:off x="734580" y="1606707"/>
            <a:ext cx="0" cy="1181452"/>
          </a:xfrm>
          <a:prstGeom prst="straightConnector1">
            <a:avLst/>
          </a:prstGeom>
          <a:noFill/>
          <a:ln cap="flat" cmpd="sng" w="57150">
            <a:solidFill>
              <a:srgbClr val="FF556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0" name="Google Shape;170;p5"/>
          <p:cNvSpPr txBox="1"/>
          <p:nvPr/>
        </p:nvSpPr>
        <p:spPr>
          <a:xfrm>
            <a:off x="834230" y="1587830"/>
            <a:ext cx="965760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Helvetica Neue"/>
              <a:buNone/>
            </a:pPr>
            <a:r>
              <a:rPr b="1" i="0" lang="ru-RU" sz="24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Студенты и посетители кампуса, которые не знакомы с его территорией</a:t>
            </a:r>
            <a:endParaRPr b="1" i="0" sz="2400" u="none" cap="none" strike="noStrike">
              <a:solidFill>
                <a:srgbClr val="8F00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171" name="Google Shape;171;p5"/>
          <p:cNvCxnSpPr/>
          <p:nvPr/>
        </p:nvCxnSpPr>
        <p:spPr>
          <a:xfrm>
            <a:off x="6162675" y="3279737"/>
            <a:ext cx="0" cy="3064039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2" name="Google Shape;172;p5"/>
          <p:cNvSpPr txBox="1"/>
          <p:nvPr/>
        </p:nvSpPr>
        <p:spPr>
          <a:xfrm>
            <a:off x="2957053" y="3655359"/>
            <a:ext cx="231545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6E"/>
              </a:buClr>
              <a:buSzPts val="7200"/>
              <a:buFont typeface="Arial Black"/>
              <a:buNone/>
            </a:pPr>
            <a:r>
              <a:rPr b="1" i="0" lang="ru-RU" sz="7200" u="none" cap="none" strike="noStrike">
                <a:solidFill>
                  <a:srgbClr val="FF556E"/>
                </a:solidFill>
                <a:latin typeface="Arial Black"/>
                <a:ea typeface="Arial Black"/>
                <a:cs typeface="Arial Black"/>
                <a:sym typeface="Arial Black"/>
              </a:rPr>
              <a:t>B2C</a:t>
            </a:r>
            <a:r>
              <a:rPr b="1" i="0" lang="ru-RU" sz="5400" u="none" cap="none" strike="noStrike">
                <a:solidFill>
                  <a:srgbClr val="B4D356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/>
          </a:p>
        </p:txBody>
      </p:sp>
      <p:sp>
        <p:nvSpPr>
          <p:cNvPr id="173" name="Google Shape;173;p5"/>
          <p:cNvSpPr txBox="1"/>
          <p:nvPr/>
        </p:nvSpPr>
        <p:spPr>
          <a:xfrm>
            <a:off x="2785229" y="4868920"/>
            <a:ext cx="267344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 Black"/>
              <a:buNone/>
            </a:pPr>
            <a:r>
              <a:rPr b="1" i="0" lang="ru-RU" sz="2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потребители</a:t>
            </a:r>
            <a:endParaRPr/>
          </a:p>
        </p:txBody>
      </p:sp>
      <p:sp>
        <p:nvSpPr>
          <p:cNvPr id="174" name="Google Shape;174;p5"/>
          <p:cNvSpPr txBox="1"/>
          <p:nvPr/>
        </p:nvSpPr>
        <p:spPr>
          <a:xfrm>
            <a:off x="6657833" y="3655358"/>
            <a:ext cx="314010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6E"/>
              </a:buClr>
              <a:buSzPts val="7200"/>
              <a:buFont typeface="Arial Black"/>
              <a:buNone/>
            </a:pPr>
            <a:r>
              <a:rPr b="1" i="0" lang="ru-RU" sz="7200" u="none" cap="none" strike="noStrike">
                <a:solidFill>
                  <a:srgbClr val="FF556E"/>
                </a:solidFill>
                <a:latin typeface="Arial Black"/>
                <a:ea typeface="Arial Black"/>
                <a:cs typeface="Arial Black"/>
                <a:sym typeface="Arial Black"/>
              </a:rPr>
              <a:t>B2B</a:t>
            </a:r>
            <a:endParaRPr b="1" i="0" sz="3200" u="none" cap="none" strike="noStrike">
              <a:solidFill>
                <a:srgbClr val="FF556E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6181179" y="5244868"/>
            <a:ext cx="409341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BBC9"/>
              </a:buClr>
              <a:buSzPts val="1800"/>
              <a:buFont typeface="Arial Black"/>
              <a:buNone/>
            </a:pPr>
            <a:r>
              <a:rPr b="1" i="0" lang="ru-RU" sz="1800" u="none" cap="none" strike="noStrike">
                <a:solidFill>
                  <a:srgbClr val="B3BBC9"/>
                </a:solidFill>
                <a:latin typeface="Arial Black"/>
                <a:ea typeface="Arial Black"/>
                <a:cs typeface="Arial Black"/>
                <a:sym typeface="Arial Black"/>
              </a:rPr>
              <a:t>Учебные заведения, большие по территории организации</a:t>
            </a:r>
            <a:endParaRPr b="1" i="0" sz="1800" u="none" cap="none" strike="noStrike">
              <a:solidFill>
                <a:srgbClr val="B3BBC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6" name="Google Shape;176;p5"/>
          <p:cNvSpPr txBox="1"/>
          <p:nvPr/>
        </p:nvSpPr>
        <p:spPr>
          <a:xfrm>
            <a:off x="6948507" y="4868920"/>
            <a:ext cx="255876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 Black"/>
              <a:buNone/>
            </a:pPr>
            <a:r>
              <a:rPr b="1" i="0" lang="ru-RU" sz="2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потребители</a:t>
            </a:r>
            <a:endParaRPr/>
          </a:p>
        </p:txBody>
      </p:sp>
      <p:sp>
        <p:nvSpPr>
          <p:cNvPr id="177" name="Google Shape;177;p5"/>
          <p:cNvSpPr/>
          <p:nvPr/>
        </p:nvSpPr>
        <p:spPr>
          <a:xfrm>
            <a:off x="2075245" y="5248666"/>
            <a:ext cx="40934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BBC9"/>
              </a:buClr>
              <a:buSzPts val="1800"/>
              <a:buFont typeface="Arial Black"/>
              <a:buNone/>
            </a:pPr>
            <a:r>
              <a:rPr b="1" i="0" lang="ru-RU" sz="1800" u="none" cap="none" strike="noStrike">
                <a:solidFill>
                  <a:srgbClr val="B3BBC9"/>
                </a:solidFill>
                <a:latin typeface="Arial Black"/>
                <a:ea typeface="Arial Black"/>
                <a:cs typeface="Arial Black"/>
                <a:sym typeface="Arial Black"/>
              </a:rPr>
              <a:t>Студенты, гости </a:t>
            </a:r>
            <a:endParaRPr b="1" i="0" sz="1800" u="none" cap="none" strike="noStrike">
              <a:solidFill>
                <a:srgbClr val="B3BBC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178" name="Google Shape;178;p5"/>
          <p:cNvCxnSpPr/>
          <p:nvPr/>
        </p:nvCxnSpPr>
        <p:spPr>
          <a:xfrm rot="10800000">
            <a:off x="2" y="963003"/>
            <a:ext cx="5810248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79" name="Google Shape;179;p5"/>
          <p:cNvGrpSpPr/>
          <p:nvPr/>
        </p:nvGrpSpPr>
        <p:grpSpPr>
          <a:xfrm>
            <a:off x="17988" y="980013"/>
            <a:ext cx="2624903" cy="97077"/>
            <a:chOff x="0" y="692501"/>
            <a:chExt cx="2624903" cy="97077"/>
          </a:xfrm>
        </p:grpSpPr>
        <p:sp>
          <p:nvSpPr>
            <p:cNvPr id="180" name="Google Shape;180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85" name="Google Shape;185;p5"/>
          <p:cNvGrpSpPr/>
          <p:nvPr/>
        </p:nvGrpSpPr>
        <p:grpSpPr>
          <a:xfrm>
            <a:off x="1" y="6351159"/>
            <a:ext cx="542262" cy="506843"/>
            <a:chOff x="-1" y="0"/>
            <a:chExt cx="542260" cy="506841"/>
          </a:xfrm>
        </p:grpSpPr>
        <p:sp>
          <p:nvSpPr>
            <p:cNvPr id="186" name="Google Shape;186;p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7" name="Google Shape;187;p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1300">
        <p14:pan dir="u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5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6"/>
          <p:cNvGrpSpPr/>
          <p:nvPr/>
        </p:nvGrpSpPr>
        <p:grpSpPr>
          <a:xfrm>
            <a:off x="30276" y="789578"/>
            <a:ext cx="2624903" cy="97077"/>
            <a:chOff x="0" y="692501"/>
            <a:chExt cx="2624903" cy="97077"/>
          </a:xfrm>
        </p:grpSpPr>
        <p:sp>
          <p:nvSpPr>
            <p:cNvPr id="193" name="Google Shape;193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98" name="Google Shape;198;p6"/>
          <p:cNvSpPr txBox="1"/>
          <p:nvPr/>
        </p:nvSpPr>
        <p:spPr>
          <a:xfrm>
            <a:off x="535483" y="143251"/>
            <a:ext cx="2343485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" name="Google Shape;199;p6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00" name="Google Shape;200;p6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1" name="Google Shape;201;p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" name="Google Shape;202;p6"/>
          <p:cNvSpPr/>
          <p:nvPr/>
        </p:nvSpPr>
        <p:spPr>
          <a:xfrm>
            <a:off x="498427" y="1371600"/>
            <a:ext cx="609600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Helvetica Neue"/>
              <a:buNone/>
            </a:pPr>
            <a:r>
              <a:rPr b="1" i="0" lang="ru-RU" sz="24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Научно-техническое решение, основанное на платформе UNITY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8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Helvetica Neue"/>
              <a:buNone/>
            </a:pPr>
            <a:r>
              <a:rPr b="1" i="0" lang="ru-RU" sz="24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Основным компонентом приложения будет камера смартфона, которая будет использоваться для распознавания и анализа окружающей среды.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8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Helvetica Neue"/>
              <a:buNone/>
            </a:pPr>
            <a:r>
              <a:rPr b="1" i="0" lang="ru-RU" sz="24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Применение алгоритмов компьютерного зрения и машинного обучения</a:t>
            </a:r>
            <a:endParaRPr b="1" i="0" sz="2400" u="none" cap="none" strike="noStrike">
              <a:solidFill>
                <a:srgbClr val="8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D:\Documents\Downloads\unity_logo_white.png" id="203" name="Google Shape;20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87064" y="3161303"/>
            <a:ext cx="5584166" cy="25575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cuments\Downloads\WhatsApp Image 2023-11-27 at 22.01.29.jpeg" id="204" name="Google Shape;20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18962" y="789578"/>
            <a:ext cx="4333875" cy="23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0" name="Google Shape;210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15" name="Google Shape;215;p7"/>
          <p:cNvSpPr txBox="1"/>
          <p:nvPr/>
        </p:nvSpPr>
        <p:spPr>
          <a:xfrm>
            <a:off x="498275" y="46174"/>
            <a:ext cx="6178570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Конкуренты косвенные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6" name="Google Shape;216;p7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17" name="Google Shape;217;p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8" name="Google Shape;218;p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D:\Documents\Downloads\WhatsApp Image 2023-11-27 at 19.44.25.jpeg" id="219" name="Google Shape;21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3857" y="1633920"/>
            <a:ext cx="2268423" cy="21862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cuments\Downloads\WhatsApp Image 2023-11-27 at 19.48.20.jpeg" id="220" name="Google Shape;22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95714" y="4066611"/>
            <a:ext cx="3099048" cy="2295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cuments\Downloads\WhatsApp Image 2023-11-27 at 19.46.21.jpeg" id="221" name="Google Shape;22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95714" y="1362973"/>
            <a:ext cx="2960220" cy="2088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cuments\Downloads\WhatsApp Image 2023-11-27 at 19.49.35.jpeg" id="222" name="Google Shape;222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93857" y="4066611"/>
            <a:ext cx="2288320" cy="22972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cuments\Downloads\WhatsApp Image 2023-11-27 at 19.50.42.jpeg" id="223" name="Google Shape;223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428758" y="2044460"/>
            <a:ext cx="2907715" cy="2921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8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29" name="Google Shape;229;p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34" name="Google Shape;234;p8"/>
          <p:cNvSpPr txBox="1"/>
          <p:nvPr/>
        </p:nvSpPr>
        <p:spPr>
          <a:xfrm>
            <a:off x="336583" y="46174"/>
            <a:ext cx="1802907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5" name="Google Shape;235;p8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36" name="Google Shape;236;p8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F2F2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7" name="Google Shape;237;p8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F2F2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8" name="Google Shape;238;p8"/>
          <p:cNvSpPr/>
          <p:nvPr/>
        </p:nvSpPr>
        <p:spPr>
          <a:xfrm>
            <a:off x="102059" y="1390110"/>
            <a:ext cx="2566656" cy="5134406"/>
          </a:xfrm>
          <a:custGeom>
            <a:rect b="b" l="l" r="r" t="t"/>
            <a:pathLst>
              <a:path extrusionOk="0" h="103102" w="51540">
                <a:moveTo>
                  <a:pt x="51540" y="0"/>
                </a:moveTo>
                <a:cubicBezTo>
                  <a:pt x="23214" y="0"/>
                  <a:pt x="0" y="23305"/>
                  <a:pt x="0" y="51540"/>
                </a:cubicBezTo>
                <a:cubicBezTo>
                  <a:pt x="0" y="79889"/>
                  <a:pt x="23214" y="103102"/>
                  <a:pt x="51540" y="103102"/>
                </a:cubicBezTo>
                <a:lnTo>
                  <a:pt x="51540" y="0"/>
                </a:lnTo>
                <a:close/>
              </a:path>
            </a:pathLst>
          </a:custGeom>
          <a:solidFill>
            <a:srgbClr val="F6A0C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9" name="Google Shape;239;p8"/>
          <p:cNvSpPr/>
          <p:nvPr/>
        </p:nvSpPr>
        <p:spPr>
          <a:xfrm>
            <a:off x="783746" y="2057905"/>
            <a:ext cx="1903888" cy="3808588"/>
          </a:xfrm>
          <a:custGeom>
            <a:rect b="b" l="l" r="r" t="t"/>
            <a:pathLst>
              <a:path extrusionOk="0" h="103102" w="51540">
                <a:moveTo>
                  <a:pt x="51540" y="0"/>
                </a:moveTo>
                <a:cubicBezTo>
                  <a:pt x="23214" y="0"/>
                  <a:pt x="0" y="23305"/>
                  <a:pt x="0" y="51540"/>
                </a:cubicBezTo>
                <a:cubicBezTo>
                  <a:pt x="0" y="79889"/>
                  <a:pt x="23214" y="103102"/>
                  <a:pt x="51540" y="103102"/>
                </a:cubicBezTo>
                <a:lnTo>
                  <a:pt x="51540" y="0"/>
                </a:lnTo>
                <a:close/>
              </a:path>
            </a:pathLst>
          </a:custGeom>
          <a:solidFill>
            <a:srgbClr val="9F00FF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0" name="Google Shape;240;p8"/>
          <p:cNvSpPr/>
          <p:nvPr/>
        </p:nvSpPr>
        <p:spPr>
          <a:xfrm>
            <a:off x="1461600" y="2735763"/>
            <a:ext cx="1226001" cy="2452816"/>
          </a:xfrm>
          <a:custGeom>
            <a:rect b="b" l="l" r="r" t="t"/>
            <a:pathLst>
              <a:path extrusionOk="0" h="66400" w="33189">
                <a:moveTo>
                  <a:pt x="33189" y="1"/>
                </a:moveTo>
                <a:cubicBezTo>
                  <a:pt x="14929" y="1"/>
                  <a:pt x="1" y="15043"/>
                  <a:pt x="1" y="33189"/>
                </a:cubicBezTo>
                <a:cubicBezTo>
                  <a:pt x="1" y="51449"/>
                  <a:pt x="14929" y="66399"/>
                  <a:pt x="33189" y="66399"/>
                </a:cubicBezTo>
                <a:lnTo>
                  <a:pt x="33189" y="1"/>
                </a:lnTo>
                <a:close/>
              </a:path>
            </a:pathLst>
          </a:custGeom>
          <a:solidFill>
            <a:srgbClr val="FF2F2D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1" name="Google Shape;241;p8"/>
          <p:cNvSpPr/>
          <p:nvPr/>
        </p:nvSpPr>
        <p:spPr>
          <a:xfrm>
            <a:off x="2139490" y="3413659"/>
            <a:ext cx="548079" cy="1096120"/>
          </a:xfrm>
          <a:custGeom>
            <a:rect b="b" l="l" r="r" t="t"/>
            <a:pathLst>
              <a:path extrusionOk="0" h="29673" w="14837">
                <a:moveTo>
                  <a:pt x="14837" y="0"/>
                </a:moveTo>
                <a:cubicBezTo>
                  <a:pt x="6665" y="0"/>
                  <a:pt x="0" y="6665"/>
                  <a:pt x="0" y="14837"/>
                </a:cubicBezTo>
                <a:cubicBezTo>
                  <a:pt x="0" y="23122"/>
                  <a:pt x="6665" y="29673"/>
                  <a:pt x="14837" y="29673"/>
                </a:cubicBezTo>
                <a:lnTo>
                  <a:pt x="14837" y="0"/>
                </a:lnTo>
                <a:close/>
              </a:path>
            </a:pathLst>
          </a:custGeom>
          <a:solidFill>
            <a:srgbClr val="FCAF17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2" name="Google Shape;242;p8"/>
          <p:cNvSpPr/>
          <p:nvPr/>
        </p:nvSpPr>
        <p:spPr>
          <a:xfrm>
            <a:off x="2888702" y="1390110"/>
            <a:ext cx="3011355" cy="965842"/>
          </a:xfrm>
          <a:prstGeom prst="roundRect">
            <a:avLst>
              <a:gd fmla="val 50000" name="adj"/>
            </a:avLst>
          </a:prstGeom>
          <a:noFill/>
          <a:ln cap="flat" cmpd="sng" w="28575">
            <a:solidFill>
              <a:srgbClr val="F670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3" name="Google Shape;243;p8"/>
          <p:cNvSpPr/>
          <p:nvPr/>
        </p:nvSpPr>
        <p:spPr>
          <a:xfrm>
            <a:off x="2888702" y="2735763"/>
            <a:ext cx="3011355" cy="965842"/>
          </a:xfrm>
          <a:prstGeom prst="roundRect">
            <a:avLst>
              <a:gd fmla="val 50000" name="adj"/>
            </a:avLst>
          </a:prstGeom>
          <a:noFill/>
          <a:ln cap="flat" cmpd="sng" w="28575">
            <a:solidFill>
              <a:srgbClr val="F670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4" name="Google Shape;244;p8"/>
          <p:cNvSpPr/>
          <p:nvPr/>
        </p:nvSpPr>
        <p:spPr>
          <a:xfrm>
            <a:off x="2888702" y="4222737"/>
            <a:ext cx="3011355" cy="965842"/>
          </a:xfrm>
          <a:prstGeom prst="roundRect">
            <a:avLst>
              <a:gd fmla="val 50000" name="adj"/>
            </a:avLst>
          </a:prstGeom>
          <a:noFill/>
          <a:ln cap="flat" cmpd="sng" w="28575">
            <a:solidFill>
              <a:srgbClr val="F670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5" name="Google Shape;245;p8"/>
          <p:cNvSpPr/>
          <p:nvPr/>
        </p:nvSpPr>
        <p:spPr>
          <a:xfrm>
            <a:off x="2888702" y="5553364"/>
            <a:ext cx="3011355" cy="965842"/>
          </a:xfrm>
          <a:prstGeom prst="roundRect">
            <a:avLst>
              <a:gd fmla="val 50000" name="adj"/>
            </a:avLst>
          </a:prstGeom>
          <a:noFill/>
          <a:ln cap="flat" cmpd="sng" w="28575">
            <a:solidFill>
              <a:srgbClr val="F670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6" name="Google Shape;246;p8"/>
          <p:cNvSpPr/>
          <p:nvPr/>
        </p:nvSpPr>
        <p:spPr>
          <a:xfrm>
            <a:off x="3056599" y="1506250"/>
            <a:ext cx="758810" cy="758808"/>
          </a:xfrm>
          <a:custGeom>
            <a:rect b="b" l="l" r="r" t="t"/>
            <a:pathLst>
              <a:path extrusionOk="0" h="17120" w="17120">
                <a:moveTo>
                  <a:pt x="8560" y="0"/>
                </a:moveTo>
                <a:cubicBezTo>
                  <a:pt x="3812" y="0"/>
                  <a:pt x="1" y="3903"/>
                  <a:pt x="1" y="8560"/>
                </a:cubicBezTo>
                <a:cubicBezTo>
                  <a:pt x="1" y="13307"/>
                  <a:pt x="3812" y="17119"/>
                  <a:pt x="8560" y="17119"/>
                </a:cubicBezTo>
                <a:cubicBezTo>
                  <a:pt x="13330" y="17119"/>
                  <a:pt x="17119" y="13307"/>
                  <a:pt x="17119" y="8560"/>
                </a:cubicBezTo>
                <a:cubicBezTo>
                  <a:pt x="17119" y="3903"/>
                  <a:pt x="13330" y="0"/>
                  <a:pt x="8560" y="0"/>
                </a:cubicBezTo>
                <a:close/>
              </a:path>
            </a:pathLst>
          </a:custGeom>
          <a:solidFill>
            <a:srgbClr val="FBB3C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67"/>
              <a:buFont typeface="Arial Black"/>
              <a:buNone/>
            </a:pPr>
            <a:r>
              <a:rPr b="0" i="0" lang="ru-RU" sz="1467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PAM</a:t>
            </a:r>
            <a:endParaRPr b="0" i="0" sz="1467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7" name="Google Shape;247;p8"/>
          <p:cNvSpPr/>
          <p:nvPr/>
        </p:nvSpPr>
        <p:spPr>
          <a:xfrm>
            <a:off x="3056599" y="2821694"/>
            <a:ext cx="758810" cy="758808"/>
          </a:xfrm>
          <a:custGeom>
            <a:rect b="b" l="l" r="r" t="t"/>
            <a:pathLst>
              <a:path extrusionOk="0" h="17120" w="17120">
                <a:moveTo>
                  <a:pt x="8560" y="0"/>
                </a:moveTo>
                <a:cubicBezTo>
                  <a:pt x="3812" y="0"/>
                  <a:pt x="1" y="3903"/>
                  <a:pt x="1" y="8560"/>
                </a:cubicBezTo>
                <a:cubicBezTo>
                  <a:pt x="1" y="13307"/>
                  <a:pt x="3812" y="17119"/>
                  <a:pt x="8560" y="17119"/>
                </a:cubicBezTo>
                <a:cubicBezTo>
                  <a:pt x="13330" y="17119"/>
                  <a:pt x="17119" y="13307"/>
                  <a:pt x="17119" y="8560"/>
                </a:cubicBezTo>
                <a:cubicBezTo>
                  <a:pt x="17119" y="3903"/>
                  <a:pt x="13330" y="0"/>
                  <a:pt x="8560" y="0"/>
                </a:cubicBezTo>
                <a:close/>
              </a:path>
            </a:pathLst>
          </a:custGeom>
          <a:solidFill>
            <a:srgbClr val="9F00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67"/>
              <a:buFont typeface="Arial Black"/>
              <a:buNone/>
            </a:pPr>
            <a:r>
              <a:rPr b="0" i="0" lang="ru-RU" sz="1467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TAM</a:t>
            </a:r>
            <a:endParaRPr b="0" i="0" sz="1467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8" name="Google Shape;248;p8"/>
          <p:cNvSpPr/>
          <p:nvPr/>
        </p:nvSpPr>
        <p:spPr>
          <a:xfrm>
            <a:off x="3056599" y="4276430"/>
            <a:ext cx="758810" cy="758808"/>
          </a:xfrm>
          <a:custGeom>
            <a:rect b="b" l="l" r="r" t="t"/>
            <a:pathLst>
              <a:path extrusionOk="0" h="17120" w="17120">
                <a:moveTo>
                  <a:pt x="8560" y="1"/>
                </a:moveTo>
                <a:cubicBezTo>
                  <a:pt x="3812" y="1"/>
                  <a:pt x="1" y="3790"/>
                  <a:pt x="1" y="8560"/>
                </a:cubicBezTo>
                <a:cubicBezTo>
                  <a:pt x="1" y="13308"/>
                  <a:pt x="3812" y="17120"/>
                  <a:pt x="8560" y="17120"/>
                </a:cubicBezTo>
                <a:cubicBezTo>
                  <a:pt x="13330" y="17120"/>
                  <a:pt x="17119" y="13308"/>
                  <a:pt x="17119" y="8560"/>
                </a:cubicBezTo>
                <a:cubicBezTo>
                  <a:pt x="17119" y="3790"/>
                  <a:pt x="13330" y="1"/>
                  <a:pt x="8560" y="1"/>
                </a:cubicBezTo>
                <a:close/>
              </a:path>
            </a:pathLst>
          </a:custGeom>
          <a:solidFill>
            <a:srgbClr val="FF2F2D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67"/>
              <a:buFont typeface="Arial Black"/>
              <a:buNone/>
            </a:pPr>
            <a:r>
              <a:rPr b="0" i="0" lang="ru-RU" sz="1467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SAM</a:t>
            </a:r>
            <a:endParaRPr b="0" i="0" sz="1467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9" name="Google Shape;249;p8"/>
          <p:cNvSpPr/>
          <p:nvPr/>
        </p:nvSpPr>
        <p:spPr>
          <a:xfrm>
            <a:off x="3056597" y="5606528"/>
            <a:ext cx="758812" cy="758810"/>
          </a:xfrm>
          <a:custGeom>
            <a:rect b="b" l="l" r="r" t="t"/>
            <a:pathLst>
              <a:path extrusionOk="0" h="17120" w="17120">
                <a:moveTo>
                  <a:pt x="8560" y="0"/>
                </a:moveTo>
                <a:cubicBezTo>
                  <a:pt x="3812" y="0"/>
                  <a:pt x="1" y="3789"/>
                  <a:pt x="1" y="8560"/>
                </a:cubicBezTo>
                <a:cubicBezTo>
                  <a:pt x="1" y="13216"/>
                  <a:pt x="3812" y="17119"/>
                  <a:pt x="8560" y="17119"/>
                </a:cubicBezTo>
                <a:cubicBezTo>
                  <a:pt x="13330" y="17119"/>
                  <a:pt x="17119" y="13216"/>
                  <a:pt x="17119" y="8560"/>
                </a:cubicBezTo>
                <a:cubicBezTo>
                  <a:pt x="17119" y="3789"/>
                  <a:pt x="13330" y="0"/>
                  <a:pt x="856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 Black"/>
              <a:buNone/>
            </a:pPr>
            <a:r>
              <a:rPr b="0" i="0" lang="ru-RU" sz="16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SOM</a:t>
            </a:r>
            <a:endParaRPr b="0" i="0" sz="16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0" name="Google Shape;250;p8"/>
          <p:cNvSpPr txBox="1"/>
          <p:nvPr/>
        </p:nvSpPr>
        <p:spPr>
          <a:xfrm>
            <a:off x="3815409" y="1649054"/>
            <a:ext cx="1922142" cy="473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71AE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F271AE"/>
                </a:solidFill>
                <a:latin typeface="Arial Black"/>
                <a:ea typeface="Arial Black"/>
                <a:cs typeface="Arial Black"/>
                <a:sym typeface="Arial Black"/>
              </a:rPr>
              <a:t>Российская Федерация</a:t>
            </a:r>
            <a:endParaRPr b="0" i="0" sz="2800" u="none" cap="none" strike="noStrike">
              <a:solidFill>
                <a:srgbClr val="F271AE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1" name="Google Shape;251;p8"/>
          <p:cNvSpPr txBox="1"/>
          <p:nvPr/>
        </p:nvSpPr>
        <p:spPr>
          <a:xfrm>
            <a:off x="3815409" y="2964498"/>
            <a:ext cx="1922142" cy="473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9F00FF"/>
                </a:solidFill>
                <a:latin typeface="Arial Black"/>
                <a:ea typeface="Arial Black"/>
                <a:cs typeface="Arial Black"/>
                <a:sym typeface="Arial Black"/>
              </a:rPr>
              <a:t>Республика Татарстан</a:t>
            </a:r>
            <a:endParaRPr b="0" i="0" sz="2800" u="none" cap="none" strike="noStrike">
              <a:solidFill>
                <a:srgbClr val="9F00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2" name="Google Shape;252;p8"/>
          <p:cNvSpPr txBox="1"/>
          <p:nvPr/>
        </p:nvSpPr>
        <p:spPr>
          <a:xfrm>
            <a:off x="3816807" y="4419234"/>
            <a:ext cx="2016606" cy="4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FF2F2D"/>
                </a:solidFill>
                <a:latin typeface="Arial Black"/>
                <a:ea typeface="Arial Black"/>
                <a:cs typeface="Arial Black"/>
                <a:sym typeface="Arial Black"/>
              </a:rPr>
              <a:t>Набережные Челны</a:t>
            </a:r>
            <a:endParaRPr b="0" i="0" sz="2800" u="none" cap="none" strike="noStrike">
              <a:solidFill>
                <a:srgbClr val="FF2F2D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3" name="Google Shape;253;p8"/>
          <p:cNvSpPr txBox="1"/>
          <p:nvPr/>
        </p:nvSpPr>
        <p:spPr>
          <a:xfrm>
            <a:off x="3816807" y="5787734"/>
            <a:ext cx="1920744" cy="4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FCAF17"/>
                </a:solidFill>
                <a:latin typeface="Arial Black"/>
                <a:ea typeface="Arial Black"/>
                <a:cs typeface="Arial Black"/>
                <a:sym typeface="Arial Black"/>
              </a:rPr>
              <a:t>35% от SAM</a:t>
            </a:r>
            <a:endParaRPr b="0" i="0" sz="2800" u="none" cap="none" strike="noStrike">
              <a:solidFill>
                <a:srgbClr val="FCAF1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4" name="Google Shape;254;p8"/>
          <p:cNvSpPr/>
          <p:nvPr/>
        </p:nvSpPr>
        <p:spPr>
          <a:xfrm>
            <a:off x="7992208" y="1385472"/>
            <a:ext cx="3970277" cy="1009308"/>
          </a:xfrm>
          <a:prstGeom prst="roundRect">
            <a:avLst>
              <a:gd fmla="val 50000" name="adj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121900" lIns="243825" spcFirstLastPara="1" rIns="121900" wrap="square" tIns="121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100"/>
              <a:buFont typeface="Arial Black"/>
              <a:buNone/>
            </a:pPr>
            <a:r>
              <a:rPr b="0" i="0" lang="ru-RU" sz="1600" u="none" cap="none" strike="noStrike">
                <a:solidFill>
                  <a:srgbClr val="414141"/>
                </a:solidFill>
                <a:latin typeface="Arial Black"/>
                <a:ea typeface="Arial Black"/>
                <a:cs typeface="Arial Black"/>
                <a:sym typeface="Arial Black"/>
              </a:rPr>
              <a:t>20% от количества первокурсников по РФ: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71AE"/>
              </a:buClr>
              <a:buSzPts val="1100"/>
              <a:buFont typeface="Arial Black"/>
              <a:buNone/>
            </a:pPr>
            <a:r>
              <a:rPr b="0" i="0" lang="ru-RU" sz="1600" u="none" cap="none" strike="noStrike">
                <a:solidFill>
                  <a:srgbClr val="F271AE"/>
                </a:solidFill>
                <a:latin typeface="Arial Black"/>
                <a:ea typeface="Arial Black"/>
                <a:cs typeface="Arial Black"/>
                <a:sym typeface="Arial Black"/>
              </a:rPr>
              <a:t>1,2 млн.человек</a:t>
            </a:r>
            <a:endParaRPr b="0" i="0" sz="1600" u="none" cap="none" strike="noStrike">
              <a:solidFill>
                <a:srgbClr val="F271AE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5" name="Google Shape;255;p8"/>
          <p:cNvSpPr/>
          <p:nvPr/>
        </p:nvSpPr>
        <p:spPr>
          <a:xfrm>
            <a:off x="7992208" y="2696444"/>
            <a:ext cx="3970277" cy="1009308"/>
          </a:xfrm>
          <a:prstGeom prst="roundRect">
            <a:avLst>
              <a:gd fmla="val 50000" name="adj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121900" lIns="243825" spcFirstLastPara="1" rIns="121900" wrap="square" tIns="121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100"/>
              <a:buFont typeface="Arial Black"/>
              <a:buNone/>
            </a:pPr>
            <a:r>
              <a:rPr b="0" i="0" lang="ru-RU" sz="1600" u="none" cap="none" strike="noStrike">
                <a:solidFill>
                  <a:srgbClr val="414141"/>
                </a:solidFill>
                <a:latin typeface="Arial Black"/>
                <a:ea typeface="Arial Black"/>
                <a:cs typeface="Arial Black"/>
                <a:sym typeface="Arial Black"/>
              </a:rPr>
              <a:t>20% от количества первокурсников по РТ: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100"/>
              <a:buFont typeface="Arial Black"/>
              <a:buNone/>
            </a:pPr>
            <a:r>
              <a:rPr b="0" i="0" lang="ru-RU" sz="1600" u="none" cap="none" strike="noStrike">
                <a:solidFill>
                  <a:srgbClr val="41414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0" lang="ru-RU" sz="1600" u="none" cap="none" strike="noStrike">
                <a:solidFill>
                  <a:srgbClr val="9F00FF"/>
                </a:solidFill>
                <a:latin typeface="Arial Black"/>
                <a:ea typeface="Arial Black"/>
                <a:cs typeface="Arial Black"/>
                <a:sym typeface="Arial Black"/>
              </a:rPr>
              <a:t>28 600 человек</a:t>
            </a:r>
            <a:endParaRPr b="0" i="0" sz="1600" u="none" cap="none" strike="noStrike">
              <a:solidFill>
                <a:srgbClr val="9F00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6" name="Google Shape;256;p8"/>
          <p:cNvSpPr/>
          <p:nvPr/>
        </p:nvSpPr>
        <p:spPr>
          <a:xfrm>
            <a:off x="7992208" y="4155652"/>
            <a:ext cx="3970277" cy="1009308"/>
          </a:xfrm>
          <a:prstGeom prst="roundRect">
            <a:avLst>
              <a:gd fmla="val 50000" name="adj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121900" lIns="243825" spcFirstLastPara="1" rIns="121900" wrap="square" tIns="121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100"/>
              <a:buFont typeface="Arial Black"/>
              <a:buNone/>
            </a:pPr>
            <a:r>
              <a:rPr b="0" i="0" lang="ru-RU" sz="1600" u="none" cap="none" strike="noStrike">
                <a:solidFill>
                  <a:srgbClr val="414141"/>
                </a:solidFill>
                <a:latin typeface="Arial Black"/>
                <a:ea typeface="Arial Black"/>
                <a:cs typeface="Arial Black"/>
                <a:sym typeface="Arial Black"/>
              </a:rPr>
              <a:t>20% от количества первокурсников по г. Набережные Челны: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1100"/>
              <a:buFont typeface="Arial Black"/>
              <a:buNone/>
            </a:pPr>
            <a:r>
              <a:rPr b="0" i="0" lang="ru-RU" sz="1600" u="none" cap="none" strike="noStrike">
                <a:solidFill>
                  <a:srgbClr val="FF2F2D"/>
                </a:solidFill>
                <a:latin typeface="Arial Black"/>
                <a:ea typeface="Arial Black"/>
                <a:cs typeface="Arial Black"/>
                <a:sym typeface="Arial Black"/>
              </a:rPr>
              <a:t>3 420 человек</a:t>
            </a:r>
            <a:endParaRPr b="0" i="0" sz="1600" u="none" cap="none" strike="noStrike">
              <a:solidFill>
                <a:srgbClr val="FF2F2D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7" name="Google Shape;257;p8"/>
          <p:cNvSpPr/>
          <p:nvPr/>
        </p:nvSpPr>
        <p:spPr>
          <a:xfrm>
            <a:off x="7992208" y="5524152"/>
            <a:ext cx="3970277" cy="1009308"/>
          </a:xfrm>
          <a:prstGeom prst="roundRect">
            <a:avLst>
              <a:gd fmla="val 50000" name="adj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121900" lIns="243825" spcFirstLastPara="1" rIns="121900" wrap="square" tIns="121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 Black"/>
              <a:buNone/>
            </a:pPr>
            <a:r>
              <a:rPr i="0" lang="ru-RU" sz="16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40% от количества студентов НЧФ КИУ</a:t>
            </a:r>
            <a:r>
              <a:rPr i="0" lang="ru-RU" sz="1600" u="none" cap="none" strike="noStrike">
                <a:solidFill>
                  <a:srgbClr val="414141"/>
                </a:solidFill>
                <a:latin typeface="Arial Black"/>
                <a:ea typeface="Arial Black"/>
                <a:cs typeface="Arial Black"/>
                <a:sym typeface="Arial Black"/>
              </a:rPr>
              <a:t>:</a:t>
            </a:r>
            <a:endParaRPr i="0" sz="1600" u="none" cap="none" strike="noStrike">
              <a:solidFill>
                <a:srgbClr val="41414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100"/>
              <a:buFont typeface="Arial Black"/>
              <a:buNone/>
            </a:pPr>
            <a:r>
              <a:rPr b="0" i="0" lang="ru-RU" sz="1600" u="none" cap="none" strike="noStrike">
                <a:solidFill>
                  <a:srgbClr val="FCAF17"/>
                </a:solidFill>
                <a:latin typeface="Arial Black"/>
                <a:ea typeface="Arial Black"/>
                <a:cs typeface="Arial Black"/>
                <a:sym typeface="Arial Black"/>
              </a:rPr>
              <a:t>370 человек</a:t>
            </a:r>
            <a:endParaRPr b="0" i="0" sz="1600" u="none" cap="none" strike="noStrike">
              <a:solidFill>
                <a:srgbClr val="FCAF1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5986628" y="1539504"/>
            <a:ext cx="2129616" cy="725554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71AE"/>
              </a:buClr>
              <a:buSzPts val="3600"/>
              <a:buFont typeface="Arial Black"/>
              <a:buNone/>
            </a:pPr>
            <a:r>
              <a:rPr b="0" i="0" lang="ru-RU" sz="3600" u="none" cap="none" strike="noStrike">
                <a:solidFill>
                  <a:srgbClr val="F271AE"/>
                </a:solidFill>
                <a:latin typeface="Arial Black"/>
                <a:ea typeface="Arial Black"/>
                <a:cs typeface="Arial Black"/>
                <a:sym typeface="Arial Black"/>
              </a:rPr>
              <a:t>12 </a:t>
            </a:r>
            <a:r>
              <a:rPr b="0" i="0" lang="ru-RU" sz="2000" u="none" cap="none" strike="noStrike">
                <a:solidFill>
                  <a:srgbClr val="F271AE"/>
                </a:solidFill>
                <a:latin typeface="Arial Black"/>
                <a:ea typeface="Arial Black"/>
                <a:cs typeface="Arial Black"/>
                <a:sym typeface="Arial Black"/>
              </a:rPr>
              <a:t>млн</a:t>
            </a:r>
            <a:r>
              <a:rPr b="0" i="0" lang="ru-RU" sz="3600" u="none" cap="none" strike="noStrike">
                <a:solidFill>
                  <a:srgbClr val="F271AE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0" lang="ru-RU" sz="3200" u="none" cap="none" strike="noStrike">
                <a:solidFill>
                  <a:srgbClr val="F271AE"/>
                </a:solidFill>
                <a:latin typeface="Arial Black"/>
                <a:ea typeface="Arial Black"/>
                <a:cs typeface="Arial Black"/>
                <a:sym typeface="Arial Black"/>
              </a:rPr>
              <a:t>₽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71AE"/>
              </a:buClr>
              <a:buSzPts val="2000"/>
              <a:buFont typeface="Arial Black"/>
              <a:buNone/>
            </a:pPr>
            <a:r>
              <a:rPr b="0" i="0" lang="ru-RU" sz="2000" u="none" cap="none" strike="noStrike">
                <a:solidFill>
                  <a:srgbClr val="F271AE"/>
                </a:solidFill>
                <a:latin typeface="Arial Black"/>
                <a:ea typeface="Arial Black"/>
                <a:cs typeface="Arial Black"/>
                <a:sym typeface="Arial Black"/>
              </a:rPr>
              <a:t>В день</a:t>
            </a:r>
            <a:endParaRPr b="0" i="0" sz="2000" u="none" cap="none" strike="noStrike">
              <a:solidFill>
                <a:srgbClr val="F271AE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9" name="Google Shape;259;p8"/>
          <p:cNvSpPr txBox="1"/>
          <p:nvPr/>
        </p:nvSpPr>
        <p:spPr>
          <a:xfrm>
            <a:off x="5833413" y="2821694"/>
            <a:ext cx="2405743" cy="5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3600"/>
              <a:buFont typeface="Arial Black"/>
              <a:buNone/>
            </a:pPr>
            <a:r>
              <a:rPr b="0" i="0" lang="ru-RU" sz="3600" u="none" cap="none" strike="noStrike">
                <a:solidFill>
                  <a:srgbClr val="9F00FF"/>
                </a:solidFill>
                <a:latin typeface="Arial Black"/>
                <a:ea typeface="Arial Black"/>
                <a:cs typeface="Arial Black"/>
                <a:sym typeface="Arial Black"/>
              </a:rPr>
              <a:t>286 </a:t>
            </a:r>
            <a:r>
              <a:rPr b="0" i="0" lang="ru-RU" sz="2000" u="none" cap="none" strike="noStrike">
                <a:solidFill>
                  <a:srgbClr val="9F00FF"/>
                </a:solidFill>
                <a:latin typeface="Arial Black"/>
                <a:ea typeface="Arial Black"/>
                <a:cs typeface="Arial Black"/>
                <a:sym typeface="Arial Black"/>
              </a:rPr>
              <a:t>тыс</a:t>
            </a:r>
            <a:r>
              <a:rPr b="0" i="0" lang="ru-RU" sz="1800" u="none" cap="none" strike="noStrike">
                <a:solidFill>
                  <a:srgbClr val="9F00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0" lang="ru-RU" sz="3200" u="none" cap="none" strike="noStrike">
                <a:solidFill>
                  <a:srgbClr val="9F00FF"/>
                </a:solidFill>
                <a:latin typeface="Arial Black"/>
                <a:ea typeface="Arial Black"/>
                <a:cs typeface="Arial Black"/>
                <a:sym typeface="Arial Black"/>
              </a:rPr>
              <a:t>₽</a:t>
            </a:r>
            <a:endParaRPr b="0" i="0" sz="3200" u="none" cap="none" strike="noStrike">
              <a:solidFill>
                <a:srgbClr val="9F00F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2000"/>
              <a:buFont typeface="Arial Black"/>
              <a:buNone/>
            </a:pPr>
            <a:r>
              <a:rPr b="0" i="0" lang="ru-RU" sz="2000" u="none" cap="none" strike="noStrike">
                <a:solidFill>
                  <a:srgbClr val="9F00FF"/>
                </a:solidFill>
                <a:latin typeface="Arial Black"/>
                <a:ea typeface="Arial Black"/>
                <a:cs typeface="Arial Black"/>
                <a:sym typeface="Arial Black"/>
              </a:rPr>
              <a:t>В день</a:t>
            </a:r>
            <a:endParaRPr b="0" i="0" sz="2000" u="none" cap="none" strike="noStrike">
              <a:solidFill>
                <a:srgbClr val="9F00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0" name="Google Shape;260;p8"/>
          <p:cNvSpPr txBox="1"/>
          <p:nvPr/>
        </p:nvSpPr>
        <p:spPr>
          <a:xfrm>
            <a:off x="5900056" y="4391829"/>
            <a:ext cx="2339099" cy="5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3600"/>
              <a:buFont typeface="Arial Black"/>
              <a:buNone/>
            </a:pPr>
            <a:r>
              <a:rPr b="0" i="0" lang="ru-RU" sz="3600" u="none" cap="none" strike="noStrike">
                <a:solidFill>
                  <a:srgbClr val="FF2F2D"/>
                </a:solidFill>
                <a:latin typeface="Arial Black"/>
                <a:ea typeface="Arial Black"/>
                <a:cs typeface="Arial Black"/>
                <a:sym typeface="Arial Black"/>
              </a:rPr>
              <a:t>34 200</a:t>
            </a:r>
            <a:r>
              <a:rPr b="0" i="0" lang="ru-RU" sz="1800" u="none" cap="none" strike="noStrike">
                <a:solidFill>
                  <a:srgbClr val="FF2F2D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0" lang="ru-RU" sz="3200" u="none" cap="none" strike="noStrike">
                <a:solidFill>
                  <a:srgbClr val="FF2F2D"/>
                </a:solidFill>
                <a:latin typeface="Arial Black"/>
                <a:ea typeface="Arial Black"/>
                <a:cs typeface="Arial Black"/>
                <a:sym typeface="Arial Black"/>
              </a:rPr>
              <a:t>₽</a:t>
            </a:r>
            <a:endParaRPr b="0" i="0" sz="3200" u="none" cap="none" strike="noStrike">
              <a:solidFill>
                <a:srgbClr val="FF2F2D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2000"/>
              <a:buFont typeface="Arial Black"/>
              <a:buNone/>
            </a:pPr>
            <a:r>
              <a:rPr b="0" i="0" lang="ru-RU" sz="2000" u="none" cap="none" strike="noStrike">
                <a:solidFill>
                  <a:srgbClr val="FF2F2D"/>
                </a:solidFill>
                <a:latin typeface="Arial Black"/>
                <a:ea typeface="Arial Black"/>
                <a:cs typeface="Arial Black"/>
                <a:sym typeface="Arial Black"/>
              </a:rPr>
              <a:t>В день</a:t>
            </a:r>
            <a:endParaRPr b="0" i="0" sz="2000" u="none" cap="none" strike="noStrike">
              <a:solidFill>
                <a:srgbClr val="FF2F2D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1" name="Google Shape;261;p8"/>
          <p:cNvSpPr txBox="1"/>
          <p:nvPr/>
        </p:nvSpPr>
        <p:spPr>
          <a:xfrm>
            <a:off x="5900057" y="5770873"/>
            <a:ext cx="2001242" cy="5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3600"/>
              <a:buFont typeface="Arial Black"/>
              <a:buNone/>
            </a:pPr>
            <a:r>
              <a:rPr b="0" i="0" lang="ru-RU" sz="3600" u="none" cap="none" strike="noStrike">
                <a:solidFill>
                  <a:srgbClr val="FCAF17"/>
                </a:solidFill>
                <a:latin typeface="Arial Black"/>
                <a:ea typeface="Arial Black"/>
                <a:cs typeface="Arial Black"/>
                <a:sym typeface="Arial Black"/>
              </a:rPr>
              <a:t>3 700</a:t>
            </a:r>
            <a:r>
              <a:rPr b="0" i="0" lang="ru-RU" sz="1800" u="none" cap="none" strike="noStrike">
                <a:solidFill>
                  <a:srgbClr val="FCAF1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0" lang="ru-RU" sz="3200" u="none" cap="none" strike="noStrike">
                <a:solidFill>
                  <a:srgbClr val="FCAF17"/>
                </a:solidFill>
                <a:latin typeface="Arial Black"/>
                <a:ea typeface="Arial Black"/>
                <a:cs typeface="Arial Black"/>
                <a:sym typeface="Arial Black"/>
              </a:rPr>
              <a:t>₽</a:t>
            </a:r>
            <a:endParaRPr b="0" i="0" sz="3200" u="none" cap="none" strike="noStrike">
              <a:solidFill>
                <a:srgbClr val="FCAF1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2000"/>
              <a:buFont typeface="Arial Black"/>
              <a:buNone/>
            </a:pPr>
            <a:r>
              <a:rPr b="0" i="0" lang="ru-RU" sz="2000" u="none" cap="none" strike="noStrike">
                <a:solidFill>
                  <a:srgbClr val="FCAF17"/>
                </a:solidFill>
                <a:latin typeface="Arial Black"/>
                <a:ea typeface="Arial Black"/>
                <a:cs typeface="Arial Black"/>
                <a:sym typeface="Arial Black"/>
              </a:rPr>
              <a:t>В день</a:t>
            </a:r>
            <a:endParaRPr b="0" i="0" sz="2000" u="none" cap="none" strike="noStrike">
              <a:solidFill>
                <a:srgbClr val="FCAF1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9"/>
          <p:cNvGrpSpPr/>
          <p:nvPr/>
        </p:nvGrpSpPr>
        <p:grpSpPr>
          <a:xfrm>
            <a:off x="30276" y="789578"/>
            <a:ext cx="2624903" cy="97077"/>
            <a:chOff x="0" y="692501"/>
            <a:chExt cx="2624903" cy="97077"/>
          </a:xfrm>
        </p:grpSpPr>
        <p:sp>
          <p:nvSpPr>
            <p:cNvPr id="267" name="Google Shape;267;p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8" name="Google Shape;268;p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9" name="Google Shape;269;p9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0" name="Google Shape;270;p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72" name="Google Shape;272;p9"/>
          <p:cNvSpPr txBox="1"/>
          <p:nvPr/>
        </p:nvSpPr>
        <p:spPr>
          <a:xfrm>
            <a:off x="498427" y="143251"/>
            <a:ext cx="3296704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3" name="Google Shape;273;p9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74" name="Google Shape;274;p9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5" name="Google Shape;275;p9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6" name="Google Shape;276;p9"/>
          <p:cNvSpPr/>
          <p:nvPr/>
        </p:nvSpPr>
        <p:spPr>
          <a:xfrm>
            <a:off x="498427" y="1082040"/>
            <a:ext cx="10712621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 Black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При условии, что в году примерно 200 учебных дней, то 3700*200 = 740 тыс. рублей в год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</a:pPr>
            <a:r>
              <a:t/>
            </a:r>
            <a:endParaRPr b="0" i="0" sz="2800" u="none" cap="none" strike="noStrike">
              <a:solidFill>
                <a:srgbClr val="8F00F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 Black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Первоначальные инвестиции: 1 млн. руб (студенческий стартап)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 Black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Затраты: 300 000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 Black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Прогнозируемая выручка: 740 000 рублей </a:t>
            </a:r>
            <a:endParaRPr b="0" i="0" sz="2800" u="none" cap="none" strike="noStrike">
              <a:solidFill>
                <a:srgbClr val="8F00F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</a:pPr>
            <a:r>
              <a:t/>
            </a:r>
            <a:endParaRPr b="0" i="0" sz="2800" u="none" cap="none" strike="noStrike">
              <a:solidFill>
                <a:srgbClr val="8F00F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 Black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Рентабельность проекта в течении первого года: </a:t>
            </a:r>
            <a:endParaRPr b="0" i="0" sz="2800" u="none" cap="none" strike="noStrike">
              <a:solidFill>
                <a:srgbClr val="8F00F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 Black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44 % ((740 000 – 300 000) / 1 000 000)</a:t>
            </a:r>
            <a:endParaRPr b="0" i="0" sz="2800" u="none" cap="none" strike="noStrike">
              <a:solidFill>
                <a:srgbClr val="8F00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1" name="Google Shape;281;p10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82" name="Google Shape;282;p1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3" name="Google Shape;283;p1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4" name="Google Shape;284;p1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5" name="Google Shape;285;p10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6" name="Google Shape;286;p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87" name="Google Shape;287;p10"/>
          <p:cNvSpPr txBox="1"/>
          <p:nvPr/>
        </p:nvSpPr>
        <p:spPr>
          <a:xfrm>
            <a:off x="336583" y="0"/>
            <a:ext cx="3296704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Монетизация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8" name="Google Shape;288;p10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89" name="Google Shape;289;p10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0" name="Google Shape;290;p10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1" name="Google Shape;291;p10"/>
          <p:cNvSpPr/>
          <p:nvPr/>
        </p:nvSpPr>
        <p:spPr>
          <a:xfrm>
            <a:off x="2624903" y="2090172"/>
            <a:ext cx="2786743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 Black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10 рублей в день </a:t>
            </a:r>
            <a:endParaRPr b="0" i="0" sz="4800" u="none" cap="none" strike="noStrike">
              <a:solidFill>
                <a:srgbClr val="8F00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10"/>
          <p:cNvSpPr/>
          <p:nvPr/>
        </p:nvSpPr>
        <p:spPr>
          <a:xfrm>
            <a:off x="6939889" y="2090172"/>
            <a:ext cx="316942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 Black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3650 рублей в год</a:t>
            </a:r>
            <a:endParaRPr b="0" i="0" sz="4800" u="none" cap="none" strike="noStrike">
              <a:solidFill>
                <a:srgbClr val="8F00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293" name="Google Shape;293;p10"/>
          <p:cNvCxnSpPr/>
          <p:nvPr/>
        </p:nvCxnSpPr>
        <p:spPr>
          <a:xfrm>
            <a:off x="6096000" y="1852618"/>
            <a:ext cx="0" cy="3077864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1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99" name="Google Shape;299;p11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0" name="Google Shape;300;p11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1" name="Google Shape;301;p1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2" name="Google Shape;302;p1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3" name="Google Shape;303;p11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04" name="Google Shape;304;p11"/>
          <p:cNvSpPr txBox="1"/>
          <p:nvPr/>
        </p:nvSpPr>
        <p:spPr>
          <a:xfrm>
            <a:off x="312552" y="46174"/>
            <a:ext cx="9365538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5" name="Google Shape;305;p11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306" name="Google Shape;306;p11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7" name="Google Shape;307;p11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8" name="Google Shape;308;p11"/>
          <p:cNvSpPr/>
          <p:nvPr/>
        </p:nvSpPr>
        <p:spPr>
          <a:xfrm>
            <a:off x="138176" y="2259449"/>
            <a:ext cx="6096000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453"/>
              </a:buClr>
              <a:buSzPts val="2400"/>
              <a:buFont typeface="Arial Black"/>
              <a:buNone/>
            </a:pPr>
            <a:r>
              <a:rPr b="0" i="0" lang="ru-RU" sz="2400" u="none" cap="none" strike="noStrike">
                <a:solidFill>
                  <a:srgbClr val="3A4453"/>
                </a:solidFill>
                <a:latin typeface="Arial Black"/>
                <a:ea typeface="Arial Black"/>
                <a:cs typeface="Arial Black"/>
                <a:sym typeface="Arial Black"/>
              </a:rPr>
              <a:t>TRL 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</a:pPr>
            <a:r>
              <a:t/>
            </a:r>
            <a:endParaRPr b="0" i="0" sz="1000" u="none" cap="none" strike="noStrike">
              <a:solidFill>
                <a:srgbClr val="595959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595959"/>
                </a:solidFill>
                <a:latin typeface="Arial Black"/>
                <a:ea typeface="Arial Black"/>
                <a:cs typeface="Arial Black"/>
                <a:sym typeface="Arial Black"/>
              </a:rPr>
              <a:t>Сформулирована фундаментальная концепция</a:t>
            </a:r>
            <a:endParaRPr b="0" i="0" sz="1800" u="none" cap="none" strike="noStrike">
              <a:solidFill>
                <a:srgbClr val="59595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09" name="Google Shape;309;p11"/>
          <p:cNvSpPr/>
          <p:nvPr/>
        </p:nvSpPr>
        <p:spPr>
          <a:xfrm>
            <a:off x="3350077" y="3956969"/>
            <a:ext cx="6096000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 Black"/>
              <a:buNone/>
            </a:pPr>
            <a:r>
              <a:rPr b="0" i="0" lang="ru-RU" sz="2400" u="none" cap="none" strike="noStrik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TRL 2</a:t>
            </a:r>
            <a:endParaRPr b="0" i="0" sz="2400" u="none" cap="none" strike="noStrike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</a:pPr>
            <a:r>
              <a:t/>
            </a:r>
            <a:endParaRPr b="0" i="0" sz="1000" u="none" cap="none" strike="noStrike">
              <a:solidFill>
                <a:srgbClr val="595959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595959"/>
                </a:solidFill>
                <a:latin typeface="Arial Black"/>
                <a:ea typeface="Arial Black"/>
                <a:cs typeface="Arial Black"/>
                <a:sym typeface="Arial Black"/>
              </a:rPr>
              <a:t>Сформулирована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595959"/>
                </a:solidFill>
                <a:latin typeface="Arial Black"/>
                <a:ea typeface="Arial Black"/>
                <a:cs typeface="Arial Black"/>
                <a:sym typeface="Arial Black"/>
              </a:rPr>
              <a:t>техническая концепция</a:t>
            </a:r>
            <a:endParaRPr b="0" i="0" sz="1800" u="none" cap="none" strike="noStrike">
              <a:solidFill>
                <a:srgbClr val="59595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10" name="Google Shape;310;p11"/>
          <p:cNvSpPr/>
          <p:nvPr/>
        </p:nvSpPr>
        <p:spPr>
          <a:xfrm>
            <a:off x="6096000" y="2138136"/>
            <a:ext cx="6096000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2400"/>
              <a:buFont typeface="Arial Black"/>
              <a:buNone/>
            </a:pPr>
            <a:r>
              <a:rPr b="0" i="0" lang="ru-RU" sz="2400" u="none" cap="none" strike="noStrike">
                <a:solidFill>
                  <a:srgbClr val="FD493D"/>
                </a:solidFill>
                <a:latin typeface="Arial Black"/>
                <a:ea typeface="Arial Black"/>
                <a:cs typeface="Arial Black"/>
                <a:sym typeface="Arial Black"/>
              </a:rPr>
              <a:t>TRL 3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</a:pPr>
            <a:r>
              <a:t/>
            </a:r>
            <a:endParaRPr b="0" i="0" sz="1000" u="none" cap="none" strike="noStrike">
              <a:solidFill>
                <a:srgbClr val="666666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595959"/>
                </a:solidFill>
                <a:latin typeface="Arial Black"/>
                <a:ea typeface="Arial Black"/>
                <a:cs typeface="Arial Black"/>
                <a:sym typeface="Arial Black"/>
              </a:rPr>
              <a:t>Разработан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595959"/>
                </a:solidFill>
                <a:latin typeface="Arial Black"/>
                <a:ea typeface="Arial Black"/>
                <a:cs typeface="Arial Black"/>
                <a:sym typeface="Arial Black"/>
              </a:rPr>
              <a:t>макетный образец</a:t>
            </a:r>
            <a:endParaRPr b="0" i="0" sz="1800" u="none" cap="none" strike="noStrike">
              <a:solidFill>
                <a:srgbClr val="59595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311" name="Google Shape;311;p11"/>
          <p:cNvCxnSpPr/>
          <p:nvPr/>
        </p:nvCxnSpPr>
        <p:spPr>
          <a:xfrm flipH="1" rot="10800000">
            <a:off x="2349010" y="3483494"/>
            <a:ext cx="7329080" cy="3"/>
          </a:xfrm>
          <a:prstGeom prst="straightConnector1">
            <a:avLst/>
          </a:prstGeom>
          <a:noFill/>
          <a:ln cap="flat" cmpd="sng" w="12700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12" name="Google Shape;31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3092" y="3239503"/>
            <a:ext cx="487987" cy="4879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pic>
      <p:pic>
        <p:nvPicPr>
          <p:cNvPr id="313" name="Google Shape;31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3246759"/>
            <a:ext cx="473475" cy="4734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pic>
      <p:pic>
        <p:nvPicPr>
          <p:cNvPr id="314" name="Google Shape;31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1040" y="3239503"/>
            <a:ext cx="487987" cy="4879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2"/>
          <p:cNvSpPr txBox="1"/>
          <p:nvPr/>
        </p:nvSpPr>
        <p:spPr>
          <a:xfrm>
            <a:off x="318076" y="149025"/>
            <a:ext cx="3152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Helvetica Neue"/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Команда</a:t>
            </a:r>
            <a:endParaRPr b="1" i="0" sz="4800" u="none" cap="none" strike="noStrike">
              <a:solidFill>
                <a:srgbClr val="8F00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320" name="Google Shape;320;p12"/>
          <p:cNvCxnSpPr/>
          <p:nvPr/>
        </p:nvCxnSpPr>
        <p:spPr>
          <a:xfrm rot="10800000">
            <a:off x="2" y="963003"/>
            <a:ext cx="5810248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1" name="Google Shape;321;p12"/>
          <p:cNvSpPr txBox="1"/>
          <p:nvPr/>
        </p:nvSpPr>
        <p:spPr>
          <a:xfrm>
            <a:off x="2999422" y="4590059"/>
            <a:ext cx="8171814" cy="1661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6E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FF556E"/>
                </a:solidFill>
                <a:latin typeface="Arial Black"/>
                <a:ea typeface="Arial Black"/>
                <a:cs typeface="Arial Black"/>
                <a:sym typeface="Arial Black"/>
              </a:rPr>
              <a:t>СЕО</a:t>
            </a:r>
            <a:r>
              <a:rPr b="0" i="0" lang="ru-RU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: стратегическое мышление, аналитические и проблемно-ориентированные навыки, выстраивание отношений с клиентами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6E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FF556E"/>
                </a:solidFill>
                <a:latin typeface="Arial Black"/>
                <a:ea typeface="Arial Black"/>
                <a:cs typeface="Arial Black"/>
                <a:sym typeface="Arial Black"/>
              </a:rPr>
              <a:t>Продажи</a:t>
            </a:r>
            <a:r>
              <a:rPr b="0" i="0" lang="ru-RU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: клиентоориентированность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6E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FF556E"/>
                </a:solidFill>
                <a:latin typeface="Arial Black"/>
                <a:ea typeface="Arial Black"/>
                <a:cs typeface="Arial Black"/>
                <a:sym typeface="Arial Black"/>
              </a:rPr>
              <a:t>СМО</a:t>
            </a:r>
            <a:r>
              <a:rPr b="0" i="0" lang="ru-RU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:  стратегическое планирование, медиапланирование, коммуникабельность, креативность</a:t>
            </a:r>
            <a:endParaRPr/>
          </a:p>
        </p:txBody>
      </p:sp>
      <p:sp>
        <p:nvSpPr>
          <p:cNvPr id="322" name="Google Shape;322;p12"/>
          <p:cNvSpPr txBox="1"/>
          <p:nvPr/>
        </p:nvSpPr>
        <p:spPr>
          <a:xfrm>
            <a:off x="2999422" y="1494704"/>
            <a:ext cx="8171814" cy="24929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6E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FF556E"/>
                </a:solidFill>
                <a:latin typeface="Arial Black"/>
                <a:ea typeface="Arial Black"/>
                <a:cs typeface="Arial Black"/>
                <a:sym typeface="Arial Black"/>
              </a:rPr>
              <a:t>СЕО</a:t>
            </a:r>
            <a:r>
              <a:rPr b="0" i="0" lang="ru-RU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: лидерство и управление, умение делегировать, управление ресурсами и финансами, развитие бизнес-модели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6E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FF556E"/>
                </a:solidFill>
                <a:latin typeface="Arial Black"/>
                <a:ea typeface="Arial Black"/>
                <a:cs typeface="Arial Black"/>
                <a:sym typeface="Arial Black"/>
              </a:rPr>
              <a:t>СТО</a:t>
            </a:r>
            <a:r>
              <a:rPr b="0" i="0" lang="ru-RU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:  разработка и внедрение дорожной карты проекта, управление жизненным циклом продукта, создание сайта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6E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FF556E"/>
                </a:solidFill>
                <a:latin typeface="Arial Black"/>
                <a:ea typeface="Arial Black"/>
                <a:cs typeface="Arial Black"/>
                <a:sym typeface="Arial Black"/>
              </a:rPr>
              <a:t>Продажи</a:t>
            </a:r>
            <a:r>
              <a:rPr b="0" i="0" lang="ru-RU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: владение техниками продаж, коммерческое мышление, предпринимательские навыки</a:t>
            </a:r>
            <a:endParaRPr b="0" i="0" sz="180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6E"/>
              </a:buClr>
              <a:buSzPts val="1800"/>
              <a:buFont typeface="Arial Black"/>
              <a:buNone/>
            </a:pPr>
            <a:r>
              <a:rPr b="0" i="0" lang="ru-RU" sz="1800" u="none" cap="none" strike="noStrike">
                <a:solidFill>
                  <a:srgbClr val="FF556E"/>
                </a:solidFill>
                <a:latin typeface="Arial Black"/>
                <a:ea typeface="Arial Black"/>
                <a:cs typeface="Arial Black"/>
                <a:sym typeface="Arial Black"/>
              </a:rPr>
              <a:t>СМО</a:t>
            </a:r>
            <a:r>
              <a:rPr b="0" i="0" lang="ru-RU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: исследования и аналитика, бюджетирование, разработка и управление рекламной кампанией</a:t>
            </a:r>
            <a:endParaRPr/>
          </a:p>
        </p:txBody>
      </p:sp>
      <p:sp>
        <p:nvSpPr>
          <p:cNvPr id="323" name="Google Shape;323;p12"/>
          <p:cNvSpPr/>
          <p:nvPr/>
        </p:nvSpPr>
        <p:spPr>
          <a:xfrm>
            <a:off x="1627988" y="2397625"/>
            <a:ext cx="362159" cy="314821"/>
          </a:xfrm>
          <a:custGeom>
            <a:rect b="b" l="l" r="r" t="t"/>
            <a:pathLst>
              <a:path extrusionOk="0" h="14405" w="16571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12"/>
          <p:cNvSpPr/>
          <p:nvPr/>
        </p:nvSpPr>
        <p:spPr>
          <a:xfrm>
            <a:off x="1773644" y="4325606"/>
            <a:ext cx="362159" cy="314821"/>
          </a:xfrm>
          <a:custGeom>
            <a:rect b="b" l="l" r="r" t="t"/>
            <a:pathLst>
              <a:path extrusionOk="0" h="14405" w="16571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5" name="Google Shape;325;p12"/>
          <p:cNvSpPr txBox="1"/>
          <p:nvPr/>
        </p:nvSpPr>
        <p:spPr>
          <a:xfrm>
            <a:off x="786038" y="3101098"/>
            <a:ext cx="146386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 Black"/>
              <a:buNone/>
            </a:pPr>
            <a:r>
              <a:rPr b="1" i="0" lang="ru-RU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 Трушков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 Black"/>
              <a:buNone/>
            </a:pPr>
            <a:r>
              <a:rPr b="1" i="0" lang="ru-RU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Даниил</a:t>
            </a:r>
            <a:endParaRPr b="1" i="0" sz="180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26" name="Google Shape;326;p12"/>
          <p:cNvGrpSpPr/>
          <p:nvPr/>
        </p:nvGrpSpPr>
        <p:grpSpPr>
          <a:xfrm>
            <a:off x="878812" y="1343538"/>
            <a:ext cx="1278313" cy="1564758"/>
            <a:chOff x="6685262" y="1500214"/>
            <a:chExt cx="289682" cy="354594"/>
          </a:xfrm>
        </p:grpSpPr>
        <p:sp>
          <p:nvSpPr>
            <p:cNvPr id="327" name="Google Shape;327;p12"/>
            <p:cNvSpPr/>
            <p:nvPr/>
          </p:nvSpPr>
          <p:spPr>
            <a:xfrm>
              <a:off x="6685262" y="1500214"/>
              <a:ext cx="289682" cy="354594"/>
            </a:xfrm>
            <a:custGeom>
              <a:rect b="b" l="l" r="r" t="t"/>
              <a:pathLst>
                <a:path extrusionOk="0" h="11193" w="9144">
                  <a:moveTo>
                    <a:pt x="7037" y="3310"/>
                  </a:moveTo>
                  <a:lnTo>
                    <a:pt x="7037" y="3322"/>
                  </a:lnTo>
                  <a:lnTo>
                    <a:pt x="7037" y="3691"/>
                  </a:lnTo>
                  <a:lnTo>
                    <a:pt x="6846" y="3691"/>
                  </a:lnTo>
                  <a:cubicBezTo>
                    <a:pt x="6739" y="3691"/>
                    <a:pt x="6656" y="3608"/>
                    <a:pt x="6656" y="3501"/>
                  </a:cubicBezTo>
                  <a:lnTo>
                    <a:pt x="6656" y="3310"/>
                  </a:lnTo>
                  <a:close/>
                  <a:moveTo>
                    <a:pt x="2465" y="3322"/>
                  </a:moveTo>
                  <a:lnTo>
                    <a:pt x="2465" y="3513"/>
                  </a:lnTo>
                  <a:cubicBezTo>
                    <a:pt x="2465" y="3620"/>
                    <a:pt x="2381" y="3703"/>
                    <a:pt x="2274" y="3703"/>
                  </a:cubicBezTo>
                  <a:lnTo>
                    <a:pt x="2096" y="3703"/>
                  </a:lnTo>
                  <a:lnTo>
                    <a:pt x="2096" y="3691"/>
                  </a:lnTo>
                  <a:lnTo>
                    <a:pt x="2096" y="3322"/>
                  </a:lnTo>
                  <a:close/>
                  <a:moveTo>
                    <a:pt x="4596" y="370"/>
                  </a:moveTo>
                  <a:lnTo>
                    <a:pt x="8453" y="2989"/>
                  </a:lnTo>
                  <a:lnTo>
                    <a:pt x="3691" y="2989"/>
                  </a:lnTo>
                  <a:cubicBezTo>
                    <a:pt x="3596" y="2989"/>
                    <a:pt x="3524" y="3072"/>
                    <a:pt x="3524" y="3156"/>
                  </a:cubicBezTo>
                  <a:cubicBezTo>
                    <a:pt x="3524" y="3251"/>
                    <a:pt x="3596" y="3322"/>
                    <a:pt x="3691" y="3322"/>
                  </a:cubicBezTo>
                  <a:lnTo>
                    <a:pt x="6334" y="3322"/>
                  </a:lnTo>
                  <a:lnTo>
                    <a:pt x="6334" y="3513"/>
                  </a:lnTo>
                  <a:cubicBezTo>
                    <a:pt x="6334" y="3799"/>
                    <a:pt x="6572" y="4037"/>
                    <a:pt x="6858" y="4037"/>
                  </a:cubicBezTo>
                  <a:lnTo>
                    <a:pt x="7120" y="4037"/>
                  </a:lnTo>
                  <a:cubicBezTo>
                    <a:pt x="7203" y="4037"/>
                    <a:pt x="7275" y="4061"/>
                    <a:pt x="7334" y="4120"/>
                  </a:cubicBezTo>
                  <a:cubicBezTo>
                    <a:pt x="7394" y="4180"/>
                    <a:pt x="7406" y="4263"/>
                    <a:pt x="7406" y="4334"/>
                  </a:cubicBezTo>
                  <a:cubicBezTo>
                    <a:pt x="7394" y="4465"/>
                    <a:pt x="7263" y="4584"/>
                    <a:pt x="7108" y="4584"/>
                  </a:cubicBezTo>
                  <a:lnTo>
                    <a:pt x="7037" y="4584"/>
                  </a:lnTo>
                  <a:lnTo>
                    <a:pt x="7037" y="4572"/>
                  </a:lnTo>
                  <a:cubicBezTo>
                    <a:pt x="7037" y="4477"/>
                    <a:pt x="6965" y="4406"/>
                    <a:pt x="6870" y="4406"/>
                  </a:cubicBezTo>
                  <a:cubicBezTo>
                    <a:pt x="6787" y="4406"/>
                    <a:pt x="6715" y="4477"/>
                    <a:pt x="6715" y="4572"/>
                  </a:cubicBezTo>
                  <a:cubicBezTo>
                    <a:pt x="6715" y="5692"/>
                    <a:pt x="5846" y="6597"/>
                    <a:pt x="4763" y="6680"/>
                  </a:cubicBezTo>
                  <a:lnTo>
                    <a:pt x="4763" y="6501"/>
                  </a:lnTo>
                  <a:cubicBezTo>
                    <a:pt x="4763" y="6418"/>
                    <a:pt x="4691" y="6347"/>
                    <a:pt x="4596" y="6347"/>
                  </a:cubicBezTo>
                  <a:cubicBezTo>
                    <a:pt x="4512" y="6347"/>
                    <a:pt x="4429" y="6418"/>
                    <a:pt x="4429" y="6501"/>
                  </a:cubicBezTo>
                  <a:lnTo>
                    <a:pt x="4429" y="6680"/>
                  </a:lnTo>
                  <a:cubicBezTo>
                    <a:pt x="3346" y="6597"/>
                    <a:pt x="2488" y="5692"/>
                    <a:pt x="2488" y="4572"/>
                  </a:cubicBezTo>
                  <a:cubicBezTo>
                    <a:pt x="2488" y="4477"/>
                    <a:pt x="2405" y="4406"/>
                    <a:pt x="2322" y="4406"/>
                  </a:cubicBezTo>
                  <a:cubicBezTo>
                    <a:pt x="2226" y="4406"/>
                    <a:pt x="2155" y="4477"/>
                    <a:pt x="2155" y="4572"/>
                  </a:cubicBezTo>
                  <a:lnTo>
                    <a:pt x="2155" y="4584"/>
                  </a:lnTo>
                  <a:lnTo>
                    <a:pt x="2048" y="4584"/>
                  </a:lnTo>
                  <a:cubicBezTo>
                    <a:pt x="1976" y="4584"/>
                    <a:pt x="1905" y="4561"/>
                    <a:pt x="1845" y="4501"/>
                  </a:cubicBezTo>
                  <a:cubicBezTo>
                    <a:pt x="1786" y="4442"/>
                    <a:pt x="1774" y="4358"/>
                    <a:pt x="1774" y="4287"/>
                  </a:cubicBezTo>
                  <a:cubicBezTo>
                    <a:pt x="1786" y="4156"/>
                    <a:pt x="1917" y="4037"/>
                    <a:pt x="2072" y="4037"/>
                  </a:cubicBezTo>
                  <a:lnTo>
                    <a:pt x="2310" y="4037"/>
                  </a:lnTo>
                  <a:cubicBezTo>
                    <a:pt x="2584" y="4037"/>
                    <a:pt x="2822" y="3799"/>
                    <a:pt x="2822" y="3513"/>
                  </a:cubicBezTo>
                  <a:lnTo>
                    <a:pt x="2822" y="3322"/>
                  </a:lnTo>
                  <a:lnTo>
                    <a:pt x="3024" y="3322"/>
                  </a:lnTo>
                  <a:cubicBezTo>
                    <a:pt x="3108" y="3322"/>
                    <a:pt x="3179" y="3251"/>
                    <a:pt x="3179" y="3156"/>
                  </a:cubicBezTo>
                  <a:cubicBezTo>
                    <a:pt x="3179" y="3072"/>
                    <a:pt x="3108" y="2989"/>
                    <a:pt x="3024" y="2989"/>
                  </a:cubicBezTo>
                  <a:lnTo>
                    <a:pt x="738" y="2989"/>
                  </a:lnTo>
                  <a:lnTo>
                    <a:pt x="4596" y="370"/>
                  </a:lnTo>
                  <a:close/>
                  <a:moveTo>
                    <a:pt x="5632" y="6763"/>
                  </a:moveTo>
                  <a:lnTo>
                    <a:pt x="5632" y="7144"/>
                  </a:lnTo>
                  <a:cubicBezTo>
                    <a:pt x="5644" y="7430"/>
                    <a:pt x="5798" y="7668"/>
                    <a:pt x="6060" y="7787"/>
                  </a:cubicBezTo>
                  <a:cubicBezTo>
                    <a:pt x="5977" y="7978"/>
                    <a:pt x="5858" y="8156"/>
                    <a:pt x="5715" y="8311"/>
                  </a:cubicBezTo>
                  <a:cubicBezTo>
                    <a:pt x="5655" y="8371"/>
                    <a:pt x="5655" y="8466"/>
                    <a:pt x="5715" y="8549"/>
                  </a:cubicBezTo>
                  <a:cubicBezTo>
                    <a:pt x="5739" y="8573"/>
                    <a:pt x="5786" y="8585"/>
                    <a:pt x="5834" y="8585"/>
                  </a:cubicBezTo>
                  <a:cubicBezTo>
                    <a:pt x="5882" y="8585"/>
                    <a:pt x="5917" y="8573"/>
                    <a:pt x="5953" y="8549"/>
                  </a:cubicBezTo>
                  <a:cubicBezTo>
                    <a:pt x="6132" y="8347"/>
                    <a:pt x="6275" y="8132"/>
                    <a:pt x="6370" y="7894"/>
                  </a:cubicBezTo>
                  <a:lnTo>
                    <a:pt x="6727" y="7990"/>
                  </a:lnTo>
                  <a:cubicBezTo>
                    <a:pt x="6572" y="8394"/>
                    <a:pt x="6310" y="8763"/>
                    <a:pt x="5953" y="9037"/>
                  </a:cubicBezTo>
                  <a:cubicBezTo>
                    <a:pt x="5548" y="9335"/>
                    <a:pt x="5072" y="9502"/>
                    <a:pt x="4572" y="9502"/>
                  </a:cubicBezTo>
                  <a:cubicBezTo>
                    <a:pt x="4072" y="9502"/>
                    <a:pt x="3596" y="9335"/>
                    <a:pt x="3203" y="9049"/>
                  </a:cubicBezTo>
                  <a:cubicBezTo>
                    <a:pt x="2846" y="8787"/>
                    <a:pt x="2572" y="8406"/>
                    <a:pt x="2405" y="8013"/>
                  </a:cubicBezTo>
                  <a:lnTo>
                    <a:pt x="2762" y="7906"/>
                  </a:lnTo>
                  <a:cubicBezTo>
                    <a:pt x="2905" y="8252"/>
                    <a:pt x="3119" y="8549"/>
                    <a:pt x="3405" y="8752"/>
                  </a:cubicBezTo>
                  <a:cubicBezTo>
                    <a:pt x="3739" y="9002"/>
                    <a:pt x="4131" y="9144"/>
                    <a:pt x="4548" y="9144"/>
                  </a:cubicBezTo>
                  <a:cubicBezTo>
                    <a:pt x="4822" y="9144"/>
                    <a:pt x="5072" y="9085"/>
                    <a:pt x="5322" y="8978"/>
                  </a:cubicBezTo>
                  <a:cubicBezTo>
                    <a:pt x="5417" y="8942"/>
                    <a:pt x="5441" y="8847"/>
                    <a:pt x="5417" y="8752"/>
                  </a:cubicBezTo>
                  <a:cubicBezTo>
                    <a:pt x="5391" y="8690"/>
                    <a:pt x="5332" y="8654"/>
                    <a:pt x="5265" y="8654"/>
                  </a:cubicBezTo>
                  <a:cubicBezTo>
                    <a:pt x="5241" y="8654"/>
                    <a:pt x="5216" y="8659"/>
                    <a:pt x="5191" y="8668"/>
                  </a:cubicBezTo>
                  <a:cubicBezTo>
                    <a:pt x="4989" y="8752"/>
                    <a:pt x="4774" y="8799"/>
                    <a:pt x="4548" y="8799"/>
                  </a:cubicBezTo>
                  <a:cubicBezTo>
                    <a:pt x="3893" y="8799"/>
                    <a:pt x="3322" y="8394"/>
                    <a:pt x="3084" y="7799"/>
                  </a:cubicBezTo>
                  <a:cubicBezTo>
                    <a:pt x="3334" y="7692"/>
                    <a:pt x="3500" y="7442"/>
                    <a:pt x="3500" y="7180"/>
                  </a:cubicBezTo>
                  <a:lnTo>
                    <a:pt x="3500" y="6787"/>
                  </a:lnTo>
                  <a:cubicBezTo>
                    <a:pt x="3774" y="6918"/>
                    <a:pt x="4072" y="7013"/>
                    <a:pt x="4405" y="7025"/>
                  </a:cubicBezTo>
                  <a:lnTo>
                    <a:pt x="4405" y="7573"/>
                  </a:lnTo>
                  <a:cubicBezTo>
                    <a:pt x="4405" y="7668"/>
                    <a:pt x="4477" y="7740"/>
                    <a:pt x="4560" y="7740"/>
                  </a:cubicBezTo>
                  <a:cubicBezTo>
                    <a:pt x="4655" y="7740"/>
                    <a:pt x="4727" y="7668"/>
                    <a:pt x="4727" y="7573"/>
                  </a:cubicBezTo>
                  <a:lnTo>
                    <a:pt x="4727" y="7001"/>
                  </a:lnTo>
                  <a:cubicBezTo>
                    <a:pt x="5060" y="6978"/>
                    <a:pt x="5358" y="6894"/>
                    <a:pt x="5632" y="6763"/>
                  </a:cubicBezTo>
                  <a:close/>
                  <a:moveTo>
                    <a:pt x="4562" y="0"/>
                  </a:moveTo>
                  <a:cubicBezTo>
                    <a:pt x="4530" y="0"/>
                    <a:pt x="4501" y="12"/>
                    <a:pt x="4477" y="36"/>
                  </a:cubicBezTo>
                  <a:lnTo>
                    <a:pt x="83" y="3025"/>
                  </a:lnTo>
                  <a:cubicBezTo>
                    <a:pt x="24" y="3072"/>
                    <a:pt x="0" y="3144"/>
                    <a:pt x="24" y="3203"/>
                  </a:cubicBezTo>
                  <a:cubicBezTo>
                    <a:pt x="60" y="3263"/>
                    <a:pt x="119" y="3322"/>
                    <a:pt x="191" y="3322"/>
                  </a:cubicBezTo>
                  <a:lnTo>
                    <a:pt x="1786" y="3322"/>
                  </a:lnTo>
                  <a:lnTo>
                    <a:pt x="1786" y="3751"/>
                  </a:lnTo>
                  <a:cubicBezTo>
                    <a:pt x="1584" y="3846"/>
                    <a:pt x="1453" y="4025"/>
                    <a:pt x="1441" y="4227"/>
                  </a:cubicBezTo>
                  <a:cubicBezTo>
                    <a:pt x="1429" y="4394"/>
                    <a:pt x="1488" y="4572"/>
                    <a:pt x="1584" y="4692"/>
                  </a:cubicBezTo>
                  <a:cubicBezTo>
                    <a:pt x="1703" y="4811"/>
                    <a:pt x="1869" y="4882"/>
                    <a:pt x="2036" y="4882"/>
                  </a:cubicBezTo>
                  <a:lnTo>
                    <a:pt x="2155" y="4882"/>
                  </a:lnTo>
                  <a:cubicBezTo>
                    <a:pt x="2238" y="5573"/>
                    <a:pt x="2631" y="6180"/>
                    <a:pt x="3179" y="6549"/>
                  </a:cubicBezTo>
                  <a:lnTo>
                    <a:pt x="3179" y="7132"/>
                  </a:lnTo>
                  <a:cubicBezTo>
                    <a:pt x="3179" y="7299"/>
                    <a:pt x="3072" y="7430"/>
                    <a:pt x="2929" y="7478"/>
                  </a:cubicBezTo>
                  <a:lnTo>
                    <a:pt x="1203" y="7978"/>
                  </a:lnTo>
                  <a:cubicBezTo>
                    <a:pt x="607" y="8156"/>
                    <a:pt x="202" y="8704"/>
                    <a:pt x="202" y="9323"/>
                  </a:cubicBezTo>
                  <a:lnTo>
                    <a:pt x="202" y="11026"/>
                  </a:lnTo>
                  <a:cubicBezTo>
                    <a:pt x="202" y="11121"/>
                    <a:pt x="274" y="11192"/>
                    <a:pt x="369" y="11192"/>
                  </a:cubicBezTo>
                  <a:cubicBezTo>
                    <a:pt x="452" y="11192"/>
                    <a:pt x="536" y="11121"/>
                    <a:pt x="536" y="11026"/>
                  </a:cubicBezTo>
                  <a:lnTo>
                    <a:pt x="536" y="9323"/>
                  </a:lnTo>
                  <a:cubicBezTo>
                    <a:pt x="536" y="8847"/>
                    <a:pt x="845" y="8430"/>
                    <a:pt x="1286" y="8287"/>
                  </a:cubicBezTo>
                  <a:lnTo>
                    <a:pt x="2107" y="8049"/>
                  </a:lnTo>
                  <a:cubicBezTo>
                    <a:pt x="2286" y="8549"/>
                    <a:pt x="2596" y="8966"/>
                    <a:pt x="3012" y="9275"/>
                  </a:cubicBezTo>
                  <a:cubicBezTo>
                    <a:pt x="3429" y="9585"/>
                    <a:pt x="3905" y="9752"/>
                    <a:pt x="4417" y="9776"/>
                  </a:cubicBezTo>
                  <a:lnTo>
                    <a:pt x="4417" y="11026"/>
                  </a:lnTo>
                  <a:cubicBezTo>
                    <a:pt x="4417" y="11121"/>
                    <a:pt x="4489" y="11192"/>
                    <a:pt x="4584" y="11192"/>
                  </a:cubicBezTo>
                  <a:cubicBezTo>
                    <a:pt x="4667" y="11192"/>
                    <a:pt x="4739" y="11121"/>
                    <a:pt x="4739" y="11026"/>
                  </a:cubicBezTo>
                  <a:lnTo>
                    <a:pt x="4739" y="9776"/>
                  </a:lnTo>
                  <a:cubicBezTo>
                    <a:pt x="5263" y="9752"/>
                    <a:pt x="5739" y="9573"/>
                    <a:pt x="6156" y="9252"/>
                  </a:cubicBezTo>
                  <a:cubicBezTo>
                    <a:pt x="6560" y="8942"/>
                    <a:pt x="6870" y="8525"/>
                    <a:pt x="7049" y="8049"/>
                  </a:cubicBezTo>
                  <a:lnTo>
                    <a:pt x="7870" y="8287"/>
                  </a:lnTo>
                  <a:cubicBezTo>
                    <a:pt x="8311" y="8418"/>
                    <a:pt x="8632" y="8835"/>
                    <a:pt x="8632" y="9311"/>
                  </a:cubicBezTo>
                  <a:lnTo>
                    <a:pt x="8632" y="11026"/>
                  </a:lnTo>
                  <a:cubicBezTo>
                    <a:pt x="8632" y="11121"/>
                    <a:pt x="8703" y="11192"/>
                    <a:pt x="8787" y="11192"/>
                  </a:cubicBezTo>
                  <a:cubicBezTo>
                    <a:pt x="8882" y="11192"/>
                    <a:pt x="8954" y="11121"/>
                    <a:pt x="8954" y="11026"/>
                  </a:cubicBezTo>
                  <a:lnTo>
                    <a:pt x="8954" y="9311"/>
                  </a:lnTo>
                  <a:cubicBezTo>
                    <a:pt x="8954" y="8704"/>
                    <a:pt x="8537" y="8156"/>
                    <a:pt x="7953" y="7978"/>
                  </a:cubicBezTo>
                  <a:lnTo>
                    <a:pt x="6227" y="7466"/>
                  </a:lnTo>
                  <a:cubicBezTo>
                    <a:pt x="6084" y="7430"/>
                    <a:pt x="5977" y="7275"/>
                    <a:pt x="5977" y="7132"/>
                  </a:cubicBezTo>
                  <a:lnTo>
                    <a:pt x="5977" y="6549"/>
                  </a:lnTo>
                  <a:cubicBezTo>
                    <a:pt x="6525" y="6156"/>
                    <a:pt x="6918" y="5561"/>
                    <a:pt x="7001" y="4882"/>
                  </a:cubicBezTo>
                  <a:lnTo>
                    <a:pt x="7108" y="4882"/>
                  </a:lnTo>
                  <a:cubicBezTo>
                    <a:pt x="7441" y="4882"/>
                    <a:pt x="7703" y="4644"/>
                    <a:pt x="7739" y="4346"/>
                  </a:cubicBezTo>
                  <a:cubicBezTo>
                    <a:pt x="7751" y="4180"/>
                    <a:pt x="7691" y="4001"/>
                    <a:pt x="7584" y="3882"/>
                  </a:cubicBezTo>
                  <a:cubicBezTo>
                    <a:pt x="7525" y="3822"/>
                    <a:pt x="7465" y="3775"/>
                    <a:pt x="7394" y="3739"/>
                  </a:cubicBezTo>
                  <a:lnTo>
                    <a:pt x="7394" y="3299"/>
                  </a:lnTo>
                  <a:lnTo>
                    <a:pt x="8989" y="3299"/>
                  </a:lnTo>
                  <a:cubicBezTo>
                    <a:pt x="9061" y="3299"/>
                    <a:pt x="9120" y="3263"/>
                    <a:pt x="9144" y="3179"/>
                  </a:cubicBezTo>
                  <a:cubicBezTo>
                    <a:pt x="9132" y="3132"/>
                    <a:pt x="9108" y="3048"/>
                    <a:pt x="9049" y="3025"/>
                  </a:cubicBezTo>
                  <a:lnTo>
                    <a:pt x="4655" y="36"/>
                  </a:lnTo>
                  <a:cubicBezTo>
                    <a:pt x="4626" y="12"/>
                    <a:pt x="4593" y="0"/>
                    <a:pt x="45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28" name="Google Shape;328;p12"/>
            <p:cNvSpPr/>
            <p:nvPr/>
          </p:nvSpPr>
          <p:spPr>
            <a:xfrm>
              <a:off x="6792372" y="1655984"/>
              <a:ext cx="76222" cy="38143"/>
            </a:xfrm>
            <a:custGeom>
              <a:rect b="b" l="l" r="r" t="t"/>
              <a:pathLst>
                <a:path extrusionOk="0" h="1204" w="2406">
                  <a:moveTo>
                    <a:pt x="989" y="334"/>
                  </a:moveTo>
                  <a:cubicBezTo>
                    <a:pt x="917" y="441"/>
                    <a:pt x="798" y="537"/>
                    <a:pt x="667" y="537"/>
                  </a:cubicBezTo>
                  <a:lnTo>
                    <a:pt x="334" y="537"/>
                  </a:lnTo>
                  <a:cubicBezTo>
                    <a:pt x="393" y="417"/>
                    <a:pt x="512" y="334"/>
                    <a:pt x="667" y="334"/>
                  </a:cubicBezTo>
                  <a:close/>
                  <a:moveTo>
                    <a:pt x="1727" y="334"/>
                  </a:moveTo>
                  <a:cubicBezTo>
                    <a:pt x="1858" y="334"/>
                    <a:pt x="1989" y="417"/>
                    <a:pt x="2048" y="537"/>
                  </a:cubicBezTo>
                  <a:lnTo>
                    <a:pt x="1727" y="537"/>
                  </a:lnTo>
                  <a:cubicBezTo>
                    <a:pt x="1584" y="537"/>
                    <a:pt x="1453" y="453"/>
                    <a:pt x="1393" y="334"/>
                  </a:cubicBezTo>
                  <a:close/>
                  <a:moveTo>
                    <a:pt x="679" y="1"/>
                  </a:moveTo>
                  <a:cubicBezTo>
                    <a:pt x="298" y="1"/>
                    <a:pt x="0" y="310"/>
                    <a:pt x="0" y="679"/>
                  </a:cubicBezTo>
                  <a:lnTo>
                    <a:pt x="0" y="1037"/>
                  </a:lnTo>
                  <a:cubicBezTo>
                    <a:pt x="0" y="1132"/>
                    <a:pt x="72" y="1203"/>
                    <a:pt x="155" y="1203"/>
                  </a:cubicBezTo>
                  <a:cubicBezTo>
                    <a:pt x="250" y="1203"/>
                    <a:pt x="322" y="1132"/>
                    <a:pt x="322" y="1037"/>
                  </a:cubicBezTo>
                  <a:lnTo>
                    <a:pt x="322" y="846"/>
                  </a:lnTo>
                  <a:lnTo>
                    <a:pt x="679" y="846"/>
                  </a:lnTo>
                  <a:cubicBezTo>
                    <a:pt x="893" y="846"/>
                    <a:pt x="1084" y="751"/>
                    <a:pt x="1203" y="608"/>
                  </a:cubicBezTo>
                  <a:cubicBezTo>
                    <a:pt x="1334" y="751"/>
                    <a:pt x="1512" y="846"/>
                    <a:pt x="1727" y="846"/>
                  </a:cubicBezTo>
                  <a:lnTo>
                    <a:pt x="2084" y="846"/>
                  </a:lnTo>
                  <a:lnTo>
                    <a:pt x="2084" y="1037"/>
                  </a:lnTo>
                  <a:cubicBezTo>
                    <a:pt x="2084" y="1132"/>
                    <a:pt x="2155" y="1203"/>
                    <a:pt x="2239" y="1203"/>
                  </a:cubicBezTo>
                  <a:cubicBezTo>
                    <a:pt x="2334" y="1203"/>
                    <a:pt x="2405" y="1132"/>
                    <a:pt x="2405" y="1037"/>
                  </a:cubicBezTo>
                  <a:lnTo>
                    <a:pt x="2405" y="679"/>
                  </a:lnTo>
                  <a:cubicBezTo>
                    <a:pt x="2405" y="310"/>
                    <a:pt x="2096" y="1"/>
                    <a:pt x="17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29" name="Google Shape;329;p12"/>
            <p:cNvSpPr/>
            <p:nvPr/>
          </p:nvSpPr>
          <p:spPr>
            <a:xfrm>
              <a:off x="6785593" y="1622815"/>
              <a:ext cx="21891" cy="10581"/>
            </a:xfrm>
            <a:custGeom>
              <a:rect b="b" l="l" r="r" t="t"/>
              <a:pathLst>
                <a:path extrusionOk="0" h="334" w="691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524" y="333"/>
                  </a:lnTo>
                  <a:cubicBezTo>
                    <a:pt x="607" y="333"/>
                    <a:pt x="679" y="250"/>
                    <a:pt x="679" y="167"/>
                  </a:cubicBezTo>
                  <a:cubicBezTo>
                    <a:pt x="691" y="71"/>
                    <a:pt x="607" y="0"/>
                    <a:pt x="5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30" name="Google Shape;330;p12"/>
            <p:cNvSpPr/>
            <p:nvPr/>
          </p:nvSpPr>
          <p:spPr>
            <a:xfrm>
              <a:off x="6852723" y="1622815"/>
              <a:ext cx="21542" cy="10581"/>
            </a:xfrm>
            <a:custGeom>
              <a:rect b="b" l="l" r="r" t="t"/>
              <a:pathLst>
                <a:path extrusionOk="0" h="334" w="680">
                  <a:moveTo>
                    <a:pt x="155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55" y="333"/>
                  </a:cubicBezTo>
                  <a:lnTo>
                    <a:pt x="512" y="333"/>
                  </a:lnTo>
                  <a:cubicBezTo>
                    <a:pt x="608" y="333"/>
                    <a:pt x="679" y="250"/>
                    <a:pt x="679" y="167"/>
                  </a:cubicBezTo>
                  <a:cubicBezTo>
                    <a:pt x="679" y="71"/>
                    <a:pt x="608" y="0"/>
                    <a:pt x="5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sp>
        <p:nvSpPr>
          <p:cNvPr id="331" name="Google Shape;331;p12"/>
          <p:cNvSpPr txBox="1"/>
          <p:nvPr/>
        </p:nvSpPr>
        <p:spPr>
          <a:xfrm>
            <a:off x="778995" y="6013103"/>
            <a:ext cx="139493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 Black"/>
              <a:buNone/>
            </a:pPr>
            <a:r>
              <a:rPr b="1" i="0" lang="ru-RU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Шамсеев</a:t>
            </a:r>
            <a:endParaRPr b="1" i="0" sz="180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 Black"/>
              <a:buNone/>
            </a:pPr>
            <a:r>
              <a:rPr b="1" i="0" lang="ru-RU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Айдар</a:t>
            </a:r>
            <a:endParaRPr b="1" i="0" sz="180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32" name="Google Shape;332;p12"/>
          <p:cNvGrpSpPr/>
          <p:nvPr/>
        </p:nvGrpSpPr>
        <p:grpSpPr>
          <a:xfrm>
            <a:off x="778995" y="4325606"/>
            <a:ext cx="1278313" cy="1564758"/>
            <a:chOff x="6685262" y="1500214"/>
            <a:chExt cx="289682" cy="354594"/>
          </a:xfrm>
        </p:grpSpPr>
        <p:sp>
          <p:nvSpPr>
            <p:cNvPr id="333" name="Google Shape;333;p12"/>
            <p:cNvSpPr/>
            <p:nvPr/>
          </p:nvSpPr>
          <p:spPr>
            <a:xfrm>
              <a:off x="6685262" y="1500214"/>
              <a:ext cx="289682" cy="354594"/>
            </a:xfrm>
            <a:custGeom>
              <a:rect b="b" l="l" r="r" t="t"/>
              <a:pathLst>
                <a:path extrusionOk="0" h="11193" w="9144">
                  <a:moveTo>
                    <a:pt x="7037" y="3310"/>
                  </a:moveTo>
                  <a:lnTo>
                    <a:pt x="7037" y="3322"/>
                  </a:lnTo>
                  <a:lnTo>
                    <a:pt x="7037" y="3691"/>
                  </a:lnTo>
                  <a:lnTo>
                    <a:pt x="6846" y="3691"/>
                  </a:lnTo>
                  <a:cubicBezTo>
                    <a:pt x="6739" y="3691"/>
                    <a:pt x="6656" y="3608"/>
                    <a:pt x="6656" y="3501"/>
                  </a:cubicBezTo>
                  <a:lnTo>
                    <a:pt x="6656" y="3310"/>
                  </a:lnTo>
                  <a:close/>
                  <a:moveTo>
                    <a:pt x="2465" y="3322"/>
                  </a:moveTo>
                  <a:lnTo>
                    <a:pt x="2465" y="3513"/>
                  </a:lnTo>
                  <a:cubicBezTo>
                    <a:pt x="2465" y="3620"/>
                    <a:pt x="2381" y="3703"/>
                    <a:pt x="2274" y="3703"/>
                  </a:cubicBezTo>
                  <a:lnTo>
                    <a:pt x="2096" y="3703"/>
                  </a:lnTo>
                  <a:lnTo>
                    <a:pt x="2096" y="3691"/>
                  </a:lnTo>
                  <a:lnTo>
                    <a:pt x="2096" y="3322"/>
                  </a:lnTo>
                  <a:close/>
                  <a:moveTo>
                    <a:pt x="4596" y="370"/>
                  </a:moveTo>
                  <a:lnTo>
                    <a:pt x="8453" y="2989"/>
                  </a:lnTo>
                  <a:lnTo>
                    <a:pt x="3691" y="2989"/>
                  </a:lnTo>
                  <a:cubicBezTo>
                    <a:pt x="3596" y="2989"/>
                    <a:pt x="3524" y="3072"/>
                    <a:pt x="3524" y="3156"/>
                  </a:cubicBezTo>
                  <a:cubicBezTo>
                    <a:pt x="3524" y="3251"/>
                    <a:pt x="3596" y="3322"/>
                    <a:pt x="3691" y="3322"/>
                  </a:cubicBezTo>
                  <a:lnTo>
                    <a:pt x="6334" y="3322"/>
                  </a:lnTo>
                  <a:lnTo>
                    <a:pt x="6334" y="3513"/>
                  </a:lnTo>
                  <a:cubicBezTo>
                    <a:pt x="6334" y="3799"/>
                    <a:pt x="6572" y="4037"/>
                    <a:pt x="6858" y="4037"/>
                  </a:cubicBezTo>
                  <a:lnTo>
                    <a:pt x="7120" y="4037"/>
                  </a:lnTo>
                  <a:cubicBezTo>
                    <a:pt x="7203" y="4037"/>
                    <a:pt x="7275" y="4061"/>
                    <a:pt x="7334" y="4120"/>
                  </a:cubicBezTo>
                  <a:cubicBezTo>
                    <a:pt x="7394" y="4180"/>
                    <a:pt x="7406" y="4263"/>
                    <a:pt x="7406" y="4334"/>
                  </a:cubicBezTo>
                  <a:cubicBezTo>
                    <a:pt x="7394" y="4465"/>
                    <a:pt x="7263" y="4584"/>
                    <a:pt x="7108" y="4584"/>
                  </a:cubicBezTo>
                  <a:lnTo>
                    <a:pt x="7037" y="4584"/>
                  </a:lnTo>
                  <a:lnTo>
                    <a:pt x="7037" y="4572"/>
                  </a:lnTo>
                  <a:cubicBezTo>
                    <a:pt x="7037" y="4477"/>
                    <a:pt x="6965" y="4406"/>
                    <a:pt x="6870" y="4406"/>
                  </a:cubicBezTo>
                  <a:cubicBezTo>
                    <a:pt x="6787" y="4406"/>
                    <a:pt x="6715" y="4477"/>
                    <a:pt x="6715" y="4572"/>
                  </a:cubicBezTo>
                  <a:cubicBezTo>
                    <a:pt x="6715" y="5692"/>
                    <a:pt x="5846" y="6597"/>
                    <a:pt x="4763" y="6680"/>
                  </a:cubicBezTo>
                  <a:lnTo>
                    <a:pt x="4763" y="6501"/>
                  </a:lnTo>
                  <a:cubicBezTo>
                    <a:pt x="4763" y="6418"/>
                    <a:pt x="4691" y="6347"/>
                    <a:pt x="4596" y="6347"/>
                  </a:cubicBezTo>
                  <a:cubicBezTo>
                    <a:pt x="4512" y="6347"/>
                    <a:pt x="4429" y="6418"/>
                    <a:pt x="4429" y="6501"/>
                  </a:cubicBezTo>
                  <a:lnTo>
                    <a:pt x="4429" y="6680"/>
                  </a:lnTo>
                  <a:cubicBezTo>
                    <a:pt x="3346" y="6597"/>
                    <a:pt x="2488" y="5692"/>
                    <a:pt x="2488" y="4572"/>
                  </a:cubicBezTo>
                  <a:cubicBezTo>
                    <a:pt x="2488" y="4477"/>
                    <a:pt x="2405" y="4406"/>
                    <a:pt x="2322" y="4406"/>
                  </a:cubicBezTo>
                  <a:cubicBezTo>
                    <a:pt x="2226" y="4406"/>
                    <a:pt x="2155" y="4477"/>
                    <a:pt x="2155" y="4572"/>
                  </a:cubicBezTo>
                  <a:lnTo>
                    <a:pt x="2155" y="4584"/>
                  </a:lnTo>
                  <a:lnTo>
                    <a:pt x="2048" y="4584"/>
                  </a:lnTo>
                  <a:cubicBezTo>
                    <a:pt x="1976" y="4584"/>
                    <a:pt x="1905" y="4561"/>
                    <a:pt x="1845" y="4501"/>
                  </a:cubicBezTo>
                  <a:cubicBezTo>
                    <a:pt x="1786" y="4442"/>
                    <a:pt x="1774" y="4358"/>
                    <a:pt x="1774" y="4287"/>
                  </a:cubicBezTo>
                  <a:cubicBezTo>
                    <a:pt x="1786" y="4156"/>
                    <a:pt x="1917" y="4037"/>
                    <a:pt x="2072" y="4037"/>
                  </a:cubicBezTo>
                  <a:lnTo>
                    <a:pt x="2310" y="4037"/>
                  </a:lnTo>
                  <a:cubicBezTo>
                    <a:pt x="2584" y="4037"/>
                    <a:pt x="2822" y="3799"/>
                    <a:pt x="2822" y="3513"/>
                  </a:cubicBezTo>
                  <a:lnTo>
                    <a:pt x="2822" y="3322"/>
                  </a:lnTo>
                  <a:lnTo>
                    <a:pt x="3024" y="3322"/>
                  </a:lnTo>
                  <a:cubicBezTo>
                    <a:pt x="3108" y="3322"/>
                    <a:pt x="3179" y="3251"/>
                    <a:pt x="3179" y="3156"/>
                  </a:cubicBezTo>
                  <a:cubicBezTo>
                    <a:pt x="3179" y="3072"/>
                    <a:pt x="3108" y="2989"/>
                    <a:pt x="3024" y="2989"/>
                  </a:cubicBezTo>
                  <a:lnTo>
                    <a:pt x="738" y="2989"/>
                  </a:lnTo>
                  <a:lnTo>
                    <a:pt x="4596" y="370"/>
                  </a:lnTo>
                  <a:close/>
                  <a:moveTo>
                    <a:pt x="5632" y="6763"/>
                  </a:moveTo>
                  <a:lnTo>
                    <a:pt x="5632" y="7144"/>
                  </a:lnTo>
                  <a:cubicBezTo>
                    <a:pt x="5644" y="7430"/>
                    <a:pt x="5798" y="7668"/>
                    <a:pt x="6060" y="7787"/>
                  </a:cubicBezTo>
                  <a:cubicBezTo>
                    <a:pt x="5977" y="7978"/>
                    <a:pt x="5858" y="8156"/>
                    <a:pt x="5715" y="8311"/>
                  </a:cubicBezTo>
                  <a:cubicBezTo>
                    <a:pt x="5655" y="8371"/>
                    <a:pt x="5655" y="8466"/>
                    <a:pt x="5715" y="8549"/>
                  </a:cubicBezTo>
                  <a:cubicBezTo>
                    <a:pt x="5739" y="8573"/>
                    <a:pt x="5786" y="8585"/>
                    <a:pt x="5834" y="8585"/>
                  </a:cubicBezTo>
                  <a:cubicBezTo>
                    <a:pt x="5882" y="8585"/>
                    <a:pt x="5917" y="8573"/>
                    <a:pt x="5953" y="8549"/>
                  </a:cubicBezTo>
                  <a:cubicBezTo>
                    <a:pt x="6132" y="8347"/>
                    <a:pt x="6275" y="8132"/>
                    <a:pt x="6370" y="7894"/>
                  </a:cubicBezTo>
                  <a:lnTo>
                    <a:pt x="6727" y="7990"/>
                  </a:lnTo>
                  <a:cubicBezTo>
                    <a:pt x="6572" y="8394"/>
                    <a:pt x="6310" y="8763"/>
                    <a:pt x="5953" y="9037"/>
                  </a:cubicBezTo>
                  <a:cubicBezTo>
                    <a:pt x="5548" y="9335"/>
                    <a:pt x="5072" y="9502"/>
                    <a:pt x="4572" y="9502"/>
                  </a:cubicBezTo>
                  <a:cubicBezTo>
                    <a:pt x="4072" y="9502"/>
                    <a:pt x="3596" y="9335"/>
                    <a:pt x="3203" y="9049"/>
                  </a:cubicBezTo>
                  <a:cubicBezTo>
                    <a:pt x="2846" y="8787"/>
                    <a:pt x="2572" y="8406"/>
                    <a:pt x="2405" y="8013"/>
                  </a:cubicBezTo>
                  <a:lnTo>
                    <a:pt x="2762" y="7906"/>
                  </a:lnTo>
                  <a:cubicBezTo>
                    <a:pt x="2905" y="8252"/>
                    <a:pt x="3119" y="8549"/>
                    <a:pt x="3405" y="8752"/>
                  </a:cubicBezTo>
                  <a:cubicBezTo>
                    <a:pt x="3739" y="9002"/>
                    <a:pt x="4131" y="9144"/>
                    <a:pt x="4548" y="9144"/>
                  </a:cubicBezTo>
                  <a:cubicBezTo>
                    <a:pt x="4822" y="9144"/>
                    <a:pt x="5072" y="9085"/>
                    <a:pt x="5322" y="8978"/>
                  </a:cubicBezTo>
                  <a:cubicBezTo>
                    <a:pt x="5417" y="8942"/>
                    <a:pt x="5441" y="8847"/>
                    <a:pt x="5417" y="8752"/>
                  </a:cubicBezTo>
                  <a:cubicBezTo>
                    <a:pt x="5391" y="8690"/>
                    <a:pt x="5332" y="8654"/>
                    <a:pt x="5265" y="8654"/>
                  </a:cubicBezTo>
                  <a:cubicBezTo>
                    <a:pt x="5241" y="8654"/>
                    <a:pt x="5216" y="8659"/>
                    <a:pt x="5191" y="8668"/>
                  </a:cubicBezTo>
                  <a:cubicBezTo>
                    <a:pt x="4989" y="8752"/>
                    <a:pt x="4774" y="8799"/>
                    <a:pt x="4548" y="8799"/>
                  </a:cubicBezTo>
                  <a:cubicBezTo>
                    <a:pt x="3893" y="8799"/>
                    <a:pt x="3322" y="8394"/>
                    <a:pt x="3084" y="7799"/>
                  </a:cubicBezTo>
                  <a:cubicBezTo>
                    <a:pt x="3334" y="7692"/>
                    <a:pt x="3500" y="7442"/>
                    <a:pt x="3500" y="7180"/>
                  </a:cubicBezTo>
                  <a:lnTo>
                    <a:pt x="3500" y="6787"/>
                  </a:lnTo>
                  <a:cubicBezTo>
                    <a:pt x="3774" y="6918"/>
                    <a:pt x="4072" y="7013"/>
                    <a:pt x="4405" y="7025"/>
                  </a:cubicBezTo>
                  <a:lnTo>
                    <a:pt x="4405" y="7573"/>
                  </a:lnTo>
                  <a:cubicBezTo>
                    <a:pt x="4405" y="7668"/>
                    <a:pt x="4477" y="7740"/>
                    <a:pt x="4560" y="7740"/>
                  </a:cubicBezTo>
                  <a:cubicBezTo>
                    <a:pt x="4655" y="7740"/>
                    <a:pt x="4727" y="7668"/>
                    <a:pt x="4727" y="7573"/>
                  </a:cubicBezTo>
                  <a:lnTo>
                    <a:pt x="4727" y="7001"/>
                  </a:lnTo>
                  <a:cubicBezTo>
                    <a:pt x="5060" y="6978"/>
                    <a:pt x="5358" y="6894"/>
                    <a:pt x="5632" y="6763"/>
                  </a:cubicBezTo>
                  <a:close/>
                  <a:moveTo>
                    <a:pt x="4562" y="0"/>
                  </a:moveTo>
                  <a:cubicBezTo>
                    <a:pt x="4530" y="0"/>
                    <a:pt x="4501" y="12"/>
                    <a:pt x="4477" y="36"/>
                  </a:cubicBezTo>
                  <a:lnTo>
                    <a:pt x="83" y="3025"/>
                  </a:lnTo>
                  <a:cubicBezTo>
                    <a:pt x="24" y="3072"/>
                    <a:pt x="0" y="3144"/>
                    <a:pt x="24" y="3203"/>
                  </a:cubicBezTo>
                  <a:cubicBezTo>
                    <a:pt x="60" y="3263"/>
                    <a:pt x="119" y="3322"/>
                    <a:pt x="191" y="3322"/>
                  </a:cubicBezTo>
                  <a:lnTo>
                    <a:pt x="1786" y="3322"/>
                  </a:lnTo>
                  <a:lnTo>
                    <a:pt x="1786" y="3751"/>
                  </a:lnTo>
                  <a:cubicBezTo>
                    <a:pt x="1584" y="3846"/>
                    <a:pt x="1453" y="4025"/>
                    <a:pt x="1441" y="4227"/>
                  </a:cubicBezTo>
                  <a:cubicBezTo>
                    <a:pt x="1429" y="4394"/>
                    <a:pt x="1488" y="4572"/>
                    <a:pt x="1584" y="4692"/>
                  </a:cubicBezTo>
                  <a:cubicBezTo>
                    <a:pt x="1703" y="4811"/>
                    <a:pt x="1869" y="4882"/>
                    <a:pt x="2036" y="4882"/>
                  </a:cubicBezTo>
                  <a:lnTo>
                    <a:pt x="2155" y="4882"/>
                  </a:lnTo>
                  <a:cubicBezTo>
                    <a:pt x="2238" y="5573"/>
                    <a:pt x="2631" y="6180"/>
                    <a:pt x="3179" y="6549"/>
                  </a:cubicBezTo>
                  <a:lnTo>
                    <a:pt x="3179" y="7132"/>
                  </a:lnTo>
                  <a:cubicBezTo>
                    <a:pt x="3179" y="7299"/>
                    <a:pt x="3072" y="7430"/>
                    <a:pt x="2929" y="7478"/>
                  </a:cubicBezTo>
                  <a:lnTo>
                    <a:pt x="1203" y="7978"/>
                  </a:lnTo>
                  <a:cubicBezTo>
                    <a:pt x="607" y="8156"/>
                    <a:pt x="202" y="8704"/>
                    <a:pt x="202" y="9323"/>
                  </a:cubicBezTo>
                  <a:lnTo>
                    <a:pt x="202" y="11026"/>
                  </a:lnTo>
                  <a:cubicBezTo>
                    <a:pt x="202" y="11121"/>
                    <a:pt x="274" y="11192"/>
                    <a:pt x="369" y="11192"/>
                  </a:cubicBezTo>
                  <a:cubicBezTo>
                    <a:pt x="452" y="11192"/>
                    <a:pt x="536" y="11121"/>
                    <a:pt x="536" y="11026"/>
                  </a:cubicBezTo>
                  <a:lnTo>
                    <a:pt x="536" y="9323"/>
                  </a:lnTo>
                  <a:cubicBezTo>
                    <a:pt x="536" y="8847"/>
                    <a:pt x="845" y="8430"/>
                    <a:pt x="1286" y="8287"/>
                  </a:cubicBezTo>
                  <a:lnTo>
                    <a:pt x="2107" y="8049"/>
                  </a:lnTo>
                  <a:cubicBezTo>
                    <a:pt x="2286" y="8549"/>
                    <a:pt x="2596" y="8966"/>
                    <a:pt x="3012" y="9275"/>
                  </a:cubicBezTo>
                  <a:cubicBezTo>
                    <a:pt x="3429" y="9585"/>
                    <a:pt x="3905" y="9752"/>
                    <a:pt x="4417" y="9776"/>
                  </a:cubicBezTo>
                  <a:lnTo>
                    <a:pt x="4417" y="11026"/>
                  </a:lnTo>
                  <a:cubicBezTo>
                    <a:pt x="4417" y="11121"/>
                    <a:pt x="4489" y="11192"/>
                    <a:pt x="4584" y="11192"/>
                  </a:cubicBezTo>
                  <a:cubicBezTo>
                    <a:pt x="4667" y="11192"/>
                    <a:pt x="4739" y="11121"/>
                    <a:pt x="4739" y="11026"/>
                  </a:cubicBezTo>
                  <a:lnTo>
                    <a:pt x="4739" y="9776"/>
                  </a:lnTo>
                  <a:cubicBezTo>
                    <a:pt x="5263" y="9752"/>
                    <a:pt x="5739" y="9573"/>
                    <a:pt x="6156" y="9252"/>
                  </a:cubicBezTo>
                  <a:cubicBezTo>
                    <a:pt x="6560" y="8942"/>
                    <a:pt x="6870" y="8525"/>
                    <a:pt x="7049" y="8049"/>
                  </a:cubicBezTo>
                  <a:lnTo>
                    <a:pt x="7870" y="8287"/>
                  </a:lnTo>
                  <a:cubicBezTo>
                    <a:pt x="8311" y="8418"/>
                    <a:pt x="8632" y="8835"/>
                    <a:pt x="8632" y="9311"/>
                  </a:cubicBezTo>
                  <a:lnTo>
                    <a:pt x="8632" y="11026"/>
                  </a:lnTo>
                  <a:cubicBezTo>
                    <a:pt x="8632" y="11121"/>
                    <a:pt x="8703" y="11192"/>
                    <a:pt x="8787" y="11192"/>
                  </a:cubicBezTo>
                  <a:cubicBezTo>
                    <a:pt x="8882" y="11192"/>
                    <a:pt x="8954" y="11121"/>
                    <a:pt x="8954" y="11026"/>
                  </a:cubicBezTo>
                  <a:lnTo>
                    <a:pt x="8954" y="9311"/>
                  </a:lnTo>
                  <a:cubicBezTo>
                    <a:pt x="8954" y="8704"/>
                    <a:pt x="8537" y="8156"/>
                    <a:pt x="7953" y="7978"/>
                  </a:cubicBezTo>
                  <a:lnTo>
                    <a:pt x="6227" y="7466"/>
                  </a:lnTo>
                  <a:cubicBezTo>
                    <a:pt x="6084" y="7430"/>
                    <a:pt x="5977" y="7275"/>
                    <a:pt x="5977" y="7132"/>
                  </a:cubicBezTo>
                  <a:lnTo>
                    <a:pt x="5977" y="6549"/>
                  </a:lnTo>
                  <a:cubicBezTo>
                    <a:pt x="6525" y="6156"/>
                    <a:pt x="6918" y="5561"/>
                    <a:pt x="7001" y="4882"/>
                  </a:cubicBezTo>
                  <a:lnTo>
                    <a:pt x="7108" y="4882"/>
                  </a:lnTo>
                  <a:cubicBezTo>
                    <a:pt x="7441" y="4882"/>
                    <a:pt x="7703" y="4644"/>
                    <a:pt x="7739" y="4346"/>
                  </a:cubicBezTo>
                  <a:cubicBezTo>
                    <a:pt x="7751" y="4180"/>
                    <a:pt x="7691" y="4001"/>
                    <a:pt x="7584" y="3882"/>
                  </a:cubicBezTo>
                  <a:cubicBezTo>
                    <a:pt x="7525" y="3822"/>
                    <a:pt x="7465" y="3775"/>
                    <a:pt x="7394" y="3739"/>
                  </a:cubicBezTo>
                  <a:lnTo>
                    <a:pt x="7394" y="3299"/>
                  </a:lnTo>
                  <a:lnTo>
                    <a:pt x="8989" y="3299"/>
                  </a:lnTo>
                  <a:cubicBezTo>
                    <a:pt x="9061" y="3299"/>
                    <a:pt x="9120" y="3263"/>
                    <a:pt x="9144" y="3179"/>
                  </a:cubicBezTo>
                  <a:cubicBezTo>
                    <a:pt x="9132" y="3132"/>
                    <a:pt x="9108" y="3048"/>
                    <a:pt x="9049" y="3025"/>
                  </a:cubicBezTo>
                  <a:lnTo>
                    <a:pt x="4655" y="36"/>
                  </a:lnTo>
                  <a:cubicBezTo>
                    <a:pt x="4626" y="12"/>
                    <a:pt x="4593" y="0"/>
                    <a:pt x="45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34" name="Google Shape;334;p12"/>
            <p:cNvSpPr/>
            <p:nvPr/>
          </p:nvSpPr>
          <p:spPr>
            <a:xfrm>
              <a:off x="6792372" y="1655984"/>
              <a:ext cx="76222" cy="38143"/>
            </a:xfrm>
            <a:custGeom>
              <a:rect b="b" l="l" r="r" t="t"/>
              <a:pathLst>
                <a:path extrusionOk="0" h="1204" w="2406">
                  <a:moveTo>
                    <a:pt x="989" y="334"/>
                  </a:moveTo>
                  <a:cubicBezTo>
                    <a:pt x="917" y="441"/>
                    <a:pt x="798" y="537"/>
                    <a:pt x="667" y="537"/>
                  </a:cubicBezTo>
                  <a:lnTo>
                    <a:pt x="334" y="537"/>
                  </a:lnTo>
                  <a:cubicBezTo>
                    <a:pt x="393" y="417"/>
                    <a:pt x="512" y="334"/>
                    <a:pt x="667" y="334"/>
                  </a:cubicBezTo>
                  <a:close/>
                  <a:moveTo>
                    <a:pt x="1727" y="334"/>
                  </a:moveTo>
                  <a:cubicBezTo>
                    <a:pt x="1858" y="334"/>
                    <a:pt x="1989" y="417"/>
                    <a:pt x="2048" y="537"/>
                  </a:cubicBezTo>
                  <a:lnTo>
                    <a:pt x="1727" y="537"/>
                  </a:lnTo>
                  <a:cubicBezTo>
                    <a:pt x="1584" y="537"/>
                    <a:pt x="1453" y="453"/>
                    <a:pt x="1393" y="334"/>
                  </a:cubicBezTo>
                  <a:close/>
                  <a:moveTo>
                    <a:pt x="679" y="1"/>
                  </a:moveTo>
                  <a:cubicBezTo>
                    <a:pt x="298" y="1"/>
                    <a:pt x="0" y="310"/>
                    <a:pt x="0" y="679"/>
                  </a:cubicBezTo>
                  <a:lnTo>
                    <a:pt x="0" y="1037"/>
                  </a:lnTo>
                  <a:cubicBezTo>
                    <a:pt x="0" y="1132"/>
                    <a:pt x="72" y="1203"/>
                    <a:pt x="155" y="1203"/>
                  </a:cubicBezTo>
                  <a:cubicBezTo>
                    <a:pt x="250" y="1203"/>
                    <a:pt x="322" y="1132"/>
                    <a:pt x="322" y="1037"/>
                  </a:cubicBezTo>
                  <a:lnTo>
                    <a:pt x="322" y="846"/>
                  </a:lnTo>
                  <a:lnTo>
                    <a:pt x="679" y="846"/>
                  </a:lnTo>
                  <a:cubicBezTo>
                    <a:pt x="893" y="846"/>
                    <a:pt x="1084" y="751"/>
                    <a:pt x="1203" y="608"/>
                  </a:cubicBezTo>
                  <a:cubicBezTo>
                    <a:pt x="1334" y="751"/>
                    <a:pt x="1512" y="846"/>
                    <a:pt x="1727" y="846"/>
                  </a:cubicBezTo>
                  <a:lnTo>
                    <a:pt x="2084" y="846"/>
                  </a:lnTo>
                  <a:lnTo>
                    <a:pt x="2084" y="1037"/>
                  </a:lnTo>
                  <a:cubicBezTo>
                    <a:pt x="2084" y="1132"/>
                    <a:pt x="2155" y="1203"/>
                    <a:pt x="2239" y="1203"/>
                  </a:cubicBezTo>
                  <a:cubicBezTo>
                    <a:pt x="2334" y="1203"/>
                    <a:pt x="2405" y="1132"/>
                    <a:pt x="2405" y="1037"/>
                  </a:cubicBezTo>
                  <a:lnTo>
                    <a:pt x="2405" y="679"/>
                  </a:lnTo>
                  <a:cubicBezTo>
                    <a:pt x="2405" y="310"/>
                    <a:pt x="2096" y="1"/>
                    <a:pt x="17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35" name="Google Shape;335;p12"/>
            <p:cNvSpPr/>
            <p:nvPr/>
          </p:nvSpPr>
          <p:spPr>
            <a:xfrm>
              <a:off x="6785593" y="1622815"/>
              <a:ext cx="21891" cy="10581"/>
            </a:xfrm>
            <a:custGeom>
              <a:rect b="b" l="l" r="r" t="t"/>
              <a:pathLst>
                <a:path extrusionOk="0" h="334" w="691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524" y="333"/>
                  </a:lnTo>
                  <a:cubicBezTo>
                    <a:pt x="607" y="333"/>
                    <a:pt x="679" y="250"/>
                    <a:pt x="679" y="167"/>
                  </a:cubicBezTo>
                  <a:cubicBezTo>
                    <a:pt x="691" y="71"/>
                    <a:pt x="607" y="0"/>
                    <a:pt x="5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36" name="Google Shape;336;p12"/>
            <p:cNvSpPr/>
            <p:nvPr/>
          </p:nvSpPr>
          <p:spPr>
            <a:xfrm>
              <a:off x="6852723" y="1622815"/>
              <a:ext cx="21542" cy="10581"/>
            </a:xfrm>
            <a:custGeom>
              <a:rect b="b" l="l" r="r" t="t"/>
              <a:pathLst>
                <a:path extrusionOk="0" h="334" w="680">
                  <a:moveTo>
                    <a:pt x="155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55" y="333"/>
                  </a:cubicBezTo>
                  <a:lnTo>
                    <a:pt x="512" y="333"/>
                  </a:lnTo>
                  <a:cubicBezTo>
                    <a:pt x="608" y="333"/>
                    <a:pt x="679" y="250"/>
                    <a:pt x="679" y="167"/>
                  </a:cubicBezTo>
                  <a:cubicBezTo>
                    <a:pt x="679" y="71"/>
                    <a:pt x="608" y="0"/>
                    <a:pt x="5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337" name="Google Shape;337;p12"/>
          <p:cNvGrpSpPr/>
          <p:nvPr/>
        </p:nvGrpSpPr>
        <p:grpSpPr>
          <a:xfrm>
            <a:off x="105703" y="980013"/>
            <a:ext cx="2624903" cy="97077"/>
            <a:chOff x="0" y="692501"/>
            <a:chExt cx="2624903" cy="97077"/>
          </a:xfrm>
        </p:grpSpPr>
        <p:sp>
          <p:nvSpPr>
            <p:cNvPr id="338" name="Google Shape;338;p1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9" name="Google Shape;339;p1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0" name="Google Shape;340;p1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1" name="Google Shape;341;p1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2" name="Google Shape;342;p1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343" name="Google Shape;343;p12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344" name="Google Shape;344;p1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5" name="Google Shape;345;p1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1300">
        <p14:pan dir="u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1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51" name="Google Shape;351;p1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2" name="Google Shape;352;p1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3" name="Google Shape;353;p1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4" name="Google Shape;354;p1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5" name="Google Shape;355;p1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56" name="Google Shape;356;p13"/>
          <p:cNvSpPr txBox="1"/>
          <p:nvPr/>
        </p:nvSpPr>
        <p:spPr>
          <a:xfrm>
            <a:off x="188420" y="46174"/>
            <a:ext cx="9365538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7" name="Google Shape;357;p13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358" name="Google Shape;358;p1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9" name="Google Shape;359;p1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13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0" name="Google Shape;360;p13"/>
          <p:cNvSpPr/>
          <p:nvPr/>
        </p:nvSpPr>
        <p:spPr>
          <a:xfrm>
            <a:off x="167214" y="2365664"/>
            <a:ext cx="1892177" cy="1454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6E"/>
              </a:buClr>
              <a:buSzPts val="2400"/>
              <a:buFont typeface="Arial Black"/>
              <a:buNone/>
            </a:pPr>
            <a:r>
              <a:rPr b="0" i="0" lang="ru-RU" sz="2400" u="none" cap="none" strike="noStrike">
                <a:solidFill>
                  <a:srgbClr val="FF556E"/>
                </a:solidFill>
                <a:latin typeface="Arial Black"/>
                <a:ea typeface="Arial Black"/>
                <a:cs typeface="Arial Black"/>
                <a:sym typeface="Arial Black"/>
              </a:rPr>
              <a:t>Шаг 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Helvetica Neue"/>
              <a:buNone/>
            </a:pPr>
            <a:r>
              <a:t/>
            </a:r>
            <a:endParaRPr b="0" i="0" sz="105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Улучшение функционала приложения </a:t>
            </a:r>
            <a:endParaRPr b="0" i="0" sz="180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61" name="Google Shape;361;p13"/>
          <p:cNvSpPr/>
          <p:nvPr/>
        </p:nvSpPr>
        <p:spPr>
          <a:xfrm>
            <a:off x="2405231" y="4337718"/>
            <a:ext cx="2102894" cy="1454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6E"/>
              </a:buClr>
              <a:buSzPts val="2400"/>
              <a:buFont typeface="Arial Black"/>
              <a:buNone/>
            </a:pPr>
            <a:r>
              <a:rPr b="0" i="0" lang="ru-RU" sz="2400" u="none" cap="none" strike="noStrike">
                <a:solidFill>
                  <a:srgbClr val="FF556E"/>
                </a:solidFill>
                <a:latin typeface="Arial Black"/>
                <a:ea typeface="Arial Black"/>
                <a:cs typeface="Arial Black"/>
                <a:sym typeface="Arial Black"/>
              </a:rPr>
              <a:t>Шаг 2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Helvetica Neue"/>
              <a:buNone/>
            </a:pPr>
            <a:r>
              <a:t/>
            </a:r>
            <a:endParaRPr b="0" i="0" sz="105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Расширение географии приложения </a:t>
            </a:r>
            <a:endParaRPr b="0" i="0" sz="180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62" name="Google Shape;362;p13"/>
          <p:cNvSpPr/>
          <p:nvPr/>
        </p:nvSpPr>
        <p:spPr>
          <a:xfrm>
            <a:off x="4379428" y="2256372"/>
            <a:ext cx="2470066" cy="17312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6E"/>
              </a:buClr>
              <a:buSzPts val="2400"/>
              <a:buFont typeface="Arial Black"/>
              <a:buNone/>
            </a:pPr>
            <a:r>
              <a:rPr b="0" i="0" lang="ru-RU" sz="2400" u="none" cap="none" strike="noStrike">
                <a:solidFill>
                  <a:srgbClr val="FF556E"/>
                </a:solidFill>
                <a:latin typeface="Arial Black"/>
                <a:ea typeface="Arial Black"/>
                <a:cs typeface="Arial Black"/>
                <a:sym typeface="Arial Black"/>
              </a:rPr>
              <a:t>Шаг 3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Helvetica Neue"/>
              <a:buNone/>
            </a:pPr>
            <a:r>
              <a:t/>
            </a:r>
            <a:endParaRPr b="0" i="0" sz="105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Разработка версии приложения для других сегментов рынка</a:t>
            </a:r>
            <a:endParaRPr b="0" i="0" sz="180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63" name="Google Shape;363;p13"/>
          <p:cNvSpPr/>
          <p:nvPr/>
        </p:nvSpPr>
        <p:spPr>
          <a:xfrm>
            <a:off x="7102242" y="4337718"/>
            <a:ext cx="2017467" cy="1454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6E"/>
              </a:buClr>
              <a:buSzPts val="2400"/>
              <a:buFont typeface="Arial Black"/>
              <a:buNone/>
            </a:pPr>
            <a:r>
              <a:rPr b="0" i="0" lang="ru-RU" sz="2400" u="none" cap="none" strike="noStrike">
                <a:solidFill>
                  <a:srgbClr val="FF556E"/>
                </a:solidFill>
                <a:latin typeface="Arial Black"/>
                <a:ea typeface="Arial Black"/>
                <a:cs typeface="Arial Black"/>
                <a:sym typeface="Arial Black"/>
              </a:rPr>
              <a:t>Шаг 4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Helvetica Neue"/>
              <a:buNone/>
            </a:pPr>
            <a:r>
              <a:t/>
            </a:r>
            <a:endParaRPr b="0" i="0" sz="105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Helvetica Neue"/>
              <a:buNone/>
            </a:pPr>
            <a:r>
              <a:rPr b="1" i="0" lang="ru-RU" sz="1800" u="none" cap="none" strike="noStrike">
                <a:solidFill>
                  <a:srgbClr val="3F3F3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Тестирование каналов продаж</a:t>
            </a:r>
            <a:endParaRPr b="1" i="0" sz="1800" u="none" cap="none" strike="noStrike">
              <a:solidFill>
                <a:srgbClr val="3F3F3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4" name="Google Shape;364;p13"/>
          <p:cNvSpPr/>
          <p:nvPr/>
        </p:nvSpPr>
        <p:spPr>
          <a:xfrm>
            <a:off x="9301231" y="2380891"/>
            <a:ext cx="2568716" cy="11772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6E"/>
              </a:buClr>
              <a:buSzPts val="2400"/>
              <a:buFont typeface="Arial Black"/>
              <a:buNone/>
            </a:pPr>
            <a:r>
              <a:rPr b="0" i="0" lang="ru-RU" sz="2400" u="none" cap="none" strike="noStrike">
                <a:solidFill>
                  <a:srgbClr val="FF556E"/>
                </a:solidFill>
                <a:latin typeface="Arial Black"/>
                <a:ea typeface="Arial Black"/>
                <a:cs typeface="Arial Black"/>
                <a:sym typeface="Arial Black"/>
              </a:rPr>
              <a:t>Шаг 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Helvetica Neue"/>
              <a:buNone/>
            </a:pPr>
            <a:r>
              <a:t/>
            </a:r>
            <a:endParaRPr b="0" i="0" sz="105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Helvetica Neue"/>
              <a:buNone/>
            </a:pPr>
            <a:r>
              <a:rPr b="1" i="0" lang="ru-RU" sz="1800" u="none" cap="none" strike="noStrike">
                <a:solidFill>
                  <a:srgbClr val="3F3F3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Продвижение</a:t>
            </a:r>
            <a:r>
              <a:rPr b="0" i="0" lang="ru-RU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1" i="0" lang="ru-RU" sz="1800" u="none" cap="none" strike="noStrike">
                <a:solidFill>
                  <a:srgbClr val="3F3F3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</a:t>
            </a:r>
            <a:r>
              <a:rPr b="0" i="0" lang="ru-RU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1" i="0" lang="ru-RU" sz="1800" u="none" cap="none" strike="noStrike">
                <a:solidFill>
                  <a:srgbClr val="3F3F3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масштабирование</a:t>
            </a:r>
            <a:endParaRPr b="1" i="0" sz="1800" u="none" cap="none" strike="noStrike">
              <a:solidFill>
                <a:srgbClr val="3F3F3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65" name="Google Shape;365;p13"/>
          <p:cNvCxnSpPr/>
          <p:nvPr/>
        </p:nvCxnSpPr>
        <p:spPr>
          <a:xfrm flipH="1" rot="10800000">
            <a:off x="116213" y="3979798"/>
            <a:ext cx="877644" cy="1587"/>
          </a:xfrm>
          <a:prstGeom prst="straightConnector1">
            <a:avLst/>
          </a:prstGeom>
          <a:noFill/>
          <a:ln cap="flat" cmpd="sng" w="12700">
            <a:solidFill>
              <a:srgbClr val="FF556E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66" name="Google Shape;366;p13"/>
          <p:cNvGrpSpPr/>
          <p:nvPr/>
        </p:nvGrpSpPr>
        <p:grpSpPr>
          <a:xfrm>
            <a:off x="2937190" y="3779965"/>
            <a:ext cx="369613" cy="369613"/>
            <a:chOff x="982109" y="3382234"/>
            <a:chExt cx="369613" cy="369613"/>
          </a:xfrm>
        </p:grpSpPr>
        <p:sp>
          <p:nvSpPr>
            <p:cNvPr id="367" name="Google Shape;367;p13"/>
            <p:cNvSpPr/>
            <p:nvPr/>
          </p:nvSpPr>
          <p:spPr>
            <a:xfrm>
              <a:off x="982109" y="3382234"/>
              <a:ext cx="369613" cy="369613"/>
            </a:xfrm>
            <a:custGeom>
              <a:rect b="b" l="l" r="r" t="t"/>
              <a:pathLst>
                <a:path extrusionOk="0" h="839331" w="839331">
                  <a:moveTo>
                    <a:pt x="419666" y="0"/>
                  </a:moveTo>
                  <a:cubicBezTo>
                    <a:pt x="187891" y="0"/>
                    <a:pt x="0" y="187891"/>
                    <a:pt x="0" y="419666"/>
                  </a:cubicBezTo>
                  <a:cubicBezTo>
                    <a:pt x="0" y="651441"/>
                    <a:pt x="187891" y="839332"/>
                    <a:pt x="419666" y="839332"/>
                  </a:cubicBezTo>
                  <a:cubicBezTo>
                    <a:pt x="651441" y="839332"/>
                    <a:pt x="839332" y="651441"/>
                    <a:pt x="839332" y="419666"/>
                  </a:cubicBezTo>
                  <a:cubicBezTo>
                    <a:pt x="839072" y="187999"/>
                    <a:pt x="651333" y="260"/>
                    <a:pt x="419666" y="0"/>
                  </a:cubicBezTo>
                  <a:close/>
                  <a:moveTo>
                    <a:pt x="419666" y="811040"/>
                  </a:moveTo>
                  <a:cubicBezTo>
                    <a:pt x="203516" y="811040"/>
                    <a:pt x="28292" y="635816"/>
                    <a:pt x="28292" y="419666"/>
                  </a:cubicBezTo>
                  <a:cubicBezTo>
                    <a:pt x="28292" y="203516"/>
                    <a:pt x="203516" y="28292"/>
                    <a:pt x="419666" y="28292"/>
                  </a:cubicBezTo>
                  <a:cubicBezTo>
                    <a:pt x="635816" y="28292"/>
                    <a:pt x="811040" y="203516"/>
                    <a:pt x="811040" y="419666"/>
                  </a:cubicBezTo>
                  <a:cubicBezTo>
                    <a:pt x="810780" y="635708"/>
                    <a:pt x="635708" y="810780"/>
                    <a:pt x="419666" y="81104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68" name="Google Shape;368;p13"/>
            <p:cNvSpPr/>
            <p:nvPr/>
          </p:nvSpPr>
          <p:spPr>
            <a:xfrm>
              <a:off x="1160687" y="3407152"/>
              <a:ext cx="12459" cy="37377"/>
            </a:xfrm>
            <a:custGeom>
              <a:rect b="b" l="l" r="r" t="t"/>
              <a:pathLst>
                <a:path extrusionOk="0" h="84876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69" name="Google Shape;369;p13"/>
            <p:cNvSpPr/>
            <p:nvPr/>
          </p:nvSpPr>
          <p:spPr>
            <a:xfrm>
              <a:off x="1160687" y="3689552"/>
              <a:ext cx="12459" cy="37377"/>
            </a:xfrm>
            <a:custGeom>
              <a:rect b="b" l="l" r="r" t="t"/>
              <a:pathLst>
                <a:path extrusionOk="0" h="84876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70" name="Google Shape;370;p13"/>
            <p:cNvSpPr/>
            <p:nvPr/>
          </p:nvSpPr>
          <p:spPr>
            <a:xfrm>
              <a:off x="1289427" y="3560812"/>
              <a:ext cx="37377" cy="12459"/>
            </a:xfrm>
            <a:custGeom>
              <a:rect b="b" l="l" r="r" t="t"/>
              <a:pathLst>
                <a:path extrusionOk="0" h="28292" w="84876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71" name="Google Shape;371;p13"/>
            <p:cNvSpPr/>
            <p:nvPr/>
          </p:nvSpPr>
          <p:spPr>
            <a:xfrm>
              <a:off x="1007027" y="3560812"/>
              <a:ext cx="37377" cy="12459"/>
            </a:xfrm>
            <a:custGeom>
              <a:rect b="b" l="l" r="r" t="t"/>
              <a:pathLst>
                <a:path extrusionOk="0" h="28292" w="84876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72" name="Google Shape;372;p13"/>
            <p:cNvSpPr/>
            <p:nvPr/>
          </p:nvSpPr>
          <p:spPr>
            <a:xfrm>
              <a:off x="1160687" y="3469446"/>
              <a:ext cx="12459" cy="107977"/>
            </a:xfrm>
            <a:custGeom>
              <a:rect b="b" l="l" r="r" t="t"/>
              <a:pathLst>
                <a:path extrusionOk="0" h="245198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231052"/>
                  </a:lnTo>
                  <a:cubicBezTo>
                    <a:pt x="0" y="238865"/>
                    <a:pt x="6333" y="245198"/>
                    <a:pt x="14146" y="245198"/>
                  </a:cubicBezTo>
                  <a:cubicBezTo>
                    <a:pt x="21959" y="245198"/>
                    <a:pt x="28292" y="238865"/>
                    <a:pt x="28292" y="231052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373" name="Google Shape;373;p13"/>
          <p:cNvGrpSpPr/>
          <p:nvPr/>
        </p:nvGrpSpPr>
        <p:grpSpPr>
          <a:xfrm>
            <a:off x="5244848" y="3767996"/>
            <a:ext cx="369613" cy="369613"/>
            <a:chOff x="982109" y="3382234"/>
            <a:chExt cx="369613" cy="369613"/>
          </a:xfrm>
        </p:grpSpPr>
        <p:sp>
          <p:nvSpPr>
            <p:cNvPr id="374" name="Google Shape;374;p13"/>
            <p:cNvSpPr/>
            <p:nvPr/>
          </p:nvSpPr>
          <p:spPr>
            <a:xfrm>
              <a:off x="982109" y="3382234"/>
              <a:ext cx="369613" cy="369613"/>
            </a:xfrm>
            <a:custGeom>
              <a:rect b="b" l="l" r="r" t="t"/>
              <a:pathLst>
                <a:path extrusionOk="0" h="839331" w="839331">
                  <a:moveTo>
                    <a:pt x="419666" y="0"/>
                  </a:moveTo>
                  <a:cubicBezTo>
                    <a:pt x="187891" y="0"/>
                    <a:pt x="0" y="187891"/>
                    <a:pt x="0" y="419666"/>
                  </a:cubicBezTo>
                  <a:cubicBezTo>
                    <a:pt x="0" y="651441"/>
                    <a:pt x="187891" y="839332"/>
                    <a:pt x="419666" y="839332"/>
                  </a:cubicBezTo>
                  <a:cubicBezTo>
                    <a:pt x="651441" y="839332"/>
                    <a:pt x="839332" y="651441"/>
                    <a:pt x="839332" y="419666"/>
                  </a:cubicBezTo>
                  <a:cubicBezTo>
                    <a:pt x="839072" y="187999"/>
                    <a:pt x="651333" y="260"/>
                    <a:pt x="419666" y="0"/>
                  </a:cubicBezTo>
                  <a:close/>
                  <a:moveTo>
                    <a:pt x="419666" y="811040"/>
                  </a:moveTo>
                  <a:cubicBezTo>
                    <a:pt x="203516" y="811040"/>
                    <a:pt x="28292" y="635816"/>
                    <a:pt x="28292" y="419666"/>
                  </a:cubicBezTo>
                  <a:cubicBezTo>
                    <a:pt x="28292" y="203516"/>
                    <a:pt x="203516" y="28292"/>
                    <a:pt x="419666" y="28292"/>
                  </a:cubicBezTo>
                  <a:cubicBezTo>
                    <a:pt x="635816" y="28292"/>
                    <a:pt x="811040" y="203516"/>
                    <a:pt x="811040" y="419666"/>
                  </a:cubicBezTo>
                  <a:cubicBezTo>
                    <a:pt x="810780" y="635708"/>
                    <a:pt x="635708" y="810780"/>
                    <a:pt x="419666" y="81104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75" name="Google Shape;375;p13"/>
            <p:cNvSpPr/>
            <p:nvPr/>
          </p:nvSpPr>
          <p:spPr>
            <a:xfrm>
              <a:off x="1160687" y="3407152"/>
              <a:ext cx="12459" cy="37377"/>
            </a:xfrm>
            <a:custGeom>
              <a:rect b="b" l="l" r="r" t="t"/>
              <a:pathLst>
                <a:path extrusionOk="0" h="84876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76" name="Google Shape;376;p13"/>
            <p:cNvSpPr/>
            <p:nvPr/>
          </p:nvSpPr>
          <p:spPr>
            <a:xfrm>
              <a:off x="1160687" y="3689552"/>
              <a:ext cx="12459" cy="37377"/>
            </a:xfrm>
            <a:custGeom>
              <a:rect b="b" l="l" r="r" t="t"/>
              <a:pathLst>
                <a:path extrusionOk="0" h="84876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77" name="Google Shape;377;p13"/>
            <p:cNvSpPr/>
            <p:nvPr/>
          </p:nvSpPr>
          <p:spPr>
            <a:xfrm>
              <a:off x="1289427" y="3560812"/>
              <a:ext cx="37377" cy="12459"/>
            </a:xfrm>
            <a:custGeom>
              <a:rect b="b" l="l" r="r" t="t"/>
              <a:pathLst>
                <a:path extrusionOk="0" h="28292" w="84876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78" name="Google Shape;378;p13"/>
            <p:cNvSpPr/>
            <p:nvPr/>
          </p:nvSpPr>
          <p:spPr>
            <a:xfrm>
              <a:off x="1007027" y="3560812"/>
              <a:ext cx="37377" cy="12459"/>
            </a:xfrm>
            <a:custGeom>
              <a:rect b="b" l="l" r="r" t="t"/>
              <a:pathLst>
                <a:path extrusionOk="0" h="28292" w="84876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79" name="Google Shape;379;p13"/>
            <p:cNvSpPr/>
            <p:nvPr/>
          </p:nvSpPr>
          <p:spPr>
            <a:xfrm>
              <a:off x="1160687" y="3469446"/>
              <a:ext cx="12459" cy="107977"/>
            </a:xfrm>
            <a:custGeom>
              <a:rect b="b" l="l" r="r" t="t"/>
              <a:pathLst>
                <a:path extrusionOk="0" h="245198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231052"/>
                  </a:lnTo>
                  <a:cubicBezTo>
                    <a:pt x="0" y="238865"/>
                    <a:pt x="6333" y="245198"/>
                    <a:pt x="14146" y="245198"/>
                  </a:cubicBezTo>
                  <a:cubicBezTo>
                    <a:pt x="21959" y="245198"/>
                    <a:pt x="28292" y="238865"/>
                    <a:pt x="28292" y="231052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380" name="Google Shape;380;p13"/>
          <p:cNvGrpSpPr/>
          <p:nvPr/>
        </p:nvGrpSpPr>
        <p:grpSpPr>
          <a:xfrm>
            <a:off x="1088385" y="3796578"/>
            <a:ext cx="369613" cy="369613"/>
            <a:chOff x="982109" y="3382234"/>
            <a:chExt cx="369613" cy="369613"/>
          </a:xfrm>
        </p:grpSpPr>
        <p:sp>
          <p:nvSpPr>
            <p:cNvPr id="381" name="Google Shape;381;p13"/>
            <p:cNvSpPr/>
            <p:nvPr/>
          </p:nvSpPr>
          <p:spPr>
            <a:xfrm>
              <a:off x="982109" y="3382234"/>
              <a:ext cx="369613" cy="369613"/>
            </a:xfrm>
            <a:custGeom>
              <a:rect b="b" l="l" r="r" t="t"/>
              <a:pathLst>
                <a:path extrusionOk="0" h="839331" w="839331">
                  <a:moveTo>
                    <a:pt x="419666" y="0"/>
                  </a:moveTo>
                  <a:cubicBezTo>
                    <a:pt x="187891" y="0"/>
                    <a:pt x="0" y="187891"/>
                    <a:pt x="0" y="419666"/>
                  </a:cubicBezTo>
                  <a:cubicBezTo>
                    <a:pt x="0" y="651441"/>
                    <a:pt x="187891" y="839332"/>
                    <a:pt x="419666" y="839332"/>
                  </a:cubicBezTo>
                  <a:cubicBezTo>
                    <a:pt x="651441" y="839332"/>
                    <a:pt x="839332" y="651441"/>
                    <a:pt x="839332" y="419666"/>
                  </a:cubicBezTo>
                  <a:cubicBezTo>
                    <a:pt x="839072" y="187999"/>
                    <a:pt x="651333" y="260"/>
                    <a:pt x="419666" y="0"/>
                  </a:cubicBezTo>
                  <a:close/>
                  <a:moveTo>
                    <a:pt x="419666" y="811040"/>
                  </a:moveTo>
                  <a:cubicBezTo>
                    <a:pt x="203516" y="811040"/>
                    <a:pt x="28292" y="635816"/>
                    <a:pt x="28292" y="419666"/>
                  </a:cubicBezTo>
                  <a:cubicBezTo>
                    <a:pt x="28292" y="203516"/>
                    <a:pt x="203516" y="28292"/>
                    <a:pt x="419666" y="28292"/>
                  </a:cubicBezTo>
                  <a:cubicBezTo>
                    <a:pt x="635816" y="28292"/>
                    <a:pt x="811040" y="203516"/>
                    <a:pt x="811040" y="419666"/>
                  </a:cubicBezTo>
                  <a:cubicBezTo>
                    <a:pt x="810780" y="635708"/>
                    <a:pt x="635708" y="810780"/>
                    <a:pt x="419666" y="81104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82" name="Google Shape;382;p13"/>
            <p:cNvSpPr/>
            <p:nvPr/>
          </p:nvSpPr>
          <p:spPr>
            <a:xfrm>
              <a:off x="1160687" y="3407152"/>
              <a:ext cx="12459" cy="37377"/>
            </a:xfrm>
            <a:custGeom>
              <a:rect b="b" l="l" r="r" t="t"/>
              <a:pathLst>
                <a:path extrusionOk="0" h="84876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83" name="Google Shape;383;p13"/>
            <p:cNvSpPr/>
            <p:nvPr/>
          </p:nvSpPr>
          <p:spPr>
            <a:xfrm>
              <a:off x="1160687" y="3689552"/>
              <a:ext cx="12459" cy="37377"/>
            </a:xfrm>
            <a:custGeom>
              <a:rect b="b" l="l" r="r" t="t"/>
              <a:pathLst>
                <a:path extrusionOk="0" h="84876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84" name="Google Shape;384;p13"/>
            <p:cNvSpPr/>
            <p:nvPr/>
          </p:nvSpPr>
          <p:spPr>
            <a:xfrm>
              <a:off x="1289427" y="3560812"/>
              <a:ext cx="37377" cy="12459"/>
            </a:xfrm>
            <a:custGeom>
              <a:rect b="b" l="l" r="r" t="t"/>
              <a:pathLst>
                <a:path extrusionOk="0" h="28292" w="84876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85" name="Google Shape;385;p13"/>
            <p:cNvSpPr/>
            <p:nvPr/>
          </p:nvSpPr>
          <p:spPr>
            <a:xfrm>
              <a:off x="1007027" y="3560812"/>
              <a:ext cx="37377" cy="12459"/>
            </a:xfrm>
            <a:custGeom>
              <a:rect b="b" l="l" r="r" t="t"/>
              <a:pathLst>
                <a:path extrusionOk="0" h="28292" w="84876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86" name="Google Shape;386;p13"/>
            <p:cNvSpPr/>
            <p:nvPr/>
          </p:nvSpPr>
          <p:spPr>
            <a:xfrm>
              <a:off x="1160687" y="3469446"/>
              <a:ext cx="12459" cy="107977"/>
            </a:xfrm>
            <a:custGeom>
              <a:rect b="b" l="l" r="r" t="t"/>
              <a:pathLst>
                <a:path extrusionOk="0" h="245198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231052"/>
                  </a:lnTo>
                  <a:cubicBezTo>
                    <a:pt x="0" y="238865"/>
                    <a:pt x="6333" y="245198"/>
                    <a:pt x="14146" y="245198"/>
                  </a:cubicBezTo>
                  <a:cubicBezTo>
                    <a:pt x="21959" y="245198"/>
                    <a:pt x="28292" y="238865"/>
                    <a:pt x="28292" y="231052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387" name="Google Shape;387;p13"/>
          <p:cNvGrpSpPr/>
          <p:nvPr/>
        </p:nvGrpSpPr>
        <p:grpSpPr>
          <a:xfrm>
            <a:off x="9770227" y="3743871"/>
            <a:ext cx="369613" cy="369613"/>
            <a:chOff x="982109" y="3382234"/>
            <a:chExt cx="369613" cy="369613"/>
          </a:xfrm>
        </p:grpSpPr>
        <p:sp>
          <p:nvSpPr>
            <p:cNvPr id="388" name="Google Shape;388;p13"/>
            <p:cNvSpPr/>
            <p:nvPr/>
          </p:nvSpPr>
          <p:spPr>
            <a:xfrm>
              <a:off x="982109" y="3382234"/>
              <a:ext cx="369613" cy="369613"/>
            </a:xfrm>
            <a:custGeom>
              <a:rect b="b" l="l" r="r" t="t"/>
              <a:pathLst>
                <a:path extrusionOk="0" h="839331" w="839331">
                  <a:moveTo>
                    <a:pt x="419666" y="0"/>
                  </a:moveTo>
                  <a:cubicBezTo>
                    <a:pt x="187891" y="0"/>
                    <a:pt x="0" y="187891"/>
                    <a:pt x="0" y="419666"/>
                  </a:cubicBezTo>
                  <a:cubicBezTo>
                    <a:pt x="0" y="651441"/>
                    <a:pt x="187891" y="839332"/>
                    <a:pt x="419666" y="839332"/>
                  </a:cubicBezTo>
                  <a:cubicBezTo>
                    <a:pt x="651441" y="839332"/>
                    <a:pt x="839332" y="651441"/>
                    <a:pt x="839332" y="419666"/>
                  </a:cubicBezTo>
                  <a:cubicBezTo>
                    <a:pt x="839072" y="187999"/>
                    <a:pt x="651333" y="260"/>
                    <a:pt x="419666" y="0"/>
                  </a:cubicBezTo>
                  <a:close/>
                  <a:moveTo>
                    <a:pt x="419666" y="811040"/>
                  </a:moveTo>
                  <a:cubicBezTo>
                    <a:pt x="203516" y="811040"/>
                    <a:pt x="28292" y="635816"/>
                    <a:pt x="28292" y="419666"/>
                  </a:cubicBezTo>
                  <a:cubicBezTo>
                    <a:pt x="28292" y="203516"/>
                    <a:pt x="203516" y="28292"/>
                    <a:pt x="419666" y="28292"/>
                  </a:cubicBezTo>
                  <a:cubicBezTo>
                    <a:pt x="635816" y="28292"/>
                    <a:pt x="811040" y="203516"/>
                    <a:pt x="811040" y="419666"/>
                  </a:cubicBezTo>
                  <a:cubicBezTo>
                    <a:pt x="810780" y="635708"/>
                    <a:pt x="635708" y="810780"/>
                    <a:pt x="419666" y="81104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89" name="Google Shape;389;p13"/>
            <p:cNvSpPr/>
            <p:nvPr/>
          </p:nvSpPr>
          <p:spPr>
            <a:xfrm>
              <a:off x="1160687" y="3407152"/>
              <a:ext cx="12459" cy="37377"/>
            </a:xfrm>
            <a:custGeom>
              <a:rect b="b" l="l" r="r" t="t"/>
              <a:pathLst>
                <a:path extrusionOk="0" h="84876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90" name="Google Shape;390;p13"/>
            <p:cNvSpPr/>
            <p:nvPr/>
          </p:nvSpPr>
          <p:spPr>
            <a:xfrm>
              <a:off x="1160687" y="3689552"/>
              <a:ext cx="12459" cy="37377"/>
            </a:xfrm>
            <a:custGeom>
              <a:rect b="b" l="l" r="r" t="t"/>
              <a:pathLst>
                <a:path extrusionOk="0" h="84876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91" name="Google Shape;391;p13"/>
            <p:cNvSpPr/>
            <p:nvPr/>
          </p:nvSpPr>
          <p:spPr>
            <a:xfrm>
              <a:off x="1289427" y="3560812"/>
              <a:ext cx="37377" cy="12459"/>
            </a:xfrm>
            <a:custGeom>
              <a:rect b="b" l="l" r="r" t="t"/>
              <a:pathLst>
                <a:path extrusionOk="0" h="28292" w="84876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92" name="Google Shape;392;p13"/>
            <p:cNvSpPr/>
            <p:nvPr/>
          </p:nvSpPr>
          <p:spPr>
            <a:xfrm>
              <a:off x="1007027" y="3560812"/>
              <a:ext cx="37377" cy="12459"/>
            </a:xfrm>
            <a:custGeom>
              <a:rect b="b" l="l" r="r" t="t"/>
              <a:pathLst>
                <a:path extrusionOk="0" h="28292" w="84876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93" name="Google Shape;393;p13"/>
            <p:cNvSpPr/>
            <p:nvPr/>
          </p:nvSpPr>
          <p:spPr>
            <a:xfrm>
              <a:off x="1160687" y="3469446"/>
              <a:ext cx="12459" cy="107977"/>
            </a:xfrm>
            <a:custGeom>
              <a:rect b="b" l="l" r="r" t="t"/>
              <a:pathLst>
                <a:path extrusionOk="0" h="245198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231052"/>
                  </a:lnTo>
                  <a:cubicBezTo>
                    <a:pt x="0" y="238865"/>
                    <a:pt x="6333" y="245198"/>
                    <a:pt x="14146" y="245198"/>
                  </a:cubicBezTo>
                  <a:cubicBezTo>
                    <a:pt x="21959" y="245198"/>
                    <a:pt x="28292" y="238865"/>
                    <a:pt x="28292" y="231052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394" name="Google Shape;394;p13"/>
          <p:cNvGrpSpPr/>
          <p:nvPr/>
        </p:nvGrpSpPr>
        <p:grpSpPr>
          <a:xfrm>
            <a:off x="7419143" y="3732696"/>
            <a:ext cx="369613" cy="369613"/>
            <a:chOff x="982109" y="3382234"/>
            <a:chExt cx="369613" cy="369613"/>
          </a:xfrm>
        </p:grpSpPr>
        <p:sp>
          <p:nvSpPr>
            <p:cNvPr id="395" name="Google Shape;395;p13"/>
            <p:cNvSpPr/>
            <p:nvPr/>
          </p:nvSpPr>
          <p:spPr>
            <a:xfrm>
              <a:off x="982109" y="3382234"/>
              <a:ext cx="369613" cy="369613"/>
            </a:xfrm>
            <a:custGeom>
              <a:rect b="b" l="l" r="r" t="t"/>
              <a:pathLst>
                <a:path extrusionOk="0" h="839331" w="839331">
                  <a:moveTo>
                    <a:pt x="419666" y="0"/>
                  </a:moveTo>
                  <a:cubicBezTo>
                    <a:pt x="187891" y="0"/>
                    <a:pt x="0" y="187891"/>
                    <a:pt x="0" y="419666"/>
                  </a:cubicBezTo>
                  <a:cubicBezTo>
                    <a:pt x="0" y="651441"/>
                    <a:pt x="187891" y="839332"/>
                    <a:pt x="419666" y="839332"/>
                  </a:cubicBezTo>
                  <a:cubicBezTo>
                    <a:pt x="651441" y="839332"/>
                    <a:pt x="839332" y="651441"/>
                    <a:pt x="839332" y="419666"/>
                  </a:cubicBezTo>
                  <a:cubicBezTo>
                    <a:pt x="839072" y="187999"/>
                    <a:pt x="651333" y="260"/>
                    <a:pt x="419666" y="0"/>
                  </a:cubicBezTo>
                  <a:close/>
                  <a:moveTo>
                    <a:pt x="419666" y="811040"/>
                  </a:moveTo>
                  <a:cubicBezTo>
                    <a:pt x="203516" y="811040"/>
                    <a:pt x="28292" y="635816"/>
                    <a:pt x="28292" y="419666"/>
                  </a:cubicBezTo>
                  <a:cubicBezTo>
                    <a:pt x="28292" y="203516"/>
                    <a:pt x="203516" y="28292"/>
                    <a:pt x="419666" y="28292"/>
                  </a:cubicBezTo>
                  <a:cubicBezTo>
                    <a:pt x="635816" y="28292"/>
                    <a:pt x="811040" y="203516"/>
                    <a:pt x="811040" y="419666"/>
                  </a:cubicBezTo>
                  <a:cubicBezTo>
                    <a:pt x="810780" y="635708"/>
                    <a:pt x="635708" y="810780"/>
                    <a:pt x="419666" y="81104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96" name="Google Shape;396;p13"/>
            <p:cNvSpPr/>
            <p:nvPr/>
          </p:nvSpPr>
          <p:spPr>
            <a:xfrm>
              <a:off x="1160687" y="3407152"/>
              <a:ext cx="12459" cy="37377"/>
            </a:xfrm>
            <a:custGeom>
              <a:rect b="b" l="l" r="r" t="t"/>
              <a:pathLst>
                <a:path extrusionOk="0" h="84876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97" name="Google Shape;397;p13"/>
            <p:cNvSpPr/>
            <p:nvPr/>
          </p:nvSpPr>
          <p:spPr>
            <a:xfrm>
              <a:off x="1160687" y="3689552"/>
              <a:ext cx="12459" cy="37377"/>
            </a:xfrm>
            <a:custGeom>
              <a:rect b="b" l="l" r="r" t="t"/>
              <a:pathLst>
                <a:path extrusionOk="0" h="84876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98" name="Google Shape;398;p13"/>
            <p:cNvSpPr/>
            <p:nvPr/>
          </p:nvSpPr>
          <p:spPr>
            <a:xfrm>
              <a:off x="1289427" y="3560812"/>
              <a:ext cx="37377" cy="12459"/>
            </a:xfrm>
            <a:custGeom>
              <a:rect b="b" l="l" r="r" t="t"/>
              <a:pathLst>
                <a:path extrusionOk="0" h="28292" w="84876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99" name="Google Shape;399;p13"/>
            <p:cNvSpPr/>
            <p:nvPr/>
          </p:nvSpPr>
          <p:spPr>
            <a:xfrm>
              <a:off x="1007027" y="3560812"/>
              <a:ext cx="37377" cy="12459"/>
            </a:xfrm>
            <a:custGeom>
              <a:rect b="b" l="l" r="r" t="t"/>
              <a:pathLst>
                <a:path extrusionOk="0" h="28292" w="84876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400" name="Google Shape;400;p13"/>
            <p:cNvSpPr/>
            <p:nvPr/>
          </p:nvSpPr>
          <p:spPr>
            <a:xfrm>
              <a:off x="1160687" y="3469446"/>
              <a:ext cx="12459" cy="107977"/>
            </a:xfrm>
            <a:custGeom>
              <a:rect b="b" l="l" r="r" t="t"/>
              <a:pathLst>
                <a:path extrusionOk="0" h="245198" w="28292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231052"/>
                  </a:lnTo>
                  <a:cubicBezTo>
                    <a:pt x="0" y="238865"/>
                    <a:pt x="6333" y="245198"/>
                    <a:pt x="14146" y="245198"/>
                  </a:cubicBezTo>
                  <a:cubicBezTo>
                    <a:pt x="21959" y="245198"/>
                    <a:pt x="28292" y="238865"/>
                    <a:pt x="28292" y="231052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rgbClr val="FF556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3F6C19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cxnSp>
        <p:nvCxnSpPr>
          <p:cNvPr id="401" name="Google Shape;401;p13"/>
          <p:cNvCxnSpPr/>
          <p:nvPr/>
        </p:nvCxnSpPr>
        <p:spPr>
          <a:xfrm flipH="1" rot="10800000">
            <a:off x="5745192" y="3937779"/>
            <a:ext cx="1472633" cy="8795"/>
          </a:xfrm>
          <a:prstGeom prst="straightConnector1">
            <a:avLst/>
          </a:prstGeom>
          <a:noFill/>
          <a:ln cap="flat" cmpd="sng" w="12700">
            <a:solidFill>
              <a:srgbClr val="FF556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2" name="Google Shape;402;p13"/>
          <p:cNvCxnSpPr/>
          <p:nvPr/>
        </p:nvCxnSpPr>
        <p:spPr>
          <a:xfrm>
            <a:off x="7883630" y="3927091"/>
            <a:ext cx="1788170" cy="1587"/>
          </a:xfrm>
          <a:prstGeom prst="straightConnector1">
            <a:avLst/>
          </a:prstGeom>
          <a:noFill/>
          <a:ln cap="flat" cmpd="sng" w="12700">
            <a:solidFill>
              <a:srgbClr val="FF556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3" name="Google Shape;403;p13"/>
          <p:cNvCxnSpPr/>
          <p:nvPr/>
        </p:nvCxnSpPr>
        <p:spPr>
          <a:xfrm flipH="1" rot="10800000">
            <a:off x="96661" y="3978211"/>
            <a:ext cx="877644" cy="1587"/>
          </a:xfrm>
          <a:prstGeom prst="straightConnector1">
            <a:avLst/>
          </a:prstGeom>
          <a:noFill/>
          <a:ln cap="flat" cmpd="sng" w="12700">
            <a:solidFill>
              <a:srgbClr val="FF556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4" name="Google Shape;404;p13"/>
          <p:cNvCxnSpPr/>
          <p:nvPr/>
        </p:nvCxnSpPr>
        <p:spPr>
          <a:xfrm flipH="1" rot="10800000">
            <a:off x="1543272" y="3971002"/>
            <a:ext cx="1393918" cy="4157"/>
          </a:xfrm>
          <a:prstGeom prst="straightConnector1">
            <a:avLst/>
          </a:prstGeom>
          <a:noFill/>
          <a:ln cap="flat" cmpd="sng" w="12700">
            <a:solidFill>
              <a:srgbClr val="FF556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5" name="Google Shape;405;p13"/>
          <p:cNvCxnSpPr/>
          <p:nvPr/>
        </p:nvCxnSpPr>
        <p:spPr>
          <a:xfrm flipH="1" rot="10800000">
            <a:off x="3456678" y="3959033"/>
            <a:ext cx="1589775" cy="4152"/>
          </a:xfrm>
          <a:prstGeom prst="straightConnector1">
            <a:avLst/>
          </a:prstGeom>
          <a:noFill/>
          <a:ln cap="flat" cmpd="sng" w="12700">
            <a:solidFill>
              <a:srgbClr val="FF556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6" name="Google Shape;406;p13"/>
          <p:cNvCxnSpPr/>
          <p:nvPr/>
        </p:nvCxnSpPr>
        <p:spPr>
          <a:xfrm flipH="1" rot="10800000">
            <a:off x="10397314" y="3918051"/>
            <a:ext cx="1472633" cy="8795"/>
          </a:xfrm>
          <a:prstGeom prst="straightConnector1">
            <a:avLst/>
          </a:prstGeom>
          <a:noFill/>
          <a:ln cap="flat" cmpd="sng" w="12700">
            <a:solidFill>
              <a:srgbClr val="FF556E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4"/>
          <p:cNvSpPr/>
          <p:nvPr/>
        </p:nvSpPr>
        <p:spPr>
          <a:xfrm>
            <a:off x="6103139" y="1768896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2" name="Google Shape;412;p14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3" name="Google Shape;413;p14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4" name="Google Shape;414;p14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5" name="Google Shape;415;p14"/>
          <p:cNvSpPr txBox="1"/>
          <p:nvPr/>
        </p:nvSpPr>
        <p:spPr>
          <a:xfrm>
            <a:off x="794748" y="1688527"/>
            <a:ext cx="4831212" cy="2646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 Black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Руководитель проекта</a:t>
            </a:r>
            <a:endParaRPr b="0" i="0" sz="2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 Black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 Black"/>
                <a:ea typeface="Arial Black"/>
                <a:cs typeface="Arial Black"/>
                <a:sym typeface="Arial Black"/>
              </a:rPr>
              <a:t>     Трушков Даниил</a:t>
            </a:r>
            <a:endParaRPr b="0" i="0" sz="2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416" name="Google Shape;416;p14"/>
          <p:cNvGrpSpPr/>
          <p:nvPr/>
        </p:nvGrpSpPr>
        <p:grpSpPr>
          <a:xfrm>
            <a:off x="409879" y="3974630"/>
            <a:ext cx="4953342" cy="828979"/>
            <a:chOff x="514688" y="3104734"/>
            <a:chExt cx="3715006" cy="621734"/>
          </a:xfrm>
        </p:grpSpPr>
        <p:sp>
          <p:nvSpPr>
            <p:cNvPr id="417" name="Google Shape;417;p14"/>
            <p:cNvSpPr/>
            <p:nvPr/>
          </p:nvSpPr>
          <p:spPr>
            <a:xfrm>
              <a:off x="1165403" y="3104734"/>
              <a:ext cx="3064291" cy="6217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600"/>
                <a:buFont typeface="Arial Black"/>
                <a:buNone/>
              </a:pPr>
              <a:r>
                <a:rPr b="0" i="0" lang="ru-RU" sz="1600" u="none" cap="none" strike="noStrike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E-mail</a:t>
              </a:r>
              <a:endParaRPr b="0" i="0" sz="1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533"/>
                </a:spcBef>
                <a:spcAft>
                  <a:spcPts val="0"/>
                </a:spcAft>
                <a:buClr>
                  <a:schemeClr val="dk2"/>
                </a:buClr>
                <a:buSzPts val="2400"/>
                <a:buFont typeface="Arial Black"/>
                <a:buNone/>
              </a:pPr>
              <a:r>
                <a:rPr b="0" i="0" lang="ru-RU" sz="2400" u="none" cap="none" strike="noStrike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daniiltrushk@mail.ru</a:t>
              </a:r>
              <a:endParaRPr b="0" i="0" sz="2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grpSp>
          <p:nvGrpSpPr>
            <p:cNvPr id="418" name="Google Shape;418;p14"/>
            <p:cNvGrpSpPr/>
            <p:nvPr/>
          </p:nvGrpSpPr>
          <p:grpSpPr>
            <a:xfrm>
              <a:off x="514688" y="3104734"/>
              <a:ext cx="441248" cy="484296"/>
              <a:chOff x="5619753" y="2957619"/>
              <a:chExt cx="932685" cy="1023675"/>
            </a:xfrm>
          </p:grpSpPr>
          <p:sp>
            <p:nvSpPr>
              <p:cNvPr id="419" name="Google Shape;419;p14"/>
              <p:cNvSpPr/>
              <p:nvPr/>
            </p:nvSpPr>
            <p:spPr>
              <a:xfrm>
                <a:off x="5619753" y="2957619"/>
                <a:ext cx="932685" cy="1023675"/>
              </a:xfrm>
              <a:custGeom>
                <a:rect b="b" l="l" r="r" t="t"/>
                <a:pathLst>
                  <a:path extrusionOk="0" h="848762" w="773316">
                    <a:moveTo>
                      <a:pt x="779720" y="356901"/>
                    </a:moveTo>
                    <a:cubicBezTo>
                      <a:pt x="779711" y="356722"/>
                      <a:pt x="779683" y="356552"/>
                      <a:pt x="779664" y="356363"/>
                    </a:cubicBezTo>
                    <a:cubicBezTo>
                      <a:pt x="779541" y="354666"/>
                      <a:pt x="779164" y="353044"/>
                      <a:pt x="778504" y="351563"/>
                    </a:cubicBezTo>
                    <a:cubicBezTo>
                      <a:pt x="778447" y="351441"/>
                      <a:pt x="778381" y="351346"/>
                      <a:pt x="778325" y="351224"/>
                    </a:cubicBezTo>
                    <a:cubicBezTo>
                      <a:pt x="777561" y="349649"/>
                      <a:pt x="776533" y="348234"/>
                      <a:pt x="775269" y="347046"/>
                    </a:cubicBezTo>
                    <a:cubicBezTo>
                      <a:pt x="775222" y="346999"/>
                      <a:pt x="775203" y="346942"/>
                      <a:pt x="775156" y="346895"/>
                    </a:cubicBezTo>
                    <a:lnTo>
                      <a:pt x="648879" y="231501"/>
                    </a:lnTo>
                    <a:lnTo>
                      <a:pt x="648879" y="116333"/>
                    </a:lnTo>
                    <a:cubicBezTo>
                      <a:pt x="648879" y="108515"/>
                      <a:pt x="642541" y="102187"/>
                      <a:pt x="634733" y="102187"/>
                    </a:cubicBezTo>
                    <a:lnTo>
                      <a:pt x="507211" y="102187"/>
                    </a:lnTo>
                    <a:lnTo>
                      <a:pt x="399437" y="3703"/>
                    </a:lnTo>
                    <a:cubicBezTo>
                      <a:pt x="394043" y="-1230"/>
                      <a:pt x="385772" y="-1239"/>
                      <a:pt x="380359" y="3703"/>
                    </a:cubicBezTo>
                    <a:lnTo>
                      <a:pt x="272509" y="102187"/>
                    </a:lnTo>
                    <a:lnTo>
                      <a:pt x="152843" y="102187"/>
                    </a:lnTo>
                    <a:cubicBezTo>
                      <a:pt x="145025" y="102187"/>
                      <a:pt x="138697" y="108515"/>
                      <a:pt x="138697" y="116333"/>
                    </a:cubicBezTo>
                    <a:lnTo>
                      <a:pt x="138697" y="224381"/>
                    </a:lnTo>
                    <a:lnTo>
                      <a:pt x="4621" y="346895"/>
                    </a:lnTo>
                    <a:cubicBezTo>
                      <a:pt x="4574" y="346942"/>
                      <a:pt x="4555" y="346999"/>
                      <a:pt x="4508" y="347046"/>
                    </a:cubicBezTo>
                    <a:cubicBezTo>
                      <a:pt x="3244" y="348234"/>
                      <a:pt x="2216" y="349649"/>
                      <a:pt x="1452" y="351224"/>
                    </a:cubicBezTo>
                    <a:cubicBezTo>
                      <a:pt x="1396" y="351346"/>
                      <a:pt x="1320" y="351450"/>
                      <a:pt x="1264" y="351573"/>
                    </a:cubicBezTo>
                    <a:cubicBezTo>
                      <a:pt x="604" y="353053"/>
                      <a:pt x="226" y="354666"/>
                      <a:pt x="104" y="356363"/>
                    </a:cubicBezTo>
                    <a:cubicBezTo>
                      <a:pt x="94" y="356552"/>
                      <a:pt x="57" y="356731"/>
                      <a:pt x="47" y="356920"/>
                    </a:cubicBezTo>
                    <a:cubicBezTo>
                      <a:pt x="47" y="357071"/>
                      <a:pt x="0" y="357203"/>
                      <a:pt x="0" y="357354"/>
                    </a:cubicBezTo>
                    <a:lnTo>
                      <a:pt x="0" y="837140"/>
                    </a:lnTo>
                    <a:cubicBezTo>
                      <a:pt x="0" y="838687"/>
                      <a:pt x="311" y="840158"/>
                      <a:pt x="773" y="841554"/>
                    </a:cubicBezTo>
                    <a:cubicBezTo>
                      <a:pt x="839" y="841742"/>
                      <a:pt x="877" y="841922"/>
                      <a:pt x="943" y="842110"/>
                    </a:cubicBezTo>
                    <a:cubicBezTo>
                      <a:pt x="1556" y="843732"/>
                      <a:pt x="2461" y="845194"/>
                      <a:pt x="3584" y="846467"/>
                    </a:cubicBezTo>
                    <a:cubicBezTo>
                      <a:pt x="3650" y="846543"/>
                      <a:pt x="3669" y="846637"/>
                      <a:pt x="3735" y="846712"/>
                    </a:cubicBezTo>
                    <a:cubicBezTo>
                      <a:pt x="3791" y="846778"/>
                      <a:pt x="3867" y="846816"/>
                      <a:pt x="3933" y="846882"/>
                    </a:cubicBezTo>
                    <a:cubicBezTo>
                      <a:pt x="4395" y="847363"/>
                      <a:pt x="4904" y="847788"/>
                      <a:pt x="5432" y="848202"/>
                    </a:cubicBezTo>
                    <a:cubicBezTo>
                      <a:pt x="5668" y="848382"/>
                      <a:pt x="5875" y="848599"/>
                      <a:pt x="6121" y="848768"/>
                    </a:cubicBezTo>
                    <a:cubicBezTo>
                      <a:pt x="6743" y="849202"/>
                      <a:pt x="7413" y="849551"/>
                      <a:pt x="8101" y="849872"/>
                    </a:cubicBezTo>
                    <a:cubicBezTo>
                      <a:pt x="8271" y="849947"/>
                      <a:pt x="8422" y="850070"/>
                      <a:pt x="8591" y="850136"/>
                    </a:cubicBezTo>
                    <a:cubicBezTo>
                      <a:pt x="10298" y="850862"/>
                      <a:pt x="12175" y="851277"/>
                      <a:pt x="14146" y="851277"/>
                    </a:cubicBezTo>
                    <a:lnTo>
                      <a:pt x="765603" y="851277"/>
                    </a:lnTo>
                    <a:cubicBezTo>
                      <a:pt x="773411" y="851277"/>
                      <a:pt x="779749" y="844939"/>
                      <a:pt x="779749" y="837131"/>
                    </a:cubicBezTo>
                    <a:lnTo>
                      <a:pt x="779749" y="357344"/>
                    </a:lnTo>
                    <a:cubicBezTo>
                      <a:pt x="779767" y="357193"/>
                      <a:pt x="779730" y="357052"/>
                      <a:pt x="779720" y="356901"/>
                    </a:cubicBezTo>
                    <a:close/>
                    <a:moveTo>
                      <a:pt x="28311" y="390767"/>
                    </a:moveTo>
                    <a:lnTo>
                      <a:pt x="142734" y="495278"/>
                    </a:lnTo>
                    <a:cubicBezTo>
                      <a:pt x="142884" y="495429"/>
                      <a:pt x="143054" y="495570"/>
                      <a:pt x="143215" y="495711"/>
                    </a:cubicBezTo>
                    <a:lnTo>
                      <a:pt x="254082" y="596988"/>
                    </a:lnTo>
                    <a:lnTo>
                      <a:pt x="28311" y="804868"/>
                    </a:lnTo>
                    <a:lnTo>
                      <a:pt x="28311" y="390767"/>
                    </a:lnTo>
                    <a:close/>
                    <a:moveTo>
                      <a:pt x="275046" y="616141"/>
                    </a:moveTo>
                    <a:lnTo>
                      <a:pt x="384244" y="715880"/>
                    </a:lnTo>
                    <a:cubicBezTo>
                      <a:pt x="386951" y="718351"/>
                      <a:pt x="390365" y="719587"/>
                      <a:pt x="393788" y="719587"/>
                    </a:cubicBezTo>
                    <a:cubicBezTo>
                      <a:pt x="397202" y="719587"/>
                      <a:pt x="400625" y="718351"/>
                      <a:pt x="403322" y="715890"/>
                    </a:cubicBezTo>
                    <a:lnTo>
                      <a:pt x="512172" y="616603"/>
                    </a:lnTo>
                    <a:lnTo>
                      <a:pt x="730058" y="822975"/>
                    </a:lnTo>
                    <a:lnTo>
                      <a:pt x="50416" y="822975"/>
                    </a:lnTo>
                    <a:lnTo>
                      <a:pt x="275046" y="616141"/>
                    </a:lnTo>
                    <a:close/>
                    <a:moveTo>
                      <a:pt x="533127" y="597497"/>
                    </a:moveTo>
                    <a:lnTo>
                      <a:pt x="751475" y="398340"/>
                    </a:lnTo>
                    <a:lnTo>
                      <a:pt x="751475" y="804303"/>
                    </a:lnTo>
                    <a:lnTo>
                      <a:pt x="533127" y="597497"/>
                    </a:lnTo>
                    <a:close/>
                    <a:moveTo>
                      <a:pt x="749533" y="361805"/>
                    </a:moveTo>
                    <a:lnTo>
                      <a:pt x="648869" y="453613"/>
                    </a:lnTo>
                    <a:lnTo>
                      <a:pt x="648869" y="269827"/>
                    </a:lnTo>
                    <a:lnTo>
                      <a:pt x="749533" y="361805"/>
                    </a:lnTo>
                    <a:close/>
                    <a:moveTo>
                      <a:pt x="389884" y="33306"/>
                    </a:moveTo>
                    <a:lnTo>
                      <a:pt x="465273" y="102187"/>
                    </a:lnTo>
                    <a:lnTo>
                      <a:pt x="314466" y="102187"/>
                    </a:lnTo>
                    <a:lnTo>
                      <a:pt x="389884" y="33306"/>
                    </a:lnTo>
                    <a:close/>
                    <a:moveTo>
                      <a:pt x="620587" y="130480"/>
                    </a:moveTo>
                    <a:lnTo>
                      <a:pt x="620587" y="237914"/>
                    </a:lnTo>
                    <a:cubicBezTo>
                      <a:pt x="620587" y="238131"/>
                      <a:pt x="620577" y="238329"/>
                      <a:pt x="620587" y="238536"/>
                    </a:cubicBezTo>
                    <a:lnTo>
                      <a:pt x="620587" y="479425"/>
                    </a:lnTo>
                    <a:lnTo>
                      <a:pt x="502307" y="587312"/>
                    </a:lnTo>
                    <a:cubicBezTo>
                      <a:pt x="502222" y="587397"/>
                      <a:pt x="502109" y="587425"/>
                      <a:pt x="502024" y="587510"/>
                    </a:cubicBezTo>
                    <a:cubicBezTo>
                      <a:pt x="501986" y="587548"/>
                      <a:pt x="501977" y="587604"/>
                      <a:pt x="501939" y="587651"/>
                    </a:cubicBezTo>
                    <a:lnTo>
                      <a:pt x="393797" y="686287"/>
                    </a:lnTo>
                    <a:lnTo>
                      <a:pt x="166989" y="479123"/>
                    </a:lnTo>
                    <a:lnTo>
                      <a:pt x="166989" y="130480"/>
                    </a:lnTo>
                    <a:lnTo>
                      <a:pt x="620587" y="130480"/>
                    </a:lnTo>
                    <a:close/>
                    <a:moveTo>
                      <a:pt x="138697" y="453283"/>
                    </a:moveTo>
                    <a:lnTo>
                      <a:pt x="34403" y="358014"/>
                    </a:lnTo>
                    <a:lnTo>
                      <a:pt x="138697" y="262707"/>
                    </a:lnTo>
                    <a:lnTo>
                      <a:pt x="138697" y="453283"/>
                    </a:lnTo>
                    <a:close/>
                  </a:path>
                </a:pathLst>
              </a:custGeom>
              <a:gradFill>
                <a:gsLst>
                  <a:gs pos="0">
                    <a:srgbClr val="004177"/>
                  </a:gs>
                  <a:gs pos="50000">
                    <a:srgbClr val="005EAC"/>
                  </a:gs>
                  <a:gs pos="100000">
                    <a:srgbClr val="0072CE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Helvetica Neue"/>
                  <a:buNone/>
                </a:pPr>
                <a:r>
                  <a:t/>
                </a:r>
                <a:endParaRPr b="1" i="0" sz="2400" u="none" cap="none" strike="noStrik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endParaRPr>
              </a:p>
            </p:txBody>
          </p:sp>
          <p:sp>
            <p:nvSpPr>
              <p:cNvPr id="420" name="Google Shape;420;p14"/>
              <p:cNvSpPr/>
              <p:nvPr/>
            </p:nvSpPr>
            <p:spPr>
              <a:xfrm>
                <a:off x="5937535" y="3217480"/>
                <a:ext cx="292352" cy="311212"/>
              </a:xfrm>
              <a:custGeom>
                <a:rect b="b" l="l" r="r" t="t"/>
                <a:pathLst>
                  <a:path extrusionOk="0" h="311212" w="292351">
                    <a:moveTo>
                      <a:pt x="155701" y="311534"/>
                    </a:moveTo>
                    <a:cubicBezTo>
                      <a:pt x="188246" y="311534"/>
                      <a:pt x="219509" y="301546"/>
                      <a:pt x="246094" y="282657"/>
                    </a:cubicBezTo>
                    <a:cubicBezTo>
                      <a:pt x="252469" y="278139"/>
                      <a:pt x="253969" y="269303"/>
                      <a:pt x="249432" y="262937"/>
                    </a:cubicBezTo>
                    <a:cubicBezTo>
                      <a:pt x="244915" y="256553"/>
                      <a:pt x="236050" y="255063"/>
                      <a:pt x="229713" y="259599"/>
                    </a:cubicBezTo>
                    <a:cubicBezTo>
                      <a:pt x="207928" y="275065"/>
                      <a:pt x="182342" y="283241"/>
                      <a:pt x="155691" y="283241"/>
                    </a:cubicBezTo>
                    <a:cubicBezTo>
                      <a:pt x="85452" y="283241"/>
                      <a:pt x="28311" y="226073"/>
                      <a:pt x="28311" y="155795"/>
                    </a:cubicBezTo>
                    <a:cubicBezTo>
                      <a:pt x="28311" y="85489"/>
                      <a:pt x="85452" y="28292"/>
                      <a:pt x="155691" y="28292"/>
                    </a:cubicBezTo>
                    <a:cubicBezTo>
                      <a:pt x="207136" y="28292"/>
                      <a:pt x="248565" y="53953"/>
                      <a:pt x="269878" y="98730"/>
                    </a:cubicBezTo>
                    <a:lnTo>
                      <a:pt x="269878" y="175458"/>
                    </a:lnTo>
                    <a:cubicBezTo>
                      <a:pt x="269878" y="188180"/>
                      <a:pt x="259495" y="198526"/>
                      <a:pt x="246745" y="198526"/>
                    </a:cubicBezTo>
                    <a:cubicBezTo>
                      <a:pt x="234617" y="198526"/>
                      <a:pt x="223253" y="187180"/>
                      <a:pt x="222281" y="174741"/>
                    </a:cubicBezTo>
                    <a:cubicBezTo>
                      <a:pt x="223941" y="168696"/>
                      <a:pt x="224903" y="162359"/>
                      <a:pt x="224903" y="155786"/>
                    </a:cubicBezTo>
                    <a:cubicBezTo>
                      <a:pt x="224903" y="116177"/>
                      <a:pt x="192641" y="83943"/>
                      <a:pt x="152994" y="83943"/>
                    </a:cubicBezTo>
                    <a:cubicBezTo>
                      <a:pt x="113338" y="83943"/>
                      <a:pt x="81085" y="116167"/>
                      <a:pt x="81085" y="155786"/>
                    </a:cubicBezTo>
                    <a:cubicBezTo>
                      <a:pt x="81085" y="195404"/>
                      <a:pt x="113338" y="227629"/>
                      <a:pt x="152994" y="227629"/>
                    </a:cubicBezTo>
                    <a:cubicBezTo>
                      <a:pt x="173468" y="227629"/>
                      <a:pt x="191924" y="218990"/>
                      <a:pt x="205033" y="205221"/>
                    </a:cubicBezTo>
                    <a:cubicBezTo>
                      <a:pt x="214897" y="218141"/>
                      <a:pt x="230203" y="226818"/>
                      <a:pt x="246735" y="226818"/>
                    </a:cubicBezTo>
                    <a:cubicBezTo>
                      <a:pt x="275093" y="226818"/>
                      <a:pt x="298161" y="203778"/>
                      <a:pt x="298161" y="175458"/>
                    </a:cubicBezTo>
                    <a:lnTo>
                      <a:pt x="298161" y="95429"/>
                    </a:lnTo>
                    <a:cubicBezTo>
                      <a:pt x="298161" y="95363"/>
                      <a:pt x="298142" y="95297"/>
                      <a:pt x="298142" y="95231"/>
                    </a:cubicBezTo>
                    <a:cubicBezTo>
                      <a:pt x="298133" y="94816"/>
                      <a:pt x="298057" y="94401"/>
                      <a:pt x="298019" y="93986"/>
                    </a:cubicBezTo>
                    <a:cubicBezTo>
                      <a:pt x="297963" y="93458"/>
                      <a:pt x="297934" y="92921"/>
                      <a:pt x="297821" y="92411"/>
                    </a:cubicBezTo>
                    <a:cubicBezTo>
                      <a:pt x="297774" y="92176"/>
                      <a:pt x="297670" y="91949"/>
                      <a:pt x="297604" y="91723"/>
                    </a:cubicBezTo>
                    <a:cubicBezTo>
                      <a:pt x="297416" y="91034"/>
                      <a:pt x="297218" y="90355"/>
                      <a:pt x="296935" y="89714"/>
                    </a:cubicBezTo>
                    <a:cubicBezTo>
                      <a:pt x="296916" y="89686"/>
                      <a:pt x="296916" y="89648"/>
                      <a:pt x="296897" y="89610"/>
                    </a:cubicBezTo>
                    <a:cubicBezTo>
                      <a:pt x="271547" y="33498"/>
                      <a:pt x="218764" y="0"/>
                      <a:pt x="155672" y="0"/>
                    </a:cubicBezTo>
                    <a:cubicBezTo>
                      <a:pt x="69834" y="0"/>
                      <a:pt x="0" y="69891"/>
                      <a:pt x="0" y="155795"/>
                    </a:cubicBezTo>
                    <a:cubicBezTo>
                      <a:pt x="28" y="241671"/>
                      <a:pt x="69863" y="311534"/>
                      <a:pt x="155701" y="311534"/>
                    </a:cubicBezTo>
                    <a:close/>
                    <a:moveTo>
                      <a:pt x="153013" y="199346"/>
                    </a:moveTo>
                    <a:cubicBezTo>
                      <a:pt x="128965" y="199346"/>
                      <a:pt x="109396" y="179806"/>
                      <a:pt x="109396" y="155795"/>
                    </a:cubicBezTo>
                    <a:cubicBezTo>
                      <a:pt x="109396" y="131785"/>
                      <a:pt x="128965" y="112244"/>
                      <a:pt x="153013" y="112244"/>
                    </a:cubicBezTo>
                    <a:cubicBezTo>
                      <a:pt x="177061" y="112244"/>
                      <a:pt x="196630" y="131775"/>
                      <a:pt x="196630" y="155795"/>
                    </a:cubicBezTo>
                    <a:cubicBezTo>
                      <a:pt x="196630" y="179815"/>
                      <a:pt x="177061" y="199346"/>
                      <a:pt x="153013" y="199346"/>
                    </a:cubicBezTo>
                    <a:close/>
                  </a:path>
                </a:pathLst>
              </a:custGeom>
              <a:solidFill>
                <a:srgbClr val="FF8C5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Helvetica Neue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</p:grpSp>
      <p:pic>
        <p:nvPicPr>
          <p:cNvPr descr="D:\Documents\Downloads\png-transparent-augmented-reality-virtual-reality-mixed-reality-computer-icons-others-angle-text-photography.png" id="421" name="Google Shape;42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8375" y="2112797"/>
            <a:ext cx="4863550" cy="2690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Метро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</cp:coreProperties>
</file>