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7"/>
  </p:notesMasterIdLst>
  <p:sldIdLst>
    <p:sldId id="256" r:id="rId2"/>
    <p:sldId id="257" r:id="rId3"/>
    <p:sldId id="258" r:id="rId4"/>
    <p:sldId id="312" r:id="rId5"/>
    <p:sldId id="262" r:id="rId6"/>
    <p:sldId id="313" r:id="rId7"/>
    <p:sldId id="315" r:id="rId8"/>
    <p:sldId id="261" r:id="rId9"/>
    <p:sldId id="263" r:id="rId10"/>
    <p:sldId id="264" r:id="rId11"/>
    <p:sldId id="260" r:id="rId12"/>
    <p:sldId id="270" r:id="rId13"/>
    <p:sldId id="314" r:id="rId14"/>
    <p:sldId id="271" r:id="rId15"/>
    <p:sldId id="316" r:id="rId16"/>
  </p:sldIdLst>
  <p:sldSz cx="9144000" cy="5143500" type="screen16x9"/>
  <p:notesSz cx="6858000" cy="9144000"/>
  <p:embeddedFontLst>
    <p:embeddedFont>
      <p:font typeface="Roboto" charset="0"/>
      <p:regular r:id="rId18"/>
      <p:bold r:id="rId19"/>
      <p:italic r:id="rId20"/>
      <p:boldItalic r:id="rId21"/>
    </p:embeddedFont>
    <p:embeddedFont>
      <p:font typeface="Alexandria Medium" charset="-78"/>
      <p:regular r:id="rId22"/>
      <p:bold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Albert Sans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6A34BD6-DDA6-4EF5-813B-7A670B165C7B}">
  <a:tblStyle styleId="{96A34BD6-DDA6-4EF5-813B-7A670B165C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B8FD805-08E7-47E4-A134-1AEEEDDF7B6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-84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58abb5f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558abb5f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5703cb3a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5703cb3a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53b51d4f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53b51d4f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53b51d4f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53b51d4f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40267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58abb5fb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58abb5fb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58abb5fb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58abb5fb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30601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58abb5fb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58abb5fb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4478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5685abcf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5685abcf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703cb3a7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5703cb3a7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5703cb3a7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5703cb3a7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58abb5fb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558abb5fb3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5685abcfc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5685abcfc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5685abcfc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5685abcfc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96007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72bee519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572bee519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72bee519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572bee519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15206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-19689" t="41478" r="19690" b="227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l="36283" t="30" r="-6" b="-4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l="174697" t="-83399" r="177064" b="41635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4"/>
          <p:cNvSpPr>
            <a:spLocks noGrp="1"/>
          </p:cNvSpPr>
          <p:nvPr>
            <p:ph type="pic" idx="2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l="104756" t="-108210" r="280062" b="47851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l="-19689" t="41478" r="19690" b="227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l="7043" t="47434" r="-48486" b="-26994"/>
          <a:stretch/>
        </p:blipFill>
        <p:spPr>
          <a:xfrm rot="10800000" flipH="1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l="-235242" t="44962" r="44460" b="-108521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title" hasCustomPrompt="1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2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3" hasCustomPrompt="1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4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5" hasCustomPrompt="1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6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7" hasCustomPrompt="1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8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9" hasCustomPrompt="1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3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14" hasCustomPrompt="1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5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6" hasCustomPrompt="1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7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8" hasCustomPrompt="1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9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l="-6643" t="13471" r="27548" b="-35825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2">
            <a:alphaModFix/>
          </a:blip>
          <a:srcRect l="-235242" t="44962" r="44460" b="-108521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2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2">
            <a:alphaModFix/>
          </a:blip>
          <a:srcRect l="-50000" t="49600" r="50000" b="-584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>
            <a:spLocks noGrp="1"/>
          </p:cNvSpPr>
          <p:nvPr>
            <p:ph type="subTitle" idx="1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2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3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4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l="-6643" t="13471" r="27548" b="-35825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l="-235242" t="44962" r="44460" b="-108521"/>
          <a:stretch/>
        </p:blipFill>
        <p:spPr>
          <a:xfrm rot="10800000" flipH="1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8" r:id="rId8"/>
    <p:sldLayoutId id="2147483659" r:id="rId9"/>
    <p:sldLayoutId id="2147483660" r:id="rId10"/>
    <p:sldLayoutId id="2147483665" r:id="rId11"/>
    <p:sldLayoutId id="2147483676" r:id="rId12"/>
    <p:sldLayoutId id="2147483677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>
            <a:spLocks noGrp="1"/>
          </p:cNvSpPr>
          <p:nvPr>
            <p:ph type="ctrTitle"/>
          </p:nvPr>
        </p:nvSpPr>
        <p:spPr>
          <a:xfrm>
            <a:off x="-258084" y="3445458"/>
            <a:ext cx="9660167" cy="27263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tx1"/>
                </a:solidFill>
                <a:latin typeface="Roboto" panose="02000000000000000000" pitchFamily="2" charset="0"/>
              </a:rPr>
              <a:t>Концепт т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ату—салона </a:t>
            </a:r>
            <a:r>
              <a:rPr lang="en-GB" sz="4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lang="en-GB" sz="4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sz="4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«Воспоминания на коже»</a:t>
            </a:r>
            <a:endParaRPr sz="4000" dirty="0">
              <a:solidFill>
                <a:schemeClr val="tx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55017DB-B055-426B-B326-2587C47DD0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3232099" y="651358"/>
            <a:ext cx="2679801" cy="26169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Цель и задачи</a:t>
            </a:r>
            <a:endParaRPr dirty="0"/>
          </a:p>
        </p:txBody>
      </p:sp>
      <p:sp>
        <p:nvSpPr>
          <p:cNvPr id="199" name="Google Shape;199;p36"/>
          <p:cNvSpPr txBox="1"/>
          <p:nvPr/>
        </p:nvSpPr>
        <p:spPr>
          <a:xfrm>
            <a:off x="715100" y="1125676"/>
            <a:ext cx="7713900" cy="289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 – открытие тату салона на базе косметологической клиники-партнера. Помочь людям забыть о несовершенствах их тела, сформировать позитивное отношение к своим особенностям.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проекта: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Разработка концепции тату студии.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Создание уникального узнаваемого бренда.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Разработка логотипа и макета здания.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A371D3-FA15-469E-A0BD-48665C313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714" y="2077244"/>
            <a:ext cx="1658256" cy="2773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1157285" y="1512351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7" name="Google Shape;207;p37"/>
          <p:cNvSpPr txBox="1">
            <a:spLocks noGrp="1"/>
          </p:cNvSpPr>
          <p:nvPr>
            <p:ph type="subTitle" idx="1"/>
          </p:nvPr>
        </p:nvSpPr>
        <p:spPr>
          <a:xfrm>
            <a:off x="1645750" y="1494702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узкая направленность салона;</a:t>
            </a:r>
            <a:endParaRPr sz="1400" dirty="0"/>
          </a:p>
        </p:txBody>
      </p:sp>
      <p:sp>
        <p:nvSpPr>
          <p:cNvPr id="208" name="Google Shape;208;p37"/>
          <p:cNvSpPr txBox="1">
            <a:spLocks noGrp="1"/>
          </p:cNvSpPr>
          <p:nvPr>
            <p:ph type="title" idx="2"/>
          </p:nvPr>
        </p:nvSpPr>
        <p:spPr>
          <a:xfrm>
            <a:off x="2997899" y="824904"/>
            <a:ext cx="771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Сильные стороны</a:t>
            </a:r>
            <a:endParaRPr dirty="0"/>
          </a:p>
        </p:txBody>
      </p:sp>
      <p:sp>
        <p:nvSpPr>
          <p:cNvPr id="209" name="Google Shape;209;p37"/>
          <p:cNvSpPr txBox="1">
            <a:spLocks noGrp="1"/>
          </p:cNvSpPr>
          <p:nvPr>
            <p:ph type="title" idx="3"/>
          </p:nvPr>
        </p:nvSpPr>
        <p:spPr>
          <a:xfrm>
            <a:off x="1157285" y="1960243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10" name="Google Shape;210;p37"/>
          <p:cNvSpPr txBox="1">
            <a:spLocks noGrp="1"/>
          </p:cNvSpPr>
          <p:nvPr>
            <p:ph type="subTitle" idx="4"/>
          </p:nvPr>
        </p:nvSpPr>
        <p:spPr>
          <a:xfrm>
            <a:off x="1645750" y="1917257"/>
            <a:ext cx="26849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с клиникой косметологии и пластической хирургии;</a:t>
            </a:r>
            <a:endParaRPr sz="1400" dirty="0"/>
          </a:p>
        </p:txBody>
      </p:sp>
      <p:sp>
        <p:nvSpPr>
          <p:cNvPr id="211" name="Google Shape;211;p37"/>
          <p:cNvSpPr txBox="1">
            <a:spLocks noGrp="1"/>
          </p:cNvSpPr>
          <p:nvPr>
            <p:ph type="title" idx="5"/>
          </p:nvPr>
        </p:nvSpPr>
        <p:spPr>
          <a:xfrm>
            <a:off x="1157285" y="2696443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12" name="Google Shape;212;p37"/>
          <p:cNvSpPr txBox="1">
            <a:spLocks noGrp="1"/>
          </p:cNvSpPr>
          <p:nvPr>
            <p:ph type="subTitle" idx="6"/>
          </p:nvPr>
        </p:nvSpPr>
        <p:spPr>
          <a:xfrm>
            <a:off x="1663614" y="2643867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скидка на услуги салона при предъявлении </a:t>
            </a:r>
            <a:r>
              <a:rPr lang="ru-RU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промокода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 клиники-партнера;</a:t>
            </a:r>
            <a:endParaRPr sz="1400" dirty="0"/>
          </a:p>
        </p:txBody>
      </p:sp>
      <p:sp>
        <p:nvSpPr>
          <p:cNvPr id="213" name="Google Shape;213;p37"/>
          <p:cNvSpPr txBox="1">
            <a:spLocks noGrp="1"/>
          </p:cNvSpPr>
          <p:nvPr>
            <p:ph type="title" idx="7"/>
          </p:nvPr>
        </p:nvSpPr>
        <p:spPr>
          <a:xfrm>
            <a:off x="1157285" y="3427448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8"/>
          </p:nvPr>
        </p:nvSpPr>
        <p:spPr>
          <a:xfrm>
            <a:off x="1694249" y="3380832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совершеннолетняя платежеспособная целевая аудитория;</a:t>
            </a:r>
            <a:endParaRPr sz="1400" dirty="0"/>
          </a:p>
        </p:txBody>
      </p:sp>
      <p:sp>
        <p:nvSpPr>
          <p:cNvPr id="215" name="Google Shape;215;p37"/>
          <p:cNvSpPr txBox="1">
            <a:spLocks noGrp="1"/>
          </p:cNvSpPr>
          <p:nvPr>
            <p:ph type="title" idx="9"/>
          </p:nvPr>
        </p:nvSpPr>
        <p:spPr>
          <a:xfrm>
            <a:off x="1157285" y="4163006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216" name="Google Shape;216;p37"/>
          <p:cNvSpPr txBox="1">
            <a:spLocks noGrp="1"/>
          </p:cNvSpPr>
          <p:nvPr>
            <p:ph type="subTitle" idx="13"/>
          </p:nvPr>
        </p:nvSpPr>
        <p:spPr>
          <a:xfrm>
            <a:off x="1645750" y="4119354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 большой зависимости </a:t>
            </a:r>
            <a:r>
              <a:rPr lang="ru-RU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клиентопотока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 кросс-промо.</a:t>
            </a:r>
            <a:endParaRPr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5B6CEF3-B587-4147-AABB-F5A1CED51503}"/>
              </a:ext>
            </a:extLst>
          </p:cNvPr>
          <p:cNvSpPr txBox="1"/>
          <p:nvPr/>
        </p:nvSpPr>
        <p:spPr>
          <a:xfrm>
            <a:off x="1030297" y="443312"/>
            <a:ext cx="414611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110E"/>
              </a:buClr>
              <a:buSzPts val="3000"/>
              <a:buFont typeface="Alexandria Medium"/>
              <a:buNone/>
              <a:tabLst/>
              <a:defRPr/>
            </a:pPr>
            <a:r>
              <a:rPr lang="ru-RU" sz="2400" dirty="0"/>
              <a:t> 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15110E"/>
                </a:solidFill>
                <a:effectLst/>
                <a:uLnTx/>
                <a:uFillTx/>
                <a:latin typeface="Alexandria Medium"/>
                <a:cs typeface="Alexandria Medium"/>
                <a:sym typeface="Alexandria Medium"/>
              </a:rPr>
              <a:t>SWOT-</a:t>
            </a:r>
            <a:r>
              <a:rPr kumimoji="0" lang="ru-RU" sz="2500" b="0" i="0" u="none" strike="noStrike" kern="0" cap="none" spc="0" normalizeH="0" baseline="0" noProof="0" dirty="0">
                <a:ln>
                  <a:noFill/>
                </a:ln>
                <a:solidFill>
                  <a:srgbClr val="15110E"/>
                </a:solidFill>
                <a:effectLst/>
                <a:uLnTx/>
                <a:uFillTx/>
                <a:cs typeface="Alexandria Medium"/>
                <a:sym typeface="Alexandria Medium"/>
              </a:rPr>
              <a:t>анализ</a:t>
            </a:r>
            <a:endParaRPr kumimoji="0" lang="ru-RU" sz="2500" b="0" i="0" u="none" strike="noStrike" kern="0" cap="none" spc="0" normalizeH="0" baseline="0" noProof="0" dirty="0">
              <a:ln>
                <a:noFill/>
              </a:ln>
              <a:solidFill>
                <a:srgbClr val="15110E"/>
              </a:solidFill>
              <a:effectLst/>
              <a:uLnTx/>
              <a:uFillTx/>
              <a:latin typeface="Alexandria Medium"/>
              <a:cs typeface="Alexandria Medium"/>
              <a:sym typeface="Alexandria Medium"/>
            </a:endParaRPr>
          </a:p>
          <a:p>
            <a:endParaRPr lang="ru-RU" sz="2400" dirty="0"/>
          </a:p>
        </p:txBody>
      </p:sp>
      <p:pic>
        <p:nvPicPr>
          <p:cNvPr id="1028" name="Picture 4" descr="3D-илюстрация с отметкой">
            <a:extLst>
              <a:ext uri="{FF2B5EF4-FFF2-40B4-BE49-F238E27FC236}">
                <a16:creationId xmlns:a16="http://schemas.microsoft.com/office/drawing/2014/main" xmlns="" id="{0915F71B-7C9D-4B9B-B348-D9FED8D0F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2071" y="1289698"/>
            <a:ext cx="3304615" cy="330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5308617" y="1634310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7" name="Google Shape;207;p37"/>
          <p:cNvSpPr txBox="1">
            <a:spLocks noGrp="1"/>
          </p:cNvSpPr>
          <p:nvPr>
            <p:ph type="subTitle" idx="1"/>
          </p:nvPr>
        </p:nvSpPr>
        <p:spPr>
          <a:xfrm>
            <a:off x="5760000" y="1606515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риски столкнуться с низким потоком клиентов; </a:t>
            </a:r>
            <a:endParaRPr sz="1400" dirty="0"/>
          </a:p>
        </p:txBody>
      </p:sp>
      <p:sp>
        <p:nvSpPr>
          <p:cNvPr id="208" name="Google Shape;208;p37"/>
          <p:cNvSpPr txBox="1">
            <a:spLocks noGrp="1"/>
          </p:cNvSpPr>
          <p:nvPr>
            <p:ph type="title" idx="2"/>
          </p:nvPr>
        </p:nvSpPr>
        <p:spPr>
          <a:xfrm>
            <a:off x="3174957" y="781171"/>
            <a:ext cx="771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Слабые стороны</a:t>
            </a:r>
            <a:endParaRPr dirty="0"/>
          </a:p>
        </p:txBody>
      </p:sp>
      <p:sp>
        <p:nvSpPr>
          <p:cNvPr id="209" name="Google Shape;209;p37"/>
          <p:cNvSpPr txBox="1">
            <a:spLocks noGrp="1"/>
          </p:cNvSpPr>
          <p:nvPr>
            <p:ph type="title" idx="3"/>
          </p:nvPr>
        </p:nvSpPr>
        <p:spPr>
          <a:xfrm>
            <a:off x="5308617" y="2218327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10" name="Google Shape;210;p37"/>
          <p:cNvSpPr txBox="1">
            <a:spLocks noGrp="1"/>
          </p:cNvSpPr>
          <p:nvPr>
            <p:ph type="subTitle" idx="4"/>
          </p:nvPr>
        </p:nvSpPr>
        <p:spPr>
          <a:xfrm>
            <a:off x="5760000" y="2238255"/>
            <a:ext cx="26849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возможная низкая конверсия от кросс-промо;</a:t>
            </a:r>
            <a:endParaRPr sz="1400" dirty="0"/>
          </a:p>
        </p:txBody>
      </p:sp>
      <p:sp>
        <p:nvSpPr>
          <p:cNvPr id="211" name="Google Shape;211;p37"/>
          <p:cNvSpPr txBox="1">
            <a:spLocks noGrp="1"/>
          </p:cNvSpPr>
          <p:nvPr>
            <p:ph type="title" idx="5"/>
          </p:nvPr>
        </p:nvSpPr>
        <p:spPr>
          <a:xfrm>
            <a:off x="5308617" y="2840184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12" name="Google Shape;212;p37"/>
          <p:cNvSpPr txBox="1">
            <a:spLocks noGrp="1"/>
          </p:cNvSpPr>
          <p:nvPr>
            <p:ph type="subTitle" idx="6"/>
          </p:nvPr>
        </p:nvSpPr>
        <p:spPr>
          <a:xfrm>
            <a:off x="5760000" y="2802344"/>
            <a:ext cx="3022686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смотря на популярность выбранной сферы, часть возможной ЦА обладает предубеждениями к продаваемому продукту;</a:t>
            </a:r>
            <a:endParaRPr sz="1400" dirty="0"/>
          </a:p>
        </p:txBody>
      </p:sp>
      <p:sp>
        <p:nvSpPr>
          <p:cNvPr id="213" name="Google Shape;213;p37"/>
          <p:cNvSpPr txBox="1">
            <a:spLocks noGrp="1"/>
          </p:cNvSpPr>
          <p:nvPr>
            <p:ph type="title" idx="7"/>
          </p:nvPr>
        </p:nvSpPr>
        <p:spPr>
          <a:xfrm>
            <a:off x="5308617" y="3759604"/>
            <a:ext cx="5385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8"/>
          </p:nvPr>
        </p:nvSpPr>
        <p:spPr>
          <a:xfrm>
            <a:off x="5760000" y="3779532"/>
            <a:ext cx="2607300" cy="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высокий порог входа в бизнес.</a:t>
            </a:r>
            <a:endParaRPr sz="1400" dirty="0"/>
          </a:p>
        </p:txBody>
      </p:sp>
      <p:pic>
        <p:nvPicPr>
          <p:cNvPr id="2050" name="Picture 2" descr="3D-концепция реалистичного вектора иконы">
            <a:extLst>
              <a:ext uri="{FF2B5EF4-FFF2-40B4-BE49-F238E27FC236}">
                <a16:creationId xmlns:a16="http://schemas.microsoft.com/office/drawing/2014/main" xmlns="" id="{13DDDB2E-0851-4F1B-8F4B-34A61A9DD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938" y="1238214"/>
            <a:ext cx="3645003" cy="364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1530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subTitle" idx="1"/>
          </p:nvPr>
        </p:nvSpPr>
        <p:spPr>
          <a:xfrm>
            <a:off x="432713" y="1481850"/>
            <a:ext cx="3664638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Возможности: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- люди начнут смотреть на татуировки под новым углом;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- возможность помочь людям, испытывающим дискомфорт или непринятие себя из-за особенностей своего тела, или желающим подчеркнуть свою индивидуальность.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866354" y="583126"/>
            <a:ext cx="771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Возможности и угрозы</a:t>
            </a:r>
            <a:endParaRPr dirty="0"/>
          </a:p>
        </p:txBody>
      </p:sp>
      <p:sp>
        <p:nvSpPr>
          <p:cNvPr id="251" name="Google Shape;251;p41"/>
          <p:cNvSpPr txBox="1">
            <a:spLocks noGrp="1"/>
          </p:cNvSpPr>
          <p:nvPr>
            <p:ph type="subTitle" idx="2"/>
          </p:nvPr>
        </p:nvSpPr>
        <p:spPr>
          <a:xfrm>
            <a:off x="4723304" y="1481850"/>
            <a:ext cx="2907285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Угрозы: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возможно низкий спрос на услуги;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высокая конкуренция в индустрии.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AA6D16A-0E12-4C0D-A8CD-07D5822AF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051" y="3087139"/>
            <a:ext cx="1495076" cy="1682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subTitle" idx="1"/>
          </p:nvPr>
        </p:nvSpPr>
        <p:spPr>
          <a:xfrm>
            <a:off x="432713" y="1481850"/>
            <a:ext cx="3664638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dirty="0"/>
          </a:p>
        </p:txBody>
      </p:sp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785672" y="220055"/>
            <a:ext cx="771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Иерархическая структура проекта.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95A7FBB-F692-4142-89DE-4046036B51F9}"/>
              </a:ext>
            </a:extLst>
          </p:cNvPr>
          <p:cNvSpPr txBox="1"/>
          <p:nvPr/>
        </p:nvSpPr>
        <p:spPr>
          <a:xfrm>
            <a:off x="645459" y="1008529"/>
            <a:ext cx="4897495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Определение темы проекта.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Разработка бренда.</a:t>
            </a:r>
          </a:p>
          <a:p>
            <a:r>
              <a:rPr lang="ru-RU" dirty="0"/>
              <a:t>  2.1. Разработка концепции.</a:t>
            </a:r>
          </a:p>
          <a:p>
            <a:r>
              <a:rPr lang="ru-RU" dirty="0"/>
              <a:t>  2.2. Разработка логотипа и визуальной составляющей.</a:t>
            </a:r>
          </a:p>
          <a:p>
            <a:endParaRPr lang="ru-RU" dirty="0"/>
          </a:p>
          <a:p>
            <a:r>
              <a:rPr lang="ru-RU" dirty="0"/>
              <a:t>3. Определение сферы предоставляемых услуг.</a:t>
            </a:r>
          </a:p>
          <a:p>
            <a:r>
              <a:rPr lang="ru-RU" dirty="0"/>
              <a:t>  3.1. Определение целевой аудитории.</a:t>
            </a:r>
          </a:p>
          <a:p>
            <a:r>
              <a:rPr lang="ru-RU" dirty="0"/>
              <a:t>  3.2. Определение потребностей ЦА.</a:t>
            </a:r>
          </a:p>
          <a:p>
            <a:r>
              <a:rPr lang="ru-RU" dirty="0"/>
              <a:t>  3.3. Анализ конкурентов.</a:t>
            </a:r>
          </a:p>
          <a:p>
            <a:endParaRPr lang="ru-RU" dirty="0"/>
          </a:p>
          <a:p>
            <a:r>
              <a:rPr lang="ru-RU" dirty="0"/>
              <a:t>4. Разработка презентации проекта.</a:t>
            </a:r>
          </a:p>
          <a:p>
            <a:endParaRPr lang="ru-RU" dirty="0"/>
          </a:p>
          <a:p>
            <a:r>
              <a:rPr lang="ru-RU" dirty="0"/>
              <a:t>5. Сдача проекта партнеру.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5924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subTitle" idx="1"/>
          </p:nvPr>
        </p:nvSpPr>
        <p:spPr>
          <a:xfrm>
            <a:off x="432713" y="1481850"/>
            <a:ext cx="3664638" cy="21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dirty="0"/>
          </a:p>
        </p:txBody>
      </p:sp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785672" y="220055"/>
            <a:ext cx="771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Дорожная карта проекта</a:t>
            </a:r>
            <a:endParaRPr dirty="0"/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125CA108-8F23-4E76-B056-685B2E9AC1FD}"/>
              </a:ext>
            </a:extLst>
          </p:cNvPr>
          <p:cNvGraphicFramePr>
            <a:graphicFrameLocks noGrp="1"/>
          </p:cNvGraphicFramePr>
          <p:nvPr/>
        </p:nvGraphicFramePr>
        <p:xfrm>
          <a:off x="636494" y="800204"/>
          <a:ext cx="7863078" cy="4064880"/>
        </p:xfrm>
        <a:graphic>
          <a:graphicData uri="http://schemas.openxmlformats.org/drawingml/2006/table">
            <a:tbl>
              <a:tblPr firstRow="1" bandRow="1">
                <a:tableStyleId>{96A34BD6-DDA6-4EF5-813B-7A670B165C7B}</a:tableStyleId>
              </a:tblPr>
              <a:tblGrid>
                <a:gridCol w="4894188">
                  <a:extLst>
                    <a:ext uri="{9D8B030D-6E8A-4147-A177-3AD203B41FA5}">
                      <a16:colId xmlns:a16="http://schemas.microsoft.com/office/drawing/2014/main" xmlns="" val="3624968067"/>
                    </a:ext>
                  </a:extLst>
                </a:gridCol>
                <a:gridCol w="2968890">
                  <a:extLst>
                    <a:ext uri="{9D8B030D-6E8A-4147-A177-3AD203B41FA5}">
                      <a16:colId xmlns:a16="http://schemas.microsoft.com/office/drawing/2014/main" xmlns="" val="4289210074"/>
                    </a:ext>
                  </a:extLst>
                </a:gridCol>
              </a:tblGrid>
              <a:tr h="398839"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бренда.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 дня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7483672"/>
                  </a:ext>
                </a:extLst>
              </a:tr>
              <a:tr h="557282"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концепции, логотипа, визуальной составляющей.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 дней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06681"/>
                  </a:ext>
                </a:extLst>
              </a:tr>
              <a:tr h="557282">
                <a:tc>
                  <a:txBody>
                    <a:bodyPr/>
                    <a:lstStyle/>
                    <a:p>
                      <a:r>
                        <a:rPr lang="ru-RU" sz="1200" dirty="0"/>
                        <a:t>Определение сферы предоставляемых услуг.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 дня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0260167"/>
                  </a:ext>
                </a:extLst>
              </a:tr>
              <a:tr h="557282">
                <a:tc>
                  <a:txBody>
                    <a:bodyPr/>
                    <a:lstStyle/>
                    <a:p>
                      <a:r>
                        <a:rPr lang="ru-RU" sz="1200" dirty="0"/>
                        <a:t>Представление макета проекта клинике-партнеру.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 день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849471"/>
                  </a:ext>
                </a:extLst>
              </a:tr>
              <a:tr h="398839">
                <a:tc>
                  <a:txBody>
                    <a:bodyPr/>
                    <a:lstStyle/>
                    <a:p>
                      <a:r>
                        <a:rPr lang="ru-RU" sz="1200" dirty="0"/>
                        <a:t>Анализ рынка, составление бизнес-плана.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 дней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6389055"/>
                  </a:ext>
                </a:extLst>
              </a:tr>
              <a:tr h="398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/>
                        <a:t>Получение лицензии.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3-4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1266397"/>
                  </a:ext>
                </a:extLst>
              </a:tr>
              <a:tr h="398839">
                <a:tc>
                  <a:txBody>
                    <a:bodyPr/>
                    <a:lstStyle/>
                    <a:p>
                      <a:r>
                        <a:rPr lang="ru-RU" sz="1200" dirty="0"/>
                        <a:t>Подбор помещения и ремонт.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5174819"/>
                  </a:ext>
                </a:extLst>
              </a:tr>
              <a:tr h="398839">
                <a:tc>
                  <a:txBody>
                    <a:bodyPr/>
                    <a:lstStyle/>
                    <a:p>
                      <a:r>
                        <a:rPr lang="ru-RU" sz="1200" dirty="0"/>
                        <a:t>Набор персонала и запуск предприятия.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27 дней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1577518"/>
                  </a:ext>
                </a:extLst>
              </a:tr>
              <a:tr h="398839">
                <a:tc>
                  <a:txBody>
                    <a:bodyPr/>
                    <a:lstStyle/>
                    <a:p>
                      <a:r>
                        <a:rPr lang="ru-RU" sz="1200" dirty="0"/>
                        <a:t>Маркетинг и продвижение.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6631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71254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>
            <a:spLocks noGrp="1"/>
          </p:cNvSpPr>
          <p:nvPr>
            <p:ph type="title"/>
          </p:nvPr>
        </p:nvSpPr>
        <p:spPr>
          <a:xfrm>
            <a:off x="715100" y="264337"/>
            <a:ext cx="5912471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Современные стили татуировок позволяют вписать в работу любую особенность кожи. </a:t>
            </a:r>
            <a:endParaRPr sz="2800" dirty="0"/>
          </a:p>
        </p:txBody>
      </p:sp>
      <p:sp>
        <p:nvSpPr>
          <p:cNvPr id="243" name="Google Shape;243;p40"/>
          <p:cNvSpPr txBox="1">
            <a:spLocks noGrp="1"/>
          </p:cNvSpPr>
          <p:nvPr>
            <p:ph type="subTitle" idx="1"/>
          </p:nvPr>
        </p:nvSpPr>
        <p:spPr>
          <a:xfrm>
            <a:off x="715100" y="2013841"/>
            <a:ext cx="4637837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Традиционные татуировки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Реализм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Минимализм </a:t>
            </a:r>
            <a:endParaRPr sz="2400" dirty="0"/>
          </a:p>
        </p:txBody>
      </p:sp>
      <p:cxnSp>
        <p:nvCxnSpPr>
          <p:cNvPr id="244" name="Google Shape;244;p40">
            <a:hlinkClick r:id="" action="ppaction://hlinkshowjump?jump=nextslide"/>
          </p:cNvPr>
          <p:cNvCxnSpPr/>
          <p:nvPr/>
        </p:nvCxnSpPr>
        <p:spPr>
          <a:xfrm>
            <a:off x="809229" y="4427847"/>
            <a:ext cx="483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F0369AD-68D3-4E4D-A423-C9A560467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781" y="-1"/>
            <a:ext cx="289321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2B24953-7BBD-4C20-8961-5CF327B9284E}"/>
              </a:ext>
            </a:extLst>
          </p:cNvPr>
          <p:cNvSpPr/>
          <p:nvPr/>
        </p:nvSpPr>
        <p:spPr>
          <a:xfrm>
            <a:off x="256031" y="197511"/>
            <a:ext cx="4315969" cy="47484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6" name="Google Shape;256;p42"/>
          <p:cNvSpPr txBox="1">
            <a:spLocks noGrp="1"/>
          </p:cNvSpPr>
          <p:nvPr>
            <p:ph type="title"/>
          </p:nvPr>
        </p:nvSpPr>
        <p:spPr>
          <a:xfrm>
            <a:off x="0" y="1910596"/>
            <a:ext cx="4778616" cy="9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Перекрытие шрама татуировками</a:t>
            </a:r>
            <a:endParaRPr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311666-EFCE-46FC-B1E0-D6F97EB71C2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8333" r="8333"/>
          <a:stretch>
            <a:fillRect/>
          </a:stretch>
        </p:blipFill>
        <p:spPr>
          <a:xfrm>
            <a:off x="4632313" y="197511"/>
            <a:ext cx="2095233" cy="3142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B8171B7-ADAE-4160-88E7-A3F868F95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431" y="2516720"/>
            <a:ext cx="2472538" cy="24292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subTitle" idx="1"/>
          </p:nvPr>
        </p:nvSpPr>
        <p:spPr>
          <a:xfrm>
            <a:off x="4716460" y="1064029"/>
            <a:ext cx="5930100" cy="974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Выражение личности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Эстетическая привлекательность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Символизм и значение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Социальные аспекты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Терапевтический эффект</a:t>
            </a:r>
            <a:endParaRPr sz="1600" dirty="0"/>
          </a:p>
        </p:txBody>
      </p:sp>
      <p:sp>
        <p:nvSpPr>
          <p:cNvPr id="265" name="Google Shape;265;p43"/>
          <p:cNvSpPr txBox="1">
            <a:spLocks noGrp="1"/>
          </p:cNvSpPr>
          <p:nvPr>
            <p:ph type="subTitle" idx="2"/>
          </p:nvPr>
        </p:nvSpPr>
        <p:spPr>
          <a:xfrm>
            <a:off x="4716460" y="3027750"/>
            <a:ext cx="5930100" cy="13900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Боль и дискомфорт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Риски для здоровья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Постоянство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Социальные и профессиональные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последствия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Финансовые затраты</a:t>
            </a:r>
            <a:endParaRPr sz="1600" dirty="0"/>
          </a:p>
        </p:txBody>
      </p:sp>
      <p:sp>
        <p:nvSpPr>
          <p:cNvPr id="266" name="Google Shape;266;p43"/>
          <p:cNvSpPr txBox="1">
            <a:spLocks noGrp="1"/>
          </p:cNvSpPr>
          <p:nvPr>
            <p:ph type="subTitle" idx="3"/>
          </p:nvPr>
        </p:nvSpPr>
        <p:spPr>
          <a:xfrm>
            <a:off x="4716460" y="608029"/>
            <a:ext cx="59301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Плюсы татуировок</a:t>
            </a:r>
            <a:endParaRPr sz="2400" b="1" dirty="0"/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716460" y="2571750"/>
            <a:ext cx="59301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Минусы татуировок</a:t>
            </a:r>
            <a:endParaRPr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C0C8E60-E6F0-452C-96BB-A24D9F3E7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661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>
            <a:spLocks noGrp="1"/>
          </p:cNvSpPr>
          <p:nvPr>
            <p:ph type="title"/>
          </p:nvPr>
        </p:nvSpPr>
        <p:spPr>
          <a:xfrm>
            <a:off x="342900" y="156267"/>
            <a:ext cx="9206329" cy="12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/>
              <a:t>Результаты опроса среди людей на тему татуировок</a:t>
            </a:r>
            <a:endParaRPr sz="27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695023E-BE08-4F40-A33F-64569D847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85" y="1028124"/>
            <a:ext cx="2287803" cy="2067822"/>
          </a:xfrm>
          <a:prstGeom prst="rect">
            <a:avLst/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FEC54B9-92EC-4C27-B0D3-6139AC575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855" y="2962661"/>
            <a:ext cx="2287803" cy="19951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1F1F9DD-DD8B-4C37-B98A-BA1AC6BD9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4525" y="748319"/>
            <a:ext cx="2356594" cy="23444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2A84BEC-AA29-4C3C-8542-5A049E6A3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337" y="2484639"/>
            <a:ext cx="2366160" cy="24731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30FEE50-A4AD-40AC-8693-72062103B7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803" y="735975"/>
            <a:ext cx="2461197" cy="25693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9"/>
          <p:cNvSpPr txBox="1">
            <a:spLocks noGrp="1"/>
          </p:cNvSpPr>
          <p:nvPr>
            <p:ph type="title"/>
          </p:nvPr>
        </p:nvSpPr>
        <p:spPr>
          <a:xfrm>
            <a:off x="404564" y="254550"/>
            <a:ext cx="8334871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Разработка логотипа и макета здания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48564AE-78EA-404D-B84D-E822A9AB9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486" y="1142999"/>
            <a:ext cx="4996909" cy="363837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16B336-F32F-4168-9F93-6331492ED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64" y="1413150"/>
            <a:ext cx="2823882" cy="28238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9"/>
          <p:cNvSpPr txBox="1">
            <a:spLocks noGrp="1"/>
          </p:cNvSpPr>
          <p:nvPr>
            <p:ph type="title"/>
          </p:nvPr>
        </p:nvSpPr>
        <p:spPr>
          <a:xfrm>
            <a:off x="404564" y="254550"/>
            <a:ext cx="8334871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Выбор помещения и расположения предприятия.</a:t>
            </a:r>
            <a:endParaRPr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16B336-F32F-4168-9F93-6331492ED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64" y="1720927"/>
            <a:ext cx="2823882" cy="28238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89A088-262F-4FAE-903C-15F0BC879C5E}"/>
              </a:ext>
            </a:extLst>
          </p:cNvPr>
          <p:cNvSpPr txBox="1"/>
          <p:nvPr/>
        </p:nvSpPr>
        <p:spPr>
          <a:xfrm>
            <a:off x="3724834" y="1720927"/>
            <a:ext cx="478715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Идея тату-салона «Воспоминания на коже» в сокрытии косметических несовершенств (шрамы, родимые пятна).</a:t>
            </a:r>
          </a:p>
          <a:p>
            <a:r>
              <a:rPr lang="ru-RU" dirty="0"/>
              <a:t>Предполагается, что салон будет расположен на территории косметологической клиники-партнера или в непосредственной близости от нее. Предполагается сотрудничество с клиниками по типу «Нефертити», «Снегири».</a:t>
            </a:r>
          </a:p>
          <a:p>
            <a:r>
              <a:rPr lang="ru-RU" dirty="0"/>
              <a:t>Специфика предприятия так же позволяет расположить салон в бизнес-центрах («Опоры», «Энерго-плаза», «Счастье» и т.п.).</a:t>
            </a:r>
          </a:p>
        </p:txBody>
      </p:sp>
    </p:spTree>
    <p:extLst>
      <p:ext uri="{BB962C8B-B14F-4D97-AF65-F5344CB8AC3E}">
        <p14:creationId xmlns:p14="http://schemas.microsoft.com/office/powerpoint/2010/main" xmlns="" val="1082094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0"/>
          <p:cNvSpPr txBox="1">
            <a:spLocks noGrp="1"/>
          </p:cNvSpPr>
          <p:nvPr>
            <p:ph type="subTitle" idx="1"/>
          </p:nvPr>
        </p:nvSpPr>
        <p:spPr>
          <a:xfrm>
            <a:off x="768888" y="457274"/>
            <a:ext cx="5930100" cy="5298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Команда проекта</a:t>
            </a:r>
            <a:endParaRPr sz="3600" dirty="0"/>
          </a:p>
        </p:txBody>
      </p:sp>
      <p:sp>
        <p:nvSpPr>
          <p:cNvPr id="379" name="Google Shape;379;p50"/>
          <p:cNvSpPr txBox="1">
            <a:spLocks noGrp="1"/>
          </p:cNvSpPr>
          <p:nvPr>
            <p:ph type="subTitle" idx="2"/>
          </p:nvPr>
        </p:nvSpPr>
        <p:spPr>
          <a:xfrm>
            <a:off x="762724" y="1169797"/>
            <a:ext cx="7040759" cy="2348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/>
              <a:t>Селиванова </a:t>
            </a:r>
            <a:r>
              <a:rPr lang="ru-RU" sz="1600" dirty="0"/>
              <a:t>Вероника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Афанасенко Полина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Суркова Анна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Романова Мария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Группа Д(б)оз-31</a:t>
            </a:r>
            <a:endParaRPr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EA3C5CE-0D74-4FA2-80F7-2EDD7DD92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0988">
            <a:off x="267990" y="3601479"/>
            <a:ext cx="1817220" cy="14161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E7BDDD-8EE7-4021-A9C2-2616DE01E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9958">
            <a:off x="7792504" y="408473"/>
            <a:ext cx="1205333" cy="18312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0"/>
          <p:cNvSpPr txBox="1">
            <a:spLocks noGrp="1"/>
          </p:cNvSpPr>
          <p:nvPr>
            <p:ph type="subTitle" idx="1"/>
          </p:nvPr>
        </p:nvSpPr>
        <p:spPr>
          <a:xfrm>
            <a:off x="768888" y="457274"/>
            <a:ext cx="5930100" cy="5298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Заключение</a:t>
            </a:r>
            <a:endParaRPr sz="3600" dirty="0"/>
          </a:p>
        </p:txBody>
      </p:sp>
      <p:sp>
        <p:nvSpPr>
          <p:cNvPr id="379" name="Google Shape;379;p50"/>
          <p:cNvSpPr txBox="1">
            <a:spLocks noGrp="1"/>
          </p:cNvSpPr>
          <p:nvPr>
            <p:ph type="subTitle" idx="2"/>
          </p:nvPr>
        </p:nvSpPr>
        <p:spPr>
          <a:xfrm>
            <a:off x="762724" y="1169797"/>
            <a:ext cx="7040759" cy="2348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Татуировки могут быть мощным средством самовыражения и искусства, но они также требуют ответственного подхода.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Каждый человек должен решить для себя, подходят ли ему татуировки, исходя из своих личных предпочтений, ценностей и обстоятельств.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Перекрытие шрамов татуировками может быть эффективным способом улучшения внешнего вида и психологического комфорта, но требует тщательного планирования и консультации с профессионалами.</a:t>
            </a:r>
            <a:endParaRPr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EA3C5CE-0D74-4FA2-80F7-2EDD7DD92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0988">
            <a:off x="267990" y="3601479"/>
            <a:ext cx="1817220" cy="14161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E7BDDD-8EE7-4021-A9C2-2616DE01E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9958">
            <a:off x="7792504" y="408473"/>
            <a:ext cx="1205333" cy="183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0101011"/>
      </p:ext>
    </p:extLst>
  </p:cSld>
  <p:clrMapOvr>
    <a:masterClrMapping/>
  </p:clrMapOvr>
</p:sld>
</file>

<file path=ppt/theme/theme1.xml><?xml version="1.0" encoding="utf-8"?>
<a:theme xmlns:a="http://schemas.openxmlformats.org/drawingml/2006/main" name="Lead Funnel by Slidesgo">
  <a:themeElements>
    <a:clrScheme name="Simple Light">
      <a:dk1>
        <a:srgbClr val="15110E"/>
      </a:dk1>
      <a:lt1>
        <a:srgbClr val="FFF6FA"/>
      </a:lt1>
      <a:dk2>
        <a:srgbClr val="F5C2E4"/>
      </a:dk2>
      <a:lt2>
        <a:srgbClr val="B85284"/>
      </a:lt2>
      <a:accent1>
        <a:srgbClr val="691351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536</Words>
  <Application>Microsoft Office PowerPoint</Application>
  <PresentationFormat>Экран (16:9)</PresentationFormat>
  <Paragraphs>111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Roboto</vt:lpstr>
      <vt:lpstr>Alexandria Medium</vt:lpstr>
      <vt:lpstr>Calibri</vt:lpstr>
      <vt:lpstr>Times New Roman</vt:lpstr>
      <vt:lpstr>Albert Sans</vt:lpstr>
      <vt:lpstr>Lead Funnel by Slidesgo</vt:lpstr>
      <vt:lpstr>Концепт тату—салона  «Воспоминания на коже»</vt:lpstr>
      <vt:lpstr>Цель и задачи</vt:lpstr>
      <vt:lpstr>01</vt:lpstr>
      <vt:lpstr>01</vt:lpstr>
      <vt:lpstr>Возможности и угрозы</vt:lpstr>
      <vt:lpstr>Иерархическая структура проекта.</vt:lpstr>
      <vt:lpstr>Дорожная карта проекта</vt:lpstr>
      <vt:lpstr>Современные стили татуировок позволяют вписать в работу любую особенность кожи. </vt:lpstr>
      <vt:lpstr>Перекрытие шрама татуировками</vt:lpstr>
      <vt:lpstr>Слайд 10</vt:lpstr>
      <vt:lpstr>Результаты опроса среди людей на тему татуировок</vt:lpstr>
      <vt:lpstr>Разработка логотипа и макета здания</vt:lpstr>
      <vt:lpstr>Выбор помещения и расположения предприятия.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Тату—салон  «Воспоминания на коже»</dc:title>
  <cp:lastModifiedBy>User</cp:lastModifiedBy>
  <cp:revision>7</cp:revision>
  <dcterms:modified xsi:type="dcterms:W3CDTF">2025-01-17T05:36:59Z</dcterms:modified>
</cp:coreProperties>
</file>