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60" r:id="rId3"/>
    <p:sldId id="270" r:id="rId4"/>
    <p:sldId id="262" r:id="rId5"/>
    <p:sldId id="271" r:id="rId6"/>
    <p:sldId id="263" r:id="rId7"/>
    <p:sldId id="268" r:id="rId8"/>
    <p:sldId id="264" r:id="rId9"/>
    <p:sldId id="267" r:id="rId10"/>
    <p:sldId id="265" r:id="rId11"/>
    <p:sldId id="269" r:id="rId12"/>
    <p:sldId id="272" r:id="rId13"/>
    <p:sldId id="273" r:id="rId14"/>
    <p:sldId id="274" r:id="rId15"/>
    <p:sldId id="275" r:id="rId16"/>
  </p:sldIdLst>
  <p:sldSz cx="12192000" cy="6858000"/>
  <p:notesSz cx="6858000" cy="9144000"/>
  <p:embeddedFontLst>
    <p:embeddedFont>
      <p:font typeface="Bebas Neue" panose="020B0606020202050201" pitchFamily="34" charset="0"/>
      <p:regular r:id="rId17"/>
    </p:embeddedFon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Calibri Light" panose="020F0302020204030204" pitchFamily="34" charset="0"/>
      <p:regular r:id="rId22"/>
      <p:italic r:id="rId23"/>
    </p:embeddedFont>
    <p:embeddedFont>
      <p:font typeface="JetBrains Mono" panose="02000009000000000000" pitchFamily="49" charset="0"/>
      <p:bold r:id="rId24"/>
    </p:embeddedFont>
    <p:embeddedFont>
      <p:font typeface="JetBrains Mono Light" panose="02000009000000000000" pitchFamily="49" charset="0"/>
      <p:regular r:id="rId25"/>
    </p:embeddedFont>
    <p:embeddedFont>
      <p:font typeface="JetBrains Mono Medium" panose="02000009000000000000" pitchFamily="49" charset="0"/>
      <p:regular r:id="rId26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02020"/>
    <a:srgbClr val="692E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04" autoAdjust="0"/>
    <p:restoredTop sz="94660"/>
  </p:normalViewPr>
  <p:slideViewPr>
    <p:cSldViewPr snapToGrid="0" showGuides="1">
      <p:cViewPr varScale="1">
        <p:scale>
          <a:sx n="83" d="100"/>
          <a:sy n="83" d="100"/>
        </p:scale>
        <p:origin x="677" y="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4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0D09C0-4484-4A3A-ABAE-AB6D1DA3B3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0599CCC-945E-4076-ADFF-9151E14ABB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9A9975C-3C3E-4249-8128-E213968592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101C0-25B8-4162-8BC1-C6EFA431A8EF}" type="datetimeFigureOut">
              <a:rPr lang="ru-RU" smtClean="0"/>
              <a:t>16.05.2024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CD240B1-5993-4174-BE06-1DD368834E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B4172B6-999B-4FE4-91C6-98D5DA4E9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0347B-B647-49A9-AB61-8CD41A4F65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2168904"/>
      </p:ext>
    </p:extLst>
  </p:cSld>
  <p:clrMapOvr>
    <a:masterClrMapping/>
  </p:clrMapOvr>
  <p:transition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AC9CD2-BD6F-469B-9E34-9D4F5F1625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4BD6A21-9F34-4F0C-80E0-97DD01FA29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DDC3C5B-708F-4B7A-87B3-8D8D708E02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101C0-25B8-4162-8BC1-C6EFA431A8EF}" type="datetimeFigureOut">
              <a:rPr lang="ru-RU" smtClean="0"/>
              <a:t>16.05.2024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1EDE44B-420B-4DBC-A9AC-E076AA3793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DBAB139-2E87-4EEB-8D44-4CDE98EE7E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0347B-B647-49A9-AB61-8CD41A4F65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6763304"/>
      </p:ext>
    </p:extLst>
  </p:cSld>
  <p:clrMapOvr>
    <a:masterClrMapping/>
  </p:clrMapOvr>
  <p:transition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D66EFE-A5B7-4795-9A37-2CE27826CD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75B854C-D1ED-41DD-B0A4-3C604F144E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9367E38-A04E-402D-A9FF-8BA48789C1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101C0-25B8-4162-8BC1-C6EFA431A8EF}" type="datetimeFigureOut">
              <a:rPr lang="ru-RU" smtClean="0"/>
              <a:t>16.05.2024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E5F7F96-EDC4-47CD-B1BF-18385E2ED2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98FE0BB-8A05-4A88-AF57-2159A0C465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0347B-B647-49A9-AB61-8CD41A4F65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8804154"/>
      </p:ext>
    </p:extLst>
  </p:cSld>
  <p:clrMapOvr>
    <a:masterClrMapping/>
  </p:clrMapOvr>
  <p:transition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0D5906C-95EA-49CB-A13A-DE64B322E2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4D48CD8-43FB-4BB8-BF4F-AA21EDAC186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0E22F87-2BCB-451C-AA68-DF05A542E1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D252906-B6DC-409C-95B7-149034A553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101C0-25B8-4162-8BC1-C6EFA431A8EF}" type="datetimeFigureOut">
              <a:rPr lang="ru-RU" smtClean="0"/>
              <a:t>16.05.2024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44AEFC3-09F7-4319-9A3C-90A7483ABB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B6251EF-9BCC-4426-BF5B-B4D8ECD0C0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0347B-B647-49A9-AB61-8CD41A4F65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0409046"/>
      </p:ext>
    </p:extLst>
  </p:cSld>
  <p:clrMapOvr>
    <a:masterClrMapping/>
  </p:clrMapOvr>
  <p:transition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B1513FD-D78D-4686-B625-3991E594D8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6442962-7452-43FC-8470-42970525A2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5CD873C-E866-48A5-917D-0C3C7FCB72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0CCC1685-AEF3-44DC-9985-76CE9E226A4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FDA8875-22E7-4577-B321-F6A7B64575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BD15BF5-4B55-4DC3-9F3C-17F6DECB1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101C0-25B8-4162-8BC1-C6EFA431A8EF}" type="datetimeFigureOut">
              <a:rPr lang="ru-RU" smtClean="0"/>
              <a:t>16.05.2024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E41C4EFB-ABD3-4D41-B32A-BD365E9896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49897169-4C93-4C0B-A004-C5166DF395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0347B-B647-49A9-AB61-8CD41A4F65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9813016"/>
      </p:ext>
    </p:extLst>
  </p:cSld>
  <p:clrMapOvr>
    <a:masterClrMapping/>
  </p:clrMapOvr>
  <p:transition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4840F9-8E64-45A5-B373-BC06D1608B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BB634DE2-25C5-45F1-AA07-AAC4A6C0C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101C0-25B8-4162-8BC1-C6EFA431A8EF}" type="datetimeFigureOut">
              <a:rPr lang="ru-RU" smtClean="0"/>
              <a:t>16.05.2024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BADBF03-E2B5-45F7-901A-AE7981234F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52B402B-7C99-46D2-BF30-D977D00F3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0347B-B647-49A9-AB61-8CD41A4F65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9873480"/>
      </p:ext>
    </p:extLst>
  </p:cSld>
  <p:clrMapOvr>
    <a:masterClrMapping/>
  </p:clrMapOvr>
  <p:transition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5BA4A04E-EBD5-48E1-907C-BBA458C3D5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101C0-25B8-4162-8BC1-C6EFA431A8EF}" type="datetimeFigureOut">
              <a:rPr lang="ru-RU" smtClean="0"/>
              <a:t>16.05.2024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F1A48E5-955E-4D67-8174-EE3784B7A5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283009D-7897-4621-A83E-0947052C64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0347B-B647-49A9-AB61-8CD41A4F65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8401972"/>
      </p:ext>
    </p:extLst>
  </p:cSld>
  <p:clrMapOvr>
    <a:masterClrMapping/>
  </p:clrMapOvr>
  <p:transition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F1B1028-5F46-4719-90A4-62DB808483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4EA61FE-7C47-459E-8CB4-4626F416B5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6FA5FFB-B825-4635-ACB4-63A6F9E434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78F6645-FB80-493A-B1CB-B36B2CDD9E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101C0-25B8-4162-8BC1-C6EFA431A8EF}" type="datetimeFigureOut">
              <a:rPr lang="ru-RU" smtClean="0"/>
              <a:t>16.05.2024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3F9A624-8249-46DF-8669-62134B7CF5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9E9E271-064A-475F-8C21-0F6F920C10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0347B-B647-49A9-AB61-8CD41A4F65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9167333"/>
      </p:ext>
    </p:extLst>
  </p:cSld>
  <p:clrMapOvr>
    <a:masterClrMapping/>
  </p:clrMapOvr>
  <p:transition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DCE34A-3569-4D5D-8C48-97F9763E7A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DD60C7DB-890E-43D8-8296-4836CFA3F8C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A3265D9-B9DB-423A-85DA-564ADF0509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B4115A3-E882-4CF6-B3D4-48687CF0B1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101C0-25B8-4162-8BC1-C6EFA431A8EF}" type="datetimeFigureOut">
              <a:rPr lang="ru-RU" smtClean="0"/>
              <a:t>16.05.2024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41F424E-7ADF-4686-9DA9-C514C813BA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E80B539-DF76-4FB3-A0E9-59BEF7AE5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0347B-B647-49A9-AB61-8CD41A4F65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3150552"/>
      </p:ext>
    </p:extLst>
  </p:cSld>
  <p:clrMapOvr>
    <a:masterClrMapping/>
  </p:clrMapOvr>
  <p:transition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127248-649D-4A89-8380-09AB89BDDB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78E6111-CB53-4AAA-BD1D-E50311B3C4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72FF853-32C3-4B72-8F3D-8E98FA75D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101C0-25B8-4162-8BC1-C6EFA431A8EF}" type="datetimeFigureOut">
              <a:rPr lang="ru-RU" smtClean="0"/>
              <a:t>16.05.2024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F79D9E6-8A0C-42E2-9645-044FF16C12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E8B8164-1EA5-4DD1-BDBB-D1364983AD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0347B-B647-49A9-AB61-8CD41A4F65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8912103"/>
      </p:ext>
    </p:extLst>
  </p:cSld>
  <p:clrMapOvr>
    <a:masterClrMapping/>
  </p:clrMapOvr>
  <p:transition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0517F067-161E-46BF-A9DD-B0F21B6571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B0488B8-8E38-4080-A901-5DA4FCC4A9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9635C66-BBDB-4F87-BF7B-33E232C688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101C0-25B8-4162-8BC1-C6EFA431A8EF}" type="datetimeFigureOut">
              <a:rPr lang="ru-RU" smtClean="0"/>
              <a:t>16.05.2024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11CB31C-2244-4A53-962A-0F5F023077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8DF213C-734B-4B72-AAD0-4B00A907A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0347B-B647-49A9-AB61-8CD41A4F65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7733713"/>
      </p:ext>
    </p:extLst>
  </p:cSld>
  <p:clrMapOvr>
    <a:masterClrMapping/>
  </p:clrMapOvr>
  <p:transition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B4584A-4E5A-4AA7-9A6D-B4883B24D7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7B0FE16-9E2B-4BB1-997B-F229FA6300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F52F8F1-CAE0-4653-8A36-63834D2A43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1101C0-25B8-4162-8BC1-C6EFA431A8EF}" type="datetimeFigureOut">
              <a:rPr lang="ru-RU" smtClean="0"/>
              <a:t>16.05.2024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49BD628-ABCE-4722-A57A-1AE1AB46A5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8A23AFC-0C02-4C59-A8AA-74D50BE61B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E0347B-B647-49A9-AB61-8CD41A4F65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19702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sv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2.sv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sv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4" Type="http://schemas.openxmlformats.org/officeDocument/2006/relationships/image" Target="../media/image24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jpg"/><Relationship Id="rId7" Type="http://schemas.openxmlformats.org/officeDocument/2006/relationships/image" Target="../media/image3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svg"/><Relationship Id="rId5" Type="http://schemas.openxmlformats.org/officeDocument/2006/relationships/image" Target="../media/image29.png"/><Relationship Id="rId4" Type="http://schemas.openxmlformats.org/officeDocument/2006/relationships/image" Target="../media/image28.jpg"/><Relationship Id="rId9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gif"/><Relationship Id="rId4" Type="http://schemas.openxmlformats.org/officeDocument/2006/relationships/image" Target="../media/image35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64A6A0E-01AC-4D41-B62D-4982BEF252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46797" y="1371600"/>
            <a:ext cx="3929063" cy="20955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B4B7F8D-B2C2-48FE-8E3C-8B5D4C00345F}"/>
              </a:ext>
            </a:extLst>
          </p:cNvPr>
          <p:cNvSpPr txBox="1"/>
          <p:nvPr/>
        </p:nvSpPr>
        <p:spPr>
          <a:xfrm>
            <a:off x="966470" y="3867150"/>
            <a:ext cx="4713894" cy="12979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dirty="0">
                <a:solidFill>
                  <a:srgbClr val="202020"/>
                </a:solidFill>
                <a:latin typeface="JetBrains Mono Medium" panose="02000009000000000000" pitchFamily="49" charset="0"/>
                <a:cs typeface="JetBrains Mono Medium" panose="02000009000000000000" pitchFamily="49" charset="0"/>
              </a:rPr>
              <a:t>Платформа по созданию, публикации и продаже программных решений для браузера.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AC71A1BA-F2C6-4AD9-AEAB-DC2C00564CF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096000" y="1879518"/>
            <a:ext cx="5423180" cy="3175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7020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A87CA57-B31C-4231-8CDF-62F8C844EA1E}"/>
              </a:ext>
            </a:extLst>
          </p:cNvPr>
          <p:cNvSpPr txBox="1"/>
          <p:nvPr/>
        </p:nvSpPr>
        <p:spPr>
          <a:xfrm>
            <a:off x="897229" y="924115"/>
            <a:ext cx="4939692" cy="4305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ru-RU" sz="7200" dirty="0">
                <a:solidFill>
                  <a:srgbClr val="202020"/>
                </a:solidFill>
                <a:latin typeface="JetBrains Mono" panose="02000009000000000000" pitchFamily="49" charset="0"/>
                <a:cs typeface="JetBrains Mono" panose="02000009000000000000" pitchFamily="49" charset="0"/>
              </a:rPr>
              <a:t>Какие проблемы решает</a:t>
            </a:r>
            <a:r>
              <a:rPr lang="en-US" sz="7200" dirty="0">
                <a:solidFill>
                  <a:srgbClr val="202020"/>
                </a:solidFill>
                <a:latin typeface="JetBrains Mono" panose="02000009000000000000" pitchFamily="49" charset="0"/>
                <a:cs typeface="JetBrains Mono" panose="02000009000000000000" pitchFamily="49" charset="0"/>
              </a:rPr>
              <a:t>?</a:t>
            </a:r>
            <a:endParaRPr lang="ru-RU" sz="7200" dirty="0">
              <a:solidFill>
                <a:srgbClr val="202020"/>
              </a:solidFill>
              <a:latin typeface="JetBrains Mono" panose="02000009000000000000" pitchFamily="49" charset="0"/>
              <a:cs typeface="JetBrains Mono" panose="02000009000000000000" pitchFamily="49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A6E42DD-329C-4E69-B947-7A98B14CB01E}"/>
              </a:ext>
            </a:extLst>
          </p:cNvPr>
          <p:cNvSpPr/>
          <p:nvPr/>
        </p:nvSpPr>
        <p:spPr>
          <a:xfrm>
            <a:off x="6019800" y="1263462"/>
            <a:ext cx="5343646" cy="3804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70000"/>
              </a:lnSpc>
              <a:buClr>
                <a:srgbClr val="692EC6"/>
              </a:buClr>
              <a:buSzPct val="180000"/>
              <a:buFont typeface="Arial" panose="020B0604020202020204" pitchFamily="34" charset="0"/>
              <a:buChar char="•"/>
            </a:pPr>
            <a:r>
              <a:rPr lang="ru-RU" sz="1780" dirty="0">
                <a:solidFill>
                  <a:srgbClr val="202020"/>
                </a:solidFill>
                <a:latin typeface="JetBrains Mono Light" panose="02000009000000000000" pitchFamily="49" charset="0"/>
                <a:cs typeface="JetBrains Mono Light" panose="02000009000000000000" pitchFamily="49" charset="0"/>
              </a:rPr>
              <a:t>Отсутствие возможности изменения оформления;</a:t>
            </a:r>
          </a:p>
          <a:p>
            <a:pPr marL="285750" indent="-285750">
              <a:lnSpc>
                <a:spcPct val="170000"/>
              </a:lnSpc>
              <a:buClr>
                <a:srgbClr val="692EC6"/>
              </a:buClr>
              <a:buSzPct val="180000"/>
              <a:buFont typeface="Arial" panose="020B0604020202020204" pitchFamily="34" charset="0"/>
              <a:buChar char="•"/>
            </a:pPr>
            <a:r>
              <a:rPr lang="ru-RU" sz="1780" dirty="0">
                <a:solidFill>
                  <a:srgbClr val="202020"/>
                </a:solidFill>
                <a:latin typeface="JetBrains Mono Light" panose="02000009000000000000" pitchFamily="49" charset="0"/>
                <a:cs typeface="JetBrains Mono Light" panose="02000009000000000000" pitchFamily="49" charset="0"/>
              </a:rPr>
              <a:t>Наличие множества визуального спама;</a:t>
            </a:r>
          </a:p>
          <a:p>
            <a:pPr marL="285750" indent="-285750">
              <a:lnSpc>
                <a:spcPct val="170000"/>
              </a:lnSpc>
              <a:buClr>
                <a:srgbClr val="692EC6"/>
              </a:buClr>
              <a:buSzPct val="180000"/>
              <a:buFont typeface="Arial" panose="020B0604020202020204" pitchFamily="34" charset="0"/>
              <a:buChar char="•"/>
            </a:pPr>
            <a:r>
              <a:rPr lang="ru-RU" sz="1780" dirty="0">
                <a:solidFill>
                  <a:srgbClr val="202020"/>
                </a:solidFill>
                <a:latin typeface="JetBrains Mono Light" panose="02000009000000000000" pitchFamily="49" charset="0"/>
                <a:cs typeface="JetBrains Mono Light" panose="02000009000000000000" pitchFamily="49" charset="0"/>
              </a:rPr>
              <a:t>Отсутствие возможности добавления новых инструментов;</a:t>
            </a:r>
          </a:p>
          <a:p>
            <a:pPr marL="285750" indent="-285750">
              <a:lnSpc>
                <a:spcPct val="170000"/>
              </a:lnSpc>
              <a:buClr>
                <a:srgbClr val="692EC6"/>
              </a:buClr>
              <a:buSzPct val="180000"/>
              <a:buFont typeface="Arial" panose="020B0604020202020204" pitchFamily="34" charset="0"/>
              <a:buChar char="•"/>
            </a:pPr>
            <a:r>
              <a:rPr lang="ru-RU" sz="1780" dirty="0">
                <a:solidFill>
                  <a:srgbClr val="202020"/>
                </a:solidFill>
                <a:latin typeface="JetBrains Mono Light" panose="02000009000000000000" pitchFamily="49" charset="0"/>
                <a:cs typeface="JetBrains Mono Light" panose="02000009000000000000" pitchFamily="49" charset="0"/>
              </a:rPr>
              <a:t>Отсутствие доступного способа взаимодействия покупателей и продавцов решений для браузера.</a:t>
            </a:r>
          </a:p>
        </p:txBody>
      </p:sp>
    </p:spTree>
    <p:extLst>
      <p:ext uri="{BB962C8B-B14F-4D97-AF65-F5344CB8AC3E}">
        <p14:creationId xmlns:p14="http://schemas.microsoft.com/office/powerpoint/2010/main" val="2130136236"/>
      </p:ext>
    </p:extLst>
  </p:cSld>
  <p:clrMapOvr>
    <a:masterClrMapping/>
  </p:clrMapOvr>
  <p:transition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EA4B7C0F-6290-4130-870E-C0566C5F9D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838235" y="842586"/>
            <a:ext cx="6934235" cy="557512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A87CA57-B31C-4231-8CDF-62F8C844EA1E}"/>
              </a:ext>
            </a:extLst>
          </p:cNvPr>
          <p:cNvSpPr txBox="1"/>
          <p:nvPr/>
        </p:nvSpPr>
        <p:spPr>
          <a:xfrm>
            <a:off x="6181903" y="1157795"/>
            <a:ext cx="5264266" cy="1940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ru-RU" sz="4800" dirty="0">
                <a:solidFill>
                  <a:srgbClr val="202020"/>
                </a:solidFill>
                <a:latin typeface="JetBrains Mono" panose="02000009000000000000" pitchFamily="49" charset="0"/>
                <a:cs typeface="JetBrains Mono" panose="02000009000000000000" pitchFamily="49" charset="0"/>
              </a:rPr>
              <a:t>Менять сайты</a:t>
            </a:r>
          </a:p>
          <a:p>
            <a:pPr>
              <a:lnSpc>
                <a:spcPct val="130000"/>
              </a:lnSpc>
            </a:pPr>
            <a:r>
              <a:rPr lang="ru-RU" sz="4800" dirty="0">
                <a:solidFill>
                  <a:srgbClr val="202020"/>
                </a:solidFill>
                <a:latin typeface="JetBrains Mono" panose="02000009000000000000" pitchFamily="49" charset="0"/>
                <a:cs typeface="JetBrains Mono" panose="02000009000000000000" pitchFamily="49" charset="0"/>
              </a:rPr>
              <a:t>возможно!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337F0066-3A3F-4D51-8A37-47F22326401B}"/>
              </a:ext>
            </a:extLst>
          </p:cNvPr>
          <p:cNvSpPr/>
          <p:nvPr/>
        </p:nvSpPr>
        <p:spPr>
          <a:xfrm>
            <a:off x="6181903" y="3429000"/>
            <a:ext cx="5129185" cy="16857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80000"/>
              </a:lnSpc>
              <a:buClr>
                <a:srgbClr val="692EC6"/>
              </a:buClr>
              <a:buSzPct val="180000"/>
            </a:pPr>
            <a:r>
              <a:rPr lang="ru-RU" sz="2000" dirty="0">
                <a:solidFill>
                  <a:srgbClr val="202020"/>
                </a:solidFill>
                <a:latin typeface="JetBrains Mono Light" panose="02000009000000000000" pitchFamily="49" charset="0"/>
                <a:cs typeface="JetBrains Mono Light" panose="02000009000000000000" pitchFamily="49" charset="0"/>
              </a:rPr>
              <a:t>Возможность выбирать и создавать свои собственные визуальные решения на сайтах.</a:t>
            </a:r>
          </a:p>
        </p:txBody>
      </p:sp>
    </p:spTree>
    <p:extLst>
      <p:ext uri="{BB962C8B-B14F-4D97-AF65-F5344CB8AC3E}">
        <p14:creationId xmlns:p14="http://schemas.microsoft.com/office/powerpoint/2010/main" val="92382182"/>
      </p:ext>
    </p:extLst>
  </p:cSld>
  <p:clrMapOvr>
    <a:masterClrMapping/>
  </p:clrMapOvr>
  <p:transition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96A6E655-8636-4E33-BEBC-D59498CA3311}"/>
              </a:ext>
            </a:extLst>
          </p:cNvPr>
          <p:cNvSpPr txBox="1"/>
          <p:nvPr/>
        </p:nvSpPr>
        <p:spPr>
          <a:xfrm>
            <a:off x="2377440" y="636608"/>
            <a:ext cx="666933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>
                <a:solidFill>
                  <a:srgbClr val="202020"/>
                </a:solidFill>
                <a:latin typeface="JetBrains Mono" panose="02000009000000000000" pitchFamily="49" charset="0"/>
                <a:cs typeface="JetBrains Mono" panose="02000009000000000000" pitchFamily="49" charset="0"/>
              </a:rPr>
              <a:t>Создаем удобство для всех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FF0D8609-3D87-4780-AF97-6C7D29FD09E2}"/>
              </a:ext>
            </a:extLst>
          </p:cNvPr>
          <p:cNvSpPr/>
          <p:nvPr/>
        </p:nvSpPr>
        <p:spPr>
          <a:xfrm>
            <a:off x="966814" y="2406192"/>
            <a:ext cx="5129185" cy="27937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80000"/>
              </a:lnSpc>
              <a:buClr>
                <a:srgbClr val="692EC6"/>
              </a:buClr>
              <a:buSzPct val="180000"/>
            </a:pPr>
            <a:r>
              <a:rPr lang="ru-RU" sz="2000" dirty="0">
                <a:solidFill>
                  <a:srgbClr val="202020"/>
                </a:solidFill>
                <a:latin typeface="JetBrains Mono Light" panose="02000009000000000000" pitchFamily="49" charset="0"/>
                <a:cs typeface="JetBrains Mono Light" panose="02000009000000000000" pitchFamily="49" charset="0"/>
              </a:rPr>
              <a:t>Мы разработаем среду, где покупатели ищут программные продукты. Тем самым дадим почти неограниченные возможности автоматизации работы.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6DED685-E8E5-4FC4-935A-9619CDD83F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6029" y="2633120"/>
            <a:ext cx="4809157" cy="3273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358774"/>
      </p:ext>
    </p:extLst>
  </p:cSld>
  <p:clrMapOvr>
    <a:masterClrMapping/>
  </p:clrMapOvr>
  <p:transition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96A6E655-8636-4E33-BEBC-D59498CA3311}"/>
              </a:ext>
            </a:extLst>
          </p:cNvPr>
          <p:cNvSpPr txBox="1"/>
          <p:nvPr/>
        </p:nvSpPr>
        <p:spPr>
          <a:xfrm>
            <a:off x="939105" y="667088"/>
            <a:ext cx="66693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>
                <a:solidFill>
                  <a:srgbClr val="202020"/>
                </a:solidFill>
                <a:latin typeface="JetBrains Mono" panose="02000009000000000000" pitchFamily="49" charset="0"/>
                <a:cs typeface="JetBrains Mono" panose="02000009000000000000" pitchFamily="49" charset="0"/>
              </a:rPr>
              <a:t>Решение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FF0D8609-3D87-4780-AF97-6C7D29FD09E2}"/>
              </a:ext>
            </a:extLst>
          </p:cNvPr>
          <p:cNvSpPr/>
          <p:nvPr/>
        </p:nvSpPr>
        <p:spPr>
          <a:xfrm>
            <a:off x="966813" y="1721775"/>
            <a:ext cx="6015877" cy="20036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80000"/>
              </a:lnSpc>
              <a:buClr>
                <a:srgbClr val="692EC6"/>
              </a:buClr>
              <a:buSzPct val="180000"/>
            </a:pPr>
            <a:r>
              <a:rPr lang="ru-RU" sz="1780" dirty="0" err="1">
                <a:solidFill>
                  <a:srgbClr val="202020"/>
                </a:solidFill>
                <a:latin typeface="JetBrains Mono Light" panose="02000009000000000000" pitchFamily="49" charset="0"/>
                <a:cs typeface="JetBrains Mono Light" panose="02000009000000000000" pitchFamily="49" charset="0"/>
              </a:rPr>
              <a:t>Маркетплейс</a:t>
            </a:r>
            <a:r>
              <a:rPr lang="ru-RU" sz="1780" dirty="0">
                <a:solidFill>
                  <a:srgbClr val="202020"/>
                </a:solidFill>
                <a:latin typeface="JetBrains Mono Light" panose="02000009000000000000" pitchFamily="49" charset="0"/>
                <a:cs typeface="JetBrains Mono Light" panose="02000009000000000000" pitchFamily="49" charset="0"/>
              </a:rPr>
              <a:t>, позволяющий управлять комфортом пребывания в интернете, путем расширения возможностей веб-сайтов вне зависимости от знаний в </a:t>
            </a:r>
            <a:r>
              <a:rPr lang="en-US" sz="1780" dirty="0">
                <a:solidFill>
                  <a:srgbClr val="202020"/>
                </a:solidFill>
                <a:latin typeface="JetBrains Mono Light" panose="02000009000000000000" pitchFamily="49" charset="0"/>
                <a:cs typeface="JetBrains Mono Light" panose="02000009000000000000" pitchFamily="49" charset="0"/>
              </a:rPr>
              <a:t>IT.</a:t>
            </a:r>
            <a:endParaRPr lang="ru-RU" sz="1780" dirty="0">
              <a:solidFill>
                <a:srgbClr val="202020"/>
              </a:solidFill>
              <a:latin typeface="JetBrains Mono Light" panose="02000009000000000000" pitchFamily="49" charset="0"/>
              <a:cs typeface="JetBrains Mono Light" panose="02000009000000000000" pitchFamily="49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B8E0D62-DFC5-47D1-ABEE-028E5616C6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808399" y="3020144"/>
            <a:ext cx="4476750" cy="3514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7495928"/>
      </p:ext>
    </p:extLst>
  </p:cSld>
  <p:clrMapOvr>
    <a:masterClrMapping/>
  </p:clrMapOvr>
  <p:transition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FC1F8C7-1ECC-4048-BB7E-B796F6A9433D}"/>
              </a:ext>
            </a:extLst>
          </p:cNvPr>
          <p:cNvSpPr txBox="1"/>
          <p:nvPr/>
        </p:nvSpPr>
        <p:spPr>
          <a:xfrm>
            <a:off x="5846165" y="622941"/>
            <a:ext cx="4803495" cy="8695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ru-RU" sz="4800" dirty="0">
                <a:solidFill>
                  <a:srgbClr val="202020"/>
                </a:solidFill>
                <a:latin typeface="JetBrains Mono" panose="02000009000000000000" pitchFamily="49" charset="0"/>
                <a:cs typeface="JetBrains Mono" panose="02000009000000000000" pitchFamily="49" charset="0"/>
              </a:rPr>
              <a:t>Размер рынка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D58E132-7382-4505-B774-54E35519B7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81185" y="1345045"/>
            <a:ext cx="4167910" cy="4167910"/>
          </a:xfrm>
          <a:prstGeom prst="rect">
            <a:avLst/>
          </a:prstGeom>
        </p:spPr>
      </p:pic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6A20AFC5-EAC2-41FB-8492-DA8951DDF3AE}"/>
              </a:ext>
            </a:extLst>
          </p:cNvPr>
          <p:cNvGrpSpPr/>
          <p:nvPr/>
        </p:nvGrpSpPr>
        <p:grpSpPr>
          <a:xfrm>
            <a:off x="5846165" y="2060345"/>
            <a:ext cx="6727079" cy="3777553"/>
            <a:chOff x="966813" y="1681135"/>
            <a:chExt cx="6727079" cy="3777553"/>
          </a:xfrm>
        </p:grpSpPr>
        <p:sp>
          <p:nvSpPr>
            <p:cNvPr id="23" name="Текст 8">
              <a:extLst>
                <a:ext uri="{FF2B5EF4-FFF2-40B4-BE49-F238E27FC236}">
                  <a16:creationId xmlns:a16="http://schemas.microsoft.com/office/drawing/2014/main" id="{2D08B091-5253-4702-A0AC-7D8E2B08C2B5}"/>
                </a:ext>
              </a:extLst>
            </p:cNvPr>
            <p:cNvSpPr txBox="1">
              <a:spLocks/>
            </p:cNvSpPr>
            <p:nvPr/>
          </p:nvSpPr>
          <p:spPr>
            <a:xfrm>
              <a:off x="1059840" y="2964351"/>
              <a:ext cx="6634052" cy="2494337"/>
            </a:xfrm>
            <a:prstGeom prst="rect">
              <a:avLst/>
            </a:prstGeom>
          </p:spPr>
          <p:txBody>
            <a:bodyPr lIns="0" tIns="0" rIns="0" bIns="0"/>
            <a:lstStyle>
              <a:lvl1pPr marL="15875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tabLst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473075" indent="-457200">
                <a:lnSpc>
                  <a:spcPct val="180000"/>
                </a:lnSpc>
                <a:buClr>
                  <a:srgbClr val="692EC6"/>
                </a:buClr>
                <a:buSzPct val="180000"/>
                <a:buFont typeface="Arial" panose="020B0604020202020204" pitchFamily="34" charset="0"/>
                <a:buChar char="•"/>
              </a:pPr>
              <a:r>
                <a:rPr lang="en-US" sz="1800" dirty="0">
                  <a:solidFill>
                    <a:srgbClr val="202020"/>
                  </a:solidFill>
                  <a:latin typeface="JetBrains Mono Medium" panose="02000009000000000000" pitchFamily="49" charset="0"/>
                  <a:cs typeface="JetBrains Mono Medium" panose="02000009000000000000" pitchFamily="49" charset="0"/>
                </a:rPr>
                <a:t>PAM </a:t>
              </a:r>
              <a:r>
                <a:rPr lang="en-US" sz="1800" dirty="0">
                  <a:solidFill>
                    <a:srgbClr val="202020"/>
                  </a:solidFill>
                  <a:latin typeface="JetBrains Mono Light" panose="02000009000000000000" pitchFamily="49" charset="0"/>
                  <a:cs typeface="JetBrains Mono Light" panose="02000009000000000000" pitchFamily="49" charset="0"/>
                </a:rPr>
                <a:t>– 7 </a:t>
              </a:r>
              <a:r>
                <a:rPr lang="ru-RU" sz="1800" dirty="0">
                  <a:solidFill>
                    <a:srgbClr val="202020"/>
                  </a:solidFill>
                  <a:latin typeface="JetBrains Mono Light" panose="02000009000000000000" pitchFamily="49" charset="0"/>
                  <a:cs typeface="JetBrains Mono Light" panose="02000009000000000000" pitchFamily="49" charset="0"/>
                </a:rPr>
                <a:t>млрд. </a:t>
              </a:r>
              <a:r>
                <a:rPr lang="ru-RU" sz="1800" dirty="0" err="1">
                  <a:solidFill>
                    <a:srgbClr val="202020"/>
                  </a:solidFill>
                  <a:latin typeface="JetBrains Mono Light" panose="02000009000000000000" pitchFamily="49" charset="0"/>
                  <a:cs typeface="JetBrains Mono Light" panose="02000009000000000000" pitchFamily="49" charset="0"/>
                </a:rPr>
                <a:t>руб</a:t>
              </a:r>
              <a:r>
                <a:rPr lang="en-US" sz="1800" dirty="0">
                  <a:solidFill>
                    <a:srgbClr val="202020"/>
                  </a:solidFill>
                  <a:latin typeface="JetBrains Mono Light" panose="02000009000000000000" pitchFamily="49" charset="0"/>
                  <a:cs typeface="JetBrains Mono Light" panose="02000009000000000000" pitchFamily="49" charset="0"/>
                </a:rPr>
                <a:t>;</a:t>
              </a:r>
            </a:p>
            <a:p>
              <a:pPr marL="473075" indent="-457200">
                <a:lnSpc>
                  <a:spcPct val="180000"/>
                </a:lnSpc>
                <a:buClr>
                  <a:srgbClr val="692EC6"/>
                </a:buClr>
                <a:buSzPct val="180000"/>
                <a:buFont typeface="Arial" panose="020B0604020202020204" pitchFamily="34" charset="0"/>
                <a:buChar char="•"/>
              </a:pPr>
              <a:r>
                <a:rPr lang="en-US" sz="1800" dirty="0">
                  <a:solidFill>
                    <a:srgbClr val="202020"/>
                  </a:solidFill>
                  <a:latin typeface="JetBrains Mono Medium" panose="02000009000000000000" pitchFamily="49" charset="0"/>
                  <a:cs typeface="JetBrains Mono Medium" panose="02000009000000000000" pitchFamily="49" charset="0"/>
                </a:rPr>
                <a:t>TAM </a:t>
              </a:r>
              <a:r>
                <a:rPr lang="en-US" sz="1800" dirty="0">
                  <a:solidFill>
                    <a:srgbClr val="202020"/>
                  </a:solidFill>
                  <a:latin typeface="JetBrains Mono Light" panose="02000009000000000000" pitchFamily="49" charset="0"/>
                  <a:cs typeface="JetBrains Mono Light" panose="02000009000000000000" pitchFamily="49" charset="0"/>
                </a:rPr>
                <a:t>– 2.87 </a:t>
              </a:r>
              <a:r>
                <a:rPr lang="ru-RU" sz="1800" dirty="0">
                  <a:solidFill>
                    <a:srgbClr val="202020"/>
                  </a:solidFill>
                  <a:latin typeface="JetBrains Mono Light" panose="02000009000000000000" pitchFamily="49" charset="0"/>
                  <a:cs typeface="JetBrains Mono Light" panose="02000009000000000000" pitchFamily="49" charset="0"/>
                </a:rPr>
                <a:t>млрд. </a:t>
              </a:r>
              <a:r>
                <a:rPr lang="ru-RU" sz="1800" dirty="0" err="1">
                  <a:solidFill>
                    <a:srgbClr val="202020"/>
                  </a:solidFill>
                  <a:latin typeface="JetBrains Mono Light" panose="02000009000000000000" pitchFamily="49" charset="0"/>
                  <a:cs typeface="JetBrains Mono Light" panose="02000009000000000000" pitchFamily="49" charset="0"/>
                </a:rPr>
                <a:t>руб</a:t>
              </a:r>
              <a:r>
                <a:rPr lang="en-US" sz="1800" dirty="0">
                  <a:solidFill>
                    <a:srgbClr val="202020"/>
                  </a:solidFill>
                  <a:latin typeface="JetBrains Mono Light" panose="02000009000000000000" pitchFamily="49" charset="0"/>
                  <a:cs typeface="JetBrains Mono Light" panose="02000009000000000000" pitchFamily="49" charset="0"/>
                </a:rPr>
                <a:t>;</a:t>
              </a:r>
              <a:endParaRPr lang="ru-RU" sz="1800" dirty="0">
                <a:solidFill>
                  <a:srgbClr val="202020"/>
                </a:solidFill>
                <a:latin typeface="JetBrains Mono Light" panose="02000009000000000000" pitchFamily="49" charset="0"/>
                <a:cs typeface="JetBrains Mono Light" panose="02000009000000000000" pitchFamily="49" charset="0"/>
              </a:endParaRPr>
            </a:p>
            <a:p>
              <a:pPr marL="473075" indent="-457200">
                <a:lnSpc>
                  <a:spcPct val="180000"/>
                </a:lnSpc>
                <a:buClr>
                  <a:srgbClr val="692EC6"/>
                </a:buClr>
                <a:buSzPct val="180000"/>
                <a:buFont typeface="Arial" panose="020B0604020202020204" pitchFamily="34" charset="0"/>
                <a:buChar char="•"/>
              </a:pPr>
              <a:r>
                <a:rPr lang="en-US" sz="1800" dirty="0">
                  <a:solidFill>
                    <a:srgbClr val="202020"/>
                  </a:solidFill>
                  <a:latin typeface="JetBrains Mono Medium" panose="02000009000000000000" pitchFamily="49" charset="0"/>
                  <a:cs typeface="JetBrains Mono Medium" panose="02000009000000000000" pitchFamily="49" charset="0"/>
                </a:rPr>
                <a:t>SAM </a:t>
              </a:r>
              <a:r>
                <a:rPr lang="en-US" sz="1800" dirty="0">
                  <a:solidFill>
                    <a:srgbClr val="202020"/>
                  </a:solidFill>
                  <a:latin typeface="JetBrains Mono Light" panose="02000009000000000000" pitchFamily="49" charset="0"/>
                  <a:cs typeface="JetBrains Mono Light" panose="02000009000000000000" pitchFamily="49" charset="0"/>
                </a:rPr>
                <a:t>– 890 </a:t>
              </a:r>
              <a:r>
                <a:rPr lang="ru-RU" sz="1800" dirty="0">
                  <a:solidFill>
                    <a:srgbClr val="202020"/>
                  </a:solidFill>
                  <a:latin typeface="JetBrains Mono Light" panose="02000009000000000000" pitchFamily="49" charset="0"/>
                  <a:cs typeface="JetBrains Mono Light" panose="02000009000000000000" pitchFamily="49" charset="0"/>
                </a:rPr>
                <a:t>млн. </a:t>
              </a:r>
              <a:r>
                <a:rPr lang="ru-RU" sz="1800" dirty="0" err="1">
                  <a:solidFill>
                    <a:srgbClr val="202020"/>
                  </a:solidFill>
                  <a:latin typeface="JetBrains Mono Light" panose="02000009000000000000" pitchFamily="49" charset="0"/>
                  <a:cs typeface="JetBrains Mono Light" panose="02000009000000000000" pitchFamily="49" charset="0"/>
                </a:rPr>
                <a:t>руб</a:t>
              </a:r>
              <a:r>
                <a:rPr lang="en-US" sz="1800" dirty="0">
                  <a:solidFill>
                    <a:srgbClr val="202020"/>
                  </a:solidFill>
                  <a:latin typeface="JetBrains Mono Light" panose="02000009000000000000" pitchFamily="49" charset="0"/>
                  <a:cs typeface="JetBrains Mono Light" panose="02000009000000000000" pitchFamily="49" charset="0"/>
                </a:rPr>
                <a:t>;</a:t>
              </a:r>
            </a:p>
            <a:p>
              <a:pPr marL="473075" indent="-457200">
                <a:lnSpc>
                  <a:spcPct val="180000"/>
                </a:lnSpc>
                <a:buClr>
                  <a:srgbClr val="692EC6"/>
                </a:buClr>
                <a:buSzPct val="180000"/>
                <a:buFont typeface="Arial" panose="020B0604020202020204" pitchFamily="34" charset="0"/>
                <a:buChar char="•"/>
              </a:pPr>
              <a:r>
                <a:rPr lang="en-US" sz="1800" dirty="0">
                  <a:solidFill>
                    <a:srgbClr val="202020"/>
                  </a:solidFill>
                  <a:latin typeface="JetBrains Mono Medium" panose="02000009000000000000" pitchFamily="49" charset="0"/>
                  <a:cs typeface="JetBrains Mono Medium" panose="02000009000000000000" pitchFamily="49" charset="0"/>
                </a:rPr>
                <a:t>SOM </a:t>
              </a:r>
              <a:r>
                <a:rPr lang="en-US" sz="1800" dirty="0">
                  <a:solidFill>
                    <a:srgbClr val="202020"/>
                  </a:solidFill>
                  <a:latin typeface="JetBrains Mono Light" panose="02000009000000000000" pitchFamily="49" charset="0"/>
                  <a:cs typeface="JetBrains Mono Light" panose="02000009000000000000" pitchFamily="49" charset="0"/>
                </a:rPr>
                <a:t>–</a:t>
              </a:r>
              <a:r>
                <a:rPr lang="ru-RU" sz="1800" dirty="0">
                  <a:solidFill>
                    <a:srgbClr val="202020"/>
                  </a:solidFill>
                  <a:latin typeface="JetBrains Mono Light" panose="02000009000000000000" pitchFamily="49" charset="0"/>
                  <a:cs typeface="JetBrains Mono Light" panose="02000009000000000000" pitchFamily="49" charset="0"/>
                </a:rPr>
                <a:t> </a:t>
              </a:r>
              <a:r>
                <a:rPr lang="en-US" sz="1800" dirty="0">
                  <a:solidFill>
                    <a:srgbClr val="202020"/>
                  </a:solidFill>
                  <a:latin typeface="JetBrains Mono Light" panose="02000009000000000000" pitchFamily="49" charset="0"/>
                  <a:cs typeface="JetBrains Mono Light" panose="02000009000000000000" pitchFamily="49" charset="0"/>
                </a:rPr>
                <a:t>276 </a:t>
              </a:r>
              <a:r>
                <a:rPr lang="ru-RU" sz="1800" dirty="0">
                  <a:solidFill>
                    <a:srgbClr val="202020"/>
                  </a:solidFill>
                  <a:latin typeface="JetBrains Mono Light" panose="02000009000000000000" pitchFamily="49" charset="0"/>
                  <a:cs typeface="JetBrains Mono Light" panose="02000009000000000000" pitchFamily="49" charset="0"/>
                </a:rPr>
                <a:t>млн. </a:t>
              </a:r>
              <a:r>
                <a:rPr lang="ru-RU" sz="1800" dirty="0" err="1">
                  <a:solidFill>
                    <a:srgbClr val="202020"/>
                  </a:solidFill>
                  <a:latin typeface="JetBrains Mono Light" panose="02000009000000000000" pitchFamily="49" charset="0"/>
                  <a:cs typeface="JetBrains Mono Light" panose="02000009000000000000" pitchFamily="49" charset="0"/>
                </a:rPr>
                <a:t>руб</a:t>
              </a:r>
              <a:r>
                <a:rPr lang="en-US" sz="1800" dirty="0">
                  <a:solidFill>
                    <a:srgbClr val="202020"/>
                  </a:solidFill>
                  <a:latin typeface="JetBrains Mono Light" panose="02000009000000000000" pitchFamily="49" charset="0"/>
                  <a:cs typeface="JetBrains Mono Light" panose="02000009000000000000" pitchFamily="49" charset="0"/>
                </a:rPr>
                <a:t>.</a:t>
              </a:r>
              <a:endParaRPr lang="ru-RU" sz="1800" dirty="0">
                <a:solidFill>
                  <a:srgbClr val="202020"/>
                </a:solidFill>
                <a:latin typeface="JetBrains Mono Light" panose="02000009000000000000" pitchFamily="49" charset="0"/>
                <a:cs typeface="JetBrains Mono Light" panose="02000009000000000000" pitchFamily="49" charset="0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0C5A0AD9-77E8-4F75-B421-44096F3525C9}"/>
                </a:ext>
              </a:extLst>
            </p:cNvPr>
            <p:cNvSpPr/>
            <p:nvPr/>
          </p:nvSpPr>
          <p:spPr>
            <a:xfrm>
              <a:off x="966813" y="1681135"/>
              <a:ext cx="6015877" cy="102784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80000"/>
                </a:lnSpc>
                <a:buClr>
                  <a:srgbClr val="692EC6"/>
                </a:buClr>
                <a:buSzPct val="180000"/>
              </a:pPr>
              <a:r>
                <a:rPr lang="ru-RU" dirty="0">
                  <a:solidFill>
                    <a:srgbClr val="202020"/>
                  </a:solidFill>
                  <a:latin typeface="JetBrains Mono Light" panose="02000009000000000000" pitchFamily="49" charset="0"/>
                  <a:cs typeface="JetBrains Mono Light" panose="02000009000000000000" pitchFamily="49" charset="0"/>
                </a:rPr>
                <a:t>Объем рынка был рассчитан по вторичным источникам и</a:t>
              </a:r>
              <a:r>
                <a:rPr lang="en-US" dirty="0">
                  <a:solidFill>
                    <a:srgbClr val="202020"/>
                  </a:solidFill>
                  <a:latin typeface="JetBrains Mono Light" panose="02000009000000000000" pitchFamily="49" charset="0"/>
                  <a:cs typeface="JetBrains Mono Light" panose="02000009000000000000" pitchFamily="49" charset="0"/>
                </a:rPr>
                <a:t> </a:t>
              </a:r>
              <a:r>
                <a:rPr lang="ru-RU" dirty="0">
                  <a:solidFill>
                    <a:srgbClr val="202020"/>
                  </a:solidFill>
                  <a:latin typeface="JetBrains Mono Light" panose="02000009000000000000" pitchFamily="49" charset="0"/>
                  <a:cs typeface="JetBrains Mono Light" panose="02000009000000000000" pitchFamily="49" charset="0"/>
                </a:rPr>
                <a:t>методом аналогии</a:t>
              </a:r>
              <a:r>
                <a:rPr lang="en-US" dirty="0">
                  <a:solidFill>
                    <a:srgbClr val="202020"/>
                  </a:solidFill>
                  <a:latin typeface="JetBrains Mono Light" panose="02000009000000000000" pitchFamily="49" charset="0"/>
                  <a:cs typeface="JetBrains Mono Light" panose="02000009000000000000" pitchFamily="49" charset="0"/>
                </a:rPr>
                <a:t>:</a:t>
              </a:r>
              <a:endParaRPr lang="ru-RU" dirty="0">
                <a:solidFill>
                  <a:srgbClr val="202020"/>
                </a:solidFill>
                <a:latin typeface="JetBrains Mono Light" panose="02000009000000000000" pitchFamily="49" charset="0"/>
                <a:cs typeface="JetBrains Mono Light" panose="02000009000000000000" pitchFamily="49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7840622"/>
      </p:ext>
    </p:extLst>
  </p:cSld>
  <p:clrMapOvr>
    <a:masterClrMapping/>
  </p:clrMapOvr>
  <p:transition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FC1F8C7-1ECC-4048-BB7E-B796F6A9433D}"/>
              </a:ext>
            </a:extLst>
          </p:cNvPr>
          <p:cNvSpPr txBox="1"/>
          <p:nvPr/>
        </p:nvSpPr>
        <p:spPr>
          <a:xfrm>
            <a:off x="937548" y="622698"/>
            <a:ext cx="10081433" cy="8695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ru-RU" sz="4800" dirty="0">
                <a:latin typeface="JetBrains Mono" panose="02000009000000000000" pitchFamily="49" charset="0"/>
                <a:cs typeface="JetBrains Mono" panose="02000009000000000000" pitchFamily="49" charset="0"/>
              </a:rPr>
              <a:t>Стратегия выхода на рынок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BC83BD6-2212-4BF9-BAD8-BC48532B1A77}"/>
              </a:ext>
            </a:extLst>
          </p:cNvPr>
          <p:cNvSpPr/>
          <p:nvPr/>
        </p:nvSpPr>
        <p:spPr>
          <a:xfrm>
            <a:off x="1643602" y="1820074"/>
            <a:ext cx="3842798" cy="8736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780" dirty="0">
                <a:solidFill>
                  <a:srgbClr val="202020"/>
                </a:solidFill>
                <a:latin typeface="JetBrains Mono Light" panose="02000009000000000000" pitchFamily="49" charset="0"/>
                <a:cs typeface="JetBrains Mono Light" panose="02000009000000000000" pitchFamily="49" charset="0"/>
              </a:rPr>
              <a:t>Создание и ведение социальных сетей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A17A5238-022F-48D2-955F-01B06B45B63B}"/>
              </a:ext>
            </a:extLst>
          </p:cNvPr>
          <p:cNvSpPr/>
          <p:nvPr/>
        </p:nvSpPr>
        <p:spPr>
          <a:xfrm>
            <a:off x="6805919" y="2450615"/>
            <a:ext cx="4139172" cy="8736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780" dirty="0">
                <a:solidFill>
                  <a:srgbClr val="202020"/>
                </a:solidFill>
                <a:latin typeface="JetBrains Mono Light" panose="02000009000000000000" pitchFamily="49" charset="0"/>
                <a:cs typeface="JetBrains Mono Light" panose="02000009000000000000" pitchFamily="49" charset="0"/>
              </a:rPr>
              <a:t>Сарафанное радио среди студентов учебных учреждений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FF73D9D-ED5E-4E89-AB46-0B5690E14AA2}"/>
              </a:ext>
            </a:extLst>
          </p:cNvPr>
          <p:cNvSpPr/>
          <p:nvPr/>
        </p:nvSpPr>
        <p:spPr>
          <a:xfrm>
            <a:off x="1678327" y="3426394"/>
            <a:ext cx="4085865" cy="8736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780" dirty="0">
                <a:solidFill>
                  <a:srgbClr val="202020"/>
                </a:solidFill>
                <a:latin typeface="JetBrains Mono Light" panose="02000009000000000000" pitchFamily="49" charset="0"/>
                <a:cs typeface="JetBrains Mono Light" panose="02000009000000000000" pitchFamily="49" charset="0"/>
              </a:rPr>
              <a:t>Реферальные программы с образовательными компаниями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684243F5-F1A8-40C6-BA52-F4C29D17E4C2}"/>
              </a:ext>
            </a:extLst>
          </p:cNvPr>
          <p:cNvSpPr/>
          <p:nvPr/>
        </p:nvSpPr>
        <p:spPr>
          <a:xfrm>
            <a:off x="1678326" y="5131137"/>
            <a:ext cx="4620873" cy="8736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780" dirty="0">
                <a:solidFill>
                  <a:srgbClr val="202020"/>
                </a:solidFill>
                <a:latin typeface="JetBrains Mono Light" panose="02000009000000000000" pitchFamily="49" charset="0"/>
                <a:cs typeface="JetBrains Mono Light" panose="02000009000000000000" pitchFamily="49" charset="0"/>
              </a:rPr>
              <a:t>Решение 80% бытовых проблем пользователей в интернете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0C578716-DFC6-445F-A339-EBAED2D43AAD}"/>
              </a:ext>
            </a:extLst>
          </p:cNvPr>
          <p:cNvSpPr/>
          <p:nvPr/>
        </p:nvSpPr>
        <p:spPr>
          <a:xfrm>
            <a:off x="6805918" y="4030632"/>
            <a:ext cx="4498694" cy="8736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780" dirty="0">
                <a:solidFill>
                  <a:srgbClr val="202020"/>
                </a:solidFill>
                <a:latin typeface="JetBrains Mono Light" panose="02000009000000000000" pitchFamily="49" charset="0"/>
                <a:cs typeface="JetBrains Mono Light" panose="02000009000000000000" pitchFamily="49" charset="0"/>
              </a:rPr>
              <a:t>Внедрение в процессы анализа и </a:t>
            </a:r>
            <a:r>
              <a:rPr lang="ru-RU" sz="1780" dirty="0" err="1">
                <a:solidFill>
                  <a:srgbClr val="202020"/>
                </a:solidFill>
                <a:latin typeface="JetBrains Mono Light" panose="02000009000000000000" pitchFamily="49" charset="0"/>
                <a:cs typeface="JetBrains Mono Light" panose="02000009000000000000" pitchFamily="49" charset="0"/>
              </a:rPr>
              <a:t>тестировки</a:t>
            </a:r>
            <a:r>
              <a:rPr lang="ru-RU" sz="1780" dirty="0">
                <a:solidFill>
                  <a:srgbClr val="202020"/>
                </a:solidFill>
                <a:latin typeface="JetBrains Mono Light" panose="02000009000000000000" pitchFamily="49" charset="0"/>
                <a:cs typeface="JetBrains Mono Light" panose="02000009000000000000" pitchFamily="49" charset="0"/>
              </a:rPr>
              <a:t> сайтов специалистами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6B203A7-2504-4B26-B7CF-3E4DF8D6F9D5}"/>
              </a:ext>
            </a:extLst>
          </p:cNvPr>
          <p:cNvSpPr/>
          <p:nvPr/>
        </p:nvSpPr>
        <p:spPr>
          <a:xfrm>
            <a:off x="922114" y="1762636"/>
            <a:ext cx="75621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7200">
                <a:solidFill>
                  <a:srgbClr val="692EC6"/>
                </a:solidFill>
                <a:latin typeface="Bebas Neue" panose="020B0606020202050201" pitchFamily="34" charset="0"/>
                <a:cs typeface="JetBrains Mono Light" panose="02000009000000000000" pitchFamily="49" charset="0"/>
              </a:rPr>
              <a:t>1</a:t>
            </a:r>
            <a:endParaRPr lang="ru-RU" sz="7200" dirty="0">
              <a:solidFill>
                <a:srgbClr val="692EC6"/>
              </a:solidFill>
              <a:latin typeface="JetBrains Mono Light" panose="02000009000000000000" pitchFamily="49" charset="0"/>
              <a:cs typeface="JetBrains Mono Light" panose="02000009000000000000" pitchFamily="49" charset="0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C1965DE7-C635-4573-BE6B-FEE30809B9CA}"/>
              </a:ext>
            </a:extLst>
          </p:cNvPr>
          <p:cNvSpPr/>
          <p:nvPr/>
        </p:nvSpPr>
        <p:spPr>
          <a:xfrm>
            <a:off x="6142299" y="2380471"/>
            <a:ext cx="6636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7200" dirty="0">
                <a:solidFill>
                  <a:srgbClr val="692EC6"/>
                </a:solidFill>
                <a:latin typeface="Bebas Neue" panose="020B0606020202050201" pitchFamily="34" charset="0"/>
                <a:cs typeface="JetBrains Mono Light" panose="02000009000000000000" pitchFamily="49" charset="0"/>
              </a:rPr>
              <a:t>2</a:t>
            </a:r>
            <a:endParaRPr lang="ru-RU" sz="7200" dirty="0">
              <a:solidFill>
                <a:srgbClr val="692EC6"/>
              </a:solidFill>
              <a:latin typeface="JetBrains Mono Light" panose="02000009000000000000" pitchFamily="49" charset="0"/>
              <a:cs typeface="JetBrains Mono Light" panose="02000009000000000000" pitchFamily="49" charset="0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8BB1CC39-7DE5-4841-9FEB-EE15C7D95F43}"/>
              </a:ext>
            </a:extLst>
          </p:cNvPr>
          <p:cNvSpPr/>
          <p:nvPr/>
        </p:nvSpPr>
        <p:spPr>
          <a:xfrm>
            <a:off x="968410" y="3364177"/>
            <a:ext cx="6636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7200" dirty="0">
                <a:solidFill>
                  <a:srgbClr val="692EC6"/>
                </a:solidFill>
                <a:latin typeface="Bebas Neue" panose="020B0606020202050201" pitchFamily="34" charset="0"/>
                <a:cs typeface="JetBrains Mono Light" panose="02000009000000000000" pitchFamily="49" charset="0"/>
              </a:rPr>
              <a:t>3</a:t>
            </a:r>
            <a:endParaRPr lang="ru-RU" sz="7200" dirty="0">
              <a:solidFill>
                <a:srgbClr val="692EC6"/>
              </a:solidFill>
              <a:latin typeface="JetBrains Mono Light" panose="02000009000000000000" pitchFamily="49" charset="0"/>
              <a:cs typeface="JetBrains Mono Light" panose="02000009000000000000" pitchFamily="49" charset="0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662ABE94-F718-4782-9E61-853E03DB7B8D}"/>
              </a:ext>
            </a:extLst>
          </p:cNvPr>
          <p:cNvSpPr/>
          <p:nvPr/>
        </p:nvSpPr>
        <p:spPr>
          <a:xfrm>
            <a:off x="6142299" y="3973346"/>
            <a:ext cx="6636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7200" dirty="0">
                <a:solidFill>
                  <a:srgbClr val="692EC6"/>
                </a:solidFill>
                <a:latin typeface="Bebas Neue" panose="020B0606020202050201" pitchFamily="34" charset="0"/>
                <a:cs typeface="JetBrains Mono Light" panose="02000009000000000000" pitchFamily="49" charset="0"/>
              </a:rPr>
              <a:t>4</a:t>
            </a:r>
            <a:endParaRPr lang="ru-RU" sz="7200" dirty="0">
              <a:solidFill>
                <a:srgbClr val="692EC6"/>
              </a:solidFill>
              <a:latin typeface="JetBrains Mono Light" panose="02000009000000000000" pitchFamily="49" charset="0"/>
              <a:cs typeface="JetBrains Mono Light" panose="02000009000000000000" pitchFamily="49" charset="0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A2309A27-0E18-4614-9FF2-1A2F82CB714E}"/>
              </a:ext>
            </a:extLst>
          </p:cNvPr>
          <p:cNvSpPr/>
          <p:nvPr/>
        </p:nvSpPr>
        <p:spPr>
          <a:xfrm>
            <a:off x="968410" y="5029246"/>
            <a:ext cx="6636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7200" dirty="0">
                <a:solidFill>
                  <a:srgbClr val="692EC6"/>
                </a:solidFill>
                <a:latin typeface="Bebas Neue" panose="020B0606020202050201" pitchFamily="34" charset="0"/>
                <a:cs typeface="JetBrains Mono Light" panose="02000009000000000000" pitchFamily="49" charset="0"/>
              </a:rPr>
              <a:t>5</a:t>
            </a:r>
            <a:endParaRPr lang="ru-RU" sz="7200" dirty="0">
              <a:solidFill>
                <a:srgbClr val="692EC6"/>
              </a:solidFill>
              <a:latin typeface="JetBrains Mono Light" panose="02000009000000000000" pitchFamily="49" charset="0"/>
              <a:cs typeface="JetBrains Mono Light" panose="02000009000000000000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5868235"/>
      </p:ext>
    </p:extLst>
  </p:cSld>
  <p:clrMapOvr>
    <a:masterClrMapping/>
  </p:clrMapOvr>
  <p:transition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FC1F8C7-1ECC-4048-BB7E-B796F6A9433D}"/>
              </a:ext>
            </a:extLst>
          </p:cNvPr>
          <p:cNvSpPr txBox="1"/>
          <p:nvPr/>
        </p:nvSpPr>
        <p:spPr>
          <a:xfrm>
            <a:off x="3694252" y="613460"/>
            <a:ext cx="4803495" cy="8695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ru-RU" sz="4800" dirty="0">
                <a:latin typeface="JetBrains Mono" panose="02000009000000000000" pitchFamily="49" charset="0"/>
                <a:cs typeface="JetBrains Mono" panose="02000009000000000000" pitchFamily="49" charset="0"/>
              </a:rPr>
              <a:t>Конкуренты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33E81EE-E75E-401F-AB76-B4028CFF8E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814456" y="6179823"/>
            <a:ext cx="190500" cy="18097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022B978-A3E3-42ED-8A96-6DDC1910E2F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955812" y="5934181"/>
            <a:ext cx="605142" cy="592267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DB629C1-81DD-40B7-A0F4-4891B5CFCD3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3134836">
            <a:off x="8847533" y="6224101"/>
            <a:ext cx="625283" cy="101608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2A9C1A74-C476-4E67-9BAB-6004647E37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068736" y="6642493"/>
            <a:ext cx="133588" cy="126909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03C27712-E83E-4CA9-AA58-2757304F2C3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20611516">
            <a:off x="10907914" y="6548673"/>
            <a:ext cx="762000" cy="123825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858032E2-594F-49F4-8A16-134A87E9EC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57371" y="6244589"/>
            <a:ext cx="148627" cy="141196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D75329AE-FE8D-4A8F-B39F-1781C002EE9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739001">
            <a:off x="7238477" y="6174308"/>
            <a:ext cx="618535" cy="624912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50A5C5BD-391C-4089-8133-AD472DD2B7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2700000">
            <a:off x="1569183" y="257493"/>
            <a:ext cx="190500" cy="180975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12BE164B-5710-4078-88B9-28E73E333F7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5834836">
            <a:off x="376238" y="1379154"/>
            <a:ext cx="625283" cy="101608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76E4FF07-A385-4575-BACB-A22E344879A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1711516">
            <a:off x="898766" y="626335"/>
            <a:ext cx="762000" cy="123825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E04F17D7-8A1C-45BD-8AB1-A626717758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2700000">
            <a:off x="512098" y="322259"/>
            <a:ext cx="148627" cy="14119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BBA9D41-5DEC-40B9-A0AE-ED266975672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89640" y="1740037"/>
            <a:ext cx="10418826" cy="4149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3846861"/>
      </p:ext>
    </p:extLst>
  </p:cSld>
  <p:clrMapOvr>
    <a:masterClrMapping/>
  </p:clrMapOvr>
  <p:transition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D059A783-021E-41FA-A32B-6F6CE88A0A95}"/>
              </a:ext>
            </a:extLst>
          </p:cNvPr>
          <p:cNvSpPr txBox="1"/>
          <p:nvPr/>
        </p:nvSpPr>
        <p:spPr>
          <a:xfrm>
            <a:off x="3694253" y="620495"/>
            <a:ext cx="4803495" cy="8695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ru-RU" sz="4800" dirty="0">
                <a:solidFill>
                  <a:srgbClr val="202020"/>
                </a:solidFill>
                <a:latin typeface="JetBrains Mono" panose="02000009000000000000" pitchFamily="49" charset="0"/>
                <a:cs typeface="JetBrains Mono" panose="02000009000000000000" pitchFamily="49" charset="0"/>
              </a:rPr>
              <a:t>Запросы</a:t>
            </a:r>
          </a:p>
        </p:txBody>
      </p: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F6E1A5E3-D97D-4BE5-89D4-502582D2C3DC}"/>
              </a:ext>
            </a:extLst>
          </p:cNvPr>
          <p:cNvGrpSpPr/>
          <p:nvPr/>
        </p:nvGrpSpPr>
        <p:grpSpPr>
          <a:xfrm>
            <a:off x="906347" y="3773775"/>
            <a:ext cx="4470870" cy="1695352"/>
            <a:chOff x="1066801" y="1792714"/>
            <a:chExt cx="5333998" cy="1489743"/>
          </a:xfrm>
        </p:grpSpPr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0108365-DE6F-4D33-B9DF-63690F68C736}"/>
                </a:ext>
              </a:extLst>
            </p:cNvPr>
            <p:cNvSpPr/>
            <p:nvPr/>
          </p:nvSpPr>
          <p:spPr>
            <a:xfrm>
              <a:off x="1180415" y="1792714"/>
              <a:ext cx="5220384" cy="13413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80000"/>
                </a:lnSpc>
                <a:buClr>
                  <a:srgbClr val="692EC6"/>
                </a:buClr>
                <a:buSzPct val="180000"/>
              </a:pPr>
              <a:r>
                <a:rPr lang="ru-RU" dirty="0">
                  <a:solidFill>
                    <a:srgbClr val="202020"/>
                  </a:solidFill>
                  <a:latin typeface="JetBrains Mono" panose="02000009000000000000" pitchFamily="49" charset="0"/>
                  <a:cs typeface="JetBrains Mono" panose="02000009000000000000" pitchFamily="49" charset="0"/>
                </a:rPr>
                <a:t>Стратегия выхода на ФСИ</a:t>
              </a:r>
              <a:r>
                <a:rPr lang="en-US" dirty="0">
                  <a:solidFill>
                    <a:srgbClr val="202020"/>
                  </a:solidFill>
                  <a:latin typeface="JetBrains Mono" panose="02000009000000000000" pitchFamily="49" charset="0"/>
                  <a:cs typeface="JetBrains Mono" panose="02000009000000000000" pitchFamily="49" charset="0"/>
                </a:rPr>
                <a:t>;</a:t>
              </a:r>
            </a:p>
            <a:p>
              <a:pPr>
                <a:lnSpc>
                  <a:spcPct val="180000"/>
                </a:lnSpc>
                <a:buClr>
                  <a:srgbClr val="692EC6"/>
                </a:buClr>
                <a:buSzPct val="180000"/>
              </a:pPr>
              <a:r>
                <a:rPr lang="ru-RU" dirty="0">
                  <a:solidFill>
                    <a:srgbClr val="202020"/>
                  </a:solidFill>
                  <a:latin typeface="JetBrains Mono" panose="02000009000000000000" pitchFamily="49" charset="0"/>
                  <a:cs typeface="JetBrains Mono" panose="02000009000000000000" pitchFamily="49" charset="0"/>
                </a:rPr>
                <a:t>Оценка проблематики</a:t>
              </a:r>
              <a:r>
                <a:rPr lang="en-US" dirty="0">
                  <a:solidFill>
                    <a:srgbClr val="202020"/>
                  </a:solidFill>
                  <a:latin typeface="JetBrains Mono" panose="02000009000000000000" pitchFamily="49" charset="0"/>
                  <a:cs typeface="JetBrains Mono" panose="02000009000000000000" pitchFamily="49" charset="0"/>
                </a:rPr>
                <a:t>;</a:t>
              </a:r>
              <a:endParaRPr lang="ru-RU" dirty="0">
                <a:solidFill>
                  <a:srgbClr val="202020"/>
                </a:solidFill>
                <a:latin typeface="JetBrains Mono" panose="02000009000000000000" pitchFamily="49" charset="0"/>
                <a:cs typeface="JetBrains Mono" panose="02000009000000000000" pitchFamily="49" charset="0"/>
              </a:endParaRPr>
            </a:p>
            <a:p>
              <a:pPr>
                <a:lnSpc>
                  <a:spcPct val="180000"/>
                </a:lnSpc>
                <a:buClr>
                  <a:srgbClr val="692EC6"/>
                </a:buClr>
                <a:buSzPct val="180000"/>
              </a:pPr>
              <a:r>
                <a:rPr lang="ru-RU" dirty="0">
                  <a:solidFill>
                    <a:srgbClr val="202020"/>
                  </a:solidFill>
                  <a:latin typeface="JetBrains Mono" panose="02000009000000000000" pitchFamily="49" charset="0"/>
                  <a:cs typeface="JetBrains Mono" panose="02000009000000000000" pitchFamily="49" charset="0"/>
                </a:rPr>
                <a:t>Рекомендации выхода на рынок.</a:t>
              </a:r>
            </a:p>
          </p:txBody>
        </p:sp>
        <p:sp>
          <p:nvSpPr>
            <p:cNvPr id="10" name="Прямоугольник: скругленные углы 9">
              <a:extLst>
                <a:ext uri="{FF2B5EF4-FFF2-40B4-BE49-F238E27FC236}">
                  <a16:creationId xmlns:a16="http://schemas.microsoft.com/office/drawing/2014/main" id="{D15FFCB9-3877-4442-B770-BFF6370EF065}"/>
                </a:ext>
              </a:extLst>
            </p:cNvPr>
            <p:cNvSpPr/>
            <p:nvPr/>
          </p:nvSpPr>
          <p:spPr>
            <a:xfrm>
              <a:off x="1066801" y="1805353"/>
              <a:ext cx="5333997" cy="1477104"/>
            </a:xfrm>
            <a:prstGeom prst="roundRect">
              <a:avLst/>
            </a:prstGeom>
            <a:noFill/>
            <a:ln w="38100">
              <a:solidFill>
                <a:srgbClr val="692EC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C79BE1EB-68D7-499F-BC95-1344A7DE1279}"/>
              </a:ext>
            </a:extLst>
          </p:cNvPr>
          <p:cNvSpPr txBox="1"/>
          <p:nvPr/>
        </p:nvSpPr>
        <p:spPr>
          <a:xfrm>
            <a:off x="740035" y="2485393"/>
            <a:ext cx="4803495" cy="6104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ru-RU" sz="3200" dirty="0">
                <a:solidFill>
                  <a:srgbClr val="202020"/>
                </a:solidFill>
                <a:latin typeface="JetBrains Mono" panose="02000009000000000000" pitchFamily="49" charset="0"/>
                <a:cs typeface="JetBrains Mono" panose="02000009000000000000" pitchFamily="49" charset="0"/>
              </a:rPr>
              <a:t>Экспертная оценка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470C49F-950B-40D6-AC3B-10738F618F9A}"/>
              </a:ext>
            </a:extLst>
          </p:cNvPr>
          <p:cNvSpPr txBox="1"/>
          <p:nvPr/>
        </p:nvSpPr>
        <p:spPr>
          <a:xfrm>
            <a:off x="6818453" y="2485393"/>
            <a:ext cx="4803495" cy="6104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ru-RU" sz="3200" dirty="0">
                <a:solidFill>
                  <a:srgbClr val="202020"/>
                </a:solidFill>
                <a:latin typeface="JetBrains Mono" panose="02000009000000000000" pitchFamily="49" charset="0"/>
                <a:cs typeface="JetBrains Mono" panose="02000009000000000000" pitchFamily="49" charset="0"/>
              </a:rPr>
              <a:t>Единомышленники</a:t>
            </a:r>
          </a:p>
        </p:txBody>
      </p: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701E7A26-645E-48CC-815F-B023F0FE88AF}"/>
              </a:ext>
            </a:extLst>
          </p:cNvPr>
          <p:cNvGrpSpPr/>
          <p:nvPr/>
        </p:nvGrpSpPr>
        <p:grpSpPr>
          <a:xfrm>
            <a:off x="6978905" y="3773774"/>
            <a:ext cx="4470870" cy="1695353"/>
            <a:chOff x="1066801" y="1792714"/>
            <a:chExt cx="5333998" cy="1489744"/>
          </a:xfrm>
        </p:grpSpPr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5C806107-55D5-4E27-8054-5DC7AC33DAD2}"/>
                </a:ext>
              </a:extLst>
            </p:cNvPr>
            <p:cNvSpPr/>
            <p:nvPr/>
          </p:nvSpPr>
          <p:spPr>
            <a:xfrm>
              <a:off x="1180415" y="1792714"/>
              <a:ext cx="5220384" cy="13413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80000"/>
                </a:lnSpc>
                <a:buClr>
                  <a:srgbClr val="692EC6"/>
                </a:buClr>
                <a:buSzPct val="180000"/>
              </a:pPr>
              <a:r>
                <a:rPr lang="en-US" dirty="0">
                  <a:solidFill>
                    <a:srgbClr val="202020"/>
                  </a:solidFill>
                  <a:latin typeface="JetBrains Mono" panose="02000009000000000000" pitchFamily="49" charset="0"/>
                  <a:cs typeface="JetBrains Mono" panose="02000009000000000000" pitchFamily="49" charset="0"/>
                </a:rPr>
                <a:t>SMM-</a:t>
              </a:r>
              <a:r>
                <a:rPr lang="ru-RU" dirty="0">
                  <a:solidFill>
                    <a:srgbClr val="202020"/>
                  </a:solidFill>
                  <a:latin typeface="JetBrains Mono" panose="02000009000000000000" pitchFamily="49" charset="0"/>
                  <a:cs typeface="JetBrains Mono" panose="02000009000000000000" pitchFamily="49" charset="0"/>
                </a:rPr>
                <a:t>специалисты</a:t>
              </a:r>
              <a:r>
                <a:rPr lang="en-US" dirty="0">
                  <a:solidFill>
                    <a:srgbClr val="202020"/>
                  </a:solidFill>
                  <a:latin typeface="JetBrains Mono" panose="02000009000000000000" pitchFamily="49" charset="0"/>
                  <a:cs typeface="JetBrains Mono" panose="02000009000000000000" pitchFamily="49" charset="0"/>
                </a:rPr>
                <a:t>;</a:t>
              </a:r>
              <a:endParaRPr lang="ru-RU" dirty="0">
                <a:solidFill>
                  <a:srgbClr val="202020"/>
                </a:solidFill>
                <a:latin typeface="JetBrains Mono" panose="02000009000000000000" pitchFamily="49" charset="0"/>
                <a:cs typeface="JetBrains Mono" panose="02000009000000000000" pitchFamily="49" charset="0"/>
              </a:endParaRPr>
            </a:p>
            <a:p>
              <a:pPr>
                <a:lnSpc>
                  <a:spcPct val="180000"/>
                </a:lnSpc>
                <a:buClr>
                  <a:srgbClr val="692EC6"/>
                </a:buClr>
                <a:buSzPct val="180000"/>
              </a:pPr>
              <a:r>
                <a:rPr lang="ru-RU" dirty="0">
                  <a:solidFill>
                    <a:srgbClr val="202020"/>
                  </a:solidFill>
                  <a:latin typeface="JetBrains Mono" panose="02000009000000000000" pitchFamily="49" charset="0"/>
                  <a:cs typeface="JetBrains Mono" panose="02000009000000000000" pitchFamily="49" charset="0"/>
                </a:rPr>
                <a:t>Графические дизайнеры</a:t>
              </a:r>
              <a:r>
                <a:rPr lang="en-US" dirty="0">
                  <a:solidFill>
                    <a:srgbClr val="202020"/>
                  </a:solidFill>
                  <a:latin typeface="JetBrains Mono" panose="02000009000000000000" pitchFamily="49" charset="0"/>
                  <a:cs typeface="JetBrains Mono" panose="02000009000000000000" pitchFamily="49" charset="0"/>
                </a:rPr>
                <a:t>;</a:t>
              </a:r>
              <a:endParaRPr lang="ru-RU" dirty="0">
                <a:solidFill>
                  <a:srgbClr val="202020"/>
                </a:solidFill>
                <a:latin typeface="JetBrains Mono" panose="02000009000000000000" pitchFamily="49" charset="0"/>
                <a:cs typeface="JetBrains Mono" panose="02000009000000000000" pitchFamily="49" charset="0"/>
              </a:endParaRPr>
            </a:p>
            <a:p>
              <a:pPr>
                <a:lnSpc>
                  <a:spcPct val="180000"/>
                </a:lnSpc>
                <a:buClr>
                  <a:srgbClr val="692EC6"/>
                </a:buClr>
                <a:buSzPct val="180000"/>
              </a:pPr>
              <a:r>
                <a:rPr lang="ru-RU" dirty="0">
                  <a:solidFill>
                    <a:srgbClr val="202020"/>
                  </a:solidFill>
                  <a:latin typeface="JetBrains Mono" panose="02000009000000000000" pitchFamily="49" charset="0"/>
                  <a:cs typeface="JetBrains Mono" panose="02000009000000000000" pitchFamily="49" charset="0"/>
                </a:rPr>
                <a:t>Юристы в сфере </a:t>
              </a:r>
              <a:r>
                <a:rPr lang="en-US" dirty="0">
                  <a:solidFill>
                    <a:srgbClr val="202020"/>
                  </a:solidFill>
                  <a:latin typeface="JetBrains Mono" panose="02000009000000000000" pitchFamily="49" charset="0"/>
                  <a:cs typeface="JetBrains Mono" panose="02000009000000000000" pitchFamily="49" charset="0"/>
                </a:rPr>
                <a:t>IT.</a:t>
              </a:r>
            </a:p>
          </p:txBody>
        </p:sp>
        <p:sp>
          <p:nvSpPr>
            <p:cNvPr id="15" name="Прямоугольник: скругленные углы 14">
              <a:extLst>
                <a:ext uri="{FF2B5EF4-FFF2-40B4-BE49-F238E27FC236}">
                  <a16:creationId xmlns:a16="http://schemas.microsoft.com/office/drawing/2014/main" id="{D7F99F9D-3D30-4BF4-977B-3608929D0D76}"/>
                </a:ext>
              </a:extLst>
            </p:cNvPr>
            <p:cNvSpPr/>
            <p:nvPr/>
          </p:nvSpPr>
          <p:spPr>
            <a:xfrm>
              <a:off x="1066801" y="1805353"/>
              <a:ext cx="5333997" cy="1477105"/>
            </a:xfrm>
            <a:prstGeom prst="roundRect">
              <a:avLst/>
            </a:prstGeom>
            <a:noFill/>
            <a:ln w="38100">
              <a:solidFill>
                <a:srgbClr val="692EC6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886F37A7-EAED-4423-8AD4-0639168BED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877578" y="1697515"/>
            <a:ext cx="1238171" cy="610487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96C77B26-EA20-4AD9-BE26-F4589B5649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V="1">
            <a:off x="7074134" y="1682499"/>
            <a:ext cx="1238171" cy="610487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07B0A89-81F2-486D-A457-DBB41525DB2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189851" y="3110264"/>
            <a:ext cx="54502" cy="468712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73783D94-7C34-457B-8303-0D44321F2FF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114530" y="3100689"/>
            <a:ext cx="54502" cy="468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7208344"/>
      </p:ext>
    </p:extLst>
  </p:cSld>
  <p:clrMapOvr>
    <a:masterClrMapping/>
  </p:clrMapOvr>
  <p:transition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0A4DF25-0DD1-4027-8B56-D4774DC548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04" b="3104"/>
          <a:stretch>
            <a:fillRect/>
          </a:stretch>
        </p:blipFill>
        <p:spPr>
          <a:xfrm>
            <a:off x="5265245" y="282970"/>
            <a:ext cx="1661510" cy="2076888"/>
          </a:xfrm>
          <a:custGeom>
            <a:avLst/>
            <a:gdLst>
              <a:gd name="connsiteX0" fmla="*/ 255185 w 1937474"/>
              <a:gd name="connsiteY0" fmla="*/ 0 h 2421843"/>
              <a:gd name="connsiteX1" fmla="*/ 1682289 w 1937474"/>
              <a:gd name="connsiteY1" fmla="*/ 0 h 2421843"/>
              <a:gd name="connsiteX2" fmla="*/ 1937474 w 1937474"/>
              <a:gd name="connsiteY2" fmla="*/ 255185 h 2421843"/>
              <a:gd name="connsiteX3" fmla="*/ 1937474 w 1937474"/>
              <a:gd name="connsiteY3" fmla="*/ 2166658 h 2421843"/>
              <a:gd name="connsiteX4" fmla="*/ 1682289 w 1937474"/>
              <a:gd name="connsiteY4" fmla="*/ 2421843 h 2421843"/>
              <a:gd name="connsiteX5" fmla="*/ 255185 w 1937474"/>
              <a:gd name="connsiteY5" fmla="*/ 2421843 h 2421843"/>
              <a:gd name="connsiteX6" fmla="*/ 0 w 1937474"/>
              <a:gd name="connsiteY6" fmla="*/ 2166658 h 2421843"/>
              <a:gd name="connsiteX7" fmla="*/ 0 w 1937474"/>
              <a:gd name="connsiteY7" fmla="*/ 255185 h 2421843"/>
              <a:gd name="connsiteX8" fmla="*/ 255185 w 1937474"/>
              <a:gd name="connsiteY8" fmla="*/ 0 h 2421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37474" h="2421843">
                <a:moveTo>
                  <a:pt x="255185" y="0"/>
                </a:moveTo>
                <a:lnTo>
                  <a:pt x="1682289" y="0"/>
                </a:lnTo>
                <a:cubicBezTo>
                  <a:pt x="1823224" y="0"/>
                  <a:pt x="1937474" y="114250"/>
                  <a:pt x="1937474" y="255185"/>
                </a:cubicBezTo>
                <a:lnTo>
                  <a:pt x="1937474" y="2166658"/>
                </a:lnTo>
                <a:cubicBezTo>
                  <a:pt x="1937474" y="2307593"/>
                  <a:pt x="1823224" y="2421843"/>
                  <a:pt x="1682289" y="2421843"/>
                </a:cubicBezTo>
                <a:lnTo>
                  <a:pt x="255185" y="2421843"/>
                </a:lnTo>
                <a:cubicBezTo>
                  <a:pt x="114250" y="2421843"/>
                  <a:pt x="0" y="2307593"/>
                  <a:pt x="0" y="2166658"/>
                </a:cubicBezTo>
                <a:lnTo>
                  <a:pt x="0" y="255185"/>
                </a:lnTo>
                <a:cubicBezTo>
                  <a:pt x="0" y="114250"/>
                  <a:pt x="114250" y="0"/>
                  <a:pt x="255185" y="0"/>
                </a:cubicBezTo>
                <a:close/>
              </a:path>
            </a:pathLst>
          </a:custGeom>
          <a:effectLst>
            <a:outerShdw blurRad="101600" dist="38100" dir="5400000" algn="t" rotWithShape="0">
              <a:prstClr val="black">
                <a:alpha val="20000"/>
              </a:prst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4241813-FC2D-488D-AD4B-B774CE681F44}"/>
              </a:ext>
            </a:extLst>
          </p:cNvPr>
          <p:cNvSpPr txBox="1"/>
          <p:nvPr/>
        </p:nvSpPr>
        <p:spPr>
          <a:xfrm>
            <a:off x="4931872" y="2555333"/>
            <a:ext cx="2328252" cy="416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ru-RU" sz="2000" dirty="0">
                <a:solidFill>
                  <a:srgbClr val="202020"/>
                </a:solidFill>
                <a:latin typeface="JetBrains Mono" panose="02000009000000000000" pitchFamily="49" charset="0"/>
                <a:cs typeface="JetBrains Mono" panose="02000009000000000000" pitchFamily="49" charset="0"/>
              </a:rPr>
              <a:t>Эльдар</a:t>
            </a:r>
            <a:r>
              <a:rPr lang="en-US" sz="2000" dirty="0">
                <a:solidFill>
                  <a:srgbClr val="202020"/>
                </a:solidFill>
                <a:latin typeface="JetBrains Mono" panose="02000009000000000000" pitchFamily="49" charset="0"/>
                <a:cs typeface="JetBrains Mono" panose="02000009000000000000" pitchFamily="49" charset="0"/>
              </a:rPr>
              <a:t> -</a:t>
            </a:r>
            <a:r>
              <a:rPr lang="ru-RU" sz="2000" dirty="0">
                <a:solidFill>
                  <a:srgbClr val="202020"/>
                </a:solidFill>
                <a:latin typeface="JetBrains Mono" panose="02000009000000000000" pitchFamily="49" charset="0"/>
                <a:cs typeface="JetBrains Mono" panose="02000009000000000000" pitchFamily="49" charset="0"/>
              </a:rPr>
              <a:t> Лидер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DEEEED9-83DD-4A5A-B3B7-1903593730AD}"/>
              </a:ext>
            </a:extLst>
          </p:cNvPr>
          <p:cNvSpPr txBox="1"/>
          <p:nvPr/>
        </p:nvSpPr>
        <p:spPr>
          <a:xfrm>
            <a:off x="4779542" y="3027094"/>
            <a:ext cx="2632913" cy="3806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sz="1780" dirty="0" err="1">
                <a:solidFill>
                  <a:srgbClr val="202020"/>
                </a:solidFill>
                <a:latin typeface="JetBrains Mono Light" panose="02000009000000000000" pitchFamily="49" charset="0"/>
                <a:cs typeface="JetBrains Mono Light" panose="02000009000000000000" pitchFamily="49" charset="0"/>
              </a:rPr>
              <a:t>tg</a:t>
            </a:r>
            <a:r>
              <a:rPr lang="en-US" sz="1780" dirty="0">
                <a:solidFill>
                  <a:srgbClr val="202020"/>
                </a:solidFill>
                <a:latin typeface="JetBrains Mono Light" panose="02000009000000000000" pitchFamily="49" charset="0"/>
                <a:cs typeface="JetBrains Mono Light" panose="02000009000000000000" pitchFamily="49" charset="0"/>
              </a:rPr>
              <a:t>: @synfaxx503</a:t>
            </a:r>
            <a:endParaRPr lang="ru-RU" sz="1780" dirty="0">
              <a:solidFill>
                <a:srgbClr val="202020"/>
              </a:solidFill>
              <a:latin typeface="JetBrains Mono Light" panose="02000009000000000000" pitchFamily="49" charset="0"/>
              <a:cs typeface="JetBrains Mono Light" panose="02000009000000000000" pitchFamily="49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9F05E9F-58B1-418D-85C7-2F26240EBDD9}"/>
              </a:ext>
            </a:extLst>
          </p:cNvPr>
          <p:cNvSpPr txBox="1"/>
          <p:nvPr/>
        </p:nvSpPr>
        <p:spPr>
          <a:xfrm>
            <a:off x="7524240" y="2482885"/>
            <a:ext cx="4542637" cy="754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ru-RU" sz="2000" dirty="0">
                <a:solidFill>
                  <a:srgbClr val="202020"/>
                </a:solidFill>
                <a:latin typeface="JetBrains Mono" panose="02000009000000000000" pitchFamily="49" charset="0"/>
                <a:cs typeface="JetBrains Mono" panose="02000009000000000000" pitchFamily="49" charset="0"/>
              </a:rPr>
              <a:t>Никита - </a:t>
            </a:r>
            <a:r>
              <a:rPr lang="en-US" sz="2000" dirty="0">
                <a:solidFill>
                  <a:srgbClr val="202020"/>
                </a:solidFill>
                <a:latin typeface="JetBrains Mono" panose="02000009000000000000" pitchFamily="49" charset="0"/>
                <a:cs typeface="JetBrains Mono" panose="02000009000000000000" pitchFamily="49" charset="0"/>
              </a:rPr>
              <a:t>Product-</a:t>
            </a:r>
            <a:r>
              <a:rPr lang="ru-RU" sz="2000" dirty="0">
                <a:solidFill>
                  <a:srgbClr val="202020"/>
                </a:solidFill>
                <a:latin typeface="JetBrains Mono" panose="02000009000000000000" pitchFamily="49" charset="0"/>
                <a:cs typeface="JetBrains Mono" panose="02000009000000000000" pitchFamily="49" charset="0"/>
              </a:rPr>
              <a:t>менеджер</a:t>
            </a:r>
          </a:p>
          <a:p>
            <a:pPr algn="ctr">
              <a:lnSpc>
                <a:spcPct val="110000"/>
              </a:lnSpc>
            </a:pPr>
            <a:endParaRPr lang="ru-RU" sz="2000" dirty="0">
              <a:solidFill>
                <a:srgbClr val="202020"/>
              </a:solidFill>
              <a:latin typeface="JetBrains Mono" panose="02000009000000000000" pitchFamily="49" charset="0"/>
              <a:cs typeface="JetBrains Mono" panose="02000009000000000000" pitchFamily="49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A983CB1-8F6F-472D-A782-AE2CFD89A5F1}"/>
              </a:ext>
            </a:extLst>
          </p:cNvPr>
          <p:cNvSpPr txBox="1"/>
          <p:nvPr/>
        </p:nvSpPr>
        <p:spPr>
          <a:xfrm>
            <a:off x="8479100" y="2963851"/>
            <a:ext cx="2632913" cy="3806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sz="1780" dirty="0" err="1">
                <a:solidFill>
                  <a:srgbClr val="202020"/>
                </a:solidFill>
                <a:latin typeface="JetBrains Mono Light" panose="02000009000000000000" pitchFamily="49" charset="0"/>
                <a:cs typeface="JetBrains Mono Light" panose="02000009000000000000" pitchFamily="49" charset="0"/>
              </a:rPr>
              <a:t>tg</a:t>
            </a:r>
            <a:r>
              <a:rPr lang="en-US" sz="1780" dirty="0">
                <a:solidFill>
                  <a:srgbClr val="202020"/>
                </a:solidFill>
                <a:latin typeface="JetBrains Mono Light" panose="02000009000000000000" pitchFamily="49" charset="0"/>
                <a:cs typeface="JetBrains Mono Light" panose="02000009000000000000" pitchFamily="49" charset="0"/>
              </a:rPr>
              <a:t>: @</a:t>
            </a:r>
            <a:r>
              <a:rPr lang="en-US" sz="1780" dirty="0" err="1">
                <a:solidFill>
                  <a:srgbClr val="202020"/>
                </a:solidFill>
                <a:latin typeface="JetBrains Mono Light" panose="02000009000000000000" pitchFamily="49" charset="0"/>
                <a:cs typeface="JetBrains Mono Light" panose="02000009000000000000" pitchFamily="49" charset="0"/>
              </a:rPr>
              <a:t>n.nikol</a:t>
            </a:r>
            <a:endParaRPr lang="ru-RU" sz="1780" dirty="0">
              <a:solidFill>
                <a:srgbClr val="202020"/>
              </a:solidFill>
              <a:latin typeface="JetBrains Mono Light" panose="02000009000000000000" pitchFamily="49" charset="0"/>
              <a:cs typeface="JetBrains Mono Light" panose="02000009000000000000" pitchFamily="49" charset="0"/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B6D2FC81-108C-4777-9526-BD1BBEA2FE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31" t="4769" r="18065" b="18367"/>
          <a:stretch>
            <a:fillRect/>
          </a:stretch>
        </p:blipFill>
        <p:spPr>
          <a:xfrm>
            <a:off x="9114555" y="514207"/>
            <a:ext cx="1362005" cy="1816324"/>
          </a:xfrm>
          <a:custGeom>
            <a:avLst/>
            <a:gdLst>
              <a:gd name="connsiteX0" fmla="*/ 181283 w 1362005"/>
              <a:gd name="connsiteY0" fmla="*/ 0 h 1816324"/>
              <a:gd name="connsiteX1" fmla="*/ 1180722 w 1362005"/>
              <a:gd name="connsiteY1" fmla="*/ 0 h 1816324"/>
              <a:gd name="connsiteX2" fmla="*/ 1362005 w 1362005"/>
              <a:gd name="connsiteY2" fmla="*/ 181283 h 1816324"/>
              <a:gd name="connsiteX3" fmla="*/ 1362005 w 1362005"/>
              <a:gd name="connsiteY3" fmla="*/ 1635041 h 1816324"/>
              <a:gd name="connsiteX4" fmla="*/ 1180722 w 1362005"/>
              <a:gd name="connsiteY4" fmla="*/ 1816324 h 1816324"/>
              <a:gd name="connsiteX5" fmla="*/ 181283 w 1362005"/>
              <a:gd name="connsiteY5" fmla="*/ 1816324 h 1816324"/>
              <a:gd name="connsiteX6" fmla="*/ 0 w 1362005"/>
              <a:gd name="connsiteY6" fmla="*/ 1635041 h 1816324"/>
              <a:gd name="connsiteX7" fmla="*/ 0 w 1362005"/>
              <a:gd name="connsiteY7" fmla="*/ 181283 h 1816324"/>
              <a:gd name="connsiteX8" fmla="*/ 181283 w 1362005"/>
              <a:gd name="connsiteY8" fmla="*/ 0 h 1816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62005" h="1816324">
                <a:moveTo>
                  <a:pt x="181283" y="0"/>
                </a:moveTo>
                <a:lnTo>
                  <a:pt x="1180722" y="0"/>
                </a:lnTo>
                <a:cubicBezTo>
                  <a:pt x="1280842" y="0"/>
                  <a:pt x="1362005" y="81163"/>
                  <a:pt x="1362005" y="181283"/>
                </a:cubicBezTo>
                <a:lnTo>
                  <a:pt x="1362005" y="1635041"/>
                </a:lnTo>
                <a:cubicBezTo>
                  <a:pt x="1362005" y="1735161"/>
                  <a:pt x="1280842" y="1816324"/>
                  <a:pt x="1180722" y="1816324"/>
                </a:cubicBezTo>
                <a:lnTo>
                  <a:pt x="181283" y="1816324"/>
                </a:lnTo>
                <a:cubicBezTo>
                  <a:pt x="81163" y="1816324"/>
                  <a:pt x="0" y="1735161"/>
                  <a:pt x="0" y="1635041"/>
                </a:cubicBezTo>
                <a:lnTo>
                  <a:pt x="0" y="181283"/>
                </a:lnTo>
                <a:cubicBezTo>
                  <a:pt x="0" y="81163"/>
                  <a:pt x="81163" y="0"/>
                  <a:pt x="181283" y="0"/>
                </a:cubicBezTo>
                <a:close/>
              </a:path>
            </a:pathLst>
          </a:cu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C5BF5E0D-CE2C-4853-96D6-6E021F8C03F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264586">
            <a:off x="-2844402" y="6709886"/>
            <a:ext cx="5877703" cy="4798883"/>
          </a:xfrm>
          <a:prstGeom prst="rect">
            <a:avLst/>
          </a:prstGeom>
        </p:spPr>
      </p:pic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9D8D445E-0AE5-40C3-B396-E317BBE05ED3}"/>
              </a:ext>
            </a:extLst>
          </p:cNvPr>
          <p:cNvSpPr/>
          <p:nvPr/>
        </p:nvSpPr>
        <p:spPr>
          <a:xfrm>
            <a:off x="6255573" y="7694596"/>
            <a:ext cx="1362005" cy="1816324"/>
          </a:xfrm>
          <a:prstGeom prst="roundRect">
            <a:avLst>
              <a:gd name="adj" fmla="val 1331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37D6B8F1-E868-45D3-B49A-7870065BA89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8500" y="514207"/>
            <a:ext cx="1341272" cy="1816977"/>
          </a:xfrm>
          <a:custGeom>
            <a:avLst/>
            <a:gdLst>
              <a:gd name="connsiteX0" fmla="*/ 255185 w 1937474"/>
              <a:gd name="connsiteY0" fmla="*/ 0 h 2421843"/>
              <a:gd name="connsiteX1" fmla="*/ 1682289 w 1937474"/>
              <a:gd name="connsiteY1" fmla="*/ 0 h 2421843"/>
              <a:gd name="connsiteX2" fmla="*/ 1937474 w 1937474"/>
              <a:gd name="connsiteY2" fmla="*/ 255185 h 2421843"/>
              <a:gd name="connsiteX3" fmla="*/ 1937474 w 1937474"/>
              <a:gd name="connsiteY3" fmla="*/ 2166658 h 2421843"/>
              <a:gd name="connsiteX4" fmla="*/ 1682289 w 1937474"/>
              <a:gd name="connsiteY4" fmla="*/ 2421843 h 2421843"/>
              <a:gd name="connsiteX5" fmla="*/ 255185 w 1937474"/>
              <a:gd name="connsiteY5" fmla="*/ 2421843 h 2421843"/>
              <a:gd name="connsiteX6" fmla="*/ 0 w 1937474"/>
              <a:gd name="connsiteY6" fmla="*/ 2166658 h 2421843"/>
              <a:gd name="connsiteX7" fmla="*/ 0 w 1937474"/>
              <a:gd name="connsiteY7" fmla="*/ 255185 h 2421843"/>
              <a:gd name="connsiteX8" fmla="*/ 255185 w 1937474"/>
              <a:gd name="connsiteY8" fmla="*/ 0 h 2421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37474" h="2421843">
                <a:moveTo>
                  <a:pt x="255185" y="0"/>
                </a:moveTo>
                <a:lnTo>
                  <a:pt x="1682289" y="0"/>
                </a:lnTo>
                <a:cubicBezTo>
                  <a:pt x="1823224" y="0"/>
                  <a:pt x="1937474" y="114250"/>
                  <a:pt x="1937474" y="255185"/>
                </a:cubicBezTo>
                <a:lnTo>
                  <a:pt x="1937474" y="2166658"/>
                </a:lnTo>
                <a:cubicBezTo>
                  <a:pt x="1937474" y="2307593"/>
                  <a:pt x="1823224" y="2421843"/>
                  <a:pt x="1682289" y="2421843"/>
                </a:cubicBezTo>
                <a:lnTo>
                  <a:pt x="255185" y="2421843"/>
                </a:lnTo>
                <a:cubicBezTo>
                  <a:pt x="114250" y="2421843"/>
                  <a:pt x="0" y="2307593"/>
                  <a:pt x="0" y="2166658"/>
                </a:cubicBezTo>
                <a:lnTo>
                  <a:pt x="0" y="255185"/>
                </a:lnTo>
                <a:cubicBezTo>
                  <a:pt x="0" y="114250"/>
                  <a:pt x="114250" y="0"/>
                  <a:pt x="255185" y="0"/>
                </a:cubicBezTo>
                <a:close/>
              </a:path>
            </a:pathLst>
          </a:custGeom>
          <a:effectLst>
            <a:outerShdw blurRad="101600" dist="38100" dir="5400000" algn="t" rotWithShape="0">
              <a:prstClr val="black">
                <a:alpha val="20000"/>
              </a:prstClr>
            </a:outerShdw>
          </a:effec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41E9FF25-7034-4A33-8B77-1DA7FEE07E3F}"/>
              </a:ext>
            </a:extLst>
          </p:cNvPr>
          <p:cNvSpPr txBox="1"/>
          <p:nvPr/>
        </p:nvSpPr>
        <p:spPr>
          <a:xfrm>
            <a:off x="1261864" y="3003759"/>
            <a:ext cx="2632913" cy="3806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sz="1780" dirty="0" err="1">
                <a:solidFill>
                  <a:srgbClr val="202020"/>
                </a:solidFill>
                <a:latin typeface="JetBrains Mono Light" panose="02000009000000000000" pitchFamily="49" charset="0"/>
                <a:cs typeface="JetBrains Mono Light" panose="02000009000000000000" pitchFamily="49" charset="0"/>
              </a:rPr>
              <a:t>tg</a:t>
            </a:r>
            <a:r>
              <a:rPr lang="en-US" sz="1780" dirty="0">
                <a:solidFill>
                  <a:srgbClr val="202020"/>
                </a:solidFill>
                <a:latin typeface="JetBrains Mono Light" panose="02000009000000000000" pitchFamily="49" charset="0"/>
                <a:cs typeface="JetBrains Mono Light" panose="02000009000000000000" pitchFamily="49" charset="0"/>
              </a:rPr>
              <a:t>: @</a:t>
            </a:r>
            <a:r>
              <a:rPr lang="en-US" sz="1780" dirty="0" err="1">
                <a:solidFill>
                  <a:srgbClr val="202020"/>
                </a:solidFill>
                <a:latin typeface="JetBrains Mono Light" panose="02000009000000000000" pitchFamily="49" charset="0"/>
                <a:cs typeface="JetBrains Mono Light" panose="02000009000000000000" pitchFamily="49" charset="0"/>
              </a:rPr>
              <a:t>kok</a:t>
            </a:r>
            <a:r>
              <a:rPr lang="ru-RU" sz="1780" dirty="0">
                <a:solidFill>
                  <a:srgbClr val="202020"/>
                </a:solidFill>
                <a:latin typeface="JetBrains Mono Light" panose="02000009000000000000" pitchFamily="49" charset="0"/>
                <a:cs typeface="JetBrains Mono Light" panose="02000009000000000000" pitchFamily="49" charset="0"/>
              </a:rPr>
              <a:t>0</a:t>
            </a:r>
            <a:r>
              <a:rPr lang="en-US" sz="1780" dirty="0" err="1">
                <a:solidFill>
                  <a:srgbClr val="202020"/>
                </a:solidFill>
                <a:latin typeface="JetBrains Mono Light" panose="02000009000000000000" pitchFamily="49" charset="0"/>
                <a:cs typeface="JetBrains Mono Light" panose="02000009000000000000" pitchFamily="49" charset="0"/>
              </a:rPr>
              <a:t>shka</a:t>
            </a:r>
            <a:endParaRPr lang="ru-RU" sz="1780" dirty="0">
              <a:solidFill>
                <a:srgbClr val="202020"/>
              </a:solidFill>
              <a:latin typeface="JetBrains Mono Light" panose="02000009000000000000" pitchFamily="49" charset="0"/>
              <a:cs typeface="JetBrains Mono Light" panose="02000009000000000000" pitchFamily="49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EB2D705-0718-4410-86C8-BECFD4D4C7DA}"/>
              </a:ext>
            </a:extLst>
          </p:cNvPr>
          <p:cNvSpPr txBox="1"/>
          <p:nvPr/>
        </p:nvSpPr>
        <p:spPr>
          <a:xfrm>
            <a:off x="624726" y="2531998"/>
            <a:ext cx="3907188" cy="416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ru-RU" sz="2000" dirty="0">
                <a:solidFill>
                  <a:srgbClr val="202020"/>
                </a:solidFill>
                <a:latin typeface="JetBrains Mono" panose="02000009000000000000" pitchFamily="49" charset="0"/>
                <a:cs typeface="JetBrains Mono" panose="02000009000000000000" pitchFamily="49" charset="0"/>
              </a:rPr>
              <a:t>Илья - </a:t>
            </a:r>
            <a:r>
              <a:rPr lang="en-US" sz="2000" dirty="0">
                <a:solidFill>
                  <a:srgbClr val="202020"/>
                </a:solidFill>
                <a:latin typeface="JetBrains Mono" panose="02000009000000000000" pitchFamily="49" charset="0"/>
                <a:cs typeface="JetBrains Mono" panose="02000009000000000000" pitchFamily="49" charset="0"/>
              </a:rPr>
              <a:t>Product-</a:t>
            </a:r>
            <a:r>
              <a:rPr lang="ru-RU" sz="2000" dirty="0">
                <a:solidFill>
                  <a:srgbClr val="202020"/>
                </a:solidFill>
                <a:latin typeface="JetBrains Mono" panose="02000009000000000000" pitchFamily="49" charset="0"/>
                <a:cs typeface="JetBrains Mono" panose="02000009000000000000" pitchFamily="49" charset="0"/>
              </a:rPr>
              <a:t>менеджер</a:t>
            </a: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F4687DE0-33A3-47B0-9508-486736B3A86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3072" y="3664082"/>
            <a:ext cx="1341272" cy="1794936"/>
          </a:xfrm>
          <a:custGeom>
            <a:avLst/>
            <a:gdLst>
              <a:gd name="connsiteX0" fmla="*/ 255185 w 1937474"/>
              <a:gd name="connsiteY0" fmla="*/ 0 h 2421843"/>
              <a:gd name="connsiteX1" fmla="*/ 1682289 w 1937474"/>
              <a:gd name="connsiteY1" fmla="*/ 0 h 2421843"/>
              <a:gd name="connsiteX2" fmla="*/ 1937474 w 1937474"/>
              <a:gd name="connsiteY2" fmla="*/ 255185 h 2421843"/>
              <a:gd name="connsiteX3" fmla="*/ 1937474 w 1937474"/>
              <a:gd name="connsiteY3" fmla="*/ 2166658 h 2421843"/>
              <a:gd name="connsiteX4" fmla="*/ 1682289 w 1937474"/>
              <a:gd name="connsiteY4" fmla="*/ 2421843 h 2421843"/>
              <a:gd name="connsiteX5" fmla="*/ 255185 w 1937474"/>
              <a:gd name="connsiteY5" fmla="*/ 2421843 h 2421843"/>
              <a:gd name="connsiteX6" fmla="*/ 0 w 1937474"/>
              <a:gd name="connsiteY6" fmla="*/ 2166658 h 2421843"/>
              <a:gd name="connsiteX7" fmla="*/ 0 w 1937474"/>
              <a:gd name="connsiteY7" fmla="*/ 255185 h 2421843"/>
              <a:gd name="connsiteX8" fmla="*/ 255185 w 1937474"/>
              <a:gd name="connsiteY8" fmla="*/ 0 h 2421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37474" h="2421843">
                <a:moveTo>
                  <a:pt x="255185" y="0"/>
                </a:moveTo>
                <a:lnTo>
                  <a:pt x="1682289" y="0"/>
                </a:lnTo>
                <a:cubicBezTo>
                  <a:pt x="1823224" y="0"/>
                  <a:pt x="1937474" y="114250"/>
                  <a:pt x="1937474" y="255185"/>
                </a:cubicBezTo>
                <a:lnTo>
                  <a:pt x="1937474" y="2166658"/>
                </a:lnTo>
                <a:cubicBezTo>
                  <a:pt x="1937474" y="2307593"/>
                  <a:pt x="1823224" y="2421843"/>
                  <a:pt x="1682289" y="2421843"/>
                </a:cubicBezTo>
                <a:lnTo>
                  <a:pt x="255185" y="2421843"/>
                </a:lnTo>
                <a:cubicBezTo>
                  <a:pt x="114250" y="2421843"/>
                  <a:pt x="0" y="2307593"/>
                  <a:pt x="0" y="2166658"/>
                </a:cubicBezTo>
                <a:lnTo>
                  <a:pt x="0" y="255185"/>
                </a:lnTo>
                <a:cubicBezTo>
                  <a:pt x="0" y="114250"/>
                  <a:pt x="114250" y="0"/>
                  <a:pt x="255185" y="0"/>
                </a:cubicBezTo>
                <a:close/>
              </a:path>
            </a:pathLst>
          </a:custGeom>
          <a:effectLst>
            <a:outerShdw blurRad="101600" dist="38100" dir="5400000" algn="t" rotWithShape="0">
              <a:prstClr val="black">
                <a:alpha val="20000"/>
              </a:prstClr>
            </a:outerShdw>
          </a:effectLst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D9367A93-1D42-4E1B-9737-EBB459657131}"/>
              </a:ext>
            </a:extLst>
          </p:cNvPr>
          <p:cNvSpPr txBox="1"/>
          <p:nvPr/>
        </p:nvSpPr>
        <p:spPr>
          <a:xfrm>
            <a:off x="2546436" y="6142614"/>
            <a:ext cx="2632913" cy="3806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sz="1780" dirty="0" err="1">
                <a:solidFill>
                  <a:srgbClr val="202020"/>
                </a:solidFill>
                <a:latin typeface="JetBrains Mono Light" panose="02000009000000000000" pitchFamily="49" charset="0"/>
                <a:cs typeface="JetBrains Mono Light" panose="02000009000000000000" pitchFamily="49" charset="0"/>
              </a:rPr>
              <a:t>tg</a:t>
            </a:r>
            <a:r>
              <a:rPr lang="en-US" sz="1780" dirty="0">
                <a:solidFill>
                  <a:srgbClr val="202020"/>
                </a:solidFill>
                <a:latin typeface="JetBrains Mono Light" panose="02000009000000000000" pitchFamily="49" charset="0"/>
                <a:cs typeface="JetBrains Mono Light" panose="02000009000000000000" pitchFamily="49" charset="0"/>
              </a:rPr>
              <a:t>: @</a:t>
            </a:r>
            <a:r>
              <a:rPr lang="en-US" sz="1780" dirty="0" err="1">
                <a:solidFill>
                  <a:srgbClr val="202020"/>
                </a:solidFill>
                <a:latin typeface="JetBrains Mono Light" panose="02000009000000000000" pitchFamily="49" charset="0"/>
                <a:cs typeface="JetBrains Mono Light" panose="02000009000000000000" pitchFamily="49" charset="0"/>
              </a:rPr>
              <a:t>aleksandrar</a:t>
            </a:r>
            <a:endParaRPr lang="ru-RU" sz="1780" dirty="0">
              <a:solidFill>
                <a:srgbClr val="202020"/>
              </a:solidFill>
              <a:latin typeface="JetBrains Mono Light" panose="02000009000000000000" pitchFamily="49" charset="0"/>
              <a:cs typeface="JetBrains Mono Light" panose="02000009000000000000" pitchFamily="49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9450A6A-66AD-480A-9279-139EF98F4ECA}"/>
              </a:ext>
            </a:extLst>
          </p:cNvPr>
          <p:cNvSpPr txBox="1"/>
          <p:nvPr/>
        </p:nvSpPr>
        <p:spPr>
          <a:xfrm>
            <a:off x="1496258" y="5670853"/>
            <a:ext cx="4694900" cy="416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ru-RU" sz="2000" dirty="0">
                <a:solidFill>
                  <a:srgbClr val="202020"/>
                </a:solidFill>
                <a:latin typeface="JetBrains Mono" panose="02000009000000000000" pitchFamily="49" charset="0"/>
                <a:cs typeface="JetBrains Mono" panose="02000009000000000000" pitchFamily="49" charset="0"/>
              </a:rPr>
              <a:t>Александр - </a:t>
            </a:r>
            <a:r>
              <a:rPr lang="en-US" sz="2000" dirty="0">
                <a:solidFill>
                  <a:srgbClr val="202020"/>
                </a:solidFill>
                <a:latin typeface="JetBrains Mono" panose="02000009000000000000" pitchFamily="49" charset="0"/>
                <a:cs typeface="JetBrains Mono" panose="02000009000000000000" pitchFamily="49" charset="0"/>
              </a:rPr>
              <a:t>Project-</a:t>
            </a:r>
            <a:r>
              <a:rPr lang="ru-RU" sz="2000" dirty="0">
                <a:solidFill>
                  <a:srgbClr val="202020"/>
                </a:solidFill>
                <a:latin typeface="JetBrains Mono" panose="02000009000000000000" pitchFamily="49" charset="0"/>
                <a:cs typeface="JetBrains Mono" panose="02000009000000000000" pitchFamily="49" charset="0"/>
              </a:rPr>
              <a:t> менеджер</a:t>
            </a: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27FEF007-BAC3-4351-859B-CD192DA4996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9637" y="3683145"/>
            <a:ext cx="1364710" cy="1775873"/>
          </a:xfrm>
          <a:custGeom>
            <a:avLst/>
            <a:gdLst>
              <a:gd name="connsiteX0" fmla="*/ 255185 w 1937474"/>
              <a:gd name="connsiteY0" fmla="*/ 0 h 2421843"/>
              <a:gd name="connsiteX1" fmla="*/ 1682289 w 1937474"/>
              <a:gd name="connsiteY1" fmla="*/ 0 h 2421843"/>
              <a:gd name="connsiteX2" fmla="*/ 1937474 w 1937474"/>
              <a:gd name="connsiteY2" fmla="*/ 255185 h 2421843"/>
              <a:gd name="connsiteX3" fmla="*/ 1937474 w 1937474"/>
              <a:gd name="connsiteY3" fmla="*/ 2166658 h 2421843"/>
              <a:gd name="connsiteX4" fmla="*/ 1682289 w 1937474"/>
              <a:gd name="connsiteY4" fmla="*/ 2421843 h 2421843"/>
              <a:gd name="connsiteX5" fmla="*/ 255185 w 1937474"/>
              <a:gd name="connsiteY5" fmla="*/ 2421843 h 2421843"/>
              <a:gd name="connsiteX6" fmla="*/ 0 w 1937474"/>
              <a:gd name="connsiteY6" fmla="*/ 2166658 h 2421843"/>
              <a:gd name="connsiteX7" fmla="*/ 0 w 1937474"/>
              <a:gd name="connsiteY7" fmla="*/ 255185 h 2421843"/>
              <a:gd name="connsiteX8" fmla="*/ 255185 w 1937474"/>
              <a:gd name="connsiteY8" fmla="*/ 0 h 2421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37474" h="2421843">
                <a:moveTo>
                  <a:pt x="255185" y="0"/>
                </a:moveTo>
                <a:lnTo>
                  <a:pt x="1682289" y="0"/>
                </a:lnTo>
                <a:cubicBezTo>
                  <a:pt x="1823224" y="0"/>
                  <a:pt x="1937474" y="114250"/>
                  <a:pt x="1937474" y="255185"/>
                </a:cubicBezTo>
                <a:lnTo>
                  <a:pt x="1937474" y="2166658"/>
                </a:lnTo>
                <a:cubicBezTo>
                  <a:pt x="1937474" y="2307593"/>
                  <a:pt x="1823224" y="2421843"/>
                  <a:pt x="1682289" y="2421843"/>
                </a:cubicBezTo>
                <a:lnTo>
                  <a:pt x="255185" y="2421843"/>
                </a:lnTo>
                <a:cubicBezTo>
                  <a:pt x="114250" y="2421843"/>
                  <a:pt x="0" y="2307593"/>
                  <a:pt x="0" y="2166658"/>
                </a:cubicBezTo>
                <a:lnTo>
                  <a:pt x="0" y="255185"/>
                </a:lnTo>
                <a:cubicBezTo>
                  <a:pt x="0" y="114250"/>
                  <a:pt x="114250" y="0"/>
                  <a:pt x="255185" y="0"/>
                </a:cubicBezTo>
                <a:close/>
              </a:path>
            </a:pathLst>
          </a:custGeom>
          <a:effectLst>
            <a:outerShdw blurRad="101600" dist="38100" dir="5400000" algn="t" rotWithShape="0">
              <a:prstClr val="black">
                <a:alpha val="20000"/>
              </a:prstClr>
            </a:outerShdw>
          </a:effectLst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F649928D-2418-42CC-ACED-39C91F87B034}"/>
              </a:ext>
            </a:extLst>
          </p:cNvPr>
          <p:cNvSpPr txBox="1"/>
          <p:nvPr/>
        </p:nvSpPr>
        <p:spPr>
          <a:xfrm>
            <a:off x="7493001" y="6136896"/>
            <a:ext cx="2632913" cy="3806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sz="1780" dirty="0" err="1">
                <a:solidFill>
                  <a:srgbClr val="202020"/>
                </a:solidFill>
                <a:latin typeface="JetBrains Mono Light" panose="02000009000000000000" pitchFamily="49" charset="0"/>
                <a:cs typeface="JetBrains Mono Light" panose="02000009000000000000" pitchFamily="49" charset="0"/>
              </a:rPr>
              <a:t>tg</a:t>
            </a:r>
            <a:r>
              <a:rPr lang="en-US" sz="1780" dirty="0">
                <a:solidFill>
                  <a:srgbClr val="202020"/>
                </a:solidFill>
                <a:latin typeface="JetBrains Mono Light" panose="02000009000000000000" pitchFamily="49" charset="0"/>
                <a:cs typeface="JetBrains Mono Light" panose="02000009000000000000" pitchFamily="49" charset="0"/>
              </a:rPr>
              <a:t>: @</a:t>
            </a:r>
            <a:r>
              <a:rPr lang="en-US" sz="1780" dirty="0" err="1">
                <a:solidFill>
                  <a:srgbClr val="202020"/>
                </a:solidFill>
                <a:latin typeface="JetBrains Mono Light" panose="02000009000000000000" pitchFamily="49" charset="0"/>
                <a:cs typeface="JetBrains Mono Light" panose="02000009000000000000" pitchFamily="49" charset="0"/>
              </a:rPr>
              <a:t>SLWin</a:t>
            </a:r>
            <a:endParaRPr lang="ru-RU" sz="1780" dirty="0">
              <a:solidFill>
                <a:srgbClr val="202020"/>
              </a:solidFill>
              <a:latin typeface="JetBrains Mono Light" panose="02000009000000000000" pitchFamily="49" charset="0"/>
              <a:cs typeface="JetBrains Mono Light" panose="02000009000000000000" pitchFamily="49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5E002EF-7C74-4808-836C-2C4905D3B0C3}"/>
              </a:ext>
            </a:extLst>
          </p:cNvPr>
          <p:cNvSpPr txBox="1"/>
          <p:nvPr/>
        </p:nvSpPr>
        <p:spPr>
          <a:xfrm>
            <a:off x="6515633" y="5665135"/>
            <a:ext cx="4549279" cy="416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ru-RU" sz="2000" dirty="0">
                <a:solidFill>
                  <a:srgbClr val="202020"/>
                </a:solidFill>
                <a:latin typeface="JetBrains Mono" panose="02000009000000000000" pitchFamily="49" charset="0"/>
                <a:cs typeface="JetBrains Mono" panose="02000009000000000000" pitchFamily="49" charset="0"/>
              </a:rPr>
              <a:t>Святослав – Тех. специалист</a:t>
            </a:r>
          </a:p>
        </p:txBody>
      </p:sp>
    </p:spTree>
    <p:extLst>
      <p:ext uri="{BB962C8B-B14F-4D97-AF65-F5344CB8AC3E}">
        <p14:creationId xmlns:p14="http://schemas.microsoft.com/office/powerpoint/2010/main" val="3661676084"/>
      </p:ext>
    </p:extLst>
  </p:cSld>
  <p:clrMapOvr>
    <a:masterClrMapping/>
  </p:clrMapOvr>
  <p:transition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FE57B4F3-3F4B-4A6D-BD1A-5A455CF79B2F}"/>
              </a:ext>
            </a:extLst>
          </p:cNvPr>
          <p:cNvSpPr txBox="1"/>
          <p:nvPr/>
        </p:nvSpPr>
        <p:spPr>
          <a:xfrm>
            <a:off x="923519" y="591518"/>
            <a:ext cx="654215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>
                <a:solidFill>
                  <a:srgbClr val="202020"/>
                </a:solidFill>
                <a:latin typeface="JetBrains Mono" panose="02000009000000000000" pitchFamily="49" charset="0"/>
                <a:cs typeface="JetBrains Mono" panose="02000009000000000000" pitchFamily="49" charset="0"/>
              </a:rPr>
              <a:t>Готов ответить на вопросы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B816452-3D40-4000-9CC7-40919EF434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66154" y="2345844"/>
            <a:ext cx="7262573" cy="4659168"/>
          </a:xfrm>
          <a:prstGeom prst="rect">
            <a:avLst/>
          </a:prstGeom>
        </p:spPr>
      </p:pic>
      <p:pic>
        <p:nvPicPr>
          <p:cNvPr id="9" name="Рисунок 8" descr="http://qrcoder.ru/code/?https%3A%2F%2Fvk.com%2Fcodewebshare&amp;10&amp;0">
            <a:extLst>
              <a:ext uri="{FF2B5EF4-FFF2-40B4-BE49-F238E27FC236}">
                <a16:creationId xmlns:a16="http://schemas.microsoft.com/office/drawing/2014/main" id="{9C102E6E-AD46-481B-8D01-B739DBE774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584" y="2623233"/>
            <a:ext cx="2627990" cy="2627988"/>
          </a:xfrm>
          <a:custGeom>
            <a:avLst/>
            <a:gdLst>
              <a:gd name="connsiteX0" fmla="*/ 370090 w 2627990"/>
              <a:gd name="connsiteY0" fmla="*/ 0 h 2627988"/>
              <a:gd name="connsiteX1" fmla="*/ 2257900 w 2627990"/>
              <a:gd name="connsiteY1" fmla="*/ 0 h 2627988"/>
              <a:gd name="connsiteX2" fmla="*/ 2332478 w 2627990"/>
              <a:gd name="connsiteY2" fmla="*/ 7518 h 2627988"/>
              <a:gd name="connsiteX3" fmla="*/ 2627990 w 2627990"/>
              <a:gd name="connsiteY3" fmla="*/ 370099 h 2627988"/>
              <a:gd name="connsiteX4" fmla="*/ 2627990 w 2627990"/>
              <a:gd name="connsiteY4" fmla="*/ 2257888 h 2627988"/>
              <a:gd name="connsiteX5" fmla="*/ 2257890 w 2627990"/>
              <a:gd name="connsiteY5" fmla="*/ 2627988 h 2627988"/>
              <a:gd name="connsiteX6" fmla="*/ 370100 w 2627990"/>
              <a:gd name="connsiteY6" fmla="*/ 2627988 h 2627988"/>
              <a:gd name="connsiteX7" fmla="*/ 0 w 2627990"/>
              <a:gd name="connsiteY7" fmla="*/ 2257888 h 2627988"/>
              <a:gd name="connsiteX8" fmla="*/ 0 w 2627990"/>
              <a:gd name="connsiteY8" fmla="*/ 370099 h 2627988"/>
              <a:gd name="connsiteX9" fmla="*/ 295512 w 2627990"/>
              <a:gd name="connsiteY9" fmla="*/ 7518 h 2627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627990" h="2627988">
                <a:moveTo>
                  <a:pt x="370090" y="0"/>
                </a:moveTo>
                <a:lnTo>
                  <a:pt x="2257900" y="0"/>
                </a:lnTo>
                <a:lnTo>
                  <a:pt x="2332478" y="7518"/>
                </a:lnTo>
                <a:cubicBezTo>
                  <a:pt x="2501127" y="42029"/>
                  <a:pt x="2627990" y="191248"/>
                  <a:pt x="2627990" y="370099"/>
                </a:cubicBezTo>
                <a:lnTo>
                  <a:pt x="2627990" y="2257888"/>
                </a:lnTo>
                <a:cubicBezTo>
                  <a:pt x="2627990" y="2462289"/>
                  <a:pt x="2462291" y="2627988"/>
                  <a:pt x="2257890" y="2627988"/>
                </a:cubicBezTo>
                <a:lnTo>
                  <a:pt x="370100" y="2627988"/>
                </a:lnTo>
                <a:cubicBezTo>
                  <a:pt x="165699" y="2627988"/>
                  <a:pt x="0" y="2462289"/>
                  <a:pt x="0" y="2257888"/>
                </a:cubicBezTo>
                <a:lnTo>
                  <a:pt x="0" y="370099"/>
                </a:lnTo>
                <a:cubicBezTo>
                  <a:pt x="0" y="191248"/>
                  <a:pt x="126863" y="42029"/>
                  <a:pt x="295512" y="7518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B679096-2F50-4121-A024-A1318A4DFFB6}"/>
              </a:ext>
            </a:extLst>
          </p:cNvPr>
          <p:cNvSpPr txBox="1"/>
          <p:nvPr/>
        </p:nvSpPr>
        <p:spPr>
          <a:xfrm>
            <a:off x="964984" y="5372525"/>
            <a:ext cx="3271735" cy="8736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780" dirty="0">
                <a:solidFill>
                  <a:srgbClr val="202020"/>
                </a:solidFill>
                <a:latin typeface="JetBrains Mono" panose="02000009000000000000" pitchFamily="49" charset="0"/>
                <a:cs typeface="JetBrains Mono" panose="02000009000000000000" pitchFamily="49" charset="0"/>
              </a:rPr>
              <a:t>Можно написать позже</a:t>
            </a:r>
          </a:p>
          <a:p>
            <a:pPr>
              <a:lnSpc>
                <a:spcPct val="150000"/>
              </a:lnSpc>
            </a:pPr>
            <a:r>
              <a:rPr lang="en-US" sz="1780" dirty="0">
                <a:latin typeface="JetBrains Mono" panose="02000009000000000000" pitchFamily="49" charset="0"/>
                <a:cs typeface="JetBrains Mono" panose="02000009000000000000" pitchFamily="49" charset="0"/>
              </a:rPr>
              <a:t>codewebshare@gmail.com</a:t>
            </a:r>
            <a:endParaRPr lang="ru-RU" sz="1780" dirty="0">
              <a:solidFill>
                <a:srgbClr val="202020"/>
              </a:solidFill>
              <a:latin typeface="JetBrains Mono" panose="02000009000000000000" pitchFamily="49" charset="0"/>
              <a:cs typeface="JetBrains Mono" panose="02000009000000000000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083499"/>
      </p:ext>
    </p:extLst>
  </p:cSld>
  <p:clrMapOvr>
    <a:masterClrMapping/>
  </p:clrMapOvr>
  <p:transition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9F0B870-B242-4C4E-9FBA-F2EE9CD8DEB8}"/>
              </a:ext>
            </a:extLst>
          </p:cNvPr>
          <p:cNvSpPr txBox="1"/>
          <p:nvPr/>
        </p:nvSpPr>
        <p:spPr>
          <a:xfrm>
            <a:off x="923519" y="2043300"/>
            <a:ext cx="4115841" cy="2771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4000" dirty="0">
                <a:solidFill>
                  <a:srgbClr val="202020"/>
                </a:solidFill>
                <a:latin typeface="JetBrains Mono" panose="02000009000000000000" pitchFamily="49" charset="0"/>
                <a:cs typeface="JetBrains Mono" panose="02000009000000000000" pitchFamily="49" charset="0"/>
              </a:rPr>
              <a:t>Объем рынка по данным </a:t>
            </a:r>
            <a:r>
              <a:rPr lang="en-US" sz="4000" dirty="0">
                <a:solidFill>
                  <a:srgbClr val="202020"/>
                </a:solidFill>
                <a:latin typeface="JetBrains Mono" panose="02000009000000000000" pitchFamily="49" charset="0"/>
                <a:cs typeface="JetBrains Mono" panose="02000009000000000000" pitchFamily="49" charset="0"/>
              </a:rPr>
              <a:t>Data Insight</a:t>
            </a:r>
            <a:endParaRPr lang="ru-RU" sz="4000" dirty="0">
              <a:solidFill>
                <a:srgbClr val="202020"/>
              </a:solidFill>
              <a:latin typeface="JetBrains Mono" panose="02000009000000000000" pitchFamily="49" charset="0"/>
              <a:cs typeface="JetBrains Mono" panose="02000009000000000000" pitchFamily="49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251A4AC-6C5D-4FFB-AF6D-69842831C2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6240" y="606831"/>
            <a:ext cx="5644338" cy="5644336"/>
          </a:xfrm>
          <a:custGeom>
            <a:avLst/>
            <a:gdLst>
              <a:gd name="connsiteX0" fmla="*/ 794892 w 5644338"/>
              <a:gd name="connsiteY0" fmla="*/ 0 h 5644336"/>
              <a:gd name="connsiteX1" fmla="*/ 4849446 w 5644338"/>
              <a:gd name="connsiteY1" fmla="*/ 0 h 5644336"/>
              <a:gd name="connsiteX2" fmla="*/ 5644338 w 5644338"/>
              <a:gd name="connsiteY2" fmla="*/ 794892 h 5644336"/>
              <a:gd name="connsiteX3" fmla="*/ 5644338 w 5644338"/>
              <a:gd name="connsiteY3" fmla="*/ 4849444 h 5644336"/>
              <a:gd name="connsiteX4" fmla="*/ 4849446 w 5644338"/>
              <a:gd name="connsiteY4" fmla="*/ 5644336 h 5644336"/>
              <a:gd name="connsiteX5" fmla="*/ 794892 w 5644338"/>
              <a:gd name="connsiteY5" fmla="*/ 5644336 h 5644336"/>
              <a:gd name="connsiteX6" fmla="*/ 0 w 5644338"/>
              <a:gd name="connsiteY6" fmla="*/ 4849444 h 5644336"/>
              <a:gd name="connsiteX7" fmla="*/ 0 w 5644338"/>
              <a:gd name="connsiteY7" fmla="*/ 794892 h 5644336"/>
              <a:gd name="connsiteX8" fmla="*/ 794892 w 5644338"/>
              <a:gd name="connsiteY8" fmla="*/ 0 h 5644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44338" h="5644336">
                <a:moveTo>
                  <a:pt x="794892" y="0"/>
                </a:moveTo>
                <a:lnTo>
                  <a:pt x="4849446" y="0"/>
                </a:lnTo>
                <a:cubicBezTo>
                  <a:pt x="5288453" y="0"/>
                  <a:pt x="5644338" y="355885"/>
                  <a:pt x="5644338" y="794892"/>
                </a:cubicBezTo>
                <a:lnTo>
                  <a:pt x="5644338" y="4849444"/>
                </a:lnTo>
                <a:cubicBezTo>
                  <a:pt x="5644338" y="5288451"/>
                  <a:pt x="5288453" y="5644336"/>
                  <a:pt x="4849446" y="5644336"/>
                </a:cubicBezTo>
                <a:lnTo>
                  <a:pt x="794892" y="5644336"/>
                </a:lnTo>
                <a:cubicBezTo>
                  <a:pt x="355885" y="5644336"/>
                  <a:pt x="0" y="5288451"/>
                  <a:pt x="0" y="4849444"/>
                </a:cubicBezTo>
                <a:lnTo>
                  <a:pt x="0" y="794892"/>
                </a:lnTo>
                <a:cubicBezTo>
                  <a:pt x="0" y="355885"/>
                  <a:pt x="355885" y="0"/>
                  <a:pt x="794892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4845836"/>
      </p:ext>
    </p:extLst>
  </p:cSld>
  <p:clrMapOvr>
    <a:masterClrMapping/>
  </p:clrMapOvr>
  <p:transition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9F0B870-B242-4C4E-9FBA-F2EE9CD8DEB8}"/>
              </a:ext>
            </a:extLst>
          </p:cNvPr>
          <p:cNvSpPr txBox="1"/>
          <p:nvPr/>
        </p:nvSpPr>
        <p:spPr>
          <a:xfrm>
            <a:off x="923519" y="1581635"/>
            <a:ext cx="4115841" cy="3694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4000" dirty="0">
                <a:solidFill>
                  <a:srgbClr val="202020"/>
                </a:solidFill>
                <a:latin typeface="JetBrains Mono" panose="02000009000000000000" pitchFamily="49" charset="0"/>
                <a:cs typeface="JetBrains Mono" panose="02000009000000000000" pitchFamily="49" charset="0"/>
              </a:rPr>
              <a:t>Анализ конкурентов по данным </a:t>
            </a:r>
            <a:r>
              <a:rPr lang="en-US" sz="4000" dirty="0" err="1">
                <a:solidFill>
                  <a:srgbClr val="202020"/>
                </a:solidFill>
                <a:latin typeface="JetBrains Mono" panose="02000009000000000000" pitchFamily="49" charset="0"/>
                <a:cs typeface="JetBrains Mono" panose="02000009000000000000" pitchFamily="49" charset="0"/>
              </a:rPr>
              <a:t>Similarweb</a:t>
            </a:r>
            <a:endParaRPr lang="ru-RU" sz="4000" dirty="0">
              <a:solidFill>
                <a:srgbClr val="202020"/>
              </a:solidFill>
              <a:latin typeface="JetBrains Mono" panose="02000009000000000000" pitchFamily="49" charset="0"/>
              <a:cs typeface="JetBrains Mono" panose="02000009000000000000" pitchFamily="49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AD72E52-D6A3-4834-A6E0-54F98998A0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6240" y="606831"/>
            <a:ext cx="5644338" cy="5644336"/>
          </a:xfrm>
          <a:custGeom>
            <a:avLst/>
            <a:gdLst>
              <a:gd name="connsiteX0" fmla="*/ 794892 w 5644338"/>
              <a:gd name="connsiteY0" fmla="*/ 0 h 5644336"/>
              <a:gd name="connsiteX1" fmla="*/ 4849446 w 5644338"/>
              <a:gd name="connsiteY1" fmla="*/ 0 h 5644336"/>
              <a:gd name="connsiteX2" fmla="*/ 5644338 w 5644338"/>
              <a:gd name="connsiteY2" fmla="*/ 794892 h 5644336"/>
              <a:gd name="connsiteX3" fmla="*/ 5644338 w 5644338"/>
              <a:gd name="connsiteY3" fmla="*/ 4849444 h 5644336"/>
              <a:gd name="connsiteX4" fmla="*/ 4849446 w 5644338"/>
              <a:gd name="connsiteY4" fmla="*/ 5644336 h 5644336"/>
              <a:gd name="connsiteX5" fmla="*/ 794892 w 5644338"/>
              <a:gd name="connsiteY5" fmla="*/ 5644336 h 5644336"/>
              <a:gd name="connsiteX6" fmla="*/ 0 w 5644338"/>
              <a:gd name="connsiteY6" fmla="*/ 4849444 h 5644336"/>
              <a:gd name="connsiteX7" fmla="*/ 0 w 5644338"/>
              <a:gd name="connsiteY7" fmla="*/ 794892 h 5644336"/>
              <a:gd name="connsiteX8" fmla="*/ 794892 w 5644338"/>
              <a:gd name="connsiteY8" fmla="*/ 0 h 5644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44338" h="5644336">
                <a:moveTo>
                  <a:pt x="794892" y="0"/>
                </a:moveTo>
                <a:lnTo>
                  <a:pt x="4849446" y="0"/>
                </a:lnTo>
                <a:cubicBezTo>
                  <a:pt x="5288453" y="0"/>
                  <a:pt x="5644338" y="355885"/>
                  <a:pt x="5644338" y="794892"/>
                </a:cubicBezTo>
                <a:lnTo>
                  <a:pt x="5644338" y="4849444"/>
                </a:lnTo>
                <a:cubicBezTo>
                  <a:pt x="5644338" y="5288451"/>
                  <a:pt x="5288453" y="5644336"/>
                  <a:pt x="4849446" y="5644336"/>
                </a:cubicBezTo>
                <a:lnTo>
                  <a:pt x="794892" y="5644336"/>
                </a:lnTo>
                <a:cubicBezTo>
                  <a:pt x="355885" y="5644336"/>
                  <a:pt x="0" y="5288451"/>
                  <a:pt x="0" y="4849444"/>
                </a:cubicBezTo>
                <a:lnTo>
                  <a:pt x="0" y="794892"/>
                </a:lnTo>
                <a:cubicBezTo>
                  <a:pt x="0" y="355885"/>
                  <a:pt x="355885" y="0"/>
                  <a:pt x="794892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5555397"/>
      </p:ext>
    </p:extLst>
  </p:cSld>
  <p:clrMapOvr>
    <a:masterClrMapping/>
  </p:clrMapOvr>
  <p:transition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9F0B870-B242-4C4E-9FBA-F2EE9CD8DEB8}"/>
              </a:ext>
            </a:extLst>
          </p:cNvPr>
          <p:cNvSpPr txBox="1"/>
          <p:nvPr/>
        </p:nvSpPr>
        <p:spPr>
          <a:xfrm>
            <a:off x="923519" y="1581635"/>
            <a:ext cx="4115841" cy="1848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000" dirty="0">
                <a:solidFill>
                  <a:srgbClr val="202020"/>
                </a:solidFill>
                <a:latin typeface="JetBrains Mono" panose="02000009000000000000" pitchFamily="49" charset="0"/>
                <a:cs typeface="JetBrains Mono" panose="02000009000000000000" pitchFamily="49" charset="0"/>
              </a:rPr>
              <a:t>Customer</a:t>
            </a:r>
          </a:p>
          <a:p>
            <a:pPr>
              <a:lnSpc>
                <a:spcPct val="150000"/>
              </a:lnSpc>
            </a:pPr>
            <a:r>
              <a:rPr lang="en-US" sz="4000" dirty="0">
                <a:solidFill>
                  <a:srgbClr val="202020"/>
                </a:solidFill>
                <a:latin typeface="JetBrains Mono" panose="02000009000000000000" pitchFamily="49" charset="0"/>
                <a:cs typeface="JetBrains Mono" panose="02000009000000000000" pitchFamily="49" charset="0"/>
              </a:rPr>
              <a:t>Development</a:t>
            </a:r>
            <a:endParaRPr lang="ru-RU" sz="4000" dirty="0">
              <a:solidFill>
                <a:srgbClr val="202020"/>
              </a:solidFill>
              <a:latin typeface="JetBrains Mono" panose="02000009000000000000" pitchFamily="49" charset="0"/>
              <a:cs typeface="JetBrains Mono" panose="02000009000000000000" pitchFamily="49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99BAAE0-5B8F-4367-8E0A-5F4593AE62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6240" y="606831"/>
            <a:ext cx="5644338" cy="5644336"/>
          </a:xfrm>
          <a:custGeom>
            <a:avLst/>
            <a:gdLst>
              <a:gd name="connsiteX0" fmla="*/ 794892 w 5644338"/>
              <a:gd name="connsiteY0" fmla="*/ 0 h 5644336"/>
              <a:gd name="connsiteX1" fmla="*/ 4849446 w 5644338"/>
              <a:gd name="connsiteY1" fmla="*/ 0 h 5644336"/>
              <a:gd name="connsiteX2" fmla="*/ 5644338 w 5644338"/>
              <a:gd name="connsiteY2" fmla="*/ 794892 h 5644336"/>
              <a:gd name="connsiteX3" fmla="*/ 5644338 w 5644338"/>
              <a:gd name="connsiteY3" fmla="*/ 4849444 h 5644336"/>
              <a:gd name="connsiteX4" fmla="*/ 4849446 w 5644338"/>
              <a:gd name="connsiteY4" fmla="*/ 5644336 h 5644336"/>
              <a:gd name="connsiteX5" fmla="*/ 794892 w 5644338"/>
              <a:gd name="connsiteY5" fmla="*/ 5644336 h 5644336"/>
              <a:gd name="connsiteX6" fmla="*/ 0 w 5644338"/>
              <a:gd name="connsiteY6" fmla="*/ 4849444 h 5644336"/>
              <a:gd name="connsiteX7" fmla="*/ 0 w 5644338"/>
              <a:gd name="connsiteY7" fmla="*/ 794892 h 5644336"/>
              <a:gd name="connsiteX8" fmla="*/ 794892 w 5644338"/>
              <a:gd name="connsiteY8" fmla="*/ 0 h 5644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44338" h="5644336">
                <a:moveTo>
                  <a:pt x="794892" y="0"/>
                </a:moveTo>
                <a:lnTo>
                  <a:pt x="4849446" y="0"/>
                </a:lnTo>
                <a:cubicBezTo>
                  <a:pt x="5288453" y="0"/>
                  <a:pt x="5644338" y="355885"/>
                  <a:pt x="5644338" y="794892"/>
                </a:cubicBezTo>
                <a:lnTo>
                  <a:pt x="5644338" y="4849444"/>
                </a:lnTo>
                <a:cubicBezTo>
                  <a:pt x="5644338" y="5288451"/>
                  <a:pt x="5288453" y="5644336"/>
                  <a:pt x="4849446" y="5644336"/>
                </a:cubicBezTo>
                <a:lnTo>
                  <a:pt x="794892" y="5644336"/>
                </a:lnTo>
                <a:cubicBezTo>
                  <a:pt x="355885" y="5644336"/>
                  <a:pt x="0" y="5288451"/>
                  <a:pt x="0" y="4849444"/>
                </a:cubicBezTo>
                <a:lnTo>
                  <a:pt x="0" y="794892"/>
                </a:lnTo>
                <a:cubicBezTo>
                  <a:pt x="0" y="355885"/>
                  <a:pt x="355885" y="0"/>
                  <a:pt x="794892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9211506"/>
      </p:ext>
    </p:extLst>
  </p:cSld>
  <p:clrMapOvr>
    <a:masterClrMapping/>
  </p:clrMapOvr>
  <p:transition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9F0B870-B242-4C4E-9FBA-F2EE9CD8DEB8}"/>
              </a:ext>
            </a:extLst>
          </p:cNvPr>
          <p:cNvSpPr txBox="1"/>
          <p:nvPr/>
        </p:nvSpPr>
        <p:spPr>
          <a:xfrm>
            <a:off x="923519" y="1119970"/>
            <a:ext cx="4341208" cy="46180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4000" dirty="0">
                <a:solidFill>
                  <a:srgbClr val="202020"/>
                </a:solidFill>
                <a:latin typeface="JetBrains Mono" panose="02000009000000000000" pitchFamily="49" charset="0"/>
                <a:cs typeface="JetBrains Mono" panose="02000009000000000000" pitchFamily="49" charset="0"/>
              </a:rPr>
              <a:t>Самые раздражающие вещи на сайтах по версии </a:t>
            </a:r>
            <a:r>
              <a:rPr lang="en-US" sz="4000" dirty="0" err="1">
                <a:solidFill>
                  <a:srgbClr val="202020"/>
                </a:solidFill>
                <a:latin typeface="JetBrains Mono" panose="02000009000000000000" pitchFamily="49" charset="0"/>
                <a:cs typeface="JetBrains Mono" panose="02000009000000000000" pitchFamily="49" charset="0"/>
              </a:rPr>
              <a:t>webest</a:t>
            </a:r>
            <a:endParaRPr lang="ru-RU" sz="4000" dirty="0">
              <a:solidFill>
                <a:srgbClr val="202020"/>
              </a:solidFill>
              <a:latin typeface="JetBrains Mono" panose="02000009000000000000" pitchFamily="49" charset="0"/>
              <a:cs typeface="JetBrains Mono" panose="02000009000000000000" pitchFamily="49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99BAAE0-5B8F-4367-8E0A-5F4593AE62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76241" y="606831"/>
            <a:ext cx="5644336" cy="5644336"/>
          </a:xfrm>
          <a:custGeom>
            <a:avLst/>
            <a:gdLst>
              <a:gd name="connsiteX0" fmla="*/ 794892 w 5644338"/>
              <a:gd name="connsiteY0" fmla="*/ 0 h 5644336"/>
              <a:gd name="connsiteX1" fmla="*/ 4849446 w 5644338"/>
              <a:gd name="connsiteY1" fmla="*/ 0 h 5644336"/>
              <a:gd name="connsiteX2" fmla="*/ 5644338 w 5644338"/>
              <a:gd name="connsiteY2" fmla="*/ 794892 h 5644336"/>
              <a:gd name="connsiteX3" fmla="*/ 5644338 w 5644338"/>
              <a:gd name="connsiteY3" fmla="*/ 4849444 h 5644336"/>
              <a:gd name="connsiteX4" fmla="*/ 4849446 w 5644338"/>
              <a:gd name="connsiteY4" fmla="*/ 5644336 h 5644336"/>
              <a:gd name="connsiteX5" fmla="*/ 794892 w 5644338"/>
              <a:gd name="connsiteY5" fmla="*/ 5644336 h 5644336"/>
              <a:gd name="connsiteX6" fmla="*/ 0 w 5644338"/>
              <a:gd name="connsiteY6" fmla="*/ 4849444 h 5644336"/>
              <a:gd name="connsiteX7" fmla="*/ 0 w 5644338"/>
              <a:gd name="connsiteY7" fmla="*/ 794892 h 5644336"/>
              <a:gd name="connsiteX8" fmla="*/ 794892 w 5644338"/>
              <a:gd name="connsiteY8" fmla="*/ 0 h 5644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44338" h="5644336">
                <a:moveTo>
                  <a:pt x="794892" y="0"/>
                </a:moveTo>
                <a:lnTo>
                  <a:pt x="4849446" y="0"/>
                </a:lnTo>
                <a:cubicBezTo>
                  <a:pt x="5288453" y="0"/>
                  <a:pt x="5644338" y="355885"/>
                  <a:pt x="5644338" y="794892"/>
                </a:cubicBezTo>
                <a:lnTo>
                  <a:pt x="5644338" y="4849444"/>
                </a:lnTo>
                <a:cubicBezTo>
                  <a:pt x="5644338" y="5288451"/>
                  <a:pt x="5288453" y="5644336"/>
                  <a:pt x="4849446" y="5644336"/>
                </a:cubicBezTo>
                <a:lnTo>
                  <a:pt x="794892" y="5644336"/>
                </a:lnTo>
                <a:cubicBezTo>
                  <a:pt x="355885" y="5644336"/>
                  <a:pt x="0" y="5288451"/>
                  <a:pt x="0" y="4849444"/>
                </a:cubicBezTo>
                <a:lnTo>
                  <a:pt x="0" y="794892"/>
                </a:lnTo>
                <a:cubicBezTo>
                  <a:pt x="0" y="355885"/>
                  <a:pt x="355885" y="0"/>
                  <a:pt x="794892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6683013"/>
      </p:ext>
    </p:extLst>
  </p:cSld>
  <p:clrMapOvr>
    <a:masterClrMapping/>
  </p:clrMapOvr>
  <p:transition>
    <p:push dir="u"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3041</TotalTime>
  <Words>290</Words>
  <Application>Microsoft Office PowerPoint</Application>
  <PresentationFormat>Широкоэкранный</PresentationFormat>
  <Paragraphs>58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3" baseType="lpstr">
      <vt:lpstr>Calibri Light</vt:lpstr>
      <vt:lpstr>JetBrains Mono Medium</vt:lpstr>
      <vt:lpstr>JetBrains Mono Light</vt:lpstr>
      <vt:lpstr>JetBrains Mono</vt:lpstr>
      <vt:lpstr>Calibri</vt:lpstr>
      <vt:lpstr>Bebas Neue</vt:lpstr>
      <vt:lpstr>Arial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Эльдар</dc:creator>
  <cp:lastModifiedBy>Эльдар</cp:lastModifiedBy>
  <cp:revision>274</cp:revision>
  <dcterms:created xsi:type="dcterms:W3CDTF">2023-11-25T21:41:46Z</dcterms:created>
  <dcterms:modified xsi:type="dcterms:W3CDTF">2024-05-16T06:41:57Z</dcterms:modified>
</cp:coreProperties>
</file>