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Nuni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hb3dkMuv/j+44JC3aDQRWG6JWx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24DC05-1B6E-425C-87F9-678192438098}">
  <a:tblStyle styleId="{8224DC05-1B6E-425C-87F9-67819243809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Nunito-bold.fntdata"/><Relationship Id="rId21" Type="http://schemas.openxmlformats.org/officeDocument/2006/relationships/font" Target="fonts/Nunito-regular.fntdata"/><Relationship Id="rId24" Type="http://schemas.openxmlformats.org/officeDocument/2006/relationships/font" Target="fonts/Nunito-boldItalic.fntdata"/><Relationship Id="rId23" Type="http://schemas.openxmlformats.org/officeDocument/2006/relationships/font" Target="fonts/Nuni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rqX0zPbFIU2QixyELhYoDGyAzDuVaevB2E8Uw9Tw-iw/edit?usp=sharin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intensive22aw/91b294bbdd1d4496b32fd7dc75fd0f42" TargetMode="External"/><Relationship Id="rId3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7D3HHEXm9YK3GzScI1tUa-Z7e9tBmPmhUY9Yf7zbh0g/edit" TargetMode="External"/><Relationship Id="rId3" Type="http://schemas.openxmlformats.org/officeDocument/2006/relationships/hyperlink" Target="https://docs.google.com/spreadsheets/d/1tSXIcHVQptOPcgsonHsLVOzXcp9lPDtqJMJl64a3mi8/edit#gid=0" TargetMode="External"/><Relationship Id="rId4" Type="http://schemas.openxmlformats.org/officeDocument/2006/relationships/hyperlink" Target="https://2035intensive.ru/C-Check-e91a2aa05d884b129ebccf457299e082" TargetMode="External"/><Relationship Id="rId5" Type="http://schemas.openxmlformats.org/officeDocument/2006/relationships/hyperlink" Target="https://intensive22aw.notion.site/59eca6dc19894ffa94d6aabcd3232b75?v=492b6bbd92ec4c45af3d4730ce494d68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2aw.notion.site/eefd5c665e07419889d965fc0dc4c8c7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e120c5a0e06e4d4188e5e01b9c4467bd" TargetMode="External"/><Relationship Id="rId3" Type="http://schemas.openxmlformats.org/officeDocument/2006/relationships/hyperlink" Target="https://intensive22aw.notion.site/5df9d71615d646d092fe6bd1f5d6cc39" TargetMode="External"/><Relationship Id="rId4" Type="http://schemas.openxmlformats.org/officeDocument/2006/relationships/hyperlink" Target="https://intensive22aw.notion.site/Lean-Startup-Canvas-e1e5f9d5c96a4352afe19c32348154f7" TargetMode="External"/><Relationship Id="rId5" Type="http://schemas.openxmlformats.org/officeDocument/2006/relationships/hyperlink" Target="https://youtu.be/HyMY7T3EEto?t=2520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e120c5a0e06e4d4188e5e01b9c4467bd" TargetMode="External"/><Relationship Id="rId3" Type="http://schemas.openxmlformats.org/officeDocument/2006/relationships/hyperlink" Target="https://intensive22aw.notion.site/5df9d71615d646d092fe6bd1f5d6cc39" TargetMode="External"/><Relationship Id="rId4" Type="http://schemas.openxmlformats.org/officeDocument/2006/relationships/hyperlink" Target="https://intensive22aw.notion.site/Lean-Startup-Canvas-e1e5f9d5c96a4352afe19c32348154f7" TargetMode="External"/><Relationship Id="rId5" Type="http://schemas.openxmlformats.org/officeDocument/2006/relationships/hyperlink" Target="https://youtu.be/HyMY7T3EEto?t=2520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a045584953b69b8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3a045584953b69b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 (принятую аббревиатуру)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https://docs.google.com/presentation/d/1rqX0zPbFIU2QixyELhYoDGyAzDuVaevB2E8Uw9Tw-iw/edit?usp=sharing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f45ea18b59e26f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5f45ea18b59e26f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2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2"/>
              </a:rPr>
              <a:t> Введение в бизнес-модели</a:t>
            </a:r>
            <a:endParaRPr/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b="1" lang="ru"/>
            </a:br>
            <a:r>
              <a:rPr lang="ru"/>
              <a:t>1.</a:t>
            </a:r>
            <a:r>
              <a:rPr b="1" lang="ru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Lean Startup Canvas</a:t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171528305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g3171528305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2"/>
              </a:rPr>
              <a:t> Введение в бизнес-модели</a:t>
            </a:r>
            <a:endParaRPr/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ru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b="1" lang="ru"/>
            </a:br>
            <a:r>
              <a:rPr lang="ru"/>
              <a:t>1.</a:t>
            </a:r>
            <a:r>
              <a:rPr b="1" lang="ru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Lean Startup Canvas</a:t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d621e38b636d956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6d621e38b636d95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 с командой — это ваш способ представиться и показать, что вы способны справиться с поставленной задачей.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Обычно здесь размещают фотографии, указывают, как кого зовут, должность в проекте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ru"/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a045584953b69b8_0"/>
          <p:cNvSpPr txBox="1"/>
          <p:nvPr>
            <p:ph type="ctrTitle"/>
          </p:nvPr>
        </p:nvSpPr>
        <p:spPr>
          <a:xfrm>
            <a:off x="469625" y="225374"/>
            <a:ext cx="80139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 sz="3000"/>
              <a:t>Переводческий лагерь «Сойка»</a:t>
            </a:r>
            <a:endParaRPr sz="3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 sz="1800"/>
              <a:t>Промежуточные результаты 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 sz="1800"/>
              <a:t>этапа «Разработка» </a:t>
            </a:r>
            <a:endParaRPr sz="1800"/>
          </a:p>
        </p:txBody>
      </p:sp>
      <p:sp>
        <p:nvSpPr>
          <p:cNvPr id="55" name="Google Shape;55;g3a045584953b69b8_0"/>
          <p:cNvSpPr txBox="1"/>
          <p:nvPr>
            <p:ph idx="1" type="subTitle"/>
          </p:nvPr>
        </p:nvSpPr>
        <p:spPr>
          <a:xfrm>
            <a:off x="373500" y="3535013"/>
            <a:ext cx="83970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400"/>
              <a:t>Тверской государственный университет</a:t>
            </a:r>
            <a:endParaRPr sz="2400"/>
          </a:p>
        </p:txBody>
      </p:sp>
      <p:sp>
        <p:nvSpPr>
          <p:cNvPr id="56" name="Google Shape;56;g3a045584953b69b8_0"/>
          <p:cNvSpPr txBox="1"/>
          <p:nvPr>
            <p:ph idx="1" type="subTitle"/>
          </p:nvPr>
        </p:nvSpPr>
        <p:spPr>
          <a:xfrm>
            <a:off x="840750" y="4181825"/>
            <a:ext cx="74625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400"/>
              <a:t>Инициативная разработка</a:t>
            </a:r>
            <a:endParaRPr sz="2400"/>
          </a:p>
        </p:txBody>
      </p:sp>
      <p:pic>
        <p:nvPicPr>
          <p:cNvPr id="57" name="Google Shape;57;g3a045584953b69b8_0"/>
          <p:cNvPicPr preferRelativeResize="0"/>
          <p:nvPr/>
        </p:nvPicPr>
        <p:blipFill rotWithShape="1">
          <a:blip r:embed="rId3">
            <a:alphaModFix/>
          </a:blip>
          <a:srcRect b="10289" l="7207" r="19985" t="13832"/>
          <a:stretch/>
        </p:blipFill>
        <p:spPr>
          <a:xfrm>
            <a:off x="3564750" y="1962850"/>
            <a:ext cx="1823674" cy="148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63" name="Google Shape;63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Пользователь – амбициозный молодой переводчик (от 18 до 25 лет), стремящийся к профессиональному росту, но испытывающий затруднения в поиске качественного опыта и полезной обратной связи.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Его проблема заключается в недостатке возможностей для практического применения знаний, развития навыков командной работы и получения индивидуальной экспертной оценки. Кроме того, пользователь желает совместить профессиональное развитие с отдыхом и общением с единомышленниками.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Решение – это</a:t>
            </a:r>
            <a:endParaRPr/>
          </a:p>
        </p:txBody>
      </p:sp>
      <p:sp>
        <p:nvSpPr>
          <p:cNvPr id="69" name="Google Shape;6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создание переводческого лагеря с интенсивной программой профессионального развития.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Лагерь молодых переводчиков также позволит: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>
                <a:solidFill>
                  <a:schemeClr val="dk1"/>
                </a:solidFill>
              </a:rPr>
              <a:t>Получить практический опыт и навыки командной работы;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>
                <a:solidFill>
                  <a:schemeClr val="dk1"/>
                </a:solidFill>
              </a:rPr>
              <a:t>Погрузиться в проектную </a:t>
            </a:r>
            <a:r>
              <a:rPr lang="ru">
                <a:solidFill>
                  <a:schemeClr val="dk1"/>
                </a:solidFill>
              </a:rPr>
              <a:t>деятельность</a:t>
            </a:r>
            <a:r>
              <a:rPr lang="ru">
                <a:solidFill>
                  <a:schemeClr val="dk1"/>
                </a:solidFill>
              </a:rPr>
              <a:t>;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>
                <a:solidFill>
                  <a:schemeClr val="dk1"/>
                </a:solidFill>
              </a:rPr>
              <a:t>Развить креативность и познакомиться с новыми технологическими достижениями;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>
                <a:solidFill>
                  <a:schemeClr val="dk1"/>
                </a:solidFill>
              </a:rPr>
              <a:t>Работать с реальными заказами от работодателей со всей РФ.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Пользовательский сценарий</a:t>
            </a:r>
            <a:endParaRPr/>
          </a:p>
        </p:txBody>
      </p:sp>
      <p:sp>
        <p:nvSpPr>
          <p:cNvPr id="75" name="Google Shape;75;p5"/>
          <p:cNvSpPr txBox="1"/>
          <p:nvPr>
            <p:ph idx="1" type="body"/>
          </p:nvPr>
        </p:nvSpPr>
        <p:spPr>
          <a:xfrm>
            <a:off x="311700" y="1152475"/>
            <a:ext cx="8285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ru"/>
              <a:t>Неоптимальный сценарий (сейчас)</a:t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</a:rPr>
              <a:t>Молодой переводчик пытается развиваться самостоятельно, используя онлайн-курсы, разовые заказы, неэффективные учебные практики и стажировки. Он получает фрагментный опыт, недостаточно обратной связи, а также не имеет возможности поработать в команде с опытным наставником. Это приводить к медленному развитию, неуверенности в себе и риску профессионального выгорания.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f45ea18b59e26f1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1414"/>
              <a:buNone/>
            </a:pPr>
            <a:r>
              <a:rPr lang="ru"/>
              <a:t>Пользовательский сценарий.</a:t>
            </a:r>
            <a:r>
              <a:rPr b="1" i="1" lang="ru" sz="2200">
                <a:solidFill>
                  <a:schemeClr val="dk2"/>
                </a:solidFill>
              </a:rPr>
              <a:t> Оптимальный сценарий</a:t>
            </a:r>
            <a:endParaRPr b="1" i="1" sz="2200">
              <a:solidFill>
                <a:schemeClr val="dk2"/>
              </a:solidFill>
            </a:endParaRPr>
          </a:p>
        </p:txBody>
      </p:sp>
      <p:sp>
        <p:nvSpPr>
          <p:cNvPr id="81" name="Google Shape;81;g5f45ea18b59e26f1_0"/>
          <p:cNvSpPr txBox="1"/>
          <p:nvPr>
            <p:ph idx="1" type="body"/>
          </p:nvPr>
        </p:nvSpPr>
        <p:spPr>
          <a:xfrm>
            <a:off x="311700" y="1017725"/>
            <a:ext cx="8726100" cy="40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Шаг 1.</a:t>
            </a:r>
            <a:endParaRPr b="1">
              <a:solidFill>
                <a:schemeClr val="dk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ru">
                <a:solidFill>
                  <a:schemeClr val="dk1"/>
                </a:solidFill>
              </a:rPr>
              <a:t>Пользователь узнает о лагере из социальных сетей и подает заявку. </a:t>
            </a:r>
            <a:endParaRPr>
              <a:solidFill>
                <a:schemeClr val="dk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ru">
                <a:solidFill>
                  <a:schemeClr val="dk1"/>
                </a:solidFill>
              </a:rPr>
              <a:t>До начала попадает в закрытый чат для участников, где они знакомятся друг с другом и получают дополнительную информацию.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Шаг 2. Понедельник – вторник:</a:t>
            </a:r>
            <a:endParaRPr b="1">
              <a:solidFill>
                <a:schemeClr val="dk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ru">
                <a:solidFill>
                  <a:schemeClr val="dk1"/>
                </a:solidFill>
              </a:rPr>
              <a:t>Вводные лекции и мастер-классы по актуальным темам (АВП, CAT-tools, специфика разных типов перевода, работа с терминологией), знакомство с экспертами, формирование команд.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Шаг 3. Среда – пятница: </a:t>
            </a:r>
            <a:endParaRPr b="1">
              <a:solidFill>
                <a:schemeClr val="dk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ru">
                <a:solidFill>
                  <a:schemeClr val="dk1"/>
                </a:solidFill>
              </a:rPr>
              <a:t>Практическая работа в командах над реальными проектами. Эксперты предоставляют обратную связь, помогают с решением проблем и направляют работу команд. В программу включаются элементы активного отдыха.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Шаг 4. Суббота: </a:t>
            </a:r>
            <a:endParaRPr b="1">
              <a:solidFill>
                <a:schemeClr val="dk1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ru">
                <a:solidFill>
                  <a:schemeClr val="dk1"/>
                </a:solidFill>
              </a:rPr>
              <a:t>Заключительная презентация проектов, подведение итогов, обмен контактами, неформальное общение.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"/>
          <p:cNvSpPr txBox="1"/>
          <p:nvPr>
            <p:ph idx="1" type="body"/>
          </p:nvPr>
        </p:nvSpPr>
        <p:spPr>
          <a:xfrm>
            <a:off x="363925" y="899475"/>
            <a:ext cx="8520600" cy="3805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rgbClr val="0000FF"/>
                </a:solidFill>
              </a:rPr>
              <a:t>Программа переводческого лагеря (первый день)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10:00-10:30</a:t>
            </a:r>
            <a:r>
              <a:rPr lang="ru">
                <a:solidFill>
                  <a:srgbClr val="666666"/>
                </a:solidFill>
              </a:rPr>
              <a:t> - </a:t>
            </a:r>
            <a:r>
              <a:rPr lang="ru">
                <a:solidFill>
                  <a:schemeClr val="dk1"/>
                </a:solidFill>
              </a:rPr>
              <a:t>заезд в лагерь и размещение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10:30-11:00</a:t>
            </a:r>
            <a:r>
              <a:rPr lang="ru">
                <a:solidFill>
                  <a:schemeClr val="dk1"/>
                </a:solidFill>
              </a:rPr>
              <a:t>  - завтрак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11:00-12:00</a:t>
            </a:r>
            <a:r>
              <a:rPr lang="ru">
                <a:solidFill>
                  <a:schemeClr val="dk1"/>
                </a:solidFill>
              </a:rPr>
              <a:t> - вводная лекция (приветственное слово и обсуждение программы лагеря)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12:00-13:00</a:t>
            </a:r>
            <a:r>
              <a:rPr lang="ru">
                <a:solidFill>
                  <a:schemeClr val="dk1"/>
                </a:solidFill>
              </a:rPr>
              <a:t> - тимбилдинг и знакомство с участниками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13:00-14:00</a:t>
            </a:r>
            <a:r>
              <a:rPr lang="ru">
                <a:solidFill>
                  <a:schemeClr val="dk1"/>
                </a:solidFill>
              </a:rPr>
              <a:t> - обед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14:00-15:30</a:t>
            </a:r>
            <a:r>
              <a:rPr lang="ru">
                <a:solidFill>
                  <a:schemeClr val="dk1"/>
                </a:solidFill>
              </a:rPr>
              <a:t> - лекция “Проблемы аудиовизуального </a:t>
            </a:r>
            <a:r>
              <a:rPr lang="ru">
                <a:solidFill>
                  <a:schemeClr val="dk1"/>
                </a:solidFill>
              </a:rPr>
              <a:t>перевода</a:t>
            </a:r>
            <a:r>
              <a:rPr lang="ru">
                <a:solidFill>
                  <a:schemeClr val="dk1"/>
                </a:solidFill>
              </a:rPr>
              <a:t>” Е.В. Александрова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15:30-17:00</a:t>
            </a:r>
            <a:r>
              <a:rPr lang="ru">
                <a:solidFill>
                  <a:schemeClr val="dk1"/>
                </a:solidFill>
              </a:rPr>
              <a:t> - лекция “Саморедактирование при аудиовизуальном переводе”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ru">
                <a:solidFill>
                  <a:schemeClr val="dk1"/>
                </a:solidFill>
              </a:rPr>
              <a:t>А.Н. Малявина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r>
              <a:rPr b="1" lang="ru">
                <a:solidFill>
                  <a:schemeClr val="dk1"/>
                </a:solidFill>
              </a:rPr>
              <a:t>17:00-19:00</a:t>
            </a:r>
            <a:r>
              <a:rPr lang="ru">
                <a:solidFill>
                  <a:schemeClr val="dk1"/>
                </a:solidFill>
              </a:rPr>
              <a:t> - совместный просмотр фильма и мастер-класс по тифлокомментированию</a:t>
            </a:r>
            <a:r>
              <a:rPr lang="ru">
                <a:solidFill>
                  <a:srgbClr val="666666"/>
                </a:solidFill>
              </a:rPr>
              <a:t> 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7" name="Google Shape;87;p6"/>
          <p:cNvSpPr txBox="1"/>
          <p:nvPr>
            <p:ph type="title"/>
          </p:nvPr>
        </p:nvSpPr>
        <p:spPr>
          <a:xfrm>
            <a:off x="311700" y="1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О проекте (Что есть сейчас?)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Результаты пользовательского тестирования</a:t>
            </a:r>
            <a:endParaRPr/>
          </a:p>
        </p:txBody>
      </p:sp>
      <p:sp>
        <p:nvSpPr>
          <p:cNvPr id="93" name="Google Shape;93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7804"/>
              <a:buNone/>
            </a:pPr>
            <a:r>
              <a:rPr b="1" lang="ru" sz="2050">
                <a:solidFill>
                  <a:schemeClr val="dk1"/>
                </a:solidFill>
              </a:rPr>
              <a:t>Пользователь:</a:t>
            </a:r>
            <a:r>
              <a:rPr lang="ru" sz="2050">
                <a:solidFill>
                  <a:schemeClr val="dk1"/>
                </a:solidFill>
              </a:rPr>
              <a:t> </a:t>
            </a:r>
            <a:r>
              <a:rPr lang="ru" sz="2100">
                <a:solidFill>
                  <a:schemeClr val="dk1"/>
                </a:solidFill>
              </a:rPr>
              <a:t>участники Летней и Зимней школы перевода СПР в 2024 году.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b="1" lang="ru" sz="2100">
                <a:solidFill>
                  <a:schemeClr val="dk1"/>
                </a:solidFill>
              </a:rPr>
              <a:t>Жизненная ситуация:</a:t>
            </a:r>
            <a:r>
              <a:rPr lang="ru" sz="2100">
                <a:solidFill>
                  <a:schemeClr val="dk1"/>
                </a:solidFill>
              </a:rPr>
              <a:t> пользователь учится или недавно выпустился из университета и испытывает нехватку качественного опыта и полезной обратной связи, которые необходимы для дальнейшего развития в профессии.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b="1" lang="ru" sz="2100">
                <a:solidFill>
                  <a:schemeClr val="dk1"/>
                </a:solidFill>
              </a:rPr>
              <a:t>Задание:</a:t>
            </a:r>
            <a:r>
              <a:rPr lang="ru" sz="2100">
                <a:solidFill>
                  <a:schemeClr val="dk1"/>
                </a:solidFill>
              </a:rPr>
              <a:t> укажите, что вам нравится и не нравится в переводческих мероприятиях, которые вы посещали.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b="1" lang="ru" sz="2100">
                <a:solidFill>
                  <a:schemeClr val="dk1"/>
                </a:solidFill>
              </a:rPr>
              <a:t>Результат:</a:t>
            </a:r>
            <a:r>
              <a:rPr lang="ru" sz="2100">
                <a:solidFill>
                  <a:schemeClr val="dk1"/>
                </a:solidFill>
              </a:rPr>
              <a:t> пользователи положительно оценивают переводческие мероприятия не только как способ получения нового опыта, недоступного в университете, на практике и на стажировке, но </a:t>
            </a:r>
            <a:r>
              <a:rPr lang="ru" sz="2100">
                <a:solidFill>
                  <a:schemeClr val="dk1"/>
                </a:solidFill>
              </a:rPr>
              <a:t>как возможность встретиться и познакомиться с единомышленниками, поработать с работодателями, опытными экспертами, редакторами и получить навыки командной работы.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Экономика проекта: предположения и вопросы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 txBox="1"/>
          <p:nvPr>
            <p:ph type="title"/>
          </p:nvPr>
        </p:nvSpPr>
        <p:spPr>
          <a:xfrm>
            <a:off x="311700" y="0"/>
            <a:ext cx="85206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2075"/>
              <a:buNone/>
            </a:pPr>
            <a:r>
              <a:rPr lang="ru" sz="2120"/>
              <a:t>Аналоги</a:t>
            </a:r>
            <a:endParaRPr sz="2120"/>
          </a:p>
        </p:txBody>
      </p:sp>
      <p:graphicFrame>
        <p:nvGraphicFramePr>
          <p:cNvPr id="104" name="Google Shape;104;p9"/>
          <p:cNvGraphicFramePr/>
          <p:nvPr/>
        </p:nvGraphicFramePr>
        <p:xfrm>
          <a:off x="311688" y="4695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E8EDFD"/>
                </a:solidFill>
                <a:tableStyleId>{8224DC05-1B6E-425C-87F9-678192438098}</a:tableStyleId>
              </a:tblPr>
              <a:tblGrid>
                <a:gridCol w="1795875"/>
                <a:gridCol w="3250125"/>
                <a:gridCol w="3474600"/>
              </a:tblGrid>
              <a:tr h="230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Проект 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Преимущества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Недостатки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Летняя и зимняя школа СПР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Нетворкинг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Приглашение работодателей в качестве спикеров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Организация деловых игр по устному переводу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Невозможность посетить все лекции из-за одновременного проведения трех потоков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Нехватка времени на выполнение практических заданий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1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Международный форум молодых переводчиков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Нетворкинг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Спикеры и ведущие мастер-классов – переводчики, работающие в разных отраслях и готовые поделиться опытом с молодыми коллегами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Отсутствие единой тематики 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Ограниченное время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Небольшое количество практических занятий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Переводческий лагерь Cosines Pi 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Постоянное проживание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Единая тематика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 Целевая аудитория мероприятия – опытные переводчики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Часть занятий и мастер-классов не связана с переводом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9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Переделкино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 Разбор и комментирование переводов других участников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Поддержка профессионального сообщества в работе над их проектами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Ограниченное количество участников в одном проекте (до 6 человек)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Связан только с художественным переводом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Занимаются переводом только одного произведения в малых группах с одним руководителем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1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Форумы Росмолодежи 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Активное участие модераторов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Рефлексия 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Постоянное проживание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Разнообразная программа без единой тематики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Нет баланса между образовательной и атмосферной программой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Разнонаправленность даже в рамках одного заезда/смены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1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Языковой лагерь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Наличие вожатых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Вечерняя “свечка”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Постоянное нахождение в языковой среде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Постоянное проживание 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Только изучают язык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ru" sz="800">
                          <a:highlight>
                            <a:srgbClr val="E8EDFD"/>
                          </a:highlight>
                        </a:rPr>
                        <a:t>Высокая стоимость, недоступность начинающим переводчикам</a:t>
                      </a:r>
                      <a:endParaRPr sz="800">
                        <a:highlight>
                          <a:srgbClr val="E8EDFD"/>
                        </a:highlight>
                      </a:endParaRPr>
                    </a:p>
                  </a:txBody>
                  <a:tcPr marT="19050" marB="19050" marR="19050" marL="19050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10" name="Google Shape;110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География</a:t>
            </a:r>
            <a:r>
              <a:rPr lang="ru" sz="1700">
                <a:solidFill>
                  <a:schemeClr val="dk1"/>
                </a:solidFill>
              </a:rPr>
              <a:t> — Российская </a:t>
            </a:r>
            <a:r>
              <a:rPr lang="ru" sz="1700">
                <a:solidFill>
                  <a:schemeClr val="dk1"/>
                </a:solidFill>
              </a:rPr>
              <a:t>Федерация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Формат продаж</a:t>
            </a:r>
            <a:r>
              <a:rPr lang="ru" sz="1700">
                <a:solidFill>
                  <a:schemeClr val="dk1"/>
                </a:solidFill>
              </a:rPr>
              <a:t> — пакетное предложение (стандартный, премиум, персональный)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Тип рынка - </a:t>
            </a:r>
            <a:r>
              <a:rPr lang="ru" sz="1700">
                <a:solidFill>
                  <a:schemeClr val="dk1"/>
                </a:solidFill>
              </a:rPr>
              <a:t>b2c (клиенты-частные лица)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Тенденции: </a:t>
            </a:r>
            <a:r>
              <a:rPr lang="ru" sz="1700">
                <a:solidFill>
                  <a:schemeClr val="dk1"/>
                </a:solidFill>
              </a:rPr>
              <a:t>интерес к локализации видеоигр и аудиовизуальному переводу, нехватка преподавателей в ВУЗах по этим направлениям, а также нехватка специалистов по языкам, которые не преподают в вузах, растущее число молодых специалистов без опыта работы с заказчиками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Объём рынка =</a:t>
            </a:r>
            <a:r>
              <a:rPr lang="ru" sz="1700">
                <a:solidFill>
                  <a:schemeClr val="dk1"/>
                </a:solidFill>
              </a:rPr>
              <a:t> количество людей в вашей целевой аудитории * средний чек/стоимость устройства * частота использования в год </a:t>
            </a:r>
            <a:r>
              <a:rPr b="1" lang="ru" sz="1700">
                <a:solidFill>
                  <a:schemeClr val="dk1"/>
                </a:solidFill>
              </a:rPr>
              <a:t>300*45 000*1 = 13 500 000 в год </a:t>
            </a:r>
            <a:br>
              <a:rPr b="1" lang="ru" sz="1700">
                <a:solidFill>
                  <a:schemeClr val="dk1"/>
                </a:solidFill>
              </a:rPr>
            </a:b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/>
          <p:nvPr>
            <p:ph type="title"/>
          </p:nvPr>
        </p:nvSpPr>
        <p:spPr>
          <a:xfrm>
            <a:off x="137075" y="1306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Структура издержек и бизнес-модель</a:t>
            </a:r>
            <a:endParaRPr/>
          </a:p>
        </p:txBody>
      </p:sp>
      <p:sp>
        <p:nvSpPr>
          <p:cNvPr id="116" name="Google Shape;116;p11"/>
          <p:cNvSpPr txBox="1"/>
          <p:nvPr>
            <p:ph idx="1" type="body"/>
          </p:nvPr>
        </p:nvSpPr>
        <p:spPr>
          <a:xfrm>
            <a:off x="137073" y="768643"/>
            <a:ext cx="9144000" cy="47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chemeClr val="dk1"/>
                </a:solidFill>
              </a:rPr>
              <a:t>1. Кто ваши клиент</a:t>
            </a:r>
            <a:r>
              <a:rPr lang="ru" sz="1600">
                <a:solidFill>
                  <a:schemeClr val="dk1"/>
                </a:solidFill>
              </a:rPr>
              <a:t>ы? (Кто платит?)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Студенты языковых факультетов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Молодые профессионалы в области перевода.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chemeClr val="dk1"/>
                </a:solidFill>
              </a:rPr>
              <a:t>2. На чем именно и как проект будет зарабатывать?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Мастер-классы: Занятия с профессиональными переводчиками и экспертами.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Творческие воркшопы: Разработка собственных проектов и участие в конкурсах.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Сетевые мероприятия: Возможность общения с работодателями и коллегами по отрасли.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Культурные мероприятия: Экскурсии, встречи с носителями языка, театральные постановки на иностранных языках.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Финансирование: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   Плата за участие в лагерях (различные пакеты: стандартный, премиум).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   Спонсорство от языковых школ и учебных заведений.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chemeClr val="dk1"/>
                </a:solidFill>
              </a:rPr>
              <a:t>   Гранты и субсидии от образовательных фондов.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715283059_0_2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Структура издержек и бизнес-модель</a:t>
            </a:r>
            <a:endParaRPr/>
          </a:p>
        </p:txBody>
      </p:sp>
      <p:sp>
        <p:nvSpPr>
          <p:cNvPr id="122" name="Google Shape;122;g31715283059_0_2"/>
          <p:cNvSpPr txBox="1"/>
          <p:nvPr>
            <p:ph idx="1" type="body"/>
          </p:nvPr>
        </p:nvSpPr>
        <p:spPr>
          <a:xfrm>
            <a:off x="125400" y="674125"/>
            <a:ext cx="88932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chemeClr val="dk1"/>
                </a:solidFill>
              </a:rPr>
              <a:t>3. Структура издержек, из которой складывается себестоимость вашего решения</a:t>
            </a:r>
            <a:endParaRPr sz="16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b="1" lang="ru" sz="1500">
                <a:solidFill>
                  <a:srgbClr val="000000"/>
                </a:solidFill>
              </a:rPr>
              <a:t>Прямые издержки </a:t>
            </a:r>
            <a:r>
              <a:rPr lang="ru" sz="1500">
                <a:solidFill>
                  <a:srgbClr val="000000"/>
                </a:solidFill>
              </a:rPr>
              <a:t>(заработная плата сотрудников; закупках учебных материалов, канцелярских принадлежностей и других ресурсы, необходимые для обучения; аренда помещения);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b="1" lang="ru" sz="1500">
                <a:solidFill>
                  <a:srgbClr val="000000"/>
                </a:solidFill>
              </a:rPr>
              <a:t>Непрямые издержки </a:t>
            </a:r>
            <a:r>
              <a:rPr lang="ru" sz="1500">
                <a:solidFill>
                  <a:srgbClr val="000000"/>
                </a:solidFill>
              </a:rPr>
              <a:t>(реклама и маркетинг: расходы на продвижение лагеря, включая создание веб-сайта, рекламу в социальных сетях и другие маркетинговые мероприятия);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b="1" lang="ru" sz="1500">
                <a:solidFill>
                  <a:srgbClr val="000000"/>
                </a:solidFill>
              </a:rPr>
              <a:t>Непредвиденные расходы </a:t>
            </a:r>
            <a:r>
              <a:rPr lang="ru" sz="1500">
                <a:solidFill>
                  <a:srgbClr val="000000"/>
                </a:solidFill>
              </a:rPr>
              <a:t>(создание резервного фонда для покрытия неожиданных затрат)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chemeClr val="dk1"/>
                </a:solidFill>
              </a:rPr>
              <a:t>4. Как вы будете продавать свой продукт/услугу потребителям? (каналы распространения)</a:t>
            </a:r>
            <a:endParaRPr sz="16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С</a:t>
            </a:r>
            <a:r>
              <a:rPr lang="ru" sz="1500">
                <a:solidFill>
                  <a:srgbClr val="000000"/>
                </a:solidFill>
              </a:rPr>
              <a:t>оциальные сети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Отдельный сайт лагеря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Партнерство с университетами, переводческими организациями и школами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Участие в образовательных выставках и конкурсах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d621e38b636d956_0"/>
          <p:cNvSpPr txBox="1"/>
          <p:nvPr>
            <p:ph type="title"/>
          </p:nvPr>
        </p:nvSpPr>
        <p:spPr>
          <a:xfrm>
            <a:off x="70900" y="110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Команда</a:t>
            </a:r>
            <a:endParaRPr/>
          </a:p>
        </p:txBody>
      </p:sp>
      <p:pic>
        <p:nvPicPr>
          <p:cNvPr id="128" name="Google Shape;128;g6d621e38b636d956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2113" y="769687"/>
            <a:ext cx="1859725" cy="183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6d621e38b636d956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1315" y="712301"/>
            <a:ext cx="2015735" cy="194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6d621e38b636d956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000" y="2690960"/>
            <a:ext cx="2015725" cy="1897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6d621e38b636d956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2750" y="2665200"/>
            <a:ext cx="2000975" cy="194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6d621e38b636d956_0"/>
          <p:cNvSpPr txBox="1"/>
          <p:nvPr/>
        </p:nvSpPr>
        <p:spPr>
          <a:xfrm>
            <a:off x="6350988" y="4614475"/>
            <a:ext cx="28989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Ростовцева Софья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дизайнер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3" name="Google Shape;133;g6d621e38b636d956_0"/>
          <p:cNvSpPr txBox="1"/>
          <p:nvPr/>
        </p:nvSpPr>
        <p:spPr>
          <a:xfrm>
            <a:off x="2045425" y="2690950"/>
            <a:ext cx="20931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Филиппова Дарья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лидер проекта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4" name="Google Shape;134;g6d621e38b636d956_0"/>
          <p:cNvSpPr txBox="1"/>
          <p:nvPr/>
        </p:nvSpPr>
        <p:spPr>
          <a:xfrm>
            <a:off x="24424" y="4588700"/>
            <a:ext cx="25761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Лебедева Екатерина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аналитик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5" name="Google Shape;135;g6d621e38b636d956_0"/>
          <p:cNvSpPr txBox="1"/>
          <p:nvPr/>
        </p:nvSpPr>
        <p:spPr>
          <a:xfrm>
            <a:off x="3993738" y="2690950"/>
            <a:ext cx="30138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Миняева Татьяна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технический специалист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141" name="Google Shape;141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/>
              <a:t>Вопросы / барьеры, которые мешают развивать проект дальше.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На каких площадках вы бы в первую очередь порекомендовали прорекламировать проект?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Как вы считаете, разумно ли делать разные тарифы для участников или стоит предложить единую стоимость?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