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Montserrat Ligh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iZ6hxuiDHSk1iwbpZGFZmh3Klp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AB53384-7205-4A76-B6C3-005B013E402F}">
  <a:tblStyle styleId="{9AB53384-7205-4A76-B6C3-005B013E402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MontserratLight-bold.fntdata"/><Relationship Id="rId23" Type="http://schemas.openxmlformats.org/officeDocument/2006/relationships/font" Target="fonts/Montserrat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Light-boldItalic.fntdata"/><Relationship Id="rId25" Type="http://schemas.openxmlformats.org/officeDocument/2006/relationships/font" Target="fonts/MontserratLight-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Roboto-regular.fntdata"/><Relationship Id="rId14" Type="http://schemas.openxmlformats.org/officeDocument/2006/relationships/slide" Target="slides/slide8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19" Type="http://schemas.openxmlformats.org/officeDocument/2006/relationships/font" Target="fonts/Montserrat-regular.fntdata"/><Relationship Id="rId18" Type="http://schemas.openxmlformats.org/officeDocument/2006/relationships/font" Target="fonts/Robo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17.jpg"/><Relationship Id="rId8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14.jpg"/><Relationship Id="rId8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699275" y="1761775"/>
            <a:ext cx="1914600" cy="2713500"/>
          </a:xfrm>
          <a:prstGeom prst="rect">
            <a:avLst/>
          </a:prstGeom>
          <a:solidFill>
            <a:srgbClr val="FDA739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699275" y="0"/>
            <a:ext cx="2009700" cy="17589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Лого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699275" y="4475125"/>
            <a:ext cx="4467600" cy="725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 txBox="1"/>
          <p:nvPr>
            <p:ph type="ctrTitle"/>
          </p:nvPr>
        </p:nvSpPr>
        <p:spPr>
          <a:xfrm>
            <a:off x="0" y="120425"/>
            <a:ext cx="4699200" cy="107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i="1" lang="ru-RU" sz="6200">
                <a:solidFill>
                  <a:srgbClr val="FBB3C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ЦветоЛинк</a:t>
            </a:r>
            <a:endParaRPr b="1" i="1" sz="7400">
              <a:solidFill>
                <a:srgbClr val="FBB3C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148750" y="1661425"/>
            <a:ext cx="4550400" cy="6801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highlight>
                  <a:srgbClr val="D9D9D9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1800">
                <a:solidFill>
                  <a:srgbClr val="FBB3C1"/>
                </a:solidFill>
                <a:highlight>
                  <a:srgbClr val="D9D9D9"/>
                </a:highlight>
                <a:latin typeface="Roboto"/>
                <a:ea typeface="Roboto"/>
                <a:cs typeface="Roboto"/>
                <a:sym typeface="Roboto"/>
              </a:rPr>
              <a:t>Платформа-агрегатор для флористов</a:t>
            </a:r>
            <a:endParaRPr sz="1800">
              <a:solidFill>
                <a:srgbClr val="FBB3C1"/>
              </a:solidFill>
              <a:highlight>
                <a:srgbClr val="D9D9D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ru-RU" sz="1800">
                <a:solidFill>
                  <a:srgbClr val="FBB3C1"/>
                </a:solidFill>
                <a:highlight>
                  <a:srgbClr val="D9D9D9"/>
                </a:highlight>
                <a:latin typeface="Roboto"/>
                <a:ea typeface="Roboto"/>
                <a:cs typeface="Roboto"/>
                <a:sym typeface="Roboto"/>
              </a:rPr>
              <a:t> и цветочных мастерских»</a:t>
            </a:r>
            <a:endParaRPr b="0" i="0" sz="1300" u="none" cap="none" strike="noStrike">
              <a:solidFill>
                <a:srgbClr val="FBB3C1"/>
              </a:solidFill>
              <a:highlight>
                <a:srgbClr val="D9D9D9"/>
              </a:highlight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260747" y="3848725"/>
            <a:ext cx="40572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ru-RU" sz="1300">
                <a:latin typeface="Montserrat"/>
                <a:ea typeface="Montserrat"/>
                <a:cs typeface="Montserrat"/>
                <a:sym typeface="Montserrat"/>
              </a:rPr>
              <a:t>Щеглова Татьяна Владимировна</a:t>
            </a:r>
            <a:br>
              <a:rPr b="1" i="0" lang="ru-RU" sz="1300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-RU" sz="1300">
                <a:latin typeface="Montserrat"/>
                <a:ea typeface="Montserrat"/>
                <a:cs typeface="Montserrat"/>
                <a:sym typeface="Montserrat"/>
              </a:rPr>
              <a:t>@takinchik</a:t>
            </a:r>
            <a:endParaRPr b="1" i="0" sz="1000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9788" y="4534651"/>
            <a:ext cx="1448725" cy="56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70780" y="47096"/>
            <a:ext cx="1738225" cy="134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99265" y="2170488"/>
            <a:ext cx="1809750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15425" y="1511075"/>
            <a:ext cx="2553075" cy="2178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/>
          <p:cNvPicPr preferRelativeResize="0"/>
          <p:nvPr/>
        </p:nvPicPr>
        <p:blipFill rotWithShape="1">
          <a:blip r:embed="rId7">
            <a:alphaModFix/>
          </a:blip>
          <a:srcRect b="28267" l="0" r="12549" t="42354"/>
          <a:stretch/>
        </p:blipFill>
        <p:spPr>
          <a:xfrm>
            <a:off x="6613875" y="0"/>
            <a:ext cx="2530125" cy="151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8">
            <a:alphaModFix/>
          </a:blip>
          <a:srcRect b="52187" l="0" r="0" t="21735"/>
          <a:stretch/>
        </p:blipFill>
        <p:spPr>
          <a:xfrm>
            <a:off x="6634675" y="3689525"/>
            <a:ext cx="2530125" cy="151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>
            <p:ph type="title"/>
          </p:nvPr>
        </p:nvSpPr>
        <p:spPr>
          <a:xfrm>
            <a:off x="3315000" y="0"/>
            <a:ext cx="55929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Проблема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3017775" y="741300"/>
            <a:ext cx="6065100" cy="41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B2B </a:t>
            </a:r>
            <a:r>
              <a:rPr lang="ru-RU" sz="1300">
                <a:latin typeface="Montserrat Light"/>
                <a:ea typeface="Montserrat Light"/>
                <a:cs typeface="Montserrat Light"/>
                <a:sym typeface="Montserrat Light"/>
              </a:rPr>
              <a:t>— Флористические мастерские и независимые флористы </a:t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300">
                <a:latin typeface="Montserrat"/>
                <a:ea typeface="Montserrat"/>
                <a:cs typeface="Montserrat"/>
                <a:sym typeface="Montserrat"/>
              </a:rPr>
              <a:t>Проблема </a:t>
            </a:r>
            <a:r>
              <a:rPr lang="ru-RU" sz="130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ontserrat Light"/>
              <a:buChar char="-"/>
            </a:pPr>
            <a:r>
              <a:rPr lang="ru-RU" sz="1300">
                <a:latin typeface="Montserrat Light"/>
                <a:ea typeface="Montserrat Light"/>
                <a:cs typeface="Montserrat Light"/>
                <a:sym typeface="Montserrat Light"/>
              </a:rPr>
              <a:t>«Сижу в VK, трачу 15 тыс. руб. в месяц на таргет — но 70% заявок не доходят до оплаты: клиенты просто спрашивают цену и исчезают».  </a:t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ontserrat Light"/>
              <a:buChar char="-"/>
            </a:pPr>
            <a:r>
              <a:rPr lang="ru-RU" sz="1300">
                <a:latin typeface="Montserrat Light"/>
                <a:ea typeface="Montserrat Light"/>
                <a:cs typeface="Montserrat Light"/>
                <a:sym typeface="Montserrat Light"/>
              </a:rPr>
              <a:t>Время на переписку, деньги на рекламу, упущенные заказы из-за отсутствия онлайн-бронирования и доверия.  </a:t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ontserrat Light"/>
              <a:buChar char="-"/>
            </a:pPr>
            <a:r>
              <a:rPr lang="ru-RU" sz="1300">
                <a:latin typeface="Montserrat Light"/>
                <a:ea typeface="Montserrat Light"/>
                <a:cs typeface="Montserrat Light"/>
                <a:sym typeface="Montserrat Light"/>
              </a:rPr>
              <a:t>Нет инструментов аналитики — не понимаю, какие букеты популярны, когда пик спроса, сколько реально зарабатываю.  </a:t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300">
                <a:latin typeface="Montserrat"/>
                <a:ea typeface="Montserrat"/>
                <a:cs typeface="Montserrat"/>
                <a:sym typeface="Montserrat"/>
              </a:rPr>
              <a:t>B2C </a:t>
            </a:r>
            <a:r>
              <a:rPr lang="ru-RU" sz="1300">
                <a:latin typeface="Montserrat Light"/>
                <a:ea typeface="Montserrat Light"/>
                <a:cs typeface="Montserrat Light"/>
                <a:sym typeface="Montserrat Light"/>
              </a:rPr>
              <a:t>— Покупатели (частные лица) </a:t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300">
                <a:latin typeface="Montserrat"/>
                <a:ea typeface="Montserrat"/>
                <a:cs typeface="Montserrat"/>
                <a:sym typeface="Montserrat"/>
              </a:rPr>
              <a:t>Проблема 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ontserrat Light"/>
              <a:buChar char="-"/>
            </a:pPr>
            <a:r>
              <a:rPr lang="ru-RU" sz="1300">
                <a:latin typeface="Montserrat Light"/>
                <a:ea typeface="Montserrat Light"/>
                <a:cs typeface="Montserrat Light"/>
                <a:sym typeface="Montserrat Light"/>
              </a:rPr>
              <a:t>«Нашёл флориста в Instagram, договорился на 10 утра — в 11 звонит  “цветов нет, можем только через два дня”. Подарок сорван».  </a:t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ontserrat Light"/>
              <a:buChar char="-"/>
            </a:pPr>
            <a:r>
              <a:rPr lang="ru-RU" sz="1300">
                <a:latin typeface="Montserrat Light"/>
                <a:ea typeface="Montserrat Light"/>
                <a:cs typeface="Montserrat Light"/>
                <a:sym typeface="Montserrat Light"/>
              </a:rPr>
              <a:t>Деньги (если предоплата), время, эмоции — праздник испорчен.  </a:t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ontserrat Light"/>
              <a:buChar char="-"/>
            </a:pPr>
            <a:r>
              <a:rPr lang="ru-RU" sz="1300">
                <a:latin typeface="Montserrat Light"/>
                <a:ea typeface="Montserrat Light"/>
                <a:cs typeface="Montserrat Light"/>
                <a:sym typeface="Montserrat Light"/>
              </a:rPr>
              <a:t>Нет возможности сравнить цены, отзывы, условия доставки — всё “на глазок” и “на доверии”. Если что-то пошло не так — некому пожаловаться.</a:t>
            </a:r>
            <a:endParaRPr sz="13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b="0" i="0" sz="1400" u="none" cap="none" strike="noStrik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b="0" i="0" sz="1400" u="none" cap="none" strike="noStrik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6" name="Google Shape;7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759" y="0"/>
            <a:ext cx="289321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/>
          <p:nvPr>
            <p:ph type="title"/>
          </p:nvPr>
        </p:nvSpPr>
        <p:spPr>
          <a:xfrm>
            <a:off x="0" y="150900"/>
            <a:ext cx="63921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90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2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b="0" i="0" sz="1400" u="none" cap="none" strike="noStrik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94275" y="804350"/>
            <a:ext cx="6654000" cy="314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FBB3C1"/>
                </a:solidFill>
                <a:latin typeface="Montserrat"/>
                <a:ea typeface="Montserrat"/>
                <a:cs typeface="Montserrat"/>
                <a:sym typeface="Montserrat"/>
              </a:rPr>
              <a:t>Цифровая платформа-агрегатор для флористов и покупателей</a:t>
            </a:r>
            <a:endParaRPr b="1" sz="2000">
              <a:solidFill>
                <a:srgbClr val="FBB3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FBB3C1"/>
                </a:solidFill>
                <a:latin typeface="Montserrat"/>
                <a:ea typeface="Montserrat"/>
                <a:cs typeface="Montserrat"/>
                <a:sym typeface="Montserrat"/>
              </a:rPr>
              <a:t>Онлайн-поиск, заказ, оплата и доставка букетов с гарантией качества.</a:t>
            </a:r>
            <a:endParaRPr b="1" sz="2000">
              <a:solidFill>
                <a:srgbClr val="FBB3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b="1"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Быстрый поиск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Находит ближайших флористов за 5 минут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b="1"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Гарантия качества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Фото перед доставкой + рейтинги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r>
              <a:rPr b="1"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Рост продаж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CRM-панель и заказы без рекламы</a:t>
            </a:r>
            <a:endParaRPr sz="20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-150" y="5017950"/>
            <a:ext cx="9144000" cy="183300"/>
          </a:xfrm>
          <a:prstGeom prst="wedgeRectCallout">
            <a:avLst>
              <a:gd fmla="val -25469" name="adj1"/>
              <a:gd fmla="val -47485" name="adj2"/>
            </a:avLst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lin ang="5400012" scaled="0"/>
          </a:gradFill>
          <a:ln cap="flat" cmpd="sng" w="9525">
            <a:solidFill>
              <a:srgbClr val="FDA73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5" name="Google Shape;85;p3" title="544089017762408133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1500" y="0"/>
            <a:ext cx="4161000" cy="520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b="0" i="0" sz="14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3004650" y="1244300"/>
            <a:ext cx="5974200" cy="31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b="0" i="0" lang="ru-RU" sz="20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География рынка </a:t>
            </a:r>
            <a:r>
              <a:rPr b="1" i="0" lang="ru-RU" sz="2000" u="none" cap="none" strike="noStrike">
                <a:solidFill>
                  <a:srgbClr val="FBB3C1"/>
                </a:solidFill>
                <a:latin typeface="Montserrat"/>
                <a:ea typeface="Montserrat"/>
                <a:cs typeface="Montserrat"/>
                <a:sym typeface="Montserrat"/>
              </a:rPr>
              <a:t>Республика </a:t>
            </a:r>
            <a:r>
              <a:rPr b="1" lang="ru-RU" sz="2000">
                <a:solidFill>
                  <a:srgbClr val="FBB3C1"/>
                </a:solidFill>
                <a:latin typeface="Montserrat"/>
                <a:ea typeface="Montserrat"/>
                <a:cs typeface="Montserrat"/>
                <a:sym typeface="Montserrat"/>
              </a:rPr>
              <a:t>Татарстан</a:t>
            </a:r>
            <a:endParaRPr b="1" sz="2000">
              <a:solidFill>
                <a:srgbClr val="FBB3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2000"/>
              <a:buFont typeface="Montserrat"/>
              <a:buChar char="●"/>
            </a:pPr>
            <a:r>
              <a:rPr b="1" lang="ru-RU" sz="2000">
                <a:solidFill>
                  <a:srgbClr val="FBB3C1"/>
                </a:solidFill>
                <a:latin typeface="Montserrat"/>
                <a:ea typeface="Montserrat"/>
                <a:cs typeface="Montserrat"/>
                <a:sym typeface="Montserrat"/>
              </a:rPr>
              <a:t>Россия</a:t>
            </a:r>
            <a:endParaRPr b="1" sz="2000">
              <a:solidFill>
                <a:srgbClr val="FBB3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 цифрам:</a:t>
            </a:r>
            <a:r>
              <a:rPr b="1" i="0" lang="ru-RU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объем рынка доставки цветов 60 млрд руб. </a:t>
            </a:r>
            <a:r>
              <a:rPr b="0" i="0" lang="ru-RU" sz="20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 2024 году вырос на 15% по сравнению с 2023 годом. В 2025 году рост продолжился. В основном объем растет в связи с увеличением доли Онлайн заказов. Объем онлайн-продаж цветов в РФ в 202</a:t>
            </a: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4</a:t>
            </a:r>
            <a:r>
              <a:rPr b="0" i="0" lang="ru-RU" sz="20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г. оценивался в 150-200+ млрд рублей. </a:t>
            </a: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Ф</a:t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3" name="Google Shape;9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300466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 txBox="1"/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99" name="Google Shape;99;p5"/>
          <p:cNvGraphicFramePr/>
          <p:nvPr/>
        </p:nvGraphicFramePr>
        <p:xfrm>
          <a:off x="393175" y="858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{9AB53384-7205-4A76-B6C3-005B013E402F}</a:tableStyleId>
              </a:tblPr>
              <a:tblGrid>
                <a:gridCol w="1550450"/>
                <a:gridCol w="1577550"/>
                <a:gridCol w="1992750"/>
                <a:gridCol w="1591450"/>
                <a:gridCol w="1409375"/>
                <a:gridCol w="2008700"/>
              </a:tblGrid>
              <a:tr h="574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71429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b="1"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Параметр</a:t>
                      </a:r>
                      <a:endParaRPr b="1"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76200" marB="76200" marR="76200" marL="762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71429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b="1"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FloraExpress</a:t>
                      </a:r>
                      <a:endParaRPr b="1"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76200" marB="76200" marR="76200" marL="762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71429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b="1"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Цветы-Онлайн.ру</a:t>
                      </a:r>
                      <a:endParaRPr b="1"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76200" marB="76200" marR="76200" marL="762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71429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b="1"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Buket.ru</a:t>
                      </a:r>
                      <a:endParaRPr b="1"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76200" marB="76200" marR="76200" marL="762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71429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b="1" lang="ru-RU" sz="950">
                          <a:solidFill>
                            <a:srgbClr val="FBB3C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Цветолинк</a:t>
                      </a:r>
                      <a:endParaRPr b="1" sz="950">
                        <a:solidFill>
                          <a:srgbClr val="FBB3C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76200" marB="76200" marR="76200" marL="762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71429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b="1"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VK-сообщества флористов</a:t>
                      </a:r>
                      <a:endParaRPr b="1"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76200" marB="76200" marR="76200" marL="76200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6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Качество и свежесть цветов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Гарантия свежести, проверенные поставщики ​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Собственное производство, контроль качества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Средний уровень, зависит от партнёров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50">
                          <a:solidFill>
                            <a:srgbClr val="FBB3C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Предлагаем свежесть цветов,</a:t>
                      </a:r>
                      <a:endParaRPr b="1" sz="950">
                        <a:solidFill>
                          <a:srgbClr val="FBB3C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b="1" lang="ru-RU" sz="950">
                          <a:solidFill>
                            <a:srgbClr val="FBB3C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проверенные поставщики</a:t>
                      </a:r>
                      <a:endParaRPr b="1" sz="950">
                        <a:solidFill>
                          <a:srgbClr val="FBB3C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Варьируется, зависит от продавца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3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Скорость и география доставки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До 2 ч., 1000+ городов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 течение дня по РФ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2–4 ч. по городам РФ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50">
                          <a:solidFill>
                            <a:srgbClr val="FBB3C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&gt;90 минут </a:t>
                      </a:r>
                      <a:endParaRPr b="1" sz="950">
                        <a:solidFill>
                          <a:srgbClr val="FBB3C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b="1" lang="ru-RU" sz="950">
                          <a:solidFill>
                            <a:srgbClr val="FBB3C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 договоренности</a:t>
                      </a:r>
                      <a:endParaRPr b="1" sz="950">
                        <a:solidFill>
                          <a:srgbClr val="FBB3C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 договорённости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4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Уровень удобства и поддержки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24/7 поддержка, сайт, чат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Телефон, email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Минимальная поддержка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-RU" sz="950">
                          <a:solidFill>
                            <a:srgbClr val="FBB3C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24/7 поддержка, сайт, чат</a:t>
                      </a:r>
                      <a:endParaRPr b="1" sz="950">
                        <a:solidFill>
                          <a:srgbClr val="FBB3C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Нет поддержки централизованно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2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Фотоотчёт и контроль качества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Фото перед доставкой ​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Иногда, по запросу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Иногда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b="1" lang="ru-RU" sz="950">
                          <a:solidFill>
                            <a:srgbClr val="FBB3C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да</a:t>
                      </a:r>
                      <a:endParaRPr b="1" sz="950">
                        <a:solidFill>
                          <a:srgbClr val="FBB3C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1100"/>
                        </a:spcAft>
                        <a:buNone/>
                      </a:pPr>
                      <a:r>
                        <a:rPr lang="ru-RU" sz="950">
                          <a:latin typeface="Roboto"/>
                          <a:ea typeface="Roboto"/>
                          <a:cs typeface="Roboto"/>
                          <a:sym typeface="Roboto"/>
                        </a:rPr>
                        <a:t>Вручную, по договорённости</a:t>
                      </a:r>
                      <a:endParaRPr sz="95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950" marB="68950" marR="76200" marL="76200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/>
          <p:nvPr>
            <p:ph type="title"/>
          </p:nvPr>
        </p:nvSpPr>
        <p:spPr>
          <a:xfrm>
            <a:off x="2662850" y="38375"/>
            <a:ext cx="616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ontserrat Light"/>
              <a:buChar char="●"/>
            </a:pPr>
            <a:r>
              <a:rPr b="0" i="0" lang="ru-RU" sz="22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Модель монетизации </a:t>
            </a:r>
            <a:endParaRPr b="0" i="0" sz="22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комиссия за заказ (10–15 %), платные подписки для мастеров, реклама.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Каналы продвижения </a:t>
            </a:r>
            <a:endParaRPr b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— Цифровой маркетинг: таргетированная реклама (VK, Instagram, Яндекс), SEO, контент-маркетинг;  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— Партнёрские программы с event-агентствами, подарочными сервисами и маркетплейсами;  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286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— Офлайн-активности: участие в цветочных выставках, сотрудничество с точками выдачи заказов.  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2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6" name="Google Shape;106;p6" title="544089017762408132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80747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"/>
          <p:cNvSpPr txBox="1"/>
          <p:nvPr>
            <p:ph type="ctrTitle"/>
          </p:nvPr>
        </p:nvSpPr>
        <p:spPr>
          <a:xfrm>
            <a:off x="311700" y="84625"/>
            <a:ext cx="8520600" cy="10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 sz="4000">
                <a:solidFill>
                  <a:srgbClr val="FBB3C1"/>
                </a:solidFill>
                <a:latin typeface="Montserrat"/>
                <a:ea typeface="Montserrat"/>
                <a:cs typeface="Montserrat"/>
                <a:sym typeface="Montserrat"/>
              </a:rPr>
              <a:t>Команда Проекта</a:t>
            </a:r>
            <a:endParaRPr b="1" sz="4000">
              <a:solidFill>
                <a:srgbClr val="FBB3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" name="Google Shape;112;p9"/>
          <p:cNvPicPr preferRelativeResize="0"/>
          <p:nvPr/>
        </p:nvPicPr>
        <p:blipFill rotWithShape="1">
          <a:blip r:embed="rId3">
            <a:alphaModFix/>
          </a:blip>
          <a:srcRect b="17333" l="17359" r="6234" t="24946"/>
          <a:stretch/>
        </p:blipFill>
        <p:spPr>
          <a:xfrm>
            <a:off x="210675" y="1114527"/>
            <a:ext cx="4280998" cy="2673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9"/>
          <p:cNvSpPr txBox="1"/>
          <p:nvPr>
            <p:ph idx="1" type="subTitle"/>
          </p:nvPr>
        </p:nvSpPr>
        <p:spPr>
          <a:xfrm>
            <a:off x="5247900" y="969475"/>
            <a:ext cx="38961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Щеглова Татьяна 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Галимов Анвар 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Желонкина Владислава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Иванов Константин 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Камашев Лев 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Кошкин Илья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Магазиев Радмир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Мишагина Дарья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Нафиков Никита 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Тимченко Артем</a:t>
            </a:r>
            <a:endParaRPr sz="2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1"/>
          <p:cNvSpPr txBox="1"/>
          <p:nvPr/>
        </p:nvSpPr>
        <p:spPr>
          <a:xfrm>
            <a:off x="3108249" y="2100925"/>
            <a:ext cx="68160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Спасибо за       </a:t>
            </a:r>
            <a:endParaRPr sz="4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внимание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1"/>
          <p:cNvSpPr/>
          <p:nvPr/>
        </p:nvSpPr>
        <p:spPr>
          <a:xfrm>
            <a:off x="440671" y="1786069"/>
            <a:ext cx="1950000" cy="11457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contacts</a:t>
            </a:r>
            <a:endParaRPr b="0" i="0" sz="1400" u="none" cap="none" strike="noStrik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25" name="Google Shape;12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242793">
            <a:off x="117765" y="395584"/>
            <a:ext cx="1043848" cy="404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43571" y="24585"/>
            <a:ext cx="1218475" cy="12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50288" y="-36402"/>
            <a:ext cx="1592598" cy="135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1"/>
          <p:cNvPicPr preferRelativeResize="0"/>
          <p:nvPr/>
        </p:nvPicPr>
        <p:blipFill rotWithShape="1">
          <a:blip r:embed="rId7">
            <a:alphaModFix/>
          </a:blip>
          <a:srcRect b="18286" l="0" r="0" t="15025"/>
          <a:stretch/>
        </p:blipFill>
        <p:spPr>
          <a:xfrm>
            <a:off x="-30925" y="1326000"/>
            <a:ext cx="3139175" cy="381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1"/>
          <p:cNvPicPr preferRelativeResize="0"/>
          <p:nvPr/>
        </p:nvPicPr>
        <p:blipFill rotWithShape="1">
          <a:blip r:embed="rId8">
            <a:alphaModFix/>
          </a:blip>
          <a:srcRect b="46901" l="31987" r="32244" t="28986"/>
          <a:stretch/>
        </p:blipFill>
        <p:spPr>
          <a:xfrm>
            <a:off x="6998700" y="1786075"/>
            <a:ext cx="1777974" cy="1917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Сергей</dc:creator>
</cp:coreProperties>
</file>