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Helvetica Neue" panose="020B0604020202020204" charset="0"/>
      <p:regular r:id="rId24"/>
      <p:bold r:id="rId25"/>
      <p:italic r:id="rId26"/>
      <p:boldItalic r:id="rId27"/>
    </p:embeddedFont>
    <p:embeddedFont>
      <p:font typeface="Raleway" panose="020B0604020202020204" charset="-52"/>
      <p:regular r:id="rId28"/>
      <p:bold r:id="rId29"/>
      <p:italic r:id="rId30"/>
      <p:boldItalic r:id="rId31"/>
    </p:embeddedFont>
    <p:embeddedFont>
      <p:font typeface="Raleway SemiBold" panose="020B0604020202020204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779CAC-11DE-4C41-A2B8-C9AB77EB9ECA}">
  <a:tblStyle styleId="{BD779CAC-11DE-4C41-A2B8-C9AB77EB9EC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74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Сегодня сотни тысяч и даже миллионы человек в России находятся и живут вне дома в течение довольно долгого периода, не имея элементарных бытовых удобств и  возможности обратиться за медицинской помощью при возникновении незначительных проблем со стороны здоровья. Это, в первую очередь, касается лиц, находящихся в зоне специальной военной операции (СВО), а также рабочих, занятых на строительстве трассы М-12 и других крупнейших объектов строительства; сезонных рабочих; военизированных структур по охране; рыбаков, охотников, дачников, туристов.</a:t>
            </a:r>
            <a:endParaRPr sz="1200">
              <a:solidFill>
                <a:schemeClr val="dk1"/>
              </a:solidFill>
            </a:endParaRPr>
          </a:p>
          <a:p>
            <a:pPr marL="3429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Для профилактики различных заболеваний и лечения незначительных недугов им необходимо иметь набор медикаментозных средств или аптечку, в которой предусмотрены лишь средства для оказания первой неотложной помощи. Поэтому данная проблема остается актуальной.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Примерный состав аптечки: Иван чай Узколистный, Лабазник Вязолистный, Душица обыкновенная, Шалфей Лекарственный, Мелисса Лекарственная, Пустырник Обыкновенный, Красный клевер, Зверобой, Эхинацея, Чага</a:t>
            </a:r>
            <a:endParaRPr/>
          </a:p>
        </p:txBody>
      </p:sp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6" name="Google Shape;1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ценностное предложение</a:t>
            </a:r>
            <a:endParaRPr/>
          </a:p>
        </p:txBody>
      </p:sp>
      <p:sp>
        <p:nvSpPr>
          <p:cNvPr id="236" name="Google Shape;2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6" name="Google Shape;2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0852" y="4224156"/>
            <a:ext cx="788574" cy="584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3" y="4259173"/>
            <a:ext cx="1040428" cy="51482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01717" y="1887756"/>
            <a:ext cx="46557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4000" b="1">
                <a:solidFill>
                  <a:srgbClr val="5DA659"/>
                </a:solidFill>
                <a:latin typeface="Raleway"/>
                <a:ea typeface="Raleway"/>
                <a:cs typeface="Raleway"/>
                <a:sym typeface="Raleway"/>
              </a:rPr>
              <a:t>Зеленая аптечка</a:t>
            </a:r>
            <a:endParaRPr sz="5100" b="1">
              <a:solidFill>
                <a:srgbClr val="5DA6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10698" y="246052"/>
            <a:ext cx="2117920" cy="72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57350" y="181150"/>
            <a:ext cx="1086600" cy="8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869099" y="3807724"/>
            <a:ext cx="1335774" cy="133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131575" y="1534075"/>
            <a:ext cx="6997500" cy="3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4010"/>
              <a:buFont typeface="Arial"/>
              <a:buNone/>
            </a:pPr>
            <a:r>
              <a:rPr lang="ru" sz="1500" dirty="0">
                <a:solidFill>
                  <a:schemeClr val="dk1"/>
                </a:solidFill>
              </a:rPr>
              <a:t>Проект направлен на решение проблемы сохранения оптимальных параметров здоровья человека и зоны комфорта при  нахождении его в критических условиях временного нахождения.</a:t>
            </a:r>
            <a:endParaRPr sz="1500" dirty="0">
              <a:solidFill>
                <a:schemeClr val="dk1"/>
              </a:solidFill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4010"/>
              <a:buFont typeface="Arial"/>
              <a:buNone/>
            </a:pPr>
            <a:r>
              <a:rPr lang="ru" sz="1500" dirty="0">
                <a:solidFill>
                  <a:schemeClr val="dk1"/>
                </a:solidFill>
              </a:rPr>
              <a:t>Сегодня в таких условиях находятся военнослужащие и мобилизованные в зону СВО, строители трассы М-12 и других важнейших для страны объектов строительства, а также гражданские лица из сопредельных стран, вахтовики, сезонные рабочие, охотники, рыбаки, «собиратели» шишек и других природных ресурсов, рыбаки и просто дачники, выезжающие на выходные или отпуска в загородные дома и дачные участки.</a:t>
            </a:r>
            <a:endParaRPr sz="1500" dirty="0">
              <a:solidFill>
                <a:schemeClr val="dk1"/>
              </a:solidFill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4010"/>
              <a:buFont typeface="Arial"/>
              <a:buNone/>
            </a:pPr>
            <a:r>
              <a:rPr lang="ru" sz="1500" dirty="0">
                <a:solidFill>
                  <a:schemeClr val="dk1"/>
                </a:solidFill>
              </a:rPr>
              <a:t>Никто из них не застрахован от возникновения внезапных отравлений, переохлаждения, бактериальных, вирусных или грибковых инфекций.</a:t>
            </a:r>
            <a:endParaRPr sz="1500" dirty="0">
              <a:solidFill>
                <a:schemeClr val="dk1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endParaRPr sz="1500" dirty="0"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920875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5DA659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5DA659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599E56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7" name="Google Shape;137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" name="Google Shape;138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327092" y="6364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5DA659"/>
                </a:solidFill>
              </a:rPr>
              <a:t>ЦЕЛЕВАЯ АУДИТОРИЯ</a:t>
            </a:r>
            <a:endParaRPr sz="3000">
              <a:solidFill>
                <a:srgbClr val="5DA659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25" y="1489225"/>
            <a:ext cx="4000800" cy="32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dirty="0">
                <a:latin typeface="Arial"/>
                <a:ea typeface="Arial"/>
                <a:cs typeface="Arial"/>
                <a:sym typeface="Arial"/>
              </a:rPr>
              <a:t>1) бойцы в зоне СВО;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dirty="0">
                <a:latin typeface="Arial"/>
                <a:ea typeface="Arial"/>
                <a:cs typeface="Arial"/>
                <a:sym typeface="Arial"/>
              </a:rPr>
              <a:t>2) руководители строительных и иных организаций, привлекающих рабочих на сезонную работу;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dirty="0">
                <a:latin typeface="Arial"/>
                <a:ea typeface="Arial"/>
                <a:cs typeface="Arial"/>
                <a:sym typeface="Arial"/>
              </a:rPr>
              <a:t>3) фармацевтические компании;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dirty="0">
                <a:latin typeface="Arial"/>
                <a:ea typeface="Arial"/>
                <a:cs typeface="Arial"/>
                <a:sym typeface="Arial"/>
              </a:rPr>
              <a:t>4) предприятия, выпускающие БАДы;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dirty="0">
                <a:latin typeface="Arial"/>
                <a:ea typeface="Arial"/>
                <a:cs typeface="Arial"/>
                <a:sym typeface="Arial"/>
              </a:rPr>
              <a:t>5) потребительские и заготовительные организации, занимающиеся сбором и первичной переработкой сырья растительного и животного происхождений;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dirty="0">
                <a:latin typeface="Arial"/>
                <a:ea typeface="Arial"/>
                <a:cs typeface="Arial"/>
                <a:sym typeface="Arial"/>
              </a:rPr>
              <a:t>6) торговые и аптечные сети.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101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50" dirty="0">
              <a:highlight>
                <a:srgbClr val="ACB2BB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0125" y="1524131"/>
            <a:ext cx="4218525" cy="2986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1342067" y="2067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5DA659"/>
                </a:solidFill>
              </a:rPr>
              <a:t>ПРОБЛЕМА</a:t>
            </a:r>
            <a:endParaRPr sz="3000">
              <a:solidFill>
                <a:srgbClr val="5DA659"/>
              </a:solidFill>
            </a:endParaRPr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56751" y="1094000"/>
            <a:ext cx="7874700" cy="1625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dirty="0">
                <a:latin typeface="Arial"/>
                <a:ea typeface="Arial"/>
                <a:cs typeface="Arial"/>
                <a:sym typeface="Arial"/>
              </a:rPr>
              <a:t>Мобильность граждан и рабочей силы часто ограничивается с проблемами, связанными с медицинским обслуживанием и необходимостью закупки большого объема медикаментов при переездах на малозаселенные территории в туристических или иных целях (вахта), а также выполнения сезонных работ (сельскохозяйственных, лесопосадочных, строительных, военных и других). 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160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530718" y="206719"/>
            <a:ext cx="687900" cy="6879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5DA6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B6D7A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4700" y="28071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7600" y="2691663"/>
            <a:ext cx="5194949" cy="2198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1337367" y="327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5DA659"/>
                </a:solidFill>
              </a:rPr>
              <a:t>РЕШЕНИЕ</a:t>
            </a:r>
            <a:endParaRPr sz="3000">
              <a:solidFill>
                <a:srgbClr val="5DA659"/>
              </a:solidFill>
            </a:endParaRPr>
          </a:p>
        </p:txBody>
      </p:sp>
      <p:sp>
        <p:nvSpPr>
          <p:cNvPr id="174" name="Google Shape;174;p29"/>
          <p:cNvSpPr txBox="1">
            <a:spLocks noGrp="1"/>
          </p:cNvSpPr>
          <p:nvPr>
            <p:ph type="body" idx="1"/>
          </p:nvPr>
        </p:nvSpPr>
        <p:spPr>
          <a:xfrm>
            <a:off x="456750" y="1015525"/>
            <a:ext cx="8153100" cy="2025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 dirty="0">
                <a:latin typeface="Arial"/>
                <a:ea typeface="Arial"/>
                <a:cs typeface="Arial"/>
                <a:sym typeface="Arial"/>
              </a:rPr>
              <a:t>Предлагаемая "Зеленая аптечка" содержит полный набор фитопрепаратов в высушенном и гранулированном виде, которые помогут человеку проснуться, взбодриться и приступить к выполнению намеченных работ; успокоиться в минуты стрессовых ситуаций и во время часов отдыха и сна; предупредить расстройства со стороны органов желудочно-кишечного тракта из-за изменения рациона и распорядка питания; снизить риски развития отравлений, инфекционных заболеваний различной этиологии, гипо- и авитаминоза. </a:t>
            </a: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 dirty="0">
                <a:latin typeface="Arial"/>
                <a:ea typeface="Arial"/>
                <a:cs typeface="Arial"/>
                <a:sym typeface="Arial"/>
              </a:rPr>
              <a:t>Наш продукт избавляет потенциального покупателя от необходимости хождения по аптекам и торговым сетям в поисках отдельных видов продукции, без которых пребывание его вдали от благ цивилизации становится некомфортным и даже опасным. Особенно это касается покупателей мужского пола, которые, как правило, привыкли полагаться на авось или на помощь со стороны представителей женского пола и поиски определенных видов товаров для них превращается в пытку. Покупая набор он будет чувствовать себя в полной безопасности и готовым к выполнению предстоящих задач.</a:t>
            </a: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456743" y="327619"/>
            <a:ext cx="687900" cy="6879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40161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5708" y="3041478"/>
            <a:ext cx="5493401" cy="162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0" y="708925"/>
            <a:ext cx="8378100" cy="2608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dirty="0">
                <a:solidFill>
                  <a:schemeClr val="dk2"/>
                </a:solidFill>
              </a:rPr>
              <a:t>Проект направлен на B2C сектор рынка.</a:t>
            </a:r>
            <a:endParaRPr sz="1500" b="1" dirty="0">
              <a:solidFill>
                <a:schemeClr val="dk2"/>
              </a:solidFill>
            </a:endParaRPr>
          </a:p>
          <a:p>
            <a:pPr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b="1" dirty="0">
                <a:solidFill>
                  <a:schemeClr val="dk2"/>
                </a:solidFill>
              </a:rPr>
              <a:t>Потенциальными потребителями или партнерами проекта являются:</a:t>
            </a:r>
            <a:endParaRPr sz="1500" b="1" dirty="0">
              <a:solidFill>
                <a:schemeClr val="dk2"/>
              </a:solidFill>
            </a:endParaRPr>
          </a:p>
          <a:p>
            <a:pPr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ru" sz="1500" dirty="0">
                <a:solidFill>
                  <a:schemeClr val="dk2"/>
                </a:solidFill>
              </a:rPr>
              <a:t>военнослужащие в зоне СВО;</a:t>
            </a:r>
            <a:endParaRPr sz="1500" dirty="0">
              <a:solidFill>
                <a:schemeClr val="dk2"/>
              </a:solidFill>
            </a:endParaRPr>
          </a:p>
          <a:p>
            <a:pPr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ru" sz="1500" dirty="0">
                <a:solidFill>
                  <a:schemeClr val="dk2"/>
                </a:solidFill>
              </a:rPr>
              <a:t>строительные организации, включая дорожные службы;</a:t>
            </a:r>
            <a:endParaRPr sz="1500" dirty="0">
              <a:solidFill>
                <a:schemeClr val="dk2"/>
              </a:solidFill>
            </a:endParaRPr>
          </a:p>
          <a:p>
            <a:pPr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ru" sz="1500" dirty="0">
                <a:solidFill>
                  <a:schemeClr val="dk2"/>
                </a:solidFill>
              </a:rPr>
              <a:t>охранные предприятия;</a:t>
            </a:r>
            <a:endParaRPr sz="1500" dirty="0">
              <a:solidFill>
                <a:schemeClr val="dk2"/>
              </a:solidFill>
            </a:endParaRPr>
          </a:p>
          <a:p>
            <a:pPr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ru" sz="1500" dirty="0">
                <a:solidFill>
                  <a:schemeClr val="dk2"/>
                </a:solidFill>
              </a:rPr>
              <a:t>организации, привлекающие рабочих на сезонную или разовую работу;</a:t>
            </a:r>
            <a:endParaRPr sz="1500" dirty="0">
              <a:solidFill>
                <a:schemeClr val="dk2"/>
              </a:solidFill>
            </a:endParaRPr>
          </a:p>
          <a:p>
            <a:pPr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ru" sz="1500" dirty="0">
                <a:solidFill>
                  <a:schemeClr val="dk2"/>
                </a:solidFill>
              </a:rPr>
              <a:t>дачники, рыбаки, охотники;</a:t>
            </a:r>
            <a:endParaRPr sz="1500" dirty="0">
              <a:solidFill>
                <a:schemeClr val="dk2"/>
              </a:solidFill>
            </a:endParaRPr>
          </a:p>
          <a:p>
            <a:pPr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ru" sz="1500" dirty="0">
                <a:solidFill>
                  <a:schemeClr val="dk2"/>
                </a:solidFill>
              </a:rPr>
              <a:t>туристы, желающие побывать наедине с природой;</a:t>
            </a:r>
            <a:endParaRPr sz="1500" dirty="0">
              <a:solidFill>
                <a:schemeClr val="dk2"/>
              </a:solidFill>
            </a:endParaRPr>
          </a:p>
          <a:p>
            <a:pPr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ru" sz="1500" dirty="0">
                <a:solidFill>
                  <a:schemeClr val="dk2"/>
                </a:solidFill>
              </a:rPr>
              <a:t>прочие.</a:t>
            </a:r>
            <a:endParaRPr sz="1500" dirty="0">
              <a:solidFill>
                <a:schemeClr val="dk2"/>
              </a:solidFill>
            </a:endParaRPr>
          </a:p>
          <a:p>
            <a:pPr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500" dirty="0">
              <a:solidFill>
                <a:schemeClr val="dk2"/>
              </a:solidFill>
            </a:endParaRPr>
          </a:p>
        </p:txBody>
      </p:sp>
      <p:sp>
        <p:nvSpPr>
          <p:cNvPr id="191" name="Google Shape;191;p30"/>
          <p:cNvSpPr txBox="1">
            <a:spLocks noGrp="1"/>
          </p:cNvSpPr>
          <p:nvPr>
            <p:ph type="title"/>
          </p:nvPr>
        </p:nvSpPr>
        <p:spPr>
          <a:xfrm>
            <a:off x="599867" y="1293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rgbClr val="5DA659"/>
                </a:solidFill>
              </a:rPr>
              <a:t>РЫНОК</a:t>
            </a:r>
            <a:endParaRPr sz="3000" dirty="0">
              <a:solidFill>
                <a:srgbClr val="5DA659"/>
              </a:solidFill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93C47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6" name="Google Shape;19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6275" y="2651650"/>
            <a:ext cx="3431899" cy="24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1"/>
          <p:cNvSpPr txBox="1"/>
          <p:nvPr/>
        </p:nvSpPr>
        <p:spPr>
          <a:xfrm>
            <a:off x="71775" y="1334099"/>
            <a:ext cx="4144200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R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</a:endParaRPr>
          </a:p>
          <a:p>
            <a:pPr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</a:rPr>
              <a:t>На сегодняшний день в нашей стране и за её пределами не существует подобного продукта, что свидетельствует об отсутствии конкуренции и возможности  завоевать и закрепиться на рынке биологически активных добавок.  Широкий диапазон применения и возможность замены состава (комплектации) набора в зависимости от предпочтений заказчиков открывает широкие перспективы для расширения объемов производства и рынков сбыта в регионе, стране и за пределами Российской Федерации.</a:t>
            </a:r>
            <a:endParaRPr dirty="0">
              <a:solidFill>
                <a:schemeClr val="dk2"/>
              </a:solidFill>
            </a:endParaRPr>
          </a:p>
          <a:p>
            <a:pPr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  <a:p>
            <a:pPr marR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04" name="Google Shape;204;p31"/>
          <p:cNvSpPr txBox="1">
            <a:spLocks noGrp="1"/>
          </p:cNvSpPr>
          <p:nvPr>
            <p:ph type="title"/>
          </p:nvPr>
        </p:nvSpPr>
        <p:spPr>
          <a:xfrm>
            <a:off x="566500" y="4800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rgbClr val="5DA659"/>
                </a:solidFill>
              </a:rPr>
              <a:t>КОНКУРЕНТЫ</a:t>
            </a:r>
            <a:endParaRPr sz="3000">
              <a:solidFill>
                <a:srgbClr val="5DA659"/>
              </a:solidFill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9" name="Google Shape;20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5975" y="1678910"/>
            <a:ext cx="4572148" cy="2418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"/>
          <p:cNvSpPr txBox="1"/>
          <p:nvPr/>
        </p:nvSpPr>
        <p:spPr>
          <a:xfrm>
            <a:off x="281001" y="1347425"/>
            <a:ext cx="8331000" cy="363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just" rtl="0"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2"/>
                </a:solidFill>
              </a:rPr>
              <a:t>В случае успешной сертификации предполагается организация малого инновационного предприятия (МИП) на базе Чувашского государственного университета, что позволит расширить ассортимент производимой продукции и повысить эффективность ее реализации. Создание МИП открывает возможности заключения договоров о поставках лекарственного сырья заинтересованным организациям и продажи продукции населению.</a:t>
            </a:r>
            <a:endParaRPr dirty="0">
              <a:solidFill>
                <a:schemeClr val="dk2"/>
              </a:solidFill>
            </a:endParaRPr>
          </a:p>
          <a:p>
            <a:pPr marL="0" lvl="0" indent="457200" algn="just" rtl="0"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2"/>
                </a:solidFill>
              </a:rPr>
              <a:t>Реклама производимой продукции планируется осуществлять через проведение выставокпродаж семян, рассадочного материала, продуктов переработки подземных и надземных органов лабазника на городских и республиканских мероприятиях; а также размещение статей и другой рекламной продукции в печатных и электронных средствах массовой информации. По мере увеличение объемов производимой продукции планируется увеличивать посевные площади под лечебные травы. Для этого в собственности уже имеется 3,6 га земель сельскохозяйственного назначения и возможность аренды земли до 150 га, которая сегодня практически не используется для возделывания сельскохозяйственной продукции.</a:t>
            </a:r>
            <a:endParaRPr dirty="0">
              <a:solidFill>
                <a:schemeClr val="dk2"/>
              </a:solidFill>
            </a:endParaRPr>
          </a:p>
          <a:p>
            <a:pPr marL="0" lvl="0" indent="457200" algn="l" rtl="0"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  <a:p>
            <a:pPr marL="0" marR="0" lvl="0" indent="457200" algn="l" rtl="0"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2"/>
          <p:cNvSpPr txBox="1">
            <a:spLocks noGrp="1"/>
          </p:cNvSpPr>
          <p:nvPr>
            <p:ph type="title"/>
          </p:nvPr>
        </p:nvSpPr>
        <p:spPr>
          <a:xfrm>
            <a:off x="401726" y="526800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rgbClr val="5DA659"/>
                </a:solidFill>
              </a:rPr>
              <a:t>БИЗНЕС-МОДЕЛЬ</a:t>
            </a:r>
            <a:endParaRPr sz="3000">
              <a:solidFill>
                <a:srgbClr val="5DA659"/>
              </a:solidFill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>
            <a:spLocks noGrp="1"/>
          </p:cNvSpPr>
          <p:nvPr>
            <p:ph type="title"/>
          </p:nvPr>
        </p:nvSpPr>
        <p:spPr>
          <a:xfrm>
            <a:off x="456817" y="5614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solidFill>
                  <a:srgbClr val="5DA659"/>
                </a:solidFill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solidFill>
                <a:srgbClr val="5DA6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7" name="Google Shape;227;p33"/>
          <p:cNvSpPr txBox="1">
            <a:spLocks noGrp="1"/>
          </p:cNvSpPr>
          <p:nvPr>
            <p:ph type="body" idx="1"/>
          </p:nvPr>
        </p:nvSpPr>
        <p:spPr>
          <a:xfrm>
            <a:off x="401718" y="1232293"/>
            <a:ext cx="7993200" cy="2708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latin typeface="Arial"/>
                <a:ea typeface="Arial"/>
                <a:cs typeface="Arial"/>
                <a:sym typeface="Arial"/>
              </a:rPr>
              <a:t>На сегодняшний день сформулирована идея, основные принципы предстоящей работы; проведен анализ существующих на рынке решений, определена потребность в сырье, в конечном продукте, проведен экспертный анализ прибыльности, востребованности продукта.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latin typeface="Arial"/>
                <a:ea typeface="Arial"/>
                <a:cs typeface="Arial"/>
                <a:sym typeface="Arial"/>
              </a:rPr>
              <a:t>Также проведены предварительные исследования по изучению фармакологических свойств лечебных видов растений, определены их возможные объемы сбора и последующей переработки, готовится документация по защиты интеллектуальной собственности.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latin typeface="Arial"/>
                <a:ea typeface="Arial"/>
                <a:cs typeface="Arial"/>
                <a:sym typeface="Arial"/>
              </a:rPr>
              <a:t>Имеются образцы основных компонентов «Зеленой аптечки», которые необходимо довести до конечного состояния и подготовить упаковку.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4"/>
          <p:cNvSpPr txBox="1">
            <a:spLocks noGrp="1"/>
          </p:cNvSpPr>
          <p:nvPr>
            <p:ph type="title"/>
          </p:nvPr>
        </p:nvSpPr>
        <p:spPr>
          <a:xfrm>
            <a:off x="432332" y="136031"/>
            <a:ext cx="7976100" cy="5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900">
                <a:solidFill>
                  <a:srgbClr val="5DA659"/>
                </a:solidFill>
              </a:rPr>
              <a:t>Подытожим…</a:t>
            </a:r>
            <a:endParaRPr sz="2900">
              <a:solidFill>
                <a:srgbClr val="5DA659"/>
              </a:solidFill>
            </a:endParaRPr>
          </a:p>
        </p:txBody>
      </p:sp>
      <p:sp>
        <p:nvSpPr>
          <p:cNvPr id="239" name="Google Shape;239;p34"/>
          <p:cNvSpPr txBox="1"/>
          <p:nvPr/>
        </p:nvSpPr>
        <p:spPr>
          <a:xfrm>
            <a:off x="401725" y="698165"/>
            <a:ext cx="8636400" cy="3993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457200" algn="l" rtl="0">
              <a:lnSpc>
                <a:spcPct val="150000"/>
              </a:lnSpc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i="0" u="none" strike="noStrike" cap="none" dirty="0">
                <a:solidFill>
                  <a:schemeClr val="accent3"/>
                </a:solidFill>
              </a:rPr>
              <a:t>Мы, компания</a:t>
            </a:r>
            <a:r>
              <a:rPr lang="ru" sz="1500" i="0" u="none" strike="noStrike" cap="none" dirty="0">
                <a:solidFill>
                  <a:schemeClr val="dk2"/>
                </a:solidFill>
              </a:rPr>
              <a:t> </a:t>
            </a:r>
            <a:r>
              <a:rPr lang="ru" sz="1500" dirty="0">
                <a:solidFill>
                  <a:schemeClr val="dk2"/>
                </a:solidFill>
              </a:rPr>
              <a:t>“</a:t>
            </a:r>
            <a:r>
              <a:rPr lang="ru" sz="1500" dirty="0">
                <a:solidFill>
                  <a:srgbClr val="477D45"/>
                </a:solidFill>
              </a:rPr>
              <a:t>Зелёная аптечка</a:t>
            </a:r>
            <a:r>
              <a:rPr lang="ru" sz="1500" dirty="0">
                <a:solidFill>
                  <a:schemeClr val="dk2"/>
                </a:solidFill>
              </a:rPr>
              <a:t>”;</a:t>
            </a:r>
            <a:endParaRPr sz="1500" dirty="0">
              <a:solidFill>
                <a:schemeClr val="dk2"/>
              </a:solidFill>
            </a:endParaRPr>
          </a:p>
          <a:p>
            <a:pPr marL="0" marR="0" lvl="0" indent="457200" algn="l" rtl="0">
              <a:lnSpc>
                <a:spcPct val="150000"/>
              </a:lnSpc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i="0" u="none" strike="noStrike" cap="none" dirty="0">
                <a:solidFill>
                  <a:schemeClr val="accent3"/>
                </a:solidFill>
              </a:rPr>
              <a:t>помогаем</a:t>
            </a:r>
            <a:r>
              <a:rPr lang="ru" sz="1500" i="0" u="none" strike="noStrike" cap="none" dirty="0">
                <a:solidFill>
                  <a:schemeClr val="dk2"/>
                </a:solidFill>
              </a:rPr>
              <a:t> бойцам в зоне СВО, да</a:t>
            </a:r>
            <a:r>
              <a:rPr lang="ru" sz="1500" dirty="0">
                <a:solidFill>
                  <a:schemeClr val="dk2"/>
                </a:solidFill>
              </a:rPr>
              <a:t>чникам, руководителям строительных и иных организаций, привлекающих рабочих на сезонную работу;</a:t>
            </a:r>
            <a:endParaRPr sz="1500" i="0" u="none" strike="noStrike" cap="none" dirty="0">
              <a:solidFill>
                <a:schemeClr val="dk2"/>
              </a:solidFill>
            </a:endParaRPr>
          </a:p>
          <a:p>
            <a:pPr marL="0" marR="0" lvl="0" indent="457200" algn="l" rtl="0">
              <a:lnSpc>
                <a:spcPct val="150000"/>
              </a:lnSpc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i="0" u="none" strike="noStrike" cap="none" dirty="0">
                <a:solidFill>
                  <a:schemeClr val="accent3"/>
                </a:solidFill>
              </a:rPr>
              <a:t>в ситуации</a:t>
            </a:r>
            <a:r>
              <a:rPr lang="ru" sz="1500" i="0" u="none" strike="noStrike" cap="none" dirty="0">
                <a:solidFill>
                  <a:schemeClr val="dk2"/>
                </a:solidFill>
              </a:rPr>
              <a:t> </a:t>
            </a:r>
            <a:r>
              <a:rPr lang="ru" sz="1500" dirty="0">
                <a:solidFill>
                  <a:schemeClr val="dk2"/>
                </a:solidFill>
              </a:rPr>
              <a:t>людям, находящихся вдали от объектов цивилизации;</a:t>
            </a:r>
            <a:endParaRPr sz="1500" dirty="0">
              <a:solidFill>
                <a:schemeClr val="dk2"/>
              </a:solidFill>
            </a:endParaRPr>
          </a:p>
          <a:p>
            <a:pPr marL="0" marR="0" lvl="0" indent="457200" algn="l" rtl="0">
              <a:lnSpc>
                <a:spcPct val="150000"/>
              </a:lnSpc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i="0" u="none" strike="noStrike" cap="none" dirty="0">
                <a:solidFill>
                  <a:schemeClr val="accent3"/>
                </a:solidFill>
              </a:rPr>
              <a:t>решать проблему</a:t>
            </a:r>
            <a:r>
              <a:rPr lang="ru" sz="1500" i="0" u="none" strike="noStrike" cap="none" dirty="0">
                <a:solidFill>
                  <a:schemeClr val="dk2"/>
                </a:solidFill>
              </a:rPr>
              <a:t> </a:t>
            </a:r>
            <a:r>
              <a:rPr lang="ru" sz="1500" dirty="0">
                <a:solidFill>
                  <a:schemeClr val="dk2"/>
                </a:solidFill>
              </a:rPr>
              <a:t>отсутствия возможности обратиться к своевременной медицинской</a:t>
            </a:r>
            <a:endParaRPr sz="1500" dirty="0">
              <a:solidFill>
                <a:schemeClr val="dk2"/>
              </a:solidFill>
            </a:endParaRPr>
          </a:p>
          <a:p>
            <a:pPr marL="0" lvl="0" indent="457200" algn="just" rtl="0">
              <a:lnSpc>
                <a:spcPct val="150000"/>
              </a:lnSpc>
              <a:buClr>
                <a:schemeClr val="dk2"/>
              </a:buClr>
              <a:buSzPts val="1100"/>
              <a:buFont typeface="Arial"/>
              <a:buNone/>
            </a:pPr>
            <a:r>
              <a:rPr lang="ru" sz="1500" dirty="0">
                <a:solidFill>
                  <a:schemeClr val="dk2"/>
                </a:solidFill>
              </a:rPr>
              <a:t>помощи, людям, которые сталкиваются с проблемой отсутствия или недоступности фармакологических препаратов для профилактики и лечения заболеваний различной этиологии, которые не требуют оперативного хирургического вмешательства;</a:t>
            </a:r>
            <a:endParaRPr sz="1500" dirty="0">
              <a:solidFill>
                <a:schemeClr val="dk2"/>
              </a:solidFill>
            </a:endParaRPr>
          </a:p>
          <a:p>
            <a:pPr marL="0" marR="0" lvl="0" indent="457200" algn="l" rtl="0">
              <a:lnSpc>
                <a:spcPct val="150000"/>
              </a:lnSpc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i="0" u="none" strike="noStrike" cap="none" dirty="0">
                <a:solidFill>
                  <a:schemeClr val="accent3"/>
                </a:solidFill>
              </a:rPr>
              <a:t>с помощью</a:t>
            </a:r>
            <a:r>
              <a:rPr lang="ru" sz="1500" i="0" u="none" strike="noStrike" cap="none" dirty="0">
                <a:solidFill>
                  <a:schemeClr val="dk2"/>
                </a:solidFill>
              </a:rPr>
              <a:t> </a:t>
            </a:r>
            <a:r>
              <a:rPr lang="ru" sz="1500" dirty="0">
                <a:solidFill>
                  <a:schemeClr val="dk2"/>
                </a:solidFill>
              </a:rPr>
              <a:t>сбора, высушивания, измельчения и гранулирования  лекарственных трав;</a:t>
            </a:r>
            <a:endParaRPr sz="1500" i="0" u="none" strike="noStrike" cap="none" dirty="0">
              <a:solidFill>
                <a:schemeClr val="dk2"/>
              </a:solidFill>
            </a:endParaRPr>
          </a:p>
          <a:p>
            <a:pPr marL="0" marR="0" lvl="0" indent="457200" algn="l" rtl="0">
              <a:lnSpc>
                <a:spcPct val="150000"/>
              </a:lnSpc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i="0" u="none" strike="noStrike" cap="none" dirty="0">
                <a:solidFill>
                  <a:schemeClr val="accent3"/>
                </a:solidFill>
              </a:rPr>
              <a:t>и получать</a:t>
            </a:r>
            <a:r>
              <a:rPr lang="ru" sz="1500" i="0" u="none" strike="noStrike" cap="none" dirty="0">
                <a:solidFill>
                  <a:schemeClr val="dk2"/>
                </a:solidFill>
              </a:rPr>
              <a:t> </a:t>
            </a:r>
            <a:r>
              <a:rPr lang="ru" sz="1500" dirty="0">
                <a:solidFill>
                  <a:schemeClr val="dk2"/>
                </a:solidFill>
              </a:rPr>
              <a:t>набор таблеток, действие которых направлено на смягчения различных проблем со здоровьем.</a:t>
            </a:r>
            <a:endParaRPr sz="1500" i="0" u="none" strike="noStrike" cap="none" dirty="0">
              <a:solidFill>
                <a:schemeClr val="dk2"/>
              </a:solidFill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"/>
          <p:cNvSpPr txBox="1">
            <a:spLocks noGrp="1"/>
          </p:cNvSpPr>
          <p:nvPr>
            <p:ph type="title"/>
          </p:nvPr>
        </p:nvSpPr>
        <p:spPr>
          <a:xfrm>
            <a:off x="2267092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rgbClr val="5DA659"/>
                </a:solidFill>
              </a:rPr>
              <a:t>КОМАНДА СТАРТАПА</a:t>
            </a:r>
            <a:endParaRPr sz="3000">
              <a:solidFill>
                <a:srgbClr val="5DA659"/>
              </a:solidFill>
            </a:endParaRPr>
          </a:p>
        </p:txBody>
      </p:sp>
      <p:graphicFrame>
        <p:nvGraphicFramePr>
          <p:cNvPr id="247" name="Google Shape;247;p35"/>
          <p:cNvGraphicFramePr/>
          <p:nvPr>
            <p:extLst>
              <p:ext uri="{D42A27DB-BD31-4B8C-83A1-F6EECF244321}">
                <p14:modId xmlns:p14="http://schemas.microsoft.com/office/powerpoint/2010/main" val="3839264047"/>
              </p:ext>
            </p:extLst>
          </p:nvPr>
        </p:nvGraphicFramePr>
        <p:xfrm>
          <a:off x="571710" y="1115700"/>
          <a:ext cx="8000600" cy="1630540"/>
        </p:xfrm>
        <a:graphic>
          <a:graphicData uri="http://schemas.openxmlformats.org/drawingml/2006/table">
            <a:tbl>
              <a:tblPr>
                <a:noFill/>
                <a:tableStyleId>{BD779CAC-11DE-4C41-A2B8-C9AB77EB9ECA}</a:tableStyleId>
              </a:tblPr>
              <a:tblGrid>
                <a:gridCol w="3084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Ф.И.О.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 panose="020B0604020202020204" charset="-52"/>
                        </a:rPr>
                        <a:t>ЛИДЕР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 panose="020B0604020202020204" charset="-52"/>
                        </a:rPr>
                        <a:t>Кирейкина Ольга Алексеевна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1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 panose="020B0604020202020204" charset="-52"/>
                        </a:rPr>
                        <a:t>ЗАМЕСТИТЕЛЬ ЛИДЕРА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 panose="020B0604020202020204" charset="-52"/>
                        </a:rPr>
                        <a:t>Григорьев Сильвестр Николаевич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1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 panose="020B0604020202020204" charset="-52"/>
                        </a:rPr>
                        <a:t>НАСТАВНИК</a:t>
                      </a:r>
                      <a:endParaRPr sz="1100">
                        <a:solidFill>
                          <a:srgbClr val="132C40"/>
                        </a:solidFill>
                        <a:latin typeface="Raleway SemiBold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 panose="020B0604020202020204" charset="-52"/>
                        </a:rPr>
                        <a:t>Кириллов Николай Александрович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>
            <a:spLocks noGrp="1"/>
          </p:cNvSpPr>
          <p:nvPr>
            <p:ph type="title"/>
          </p:nvPr>
        </p:nvSpPr>
        <p:spPr>
          <a:xfrm>
            <a:off x="1577492" y="41025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rgbClr val="5DA659"/>
                </a:solidFill>
                <a:latin typeface="Raleway SemiBold" panose="020B0604020202020204" charset="-52"/>
              </a:rPr>
              <a:t>ПЛАНЫ РАЗВИТИЯ</a:t>
            </a:r>
            <a:endParaRPr sz="2800" dirty="0">
              <a:solidFill>
                <a:srgbClr val="5DA659"/>
              </a:solidFill>
              <a:latin typeface="Raleway SemiBold" panose="020B0604020202020204" charset="-52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Raleway SemiBold" panose="020B0604020202020204" charset="-52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Raleway SemiBold" panose="020B0604020202020204" charset="-52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Raleway SemiBold" panose="020B0604020202020204" charset="-52"/>
              <a:sym typeface="Arial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456731" y="443119"/>
            <a:ext cx="687900" cy="687900"/>
          </a:xfrm>
          <a:prstGeom prst="rect">
            <a:avLst/>
          </a:prstGeom>
          <a:solidFill>
            <a:srgbClr val="5DA659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aleway SemiBold" panose="020B0604020202020204" charset="-52"/>
              <a:sym typeface="Arial"/>
            </a:endParaRPr>
          </a:p>
        </p:txBody>
      </p:sp>
      <p:pic>
        <p:nvPicPr>
          <p:cNvPr id="262" name="Google Shape;26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02" y="51711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Raleway SemiBold" panose="020B0604020202020204" charset="-52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Raleway SemiBold" panose="020B0604020202020204" charset="-52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Raleway SemiBold" panose="020B0604020202020204" charset="-52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Raleway SemiBold" panose="020B0604020202020204" charset="-52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7" name="Google Shape;267;p36"/>
          <p:cNvGraphicFramePr/>
          <p:nvPr>
            <p:extLst>
              <p:ext uri="{D42A27DB-BD31-4B8C-83A1-F6EECF244321}">
                <p14:modId xmlns:p14="http://schemas.microsoft.com/office/powerpoint/2010/main" val="3366186612"/>
              </p:ext>
            </p:extLst>
          </p:nvPr>
        </p:nvGraphicFramePr>
        <p:xfrm>
          <a:off x="530697" y="1827725"/>
          <a:ext cx="7532025" cy="2784750"/>
        </p:xfrm>
        <a:graphic>
          <a:graphicData uri="http://schemas.openxmlformats.org/drawingml/2006/table">
            <a:tbl>
              <a:tblPr>
                <a:noFill/>
                <a:tableStyleId>{BD779CAC-11DE-4C41-A2B8-C9AB77EB9ECA}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8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600">
                <a:tc>
                  <a:txBody>
                    <a:bodyPr/>
                    <a:lstStyle/>
                    <a:p>
                      <a:pPr marL="3429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dirty="0">
                          <a:latin typeface="Raleway SemiBold" panose="020B0604020202020204" charset="-52"/>
                        </a:rPr>
                        <a:t>Переработка лекарственного сырья</a:t>
                      </a:r>
                      <a:endParaRPr sz="1300" dirty="0">
                        <a:latin typeface="Raleway SemiBold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Григорьев С.Н.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725">
                <a:tc>
                  <a:txBody>
                    <a:bodyPr/>
                    <a:lstStyle/>
                    <a:p>
                      <a:pPr marL="3429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dirty="0">
                          <a:latin typeface="Raleway SemiBold" panose="020B0604020202020204" charset="-52"/>
                        </a:rPr>
                        <a:t>Изучение фармакологических свойств</a:t>
                      </a:r>
                      <a:endParaRPr dirty="0">
                        <a:latin typeface="Raleway SemiBold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Кириллов Н.А.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850">
                <a:tc>
                  <a:txBody>
                    <a:bodyPr/>
                    <a:lstStyle/>
                    <a:p>
                      <a:pPr marL="3429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dirty="0">
                          <a:latin typeface="Raleway SemiBold" panose="020B0604020202020204" charset="-52"/>
                        </a:rPr>
                        <a:t>Подготовка тары (упаковки)</a:t>
                      </a:r>
                      <a:endParaRPr sz="1300" dirty="0">
                        <a:latin typeface="Raleway SemiBold" panose="020B0604020202020204" charset="-52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dirty="0">
                        <a:latin typeface="Raleway SemiBold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>
                        <a:solidFill>
                          <a:srgbClr val="132C40"/>
                        </a:solidFill>
                        <a:latin typeface="Raleway SemiBold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Кирейкина О.А.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DA6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8" name="Google Shape;268;p36"/>
          <p:cNvSpPr txBox="1"/>
          <p:nvPr/>
        </p:nvSpPr>
        <p:spPr>
          <a:xfrm>
            <a:off x="401725" y="1327800"/>
            <a:ext cx="5021400" cy="41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DA659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 SemiBold" panose="020B0604020202020204" charset="-52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 dirty="0">
              <a:solidFill>
                <a:srgbClr val="000000"/>
              </a:solidFill>
              <a:latin typeface="Raleway SemiBold" panose="020B0604020202020204" charset="-52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1049</Words>
  <Application>Microsoft Office PowerPoint</Application>
  <PresentationFormat>Экран (16:9)</PresentationFormat>
  <Paragraphs>84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Raleway</vt:lpstr>
      <vt:lpstr>Raleway SemiBold</vt:lpstr>
      <vt:lpstr>Arial</vt:lpstr>
      <vt:lpstr>Century Gothic</vt:lpstr>
      <vt:lpstr>Helvetica Neue</vt:lpstr>
      <vt:lpstr>Calibri</vt:lpstr>
      <vt:lpstr>Simple Light</vt:lpstr>
      <vt:lpstr>Simple Light</vt:lpstr>
      <vt:lpstr>Зеленая аптечка</vt:lpstr>
      <vt:lpstr>Презентация PowerPoint</vt:lpstr>
      <vt:lpstr>ЦЕЛЕВАЯ АУДИТОРИЯ</vt:lpstr>
      <vt:lpstr>ПРОБЛЕМА</vt:lpstr>
      <vt:lpstr>РЕШЕНИЕ</vt:lpstr>
      <vt:lpstr>РЫНОК</vt:lpstr>
      <vt:lpstr>КОНКУРЕНТЫ</vt:lpstr>
      <vt:lpstr>БИЗНЕС-МОДЕЛЬ</vt:lpstr>
      <vt:lpstr>ТЕКУЩИЕ РЕЗУЛЬТАТЫ</vt:lpstr>
      <vt:lpstr>Подытожим…</vt:lpstr>
      <vt:lpstr>КОМАНДА СТАРТАПА</vt:lpstr>
      <vt:lpstr>ПЛАНЫ РАЗВИТИЯ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Зеленая аптечка</dc:title>
  <cp:lastModifiedBy>Пользователь</cp:lastModifiedBy>
  <cp:revision>2</cp:revision>
  <dcterms:modified xsi:type="dcterms:W3CDTF">2023-11-25T10:48:44Z</dcterms:modified>
</cp:coreProperties>
</file>