
<file path=[Content_Types].xml><?xml version="1.0" encoding="utf-8"?>
<Types xmlns="http://schemas.openxmlformats.org/package/2006/content-types">
  <Default Extension="fntdata" ContentType="application/x-fontdata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3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9144000" cy="5143500" type="screen16x9"/>
  <p:notesSz cx="9144000" cy="5143500"/>
  <p:embeddedFontLst>
    <p:embeddedFont>
      <p:font typeface="Nunito" pitchFamily="2" charset="0"/>
      <p:regular r:id="rId14"/>
      <p:bold r:id="rId15"/>
      <p:italic r:id="rId16"/>
      <p:boldItalic r:id="rId17"/>
    </p:embeddedFont>
    <p:embeddedFont>
      <p:font typeface="Roboto Condensed" panose="020F0502020204030204" pitchFamily="34" charset="0"/>
      <p:regular r:id="rId18"/>
      <p:bold r:id="rId19"/>
      <p:italic r:id="rId20"/>
      <p:boldItalic r:id="rId21"/>
    </p:embeddedFont>
  </p:embeddedFontLst>
  <p:defaultTextStyle>
    <a:defPPr marR="0" lvl="0" algn="l">
      <a:lnSpc>
        <a:spcPct val="100000"/>
      </a:lnSpc>
      <a:spcBef>
        <a:spcPts val="0"/>
      </a:spcBef>
      <a:spcAft>
        <a:spcPts val="0"/>
      </a:spcAft>
    </a:defPPr>
    <a:lvl1pPr marR="0" lv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1pPr>
    <a:lvl2pPr marR="0" lvl="1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2pPr>
    <a:lvl3pPr marR="0" lvl="2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3pPr>
    <a:lvl4pPr marR="0" lvl="3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4pPr>
    <a:lvl5pPr marR="0" lvl="4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5pPr>
    <a:lvl6pPr marR="0" lvl="5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6pPr>
    <a:lvl7pPr marR="0" lvl="6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7pPr>
    <a:lvl8pPr marR="0" lvl="7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8pPr>
    <a:lvl9pPr marR="0" lvl="8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A061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74"/>
  </p:normalViewPr>
  <p:slideViewPr>
    <p:cSldViewPr snapToGrid="0">
      <p:cViewPr varScale="1">
        <p:scale>
          <a:sx n="165" d="100"/>
          <a:sy n="165" d="100"/>
        </p:scale>
        <p:origin x="664" y="18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pPr>
              <a:defRPr/>
            </a:pPr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>
      <a:lnSpc>
        <a:spcPct val="100000"/>
      </a:lnSpc>
      <a:spcBef>
        <a:spcPts val="0"/>
      </a:spcBef>
      <a:spcAft>
        <a:spcPts val="0"/>
      </a:spcAft>
    </a:defPPr>
    <a:lvl1pPr marR="0" lv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1pPr>
    <a:lvl2pPr marR="0" lvl="1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2pPr>
    <a:lvl3pPr marR="0" lvl="2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3pPr>
    <a:lvl4pPr marR="0" lvl="3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4pPr>
    <a:lvl5pPr marR="0" lvl="4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5pPr>
    <a:lvl6pPr marR="0" lvl="5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6pPr>
    <a:lvl7pPr marR="0" lvl="6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7pPr>
    <a:lvl8pPr marR="0" lvl="7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8pPr>
    <a:lvl9pPr marR="0" lvl="8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presentation/d/1hkD-GYMethkNo00vweXOueIaNnEAWjZVOFe2fY9DaSY/edit?usp=sharing" TargetMode="External"/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otion.so/intensive22aw/91b294bbdd1d4496b32fd7dc75fd0f42" TargetMode="External"/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www.notion.so/intensive22aw/135a5aaf58f84f15ad9ad5c183df08fa" TargetMode="Externa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disk.yandex.ru/d/AMrSypsKKZfekg" TargetMode="External"/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intensive22aw.notion.site/59eca6dc19894ffa94d6aabcd3232b75?v=492b6bbd92ec4c45af3d4730ce494d68" TargetMode="External"/><Relationship Id="rId5" Type="http://schemas.openxmlformats.org/officeDocument/2006/relationships/hyperlink" Target="https://2035intensive.ru/C-Check-e91a2aa05d884b129ebccf457299e082" TargetMode="External"/><Relationship Id="rId4" Type="http://schemas.openxmlformats.org/officeDocument/2006/relationships/hyperlink" Target="https://disk.yandex.ru/i/hiM3dmuzMwTYQw" TargetMode="Externa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intensive22aw.notion.site/eefd5c665e07419889d965fc0dc4c8c7" TargetMode="External"/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intensive2035.ru/e120c5a0e06e4d4188e5e01b9c4467bd" TargetMode="External"/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youtu.be/HyMY7T3EEto?t=2520" TargetMode="External"/><Relationship Id="rId5" Type="http://schemas.openxmlformats.org/officeDocument/2006/relationships/hyperlink" Target="https://intensive22aw.notion.site/Lean-Startup-Canvas-e1e5f9d5c96a4352afe19c32348154f7" TargetMode="External"/><Relationship Id="rId4" Type="http://schemas.openxmlformats.org/officeDocument/2006/relationships/hyperlink" Target="https://intensive22aw.notion.site/5df9d71615d646d092fe6bd1f5d6cc39" TargetMode="Externa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7" name="Google Shape;57;g295bf51c697_0_5:notes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295bf51c697_0_5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">
                <a:solidFill>
                  <a:schemeClr val="dk1"/>
                </a:solidFill>
              </a:rPr>
              <a:t>В презентации вы можете использовать любой дизайн, который вам нравится. Данный шаблон предназначен для копирования!</a:t>
            </a:r>
            <a:br>
              <a:rPr lang="ru">
                <a:solidFill>
                  <a:schemeClr val="dk1"/>
                </a:solidFill>
              </a:rPr>
            </a:br>
            <a:br>
              <a:rPr lang="ru">
                <a:solidFill>
                  <a:schemeClr val="dk1"/>
                </a:solidFill>
              </a:rPr>
            </a:br>
            <a:r>
              <a:rPr lang="ru">
                <a:solidFill>
                  <a:schemeClr val="dk1"/>
                </a:solidFill>
              </a:rPr>
              <a:t>На титульном слайде укажите: </a:t>
            </a:r>
            <a:br>
              <a:rPr lang="ru">
                <a:solidFill>
                  <a:schemeClr val="dk1"/>
                </a:solidFill>
              </a:rPr>
            </a:br>
            <a:r>
              <a:rPr lang="ru">
                <a:solidFill>
                  <a:schemeClr val="dk1"/>
                </a:solidFill>
              </a:rPr>
              <a:t>- название вашего проекта</a:t>
            </a:r>
            <a:br>
              <a:rPr lang="ru">
                <a:solidFill>
                  <a:schemeClr val="dk1"/>
                </a:solidFill>
              </a:rPr>
            </a:br>
            <a:r>
              <a:rPr lang="ru">
                <a:solidFill>
                  <a:schemeClr val="dk1"/>
                </a:solidFill>
              </a:rPr>
              <a:t>- ваш вуз</a:t>
            </a:r>
            <a:br>
              <a:rPr lang="ru">
                <a:solidFill>
                  <a:schemeClr val="dk1"/>
                </a:solidFill>
              </a:rPr>
            </a:br>
            <a:r>
              <a:rPr lang="ru">
                <a:solidFill>
                  <a:schemeClr val="dk1"/>
                </a:solidFill>
              </a:rPr>
              <a:t>- тип разработки </a:t>
            </a:r>
            <a:endParaRPr>
              <a:solidFill>
                <a:schemeClr val="dk1"/>
              </a:solidFill>
            </a:endParaRP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ru">
                <a:solidFill>
                  <a:schemeClr val="dk1"/>
                </a:solidFill>
              </a:rPr>
              <a:t>Этот шаблон создан для команд с инициативной разработкой. Это значит, что шаблон подходит для команд, которые придумали свою проектную идею самостоятельно. Если ваша команда работает над заказной задачей, воспользуйтесь другим шаблоном </a:t>
            </a:r>
            <a:r>
              <a:rPr lang="ru" u="sng">
                <a:solidFill>
                  <a:schemeClr val="hlink"/>
                </a:solidFill>
                <a:hlinkClick r:id="rId3" tooltip="https://docs.google.com/presentation/d/1hkD-GYMethkNo00vweXOueIaNnEAWjZVOFe2fY9DaSY/edit?usp=sharing"/>
              </a:rPr>
              <a:t>https://docs.google.com/presentation/d/1hkD-GYMethkNo00vweXOueIaNnEAWjZVOFe2fY9DaSY/edit?usp=sharing</a:t>
            </a:r>
            <a:r>
              <a:rPr lang="ru">
                <a:solidFill>
                  <a:schemeClr val="dk1"/>
                </a:solidFill>
              </a:rPr>
              <a:t> 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4" name="Google Shape;64;g295bf51c697_0_11:notes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295bf51c697_0_11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" b="1">
                <a:solidFill>
                  <a:schemeClr val="dk1"/>
                </a:solidFill>
                <a:highlight>
                  <a:srgbClr val="FFFF00"/>
                </a:highlight>
              </a:rPr>
              <a:t>На этом слайде опишите ОБНОВЛЕННУЮ версию того, как вы видите пользователя и его проблему</a:t>
            </a:r>
            <a:endParaRPr b="1">
              <a:solidFill>
                <a:schemeClr val="dk1"/>
              </a:solidFill>
              <a:highlight>
                <a:srgbClr val="FFFF00"/>
              </a:highlight>
            </a:endParaRPr>
          </a:p>
          <a:p>
            <a:pPr marL="0" lvl="0" indent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b="1">
              <a:solidFill>
                <a:schemeClr val="dk1"/>
              </a:solidFill>
              <a:highlight>
                <a:srgbClr val="FFFF00"/>
              </a:highlight>
            </a:endParaRPr>
          </a:p>
          <a:p>
            <a:pPr marL="0" lvl="0" indent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ru" b="1">
                <a:solidFill>
                  <a:schemeClr val="dk1"/>
                </a:solidFill>
              </a:rPr>
              <a:t>Если это ваше первое поддерживающее мероприятие, перед заполнением слайда обратите внимание на статьи о заполнении паспорта проектной идеи и об ошибках при его заполнении</a:t>
            </a:r>
            <a:endParaRPr b="1">
              <a:solidFill>
                <a:schemeClr val="dk1"/>
              </a:solidFill>
            </a:endParaRPr>
          </a:p>
          <a:p>
            <a:pPr marL="0" lvl="0" indent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ru">
                <a:solidFill>
                  <a:schemeClr val="dk1"/>
                </a:solidFill>
                <a:latin typeface="Nunito"/>
                <a:ea typeface="Nunito"/>
                <a:cs typeface="Nunito"/>
              </a:rPr>
              <a:t>Как заполнять паспорт проекта </a:t>
            </a:r>
            <a:r>
              <a:rPr lang="ru" u="sng">
                <a:solidFill>
                  <a:srgbClr val="1155CC"/>
                </a:solidFill>
                <a:latin typeface="Nunito"/>
                <a:ea typeface="Nunito"/>
                <a:cs typeface="Nunito"/>
                <a:hlinkClick r:id="rId3" tooltip="https://www.notion.so/intensive22aw/91b294bbdd1d4496b32fd7dc75fd0f42"/>
              </a:rPr>
              <a:t>https://www.notion.so/intensive22aw/91b294bbdd1d4496b32fd7dc75fd0f42</a:t>
            </a:r>
            <a:r>
              <a:rPr lang="ru">
                <a:solidFill>
                  <a:schemeClr val="dk1"/>
                </a:solidFill>
                <a:latin typeface="Nunito"/>
                <a:ea typeface="Nunito"/>
                <a:cs typeface="Nunito"/>
              </a:rPr>
              <a:t> </a:t>
            </a:r>
            <a:endParaRPr>
              <a:solidFill>
                <a:schemeClr val="dk1"/>
              </a:solidFill>
              <a:latin typeface="Nunito"/>
              <a:ea typeface="Nunito"/>
              <a:cs typeface="Nunito"/>
            </a:endParaRPr>
          </a:p>
          <a:p>
            <a:pPr marL="0" lvl="0" indent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ru">
                <a:solidFill>
                  <a:schemeClr val="dk1"/>
                </a:solidFill>
                <a:latin typeface="Nunito"/>
                <a:ea typeface="Nunito"/>
                <a:cs typeface="Nunito"/>
              </a:rPr>
              <a:t>Ошибки при заполнении паспорта проекта </a:t>
            </a:r>
            <a:r>
              <a:rPr lang="ru" u="sng">
                <a:solidFill>
                  <a:srgbClr val="1155CC"/>
                </a:solidFill>
                <a:latin typeface="Nunito"/>
                <a:ea typeface="Nunito"/>
                <a:cs typeface="Nunito"/>
                <a:hlinkClick r:id="rId4" tooltip="https://www.notion.so/intensive22aw/135a5aaf58f84f15ad9ad5c183df08fa"/>
              </a:rPr>
              <a:t>https://www.notion.so/intensive22aw/135a5aaf58f84f15ad9ad5c183df08fa</a:t>
            </a:r>
            <a:r>
              <a:rPr lang="ru">
                <a:solidFill>
                  <a:schemeClr val="dk1"/>
                </a:solidFill>
                <a:latin typeface="Nunito"/>
                <a:ea typeface="Nunito"/>
                <a:cs typeface="Nunito"/>
              </a:rPr>
              <a:t> 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0" name="Google Shape;70;g295bf51c697_0_16:notes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295bf51c697_0_16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ru" b="1">
                <a:solidFill>
                  <a:schemeClr val="dk1"/>
                </a:solidFill>
                <a:highlight>
                  <a:srgbClr val="FFFF00"/>
                </a:highlight>
              </a:rPr>
              <a:t>На этом слайде опишите ОБНОВЛЕННУЮ версию того, как вы видите решение проблемы</a:t>
            </a:r>
            <a:endParaRPr b="1">
              <a:solidFill>
                <a:schemeClr val="dk1"/>
              </a:solidFill>
              <a:highlight>
                <a:srgbClr val="FFFF00"/>
              </a:highlight>
            </a:endParaRPr>
          </a:p>
          <a:p>
            <a:pPr marL="0" lvl="0" indent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endParaRPr b="1">
              <a:solidFill>
                <a:schemeClr val="dk1"/>
              </a:solidFill>
              <a:highlight>
                <a:srgbClr val="FFFF00"/>
              </a:highlight>
            </a:endParaRPr>
          </a:p>
          <a:p>
            <a:pPr marL="0" lvl="0" indent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ru" b="1">
                <a:solidFill>
                  <a:schemeClr val="dk1"/>
                </a:solidFill>
                <a:highlight>
                  <a:srgbClr val="FFFF00"/>
                </a:highlight>
              </a:rPr>
              <a:t>На этом же слайде</a:t>
            </a:r>
            <a:endParaRPr b="1">
              <a:solidFill>
                <a:schemeClr val="dk1"/>
              </a:solidFill>
              <a:highlight>
                <a:srgbClr val="FFFF00"/>
              </a:highlight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6" name="Google Shape;76;g295bf51c697_0_21:notes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295bf51c697_0_21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ru"/>
              <a:t>Опишите по шагам ответ на вопрос: как пользователь достигнет цели, используя ваше решение. </a:t>
            </a:r>
            <a:endParaRPr/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"/>
              <a:t>Если в этом есть необходимость, укажите и неоптимальный сценарий (как проблема решается сейчас и к каким последствиям это приводит)</a:t>
            </a:r>
            <a:endParaRPr/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endParaRPr/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ru"/>
              <a:t>По возможности, визуализируйте этот сценарий в виде схемы или прототипа будущего интерфейса решения. </a:t>
            </a:r>
            <a:endParaRPr/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2" name="Google Shape;82;g295bf51c697_0_26:notes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295bf51c697_0_26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>
              <a:lnSpc>
                <a:spcPct val="114999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ru" b="1">
                <a:solidFill>
                  <a:schemeClr val="dk1"/>
                </a:solidFill>
              </a:rPr>
              <a:t>Демонстрация продукта всегда лучше, чем скриншоты на слайдах.</a:t>
            </a:r>
            <a:endParaRPr b="1">
              <a:solidFill>
                <a:schemeClr val="dk1"/>
              </a:solidFill>
            </a:endParaRPr>
          </a:p>
          <a:p>
            <a:pPr marL="0" lvl="0" indent="0" algn="l">
              <a:lnSpc>
                <a:spcPct val="114999"/>
              </a:lnSpc>
              <a:spcBef>
                <a:spcPts val="1200"/>
              </a:spcBef>
              <a:spcAft>
                <a:spcPts val="1200"/>
              </a:spcAft>
              <a:buNone/>
              <a:defRPr/>
            </a:pPr>
            <a:r>
              <a:rPr lang="ru">
                <a:solidFill>
                  <a:schemeClr val="dk1"/>
                </a:solidFill>
              </a:rPr>
              <a:t>Почему? Когда вы показываете прототип «здесь и сейчас», он осязаем — зрители воспринимают его как реально существующий проект, а не только как ваши планы в далёком будущем. Взаимодействие слушателей с вами и их внимание также растёт: наблюдать за работой сайта или приложения онлайн интереснее, чем видеть застывшие картинки.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8" name="Google Shape;88;g295bf51c697_0_31:notes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295bf51c697_0_31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9845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  <a:defRPr/>
            </a:pPr>
            <a:r>
              <a:rPr lang="ru" u="sng">
                <a:solidFill>
                  <a:schemeClr val="hlink"/>
                </a:solidFill>
                <a:hlinkClick r:id="rId3" tooltip="https://disk.yandex.ru/d/AMrSypsKKZfekg"/>
              </a:rPr>
              <a:t>Шаблон для подготовки к тестированию </a:t>
            </a:r>
            <a:endParaRPr>
              <a:solidFill>
                <a:schemeClr val="dk1"/>
              </a:solidFill>
            </a:endParaRPr>
          </a:p>
          <a:p>
            <a:pPr marL="457200" lvl="0" indent="-29845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  <a:defRPr/>
            </a:pPr>
            <a:r>
              <a:rPr lang="ru" u="sng">
                <a:solidFill>
                  <a:schemeClr val="hlink"/>
                </a:solidFill>
                <a:hlinkClick r:id="rId4" tooltip="https://disk.yandex.ru/i/hiM3dmuzMwTYQw"/>
              </a:rPr>
              <a:t>Шаблон протокола тестирования</a:t>
            </a:r>
            <a:endParaRPr>
              <a:solidFill>
                <a:schemeClr val="dk1"/>
              </a:solidFill>
            </a:endParaRPr>
          </a:p>
          <a:p>
            <a:pPr marL="457200" lvl="0" indent="-29845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  <a:defRPr/>
            </a:pPr>
            <a:r>
              <a:rPr lang="ru" u="sng">
                <a:solidFill>
                  <a:schemeClr val="hlink"/>
                </a:solidFill>
                <a:hlinkClick r:id="rId5" tooltip="https://2035intensive.ru/C-Check-e91a2aa05d884b129ebccf457299e082"/>
              </a:rPr>
              <a:t>Статья и вебинар про проведение пользовательского тестирования</a:t>
            </a:r>
            <a:endParaRPr>
              <a:solidFill>
                <a:schemeClr val="dk1"/>
              </a:solidFill>
            </a:endParaRPr>
          </a:p>
          <a:p>
            <a:pPr marL="457200" lvl="0" indent="-29845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  <a:defRPr/>
            </a:pPr>
            <a:r>
              <a:rPr lang="ru" u="sng">
                <a:solidFill>
                  <a:schemeClr val="hlink"/>
                </a:solidFill>
                <a:hlinkClick r:id="rId6" tooltip="https://intensive22aw.notion.site/59eca6dc19894ffa94d6aabcd3232b75?v=492b6bbd92ec4c45af3d4730ce494d68"/>
              </a:rPr>
              <a:t>Дополнительная статья про пользовательское тестирование: Проверь меня, если сможешь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4" name="Google Shape;94;g295bf51c697_0_36:notes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295bf51c697_0_36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"/>
              <a:t>В этом разделе мы предлагаем вам подумать о том, на чём ваш проект будет зарабатывать деньги и поделиться своими предположениями с экспертами, которым помогут вам скорректировать свою бизнес стратегию. </a:t>
            </a:r>
            <a:endParaRPr/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9" name="Google Shape;99;g295bf51c697_0_112:notes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295bf51c697_0_112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ru" b="1">
                <a:solidFill>
                  <a:schemeClr val="dk1"/>
                </a:solidFill>
                <a:highlight>
                  <a:srgbClr val="FFFF00"/>
                </a:highlight>
              </a:rPr>
              <a:t>Если вам так удобнее, поместите этот слайд выше, где вы рассказываете о своём решении.</a:t>
            </a:r>
            <a:endParaRPr b="1">
              <a:solidFill>
                <a:schemeClr val="dk1"/>
              </a:solidFill>
              <a:highlight>
                <a:srgbClr val="FFFF00"/>
              </a:highlight>
            </a:endParaRPr>
          </a:p>
          <a:p>
            <a:pPr marL="0" lvl="0" indent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ru" b="1">
                <a:solidFill>
                  <a:schemeClr val="dk1"/>
                </a:solidFill>
                <a:highlight>
                  <a:srgbClr val="FFFF00"/>
                </a:highlight>
              </a:rPr>
              <a:t>На этом слайде опишите ОБНОВЛЕННУЮ версию того, как вы видите аналоги вашего решения. Обновленная версия должна у вас появиться по результатам исследования</a:t>
            </a:r>
            <a:endParaRPr>
              <a:solidFill>
                <a:schemeClr val="dk1"/>
              </a:solidFill>
            </a:endParaRPr>
          </a:p>
          <a:p>
            <a:pPr marL="0" lvl="0" indent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endParaRPr b="1">
              <a:solidFill>
                <a:schemeClr val="dk1"/>
              </a:solidFill>
            </a:endParaRPr>
          </a:p>
          <a:p>
            <a:pPr marL="0" lvl="0" indent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ru" b="1">
                <a:solidFill>
                  <a:schemeClr val="dk1"/>
                </a:solidFill>
              </a:rPr>
              <a:t>Хороший вариант (но мы не настаиваем) — представить результаты в виде таблицы, где вы сравниваете ваше решение с аналогами по важным для пользователя параметрам.</a:t>
            </a:r>
            <a:endParaRPr b="1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5" name="Google Shape;105;g295bf51c697_0_40:notes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295bf51c697_0_40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>
              <a:lnSpc>
                <a:spcPct val="114999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ru"/>
              <a:t>В ходе анализа рынка может выясниться, что сегмент, на который вы ориентируетесь, слишком маленький, и тогда изначальную стратегию придется менять. И наоборот, может быть вы найдёте перспективную рыночную нишу, о которой не догадывались раньше. Кроме того, объём потенциального рынка всегда интересует инвесторов.</a:t>
            </a:r>
            <a:endParaRPr/>
          </a:p>
          <a:p>
            <a:pPr marL="0" lvl="0" indent="0" algn="l">
              <a:spcBef>
                <a:spcPts val="1200"/>
              </a:spcBef>
              <a:spcAft>
                <a:spcPts val="0"/>
              </a:spcAft>
              <a:buNone/>
              <a:defRPr/>
            </a:pPr>
            <a:r>
              <a:rPr lang="ru"/>
              <a:t>Чтобы узнать, как посчитать объем рынка, познакомьтесь с материалом ниже: </a:t>
            </a:r>
            <a:r>
              <a:rPr lang="ru" u="sng">
                <a:solidFill>
                  <a:schemeClr val="hlink"/>
                </a:solidFill>
                <a:hlinkClick r:id="rId3" tooltip="https://intensive22aw.notion.site/eefd5c665e07419889d965fc0dc4c8c7"/>
              </a:rPr>
              <a:t>Как посчитать объем рынка 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1" name="Google Shape;111;g295bf51c697_0_45:notes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295bf51c697_0_45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381000" lvl="0" indent="0" algn="l">
              <a:lnSpc>
                <a:spcPct val="114999"/>
              </a:lnSpc>
              <a:spcBef>
                <a:spcPts val="1200"/>
              </a:spcBef>
              <a:spcAft>
                <a:spcPts val="0"/>
              </a:spcAft>
              <a:buNone/>
              <a:defRPr/>
            </a:pPr>
            <a:r>
              <a:rPr lang="ru"/>
              <a:t>Одна из важных составляющих любого коммерческого проекта — его бизнес-модель. Бизнес-модель — это структура бизнес-процессов компании, которая объясняет, как компания будет получать прибыль.</a:t>
            </a:r>
            <a:br>
              <a:rPr lang="ru"/>
            </a:br>
            <a:r>
              <a:rPr lang="ru"/>
              <a:t>Перед тем как приступить к созданию бизнес-модели, предлагаем вам встретиться с командой и ответить на три вводных вопроса на слайде выше - это поможет вам подготовиться к вдумчивому созданию БМ. </a:t>
            </a:r>
            <a:br>
              <a:rPr lang="ru"/>
            </a:br>
            <a:r>
              <a:rPr lang="ru"/>
              <a:t>О том, как ответить на вопросы выше, читайте с статье:</a:t>
            </a:r>
            <a:r>
              <a:rPr lang="ru" u="sng">
                <a:solidFill>
                  <a:schemeClr val="hlink"/>
                </a:solidFill>
                <a:hlinkClick r:id="rId3" tooltip="https://intensive2035.ru/e120c5a0e06e4d4188e5e01b9c4467bd"/>
              </a:rPr>
              <a:t> Введение в бизнес-модели</a:t>
            </a:r>
            <a:endParaRPr/>
          </a:p>
          <a:p>
            <a:pPr marL="0" marR="381000" lvl="0" indent="0" algn="l">
              <a:lnSpc>
                <a:spcPct val="114999"/>
              </a:lnSpc>
              <a:spcBef>
                <a:spcPts val="1200"/>
              </a:spcBef>
              <a:spcAft>
                <a:spcPts val="0"/>
              </a:spcAft>
              <a:buNone/>
              <a:defRPr/>
            </a:pPr>
            <a:r>
              <a:rPr lang="ru" b="1"/>
              <a:t>Вместо этого слайда можете продемонстрировать бизнес-модель вашего решения, если вы создали её. Создать бизнес-модель для своего проекта вам помогут материалы: </a:t>
            </a:r>
            <a:br>
              <a:rPr lang="ru" b="1"/>
            </a:br>
            <a:r>
              <a:rPr lang="ru"/>
              <a:t>1.</a:t>
            </a:r>
            <a:r>
              <a:rPr lang="ru" b="1"/>
              <a:t> </a:t>
            </a:r>
            <a:r>
              <a:rPr lang="ru">
                <a:solidFill>
                  <a:schemeClr val="dk1"/>
                </a:solidFill>
                <a:latin typeface="Nunito"/>
                <a:ea typeface="Nunito"/>
                <a:cs typeface="Nunito"/>
              </a:rPr>
              <a:t>Статьи в базе знаний: </a:t>
            </a:r>
            <a:r>
              <a:rPr lang="ru" u="sng">
                <a:solidFill>
                  <a:schemeClr val="hlink"/>
                </a:solidFill>
                <a:latin typeface="Nunito"/>
                <a:ea typeface="Nunito"/>
                <a:cs typeface="Nunito"/>
                <a:hlinkClick r:id="rId4" tooltip="https://intensive22aw.notion.site/5df9d71615d646d092fe6bd1f5d6cc39"/>
              </a:rPr>
              <a:t>Введение в бизнес-модели</a:t>
            </a:r>
            <a:r>
              <a:rPr lang="ru">
                <a:solidFill>
                  <a:schemeClr val="dk1"/>
                </a:solidFill>
                <a:latin typeface="Nunito"/>
                <a:ea typeface="Nunito"/>
                <a:cs typeface="Nunito"/>
              </a:rPr>
              <a:t>, </a:t>
            </a:r>
            <a:r>
              <a:rPr lang="ru" u="sng">
                <a:solidFill>
                  <a:schemeClr val="hlink"/>
                </a:solidFill>
                <a:latin typeface="Nunito"/>
                <a:ea typeface="Nunito"/>
                <a:cs typeface="Nunito"/>
                <a:hlinkClick r:id="rId5" tooltip="https://intensive22aw.notion.site/Lean-Startup-Canvas-e1e5f9d5c96a4352afe19c32348154f7"/>
              </a:rPr>
              <a:t>Lean Startup Canvas</a:t>
            </a:r>
            <a:br>
              <a:rPr lang="ru">
                <a:solidFill>
                  <a:schemeClr val="dk1"/>
                </a:solidFill>
                <a:latin typeface="Nunito"/>
                <a:ea typeface="Nunito"/>
                <a:cs typeface="Nunito"/>
              </a:rPr>
            </a:br>
            <a:r>
              <a:rPr lang="ru">
                <a:solidFill>
                  <a:schemeClr val="dk1"/>
                </a:solidFill>
                <a:latin typeface="Nunito"/>
                <a:ea typeface="Nunito"/>
                <a:cs typeface="Nunito"/>
              </a:rPr>
              <a:t>2. Вебинар </a:t>
            </a:r>
            <a:r>
              <a:rPr lang="ru" u="sng">
                <a:solidFill>
                  <a:srgbClr val="1155CC"/>
                </a:solidFill>
                <a:latin typeface="Nunito"/>
                <a:ea typeface="Nunito"/>
                <a:cs typeface="Nunito"/>
                <a:hlinkClick r:id="rId6" tooltip="https://youtu.be/HyMY7T3EEto?t=2520"/>
              </a:rPr>
              <a:t>Экономика проекта и модели монетизации</a:t>
            </a:r>
            <a:r>
              <a:rPr lang="ru">
                <a:solidFill>
                  <a:schemeClr val="dk1"/>
                </a:solidFill>
                <a:latin typeface="Nunito"/>
                <a:ea typeface="Nunito"/>
                <a:cs typeface="Nunito"/>
              </a:rPr>
              <a:t> (про Lean Canvas с 42 минуты) </a:t>
            </a:r>
            <a:endParaRPr>
              <a:solidFill>
                <a:schemeClr val="dk1"/>
              </a:solidFill>
              <a:latin typeface="Nunito"/>
              <a:ea typeface="Nunito"/>
              <a:cs typeface="Nunito"/>
            </a:endParaRPr>
          </a:p>
          <a:p>
            <a:pPr marL="0" marR="381000" lvl="0" indent="0" algn="l">
              <a:lnSpc>
                <a:spcPct val="114999"/>
              </a:lnSpc>
              <a:spcBef>
                <a:spcPts val="1200"/>
              </a:spcBef>
              <a:spcAft>
                <a:spcPts val="1200"/>
              </a:spcAft>
              <a:buNone/>
              <a:defRPr/>
            </a:pPr>
            <a:endParaRPr b="1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7" name="Google Shape;117;g295bf51c697_0_50:notes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295bf51c697_0_50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ru">
                <a:solidFill>
                  <a:schemeClr val="dk1"/>
                </a:solidFill>
              </a:rPr>
              <a:t>Слайд с командой — это ваш способ представиться и показать, что вы способны справиться с поставленной задачей.</a:t>
            </a:r>
            <a:endParaRPr>
              <a:solidFill>
                <a:schemeClr val="dk1"/>
              </a:solidFill>
            </a:endParaRP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ru">
                <a:solidFill>
                  <a:schemeClr val="dk1"/>
                </a:solidFill>
              </a:rPr>
              <a:t>Обычно здесь размещают фотографии, указывают, как кого зовут, должность в проекте</a:t>
            </a:r>
            <a:endParaRPr>
              <a:solidFill>
                <a:schemeClr val="dk1"/>
              </a:solidFill>
            </a:endParaRP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ru">
                <a:solidFill>
                  <a:schemeClr val="dk1"/>
                </a:solidFill>
              </a:rPr>
              <a:t>Уместно рассказать о каких-то компетенциях и достижениях (если они у вас есть). Главное, чтобы эти они имели отношение к тому, что вы делаете. </a:t>
            </a:r>
            <a:endParaRPr>
              <a:solidFill>
                <a:schemeClr val="dk1"/>
              </a:solidFill>
            </a:endParaRP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ru" i="1">
                <a:solidFill>
                  <a:schemeClr val="dk1"/>
                </a:solidFill>
              </a:rPr>
              <a:t>Например, в вашей команде есть участник, который помимо прочего работает фитнес-тренером. Если ваш проект связан, например, со спортивным питанием или мобильным приложением для спортсменов, то это большой плюс. Если же проект связан с компьютерным зрением или вы разрабатываете компьютерную игру — это не имеет значение и лучше этот факт опустить.   </a:t>
            </a:r>
            <a:endParaRPr i="1">
              <a:solidFill>
                <a:schemeClr val="dk1"/>
              </a:solidFill>
            </a:endParaRP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endParaRPr>
              <a:solidFill>
                <a:schemeClr val="dk1"/>
              </a:solidFill>
            </a:endParaRP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ru">
                <a:solidFill>
                  <a:schemeClr val="dk1"/>
                </a:solidFill>
              </a:rPr>
              <a:t>Но ни в коем случае ничего не придумывайте и не вводите ваших зрителей в заблуждение! </a:t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Title slide" type="title" userDrawn="1">
  <p:cSld name="TITL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 bwMode="auto"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pPr>
              <a:defRPr/>
            </a:pPr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 bwMode="auto"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pPr>
              <a:defRPr/>
            </a:pPr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Section header" type="secHead" userDrawn="1">
  <p:cSld name="SECTION_HEADER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 bwMode="auto"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pPr>
              <a:defRPr/>
            </a:pPr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Title and body" type="tx" userDrawn="1">
  <p:cSld name="TITLE_AND_BOD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 bwMode="auto"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 bwMode="auto"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Title and two columns" type="twoColTx" userDrawn="1">
  <p:cSld name="TITLE_AND_TWO_COLUMNS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 bwMode="auto"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 bwMode="auto"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pPr>
              <a:defRPr/>
            </a:pPr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 bwMode="auto">
          <a:xfrm>
            <a:off x="4832399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pPr>
              <a:defRPr/>
            </a:pPr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Title only" type="titleOnly" userDrawn="1">
  <p:cSld name="TITLE_ONL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 bwMode="auto"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One column text" userDrawn="1">
  <p:cSld name="ONE_COLUMN_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 bwMode="auto"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pPr>
              <a:defRPr/>
            </a:pPr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 bwMode="auto"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pPr>
              <a:defRPr/>
            </a:pPr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Main point" userDrawn="1">
  <p:cSld name="MAIN_POI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 bwMode="auto"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pPr>
              <a:defRPr/>
            </a:pPr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Section title and description" userDrawn="1">
  <p:cSld name="SECTION_TITLE_AND_DESCRIPTI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 bwMode="auto"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 bwMode="auto">
          <a:xfrm>
            <a:off x="265500" y="1233175"/>
            <a:ext cx="4045199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pPr>
              <a:defRPr/>
            </a:pPr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 bwMode="auto">
          <a:xfrm>
            <a:off x="265500" y="2803075"/>
            <a:ext cx="4045199" cy="123509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pPr>
              <a:defRPr/>
            </a:pPr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 bwMode="auto"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Caption" userDrawn="1">
  <p:cSld name="CAPTION_ONL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 bwMode="auto"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Big number" userDrawn="1">
  <p:cSld name="BIG_NUMBER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 bwMode="auto"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pPr>
              <a:defRPr/>
            </a:pPr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 bwMode="auto"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Blank" type="blank" userDrawn="1">
  <p:cSld name="BLANK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 bwMode="auto"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 bwMode="auto"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titleStyle>
    <p:body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bodyStyle>
    <p:other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ctrTitle"/>
          </p:nvPr>
        </p:nvSpPr>
        <p:spPr bwMode="auto">
          <a:xfrm>
            <a:off x="311708" y="744574"/>
            <a:ext cx="8520600" cy="2525567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3600" b="1" i="0" u="none" strike="noStrike" dirty="0">
                <a:solidFill>
                  <a:srgbClr val="7A0615"/>
                </a:solidFill>
                <a:effectLst/>
                <a:latin typeface="Roboto Condensed" panose="020F0502020204030204" pitchFamily="34" charset="0"/>
              </a:rPr>
              <a:t>Создание цифрового реестра и приложения по здоровому питанию и функциональной продукции</a:t>
            </a:r>
            <a:br>
              <a:rPr lang="ru-RU" sz="3600" b="1" i="0" u="none" strike="noStrike" dirty="0">
                <a:solidFill>
                  <a:srgbClr val="7A0615"/>
                </a:solidFill>
                <a:effectLst/>
                <a:latin typeface="Roboto Condensed" panose="020F0502020204030204" pitchFamily="34" charset="0"/>
              </a:rPr>
            </a:br>
            <a:br>
              <a:rPr lang="ru-RU" sz="3600" b="1" i="0" u="none" strike="noStrike" dirty="0">
                <a:solidFill>
                  <a:srgbClr val="7A0615"/>
                </a:solidFill>
                <a:effectLst/>
                <a:latin typeface="Roboto Condensed" panose="020F0502020204030204" pitchFamily="34" charset="0"/>
              </a:rPr>
            </a:br>
            <a:r>
              <a:rPr lang="ru" sz="3600" dirty="0">
                <a:solidFill>
                  <a:srgbClr val="7A0615"/>
                </a:solidFill>
              </a:rPr>
              <a:t>Промежуточные результаты </a:t>
            </a:r>
            <a:br>
              <a:rPr lang="ru" sz="3600" dirty="0">
                <a:solidFill>
                  <a:srgbClr val="7A0615"/>
                </a:solidFill>
              </a:rPr>
            </a:br>
            <a:r>
              <a:rPr lang="ru" sz="3600" dirty="0">
                <a:solidFill>
                  <a:srgbClr val="7A0615"/>
                </a:solidFill>
              </a:rPr>
              <a:t>этапа «Разработка» </a:t>
            </a:r>
            <a:endParaRPr dirty="0">
              <a:solidFill>
                <a:srgbClr val="7A0615"/>
              </a:solidFill>
            </a:endParaRPr>
          </a:p>
        </p:txBody>
      </p:sp>
      <p:sp>
        <p:nvSpPr>
          <p:cNvPr id="61" name="Google Shape;61;p14"/>
          <p:cNvSpPr txBox="1">
            <a:spLocks noGrp="1"/>
          </p:cNvSpPr>
          <p:nvPr>
            <p:ph type="subTitle" idx="1"/>
          </p:nvPr>
        </p:nvSpPr>
        <p:spPr bwMode="auto">
          <a:xfrm>
            <a:off x="303951" y="3454057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i="1" dirty="0">
                <a:solidFill>
                  <a:srgbClr val="7A0615"/>
                </a:solidFill>
              </a:rPr>
              <a:t>РГАУ-МСХА им. К.А. Тимирязева</a:t>
            </a:r>
          </a:p>
        </p:txBody>
      </p:sp>
      <p:sp>
        <p:nvSpPr>
          <p:cNvPr id="62" name="Google Shape;62;p14"/>
          <p:cNvSpPr txBox="1">
            <a:spLocks noGrp="1"/>
          </p:cNvSpPr>
          <p:nvPr>
            <p:ph type="subTitle" idx="1"/>
          </p:nvPr>
        </p:nvSpPr>
        <p:spPr bwMode="auto">
          <a:xfrm>
            <a:off x="311700" y="4116400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" dirty="0">
                <a:solidFill>
                  <a:srgbClr val="7A0615"/>
                </a:solidFill>
              </a:rPr>
              <a:t>Инициативная разработка</a:t>
            </a:r>
            <a:endParaRPr dirty="0">
              <a:solidFill>
                <a:srgbClr val="7A0615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>
            <a:spLocks noGrp="1"/>
          </p:cNvSpPr>
          <p:nvPr>
            <p:ph type="title"/>
          </p:nvPr>
        </p:nvSpPr>
        <p:spPr bwMode="auto"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"/>
              <a:t>Пользователь и его проблема</a:t>
            </a:r>
            <a:endParaRPr/>
          </a:p>
        </p:txBody>
      </p:sp>
      <p:sp>
        <p:nvSpPr>
          <p:cNvPr id="4" name="Google Shape;68;p15">
            <a:extLst>
              <a:ext uri="{FF2B5EF4-FFF2-40B4-BE49-F238E27FC236}">
                <a16:creationId xmlns:a16="http://schemas.microsoft.com/office/drawing/2014/main" id="{576C38D8-3B09-F943-8E3C-92C8D8AF819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11150" y="1152525"/>
            <a:ext cx="8521700" cy="341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2500" lnSpcReduction="2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ru-RU" dirty="0">
                <a:effectLst/>
                <a:latin typeface="Helvetica" pitchFamily="2" charset="0"/>
              </a:rPr>
              <a:t>Реестр - это источник истины (</a:t>
            </a:r>
            <a:r>
              <a:rPr lang="en-GB" dirty="0">
                <a:effectLst/>
                <a:latin typeface="Helvetica" pitchFamily="2" charset="0"/>
              </a:rPr>
              <a:t>Source of</a:t>
            </a:r>
            <a:br>
              <a:rPr lang="en-GB" dirty="0">
                <a:effectLst/>
                <a:latin typeface="Helvetica" pitchFamily="2" charset="0"/>
              </a:rPr>
            </a:br>
            <a:r>
              <a:rPr lang="en-GB" dirty="0">
                <a:effectLst/>
                <a:latin typeface="Helvetica" pitchFamily="2" charset="0"/>
              </a:rPr>
              <a:t>Truth). </a:t>
            </a:r>
            <a:r>
              <a:rPr lang="ru-RU" dirty="0">
                <a:effectLst/>
                <a:latin typeface="Helvetica" pitchFamily="2" charset="0"/>
              </a:rPr>
              <a:t>Он обеспечивает достоверность, стандартизацию и проверку данных о продуктах.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dirty="0">
                <a:effectLst/>
                <a:latin typeface="Helvetica" pitchFamily="2" charset="0"/>
              </a:rPr>
              <a:t>﻿﻿Приложение - это пользовательский интерфейс и сервис для конечного потребителя. Оно потребляет данные из реестра, добавляет персонализацию, удобство и функционал (сканирование, рационы, трекинг).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dirty="0">
                <a:effectLst/>
                <a:latin typeface="Helvetica" pitchFamily="2" charset="0"/>
              </a:rPr>
              <a:t>﻿﻿Без реестра приложение рискует стать еще одним источником непроверенной информации.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dirty="0">
                <a:effectLst/>
                <a:latin typeface="Helvetica" pitchFamily="2" charset="0"/>
              </a:rPr>
              <a:t>﻿﻿Без приложения реестр останется полезным, но узкоспециализированным инструментом для бизнеса и регуляторов, не решающим проблемы массового потребителя напрямую.</a:t>
            </a: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3" name="Google Shape;73;p16"/>
          <p:cNvSpPr txBox="1">
            <a:spLocks noGrp="1"/>
          </p:cNvSpPr>
          <p:nvPr>
            <p:ph type="title"/>
          </p:nvPr>
        </p:nvSpPr>
        <p:spPr bwMode="auto"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"/>
              <a:t>Решение</a:t>
            </a:r>
            <a:endParaRPr/>
          </a:p>
        </p:txBody>
      </p:sp>
      <p:sp>
        <p:nvSpPr>
          <p:cNvPr id="74" name="Google Shape;74;p16"/>
          <p:cNvSpPr txBox="1">
            <a:spLocks noGrp="1"/>
          </p:cNvSpPr>
          <p:nvPr>
            <p:ph type="body" idx="1"/>
          </p:nvPr>
        </p:nvSpPr>
        <p:spPr bwMode="auto"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77500" lnSpcReduction="20000"/>
          </a:bodyPr>
          <a:lstStyle/>
          <a:p>
            <a:pPr marL="114300" indent="0" algn="ctr">
              <a:buNone/>
            </a:pPr>
            <a:r>
              <a:rPr lang="ru-RU" b="1" i="1" u="sng" dirty="0">
                <a:solidFill>
                  <a:srgbClr val="7A0615"/>
                </a:solidFill>
                <a:effectLst/>
                <a:latin typeface="Helvetica" pitchFamily="2" charset="0"/>
              </a:rPr>
              <a:t>Доверие - Ключевой Актив:</a:t>
            </a:r>
            <a:br>
              <a:rPr lang="ru-RU" b="1" i="1" u="sng" dirty="0">
                <a:solidFill>
                  <a:srgbClr val="7A0615"/>
                </a:solidFill>
                <a:effectLst/>
                <a:latin typeface="Helvetica" pitchFamily="2" charset="0"/>
              </a:rPr>
            </a:br>
            <a:r>
              <a:rPr lang="ru-RU" dirty="0">
                <a:solidFill>
                  <a:srgbClr val="7A0615"/>
                </a:solidFill>
                <a:effectLst/>
                <a:latin typeface="Helvetica" pitchFamily="2" charset="0"/>
              </a:rPr>
              <a:t>Независимость, прозрачность методик верификации данных в реестре - критически важны. Участие регуляторов и научного сообщества обязательно.</a:t>
            </a:r>
          </a:p>
          <a:p>
            <a:pPr marL="114300" indent="0" algn="ctr">
              <a:buNone/>
            </a:pPr>
            <a:r>
              <a:rPr lang="ru-RU" dirty="0">
                <a:solidFill>
                  <a:srgbClr val="7A0615"/>
                </a:solidFill>
                <a:effectLst/>
                <a:latin typeface="Helvetica" pitchFamily="2" charset="0"/>
              </a:rPr>
              <a:t>﻿﻿﻿Мотивация Производителей: Включение в реестр должно давать явные преимущества (маркировка, продвижение в приложении), чтобы стимулировать участие. Процесс должен быть прозрачным, но строгим.</a:t>
            </a:r>
            <a:endParaRPr lang="ru-RU" b="1" i="1" u="sng" dirty="0">
              <a:solidFill>
                <a:srgbClr val="7A0615"/>
              </a:solidFill>
              <a:effectLst/>
              <a:latin typeface="Helvetica" pitchFamily="2" charset="0"/>
            </a:endParaRPr>
          </a:p>
          <a:p>
            <a:pPr marL="114300" indent="0" algn="ctr">
              <a:buNone/>
            </a:pPr>
            <a:r>
              <a:rPr lang="ru-RU" b="1" i="1" u="sng" dirty="0">
                <a:solidFill>
                  <a:srgbClr val="7A0615"/>
                </a:solidFill>
                <a:effectLst/>
                <a:latin typeface="Helvetica" pitchFamily="2" charset="0"/>
              </a:rPr>
              <a:t>﻿﻿﻿Качество Данных и Актуальность:</a:t>
            </a:r>
            <a:br>
              <a:rPr lang="ru-RU" b="1" i="1" u="sng" dirty="0">
                <a:solidFill>
                  <a:srgbClr val="7A0615"/>
                </a:solidFill>
                <a:effectLst/>
                <a:latin typeface="Helvetica" pitchFamily="2" charset="0"/>
              </a:rPr>
            </a:br>
            <a:r>
              <a:rPr lang="ru-RU" dirty="0">
                <a:solidFill>
                  <a:srgbClr val="7A0615"/>
                </a:solidFill>
                <a:effectLst/>
                <a:latin typeface="Helvetica" pitchFamily="2" charset="0"/>
              </a:rPr>
              <a:t>Реестр требует постоянного обновления, перепроверки данных и интеграции с источниками (лаборатории, </a:t>
            </a:r>
            <a:r>
              <a:rPr lang="ru-RU" dirty="0" err="1">
                <a:solidFill>
                  <a:srgbClr val="7A0615"/>
                </a:solidFill>
                <a:effectLst/>
                <a:latin typeface="Helvetica" pitchFamily="2" charset="0"/>
              </a:rPr>
              <a:t>сертиф</a:t>
            </a:r>
            <a:r>
              <a:rPr lang="ru-RU" dirty="0">
                <a:solidFill>
                  <a:srgbClr val="7A0615"/>
                </a:solidFill>
                <a:effectLst/>
                <a:latin typeface="Helvetica" pitchFamily="2" charset="0"/>
              </a:rPr>
              <a:t>.</a:t>
            </a:r>
          </a:p>
          <a:p>
            <a:pPr marL="114300" indent="0" algn="ctr">
              <a:buNone/>
            </a:pPr>
            <a:r>
              <a:rPr lang="ru-RU" dirty="0">
                <a:solidFill>
                  <a:srgbClr val="7A0615"/>
                </a:solidFill>
                <a:effectLst/>
                <a:latin typeface="Helvetica" pitchFamily="2" charset="0"/>
              </a:rPr>
              <a:t>органы).</a:t>
            </a:r>
          </a:p>
          <a:p>
            <a:pPr marL="114300" indent="0" algn="ctr">
              <a:buNone/>
            </a:pPr>
            <a:r>
              <a:rPr lang="ru-RU" b="1" i="1" u="sng" dirty="0">
                <a:solidFill>
                  <a:srgbClr val="7A0615"/>
                </a:solidFill>
                <a:effectLst/>
                <a:latin typeface="Helvetica" pitchFamily="2" charset="0"/>
              </a:rPr>
              <a:t>﻿﻿﻿Персонализация в Приложении:</a:t>
            </a:r>
            <a:br>
              <a:rPr lang="ru-RU" b="1" i="1" u="sng" dirty="0">
                <a:solidFill>
                  <a:srgbClr val="7A0615"/>
                </a:solidFill>
                <a:effectLst/>
                <a:latin typeface="Helvetica" pitchFamily="2" charset="0"/>
              </a:rPr>
            </a:br>
            <a:r>
              <a:rPr lang="ru-RU" dirty="0">
                <a:solidFill>
                  <a:srgbClr val="7A0615"/>
                </a:solidFill>
                <a:effectLst/>
                <a:latin typeface="Helvetica" pitchFamily="2" charset="0"/>
              </a:rPr>
              <a:t>Эффективность приложения зависит от умения учитывать индивидуальные параметры (здоровье, цели, предпочтения) и давать релевантные рекомендации на основе данных реестра.</a:t>
            </a:r>
          </a:p>
          <a:p>
            <a:pPr marL="114300" indent="0" algn="ctr">
              <a:buNone/>
            </a:pPr>
            <a:r>
              <a:rPr lang="ru-RU" dirty="0">
                <a:solidFill>
                  <a:srgbClr val="7A0615"/>
                </a:solidFill>
                <a:effectLst/>
                <a:latin typeface="Helvetica" pitchFamily="2" charset="0"/>
              </a:rPr>
              <a:t>﻿﻿﻿Монетизация: Нужна четкая модель (подписка в приложении? плата за верификацию/продвижение в реестре?</a:t>
            </a:r>
            <a:r>
              <a:rPr lang="ru-RU" dirty="0">
                <a:solidFill>
                  <a:srgbClr val="7A0615"/>
                </a:solidFill>
                <a:latin typeface="Helvetica" pitchFamily="2" charset="0"/>
              </a:rPr>
              <a:t>)</a:t>
            </a:r>
            <a:endParaRPr lang="ru-RU" dirty="0">
              <a:solidFill>
                <a:srgbClr val="7A0615"/>
              </a:solidFill>
            </a:endParaRPr>
          </a:p>
          <a:p>
            <a:pPr marL="0" lvl="0" indent="0" algn="l"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endParaRPr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9" name="Google Shape;79;p17"/>
          <p:cNvSpPr txBox="1">
            <a:spLocks noGrp="1"/>
          </p:cNvSpPr>
          <p:nvPr>
            <p:ph type="title"/>
          </p:nvPr>
        </p:nvSpPr>
        <p:spPr bwMode="auto"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"/>
              <a:t>Пользовательский сценарий</a:t>
            </a:r>
            <a:endParaRPr/>
          </a:p>
        </p:txBody>
      </p:sp>
      <p:sp>
        <p:nvSpPr>
          <p:cNvPr id="80" name="Google Shape;80;p17"/>
          <p:cNvSpPr txBox="1">
            <a:spLocks noGrp="1"/>
          </p:cNvSpPr>
          <p:nvPr>
            <p:ph type="body" idx="1"/>
          </p:nvPr>
        </p:nvSpPr>
        <p:spPr bwMode="auto"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55000" lnSpcReduction="20000"/>
          </a:bodyPr>
          <a:lstStyle/>
          <a:p>
            <a:pPr marL="114300" indent="0" algn="ctr">
              <a:buNone/>
            </a:pPr>
            <a:r>
              <a:rPr lang="ru-RU" sz="2200" b="1" dirty="0">
                <a:solidFill>
                  <a:srgbClr val="7A0615"/>
                </a:solidFill>
                <a:effectLst/>
                <a:latin typeface="Helvetica Neue" panose="02000503000000020004" pitchFamily="2" charset="0"/>
              </a:rPr>
              <a:t>"Безопасный выбор для диабетика в супермаркете"</a:t>
            </a:r>
            <a:endParaRPr lang="ru-RU" sz="2200" dirty="0">
              <a:solidFill>
                <a:srgbClr val="7A0615"/>
              </a:solidFill>
              <a:effectLst/>
              <a:latin typeface="Helvetica Neue" panose="02000503000000020004" pitchFamily="2" charset="0"/>
            </a:endParaRPr>
          </a:p>
          <a:p>
            <a:pPr marL="114300" indent="0">
              <a:buNone/>
            </a:pPr>
            <a:br>
              <a:rPr lang="ru-RU" dirty="0">
                <a:solidFill>
                  <a:srgbClr val="7A0615"/>
                </a:solidFill>
                <a:effectLst/>
                <a:latin typeface="Helvetica Neue" panose="02000503000000020004" pitchFamily="2" charset="0"/>
              </a:rPr>
            </a:br>
            <a:endParaRPr lang="ru-RU" dirty="0">
              <a:solidFill>
                <a:srgbClr val="7A0615"/>
              </a:solidFill>
              <a:effectLst/>
              <a:latin typeface="Helvetica Neue" panose="02000503000000020004" pitchFamily="2" charset="0"/>
            </a:endParaRPr>
          </a:p>
          <a:p>
            <a:pPr marL="114300" indent="0">
              <a:buNone/>
            </a:pPr>
            <a:r>
              <a:rPr lang="ru-RU" b="1" dirty="0">
                <a:solidFill>
                  <a:srgbClr val="7A0615"/>
                </a:solidFill>
                <a:effectLst/>
                <a:latin typeface="Helvetica Neue" panose="02000503000000020004" pitchFamily="2" charset="0"/>
              </a:rPr>
              <a:t>Персонаж: </a:t>
            </a:r>
            <a:r>
              <a:rPr lang="ru-RU" dirty="0">
                <a:solidFill>
                  <a:srgbClr val="7A0615"/>
                </a:solidFill>
                <a:effectLst/>
                <a:latin typeface="Helvetica Neue" panose="02000503000000020004" pitchFamily="2" charset="0"/>
              </a:rPr>
              <a:t>Мария Сергеевна, 58 лет.</a:t>
            </a:r>
          </a:p>
          <a:p>
            <a:pPr marL="114300" indent="0">
              <a:buNone/>
            </a:pPr>
            <a:r>
              <a:rPr lang="ru-RU" dirty="0">
                <a:solidFill>
                  <a:srgbClr val="7A0615"/>
                </a:solidFill>
                <a:effectLst/>
                <a:latin typeface="Helvetica Neue" panose="02000503000000020004" pitchFamily="2" charset="0"/>
              </a:rPr>
              <a:t>*  </a:t>
            </a:r>
            <a:r>
              <a:rPr lang="ru-RU" b="1" dirty="0">
                <a:solidFill>
                  <a:srgbClr val="7A0615"/>
                </a:solidFill>
                <a:effectLst/>
                <a:latin typeface="Helvetica Neue" panose="02000503000000020004" pitchFamily="2" charset="0"/>
              </a:rPr>
              <a:t> Профиль: </a:t>
            </a:r>
            <a:r>
              <a:rPr lang="ru-RU" dirty="0">
                <a:solidFill>
                  <a:srgbClr val="7A0615"/>
                </a:solidFill>
                <a:effectLst/>
                <a:latin typeface="Helvetica Neue" panose="02000503000000020004" pitchFamily="2" charset="0"/>
              </a:rPr>
              <a:t>Пенсионерка, живет одна. Активно заботится о здоровье после недавно диагностированного диабета 2 типа.</a:t>
            </a:r>
          </a:p>
          <a:p>
            <a:pPr marL="114300" indent="0">
              <a:buNone/>
            </a:pPr>
            <a:r>
              <a:rPr lang="ru-RU" dirty="0">
                <a:solidFill>
                  <a:srgbClr val="7A0615"/>
                </a:solidFill>
                <a:effectLst/>
                <a:latin typeface="Helvetica Neue" panose="02000503000000020004" pitchFamily="2" charset="0"/>
              </a:rPr>
              <a:t>*  </a:t>
            </a:r>
            <a:r>
              <a:rPr lang="ru-RU" b="1" dirty="0">
                <a:solidFill>
                  <a:srgbClr val="7A0615"/>
                </a:solidFill>
                <a:effectLst/>
                <a:latin typeface="Helvetica Neue" panose="02000503000000020004" pitchFamily="2" charset="0"/>
              </a:rPr>
              <a:t> Цель: </a:t>
            </a:r>
            <a:r>
              <a:rPr lang="ru-RU" dirty="0">
                <a:solidFill>
                  <a:srgbClr val="7A0615"/>
                </a:solidFill>
                <a:effectLst/>
                <a:latin typeface="Helvetica Neue" panose="02000503000000020004" pitchFamily="2" charset="0"/>
              </a:rPr>
              <a:t>Строго контролировать уровень сахара в крови через питание.</a:t>
            </a:r>
          </a:p>
          <a:p>
            <a:pPr marL="114300" indent="0">
              <a:buNone/>
            </a:pPr>
            <a:r>
              <a:rPr lang="ru-RU" dirty="0">
                <a:solidFill>
                  <a:srgbClr val="7A0615"/>
                </a:solidFill>
                <a:effectLst/>
                <a:latin typeface="Helvetica Neue" panose="02000503000000020004" pitchFamily="2" charset="0"/>
              </a:rPr>
              <a:t>*  </a:t>
            </a:r>
            <a:r>
              <a:rPr lang="ru-RU" b="1" dirty="0">
                <a:solidFill>
                  <a:srgbClr val="7A0615"/>
                </a:solidFill>
                <a:effectLst/>
                <a:latin typeface="Helvetica Neue" panose="02000503000000020004" pitchFamily="2" charset="0"/>
              </a:rPr>
              <a:t> Фрустрация: </a:t>
            </a:r>
            <a:r>
              <a:rPr lang="ru-RU" dirty="0">
                <a:solidFill>
                  <a:srgbClr val="7A0615"/>
                </a:solidFill>
                <a:effectLst/>
                <a:latin typeface="Helvetica Neue" panose="02000503000000020004" pitchFamily="2" charset="0"/>
              </a:rPr>
              <a:t>Запуталась в этикетках. Надписи "без сахара", "диабетический", "низкий гликемический индекс" встречаются часто, но она не уверена, можно ли верить производителям. Боится купить что-то вредное. Чтение мелкого состава занимает много времени, глаза устают. Иногда покупает "полезный" йогурт, а потом сахар в крови подскакивает.</a:t>
            </a:r>
          </a:p>
          <a:p>
            <a:pPr marL="114300" indent="0">
              <a:buNone/>
            </a:pPr>
            <a:br>
              <a:rPr lang="ru-RU" dirty="0">
                <a:solidFill>
                  <a:srgbClr val="7A0615"/>
                </a:solidFill>
                <a:effectLst/>
                <a:latin typeface="Helvetica Neue" panose="02000503000000020004" pitchFamily="2" charset="0"/>
              </a:rPr>
            </a:br>
            <a:endParaRPr lang="ru-RU" dirty="0">
              <a:solidFill>
                <a:srgbClr val="7A0615"/>
              </a:solidFill>
              <a:effectLst/>
              <a:latin typeface="Helvetica Neue" panose="02000503000000020004" pitchFamily="2" charset="0"/>
            </a:endParaRPr>
          </a:p>
          <a:p>
            <a:pPr marL="114300" indent="0">
              <a:buNone/>
            </a:pPr>
            <a:r>
              <a:rPr lang="ru-RU" b="1" dirty="0">
                <a:solidFill>
                  <a:srgbClr val="7A0615"/>
                </a:solidFill>
                <a:effectLst/>
                <a:latin typeface="Helvetica Neue" panose="02000503000000020004" pitchFamily="2" charset="0"/>
              </a:rPr>
              <a:t>Ситуация: </a:t>
            </a:r>
            <a:r>
              <a:rPr lang="ru-RU" dirty="0">
                <a:solidFill>
                  <a:srgbClr val="7A0615"/>
                </a:solidFill>
                <a:effectLst/>
                <a:latin typeface="Helvetica Neue" panose="02000503000000020004" pitchFamily="2" charset="0"/>
              </a:rPr>
              <a:t>Мария Сергеевна в супермаркете у полки с молочными продуктами. Ей нужен йогурт на завтрак. Она видит яркую упаковку с надписью</a:t>
            </a:r>
            <a:r>
              <a:rPr lang="ru-RU" b="1" dirty="0">
                <a:solidFill>
                  <a:srgbClr val="7A0615"/>
                </a:solidFill>
                <a:effectLst/>
                <a:latin typeface="Helvetica Neue" panose="02000503000000020004" pitchFamily="2" charset="0"/>
              </a:rPr>
              <a:t> "Фитнес! 0% жира! Без добавленного сахара! Идеально для контроля веса и сахара!".</a:t>
            </a:r>
            <a:endParaRPr lang="ru-RU" dirty="0">
              <a:solidFill>
                <a:srgbClr val="7A0615"/>
              </a:solidFill>
              <a:effectLst/>
              <a:latin typeface="Helvetica Neue" panose="02000503000000020004" pitchFamily="2" charset="0"/>
            </a:endParaRPr>
          </a:p>
          <a:p>
            <a:pPr marL="114300" indent="0">
              <a:buNone/>
            </a:pPr>
            <a:br>
              <a:rPr lang="ru-RU" dirty="0">
                <a:solidFill>
                  <a:srgbClr val="7A0615"/>
                </a:solidFill>
                <a:effectLst/>
                <a:latin typeface="Helvetica Neue" panose="02000503000000020004" pitchFamily="2" charset="0"/>
              </a:rPr>
            </a:br>
            <a:endParaRPr lang="ru-RU" dirty="0">
              <a:solidFill>
                <a:srgbClr val="7A0615"/>
              </a:solidFill>
              <a:effectLst/>
              <a:latin typeface="Helvetica Neue" panose="02000503000000020004" pitchFamily="2" charset="0"/>
            </a:endParaRPr>
          </a:p>
          <a:p>
            <a:pPr marL="114300" indent="0">
              <a:buNone/>
            </a:pPr>
            <a:r>
              <a:rPr lang="ru-RU" b="1" dirty="0">
                <a:solidFill>
                  <a:srgbClr val="7A0615"/>
                </a:solidFill>
                <a:effectLst/>
                <a:latin typeface="Helvetica Neue" panose="02000503000000020004" pitchFamily="2" charset="0"/>
              </a:rPr>
              <a:t>Проблема (Боль):</a:t>
            </a:r>
            <a:endParaRPr lang="ru-RU" dirty="0">
              <a:solidFill>
                <a:srgbClr val="7A0615"/>
              </a:solidFill>
              <a:effectLst/>
              <a:latin typeface="Helvetica Neue" panose="02000503000000020004" pitchFamily="2" charset="0"/>
            </a:endParaRPr>
          </a:p>
          <a:p>
            <a:pPr marL="114300" indent="0">
              <a:buNone/>
            </a:pPr>
            <a:r>
              <a:rPr lang="ru-RU" dirty="0">
                <a:solidFill>
                  <a:srgbClr val="7A0615"/>
                </a:solidFill>
                <a:effectLst/>
                <a:latin typeface="Helvetica Neue" panose="02000503000000020004" pitchFamily="2" charset="0"/>
              </a:rPr>
              <a:t>1. </a:t>
            </a:r>
            <a:r>
              <a:rPr lang="ru-RU" b="1" dirty="0">
                <a:solidFill>
                  <a:srgbClr val="7A0615"/>
                </a:solidFill>
                <a:effectLst/>
                <a:latin typeface="Helvetica Neue" panose="02000503000000020004" pitchFamily="2" charset="0"/>
              </a:rPr>
              <a:t> Недоверие: </a:t>
            </a:r>
            <a:r>
              <a:rPr lang="ru-RU" dirty="0">
                <a:solidFill>
                  <a:srgbClr val="7A0615"/>
                </a:solidFill>
                <a:effectLst/>
                <a:latin typeface="Helvetica Neue" panose="02000503000000020004" pitchFamily="2" charset="0"/>
              </a:rPr>
              <a:t>"Опять "без сахара"? А фруктоза там? А крахмал? Чем подсластили? Не навредит ли?"</a:t>
            </a:r>
          </a:p>
          <a:p>
            <a:pPr marL="114300" indent="0">
              <a:buNone/>
            </a:pPr>
            <a:r>
              <a:rPr lang="ru-RU" dirty="0">
                <a:solidFill>
                  <a:srgbClr val="7A0615"/>
                </a:solidFill>
                <a:effectLst/>
                <a:latin typeface="Helvetica Neue" panose="02000503000000020004" pitchFamily="2" charset="0"/>
              </a:rPr>
              <a:t>2. </a:t>
            </a:r>
            <a:r>
              <a:rPr lang="ru-RU" b="1" dirty="0">
                <a:solidFill>
                  <a:srgbClr val="7A0615"/>
                </a:solidFill>
                <a:effectLst/>
                <a:latin typeface="Helvetica Neue" panose="02000503000000020004" pitchFamily="2" charset="0"/>
              </a:rPr>
              <a:t> Информационная перегрузка: </a:t>
            </a:r>
            <a:r>
              <a:rPr lang="ru-RU" dirty="0">
                <a:solidFill>
                  <a:srgbClr val="7A0615"/>
                </a:solidFill>
                <a:effectLst/>
                <a:latin typeface="Helvetica Neue" panose="02000503000000020004" pitchFamily="2" charset="0"/>
              </a:rPr>
              <a:t>Состав написан мелко, ингредиенты сложные. Трудно быстро понять, сколько там реально углеводов и какие именно.</a:t>
            </a:r>
          </a:p>
          <a:p>
            <a:pPr marL="114300" indent="0">
              <a:buNone/>
            </a:pPr>
            <a:r>
              <a:rPr lang="ru-RU" dirty="0">
                <a:solidFill>
                  <a:srgbClr val="7A0615"/>
                </a:solidFill>
                <a:effectLst/>
                <a:latin typeface="Helvetica Neue" panose="02000503000000020004" pitchFamily="2" charset="0"/>
              </a:rPr>
              <a:t>3. </a:t>
            </a:r>
            <a:r>
              <a:rPr lang="ru-RU" b="1" dirty="0">
                <a:solidFill>
                  <a:srgbClr val="7A0615"/>
                </a:solidFill>
                <a:effectLst/>
                <a:latin typeface="Helvetica Neue" panose="02000503000000020004" pitchFamily="2" charset="0"/>
              </a:rPr>
              <a:t> Страх ошибки: </a:t>
            </a:r>
            <a:r>
              <a:rPr lang="ru-RU" dirty="0">
                <a:solidFill>
                  <a:srgbClr val="7A0615"/>
                </a:solidFill>
                <a:effectLst/>
                <a:latin typeface="Helvetica Neue" panose="02000503000000020004" pitchFamily="2" charset="0"/>
              </a:rPr>
              <a:t>Один неверный выбор = плохое самочувствие и скачок сахара. Ответственность высокая.</a:t>
            </a:r>
          </a:p>
          <a:p>
            <a:pPr marL="114300" indent="0">
              <a:buNone/>
            </a:pPr>
            <a:r>
              <a:rPr lang="ru-RU" dirty="0">
                <a:solidFill>
                  <a:srgbClr val="7A0615"/>
                </a:solidFill>
                <a:effectLst/>
                <a:latin typeface="Helvetica Neue" panose="02000503000000020004" pitchFamily="2" charset="0"/>
              </a:rPr>
              <a:t>4. </a:t>
            </a:r>
            <a:r>
              <a:rPr lang="ru-RU" b="1" dirty="0">
                <a:solidFill>
                  <a:srgbClr val="7A0615"/>
                </a:solidFill>
                <a:effectLst/>
                <a:latin typeface="Helvetica Neue" panose="02000503000000020004" pitchFamily="2" charset="0"/>
              </a:rPr>
              <a:t> Потеря времени: </a:t>
            </a:r>
            <a:r>
              <a:rPr lang="ru-RU" dirty="0">
                <a:solidFill>
                  <a:srgbClr val="7A0615"/>
                </a:solidFill>
                <a:effectLst/>
                <a:latin typeface="Helvetica Neue" panose="02000503000000020004" pitchFamily="2" charset="0"/>
              </a:rPr>
              <a:t>Нужно стоять и изучать каждую баночку, сравнивать.</a:t>
            </a:r>
          </a:p>
          <a:p>
            <a:pPr marL="0" indent="0">
              <a:spcAft>
                <a:spcPts val="1200"/>
              </a:spcAft>
              <a:buNone/>
              <a:defRPr/>
            </a:pPr>
            <a:endParaRPr dirty="0">
              <a:solidFill>
                <a:srgbClr val="7A0615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5" name="Google Shape;85;p18"/>
          <p:cNvSpPr txBox="1">
            <a:spLocks noGrp="1"/>
          </p:cNvSpPr>
          <p:nvPr>
            <p:ph type="body" idx="1"/>
          </p:nvPr>
        </p:nvSpPr>
        <p:spPr bwMode="auto">
          <a:xfrm>
            <a:off x="311700" y="717997"/>
            <a:ext cx="8520600" cy="386372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25000" lnSpcReduction="20000"/>
          </a:bodyPr>
          <a:lstStyle/>
          <a:p>
            <a:pPr marL="114300" indent="0" algn="ctr">
              <a:buNone/>
            </a:pPr>
            <a:r>
              <a:rPr lang="ru-RU" sz="3600" b="1" dirty="0">
                <a:solidFill>
                  <a:srgbClr val="7A0615"/>
                </a:solidFill>
                <a:effectLst/>
                <a:latin typeface="Helvetica Neue" panose="02000503000000020004" pitchFamily="2" charset="0"/>
              </a:rPr>
              <a:t>Приложение "Здоровый Выбор" + Цифровой Реестр</a:t>
            </a:r>
            <a:endParaRPr lang="ru-RU" sz="3600" dirty="0">
              <a:solidFill>
                <a:srgbClr val="7A0615"/>
              </a:solidFill>
              <a:effectLst/>
              <a:latin typeface="Helvetica Neue" panose="02000503000000020004" pitchFamily="2" charset="0"/>
            </a:endParaRPr>
          </a:p>
          <a:p>
            <a:pPr marL="114300" indent="0">
              <a:buNone/>
            </a:pPr>
            <a:br>
              <a:rPr lang="ru-RU" sz="3600" dirty="0">
                <a:solidFill>
                  <a:srgbClr val="7A0615"/>
                </a:solidFill>
                <a:effectLst/>
                <a:latin typeface="Helvetica Neue" panose="02000503000000020004" pitchFamily="2" charset="0"/>
              </a:rPr>
            </a:br>
            <a:endParaRPr lang="ru-RU" sz="3600" dirty="0">
              <a:solidFill>
                <a:srgbClr val="7A0615"/>
              </a:solidFill>
              <a:effectLst/>
              <a:latin typeface="Helvetica Neue" panose="02000503000000020004" pitchFamily="2" charset="0"/>
            </a:endParaRPr>
          </a:p>
          <a:p>
            <a:pPr marL="114300" indent="0">
              <a:buNone/>
            </a:pPr>
            <a:r>
              <a:rPr lang="ru-RU" sz="3600" dirty="0">
                <a:solidFill>
                  <a:srgbClr val="7A0615"/>
                </a:solidFill>
                <a:effectLst/>
                <a:latin typeface="Helvetica Neue" panose="02000503000000020004" pitchFamily="2" charset="0"/>
              </a:rPr>
              <a:t>1. </a:t>
            </a:r>
            <a:r>
              <a:rPr lang="ru-RU" sz="3600" b="1" dirty="0">
                <a:solidFill>
                  <a:srgbClr val="7A0615"/>
                </a:solidFill>
                <a:effectLst/>
                <a:latin typeface="Helvetica Neue" panose="02000503000000020004" pitchFamily="2" charset="0"/>
              </a:rPr>
              <a:t> Действие Марии: </a:t>
            </a:r>
            <a:r>
              <a:rPr lang="ru-RU" sz="3600" dirty="0">
                <a:solidFill>
                  <a:srgbClr val="7A0615"/>
                </a:solidFill>
                <a:effectLst/>
                <a:latin typeface="Helvetica Neue" panose="02000503000000020004" pitchFamily="2" charset="0"/>
              </a:rPr>
              <a:t>Открывает приложение "Здоровый Выбор" на своем смартфоне. Заходит в свой профиль, где указан диагноз "Диабет 2 типа" и предпочтения (например, "избегать искусственные подсластители").</a:t>
            </a:r>
          </a:p>
          <a:p>
            <a:pPr marL="114300" indent="0">
              <a:buNone/>
            </a:pPr>
            <a:r>
              <a:rPr lang="ru-RU" sz="3600" dirty="0">
                <a:solidFill>
                  <a:srgbClr val="7A0615"/>
                </a:solidFill>
                <a:effectLst/>
                <a:latin typeface="Helvetica Neue" panose="02000503000000020004" pitchFamily="2" charset="0"/>
              </a:rPr>
              <a:t>2. </a:t>
            </a:r>
            <a:r>
              <a:rPr lang="ru-RU" sz="3600" b="1" dirty="0">
                <a:solidFill>
                  <a:srgbClr val="7A0615"/>
                </a:solidFill>
                <a:effectLst/>
                <a:latin typeface="Helvetica Neue" panose="02000503000000020004" pitchFamily="2" charset="0"/>
              </a:rPr>
              <a:t> Действие в Приложении: </a:t>
            </a:r>
            <a:r>
              <a:rPr lang="ru-RU" sz="3600" dirty="0">
                <a:solidFill>
                  <a:srgbClr val="7A0615"/>
                </a:solidFill>
                <a:effectLst/>
                <a:latin typeface="Helvetica Neue" panose="02000503000000020004" pitchFamily="2" charset="0"/>
              </a:rPr>
              <a:t>Нажимает кнопку</a:t>
            </a:r>
            <a:r>
              <a:rPr lang="ru-RU" sz="3600" b="1" dirty="0">
                <a:solidFill>
                  <a:srgbClr val="7A0615"/>
                </a:solidFill>
                <a:effectLst/>
                <a:latin typeface="Helvetica Neue" panose="02000503000000020004" pitchFamily="2" charset="0"/>
              </a:rPr>
              <a:t> "Сканировать" </a:t>
            </a:r>
            <a:r>
              <a:rPr lang="ru-RU" sz="3600" dirty="0">
                <a:solidFill>
                  <a:srgbClr val="7A0615"/>
                </a:solidFill>
                <a:effectLst/>
                <a:latin typeface="Helvetica Neue" panose="02000503000000020004" pitchFamily="2" charset="0"/>
              </a:rPr>
              <a:t>и наводит камеру на штрих-код йогурта.</a:t>
            </a:r>
          </a:p>
          <a:p>
            <a:pPr marL="114300" indent="0">
              <a:buNone/>
            </a:pPr>
            <a:r>
              <a:rPr lang="ru-RU" sz="3600" dirty="0">
                <a:solidFill>
                  <a:srgbClr val="7A0615"/>
                </a:solidFill>
                <a:effectLst/>
                <a:latin typeface="Helvetica Neue" panose="02000503000000020004" pitchFamily="2" charset="0"/>
              </a:rPr>
              <a:t>3. </a:t>
            </a:r>
            <a:r>
              <a:rPr lang="ru-RU" sz="3600" b="1" dirty="0">
                <a:solidFill>
                  <a:srgbClr val="7A0615"/>
                </a:solidFill>
                <a:effectLst/>
                <a:latin typeface="Helvetica Neue" panose="02000503000000020004" pitchFamily="2" charset="0"/>
              </a:rPr>
              <a:t> Магия Системы:</a:t>
            </a:r>
            <a:endParaRPr lang="ru-RU" sz="3600" dirty="0">
              <a:solidFill>
                <a:srgbClr val="7A0615"/>
              </a:solidFill>
              <a:effectLst/>
              <a:latin typeface="Helvetica Neue" panose="02000503000000020004" pitchFamily="2" charset="0"/>
            </a:endParaRPr>
          </a:p>
          <a:p>
            <a:pPr marL="114300" indent="0">
              <a:buNone/>
            </a:pPr>
            <a:r>
              <a:rPr lang="ru-RU" sz="3600" dirty="0">
                <a:solidFill>
                  <a:srgbClr val="7A0615"/>
                </a:solidFill>
                <a:effectLst/>
                <a:latin typeface="Helvetica Neue" panose="02000503000000020004" pitchFamily="2" charset="0"/>
              </a:rPr>
              <a:t>    *   Приложение отправляет запрос в</a:t>
            </a:r>
            <a:r>
              <a:rPr lang="ru-RU" sz="3600" b="1" dirty="0">
                <a:solidFill>
                  <a:srgbClr val="7A0615"/>
                </a:solidFill>
                <a:effectLst/>
                <a:latin typeface="Helvetica Neue" panose="02000503000000020004" pitchFamily="2" charset="0"/>
              </a:rPr>
              <a:t> Цифровой Реестр </a:t>
            </a:r>
            <a:r>
              <a:rPr lang="ru-RU" sz="3600" dirty="0">
                <a:solidFill>
                  <a:srgbClr val="7A0615"/>
                </a:solidFill>
                <a:effectLst/>
                <a:latin typeface="Helvetica Neue" panose="02000503000000020004" pitchFamily="2" charset="0"/>
              </a:rPr>
              <a:t>по уникальному коду продукта.</a:t>
            </a:r>
          </a:p>
          <a:p>
            <a:pPr marL="114300" indent="0">
              <a:buNone/>
            </a:pPr>
            <a:r>
              <a:rPr lang="ru-RU" sz="3600" dirty="0">
                <a:solidFill>
                  <a:srgbClr val="7A0615"/>
                </a:solidFill>
                <a:effectLst/>
                <a:latin typeface="Helvetica Neue" panose="02000503000000020004" pitchFamily="2" charset="0"/>
              </a:rPr>
              <a:t>    *  </a:t>
            </a:r>
            <a:r>
              <a:rPr lang="ru-RU" sz="3600" b="1" dirty="0">
                <a:solidFill>
                  <a:srgbClr val="7A0615"/>
                </a:solidFill>
                <a:effectLst/>
                <a:latin typeface="Helvetica Neue" panose="02000503000000020004" pitchFamily="2" charset="0"/>
              </a:rPr>
              <a:t> Реестр </a:t>
            </a:r>
            <a:r>
              <a:rPr lang="ru-RU" sz="3600" dirty="0">
                <a:solidFill>
                  <a:srgbClr val="7A0615"/>
                </a:solidFill>
                <a:effectLst/>
                <a:latin typeface="Helvetica Neue" panose="02000503000000020004" pitchFamily="2" charset="0"/>
              </a:rPr>
              <a:t>мгновенно находит продукт в своей верифицированной базе:</a:t>
            </a:r>
          </a:p>
          <a:p>
            <a:pPr marL="114300" indent="0">
              <a:buNone/>
            </a:pPr>
            <a:r>
              <a:rPr lang="ru-RU" sz="3600" dirty="0">
                <a:solidFill>
                  <a:srgbClr val="7A0615"/>
                </a:solidFill>
                <a:effectLst/>
                <a:latin typeface="Helvetica Neue" panose="02000503000000020004" pitchFamily="2" charset="0"/>
              </a:rPr>
              <a:t>        *   Проверяет, что продукт прошел процедуру включения (производитель предоставил полную документацию).</a:t>
            </a:r>
          </a:p>
          <a:p>
            <a:pPr marL="114300" indent="0">
              <a:buNone/>
            </a:pPr>
            <a:r>
              <a:rPr lang="ru-RU" sz="3600" dirty="0">
                <a:solidFill>
                  <a:srgbClr val="7A0615"/>
                </a:solidFill>
                <a:effectLst/>
                <a:latin typeface="Helvetica Neue" panose="02000503000000020004" pitchFamily="2" charset="0"/>
              </a:rPr>
              <a:t>        *   Извлекает</a:t>
            </a:r>
            <a:r>
              <a:rPr lang="ru-RU" sz="3600" b="1" dirty="0">
                <a:solidFill>
                  <a:srgbClr val="7A0615"/>
                </a:solidFill>
                <a:effectLst/>
                <a:latin typeface="Helvetica Neue" panose="02000503000000020004" pitchFamily="2" charset="0"/>
              </a:rPr>
              <a:t> актуальный и проверенный состав </a:t>
            </a:r>
            <a:r>
              <a:rPr lang="ru-RU" sz="3600" dirty="0">
                <a:solidFill>
                  <a:srgbClr val="7A0615"/>
                </a:solidFill>
                <a:effectLst/>
                <a:latin typeface="Helvetica Neue" panose="02000503000000020004" pitchFamily="2" charset="0"/>
              </a:rPr>
              <a:t>(не с упаковки, а из заявки производителя, сверенной с лабораторными анализами при необходимости).</a:t>
            </a:r>
          </a:p>
          <a:p>
            <a:pPr marL="114300" indent="0">
              <a:buNone/>
            </a:pPr>
            <a:r>
              <a:rPr lang="ru-RU" sz="3600" dirty="0">
                <a:solidFill>
                  <a:srgbClr val="7A0615"/>
                </a:solidFill>
                <a:effectLst/>
                <a:latin typeface="Helvetica Neue" panose="02000503000000020004" pitchFamily="2" charset="0"/>
              </a:rPr>
              <a:t>        *   Извлекает данные о</a:t>
            </a:r>
            <a:r>
              <a:rPr lang="ru-RU" sz="3600" b="1" dirty="0">
                <a:solidFill>
                  <a:srgbClr val="7A0615"/>
                </a:solidFill>
                <a:effectLst/>
                <a:latin typeface="Helvetica Neue" panose="02000503000000020004" pitchFamily="2" charset="0"/>
              </a:rPr>
              <a:t> пищевой ценности,</a:t>
            </a:r>
            <a:r>
              <a:rPr lang="ru-RU" sz="3600" dirty="0">
                <a:solidFill>
                  <a:srgbClr val="7A0615"/>
                </a:solidFill>
                <a:effectLst/>
                <a:latin typeface="Helvetica Neue" panose="02000503000000020004" pitchFamily="2" charset="0"/>
              </a:rPr>
              <a:t> включая точное количество</a:t>
            </a:r>
            <a:r>
              <a:rPr lang="ru-RU" sz="3600" b="1" dirty="0">
                <a:solidFill>
                  <a:srgbClr val="7A0615"/>
                </a:solidFill>
                <a:effectLst/>
                <a:latin typeface="Helvetica Neue" panose="02000503000000020004" pitchFamily="2" charset="0"/>
              </a:rPr>
              <a:t> углеводов, сахаров </a:t>
            </a:r>
            <a:r>
              <a:rPr lang="ru-RU" sz="3600" dirty="0">
                <a:solidFill>
                  <a:srgbClr val="7A0615"/>
                </a:solidFill>
                <a:effectLst/>
                <a:latin typeface="Helvetica Neue" panose="02000503000000020004" pitchFamily="2" charset="0"/>
              </a:rPr>
              <a:t>(включая добавленные),</a:t>
            </a:r>
            <a:r>
              <a:rPr lang="ru-RU" sz="3600" b="1" dirty="0">
                <a:solidFill>
                  <a:srgbClr val="7A0615"/>
                </a:solidFill>
                <a:effectLst/>
                <a:latin typeface="Helvetica Neue" panose="02000503000000020004" pitchFamily="2" charset="0"/>
              </a:rPr>
              <a:t> клетчатки.</a:t>
            </a:r>
            <a:endParaRPr lang="ru-RU" sz="3600" dirty="0">
              <a:solidFill>
                <a:srgbClr val="7A0615"/>
              </a:solidFill>
              <a:effectLst/>
              <a:latin typeface="Helvetica Neue" panose="02000503000000020004" pitchFamily="2" charset="0"/>
            </a:endParaRPr>
          </a:p>
          <a:p>
            <a:pPr marL="114300" indent="0">
              <a:buNone/>
            </a:pPr>
            <a:r>
              <a:rPr lang="ru-RU" sz="3600" dirty="0">
                <a:solidFill>
                  <a:srgbClr val="7A0615"/>
                </a:solidFill>
                <a:effectLst/>
                <a:latin typeface="Helvetica Neue" panose="02000503000000020004" pitchFamily="2" charset="0"/>
              </a:rPr>
              <a:t>        *   Проверяет</a:t>
            </a:r>
            <a:r>
              <a:rPr lang="ru-RU" sz="3600" b="1" dirty="0">
                <a:solidFill>
                  <a:srgbClr val="7A0615"/>
                </a:solidFill>
                <a:effectLst/>
                <a:latin typeface="Helvetica Neue" panose="02000503000000020004" pitchFamily="2" charset="0"/>
              </a:rPr>
              <a:t> наличие сертификатов </a:t>
            </a:r>
            <a:r>
              <a:rPr lang="ru-RU" sz="3600" dirty="0">
                <a:solidFill>
                  <a:srgbClr val="7A0615"/>
                </a:solidFill>
                <a:effectLst/>
                <a:latin typeface="Helvetica Neue" panose="02000503000000020004" pitchFamily="2" charset="0"/>
              </a:rPr>
              <a:t>(например, "Рекомендовано Ассоциацией Эндокринологов" или "Соответствует ГОСТ Р ХХХХХ для диабетического питания" – *если такие стандарты есть в реестре*).</a:t>
            </a:r>
          </a:p>
          <a:p>
            <a:pPr marL="114300" indent="0">
              <a:buNone/>
            </a:pPr>
            <a:r>
              <a:rPr lang="ru-RU" sz="3600" dirty="0">
                <a:solidFill>
                  <a:srgbClr val="7A0615"/>
                </a:solidFill>
                <a:effectLst/>
                <a:latin typeface="Helvetica Neue" panose="02000503000000020004" pitchFamily="2" charset="0"/>
              </a:rPr>
              <a:t>        *   Применяет</a:t>
            </a:r>
            <a:r>
              <a:rPr lang="ru-RU" sz="3600" b="1" dirty="0">
                <a:solidFill>
                  <a:srgbClr val="7A0615"/>
                </a:solidFill>
                <a:effectLst/>
                <a:latin typeface="Helvetica Neue" panose="02000503000000020004" pitchFamily="2" charset="0"/>
              </a:rPr>
              <a:t> алгоритмы оценки </a:t>
            </a:r>
            <a:r>
              <a:rPr lang="ru-RU" sz="3600" dirty="0">
                <a:solidFill>
                  <a:srgbClr val="7A0615"/>
                </a:solidFill>
                <a:effectLst/>
                <a:latin typeface="Helvetica Neue" panose="02000503000000020004" pitchFamily="2" charset="0"/>
              </a:rPr>
              <a:t>на основе медицинских рекомендаций по диабету.</a:t>
            </a:r>
          </a:p>
          <a:p>
            <a:pPr marL="114300" indent="0">
              <a:buNone/>
            </a:pPr>
            <a:r>
              <a:rPr lang="ru-RU" sz="3600" dirty="0">
                <a:solidFill>
                  <a:srgbClr val="7A0615"/>
                </a:solidFill>
                <a:effectLst/>
                <a:latin typeface="Helvetica Neue" panose="02000503000000020004" pitchFamily="2" charset="0"/>
              </a:rPr>
              <a:t>    *   Реестр возвращает приложению структурированные,</a:t>
            </a:r>
            <a:r>
              <a:rPr lang="ru-RU" sz="3600" b="1" dirty="0">
                <a:solidFill>
                  <a:srgbClr val="7A0615"/>
                </a:solidFill>
                <a:effectLst/>
                <a:latin typeface="Helvetica Neue" panose="02000503000000020004" pitchFamily="2" charset="0"/>
              </a:rPr>
              <a:t> надежные данные.</a:t>
            </a:r>
            <a:endParaRPr lang="ru-RU" sz="3600" dirty="0">
              <a:solidFill>
                <a:srgbClr val="7A0615"/>
              </a:solidFill>
              <a:effectLst/>
              <a:latin typeface="Helvetica Neue" panose="02000503000000020004" pitchFamily="2" charset="0"/>
            </a:endParaRPr>
          </a:p>
          <a:p>
            <a:pPr marL="114300" indent="0">
              <a:buNone/>
            </a:pPr>
            <a:r>
              <a:rPr lang="ru-RU" sz="3600" dirty="0">
                <a:solidFill>
                  <a:srgbClr val="7A0615"/>
                </a:solidFill>
                <a:effectLst/>
                <a:latin typeface="Helvetica Neue" panose="02000503000000020004" pitchFamily="2" charset="0"/>
              </a:rPr>
              <a:t>4. </a:t>
            </a:r>
            <a:r>
              <a:rPr lang="ru-RU" sz="3600" b="1" dirty="0">
                <a:solidFill>
                  <a:srgbClr val="7A0615"/>
                </a:solidFill>
                <a:effectLst/>
                <a:latin typeface="Helvetica Neue" panose="02000503000000020004" pitchFamily="2" charset="0"/>
              </a:rPr>
              <a:t> Результат в Приложении (за 5-10 секунд): </a:t>
            </a:r>
            <a:r>
              <a:rPr lang="ru-RU" sz="3600" dirty="0">
                <a:solidFill>
                  <a:srgbClr val="7A0615"/>
                </a:solidFill>
                <a:effectLst/>
                <a:latin typeface="Helvetica Neue" panose="02000503000000020004" pitchFamily="2" charset="0"/>
              </a:rPr>
              <a:t>На экране Марии Сергеевны появляется</a:t>
            </a:r>
            <a:r>
              <a:rPr lang="ru-RU" sz="3600" b="1" dirty="0">
                <a:solidFill>
                  <a:srgbClr val="7A0615"/>
                </a:solidFill>
                <a:effectLst/>
                <a:latin typeface="Helvetica Neue" panose="02000503000000020004" pitchFamily="2" charset="0"/>
              </a:rPr>
              <a:t> "Паспорт Продукта":</a:t>
            </a:r>
            <a:endParaRPr lang="ru-RU" sz="3600" dirty="0">
              <a:solidFill>
                <a:srgbClr val="7A0615"/>
              </a:solidFill>
              <a:effectLst/>
              <a:latin typeface="Helvetica Neue" panose="02000503000000020004" pitchFamily="2" charset="0"/>
            </a:endParaRPr>
          </a:p>
          <a:p>
            <a:pPr marL="114300" indent="0">
              <a:buNone/>
            </a:pPr>
            <a:r>
              <a:rPr lang="ru-RU" sz="3600" dirty="0">
                <a:solidFill>
                  <a:srgbClr val="7A0615"/>
                </a:solidFill>
                <a:effectLst/>
                <a:latin typeface="Helvetica Neue" panose="02000503000000020004" pitchFamily="2" charset="0"/>
              </a:rPr>
              <a:t>    *  </a:t>
            </a:r>
            <a:r>
              <a:rPr lang="ru-RU" sz="3600" b="1" dirty="0">
                <a:solidFill>
                  <a:srgbClr val="7A0615"/>
                </a:solidFill>
                <a:effectLst/>
                <a:latin typeface="Helvetica Neue" panose="02000503000000020004" pitchFamily="2" charset="0"/>
              </a:rPr>
              <a:t> Крупно и понятно: </a:t>
            </a:r>
            <a:r>
              <a:rPr lang="ru-RU" sz="3600" dirty="0">
                <a:solidFill>
                  <a:srgbClr val="7A0615"/>
                </a:solidFill>
                <a:effectLst/>
                <a:latin typeface=".AppleSystemUIFontMonospaced"/>
              </a:rPr>
              <a:t>Углеводы: 12г на 100г | Сахар: 6г (включая 5г лактозы + 1г фруктозы из ягод) | Клетчатка: 2г.</a:t>
            </a:r>
          </a:p>
          <a:p>
            <a:pPr marL="114300" indent="0">
              <a:buNone/>
            </a:pPr>
            <a:r>
              <a:rPr lang="ru-RU" sz="3600" dirty="0">
                <a:solidFill>
                  <a:srgbClr val="7A0615"/>
                </a:solidFill>
                <a:effectLst/>
                <a:latin typeface="Helvetica Neue" panose="02000503000000020004" pitchFamily="2" charset="0"/>
              </a:rPr>
              <a:t>    *  </a:t>
            </a:r>
            <a:r>
              <a:rPr lang="ru-RU" sz="3600" b="1" dirty="0">
                <a:solidFill>
                  <a:srgbClr val="7A0615"/>
                </a:solidFill>
                <a:effectLst/>
                <a:latin typeface="Helvetica Neue" panose="02000503000000020004" pitchFamily="2" charset="0"/>
              </a:rPr>
              <a:t> Яркий Статус: </a:t>
            </a:r>
            <a:r>
              <a:rPr lang="ru-RU" sz="3600" dirty="0">
                <a:solidFill>
                  <a:srgbClr val="7A0615"/>
                </a:solidFill>
                <a:effectLst/>
                <a:latin typeface="Helvetica Neue" panose="02000503000000020004" pitchFamily="2" charset="0"/>
              </a:rPr>
              <a:t>🟢</a:t>
            </a:r>
            <a:r>
              <a:rPr lang="ru-RU" sz="3600" b="1" dirty="0">
                <a:solidFill>
                  <a:srgbClr val="7A0615"/>
                </a:solidFill>
                <a:effectLst/>
                <a:latin typeface="Helvetica Neue" panose="02000503000000020004" pitchFamily="2" charset="0"/>
              </a:rPr>
              <a:t> "ОДОБРЕНО для Диабета 2 типа" </a:t>
            </a:r>
            <a:r>
              <a:rPr lang="ru-RU" sz="3600" dirty="0">
                <a:solidFill>
                  <a:srgbClr val="7A0615"/>
                </a:solidFill>
                <a:effectLst/>
                <a:latin typeface="Helvetica Neue" panose="02000503000000020004" pitchFamily="2" charset="0"/>
              </a:rPr>
              <a:t>(или 🟡 "Употреблять с осторожностью", 🟥 "Не рекомендуется" – в зависимости от параметров).</a:t>
            </a:r>
          </a:p>
          <a:p>
            <a:pPr marL="114300" indent="0">
              <a:buNone/>
            </a:pPr>
            <a:r>
              <a:rPr lang="ru-RU" sz="3600" dirty="0">
                <a:solidFill>
                  <a:srgbClr val="7A0615"/>
                </a:solidFill>
                <a:effectLst/>
                <a:latin typeface="Helvetica Neue" panose="02000503000000020004" pitchFamily="2" charset="0"/>
              </a:rPr>
              <a:t>    *  </a:t>
            </a:r>
            <a:r>
              <a:rPr lang="ru-RU" sz="3600" b="1" dirty="0">
                <a:solidFill>
                  <a:srgbClr val="7A0615"/>
                </a:solidFill>
                <a:effectLst/>
                <a:latin typeface="Helvetica Neue" panose="02000503000000020004" pitchFamily="2" charset="0"/>
              </a:rPr>
              <a:t> Предупреждение: </a:t>
            </a:r>
            <a:r>
              <a:rPr lang="ru-RU" sz="3600" dirty="0">
                <a:solidFill>
                  <a:srgbClr val="7A0615"/>
                </a:solidFill>
                <a:effectLst/>
                <a:latin typeface="Helvetica Neue" panose="02000503000000020004" pitchFamily="2" charset="0"/>
              </a:rPr>
              <a:t>"Внимание! Содержит искусственный подсластитель Аспартам (указано в ваших предпочтениях избегать)".</a:t>
            </a:r>
          </a:p>
          <a:p>
            <a:pPr marL="114300" indent="0">
              <a:buNone/>
            </a:pPr>
            <a:r>
              <a:rPr lang="ru-RU" sz="3600" dirty="0">
                <a:solidFill>
                  <a:srgbClr val="7A0615"/>
                </a:solidFill>
                <a:effectLst/>
                <a:latin typeface="Helvetica Neue" panose="02000503000000020004" pitchFamily="2" charset="0"/>
              </a:rPr>
              <a:t>    *  </a:t>
            </a:r>
            <a:r>
              <a:rPr lang="ru-RU" sz="3600" b="1" dirty="0">
                <a:solidFill>
                  <a:srgbClr val="7A0615"/>
                </a:solidFill>
                <a:effectLst/>
                <a:latin typeface="Helvetica Neue" panose="02000503000000020004" pitchFamily="2" charset="0"/>
              </a:rPr>
              <a:t> Доказательства: </a:t>
            </a:r>
            <a:r>
              <a:rPr lang="ru-RU" sz="3600" dirty="0">
                <a:solidFill>
                  <a:srgbClr val="7A0615"/>
                </a:solidFill>
                <a:effectLst/>
                <a:latin typeface="Helvetica Neue" panose="02000503000000020004" pitchFamily="2" charset="0"/>
              </a:rPr>
              <a:t>Ссылки "Подробнее о составе", "Показать сертификат соответствия ГОСТ Р ХХХХХ" (если есть), "Исследования о влиянии компонентов".</a:t>
            </a:r>
          </a:p>
          <a:p>
            <a:pPr marL="114300" indent="0">
              <a:buNone/>
            </a:pPr>
            <a:r>
              <a:rPr lang="ru-RU" sz="3600" dirty="0">
                <a:solidFill>
                  <a:srgbClr val="7A0615"/>
                </a:solidFill>
                <a:effectLst/>
                <a:latin typeface="Helvetica Neue" panose="02000503000000020004" pitchFamily="2" charset="0"/>
              </a:rPr>
              <a:t>    *  </a:t>
            </a:r>
            <a:r>
              <a:rPr lang="ru-RU" sz="3600" b="1" dirty="0">
                <a:solidFill>
                  <a:srgbClr val="7A0615"/>
                </a:solidFill>
                <a:effectLst/>
                <a:latin typeface="Helvetica Neue" panose="02000503000000020004" pitchFamily="2" charset="0"/>
              </a:rPr>
              <a:t> Альтернативы: </a:t>
            </a:r>
            <a:r>
              <a:rPr lang="ru-RU" sz="3600" dirty="0">
                <a:solidFill>
                  <a:srgbClr val="7A0615"/>
                </a:solidFill>
                <a:effectLst/>
                <a:latin typeface="Helvetica Neue" panose="02000503000000020004" pitchFamily="2" charset="0"/>
              </a:rPr>
              <a:t>Кнопка "Похожие безопасные продукты рядом" – показывает другие йогурты на полке с лучшими показателями для диабета.</a:t>
            </a:r>
          </a:p>
          <a:p>
            <a:pPr marL="114300" indent="0">
              <a:buNone/>
            </a:pPr>
            <a:r>
              <a:rPr lang="ru-RU" sz="3600" dirty="0">
                <a:solidFill>
                  <a:srgbClr val="7A0615"/>
                </a:solidFill>
                <a:effectLst/>
                <a:latin typeface="Helvetica Neue" panose="02000503000000020004" pitchFamily="2" charset="0"/>
              </a:rPr>
              <a:t>5. </a:t>
            </a:r>
            <a:r>
              <a:rPr lang="ru-RU" sz="3600" b="1" dirty="0">
                <a:solidFill>
                  <a:srgbClr val="7A0615"/>
                </a:solidFill>
                <a:effectLst/>
                <a:latin typeface="Helvetica Neue" panose="02000503000000020004" pitchFamily="2" charset="0"/>
              </a:rPr>
              <a:t> Действие Марии: </a:t>
            </a:r>
            <a:r>
              <a:rPr lang="ru-RU" sz="3600" dirty="0">
                <a:solidFill>
                  <a:srgbClr val="7A0615"/>
                </a:solidFill>
                <a:effectLst/>
                <a:latin typeface="Helvetica Neue" panose="02000503000000020004" pitchFamily="2" charset="0"/>
              </a:rPr>
              <a:t>Видит статус 🟢 и понятные цифры. Читает предупреждение про аспартам. Хотя продукт одобрен системой по углеводам, она решает посмотреть альтернативы *без* искусственных подсластителей. Выбирает один из предложенных вариантов с 🟢 и без подсластителей. Сканирует его для полной уверенности – видит чистый состав и одобрение.</a:t>
            </a:r>
          </a:p>
          <a:p>
            <a:pPr marL="114300" indent="0">
              <a:buNone/>
            </a:pPr>
            <a:r>
              <a:rPr lang="ru-RU" sz="3600" dirty="0">
                <a:solidFill>
                  <a:srgbClr val="7A0615"/>
                </a:solidFill>
                <a:effectLst/>
                <a:latin typeface="Helvetica Neue" panose="02000503000000020004" pitchFamily="2" charset="0"/>
              </a:rPr>
              <a:t>6. </a:t>
            </a:r>
            <a:r>
              <a:rPr lang="ru-RU" sz="3600" b="1" dirty="0">
                <a:solidFill>
                  <a:srgbClr val="7A0615"/>
                </a:solidFill>
                <a:effectLst/>
                <a:latin typeface="Helvetica Neue" panose="02000503000000020004" pitchFamily="2" charset="0"/>
              </a:rPr>
              <a:t> Итог (Ценность):</a:t>
            </a:r>
            <a:endParaRPr lang="ru-RU" sz="3600" dirty="0">
              <a:solidFill>
                <a:srgbClr val="7A0615"/>
              </a:solidFill>
              <a:effectLst/>
              <a:latin typeface="Helvetica Neue" panose="02000503000000020004" pitchFamily="2" charset="0"/>
            </a:endParaRPr>
          </a:p>
          <a:p>
            <a:pPr marL="114300" indent="0">
              <a:buNone/>
            </a:pPr>
            <a:r>
              <a:rPr lang="ru-RU" sz="3600" dirty="0">
                <a:solidFill>
                  <a:srgbClr val="7A0615"/>
                </a:solidFill>
                <a:effectLst/>
                <a:latin typeface="Helvetica Neue" panose="02000503000000020004" pitchFamily="2" charset="0"/>
              </a:rPr>
              <a:t>    *  </a:t>
            </a:r>
            <a:r>
              <a:rPr lang="ru-RU" sz="3600" b="1" dirty="0">
                <a:solidFill>
                  <a:srgbClr val="7A0615"/>
                </a:solidFill>
                <a:effectLst/>
                <a:latin typeface="Helvetica Neue" panose="02000503000000020004" pitchFamily="2" charset="0"/>
              </a:rPr>
              <a:t> Доверие: </a:t>
            </a:r>
            <a:r>
              <a:rPr lang="ru-RU" sz="3600" dirty="0">
                <a:solidFill>
                  <a:srgbClr val="7A0615"/>
                </a:solidFill>
                <a:effectLst/>
                <a:latin typeface="Helvetica Neue" panose="02000503000000020004" pitchFamily="2" charset="0"/>
              </a:rPr>
              <a:t>Мария Сергеевна</a:t>
            </a:r>
            <a:r>
              <a:rPr lang="ru-RU" sz="3600" b="1" dirty="0">
                <a:solidFill>
                  <a:srgbClr val="7A0615"/>
                </a:solidFill>
                <a:effectLst/>
                <a:latin typeface="Helvetica Neue" panose="02000503000000020004" pitchFamily="2" charset="0"/>
              </a:rPr>
              <a:t> уверена,</a:t>
            </a:r>
            <a:r>
              <a:rPr lang="ru-RU" sz="3600" dirty="0">
                <a:solidFill>
                  <a:srgbClr val="7A0615"/>
                </a:solidFill>
                <a:effectLst/>
                <a:latin typeface="Helvetica Neue" panose="02000503000000020004" pitchFamily="2" charset="0"/>
              </a:rPr>
              <a:t> что купила безопасный продукт, потому что данные</a:t>
            </a:r>
            <a:r>
              <a:rPr lang="ru-RU" sz="3600" b="1" dirty="0">
                <a:solidFill>
                  <a:srgbClr val="7A0615"/>
                </a:solidFill>
                <a:effectLst/>
                <a:latin typeface="Helvetica Neue" panose="02000503000000020004" pitchFamily="2" charset="0"/>
              </a:rPr>
              <a:t> верифицированы независимым Реестром,</a:t>
            </a:r>
            <a:r>
              <a:rPr lang="ru-RU" sz="3600" dirty="0">
                <a:solidFill>
                  <a:srgbClr val="7A0615"/>
                </a:solidFill>
                <a:effectLst/>
                <a:latin typeface="Helvetica Neue" panose="02000503000000020004" pitchFamily="2" charset="0"/>
              </a:rPr>
              <a:t> а не взяты с этикетки.</a:t>
            </a:r>
          </a:p>
          <a:p>
            <a:pPr marL="114300" indent="0">
              <a:buNone/>
            </a:pPr>
            <a:endParaRPr lang="ru-RU" dirty="0">
              <a:solidFill>
                <a:srgbClr val="7A0615"/>
              </a:solidFill>
              <a:effectLst/>
              <a:latin typeface="Helvetica Neue" panose="02000503000000020004" pitchFamily="2" charset="0"/>
            </a:endParaRPr>
          </a:p>
        </p:txBody>
      </p:sp>
      <p:sp>
        <p:nvSpPr>
          <p:cNvPr id="86" name="Google Shape;86;p18"/>
          <p:cNvSpPr txBox="1">
            <a:spLocks noGrp="1"/>
          </p:cNvSpPr>
          <p:nvPr>
            <p:ph type="title"/>
          </p:nvPr>
        </p:nvSpPr>
        <p:spPr bwMode="auto">
          <a:xfrm>
            <a:off x="311700" y="145297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" dirty="0"/>
              <a:t>О проекте (Что есть сейчас?)</a:t>
            </a:r>
            <a:endParaRPr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1" name="Google Shape;91;p19"/>
          <p:cNvSpPr txBox="1">
            <a:spLocks noGrp="1"/>
          </p:cNvSpPr>
          <p:nvPr>
            <p:ph type="title"/>
          </p:nvPr>
        </p:nvSpPr>
        <p:spPr bwMode="auto"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"/>
              <a:t>Результаты пользовательского тестирования</a:t>
            </a:r>
            <a:endParaRPr/>
          </a:p>
        </p:txBody>
      </p:sp>
      <p:sp>
        <p:nvSpPr>
          <p:cNvPr id="92" name="Google Shape;92;p19"/>
          <p:cNvSpPr txBox="1">
            <a:spLocks noGrp="1"/>
          </p:cNvSpPr>
          <p:nvPr>
            <p:ph type="body" idx="1"/>
          </p:nvPr>
        </p:nvSpPr>
        <p:spPr bwMode="auto"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55000" lnSpcReduction="20000"/>
          </a:bodyPr>
          <a:lstStyle/>
          <a:p>
            <a:pPr marL="114300" indent="0">
              <a:buNone/>
            </a:pPr>
            <a:r>
              <a:rPr lang="ru-RU" sz="2000" dirty="0">
                <a:solidFill>
                  <a:srgbClr val="7A0615"/>
                </a:solidFill>
                <a:effectLst/>
                <a:latin typeface="Helvetica Neue" panose="02000503000000020004" pitchFamily="2" charset="0"/>
              </a:rPr>
              <a:t>. </a:t>
            </a:r>
            <a:r>
              <a:rPr lang="ru-RU" sz="2000" b="1" dirty="0">
                <a:solidFill>
                  <a:srgbClr val="7A0615"/>
                </a:solidFill>
                <a:effectLst/>
                <a:latin typeface="Helvetica Neue" panose="02000503000000020004" pitchFamily="2" charset="0"/>
              </a:rPr>
              <a:t> Цифровой Реестр:</a:t>
            </a:r>
            <a:endParaRPr lang="ru-RU" sz="2000" dirty="0">
              <a:solidFill>
                <a:srgbClr val="7A0615"/>
              </a:solidFill>
              <a:effectLst/>
              <a:latin typeface="Helvetica Neue" panose="02000503000000020004" pitchFamily="2" charset="0"/>
            </a:endParaRPr>
          </a:p>
          <a:p>
            <a:pPr marL="114300" indent="0">
              <a:buNone/>
            </a:pPr>
            <a:r>
              <a:rPr lang="ru-RU" sz="2000" dirty="0">
                <a:solidFill>
                  <a:srgbClr val="7A0615"/>
                </a:solidFill>
                <a:effectLst/>
                <a:latin typeface="Helvetica Neue" panose="02000503000000020004" pitchFamily="2" charset="0"/>
              </a:rPr>
              <a:t>    *  </a:t>
            </a:r>
            <a:r>
              <a:rPr lang="ru-RU" sz="2000" b="1" dirty="0">
                <a:solidFill>
                  <a:srgbClr val="7A0615"/>
                </a:solidFill>
                <a:effectLst/>
                <a:latin typeface="Helvetica Neue" panose="02000503000000020004" pitchFamily="2" charset="0"/>
              </a:rPr>
              <a:t> Источник истины: </a:t>
            </a:r>
            <a:r>
              <a:rPr lang="ru-RU" sz="2000" dirty="0">
                <a:solidFill>
                  <a:srgbClr val="7A0615"/>
                </a:solidFill>
                <a:effectLst/>
                <a:latin typeface="Helvetica Neue" panose="02000503000000020004" pitchFamily="2" charset="0"/>
              </a:rPr>
              <a:t>Хранит и предоставляет</a:t>
            </a:r>
            <a:r>
              <a:rPr lang="ru-RU" sz="2000" b="1" dirty="0">
                <a:solidFill>
                  <a:srgbClr val="7A0615"/>
                </a:solidFill>
                <a:effectLst/>
                <a:latin typeface="Helvetica Neue" panose="02000503000000020004" pitchFamily="2" charset="0"/>
              </a:rPr>
              <a:t> единственно верные, проверенные </a:t>
            </a:r>
            <a:r>
              <a:rPr lang="ru-RU" sz="2000" dirty="0">
                <a:solidFill>
                  <a:srgbClr val="7A0615"/>
                </a:solidFill>
                <a:effectLst/>
                <a:latin typeface="Helvetica Neue" panose="02000503000000020004" pitchFamily="2" charset="0"/>
              </a:rPr>
              <a:t>данные о составе, сертификатах, соответствии стандартам.</a:t>
            </a:r>
          </a:p>
          <a:p>
            <a:pPr marL="114300" indent="0">
              <a:buNone/>
            </a:pPr>
            <a:r>
              <a:rPr lang="ru-RU" sz="2000" dirty="0">
                <a:solidFill>
                  <a:srgbClr val="7A0615"/>
                </a:solidFill>
                <a:effectLst/>
                <a:latin typeface="Helvetica Neue" panose="02000503000000020004" pitchFamily="2" charset="0"/>
              </a:rPr>
              <a:t>    *  </a:t>
            </a:r>
            <a:r>
              <a:rPr lang="ru-RU" sz="2000" b="1" dirty="0">
                <a:solidFill>
                  <a:srgbClr val="7A0615"/>
                </a:solidFill>
                <a:effectLst/>
                <a:latin typeface="Helvetica Neue" panose="02000503000000020004" pitchFamily="2" charset="0"/>
              </a:rPr>
              <a:t> Верификация: </a:t>
            </a:r>
            <a:r>
              <a:rPr lang="ru-RU" sz="2000" dirty="0">
                <a:solidFill>
                  <a:srgbClr val="7A0615"/>
                </a:solidFill>
                <a:effectLst/>
                <a:latin typeface="Helvetica Neue" panose="02000503000000020004" pitchFamily="2" charset="0"/>
              </a:rPr>
              <a:t>Гарантирует, что заявления производителя прошли контроль.</a:t>
            </a:r>
          </a:p>
          <a:p>
            <a:pPr marL="114300" indent="0">
              <a:buNone/>
            </a:pPr>
            <a:r>
              <a:rPr lang="ru-RU" sz="2000" dirty="0">
                <a:solidFill>
                  <a:srgbClr val="7A0615"/>
                </a:solidFill>
                <a:effectLst/>
                <a:latin typeface="Helvetica Neue" panose="02000503000000020004" pitchFamily="2" charset="0"/>
              </a:rPr>
              <a:t>    *  </a:t>
            </a:r>
            <a:r>
              <a:rPr lang="ru-RU" sz="2000" b="1" dirty="0">
                <a:solidFill>
                  <a:srgbClr val="7A0615"/>
                </a:solidFill>
                <a:effectLst/>
                <a:latin typeface="Helvetica Neue" panose="02000503000000020004" pitchFamily="2" charset="0"/>
              </a:rPr>
              <a:t> Стандартизация: </a:t>
            </a:r>
            <a:r>
              <a:rPr lang="ru-RU" sz="2000" dirty="0">
                <a:solidFill>
                  <a:srgbClr val="7A0615"/>
                </a:solidFill>
                <a:effectLst/>
                <a:latin typeface="Helvetica Neue" panose="02000503000000020004" pitchFamily="2" charset="0"/>
              </a:rPr>
              <a:t>Обеспечивает единый формат данных для оценки (например, точное выделение *добавленных* сахаров).</a:t>
            </a:r>
          </a:p>
          <a:p>
            <a:pPr marL="114300" indent="0">
              <a:buNone/>
            </a:pPr>
            <a:r>
              <a:rPr lang="ru-RU" sz="2000" dirty="0">
                <a:solidFill>
                  <a:srgbClr val="7A0615"/>
                </a:solidFill>
                <a:effectLst/>
                <a:latin typeface="Helvetica Neue" panose="02000503000000020004" pitchFamily="2" charset="0"/>
              </a:rPr>
              <a:t>    *  </a:t>
            </a:r>
            <a:r>
              <a:rPr lang="ru-RU" sz="2000" b="1" dirty="0">
                <a:solidFill>
                  <a:srgbClr val="7A0615"/>
                </a:solidFill>
                <a:effectLst/>
                <a:latin typeface="Helvetica Neue" panose="02000503000000020004" pitchFamily="2" charset="0"/>
              </a:rPr>
              <a:t> Научная база: </a:t>
            </a:r>
            <a:r>
              <a:rPr lang="ru-RU" sz="2000" dirty="0">
                <a:solidFill>
                  <a:srgbClr val="7A0615"/>
                </a:solidFill>
                <a:effectLst/>
                <a:latin typeface="Helvetica Neue" panose="02000503000000020004" pitchFamily="2" charset="0"/>
              </a:rPr>
              <a:t>Алгоритмы оценки в реестре/приложении опираются на медицинские рекомендации, заложенные в систему.</a:t>
            </a:r>
          </a:p>
          <a:p>
            <a:pPr marL="114300" indent="0">
              <a:buNone/>
            </a:pPr>
            <a:r>
              <a:rPr lang="ru-RU" sz="2000" dirty="0">
                <a:solidFill>
                  <a:srgbClr val="7A0615"/>
                </a:solidFill>
                <a:effectLst/>
                <a:latin typeface="Helvetica Neue" panose="02000503000000020004" pitchFamily="2" charset="0"/>
              </a:rPr>
              <a:t>2. </a:t>
            </a:r>
            <a:r>
              <a:rPr lang="ru-RU" sz="2000" b="1" dirty="0">
                <a:solidFill>
                  <a:srgbClr val="7A0615"/>
                </a:solidFill>
                <a:effectLst/>
                <a:latin typeface="Helvetica Neue" panose="02000503000000020004" pitchFamily="2" charset="0"/>
              </a:rPr>
              <a:t> Мобильное Приложение:</a:t>
            </a:r>
            <a:endParaRPr lang="ru-RU" sz="2000" dirty="0">
              <a:solidFill>
                <a:srgbClr val="7A0615"/>
              </a:solidFill>
              <a:effectLst/>
              <a:latin typeface="Helvetica Neue" panose="02000503000000020004" pitchFamily="2" charset="0"/>
            </a:endParaRPr>
          </a:p>
          <a:p>
            <a:pPr marL="114300" indent="0">
              <a:buNone/>
            </a:pPr>
            <a:r>
              <a:rPr lang="ru-RU" sz="2000" dirty="0">
                <a:solidFill>
                  <a:srgbClr val="7A0615"/>
                </a:solidFill>
                <a:effectLst/>
                <a:latin typeface="Helvetica Neue" panose="02000503000000020004" pitchFamily="2" charset="0"/>
              </a:rPr>
              <a:t>    *  </a:t>
            </a:r>
            <a:r>
              <a:rPr lang="ru-RU" sz="2000" b="1" dirty="0">
                <a:solidFill>
                  <a:srgbClr val="7A0615"/>
                </a:solidFill>
                <a:effectLst/>
                <a:latin typeface="Helvetica Neue" panose="02000503000000020004" pitchFamily="2" charset="0"/>
              </a:rPr>
              <a:t> Доступ к данным: </a:t>
            </a:r>
            <a:r>
              <a:rPr lang="ru-RU" sz="2000" dirty="0">
                <a:solidFill>
                  <a:srgbClr val="7A0615"/>
                </a:solidFill>
                <a:effectLst/>
                <a:latin typeface="Helvetica Neue" panose="02000503000000020004" pitchFamily="2" charset="0"/>
              </a:rPr>
              <a:t>Предоставляет мгновенный и удобный (сканирование!) интерфейс к информации из Реестра.</a:t>
            </a:r>
          </a:p>
          <a:p>
            <a:pPr marL="114300" indent="0">
              <a:buNone/>
            </a:pPr>
            <a:r>
              <a:rPr lang="ru-RU" sz="2000" dirty="0">
                <a:solidFill>
                  <a:srgbClr val="7A0615"/>
                </a:solidFill>
                <a:effectLst/>
                <a:latin typeface="Helvetica Neue" panose="02000503000000020004" pitchFamily="2" charset="0"/>
              </a:rPr>
              <a:t>    *  </a:t>
            </a:r>
            <a:r>
              <a:rPr lang="ru-RU" sz="2000" b="1" dirty="0">
                <a:solidFill>
                  <a:srgbClr val="7A0615"/>
                </a:solidFill>
                <a:effectLst/>
                <a:latin typeface="Helvetica Neue" panose="02000503000000020004" pitchFamily="2" charset="0"/>
              </a:rPr>
              <a:t> Персонализация: </a:t>
            </a:r>
            <a:r>
              <a:rPr lang="ru-RU" sz="2000" dirty="0">
                <a:solidFill>
                  <a:srgbClr val="7A0615"/>
                </a:solidFill>
                <a:effectLst/>
                <a:latin typeface="Helvetica Neue" panose="02000503000000020004" pitchFamily="2" charset="0"/>
              </a:rPr>
              <a:t>Накладывает данные о продукте на профиль пользователя (диагноз, предпочтения).</a:t>
            </a:r>
          </a:p>
          <a:p>
            <a:pPr marL="114300" indent="0">
              <a:buNone/>
            </a:pPr>
            <a:r>
              <a:rPr lang="ru-RU" sz="2000" dirty="0">
                <a:solidFill>
                  <a:srgbClr val="7A0615"/>
                </a:solidFill>
                <a:effectLst/>
                <a:latin typeface="Helvetica Neue" panose="02000503000000020004" pitchFamily="2" charset="0"/>
              </a:rPr>
              <a:t>    *  </a:t>
            </a:r>
            <a:r>
              <a:rPr lang="ru-RU" sz="2000" b="1" dirty="0">
                <a:solidFill>
                  <a:srgbClr val="7A0615"/>
                </a:solidFill>
                <a:effectLst/>
                <a:latin typeface="Helvetica Neue" panose="02000503000000020004" pitchFamily="2" charset="0"/>
              </a:rPr>
              <a:t> Интерпретация: </a:t>
            </a:r>
            <a:r>
              <a:rPr lang="ru-RU" sz="2000" dirty="0">
                <a:solidFill>
                  <a:srgbClr val="7A0615"/>
                </a:solidFill>
                <a:effectLst/>
                <a:latin typeface="Helvetica Neue" panose="02000503000000020004" pitchFamily="2" charset="0"/>
              </a:rPr>
              <a:t>Превращает сырые данные в понятные рекомендации и статусы (🟢/🟡/🔴).</a:t>
            </a:r>
          </a:p>
          <a:p>
            <a:pPr marL="114300" indent="0">
              <a:buNone/>
            </a:pPr>
            <a:r>
              <a:rPr lang="ru-RU" sz="2000" dirty="0">
                <a:solidFill>
                  <a:srgbClr val="7A0615"/>
                </a:solidFill>
                <a:effectLst/>
                <a:latin typeface="Helvetica Neue" panose="02000503000000020004" pitchFamily="2" charset="0"/>
              </a:rPr>
              <a:t>    *  </a:t>
            </a:r>
            <a:r>
              <a:rPr lang="ru-RU" sz="2000" b="1" dirty="0">
                <a:solidFill>
                  <a:srgbClr val="7A0615"/>
                </a:solidFill>
                <a:effectLst/>
                <a:latin typeface="Helvetica Neue" panose="02000503000000020004" pitchFamily="2" charset="0"/>
              </a:rPr>
              <a:t> Удобство: </a:t>
            </a:r>
            <a:r>
              <a:rPr lang="ru-RU" sz="2000" dirty="0">
                <a:solidFill>
                  <a:srgbClr val="7A0615"/>
                </a:solidFill>
                <a:effectLst/>
                <a:latin typeface="Helvetica Neue" panose="02000503000000020004" pitchFamily="2" charset="0"/>
              </a:rPr>
              <a:t>Решает проблему прямо в точке выбора (магазин), экономит время и силы.</a:t>
            </a:r>
          </a:p>
          <a:p>
            <a:pPr marL="114300" indent="0">
              <a:buNone/>
            </a:pPr>
            <a:br>
              <a:rPr lang="ru-RU" sz="2000" dirty="0">
                <a:solidFill>
                  <a:srgbClr val="7A0615"/>
                </a:solidFill>
                <a:effectLst/>
                <a:latin typeface="Helvetica Neue" panose="02000503000000020004" pitchFamily="2" charset="0"/>
              </a:rPr>
            </a:br>
            <a:endParaRPr lang="ru-RU" sz="2000" dirty="0">
              <a:solidFill>
                <a:srgbClr val="7A0615"/>
              </a:solidFill>
              <a:effectLst/>
              <a:latin typeface="Helvetica Neue" panose="02000503000000020004" pitchFamily="2" charset="0"/>
            </a:endParaRPr>
          </a:p>
          <a:p>
            <a:pPr marL="114300" indent="0">
              <a:buNone/>
            </a:pPr>
            <a:r>
              <a:rPr lang="ru-RU" sz="2000" b="1" dirty="0">
                <a:solidFill>
                  <a:srgbClr val="7A0615"/>
                </a:solidFill>
                <a:effectLst/>
                <a:latin typeface="Helvetica Neue" panose="02000503000000020004" pitchFamily="2" charset="0"/>
              </a:rPr>
              <a:t>Ключевая победа системы: </a:t>
            </a:r>
            <a:r>
              <a:rPr lang="ru-RU" sz="2000" dirty="0">
                <a:solidFill>
                  <a:srgbClr val="7A0615"/>
                </a:solidFill>
                <a:effectLst/>
                <a:latin typeface="Helvetica Neue" panose="02000503000000020004" pitchFamily="2" charset="0"/>
              </a:rPr>
              <a:t>Превращение</a:t>
            </a:r>
            <a:r>
              <a:rPr lang="ru-RU" sz="2000" b="1" dirty="0">
                <a:solidFill>
                  <a:srgbClr val="7A0615"/>
                </a:solidFill>
                <a:effectLst/>
                <a:latin typeface="Helvetica Neue" panose="02000503000000020004" pitchFamily="2" charset="0"/>
              </a:rPr>
              <a:t> стрессовой ситуации недоверия и риска </a:t>
            </a:r>
            <a:r>
              <a:rPr lang="ru-RU" sz="2000" dirty="0">
                <a:solidFill>
                  <a:srgbClr val="7A0615"/>
                </a:solidFill>
                <a:effectLst/>
                <a:latin typeface="Helvetica Neue" panose="02000503000000020004" pitchFamily="2" charset="0"/>
              </a:rPr>
              <a:t>(покупка еды при диабете) в</a:t>
            </a:r>
            <a:r>
              <a:rPr lang="ru-RU" sz="2000" b="1" dirty="0">
                <a:solidFill>
                  <a:srgbClr val="7A0615"/>
                </a:solidFill>
                <a:effectLst/>
                <a:latin typeface="Helvetica Neue" panose="02000503000000020004" pitchFamily="2" charset="0"/>
              </a:rPr>
              <a:t> быстрый, уверенный и безопасный выбор </a:t>
            </a:r>
            <a:r>
              <a:rPr lang="ru-RU" sz="2000" dirty="0">
                <a:solidFill>
                  <a:srgbClr val="7A0615"/>
                </a:solidFill>
                <a:effectLst/>
                <a:latin typeface="Helvetica Neue" panose="02000503000000020004" pitchFamily="2" charset="0"/>
              </a:rPr>
              <a:t>благодаря синергии проверенного реестра и умного, персонализированного приложения.</a:t>
            </a:r>
          </a:p>
          <a:p>
            <a:pPr marL="0" indent="0">
              <a:buClr>
                <a:schemeClr val="dk1"/>
              </a:buClr>
              <a:buSzPts val="1100"/>
              <a:buNone/>
              <a:defRPr/>
            </a:pPr>
            <a:endParaRPr b="1" dirty="0">
              <a:solidFill>
                <a:srgbClr val="7A0615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7" name="Google Shape;97;p20"/>
          <p:cNvSpPr txBox="1">
            <a:spLocks noGrp="1"/>
          </p:cNvSpPr>
          <p:nvPr>
            <p:ph type="title"/>
          </p:nvPr>
        </p:nvSpPr>
        <p:spPr bwMode="auto"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fontScale="90000"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"/>
              <a:t>Экономика проекта: предположения и вопросы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>
            <a:spLocks noGrp="1"/>
          </p:cNvSpPr>
          <p:nvPr>
            <p:ph type="title"/>
          </p:nvPr>
        </p:nvSpPr>
        <p:spPr bwMode="auto"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" i="1" u="sng"/>
              <a:t>Аналоги</a:t>
            </a:r>
            <a:endParaRPr i="1" u="sng"/>
          </a:p>
        </p:txBody>
      </p:sp>
      <p:sp>
        <p:nvSpPr>
          <p:cNvPr id="103" name="Google Shape;103;p21"/>
          <p:cNvSpPr txBox="1">
            <a:spLocks noGrp="1"/>
          </p:cNvSpPr>
          <p:nvPr>
            <p:ph type="body" idx="1"/>
          </p:nvPr>
        </p:nvSpPr>
        <p:spPr bwMode="auto"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ru-RU" sz="2800" dirty="0" err="1">
                <a:solidFill>
                  <a:srgbClr val="7A0615"/>
                </a:solidFill>
              </a:rPr>
              <a:t>СберЗдоровье</a:t>
            </a:r>
            <a:r>
              <a:rPr lang="ru-RU" sz="2800" dirty="0">
                <a:solidFill>
                  <a:srgbClr val="7A0615"/>
                </a:solidFill>
              </a:rPr>
              <a:t>/</a:t>
            </a:r>
            <a:r>
              <a:rPr lang="en-GB" sz="2800" dirty="0">
                <a:solidFill>
                  <a:srgbClr val="7A0615"/>
                </a:solidFill>
              </a:rPr>
              <a:t> </a:t>
            </a:r>
            <a:r>
              <a:rPr lang="ru-RU" sz="2800" dirty="0" err="1">
                <a:solidFill>
                  <a:srgbClr val="7A0615"/>
                </a:solidFill>
              </a:rPr>
              <a:t>Здоровье.ру</a:t>
            </a:r>
            <a:endParaRPr lang="ru-RU" sz="2800" dirty="0">
              <a:solidFill>
                <a:srgbClr val="7A0615"/>
              </a:solidFill>
            </a:endParaRPr>
          </a:p>
          <a:p>
            <a:pPr marL="0" lvl="0" indent="0" algn="ctr"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ru-RU" sz="2800" dirty="0">
                <a:solidFill>
                  <a:srgbClr val="7A0615"/>
                </a:solidFill>
              </a:rPr>
              <a:t>«Счетчик Калорий»</a:t>
            </a:r>
          </a:p>
          <a:p>
            <a:pPr marL="0" lvl="0" indent="0" algn="ctr"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2800" dirty="0">
                <a:solidFill>
                  <a:srgbClr val="7A0615"/>
                </a:solidFill>
              </a:rPr>
              <a:t>Open Food Facts</a:t>
            </a:r>
            <a:endParaRPr sz="2800" dirty="0">
              <a:solidFill>
                <a:srgbClr val="7A0615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8" name="Google Shape;108;p22"/>
          <p:cNvSpPr txBox="1">
            <a:spLocks noGrp="1"/>
          </p:cNvSpPr>
          <p:nvPr>
            <p:ph type="title"/>
          </p:nvPr>
        </p:nvSpPr>
        <p:spPr bwMode="auto"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"/>
              <a:t>Рынок</a:t>
            </a:r>
            <a:endParaRPr/>
          </a:p>
        </p:txBody>
      </p:sp>
      <p:sp>
        <p:nvSpPr>
          <p:cNvPr id="109" name="Google Shape;109;p22"/>
          <p:cNvSpPr txBox="1">
            <a:spLocks noGrp="1"/>
          </p:cNvSpPr>
          <p:nvPr>
            <p:ph type="body" idx="1"/>
          </p:nvPr>
        </p:nvSpPr>
        <p:spPr bwMode="auto"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2500" lnSpcReduction="20000"/>
          </a:bodyPr>
          <a:lstStyle/>
          <a:p>
            <a:pPr marL="0" indent="0" algn="ctr">
              <a:buNone/>
              <a:defRPr/>
            </a:pPr>
            <a:r>
              <a:rPr lang="ru-RU" sz="2000" b="1" dirty="0">
                <a:solidFill>
                  <a:srgbClr val="7A0615"/>
                </a:solidFill>
              </a:rPr>
              <a:t>Объем потенциального рынка.</a:t>
            </a:r>
            <a:r>
              <a:rPr lang="ru-RU" sz="2000" dirty="0">
                <a:solidFill>
                  <a:srgbClr val="7A0615"/>
                </a:solidFill>
              </a:rPr>
              <a:t> </a:t>
            </a:r>
          </a:p>
          <a:p>
            <a:pPr marL="114300" indent="0">
              <a:buNone/>
            </a:pPr>
            <a:r>
              <a:rPr lang="ru-RU" dirty="0">
                <a:solidFill>
                  <a:srgbClr val="7A0615"/>
                </a:solidFill>
                <a:effectLst/>
                <a:latin typeface="Helvetica" pitchFamily="2" charset="0"/>
              </a:rPr>
              <a:t>1. Общий рынок здорового/ функционального питания:</a:t>
            </a:r>
          </a:p>
          <a:p>
            <a:pPr marL="114300" indent="0">
              <a:buNone/>
            </a:pPr>
            <a:r>
              <a:rPr lang="ru-RU" dirty="0">
                <a:solidFill>
                  <a:srgbClr val="7A0615"/>
                </a:solidFill>
                <a:effectLst/>
                <a:latin typeface="Helvetica" pitchFamily="2" charset="0"/>
              </a:rPr>
              <a:t>﻿﻿По разным оценкам, 400-600 млрд руб. в год (и растет на 10-15% ежегодно).</a:t>
            </a:r>
          </a:p>
          <a:p>
            <a:pPr marL="114300" indent="0">
              <a:buNone/>
            </a:pPr>
            <a:r>
              <a:rPr lang="ru-RU" dirty="0">
                <a:solidFill>
                  <a:srgbClr val="7A0615"/>
                </a:solidFill>
                <a:effectLst/>
                <a:latin typeface="Helvetica" pitchFamily="2" charset="0"/>
              </a:rPr>
              <a:t>﻿﻿Доля "премиум"/осознанных покупателей (ядро ЦА приложения):</a:t>
            </a:r>
            <a:br>
              <a:rPr lang="ru-RU" dirty="0">
                <a:solidFill>
                  <a:srgbClr val="7A0615"/>
                </a:solidFill>
                <a:effectLst/>
                <a:latin typeface="Helvetica" pitchFamily="2" charset="0"/>
              </a:rPr>
            </a:br>
            <a:r>
              <a:rPr lang="ru-RU" dirty="0">
                <a:solidFill>
                  <a:srgbClr val="7A0615"/>
                </a:solidFill>
                <a:effectLst/>
                <a:latin typeface="Helvetica" pitchFamily="2" charset="0"/>
              </a:rPr>
              <a:t>~15-20% (60-120 млрд руб.).</a:t>
            </a:r>
          </a:p>
          <a:p>
            <a:pPr marL="114300" indent="0">
              <a:buNone/>
            </a:pPr>
            <a:r>
              <a:rPr lang="ru-RU" dirty="0">
                <a:solidFill>
                  <a:srgbClr val="7A0615"/>
                </a:solidFill>
                <a:effectLst/>
                <a:latin typeface="Helvetica" pitchFamily="2" charset="0"/>
              </a:rPr>
              <a:t>2. Целевая аудитория приложения (В2С):</a:t>
            </a:r>
          </a:p>
          <a:p>
            <a:pPr marL="114300" indent="0">
              <a:buNone/>
            </a:pPr>
            <a:r>
              <a:rPr lang="ru-RU" dirty="0">
                <a:solidFill>
                  <a:srgbClr val="7A0615"/>
                </a:solidFill>
                <a:effectLst/>
                <a:latin typeface="Helvetica" pitchFamily="2" charset="0"/>
              </a:rPr>
              <a:t>﻿﻿Кол-во: Люди с пищевыми ограничениями (аллергии, диабет,</a:t>
            </a:r>
          </a:p>
          <a:p>
            <a:pPr marL="114300" indent="0">
              <a:buNone/>
            </a:pPr>
            <a:r>
              <a:rPr lang="ru-RU" dirty="0" err="1">
                <a:solidFill>
                  <a:srgbClr val="7A0615"/>
                </a:solidFill>
                <a:effectLst/>
                <a:latin typeface="Helvetica" pitchFamily="2" charset="0"/>
              </a:rPr>
              <a:t>Целиакия</a:t>
            </a:r>
            <a:r>
              <a:rPr lang="ru-RU" dirty="0">
                <a:solidFill>
                  <a:srgbClr val="7A0615"/>
                </a:solidFill>
                <a:effectLst/>
                <a:latin typeface="Helvetica" pitchFamily="2" charset="0"/>
              </a:rPr>
              <a:t> - ~15-20 млн), следящие за здоровьем/спортсмены (~20-30 млн), родители (~10-15 млн). Итог:</a:t>
            </a:r>
            <a:br>
              <a:rPr lang="ru-RU" dirty="0">
                <a:solidFill>
                  <a:srgbClr val="7A0615"/>
                </a:solidFill>
                <a:effectLst/>
                <a:latin typeface="Helvetica" pitchFamily="2" charset="0"/>
              </a:rPr>
            </a:br>
            <a:r>
              <a:rPr lang="ru-RU" dirty="0">
                <a:solidFill>
                  <a:srgbClr val="7A0615"/>
                </a:solidFill>
                <a:effectLst/>
                <a:latin typeface="Helvetica" pitchFamily="2" charset="0"/>
              </a:rPr>
              <a:t>Потенциально 30-50 млн чел (с пересечениями). Активные пользователи: 5-10 млн.</a:t>
            </a:r>
          </a:p>
          <a:p>
            <a:pPr marL="114300" indent="0">
              <a:buNone/>
            </a:pPr>
            <a:r>
              <a:rPr lang="ru-RU" dirty="0">
                <a:solidFill>
                  <a:srgbClr val="7A0615"/>
                </a:solidFill>
                <a:effectLst/>
                <a:latin typeface="Helvetica" pitchFamily="2" charset="0"/>
              </a:rPr>
              <a:t>﻿﻿Монетизация: Платежеспособность ЦА выше среднего. Готовность платить за здоровье/удобство/доверие.</a:t>
            </a: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4" name="Google Shape;114;p23"/>
          <p:cNvSpPr txBox="1">
            <a:spLocks noGrp="1"/>
          </p:cNvSpPr>
          <p:nvPr>
            <p:ph type="title"/>
          </p:nvPr>
        </p:nvSpPr>
        <p:spPr bwMode="auto"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"/>
              <a:t>Структура издержек и бизнес-модель</a:t>
            </a:r>
            <a:endParaRPr/>
          </a:p>
        </p:txBody>
      </p:sp>
      <p:sp>
        <p:nvSpPr>
          <p:cNvPr id="115" name="Google Shape;115;p23"/>
          <p:cNvSpPr txBox="1">
            <a:spLocks noGrp="1"/>
          </p:cNvSpPr>
          <p:nvPr>
            <p:ph type="body" idx="1"/>
          </p:nvPr>
        </p:nvSpPr>
        <p:spPr bwMode="auto"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77500" lnSpcReduction="20000"/>
          </a:bodyPr>
          <a:lstStyle/>
          <a:p>
            <a:pPr marL="0" indent="0">
              <a:buNone/>
              <a:defRPr/>
            </a:pPr>
            <a:r>
              <a:rPr lang="ru-RU" sz="1600" dirty="0">
                <a:solidFill>
                  <a:srgbClr val="7A0615"/>
                </a:solidFill>
              </a:rPr>
              <a:t>Производители, ритейл.</a:t>
            </a:r>
          </a:p>
          <a:p>
            <a:pPr marL="0" indent="0">
              <a:buNone/>
              <a:defRPr/>
            </a:pPr>
            <a:endParaRPr lang="ru-RU" sz="1600" dirty="0">
              <a:solidFill>
                <a:srgbClr val="7A0615"/>
              </a:solidFill>
            </a:endParaRPr>
          </a:p>
          <a:p>
            <a:pPr marL="0" indent="0">
              <a:buNone/>
              <a:defRPr/>
            </a:pPr>
            <a:r>
              <a:rPr lang="ru-RU" sz="1600" dirty="0">
                <a:solidFill>
                  <a:srgbClr val="7A0615"/>
                </a:solidFill>
                <a:effectLst/>
                <a:latin typeface="Helvetica" pitchFamily="2" charset="0"/>
              </a:rPr>
              <a:t>﻿﻿Контекстная реклама (ОЧЕНЬ осторожно!): Только релевантные и проверенные предложения (например, скидки на *верифицированные* функциональные продукты в магазинах рядом). Не должна нарушать доверие!</a:t>
            </a:r>
          </a:p>
          <a:p>
            <a:pPr marL="0" indent="0">
              <a:buNone/>
              <a:defRPr/>
            </a:pPr>
            <a:r>
              <a:rPr lang="ru-RU" sz="1600" dirty="0">
                <a:solidFill>
                  <a:srgbClr val="7A0615"/>
                </a:solidFill>
                <a:effectLst/>
                <a:latin typeface="Helvetica" pitchFamily="2" charset="0"/>
              </a:rPr>
              <a:t>﻿﻿Партнерские программы с проверенными брендами: Продвижение в рамках спец. проектов ("Топ функциональных продуктов недели") или рационов.</a:t>
            </a:r>
          </a:p>
          <a:p>
            <a:pPr marL="0" indent="0">
              <a:buNone/>
              <a:defRPr/>
            </a:pPr>
            <a:r>
              <a:rPr lang="ru-RU" sz="1600" dirty="0">
                <a:solidFill>
                  <a:srgbClr val="7A0615"/>
                </a:solidFill>
                <a:effectLst/>
                <a:latin typeface="Helvetica" pitchFamily="2" charset="0"/>
              </a:rPr>
              <a:t>﻿﻿</a:t>
            </a:r>
            <a:r>
              <a:rPr lang="ru-RU" sz="1600" dirty="0" err="1">
                <a:solidFill>
                  <a:srgbClr val="7A0615"/>
                </a:solidFill>
                <a:effectLst/>
                <a:latin typeface="Helvetica" pitchFamily="2" charset="0"/>
              </a:rPr>
              <a:t>Анонимизированные</a:t>
            </a:r>
            <a:r>
              <a:rPr lang="ru-RU" sz="1600" dirty="0">
                <a:solidFill>
                  <a:srgbClr val="7A0615"/>
                </a:solidFill>
                <a:effectLst/>
                <a:latin typeface="Helvetica" pitchFamily="2" charset="0"/>
              </a:rPr>
              <a:t> агрегированные данные: Для маркетинговых агентств, производителей, исследователей (с соблюдением закона о </a:t>
            </a:r>
            <a:r>
              <a:rPr lang="ru-RU" sz="1600" dirty="0" err="1">
                <a:solidFill>
                  <a:srgbClr val="7A0615"/>
                </a:solidFill>
                <a:effectLst/>
                <a:latin typeface="Helvetica" pitchFamily="2" charset="0"/>
              </a:rPr>
              <a:t>ПДн</a:t>
            </a:r>
            <a:r>
              <a:rPr lang="ru-RU" sz="1600" dirty="0">
                <a:solidFill>
                  <a:srgbClr val="7A0615"/>
                </a:solidFill>
                <a:effectLst/>
                <a:latin typeface="Helvetica" pitchFamily="2" charset="0"/>
              </a:rPr>
              <a:t>).</a:t>
            </a:r>
          </a:p>
          <a:p>
            <a:pPr marL="0" indent="0">
              <a:buNone/>
              <a:defRPr/>
            </a:pPr>
            <a:endParaRPr lang="ru-RU" sz="1600" dirty="0">
              <a:solidFill>
                <a:srgbClr val="7A0615"/>
              </a:solidFill>
              <a:effectLst/>
              <a:latin typeface="Helvetica" pitchFamily="2" charset="0"/>
            </a:endParaRPr>
          </a:p>
          <a:p>
            <a:pPr marL="0" indent="0">
              <a:buNone/>
              <a:defRPr/>
            </a:pPr>
            <a:r>
              <a:rPr lang="ru-RU" sz="1600" dirty="0">
                <a:solidFill>
                  <a:srgbClr val="7A0615"/>
                </a:solidFill>
                <a:effectLst/>
                <a:latin typeface="Helvetica" pitchFamily="2" charset="0"/>
              </a:rPr>
              <a:t>Ключевые принципы монетизации для сохранения доверия:</a:t>
            </a:r>
          </a:p>
          <a:p>
            <a:r>
              <a:rPr lang="ru-RU" sz="1600" dirty="0">
                <a:solidFill>
                  <a:srgbClr val="7A0615"/>
                </a:solidFill>
                <a:effectLst/>
                <a:latin typeface="Helvetica" pitchFamily="2" charset="0"/>
              </a:rPr>
              <a:t>Китайская стена: Команда, отвечающая за верификацию в реестре, должна быть полностью независима от коммерческого отдела. Плата производителя не гарантирует положительное решение, только покрывает затраты на проверку.</a:t>
            </a:r>
          </a:p>
          <a:p>
            <a:r>
              <a:rPr lang="ru-RU" sz="1600" dirty="0">
                <a:solidFill>
                  <a:srgbClr val="7A0615"/>
                </a:solidFill>
                <a:effectLst/>
                <a:latin typeface="Helvetica" pitchFamily="2" charset="0"/>
              </a:rPr>
              <a:t>﻿﻿﻿Прозрачность: Четкие критерии включения в реестр и ранжирования в приложении, открытые для всех.</a:t>
            </a:r>
          </a:p>
          <a:p>
            <a:r>
              <a:rPr lang="ru-RU" sz="1600" dirty="0">
                <a:solidFill>
                  <a:srgbClr val="7A0615"/>
                </a:solidFill>
                <a:effectLst/>
                <a:latin typeface="Helvetica" pitchFamily="2" charset="0"/>
              </a:rPr>
              <a:t>﻿﻿﻿Приоритет потребителя: Премиум-подписка В2С - основной драйвер.</a:t>
            </a:r>
            <a:br>
              <a:rPr lang="ru-RU" sz="1600" dirty="0">
                <a:solidFill>
                  <a:srgbClr val="7A0615"/>
                </a:solidFill>
                <a:effectLst/>
                <a:latin typeface="Helvetica" pitchFamily="2" charset="0"/>
              </a:rPr>
            </a:br>
            <a:r>
              <a:rPr lang="ru-RU" sz="1600" dirty="0">
                <a:solidFill>
                  <a:srgbClr val="7A0615"/>
                </a:solidFill>
                <a:effectLst/>
                <a:latin typeface="Helvetica" pitchFamily="2" charset="0"/>
              </a:rPr>
              <a:t>Монетизация </a:t>
            </a:r>
            <a:r>
              <a:rPr lang="en-GB" sz="1600" dirty="0">
                <a:solidFill>
                  <a:srgbClr val="7A0615"/>
                </a:solidFill>
                <a:effectLst/>
                <a:latin typeface="Helvetica" pitchFamily="2" charset="0"/>
              </a:rPr>
              <a:t>B2</a:t>
            </a:r>
            <a:r>
              <a:rPr lang="ru-RU" sz="1600" dirty="0">
                <a:solidFill>
                  <a:srgbClr val="7A0615"/>
                </a:solidFill>
                <a:effectLst/>
                <a:latin typeface="Helvetica" pitchFamily="2" charset="0"/>
              </a:rPr>
              <a:t>В не должна ухудшать </a:t>
            </a:r>
            <a:r>
              <a:rPr lang="en-GB" sz="1600" dirty="0">
                <a:solidFill>
                  <a:srgbClr val="7A0615"/>
                </a:solidFill>
                <a:effectLst/>
                <a:latin typeface="Helvetica" pitchFamily="2" charset="0"/>
              </a:rPr>
              <a:t>UX </a:t>
            </a:r>
            <a:r>
              <a:rPr lang="ru-RU" sz="1600" dirty="0">
                <a:solidFill>
                  <a:srgbClr val="7A0615"/>
                </a:solidFill>
                <a:effectLst/>
                <a:latin typeface="Helvetica" pitchFamily="2" charset="0"/>
              </a:rPr>
              <a:t>или объективность данных для конечного пользователя.</a:t>
            </a:r>
          </a:p>
          <a:p>
            <a:r>
              <a:rPr lang="ru-RU" sz="1600" dirty="0">
                <a:solidFill>
                  <a:srgbClr val="7A0615"/>
                </a:solidFill>
                <a:effectLst/>
                <a:latin typeface="Helvetica" pitchFamily="2" charset="0"/>
              </a:rPr>
              <a:t>﻿﻿﻿Качество превыше количества: Лучше меньше, но верифицированных продуктов/партнеров, чем большой охват с сомнительным качеством.</a:t>
            </a:r>
          </a:p>
          <a:p>
            <a:pPr marL="0" indent="0">
              <a:buNone/>
              <a:defRPr/>
            </a:pPr>
            <a:endParaRPr lang="ru-RU" sz="1600" dirty="0">
              <a:effectLst/>
              <a:latin typeface="Helvetica" pitchFamily="2" charset="0"/>
            </a:endParaRPr>
          </a:p>
          <a:p>
            <a:pPr marL="342900" lvl="0" algn="l">
              <a:spcBef>
                <a:spcPts val="0"/>
              </a:spcBef>
              <a:spcAft>
                <a:spcPts val="0"/>
              </a:spcAft>
              <a:buAutoNum type="arabicPeriod"/>
              <a:defRPr/>
            </a:pPr>
            <a:endParaRPr lang="ru-RU" sz="1600" dirty="0">
              <a:solidFill>
                <a:schemeClr val="dk1"/>
              </a:solidFill>
            </a:endParaRP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600" dirty="0">
              <a:solidFill>
                <a:schemeClr val="dk1"/>
              </a:solidFill>
            </a:endParaRPr>
          </a:p>
          <a:p>
            <a:pPr marL="0" lvl="0" indent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endParaRPr sz="2000" dirty="0">
              <a:solidFill>
                <a:schemeClr val="dk1"/>
              </a:solidFill>
            </a:endParaRP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100" b="1" dirty="0">
              <a:solidFill>
                <a:schemeClr val="dk1"/>
              </a:solidFill>
            </a:endParaRP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0" name="Google Shape;120;p24"/>
          <p:cNvSpPr txBox="1">
            <a:spLocks noGrp="1"/>
          </p:cNvSpPr>
          <p:nvPr>
            <p:ph type="title"/>
          </p:nvPr>
        </p:nvSpPr>
        <p:spPr bwMode="auto"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dirty="0"/>
              <a:t>Команда</a:t>
            </a:r>
            <a:br>
              <a:rPr lang="ru-RU" dirty="0"/>
            </a:br>
            <a:endParaRPr lang="ru-RU" dirty="0"/>
          </a:p>
        </p:txBody>
      </p:sp>
      <p:sp>
        <p:nvSpPr>
          <p:cNvPr id="121" name="Google Shape;121;p24"/>
          <p:cNvSpPr txBox="1">
            <a:spLocks noGrp="1"/>
          </p:cNvSpPr>
          <p:nvPr>
            <p:ph type="body" idx="1"/>
          </p:nvPr>
        </p:nvSpPr>
        <p:spPr bwMode="auto"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endParaRPr sz="2000">
              <a:solidFill>
                <a:schemeClr val="dk1"/>
              </a:solidFill>
            </a:endParaRPr>
          </a:p>
          <a:p>
            <a:pPr marL="0" lvl="0" indent="0" algn="l"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endParaRPr sz="2000">
              <a:solidFill>
                <a:schemeClr val="dk1"/>
              </a:solidFill>
            </a:endParaRPr>
          </a:p>
        </p:txBody>
      </p:sp>
      <p:sp>
        <p:nvSpPr>
          <p:cNvPr id="4" name="Google Shape;92;p19">
            <a:extLst>
              <a:ext uri="{FF2B5EF4-FFF2-40B4-BE49-F238E27FC236}">
                <a16:creationId xmlns:a16="http://schemas.microsoft.com/office/drawing/2014/main" id="{B43BC554-0F2D-794C-B804-D7848A6ACA36}"/>
              </a:ext>
            </a:extLst>
          </p:cNvPr>
          <p:cNvSpPr txBox="1">
            <a:spLocks/>
          </p:cNvSpPr>
          <p:nvPr/>
        </p:nvSpPr>
        <p:spPr bwMode="auto">
          <a:xfrm>
            <a:off x="464100" y="13048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85000" lnSpcReduction="10000"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1pPr>
            <a:lvl2pPr marL="914400" marR="0" lvl="1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2pPr>
            <a:lvl3pPr marL="1371600" marR="0" lvl="2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3pPr>
            <a:lvl4pPr marL="1828800" marR="0" lvl="3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4pPr>
            <a:lvl5pPr marL="2286000" marR="0" lvl="4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5pPr>
            <a:lvl6pPr marL="2743200" marR="0" lvl="5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6pPr>
            <a:lvl7pPr marL="3200400" marR="0" lvl="6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7pPr>
            <a:lvl8pPr marL="3657600" marR="0" lvl="7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8pPr>
            <a:lvl9pPr marL="4114800" marR="0" lvl="8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indent="0" algn="ctr" rtl="0">
              <a:spcAft>
                <a:spcPts val="1200"/>
              </a:spcAft>
              <a:buFont typeface="Arial"/>
              <a:buNone/>
            </a:pPr>
            <a:r>
              <a:rPr lang="ru-RU" b="1" i="1" u="sng">
                <a:solidFill>
                  <a:srgbClr val="7A0615"/>
                </a:solidFill>
              </a:rPr>
              <a:t>Наставники</a:t>
            </a:r>
          </a:p>
          <a:p>
            <a:pPr marL="0" indent="0" rtl="0">
              <a:spcAft>
                <a:spcPts val="1200"/>
              </a:spcAft>
              <a:buFont typeface="Arial"/>
              <a:buNone/>
            </a:pPr>
            <a:r>
              <a:rPr lang="ru-RU" i="1">
                <a:solidFill>
                  <a:srgbClr val="7A0615"/>
                </a:solidFill>
              </a:rPr>
              <a:t>Дмитрий Михайлович Бородулин д.т.н., профессор, и.о. директора Технологического института</a:t>
            </a:r>
          </a:p>
          <a:p>
            <a:pPr marL="0" indent="0" rtl="0">
              <a:spcAft>
                <a:spcPts val="1200"/>
              </a:spcAft>
              <a:buFont typeface="Arial"/>
              <a:buNone/>
            </a:pPr>
            <a:r>
              <a:rPr lang="ru-RU" i="1">
                <a:solidFill>
                  <a:srgbClr val="7A0615"/>
                </a:solidFill>
              </a:rPr>
              <a:t>Максим Валерьевич Просин к.т.н., доцент кафедры Процессов и аппаратов перерабатывающих производств</a:t>
            </a:r>
          </a:p>
          <a:p>
            <a:pPr marL="0" indent="0" algn="ctr" rtl="0">
              <a:spcAft>
                <a:spcPts val="1200"/>
              </a:spcAft>
              <a:buFont typeface="Arial"/>
              <a:buNone/>
            </a:pPr>
            <a:r>
              <a:rPr lang="ru-RU" b="1" i="1" u="sng">
                <a:solidFill>
                  <a:srgbClr val="7A0615"/>
                </a:solidFill>
              </a:rPr>
              <a:t>Участники</a:t>
            </a:r>
          </a:p>
          <a:p>
            <a:pPr marL="0" indent="0" rtl="0">
              <a:spcAft>
                <a:spcPts val="1200"/>
              </a:spcAft>
              <a:buFont typeface="Arial"/>
              <a:buNone/>
            </a:pPr>
            <a:r>
              <a:rPr lang="ru-RU" i="1">
                <a:solidFill>
                  <a:srgbClr val="7A0615"/>
                </a:solidFill>
              </a:rPr>
              <a:t>Билеткина Анастасия, студент Технологического интитута</a:t>
            </a:r>
          </a:p>
          <a:p>
            <a:pPr marL="0" indent="0" rtl="0">
              <a:spcAft>
                <a:spcPts val="1200"/>
              </a:spcAft>
              <a:buFont typeface="Arial"/>
              <a:buNone/>
            </a:pPr>
            <a:r>
              <a:rPr lang="ru-RU" i="1">
                <a:solidFill>
                  <a:srgbClr val="7A0615"/>
                </a:solidFill>
              </a:rPr>
              <a:t>Аникин Дмитрий, студент Технологического интитута</a:t>
            </a:r>
          </a:p>
          <a:p>
            <a:pPr marL="0" indent="0" rtl="0">
              <a:spcAft>
                <a:spcPts val="1200"/>
              </a:spcAft>
              <a:buFont typeface="Arial"/>
              <a:buNone/>
            </a:pPr>
            <a:r>
              <a:rPr lang="ru-RU" i="1">
                <a:solidFill>
                  <a:srgbClr val="7A0615"/>
                </a:solidFill>
              </a:rPr>
              <a:t>Кирилл Литвин, студент Технологического интитута</a:t>
            </a:r>
            <a:endParaRPr lang="ru-RU" i="1" dirty="0">
              <a:solidFill>
                <a:srgbClr val="7A0615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2393</Words>
  <Application>Microsoft Macintosh PowerPoint</Application>
  <PresentationFormat>Экран (16:9)</PresentationFormat>
  <Paragraphs>139</Paragraphs>
  <Slides>11</Slides>
  <Notes>11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8" baseType="lpstr">
      <vt:lpstr>Helvetica</vt:lpstr>
      <vt:lpstr>Nunito</vt:lpstr>
      <vt:lpstr>.AppleSystemUIFontMonospaced</vt:lpstr>
      <vt:lpstr>Roboto Condensed</vt:lpstr>
      <vt:lpstr>Helvetica Neue</vt:lpstr>
      <vt:lpstr>Arial</vt:lpstr>
      <vt:lpstr>Simple Light</vt:lpstr>
      <vt:lpstr>Создание цифрового реестра и приложения по здоровому питанию и функциональной продукции  Промежуточные результаты  этапа «Разработка» </vt:lpstr>
      <vt:lpstr>Пользователь и его проблема</vt:lpstr>
      <vt:lpstr>Решение</vt:lpstr>
      <vt:lpstr>Пользовательский сценарий</vt:lpstr>
      <vt:lpstr>О проекте (Что есть сейчас?)</vt:lpstr>
      <vt:lpstr>Результаты пользовательского тестирования</vt:lpstr>
      <vt:lpstr>Экономика проекта: предположения и вопросы</vt:lpstr>
      <vt:lpstr>Аналоги</vt:lpstr>
      <vt:lpstr>Рынок</vt:lpstr>
      <vt:lpstr>Структура издержек и бизнес-модель</vt:lpstr>
      <vt:lpstr>Команда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Создание цифрового реестра и приложения по здоровому питанию и функциональной продукции  Промежуточные результаты  этапа «Разработка» </dc:title>
  <cp:lastModifiedBy>анастасиЯ билеткина</cp:lastModifiedBy>
  <cp:revision>1</cp:revision>
  <dcterms:modified xsi:type="dcterms:W3CDTF">2025-06-11T16:46:20Z</dcterms:modified>
</cp:coreProperties>
</file>