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18288000" cy="10287000"/>
  <p:notesSz cx="6858000" cy="9144000"/>
  <p:embeddedFontLst>
    <p:embeddedFont>
      <p:font typeface="Agrandir" pitchFamily="2" charset="0"/>
      <p:regular r:id="rId9"/>
    </p:embeddedFont>
    <p:embeddedFont>
      <p:font typeface="Agrandir Bold" pitchFamily="2" charset="0"/>
      <p:regular r:id="rId10"/>
      <p:bold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7" autoAdjust="0"/>
    <p:restoredTop sz="94599" autoAdjust="0"/>
  </p:normalViewPr>
  <p:slideViewPr>
    <p:cSldViewPr>
      <p:cViewPr>
        <p:scale>
          <a:sx n="60" d="100"/>
          <a:sy n="60" d="100"/>
        </p:scale>
        <p:origin x="144" y="5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3.png"/><Relationship Id="rId7" Type="http://schemas.openxmlformats.org/officeDocument/2006/relationships/image" Target="../media/image4.svg"/><Relationship Id="rId12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.svg"/><Relationship Id="rId5" Type="http://schemas.openxmlformats.org/officeDocument/2006/relationships/image" Target="../media/image15.svg"/><Relationship Id="rId10" Type="http://schemas.openxmlformats.org/officeDocument/2006/relationships/image" Target="../media/image7.png"/><Relationship Id="rId4" Type="http://schemas.openxmlformats.org/officeDocument/2006/relationships/image" Target="../media/image14.png"/><Relationship Id="rId9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8.svg"/><Relationship Id="rId7" Type="http://schemas.openxmlformats.org/officeDocument/2006/relationships/image" Target="../media/image6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3.png"/><Relationship Id="rId5" Type="http://schemas.openxmlformats.org/officeDocument/2006/relationships/image" Target="../media/image4.svg"/><Relationship Id="rId10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4.svg"/><Relationship Id="rId7" Type="http://schemas.openxmlformats.org/officeDocument/2006/relationships/image" Target="../media/image2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6.svg"/><Relationship Id="rId10" Type="http://schemas.openxmlformats.org/officeDocument/2006/relationships/image" Target="../media/image24.png"/><Relationship Id="rId4" Type="http://schemas.openxmlformats.org/officeDocument/2006/relationships/image" Target="../media/image5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8.svg"/><Relationship Id="rId5" Type="http://schemas.openxmlformats.org/officeDocument/2006/relationships/image" Target="../media/image4.sv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52232" y="4732484"/>
            <a:ext cx="12045118" cy="12089785"/>
          </a:xfrm>
          <a:custGeom>
            <a:avLst/>
            <a:gdLst/>
            <a:ahLst/>
            <a:cxnLst/>
            <a:rect l="l" t="t" r="r" b="b"/>
            <a:pathLst>
              <a:path w="12045118" h="12089785">
                <a:moveTo>
                  <a:pt x="0" y="0"/>
                </a:moveTo>
                <a:lnTo>
                  <a:pt x="12045118" y="0"/>
                </a:lnTo>
                <a:lnTo>
                  <a:pt x="12045118" y="12089784"/>
                </a:lnTo>
                <a:lnTo>
                  <a:pt x="0" y="12089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691126" y="2010214"/>
            <a:ext cx="19070016" cy="6468793"/>
            <a:chOff x="0" y="0"/>
            <a:chExt cx="5022556" cy="170371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022555" cy="1703715"/>
            </a:xfrm>
            <a:custGeom>
              <a:avLst/>
              <a:gdLst/>
              <a:ahLst/>
              <a:cxnLst/>
              <a:rect l="l" t="t" r="r" b="b"/>
              <a:pathLst>
                <a:path w="5022555" h="1703715">
                  <a:moveTo>
                    <a:pt x="0" y="0"/>
                  </a:moveTo>
                  <a:lnTo>
                    <a:pt x="5022555" y="0"/>
                  </a:lnTo>
                  <a:lnTo>
                    <a:pt x="5022555" y="1703715"/>
                  </a:lnTo>
                  <a:lnTo>
                    <a:pt x="0" y="1703715"/>
                  </a:lnTo>
                  <a:close/>
                </a:path>
              </a:pathLst>
            </a:custGeom>
            <a:solidFill>
              <a:srgbClr val="C0B2E8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5022556" cy="1741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785261" y="943279"/>
            <a:ext cx="620306" cy="528952"/>
          </a:xfrm>
          <a:custGeom>
            <a:avLst/>
            <a:gdLst/>
            <a:ahLst/>
            <a:cxnLst/>
            <a:rect l="l" t="t" r="r" b="b"/>
            <a:pathLst>
              <a:path w="620306" h="528952">
                <a:moveTo>
                  <a:pt x="0" y="0"/>
                </a:moveTo>
                <a:lnTo>
                  <a:pt x="620307" y="0"/>
                </a:lnTo>
                <a:lnTo>
                  <a:pt x="620307" y="528952"/>
                </a:lnTo>
                <a:lnTo>
                  <a:pt x="0" y="5289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7259300" y="5071539"/>
            <a:ext cx="597338" cy="597338"/>
          </a:xfrm>
          <a:custGeom>
            <a:avLst/>
            <a:gdLst/>
            <a:ahLst/>
            <a:cxnLst/>
            <a:rect l="l" t="t" r="r" b="b"/>
            <a:pathLst>
              <a:path w="597338" h="597338">
                <a:moveTo>
                  <a:pt x="0" y="0"/>
                </a:moveTo>
                <a:lnTo>
                  <a:pt x="597338" y="0"/>
                </a:lnTo>
                <a:lnTo>
                  <a:pt x="597338" y="597338"/>
                </a:lnTo>
                <a:lnTo>
                  <a:pt x="0" y="5973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475172" y="7927039"/>
            <a:ext cx="7394844" cy="752930"/>
          </a:xfrm>
          <a:custGeom>
            <a:avLst/>
            <a:gdLst/>
            <a:ahLst/>
            <a:cxnLst/>
            <a:rect l="l" t="t" r="r" b="b"/>
            <a:pathLst>
              <a:path w="7394844" h="752930">
                <a:moveTo>
                  <a:pt x="0" y="0"/>
                </a:moveTo>
                <a:lnTo>
                  <a:pt x="7394845" y="0"/>
                </a:lnTo>
                <a:lnTo>
                  <a:pt x="7394845" y="752930"/>
                </a:lnTo>
                <a:lnTo>
                  <a:pt x="0" y="7529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637650" y="2668317"/>
            <a:ext cx="941402" cy="661750"/>
          </a:xfrm>
          <a:custGeom>
            <a:avLst/>
            <a:gdLst/>
            <a:ahLst/>
            <a:cxnLst/>
            <a:rect l="l" t="t" r="r" b="b"/>
            <a:pathLst>
              <a:path w="941402" h="661750">
                <a:moveTo>
                  <a:pt x="0" y="0"/>
                </a:moveTo>
                <a:lnTo>
                  <a:pt x="941401" y="0"/>
                </a:lnTo>
                <a:lnTo>
                  <a:pt x="941401" y="661750"/>
                </a:lnTo>
                <a:lnTo>
                  <a:pt x="0" y="6617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0" y="-495734"/>
            <a:ext cx="7094010" cy="11212153"/>
            <a:chOff x="0" y="0"/>
            <a:chExt cx="10591800" cy="167404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591800" cy="16740445"/>
            </a:xfrm>
            <a:custGeom>
              <a:avLst/>
              <a:gdLst/>
              <a:ahLst/>
              <a:cxnLst/>
              <a:rect l="l" t="t" r="r" b="b"/>
              <a:pathLst>
                <a:path w="10591800" h="16740445">
                  <a:moveTo>
                    <a:pt x="10591800" y="280409"/>
                  </a:moveTo>
                  <a:lnTo>
                    <a:pt x="10591800" y="16460036"/>
                  </a:lnTo>
                  <a:cubicBezTo>
                    <a:pt x="10591800" y="16614963"/>
                    <a:pt x="10478135" y="16740445"/>
                    <a:pt x="10337800" y="16740445"/>
                  </a:cubicBezTo>
                  <a:lnTo>
                    <a:pt x="254000" y="16740445"/>
                  </a:lnTo>
                  <a:cubicBezTo>
                    <a:pt x="113665" y="16740445"/>
                    <a:pt x="0" y="16614963"/>
                    <a:pt x="0" y="16460036"/>
                  </a:cubicBezTo>
                  <a:lnTo>
                    <a:pt x="0" y="280409"/>
                  </a:lnTo>
                  <a:cubicBezTo>
                    <a:pt x="0" y="125483"/>
                    <a:pt x="113665" y="0"/>
                    <a:pt x="254000" y="0"/>
                  </a:cubicBezTo>
                  <a:lnTo>
                    <a:pt x="10337800" y="0"/>
                  </a:lnTo>
                  <a:cubicBezTo>
                    <a:pt x="10478135" y="0"/>
                    <a:pt x="10591800" y="125483"/>
                    <a:pt x="10591800" y="280409"/>
                  </a:cubicBezTo>
                  <a:close/>
                </a:path>
              </a:pathLst>
            </a:custGeom>
            <a:blipFill>
              <a:blip r:embed="rId12"/>
              <a:stretch>
                <a:fillRect l="-20755" r="-20755"/>
              </a:stretch>
            </a:blipFill>
          </p:spPr>
        </p:sp>
      </p:grpSp>
      <p:sp>
        <p:nvSpPr>
          <p:cNvPr id="12" name="Freeform 12"/>
          <p:cNvSpPr/>
          <p:nvPr/>
        </p:nvSpPr>
        <p:spPr>
          <a:xfrm>
            <a:off x="557999" y="8927425"/>
            <a:ext cx="941402" cy="661750"/>
          </a:xfrm>
          <a:custGeom>
            <a:avLst/>
            <a:gdLst/>
            <a:ahLst/>
            <a:cxnLst/>
            <a:rect l="l" t="t" r="r" b="b"/>
            <a:pathLst>
              <a:path w="941402" h="661750">
                <a:moveTo>
                  <a:pt x="0" y="0"/>
                </a:moveTo>
                <a:lnTo>
                  <a:pt x="941402" y="0"/>
                </a:lnTo>
                <a:lnTo>
                  <a:pt x="941402" y="661750"/>
                </a:lnTo>
                <a:lnTo>
                  <a:pt x="0" y="6617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7897222" y="2804955"/>
            <a:ext cx="8839829" cy="1706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2255"/>
              </a:lnSpc>
            </a:pPr>
            <a:r>
              <a:rPr lang="en-US" sz="13617" b="1" dirty="0" err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PetSpace</a:t>
            </a:r>
            <a:endParaRPr lang="en-US" sz="13617" b="1" dirty="0">
              <a:solidFill>
                <a:srgbClr val="000000"/>
              </a:solidFill>
              <a:latin typeface="Agrandir Bold"/>
              <a:ea typeface="Agrandir Bold"/>
              <a:cs typeface="Agrandir Bold"/>
              <a:sym typeface="Agrandir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41778" y="799829"/>
            <a:ext cx="5268116" cy="519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55"/>
              </a:lnSpc>
            </a:pPr>
            <a:r>
              <a:rPr lang="en-US" sz="1950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Акселерационная программа КФУ · 2026</a:t>
            </a:r>
          </a:p>
          <a:p>
            <a:pPr algn="l">
              <a:lnSpc>
                <a:spcPts val="1755"/>
              </a:lnSpc>
            </a:pPr>
            <a:endParaRPr lang="en-US" sz="1950" b="1">
              <a:solidFill>
                <a:srgbClr val="000000"/>
              </a:solidFill>
              <a:latin typeface="Agrandir Bold"/>
              <a:ea typeface="Agrandir Bold"/>
              <a:cs typeface="Agrandir Bold"/>
              <a:sym typeface="Agrandir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3114863" y="665433"/>
            <a:ext cx="2015691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39"/>
              </a:lnSpc>
            </a:pPr>
            <a:r>
              <a:rPr lang="en-US" sz="159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Smart-ID</a:t>
            </a:r>
          </a:p>
          <a:p>
            <a:pPr algn="ctr">
              <a:lnSpc>
                <a:spcPts val="1439"/>
              </a:lnSpc>
            </a:pPr>
            <a:r>
              <a:rPr lang="en-US" sz="159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медкарта</a:t>
            </a:r>
          </a:p>
          <a:p>
            <a:pPr algn="ctr">
              <a:lnSpc>
                <a:spcPts val="1439"/>
              </a:lnSpc>
            </a:pPr>
            <a:endParaRPr lang="en-US" sz="1599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9722215" y="654022"/>
            <a:ext cx="1772289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39"/>
              </a:lnSpc>
            </a:pPr>
            <a:r>
              <a:rPr lang="en-US" sz="159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ИИ-диагностика</a:t>
            </a:r>
          </a:p>
          <a:p>
            <a:pPr algn="ctr">
              <a:lnSpc>
                <a:spcPts val="1439"/>
              </a:lnSpc>
            </a:pPr>
            <a:r>
              <a:rPr lang="en-US" sz="159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здоровья</a:t>
            </a:r>
          </a:p>
          <a:p>
            <a:pPr algn="ctr">
              <a:lnSpc>
                <a:spcPts val="1439"/>
              </a:lnSpc>
            </a:pPr>
            <a:endParaRPr lang="en-US" sz="1599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9220593" y="8183298"/>
            <a:ext cx="6366560" cy="292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82"/>
              </a:lnSpc>
            </a:pPr>
            <a:r>
              <a:rPr lang="en-US" sz="198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Всё для вашего питомца — в одном приложении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897223" y="4684859"/>
            <a:ext cx="7167668" cy="132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0"/>
              </a:lnSpc>
            </a:pPr>
            <a:r>
              <a:rPr lang="en-US" sz="2257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Мальвина </a:t>
            </a:r>
            <a:r>
              <a:rPr lang="en-US" sz="2257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Козлова</a:t>
            </a:r>
            <a:r>
              <a:rPr lang="en-US" sz="2257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 ·  CEO</a:t>
            </a:r>
          </a:p>
          <a:p>
            <a:pPr algn="l">
              <a:lnSpc>
                <a:spcPts val="2460"/>
              </a:lnSpc>
            </a:pPr>
            <a:r>
              <a:rPr lang="en-US" sz="2257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Диана</a:t>
            </a:r>
            <a:r>
              <a:rPr lang="en-US" sz="2257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257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Белянина</a:t>
            </a:r>
            <a:r>
              <a:rPr lang="en-US" sz="2257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 ·  </a:t>
            </a:r>
            <a:r>
              <a:rPr lang="en-US" sz="2257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Fullstack</a:t>
            </a:r>
            <a:r>
              <a:rPr lang="en-US" sz="2257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Dev</a:t>
            </a:r>
          </a:p>
          <a:p>
            <a:pPr algn="l">
              <a:lnSpc>
                <a:spcPts val="2460"/>
              </a:lnSpc>
            </a:pPr>
            <a:r>
              <a:rPr lang="en-US" sz="2257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Полина</a:t>
            </a:r>
            <a:r>
              <a:rPr lang="en-US" sz="2257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257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Маршалова</a:t>
            </a:r>
            <a:r>
              <a:rPr lang="en-US" sz="2257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 ·  ML Engineer</a:t>
            </a:r>
          </a:p>
          <a:p>
            <a:pPr algn="l">
              <a:lnSpc>
                <a:spcPts val="2460"/>
              </a:lnSpc>
            </a:pPr>
            <a:endParaRPr lang="en-US" sz="2257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241778" y="2397276"/>
            <a:ext cx="6610454" cy="5618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6"/>
              </a:lnSpc>
            </a:pPr>
            <a:r>
              <a:rPr lang="en-US" sz="5919" b="1" spc="136" dirty="0" err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Единая</a:t>
            </a:r>
            <a:endParaRPr lang="en-US" sz="5919" b="1" spc="136" dirty="0">
              <a:solidFill>
                <a:srgbClr val="000000"/>
              </a:solidFill>
              <a:latin typeface="Agrandir Bold"/>
              <a:ea typeface="Agrandir Bold"/>
              <a:cs typeface="Agrandir Bold"/>
              <a:sym typeface="Agrandir Bold"/>
            </a:endParaRPr>
          </a:p>
          <a:p>
            <a:pPr algn="l">
              <a:lnSpc>
                <a:spcPts val="6156"/>
              </a:lnSpc>
            </a:pPr>
            <a:r>
              <a:rPr lang="en-US" sz="5919" b="1" spc="136" dirty="0" err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цифровая</a:t>
            </a:r>
            <a:endParaRPr lang="en-US" sz="5919" b="1" spc="136" dirty="0">
              <a:solidFill>
                <a:srgbClr val="000000"/>
              </a:solidFill>
              <a:latin typeface="Agrandir Bold"/>
              <a:ea typeface="Agrandir Bold"/>
              <a:cs typeface="Agrandir Bold"/>
              <a:sym typeface="Agrandir Bold"/>
            </a:endParaRPr>
          </a:p>
          <a:p>
            <a:pPr algn="l">
              <a:lnSpc>
                <a:spcPts val="6156"/>
              </a:lnSpc>
            </a:pPr>
            <a:r>
              <a:rPr lang="en-US" sz="5919" b="1" spc="136" dirty="0" err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экосистема</a:t>
            </a:r>
            <a:endParaRPr lang="en-US" sz="5919" b="1" spc="136" dirty="0">
              <a:solidFill>
                <a:srgbClr val="000000"/>
              </a:solidFill>
              <a:latin typeface="Agrandir Bold"/>
              <a:ea typeface="Agrandir Bold"/>
              <a:cs typeface="Agrandir Bold"/>
              <a:sym typeface="Agrandir Bold"/>
            </a:endParaRPr>
          </a:p>
          <a:p>
            <a:pPr algn="l">
              <a:lnSpc>
                <a:spcPts val="6156"/>
              </a:lnSpc>
            </a:pPr>
            <a:r>
              <a:rPr lang="en-US" sz="5919" b="1" spc="136" dirty="0" err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для</a:t>
            </a:r>
            <a:r>
              <a:rPr lang="en-US" sz="5919" b="1" spc="136" dirty="0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 </a:t>
            </a:r>
            <a:r>
              <a:rPr lang="en-US" sz="5919" b="1" spc="136" dirty="0" err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владельцев</a:t>
            </a:r>
            <a:endParaRPr lang="en-US" sz="5919" b="1" spc="136" dirty="0">
              <a:solidFill>
                <a:srgbClr val="000000"/>
              </a:solidFill>
              <a:latin typeface="Agrandir Bold"/>
              <a:ea typeface="Agrandir Bold"/>
              <a:cs typeface="Agrandir Bold"/>
              <a:sym typeface="Agrandir Bold"/>
            </a:endParaRPr>
          </a:p>
          <a:p>
            <a:pPr algn="l">
              <a:lnSpc>
                <a:spcPts val="6156"/>
              </a:lnSpc>
            </a:pPr>
            <a:r>
              <a:rPr lang="en-US" sz="5919" b="1" spc="136" dirty="0" err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домашних</a:t>
            </a:r>
            <a:endParaRPr lang="en-US" sz="5919" b="1" spc="136" dirty="0">
              <a:solidFill>
                <a:srgbClr val="000000"/>
              </a:solidFill>
              <a:latin typeface="Agrandir Bold"/>
              <a:ea typeface="Agrandir Bold"/>
              <a:cs typeface="Agrandir Bold"/>
              <a:sym typeface="Agrandir Bold"/>
            </a:endParaRPr>
          </a:p>
          <a:p>
            <a:pPr algn="l">
              <a:lnSpc>
                <a:spcPts val="6156"/>
              </a:lnSpc>
            </a:pPr>
            <a:r>
              <a:rPr lang="en-US" sz="5919" b="1" spc="136" dirty="0" err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животных</a:t>
            </a:r>
            <a:endParaRPr lang="en-US" sz="5919" b="1" spc="136" dirty="0">
              <a:solidFill>
                <a:srgbClr val="000000"/>
              </a:solidFill>
              <a:latin typeface="Agrandir Bold"/>
              <a:ea typeface="Agrandir Bold"/>
              <a:cs typeface="Agrandir Bold"/>
              <a:sym typeface="Agrandir Bold"/>
            </a:endParaRPr>
          </a:p>
          <a:p>
            <a:pPr algn="l">
              <a:lnSpc>
                <a:spcPts val="6156"/>
              </a:lnSpc>
            </a:pPr>
            <a:endParaRPr lang="en-US" sz="5919" b="1" spc="136" dirty="0">
              <a:solidFill>
                <a:srgbClr val="000000"/>
              </a:solidFill>
              <a:latin typeface="Agrandir Bold"/>
              <a:ea typeface="Agrandir Bold"/>
              <a:cs typeface="Agrandir Bold"/>
              <a:sym typeface="Agrandir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00769" y="-727270"/>
            <a:ext cx="14110175" cy="11536094"/>
            <a:chOff x="0" y="0"/>
            <a:chExt cx="3716260" cy="30383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16260" cy="3038313"/>
            </a:xfrm>
            <a:custGeom>
              <a:avLst/>
              <a:gdLst/>
              <a:ahLst/>
              <a:cxnLst/>
              <a:rect l="l" t="t" r="r" b="b"/>
              <a:pathLst>
                <a:path w="3716260" h="3038313">
                  <a:moveTo>
                    <a:pt x="0" y="0"/>
                  </a:moveTo>
                  <a:lnTo>
                    <a:pt x="3716260" y="0"/>
                  </a:lnTo>
                  <a:lnTo>
                    <a:pt x="3716260" y="3038313"/>
                  </a:lnTo>
                  <a:lnTo>
                    <a:pt x="0" y="3038313"/>
                  </a:lnTo>
                  <a:close/>
                </a:path>
              </a:pathLst>
            </a:custGeom>
            <a:solidFill>
              <a:srgbClr val="C0B2E8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716260" cy="30764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014216" y="-1448712"/>
            <a:ext cx="14110175" cy="2837829"/>
            <a:chOff x="0" y="0"/>
            <a:chExt cx="3716260" cy="74741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716260" cy="747412"/>
            </a:xfrm>
            <a:custGeom>
              <a:avLst/>
              <a:gdLst/>
              <a:ahLst/>
              <a:cxnLst/>
              <a:rect l="l" t="t" r="r" b="b"/>
              <a:pathLst>
                <a:path w="3716260" h="747412">
                  <a:moveTo>
                    <a:pt x="0" y="0"/>
                  </a:moveTo>
                  <a:lnTo>
                    <a:pt x="3716260" y="0"/>
                  </a:lnTo>
                  <a:lnTo>
                    <a:pt x="3716260" y="747412"/>
                  </a:lnTo>
                  <a:lnTo>
                    <a:pt x="0" y="747412"/>
                  </a:ln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716260" cy="78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 rot="448987">
            <a:off x="11483188" y="5295319"/>
            <a:ext cx="5405851" cy="4295117"/>
            <a:chOff x="0" y="0"/>
            <a:chExt cx="3901440" cy="3099816"/>
          </a:xfrm>
        </p:grpSpPr>
        <p:sp>
          <p:nvSpPr>
            <p:cNvPr id="9" name="Freeform 9"/>
            <p:cNvSpPr/>
            <p:nvPr/>
          </p:nvSpPr>
          <p:spPr>
            <a:xfrm>
              <a:off x="127000" y="190500"/>
              <a:ext cx="3657600" cy="2413000"/>
            </a:xfrm>
            <a:custGeom>
              <a:avLst/>
              <a:gdLst/>
              <a:ahLst/>
              <a:cxnLst/>
              <a:rect l="l" t="t" r="r" b="b"/>
              <a:pathLst>
                <a:path w="3657600" h="2413000">
                  <a:moveTo>
                    <a:pt x="3657600" y="2413000"/>
                  </a:moveTo>
                  <a:lnTo>
                    <a:pt x="0" y="2413000"/>
                  </a:lnTo>
                  <a:lnTo>
                    <a:pt x="0" y="0"/>
                  </a:lnTo>
                  <a:lnTo>
                    <a:pt x="3657600" y="0"/>
                  </a:lnTo>
                  <a:lnTo>
                    <a:pt x="3657600" y="2413000"/>
                  </a:lnTo>
                  <a:close/>
                </a:path>
              </a:pathLst>
            </a:custGeom>
            <a:blipFill>
              <a:blip r:embed="rId2"/>
              <a:stretch>
                <a:fillRect t="-12052" b="-12052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0" y="0"/>
              <a:ext cx="3901440" cy="3099816"/>
            </a:xfrm>
            <a:custGeom>
              <a:avLst/>
              <a:gdLst/>
              <a:ahLst/>
              <a:cxnLst/>
              <a:rect l="l" t="t" r="r" b="b"/>
              <a:pathLst>
                <a:path w="3901440" h="3099816">
                  <a:moveTo>
                    <a:pt x="3901440" y="3099816"/>
                  </a:moveTo>
                  <a:lnTo>
                    <a:pt x="0" y="3099816"/>
                  </a:lnTo>
                  <a:lnTo>
                    <a:pt x="0" y="0"/>
                  </a:lnTo>
                  <a:lnTo>
                    <a:pt x="3901440" y="0"/>
                  </a:lnTo>
                  <a:lnTo>
                    <a:pt x="3901440" y="3099816"/>
                  </a:lnTo>
                  <a:close/>
                </a:path>
              </a:pathLst>
            </a:custGeom>
            <a:blipFill>
              <a:blip r:embed="rId3"/>
              <a:stretch>
                <a:fillRect t="-29" b="-29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14048382" y="979226"/>
            <a:ext cx="953706" cy="899952"/>
          </a:xfrm>
          <a:custGeom>
            <a:avLst/>
            <a:gdLst/>
            <a:ahLst/>
            <a:cxnLst/>
            <a:rect l="l" t="t" r="r" b="b"/>
            <a:pathLst>
              <a:path w="953706" h="899952">
                <a:moveTo>
                  <a:pt x="0" y="0"/>
                </a:moveTo>
                <a:lnTo>
                  <a:pt x="953706" y="0"/>
                </a:lnTo>
                <a:lnTo>
                  <a:pt x="953706" y="899952"/>
                </a:lnTo>
                <a:lnTo>
                  <a:pt x="0" y="8999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048382" y="9149659"/>
            <a:ext cx="953706" cy="899952"/>
          </a:xfrm>
          <a:custGeom>
            <a:avLst/>
            <a:gdLst/>
            <a:ahLst/>
            <a:cxnLst/>
            <a:rect l="l" t="t" r="r" b="b"/>
            <a:pathLst>
              <a:path w="953706" h="899952">
                <a:moveTo>
                  <a:pt x="0" y="0"/>
                </a:moveTo>
                <a:lnTo>
                  <a:pt x="953706" y="0"/>
                </a:lnTo>
                <a:lnTo>
                  <a:pt x="953706" y="899952"/>
                </a:lnTo>
                <a:lnTo>
                  <a:pt x="0" y="8999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645170" y="574922"/>
            <a:ext cx="474130" cy="404304"/>
          </a:xfrm>
          <a:custGeom>
            <a:avLst/>
            <a:gdLst/>
            <a:ahLst/>
            <a:cxnLst/>
            <a:rect l="l" t="t" r="r" b="b"/>
            <a:pathLst>
              <a:path w="474130" h="404304">
                <a:moveTo>
                  <a:pt x="0" y="0"/>
                </a:moveTo>
                <a:lnTo>
                  <a:pt x="474130" y="0"/>
                </a:lnTo>
                <a:lnTo>
                  <a:pt x="474130" y="404304"/>
                </a:lnTo>
                <a:lnTo>
                  <a:pt x="0" y="4043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2124615" y="4193139"/>
            <a:ext cx="597338" cy="597338"/>
          </a:xfrm>
          <a:custGeom>
            <a:avLst/>
            <a:gdLst/>
            <a:ahLst/>
            <a:cxnLst/>
            <a:rect l="l" t="t" r="r" b="b"/>
            <a:pathLst>
              <a:path w="597338" h="597338">
                <a:moveTo>
                  <a:pt x="0" y="0"/>
                </a:moveTo>
                <a:lnTo>
                  <a:pt x="597338" y="0"/>
                </a:lnTo>
                <a:lnTo>
                  <a:pt x="597338" y="597338"/>
                </a:lnTo>
                <a:lnTo>
                  <a:pt x="0" y="59733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028700" y="8268232"/>
            <a:ext cx="9723885" cy="990068"/>
          </a:xfrm>
          <a:custGeom>
            <a:avLst/>
            <a:gdLst/>
            <a:ahLst/>
            <a:cxnLst/>
            <a:rect l="l" t="t" r="r" b="b"/>
            <a:pathLst>
              <a:path w="9723885" h="990068">
                <a:moveTo>
                  <a:pt x="0" y="0"/>
                </a:moveTo>
                <a:lnTo>
                  <a:pt x="9723885" y="0"/>
                </a:lnTo>
                <a:lnTo>
                  <a:pt x="9723885" y="990068"/>
                </a:lnTo>
                <a:lnTo>
                  <a:pt x="0" y="99006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4308877" y="2498154"/>
            <a:ext cx="4573317" cy="3389971"/>
          </a:xfrm>
          <a:custGeom>
            <a:avLst/>
            <a:gdLst/>
            <a:ahLst/>
            <a:cxnLst/>
            <a:rect l="l" t="t" r="r" b="b"/>
            <a:pathLst>
              <a:path w="4573317" h="3389971">
                <a:moveTo>
                  <a:pt x="0" y="0"/>
                </a:moveTo>
                <a:lnTo>
                  <a:pt x="4573316" y="0"/>
                </a:lnTo>
                <a:lnTo>
                  <a:pt x="4573316" y="3389971"/>
                </a:lnTo>
                <a:lnTo>
                  <a:pt x="0" y="338997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290162" y="663675"/>
            <a:ext cx="3005816" cy="226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41"/>
              </a:lnSpc>
            </a:pPr>
            <a:r>
              <a:rPr lang="en-US" sz="1490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Источники: AVMA, Data Insigh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82235" y="1868409"/>
            <a:ext cx="8590045" cy="2248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22"/>
              </a:lnSpc>
            </a:pPr>
            <a:r>
              <a:rPr lang="en-US" sz="5913" b="1" dirty="0" err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Рынок</a:t>
            </a:r>
            <a:r>
              <a:rPr lang="en-US" sz="5913" b="1" dirty="0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 pet-care </a:t>
            </a:r>
            <a:r>
              <a:rPr lang="en-US" sz="5913" b="1" dirty="0" err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в</a:t>
            </a:r>
            <a:r>
              <a:rPr lang="en-US" sz="5913" b="1" dirty="0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 РФ </a:t>
            </a:r>
            <a:r>
              <a:rPr lang="en-US" sz="5913" b="1" dirty="0" err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фрагментирован</a:t>
            </a:r>
            <a:r>
              <a:rPr lang="en-US" sz="5913" b="1" dirty="0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 </a:t>
            </a:r>
            <a:r>
              <a:rPr lang="en-US" sz="5913" b="1" dirty="0" err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и</a:t>
            </a:r>
            <a:r>
              <a:rPr lang="en-US" sz="5913" b="1" dirty="0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 </a:t>
            </a:r>
            <a:r>
              <a:rPr lang="en-US" sz="5913" b="1" dirty="0" err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нецифровизирован</a:t>
            </a:r>
            <a:endParaRPr lang="en-US" sz="5913" b="1" dirty="0">
              <a:solidFill>
                <a:srgbClr val="000000"/>
              </a:solidFill>
              <a:latin typeface="Agrandir Bold"/>
              <a:ea typeface="Agrandir Bold"/>
              <a:cs typeface="Agrandir Bold"/>
              <a:sym typeface="Agrandir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2072371" y="8508356"/>
            <a:ext cx="7937000" cy="50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82"/>
              </a:lnSpc>
            </a:pPr>
            <a:r>
              <a:rPr lang="en-US" sz="198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Владельцы питомцев используют 5-7 разрозненных сервисов:</a:t>
            </a:r>
          </a:p>
          <a:p>
            <a:pPr algn="l">
              <a:lnSpc>
                <a:spcPts val="1782"/>
              </a:lnSpc>
            </a:pPr>
            <a:r>
              <a:rPr lang="en-US" sz="198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ветклиники, чаты, заметки, маркетплейсы и доски объявлений.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27614" y="4294909"/>
            <a:ext cx="10726056" cy="3043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20% </a:t>
            </a:r>
            <a:r>
              <a:rPr lang="en-US" sz="2799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расходов</a:t>
            </a:r>
            <a:r>
              <a:rPr lang="en-US" sz="2799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владельцев</a:t>
            </a:r>
            <a:r>
              <a:rPr lang="en-US" sz="2799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питомцев</a:t>
            </a:r>
            <a:r>
              <a:rPr lang="en-US" sz="2799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дублируются</a:t>
            </a:r>
            <a:r>
              <a:rPr lang="en-US" sz="2799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из-за</a:t>
            </a:r>
            <a:r>
              <a:rPr lang="en-US" sz="2799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потери</a:t>
            </a:r>
            <a:r>
              <a:rPr lang="en-US" sz="2799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медданных</a:t>
            </a:r>
            <a:endParaRPr lang="en-US" sz="2799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70% </a:t>
            </a:r>
            <a:r>
              <a:rPr lang="en-US" sz="2799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пользователей</a:t>
            </a:r>
            <a:r>
              <a:rPr lang="en-US" sz="2799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не</a:t>
            </a:r>
            <a:r>
              <a:rPr lang="en-US" sz="2799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доверяют</a:t>
            </a:r>
            <a:r>
              <a:rPr lang="en-US" sz="2799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частным</a:t>
            </a:r>
            <a:r>
              <a:rPr lang="en-US" sz="2799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исполнителям</a:t>
            </a:r>
            <a:endParaRPr lang="en-US" sz="2799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40% </a:t>
            </a:r>
            <a:r>
              <a:rPr lang="en-US" sz="2799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записей</a:t>
            </a:r>
            <a:r>
              <a:rPr lang="en-US" sz="2799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теряются</a:t>
            </a:r>
            <a:r>
              <a:rPr lang="en-US" sz="2799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из-за</a:t>
            </a:r>
            <a:r>
              <a:rPr lang="en-US" sz="2799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неудобного</a:t>
            </a:r>
            <a:r>
              <a:rPr lang="en-US" sz="2799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UX </a:t>
            </a:r>
            <a:r>
              <a:rPr lang="en-US" sz="2799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и</a:t>
            </a:r>
            <a:r>
              <a:rPr lang="en-US" sz="2799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отсутствия</a:t>
            </a:r>
            <a:r>
              <a:rPr lang="en-US" sz="2799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единой</a:t>
            </a:r>
            <a:r>
              <a:rPr lang="en-US" sz="2799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системы</a:t>
            </a:r>
            <a:endParaRPr lang="en-US" sz="2799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l">
              <a:lnSpc>
                <a:spcPts val="3919"/>
              </a:lnSpc>
            </a:pPr>
            <a:endParaRPr lang="en-US" sz="2799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4906361" y="3232606"/>
            <a:ext cx="3378349" cy="884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3"/>
              </a:lnSpc>
            </a:pPr>
            <a:r>
              <a:rPr lang="en-US" sz="2325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столько сервисов, а проблемы все равно остаются...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0373" y="5527675"/>
            <a:ext cx="18880985" cy="11536094"/>
            <a:chOff x="0" y="0"/>
            <a:chExt cx="4972770" cy="30383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72770" cy="3038313"/>
            </a:xfrm>
            <a:custGeom>
              <a:avLst/>
              <a:gdLst/>
              <a:ahLst/>
              <a:cxnLst/>
              <a:rect l="l" t="t" r="r" b="b"/>
              <a:pathLst>
                <a:path w="4972770" h="3038313">
                  <a:moveTo>
                    <a:pt x="0" y="0"/>
                  </a:moveTo>
                  <a:lnTo>
                    <a:pt x="4972770" y="0"/>
                  </a:lnTo>
                  <a:lnTo>
                    <a:pt x="4972770" y="3038313"/>
                  </a:lnTo>
                  <a:lnTo>
                    <a:pt x="0" y="3038313"/>
                  </a:lnTo>
                  <a:close/>
                </a:path>
              </a:pathLst>
            </a:custGeom>
            <a:solidFill>
              <a:srgbClr val="C0B2E8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72770" cy="30764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6175855" y="5674781"/>
            <a:ext cx="10717453" cy="10757197"/>
          </a:xfrm>
          <a:custGeom>
            <a:avLst/>
            <a:gdLst/>
            <a:ahLst/>
            <a:cxnLst/>
            <a:rect l="l" t="t" r="r" b="b"/>
            <a:pathLst>
              <a:path w="10717453" h="10757197">
                <a:moveTo>
                  <a:pt x="0" y="0"/>
                </a:moveTo>
                <a:lnTo>
                  <a:pt x="10717453" y="0"/>
                </a:lnTo>
                <a:lnTo>
                  <a:pt x="10717453" y="10757197"/>
                </a:lnTo>
                <a:lnTo>
                  <a:pt x="0" y="107571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853750" y="4097826"/>
            <a:ext cx="5264517" cy="3631105"/>
            <a:chOff x="0" y="0"/>
            <a:chExt cx="1487198" cy="10257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87198" cy="1025768"/>
            </a:xfrm>
            <a:custGeom>
              <a:avLst/>
              <a:gdLst/>
              <a:ahLst/>
              <a:cxnLst/>
              <a:rect l="l" t="t" r="r" b="b"/>
              <a:pathLst>
                <a:path w="1487198" h="1025768">
                  <a:moveTo>
                    <a:pt x="76470" y="0"/>
                  </a:moveTo>
                  <a:lnTo>
                    <a:pt x="1410727" y="0"/>
                  </a:lnTo>
                  <a:cubicBezTo>
                    <a:pt x="1431009" y="0"/>
                    <a:pt x="1450459" y="8057"/>
                    <a:pt x="1464800" y="22398"/>
                  </a:cubicBezTo>
                  <a:cubicBezTo>
                    <a:pt x="1479141" y="36739"/>
                    <a:pt x="1487198" y="56189"/>
                    <a:pt x="1487198" y="76470"/>
                  </a:cubicBezTo>
                  <a:lnTo>
                    <a:pt x="1487198" y="949297"/>
                  </a:lnTo>
                  <a:cubicBezTo>
                    <a:pt x="1487198" y="991531"/>
                    <a:pt x="1452961" y="1025768"/>
                    <a:pt x="1410727" y="1025768"/>
                  </a:cubicBezTo>
                  <a:lnTo>
                    <a:pt x="76470" y="1025768"/>
                  </a:lnTo>
                  <a:cubicBezTo>
                    <a:pt x="56189" y="1025768"/>
                    <a:pt x="36739" y="1017711"/>
                    <a:pt x="22398" y="1003370"/>
                  </a:cubicBezTo>
                  <a:cubicBezTo>
                    <a:pt x="8057" y="989029"/>
                    <a:pt x="0" y="969579"/>
                    <a:pt x="0" y="949297"/>
                  </a:cubicBezTo>
                  <a:lnTo>
                    <a:pt x="0" y="76470"/>
                  </a:lnTo>
                  <a:cubicBezTo>
                    <a:pt x="0" y="56189"/>
                    <a:pt x="8057" y="36739"/>
                    <a:pt x="22398" y="22398"/>
                  </a:cubicBezTo>
                  <a:cubicBezTo>
                    <a:pt x="36739" y="8057"/>
                    <a:pt x="56189" y="0"/>
                    <a:pt x="76470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487198" cy="10638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474047" y="4097826"/>
            <a:ext cx="5264517" cy="3631105"/>
            <a:chOff x="0" y="0"/>
            <a:chExt cx="1487198" cy="102576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87198" cy="1025768"/>
            </a:xfrm>
            <a:custGeom>
              <a:avLst/>
              <a:gdLst/>
              <a:ahLst/>
              <a:cxnLst/>
              <a:rect l="l" t="t" r="r" b="b"/>
              <a:pathLst>
                <a:path w="1487198" h="1025768">
                  <a:moveTo>
                    <a:pt x="76470" y="0"/>
                  </a:moveTo>
                  <a:lnTo>
                    <a:pt x="1410727" y="0"/>
                  </a:lnTo>
                  <a:cubicBezTo>
                    <a:pt x="1431009" y="0"/>
                    <a:pt x="1450459" y="8057"/>
                    <a:pt x="1464800" y="22398"/>
                  </a:cubicBezTo>
                  <a:cubicBezTo>
                    <a:pt x="1479141" y="36739"/>
                    <a:pt x="1487198" y="56189"/>
                    <a:pt x="1487198" y="76470"/>
                  </a:cubicBezTo>
                  <a:lnTo>
                    <a:pt x="1487198" y="949297"/>
                  </a:lnTo>
                  <a:cubicBezTo>
                    <a:pt x="1487198" y="991531"/>
                    <a:pt x="1452961" y="1025768"/>
                    <a:pt x="1410727" y="1025768"/>
                  </a:cubicBezTo>
                  <a:lnTo>
                    <a:pt x="76470" y="1025768"/>
                  </a:lnTo>
                  <a:cubicBezTo>
                    <a:pt x="56189" y="1025768"/>
                    <a:pt x="36739" y="1017711"/>
                    <a:pt x="22398" y="1003370"/>
                  </a:cubicBezTo>
                  <a:cubicBezTo>
                    <a:pt x="8057" y="989029"/>
                    <a:pt x="0" y="969579"/>
                    <a:pt x="0" y="949297"/>
                  </a:cubicBezTo>
                  <a:lnTo>
                    <a:pt x="0" y="76470"/>
                  </a:lnTo>
                  <a:cubicBezTo>
                    <a:pt x="0" y="56189"/>
                    <a:pt x="8057" y="36739"/>
                    <a:pt x="22398" y="22398"/>
                  </a:cubicBezTo>
                  <a:cubicBezTo>
                    <a:pt x="36739" y="8057"/>
                    <a:pt x="56189" y="0"/>
                    <a:pt x="76470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487198" cy="10638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882235" y="2033827"/>
            <a:ext cx="18389044" cy="1112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4200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PetSpace — единая цифровая экосистема для владельцев питомцев</a:t>
            </a:r>
          </a:p>
        </p:txBody>
      </p:sp>
      <p:sp>
        <p:nvSpPr>
          <p:cNvPr id="13" name="Freeform 13"/>
          <p:cNvSpPr/>
          <p:nvPr/>
        </p:nvSpPr>
        <p:spPr>
          <a:xfrm>
            <a:off x="645170" y="574922"/>
            <a:ext cx="474130" cy="404304"/>
          </a:xfrm>
          <a:custGeom>
            <a:avLst/>
            <a:gdLst/>
            <a:ahLst/>
            <a:cxnLst/>
            <a:rect l="l" t="t" r="r" b="b"/>
            <a:pathLst>
              <a:path w="474130" h="404304">
                <a:moveTo>
                  <a:pt x="0" y="0"/>
                </a:moveTo>
                <a:lnTo>
                  <a:pt x="474130" y="0"/>
                </a:lnTo>
                <a:lnTo>
                  <a:pt x="474130" y="404304"/>
                </a:lnTo>
                <a:lnTo>
                  <a:pt x="0" y="4043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7454615" y="2291418"/>
            <a:ext cx="597338" cy="597338"/>
          </a:xfrm>
          <a:custGeom>
            <a:avLst/>
            <a:gdLst/>
            <a:ahLst/>
            <a:cxnLst/>
            <a:rect l="l" t="t" r="r" b="b"/>
            <a:pathLst>
              <a:path w="597338" h="597338">
                <a:moveTo>
                  <a:pt x="0" y="0"/>
                </a:moveTo>
                <a:lnTo>
                  <a:pt x="597338" y="0"/>
                </a:lnTo>
                <a:lnTo>
                  <a:pt x="597338" y="597338"/>
                </a:lnTo>
                <a:lnTo>
                  <a:pt x="0" y="5973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0072687" y="8874633"/>
            <a:ext cx="7536316" cy="767334"/>
          </a:xfrm>
          <a:custGeom>
            <a:avLst/>
            <a:gdLst/>
            <a:ahLst/>
            <a:cxnLst/>
            <a:rect l="l" t="t" r="r" b="b"/>
            <a:pathLst>
              <a:path w="7536316" h="767334">
                <a:moveTo>
                  <a:pt x="0" y="0"/>
                </a:moveTo>
                <a:lnTo>
                  <a:pt x="7536316" y="0"/>
                </a:lnTo>
                <a:lnTo>
                  <a:pt x="7536316" y="767334"/>
                </a:lnTo>
                <a:lnTo>
                  <a:pt x="0" y="7673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0916185" y="9028820"/>
            <a:ext cx="6169422" cy="480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82"/>
              </a:lnSpc>
            </a:pPr>
            <a:r>
              <a:rPr lang="en-US" sz="198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AI / LLM, </a:t>
            </a:r>
            <a:r>
              <a:rPr lang="en-US" sz="198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FastAPI</a:t>
            </a:r>
            <a:r>
              <a:rPr lang="en-US" sz="198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+ PostgreSQL, API integration</a:t>
            </a:r>
          </a:p>
          <a:p>
            <a:pPr algn="l">
              <a:lnSpc>
                <a:spcPts val="1782"/>
              </a:lnSpc>
            </a:pPr>
            <a:endParaRPr lang="en-US" sz="1980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grpSp>
        <p:nvGrpSpPr>
          <p:cNvPr id="17" name="Group 17"/>
          <p:cNvGrpSpPr>
            <a:grpSpLocks noChangeAspect="1"/>
          </p:cNvGrpSpPr>
          <p:nvPr/>
        </p:nvGrpSpPr>
        <p:grpSpPr>
          <a:xfrm rot="448987">
            <a:off x="12389437" y="3765820"/>
            <a:ext cx="5405851" cy="4295117"/>
            <a:chOff x="0" y="0"/>
            <a:chExt cx="3901440" cy="3099816"/>
          </a:xfrm>
        </p:grpSpPr>
        <p:sp>
          <p:nvSpPr>
            <p:cNvPr id="18" name="Freeform 18"/>
            <p:cNvSpPr/>
            <p:nvPr/>
          </p:nvSpPr>
          <p:spPr>
            <a:xfrm>
              <a:off x="127000" y="190500"/>
              <a:ext cx="3657600" cy="2413000"/>
            </a:xfrm>
            <a:custGeom>
              <a:avLst/>
              <a:gdLst/>
              <a:ahLst/>
              <a:cxnLst/>
              <a:rect l="l" t="t" r="r" b="b"/>
              <a:pathLst>
                <a:path w="3657600" h="2413000">
                  <a:moveTo>
                    <a:pt x="3657600" y="2413000"/>
                  </a:moveTo>
                  <a:lnTo>
                    <a:pt x="0" y="2413000"/>
                  </a:lnTo>
                  <a:lnTo>
                    <a:pt x="0" y="0"/>
                  </a:lnTo>
                  <a:lnTo>
                    <a:pt x="3657600" y="0"/>
                  </a:lnTo>
                  <a:lnTo>
                    <a:pt x="3657600" y="2413000"/>
                  </a:lnTo>
                  <a:close/>
                </a:path>
              </a:pathLst>
            </a:custGeom>
            <a:blipFill>
              <a:blip r:embed="rId10"/>
              <a:stretch>
                <a:fillRect t="-3052" b="-3052"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0" y="0"/>
              <a:ext cx="3901440" cy="3099816"/>
            </a:xfrm>
            <a:custGeom>
              <a:avLst/>
              <a:gdLst/>
              <a:ahLst/>
              <a:cxnLst/>
              <a:rect l="l" t="t" r="r" b="b"/>
              <a:pathLst>
                <a:path w="3901440" h="3099816">
                  <a:moveTo>
                    <a:pt x="3901440" y="3099816"/>
                  </a:moveTo>
                  <a:lnTo>
                    <a:pt x="0" y="3099816"/>
                  </a:lnTo>
                  <a:lnTo>
                    <a:pt x="0" y="0"/>
                  </a:lnTo>
                  <a:lnTo>
                    <a:pt x="3901440" y="0"/>
                  </a:lnTo>
                  <a:lnTo>
                    <a:pt x="3901440" y="3099816"/>
                  </a:lnTo>
                  <a:close/>
                </a:path>
              </a:pathLst>
            </a:custGeom>
            <a:blipFill>
              <a:blip r:embed="rId11"/>
              <a:stretch>
                <a:fillRect t="-29" b="-29"/>
              </a:stretch>
            </a:blipFill>
          </p:spPr>
        </p:sp>
      </p:grpSp>
      <p:sp>
        <p:nvSpPr>
          <p:cNvPr id="24" name="TextBox 24"/>
          <p:cNvSpPr txBox="1"/>
          <p:nvPr/>
        </p:nvSpPr>
        <p:spPr>
          <a:xfrm>
            <a:off x="1290162" y="663675"/>
            <a:ext cx="1536235" cy="226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41"/>
              </a:lnSpc>
            </a:pPr>
            <a:r>
              <a:rPr lang="en-US" sz="1490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PetSpace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249437" y="4558183"/>
            <a:ext cx="3414589" cy="351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78"/>
              </a:lnSpc>
            </a:pPr>
            <a:r>
              <a:rPr lang="en-US" sz="2308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Что внутри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523408" y="4558183"/>
            <a:ext cx="2605977" cy="351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78"/>
              </a:lnSpc>
            </a:pPr>
            <a:r>
              <a:rPr lang="en-US" sz="2308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Преимущества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6997279" y="5038725"/>
            <a:ext cx="3918906" cy="1847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90" lvl="1" indent="-226695" algn="l">
              <a:lnSpc>
                <a:spcPts val="2940"/>
              </a:lnSpc>
              <a:buFont typeface="Arial"/>
              <a:buChar char="•"/>
            </a:pPr>
            <a:r>
              <a:rPr lang="en-US" sz="210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Smart-ID</a:t>
            </a:r>
          </a:p>
          <a:p>
            <a:pPr marL="453390" lvl="1" indent="-226695" algn="l">
              <a:lnSpc>
                <a:spcPts val="2940"/>
              </a:lnSpc>
              <a:buFont typeface="Arial"/>
              <a:buChar char="•"/>
            </a:pPr>
            <a:r>
              <a:rPr lang="en-US" sz="210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AI-</a:t>
            </a:r>
            <a:r>
              <a:rPr lang="en-US" sz="210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диагностика</a:t>
            </a:r>
            <a:endParaRPr lang="en-US" sz="2100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marL="453390" lvl="1" indent="-226695" algn="l">
              <a:lnSpc>
                <a:spcPts val="2940"/>
              </a:lnSpc>
              <a:buFont typeface="Arial"/>
              <a:buChar char="•"/>
            </a:pPr>
            <a:r>
              <a:rPr lang="en-US" sz="210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Ветклиники</a:t>
            </a:r>
            <a:endParaRPr lang="en-US" sz="2100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marL="453390" lvl="1" indent="-226695" algn="l">
              <a:lnSpc>
                <a:spcPts val="2940"/>
              </a:lnSpc>
              <a:buFont typeface="Arial"/>
              <a:buChar char="•"/>
            </a:pPr>
            <a:r>
              <a:rPr lang="en-US" sz="210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Маркетплейс</a:t>
            </a:r>
            <a:r>
              <a:rPr lang="en-US" sz="210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услуг</a:t>
            </a:r>
            <a:endParaRPr lang="en-US" sz="2100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l">
              <a:lnSpc>
                <a:spcPts val="2940"/>
              </a:lnSpc>
            </a:pPr>
            <a:endParaRPr lang="en-US" sz="2100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523408" y="5038725"/>
            <a:ext cx="4021853" cy="2214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✔ </a:t>
            </a:r>
            <a:r>
              <a:rPr lang="en-US" sz="210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Все</a:t>
            </a:r>
            <a:r>
              <a:rPr lang="en-US" sz="210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сервисы</a:t>
            </a:r>
            <a:r>
              <a:rPr lang="en-US" sz="210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в</a:t>
            </a:r>
            <a:r>
              <a:rPr lang="en-US" sz="210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одном</a:t>
            </a:r>
            <a:r>
              <a:rPr lang="en-US" sz="210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приложении</a:t>
            </a:r>
            <a:endParaRPr lang="en-US" sz="2100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l">
              <a:lnSpc>
                <a:spcPts val="2940"/>
              </a:lnSpc>
            </a:pPr>
            <a:r>
              <a:rPr lang="en-US" sz="210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✔ AI-</a:t>
            </a:r>
            <a:r>
              <a:rPr lang="en-US" sz="210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мониторинг</a:t>
            </a:r>
            <a:r>
              <a:rPr lang="en-US" sz="210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здоровья</a:t>
            </a:r>
            <a:r>
              <a:rPr lang="en-US" sz="210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питомца</a:t>
            </a:r>
            <a:endParaRPr lang="en-US" sz="2100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l">
              <a:lnSpc>
                <a:spcPts val="2940"/>
              </a:lnSpc>
            </a:pPr>
            <a:r>
              <a:rPr lang="en-US" sz="210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✔</a:t>
            </a:r>
            <a:r>
              <a:rPr lang="ru-RU" sz="210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Данные о питомце всегда под рукой</a:t>
            </a:r>
            <a:endParaRPr lang="en-US" sz="2100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96493" y="-3596748"/>
            <a:ext cx="18880985" cy="13382425"/>
            <a:chOff x="0" y="0"/>
            <a:chExt cx="4972770" cy="35245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72770" cy="3524589"/>
            </a:xfrm>
            <a:custGeom>
              <a:avLst/>
              <a:gdLst/>
              <a:ahLst/>
              <a:cxnLst/>
              <a:rect l="l" t="t" r="r" b="b"/>
              <a:pathLst>
                <a:path w="4972770" h="3524589">
                  <a:moveTo>
                    <a:pt x="0" y="0"/>
                  </a:moveTo>
                  <a:lnTo>
                    <a:pt x="4972770" y="0"/>
                  </a:lnTo>
                  <a:lnTo>
                    <a:pt x="4972770" y="3524589"/>
                  </a:lnTo>
                  <a:lnTo>
                    <a:pt x="0" y="3524589"/>
                  </a:lnTo>
                  <a:close/>
                </a:path>
              </a:pathLst>
            </a:custGeom>
            <a:solidFill>
              <a:srgbClr val="C0B2E8"/>
            </a:solidFill>
            <a:ln w="28575" cap="sq">
              <a:solidFill>
                <a:srgbClr val="C0B2E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72770" cy="35626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987263" y="-1273513"/>
            <a:ext cx="19571755" cy="2897424"/>
            <a:chOff x="0" y="0"/>
            <a:chExt cx="5154701" cy="76310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154701" cy="763108"/>
            </a:xfrm>
            <a:custGeom>
              <a:avLst/>
              <a:gdLst/>
              <a:ahLst/>
              <a:cxnLst/>
              <a:rect l="l" t="t" r="r" b="b"/>
              <a:pathLst>
                <a:path w="5154701" h="763108">
                  <a:moveTo>
                    <a:pt x="0" y="0"/>
                  </a:moveTo>
                  <a:lnTo>
                    <a:pt x="5154701" y="0"/>
                  </a:lnTo>
                  <a:lnTo>
                    <a:pt x="5154701" y="763108"/>
                  </a:lnTo>
                  <a:lnTo>
                    <a:pt x="0" y="763108"/>
                  </a:ln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5154701" cy="8012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645170" y="574922"/>
            <a:ext cx="474130" cy="404304"/>
          </a:xfrm>
          <a:custGeom>
            <a:avLst/>
            <a:gdLst/>
            <a:ahLst/>
            <a:cxnLst/>
            <a:rect l="l" t="t" r="r" b="b"/>
            <a:pathLst>
              <a:path w="474130" h="404304">
                <a:moveTo>
                  <a:pt x="0" y="0"/>
                </a:moveTo>
                <a:lnTo>
                  <a:pt x="474130" y="0"/>
                </a:lnTo>
                <a:lnTo>
                  <a:pt x="474130" y="404304"/>
                </a:lnTo>
                <a:lnTo>
                  <a:pt x="0" y="4043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661962" y="558614"/>
            <a:ext cx="597338" cy="597338"/>
          </a:xfrm>
          <a:custGeom>
            <a:avLst/>
            <a:gdLst/>
            <a:ahLst/>
            <a:cxnLst/>
            <a:rect l="l" t="t" r="r" b="b"/>
            <a:pathLst>
              <a:path w="597338" h="597338">
                <a:moveTo>
                  <a:pt x="0" y="0"/>
                </a:moveTo>
                <a:lnTo>
                  <a:pt x="597338" y="0"/>
                </a:lnTo>
                <a:lnTo>
                  <a:pt x="597338" y="597338"/>
                </a:lnTo>
                <a:lnTo>
                  <a:pt x="0" y="5973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4108411" y="-2066457"/>
            <a:ext cx="15222730" cy="14705598"/>
            <a:chOff x="0" y="0"/>
            <a:chExt cx="841383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41383" cy="812800"/>
            </a:xfrm>
            <a:custGeom>
              <a:avLst/>
              <a:gdLst/>
              <a:ahLst/>
              <a:cxnLst/>
              <a:rect l="l" t="t" r="r" b="b"/>
              <a:pathLst>
                <a:path w="841383" h="812800">
                  <a:moveTo>
                    <a:pt x="420691" y="0"/>
                  </a:moveTo>
                  <a:cubicBezTo>
                    <a:pt x="188350" y="0"/>
                    <a:pt x="0" y="181951"/>
                    <a:pt x="0" y="406400"/>
                  </a:cubicBezTo>
                  <a:cubicBezTo>
                    <a:pt x="0" y="630849"/>
                    <a:pt x="188350" y="812800"/>
                    <a:pt x="420691" y="812800"/>
                  </a:cubicBezTo>
                  <a:cubicBezTo>
                    <a:pt x="653033" y="812800"/>
                    <a:pt x="841383" y="630849"/>
                    <a:pt x="841383" y="406400"/>
                  </a:cubicBezTo>
                  <a:cubicBezTo>
                    <a:pt x="841383" y="181951"/>
                    <a:pt x="653033" y="0"/>
                    <a:pt x="420691" y="0"/>
                  </a:cubicBezTo>
                  <a:close/>
                </a:path>
              </a:pathLst>
            </a:custGeom>
            <a:solidFill>
              <a:srgbClr val="E4DEDA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78880" y="76200"/>
              <a:ext cx="683623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82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290162" y="663675"/>
            <a:ext cx="1536235" cy="226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41"/>
              </a:lnSpc>
            </a:pPr>
            <a:r>
              <a:rPr lang="en-US" sz="1490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PetSpace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66005" y="1762282"/>
            <a:ext cx="5410394" cy="3243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8"/>
              </a:lnSpc>
            </a:pPr>
            <a:r>
              <a:rPr lang="en-US" sz="5331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Рынок PetTech и цифровой ветеринарии активно растёт</a:t>
            </a:r>
          </a:p>
        </p:txBody>
      </p:sp>
      <p:sp>
        <p:nvSpPr>
          <p:cNvPr id="15" name="Freeform 15"/>
          <p:cNvSpPr/>
          <p:nvPr/>
        </p:nvSpPr>
        <p:spPr>
          <a:xfrm>
            <a:off x="145062" y="9071958"/>
            <a:ext cx="5631337" cy="573373"/>
          </a:xfrm>
          <a:custGeom>
            <a:avLst/>
            <a:gdLst/>
            <a:ahLst/>
            <a:cxnLst/>
            <a:rect l="l" t="t" r="r" b="b"/>
            <a:pathLst>
              <a:path w="5631337" h="573373">
                <a:moveTo>
                  <a:pt x="0" y="0"/>
                </a:moveTo>
                <a:lnTo>
                  <a:pt x="5631337" y="0"/>
                </a:lnTo>
                <a:lnTo>
                  <a:pt x="5631337" y="573373"/>
                </a:lnTo>
                <a:lnTo>
                  <a:pt x="0" y="5733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645170" y="9258300"/>
            <a:ext cx="5563620" cy="445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0"/>
              </a:lnSpc>
            </a:pPr>
            <a:r>
              <a:rPr lang="en-US" sz="17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Источники: Statista, Mars Petcare, Росстат</a:t>
            </a:r>
          </a:p>
          <a:p>
            <a:pPr algn="l">
              <a:lnSpc>
                <a:spcPts val="1530"/>
              </a:lnSpc>
            </a:pPr>
            <a:endParaRPr lang="en-US" sz="170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6000693" y="8919558"/>
            <a:ext cx="8530616" cy="2389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99"/>
              </a:lnSpc>
            </a:pPr>
            <a:r>
              <a:rPr lang="en-US" sz="3356" b="1" dirty="0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~ </a:t>
            </a:r>
            <a:r>
              <a:rPr lang="ru-RU" sz="3600" b="1" dirty="0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590 </a:t>
            </a:r>
            <a:r>
              <a:rPr lang="en-US" sz="3600" b="1" dirty="0" err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млрд</a:t>
            </a:r>
            <a:r>
              <a:rPr lang="ru-RU" sz="3600" b="1" dirty="0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 </a:t>
            </a:r>
            <a:r>
              <a:rPr lang="en-US" sz="3600" b="1" dirty="0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₽</a:t>
            </a:r>
          </a:p>
          <a:p>
            <a:pPr algn="l">
              <a:lnSpc>
                <a:spcPts val="4699"/>
              </a:lnSpc>
            </a:pPr>
            <a:r>
              <a:rPr lang="en-US" sz="360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Глобальный</a:t>
            </a:r>
            <a:r>
              <a:rPr lang="en-US" sz="360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pet-tech</a:t>
            </a:r>
            <a:r>
              <a:rPr lang="en-US" sz="360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рынок</a:t>
            </a:r>
            <a:endParaRPr lang="en-US" sz="3600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l">
              <a:lnSpc>
                <a:spcPts val="4699"/>
              </a:lnSpc>
            </a:pPr>
            <a:endParaRPr lang="en-US" sz="3356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l">
              <a:lnSpc>
                <a:spcPts val="4699"/>
              </a:lnSpc>
            </a:pPr>
            <a:endParaRPr lang="en-US" sz="3356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grpSp>
        <p:nvGrpSpPr>
          <p:cNvPr id="18" name="Group 18"/>
          <p:cNvGrpSpPr/>
          <p:nvPr/>
        </p:nvGrpSpPr>
        <p:grpSpPr>
          <a:xfrm>
            <a:off x="6208790" y="-1785427"/>
            <a:ext cx="11952639" cy="11430758"/>
            <a:chOff x="0" y="0"/>
            <a:chExt cx="849909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49909" cy="812800"/>
            </a:xfrm>
            <a:custGeom>
              <a:avLst/>
              <a:gdLst/>
              <a:ahLst/>
              <a:cxnLst/>
              <a:rect l="l" t="t" r="r" b="b"/>
              <a:pathLst>
                <a:path w="849909" h="812800">
                  <a:moveTo>
                    <a:pt x="424955" y="0"/>
                  </a:moveTo>
                  <a:cubicBezTo>
                    <a:pt x="190259" y="0"/>
                    <a:pt x="0" y="181951"/>
                    <a:pt x="0" y="406400"/>
                  </a:cubicBezTo>
                  <a:cubicBezTo>
                    <a:pt x="0" y="630849"/>
                    <a:pt x="190259" y="812800"/>
                    <a:pt x="424955" y="812800"/>
                  </a:cubicBezTo>
                  <a:cubicBezTo>
                    <a:pt x="659650" y="812800"/>
                    <a:pt x="849909" y="630849"/>
                    <a:pt x="849909" y="406400"/>
                  </a:cubicBezTo>
                  <a:cubicBezTo>
                    <a:pt x="849909" y="181951"/>
                    <a:pt x="659650" y="0"/>
                    <a:pt x="424955" y="0"/>
                  </a:cubicBezTo>
                  <a:close/>
                </a:path>
              </a:pathLst>
            </a:custGeom>
            <a:solidFill>
              <a:srgbClr val="C0B2E8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79679" y="76200"/>
              <a:ext cx="690551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82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6757116" y="1500086"/>
            <a:ext cx="3907194" cy="19317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98"/>
              </a:lnSpc>
            </a:pPr>
            <a:r>
              <a:rPr lang="en-US" sz="3200" b="1" dirty="0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~ 150 </a:t>
            </a:r>
            <a:r>
              <a:rPr lang="en-US" sz="3200" b="1" dirty="0" err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млрд</a:t>
            </a:r>
            <a:r>
              <a:rPr lang="en-US" sz="3200" b="1" dirty="0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 ₽</a:t>
            </a:r>
          </a:p>
          <a:p>
            <a:pPr algn="l">
              <a:lnSpc>
                <a:spcPts val="3798"/>
              </a:lnSpc>
            </a:pPr>
            <a:r>
              <a:rPr lang="ru-RU" sz="320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Сервисный рынок</a:t>
            </a:r>
          </a:p>
          <a:p>
            <a:pPr algn="l">
              <a:lnSpc>
                <a:spcPts val="3798"/>
              </a:lnSpc>
            </a:pPr>
            <a:r>
              <a:rPr lang="ru-RU" sz="320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РФ</a:t>
            </a:r>
            <a:endParaRPr lang="en-US" sz="3200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l">
              <a:lnSpc>
                <a:spcPts val="3798"/>
              </a:lnSpc>
            </a:pPr>
            <a:endParaRPr lang="en-US" sz="2400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grpSp>
        <p:nvGrpSpPr>
          <p:cNvPr id="22" name="Group 22"/>
          <p:cNvGrpSpPr/>
          <p:nvPr/>
        </p:nvGrpSpPr>
        <p:grpSpPr>
          <a:xfrm>
            <a:off x="9506826" y="283142"/>
            <a:ext cx="7937031" cy="793703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82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185109" y="890469"/>
            <a:ext cx="3907194" cy="3907194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4DEDA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82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2780361" y="2654331"/>
            <a:ext cx="3346354" cy="1676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50"/>
              </a:lnSpc>
            </a:pPr>
            <a:r>
              <a:rPr lang="en-US" sz="3600" b="1" dirty="0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~ </a:t>
            </a:r>
            <a:r>
              <a:rPr lang="ru-RU" sz="3600" b="1" dirty="0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185</a:t>
            </a:r>
            <a:r>
              <a:rPr lang="en-US" sz="3600" b="1" dirty="0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млн</a:t>
            </a:r>
            <a:r>
              <a:rPr lang="ru-RU" sz="3600" b="1" dirty="0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 </a:t>
            </a:r>
            <a:r>
              <a:rPr lang="en-US" sz="3600" b="1" dirty="0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₽ </a:t>
            </a:r>
            <a:endParaRPr lang="ru-RU" sz="3600" b="1" dirty="0">
              <a:solidFill>
                <a:srgbClr val="000000"/>
              </a:solidFill>
              <a:latin typeface="Agrandir Bold"/>
              <a:ea typeface="Agrandir Bold"/>
              <a:cs typeface="Agrandir Bold"/>
              <a:sym typeface="Agrandir Bold"/>
            </a:endParaRPr>
          </a:p>
          <a:p>
            <a:pPr algn="l">
              <a:lnSpc>
                <a:spcPts val="3250"/>
              </a:lnSpc>
            </a:pPr>
            <a:r>
              <a:rPr lang="ru-RU" sz="360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Казань</a:t>
            </a:r>
            <a:endParaRPr lang="en-US" sz="3600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l">
              <a:lnSpc>
                <a:spcPts val="3250"/>
              </a:lnSpc>
            </a:pPr>
            <a:endParaRPr lang="en-US" sz="2321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l">
              <a:lnSpc>
                <a:spcPts val="3250"/>
              </a:lnSpc>
            </a:pPr>
            <a:endParaRPr lang="en-US" sz="2321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10879684" y="5133942"/>
            <a:ext cx="5191316" cy="2338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83"/>
              </a:lnSpc>
            </a:pPr>
            <a:r>
              <a:rPr lang="ru-RU" sz="3273" b="1" dirty="0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1</a:t>
            </a:r>
            <a:r>
              <a:rPr lang="en-US" sz="3273" b="1" dirty="0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.6 </a:t>
            </a:r>
            <a:r>
              <a:rPr lang="en-US" sz="3273" b="1" dirty="0" err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млрд</a:t>
            </a:r>
            <a:r>
              <a:rPr lang="en-US" sz="3273" b="1" dirty="0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 ₽</a:t>
            </a:r>
          </a:p>
          <a:p>
            <a:pPr algn="l">
              <a:lnSpc>
                <a:spcPts val="4583"/>
              </a:lnSpc>
            </a:pPr>
            <a:r>
              <a:rPr lang="en-US" sz="3273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SOM РФ</a:t>
            </a:r>
          </a:p>
          <a:p>
            <a:pPr algn="l">
              <a:lnSpc>
                <a:spcPts val="4583"/>
              </a:lnSpc>
            </a:pPr>
            <a:endParaRPr lang="en-US" sz="3273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l">
              <a:lnSpc>
                <a:spcPts val="4583"/>
              </a:lnSpc>
            </a:pPr>
            <a:endParaRPr lang="en-US" sz="3273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638715" y="-644729"/>
            <a:ext cx="8740175" cy="12385137"/>
            <a:chOff x="0" y="0"/>
            <a:chExt cx="2301939" cy="32619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1939" cy="3261929"/>
            </a:xfrm>
            <a:custGeom>
              <a:avLst/>
              <a:gdLst/>
              <a:ahLst/>
              <a:cxnLst/>
              <a:rect l="l" t="t" r="r" b="b"/>
              <a:pathLst>
                <a:path w="2301939" h="3261929">
                  <a:moveTo>
                    <a:pt x="0" y="0"/>
                  </a:moveTo>
                  <a:lnTo>
                    <a:pt x="2301939" y="0"/>
                  </a:lnTo>
                  <a:lnTo>
                    <a:pt x="2301939" y="3261929"/>
                  </a:lnTo>
                  <a:lnTo>
                    <a:pt x="0" y="3261929"/>
                  </a:lnTo>
                  <a:close/>
                </a:path>
              </a:pathLst>
            </a:custGeom>
            <a:solidFill>
              <a:srgbClr val="C0B2E8"/>
            </a:solidFill>
            <a:ln w="28575" cap="sq">
              <a:solidFill>
                <a:srgbClr val="C0B2E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301939" cy="33000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7485204" y="730031"/>
            <a:ext cx="597338" cy="597338"/>
          </a:xfrm>
          <a:custGeom>
            <a:avLst/>
            <a:gdLst/>
            <a:ahLst/>
            <a:cxnLst/>
            <a:rect l="l" t="t" r="r" b="b"/>
            <a:pathLst>
              <a:path w="597338" h="597338">
                <a:moveTo>
                  <a:pt x="0" y="0"/>
                </a:moveTo>
                <a:lnTo>
                  <a:pt x="597339" y="0"/>
                </a:lnTo>
                <a:lnTo>
                  <a:pt x="597339" y="597338"/>
                </a:lnTo>
                <a:lnTo>
                  <a:pt x="0" y="5973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131810" y="7061775"/>
            <a:ext cx="941402" cy="661750"/>
          </a:xfrm>
          <a:custGeom>
            <a:avLst/>
            <a:gdLst/>
            <a:ahLst/>
            <a:cxnLst/>
            <a:rect l="l" t="t" r="r" b="b"/>
            <a:pathLst>
              <a:path w="941402" h="661750">
                <a:moveTo>
                  <a:pt x="0" y="0"/>
                </a:moveTo>
                <a:lnTo>
                  <a:pt x="941402" y="0"/>
                </a:lnTo>
                <a:lnTo>
                  <a:pt x="941402" y="661750"/>
                </a:lnTo>
                <a:lnTo>
                  <a:pt x="0" y="6617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7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7627910"/>
              </p:ext>
            </p:extLst>
          </p:nvPr>
        </p:nvGraphicFramePr>
        <p:xfrm>
          <a:off x="273705" y="1843047"/>
          <a:ext cx="16261694" cy="8068026"/>
        </p:xfrm>
        <a:graphic>
          <a:graphicData uri="http://schemas.openxmlformats.org/drawingml/2006/table">
            <a:tbl>
              <a:tblPr/>
              <a:tblGrid>
                <a:gridCol w="32589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8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589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589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258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11699">
                <a:tc>
                  <a:txBody>
                    <a:bodyPr/>
                    <a:lstStyle/>
                    <a:p>
                      <a:pPr algn="ctr">
                        <a:lnSpc>
                          <a:spcPts val="2310"/>
                        </a:lnSpc>
                        <a:defRPr/>
                      </a:pPr>
                      <a:r>
                        <a:rPr lang="en-US" sz="2400" b="1">
                          <a:solidFill>
                            <a:srgbClr val="FFFFFF"/>
                          </a:solidFill>
                          <a:latin typeface="Agrandir Bold"/>
                          <a:ea typeface="Agrandir Bold"/>
                          <a:cs typeface="Agrandir Bold"/>
                          <a:sym typeface="Agrandir Bold"/>
                        </a:rPr>
                        <a:t>Критерий</a:t>
                      </a:r>
                      <a:endParaRPr lang="en-US" sz="24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B2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0"/>
                        </a:lnSpc>
                        <a:defRPr/>
                      </a:pPr>
                      <a:r>
                        <a:rPr lang="en-US" sz="2400" b="1">
                          <a:solidFill>
                            <a:srgbClr val="FFFFFF"/>
                          </a:solidFill>
                          <a:latin typeface="Agrandir Bold"/>
                          <a:ea typeface="Agrandir Bold"/>
                          <a:cs typeface="Agrandir Bold"/>
                          <a:sym typeface="Agrandir Bold"/>
                        </a:rPr>
                        <a:t>PetSpace</a:t>
                      </a:r>
                      <a:endParaRPr lang="en-US" sz="24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B2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0"/>
                        </a:lnSpc>
                        <a:defRPr/>
                      </a:pPr>
                      <a:r>
                        <a:rPr lang="ru-RU" sz="2400" b="1" dirty="0">
                          <a:solidFill>
                            <a:srgbClr val="FFFFFF"/>
                          </a:solidFill>
                          <a:latin typeface="Agrandir Bold"/>
                          <a:ea typeface="Agrandir Bold"/>
                          <a:cs typeface="Agrandir Bold"/>
                          <a:sym typeface="Agrandir Bold"/>
                        </a:rPr>
                        <a:t>Собака-гуляка</a:t>
                      </a:r>
                      <a:endParaRPr lang="en-US" sz="24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B2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0"/>
                        </a:lnSpc>
                        <a:defRPr/>
                      </a:pPr>
                      <a:r>
                        <a:rPr lang="en-US" sz="2400" b="1" dirty="0" err="1">
                          <a:solidFill>
                            <a:srgbClr val="FFFFFF"/>
                          </a:solidFill>
                          <a:latin typeface="Agrandir Bold"/>
                          <a:ea typeface="Agrandir Bold"/>
                          <a:cs typeface="Agrandir Bold"/>
                          <a:sym typeface="Agrandir Bold"/>
                        </a:rPr>
                        <a:t>Avito</a:t>
                      </a:r>
                      <a:endParaRPr lang="en-US" sz="24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B2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0"/>
                        </a:lnSpc>
                        <a:defRPr/>
                      </a:pPr>
                      <a:r>
                        <a:rPr lang="ru-RU" sz="2400" b="1" dirty="0">
                          <a:solidFill>
                            <a:srgbClr val="FFFFFF"/>
                          </a:solidFill>
                          <a:sym typeface="Agrandir Bold"/>
                        </a:rPr>
                        <a:t>Четыре Лапы</a:t>
                      </a:r>
                      <a:endParaRPr lang="en-US" sz="24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B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63418">
                <a:tc>
                  <a:txBody>
                    <a:bodyPr/>
                    <a:lstStyle/>
                    <a:p>
                      <a:pPr algn="ctr">
                        <a:lnSpc>
                          <a:spcPts val="2310"/>
                        </a:lnSpc>
                        <a:defRPr/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Agrandir"/>
                          <a:ea typeface="Agrandir"/>
                          <a:cs typeface="Agrandir"/>
                          <a:sym typeface="Agrandir"/>
                        </a:rPr>
                        <a:t>Глубина профиля</a:t>
                      </a:r>
                      <a:endParaRPr lang="en-US" sz="24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31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27AE6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30+ </a:t>
                      </a:r>
                      <a:r>
                        <a:rPr lang="en-US" sz="2400" b="1" dirty="0" err="1">
                          <a:solidFill>
                            <a:srgbClr val="27AE6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параметров</a:t>
                      </a:r>
                      <a:endParaRPr lang="en-US" sz="2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>
                        <a:lnSpc>
                          <a:spcPts val="2310"/>
                        </a:lnSpc>
                        <a:defRPr/>
                      </a:pPr>
                      <a:endParaRPr lang="en-US" sz="24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31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~10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параметров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>
                        <a:lnSpc>
                          <a:spcPts val="2310"/>
                        </a:lnSpc>
                        <a:defRPr/>
                      </a:pPr>
                      <a:endParaRPr lang="en-US" sz="24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31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E8384C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2-3 </a:t>
                      </a:r>
                      <a:r>
                        <a:rPr lang="en-US" sz="2400" dirty="0" err="1">
                          <a:solidFill>
                            <a:srgbClr val="E8384C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параметра</a:t>
                      </a:r>
                      <a:endParaRPr lang="en-US" sz="2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>
                        <a:lnSpc>
                          <a:spcPts val="2310"/>
                        </a:lnSpc>
                        <a:defRPr/>
                      </a:pPr>
                      <a:endParaRPr lang="en-US" sz="24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31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~15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параметров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>
                        <a:lnSpc>
                          <a:spcPts val="2310"/>
                        </a:lnSpc>
                        <a:defRPr/>
                      </a:pP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4661">
                <a:tc>
                  <a:txBody>
                    <a:bodyPr/>
                    <a:lstStyle/>
                    <a:p>
                      <a:pPr algn="ctr">
                        <a:lnSpc>
                          <a:spcPts val="2310"/>
                        </a:lnSpc>
                        <a:defRPr/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sym typeface="Agrandir"/>
                        </a:rPr>
                        <a:t>Скорость передачи </a:t>
                      </a:r>
                    </a:p>
                    <a:p>
                      <a:pPr algn="ctr">
                        <a:lnSpc>
                          <a:spcPts val="2310"/>
                        </a:lnSpc>
                        <a:defRPr/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sym typeface="Agrandir"/>
                        </a:rPr>
                        <a:t>данных врачу</a:t>
                      </a:r>
                      <a:endParaRPr lang="en-US" sz="24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27AE6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5 </a:t>
                      </a:r>
                      <a:r>
                        <a:rPr lang="en-US" sz="2400" b="1" dirty="0" err="1">
                          <a:solidFill>
                            <a:srgbClr val="27AE6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секунд</a:t>
                      </a:r>
                      <a:endParaRPr lang="en-US" sz="2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31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solidFill>
                            <a:srgbClr val="E8384C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Не</a:t>
                      </a:r>
                      <a:r>
                        <a:rPr lang="en-US" sz="2400" dirty="0">
                          <a:solidFill>
                            <a:srgbClr val="E8384C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E8384C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предусмотрено</a:t>
                      </a:r>
                      <a:endParaRPr lang="en-US" sz="2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>
                        <a:lnSpc>
                          <a:spcPts val="2310"/>
                        </a:lnSpc>
                        <a:defRPr/>
                      </a:pPr>
                      <a:endParaRPr lang="en-US" sz="24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31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E8384C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300+ </a:t>
                      </a:r>
                      <a:r>
                        <a:rPr lang="en-US" sz="2400" dirty="0" err="1">
                          <a:solidFill>
                            <a:srgbClr val="E8384C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сек</a:t>
                      </a:r>
                      <a:endParaRPr lang="en-US" sz="2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>
                        <a:lnSpc>
                          <a:spcPts val="2310"/>
                        </a:lnSpc>
                        <a:defRPr/>
                      </a:pPr>
                      <a:endParaRPr lang="en-US" sz="24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31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120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сек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>
                        <a:lnSpc>
                          <a:spcPts val="2310"/>
                        </a:lnSpc>
                        <a:defRPr/>
                      </a:pP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52837">
                <a:tc>
                  <a:txBody>
                    <a:bodyPr/>
                    <a:lstStyle/>
                    <a:p>
                      <a:pPr algn="ctr">
                        <a:lnSpc>
                          <a:spcPts val="2310"/>
                        </a:lnSpc>
                        <a:defRPr/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Agrandir"/>
                          <a:ea typeface="Agrandir"/>
                          <a:cs typeface="Agrandir"/>
                          <a:sym typeface="Agrandir"/>
                        </a:rPr>
                        <a:t>Количество</a:t>
                      </a:r>
                    </a:p>
                    <a:p>
                      <a:pPr algn="ctr">
                        <a:lnSpc>
                          <a:spcPts val="2310"/>
                        </a:lnSpc>
                        <a:defRPr/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Agrandir"/>
                          <a:ea typeface="Agrandir"/>
                          <a:cs typeface="Agrandir"/>
                          <a:sym typeface="Agrandir"/>
                        </a:rPr>
                        <a:t> категорий услуг</a:t>
                      </a:r>
                      <a:endParaRPr lang="en-US" sz="24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27AE6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 </a:t>
                      </a:r>
                      <a:r>
                        <a:rPr lang="en-US" sz="2400" b="1" dirty="0" err="1">
                          <a:solidFill>
                            <a:srgbClr val="27AE6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категорий</a:t>
                      </a:r>
                      <a:endParaRPr lang="en-US" sz="2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31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категории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>
                        <a:lnSpc>
                          <a:spcPts val="2310"/>
                        </a:lnSpc>
                        <a:defRPr/>
                      </a:pP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Много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без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интеграции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31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категории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>
                        <a:lnSpc>
                          <a:spcPts val="2310"/>
                        </a:lnSpc>
                        <a:defRPr/>
                      </a:pP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0347">
                <a:tc>
                  <a:txBody>
                    <a:bodyPr/>
                    <a:lstStyle/>
                    <a:p>
                      <a:pPr algn="ctr">
                        <a:lnSpc>
                          <a:spcPts val="2310"/>
                        </a:lnSpc>
                        <a:defRPr/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Agrandir"/>
                          <a:ea typeface="Agrandir"/>
                          <a:cs typeface="Agrandir"/>
                          <a:sym typeface="Agrandir"/>
                        </a:rPr>
                        <a:t>Конверсия в целевое действие</a:t>
                      </a:r>
                      <a:endParaRPr lang="en-US" sz="24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27AE6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~85%</a:t>
                      </a:r>
                      <a:endParaRPr lang="en-US" sz="2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31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~40%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>
                        <a:lnSpc>
                          <a:spcPts val="2310"/>
                        </a:lnSpc>
                        <a:defRPr/>
                      </a:pP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31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E8384C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~15%</a:t>
                      </a:r>
                      <a:endParaRPr lang="en-US" sz="2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>
                        <a:lnSpc>
                          <a:spcPts val="2310"/>
                        </a:lnSpc>
                        <a:defRPr/>
                      </a:pPr>
                      <a:endParaRPr lang="en-US" sz="24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31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~35%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>
                        <a:lnSpc>
                          <a:spcPts val="2310"/>
                        </a:lnSpc>
                        <a:defRPr/>
                      </a:pP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85064">
                <a:tc>
                  <a:txBody>
                    <a:bodyPr/>
                    <a:lstStyle/>
                    <a:p>
                      <a:pPr algn="ctr">
                        <a:lnSpc>
                          <a:spcPts val="2310"/>
                        </a:lnSpc>
                        <a:defRPr/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Agrandir"/>
                          <a:ea typeface="Agrandir"/>
                          <a:cs typeface="Agrandir"/>
                          <a:sym typeface="Agrandir"/>
                        </a:rPr>
                        <a:t>Хранение данных</a:t>
                      </a:r>
                      <a:endParaRPr lang="en-US" sz="24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 err="1">
                          <a:solidFill>
                            <a:srgbClr val="27AE6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Безлимит</a:t>
                      </a:r>
                      <a:r>
                        <a:rPr lang="en-US" sz="2400" b="1" dirty="0">
                          <a:solidFill>
                            <a:srgbClr val="27AE6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(</a:t>
                      </a:r>
                      <a:r>
                        <a:rPr lang="en-US" sz="2400" b="1" dirty="0" err="1">
                          <a:solidFill>
                            <a:srgbClr val="27AE6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облако</a:t>
                      </a:r>
                      <a:r>
                        <a:rPr lang="en-US" sz="2400" b="1" dirty="0">
                          <a:solidFill>
                            <a:srgbClr val="27AE6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)</a:t>
                      </a:r>
                      <a:endParaRPr lang="en-US" sz="2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31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&lt;1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Мб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>
                        <a:lnSpc>
                          <a:spcPts val="2310"/>
                        </a:lnSpc>
                        <a:defRPr/>
                      </a:pP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31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E8384C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 </a:t>
                      </a:r>
                      <a:r>
                        <a:rPr lang="en-US" sz="2400" dirty="0" err="1">
                          <a:solidFill>
                            <a:srgbClr val="E8384C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Мб</a:t>
                      </a:r>
                      <a:endParaRPr lang="en-US" sz="2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>
                        <a:lnSpc>
                          <a:spcPts val="2310"/>
                        </a:lnSpc>
                        <a:defRPr/>
                      </a:pPr>
                      <a:endParaRPr lang="en-US" sz="24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31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&lt;5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Мб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>
                        <a:lnSpc>
                          <a:spcPts val="2310"/>
                        </a:lnSpc>
                        <a:defRPr/>
                      </a:pP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8"/>
          <p:cNvSpPr txBox="1"/>
          <p:nvPr/>
        </p:nvSpPr>
        <p:spPr>
          <a:xfrm>
            <a:off x="504126" y="375927"/>
            <a:ext cx="5528475" cy="1286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81"/>
              </a:lnSpc>
            </a:pPr>
            <a:r>
              <a:rPr lang="en-US" sz="4868" b="1" dirty="0" err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Анализ</a:t>
            </a:r>
            <a:r>
              <a:rPr lang="en-US" sz="4868" b="1" dirty="0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 </a:t>
            </a:r>
            <a:r>
              <a:rPr lang="en-US" sz="4868" b="1" dirty="0" err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конкурентов</a:t>
            </a:r>
            <a:endParaRPr lang="en-US" sz="4868" b="1" dirty="0">
              <a:solidFill>
                <a:srgbClr val="000000"/>
              </a:solidFill>
              <a:latin typeface="Agrandir Bold"/>
              <a:ea typeface="Agrandir Bold"/>
              <a:cs typeface="Agrandir Bold"/>
              <a:sym typeface="Agrandir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032601" y="519964"/>
            <a:ext cx="11526857" cy="824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50"/>
              </a:lnSpc>
            </a:pPr>
            <a:r>
              <a:rPr lang="en-US" sz="2321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PetSpace</a:t>
            </a:r>
            <a:r>
              <a:rPr lang="en-US" sz="2321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— </a:t>
            </a:r>
            <a:r>
              <a:rPr lang="en-US" sz="2321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единственная</a:t>
            </a:r>
            <a:r>
              <a:rPr lang="en-US" sz="2321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321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платформа</a:t>
            </a:r>
            <a:r>
              <a:rPr lang="en-US" sz="2321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321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на</a:t>
            </a:r>
            <a:r>
              <a:rPr lang="en-US" sz="2321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321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российском</a:t>
            </a:r>
            <a:r>
              <a:rPr lang="en-US" sz="2321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321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рынке</a:t>
            </a:r>
            <a:r>
              <a:rPr lang="en-US" sz="2321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, </a:t>
            </a:r>
            <a:r>
              <a:rPr lang="en-US" sz="2321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объединяющая</a:t>
            </a:r>
            <a:r>
              <a:rPr lang="en-US" sz="2321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AI, Smart-ID </a:t>
            </a:r>
            <a:r>
              <a:rPr lang="en-US" sz="2321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и</a:t>
            </a:r>
            <a:r>
              <a:rPr lang="en-US" sz="2321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SaaS-</a:t>
            </a:r>
            <a:r>
              <a:rPr lang="en-US" sz="2321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инфраструктуру</a:t>
            </a:r>
            <a:r>
              <a:rPr lang="en-US" sz="2321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321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для</a:t>
            </a:r>
            <a:r>
              <a:rPr lang="en-US" sz="2321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321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ветеринарии</a:t>
            </a:r>
            <a:endParaRPr lang="en-US" sz="2321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89030" y="1028700"/>
            <a:ext cx="7196544" cy="11536094"/>
            <a:chOff x="0" y="0"/>
            <a:chExt cx="1895386" cy="30383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95386" cy="3038313"/>
            </a:xfrm>
            <a:custGeom>
              <a:avLst/>
              <a:gdLst/>
              <a:ahLst/>
              <a:cxnLst/>
              <a:rect l="l" t="t" r="r" b="b"/>
              <a:pathLst>
                <a:path w="1895386" h="3038313">
                  <a:moveTo>
                    <a:pt x="0" y="0"/>
                  </a:moveTo>
                  <a:lnTo>
                    <a:pt x="1895386" y="0"/>
                  </a:lnTo>
                  <a:lnTo>
                    <a:pt x="1895386" y="3038313"/>
                  </a:lnTo>
                  <a:lnTo>
                    <a:pt x="0" y="3038313"/>
                  </a:lnTo>
                  <a:close/>
                </a:path>
              </a:pathLst>
            </a:custGeom>
            <a:solidFill>
              <a:srgbClr val="C0B2E8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895386" cy="30764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987263" y="-1273513"/>
            <a:ext cx="19571755" cy="2897424"/>
            <a:chOff x="0" y="0"/>
            <a:chExt cx="5154701" cy="76310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154701" cy="763108"/>
            </a:xfrm>
            <a:custGeom>
              <a:avLst/>
              <a:gdLst/>
              <a:ahLst/>
              <a:cxnLst/>
              <a:rect l="l" t="t" r="r" b="b"/>
              <a:pathLst>
                <a:path w="5154701" h="763108">
                  <a:moveTo>
                    <a:pt x="0" y="0"/>
                  </a:moveTo>
                  <a:lnTo>
                    <a:pt x="5154701" y="0"/>
                  </a:lnTo>
                  <a:lnTo>
                    <a:pt x="5154701" y="763108"/>
                  </a:lnTo>
                  <a:lnTo>
                    <a:pt x="0" y="763108"/>
                  </a:ln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5154701" cy="8012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645170" y="574922"/>
            <a:ext cx="474130" cy="404304"/>
          </a:xfrm>
          <a:custGeom>
            <a:avLst/>
            <a:gdLst/>
            <a:ahLst/>
            <a:cxnLst/>
            <a:rect l="l" t="t" r="r" b="b"/>
            <a:pathLst>
              <a:path w="474130" h="404304">
                <a:moveTo>
                  <a:pt x="0" y="0"/>
                </a:moveTo>
                <a:lnTo>
                  <a:pt x="474130" y="0"/>
                </a:lnTo>
                <a:lnTo>
                  <a:pt x="474130" y="404304"/>
                </a:lnTo>
                <a:lnTo>
                  <a:pt x="0" y="4043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661962" y="558614"/>
            <a:ext cx="597338" cy="597338"/>
          </a:xfrm>
          <a:custGeom>
            <a:avLst/>
            <a:gdLst/>
            <a:ahLst/>
            <a:cxnLst/>
            <a:rect l="l" t="t" r="r" b="b"/>
            <a:pathLst>
              <a:path w="597338" h="597338">
                <a:moveTo>
                  <a:pt x="0" y="0"/>
                </a:moveTo>
                <a:lnTo>
                  <a:pt x="597338" y="0"/>
                </a:lnTo>
                <a:lnTo>
                  <a:pt x="597338" y="597338"/>
                </a:lnTo>
                <a:lnTo>
                  <a:pt x="0" y="5973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644156" y="2066808"/>
            <a:ext cx="6573136" cy="989495"/>
            <a:chOff x="0" y="0"/>
            <a:chExt cx="1902176" cy="28634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902176" cy="286346"/>
            </a:xfrm>
            <a:custGeom>
              <a:avLst/>
              <a:gdLst/>
              <a:ahLst/>
              <a:cxnLst/>
              <a:rect l="l" t="t" r="r" b="b"/>
              <a:pathLst>
                <a:path w="1902176" h="286346">
                  <a:moveTo>
                    <a:pt x="61246" y="0"/>
                  </a:moveTo>
                  <a:lnTo>
                    <a:pt x="1840930" y="0"/>
                  </a:lnTo>
                  <a:cubicBezTo>
                    <a:pt x="1874756" y="0"/>
                    <a:pt x="1902176" y="27421"/>
                    <a:pt x="1902176" y="61246"/>
                  </a:cubicBezTo>
                  <a:lnTo>
                    <a:pt x="1902176" y="225100"/>
                  </a:lnTo>
                  <a:cubicBezTo>
                    <a:pt x="1902176" y="241344"/>
                    <a:pt x="1895724" y="256922"/>
                    <a:pt x="1884238" y="268408"/>
                  </a:cubicBezTo>
                  <a:cubicBezTo>
                    <a:pt x="1872752" y="279894"/>
                    <a:pt x="1857174" y="286346"/>
                    <a:pt x="1840930" y="286346"/>
                  </a:cubicBezTo>
                  <a:lnTo>
                    <a:pt x="61246" y="286346"/>
                  </a:lnTo>
                  <a:cubicBezTo>
                    <a:pt x="45003" y="286346"/>
                    <a:pt x="29425" y="279894"/>
                    <a:pt x="17939" y="268408"/>
                  </a:cubicBezTo>
                  <a:cubicBezTo>
                    <a:pt x="6453" y="256922"/>
                    <a:pt x="0" y="241344"/>
                    <a:pt x="0" y="225100"/>
                  </a:cubicBezTo>
                  <a:lnTo>
                    <a:pt x="0" y="61246"/>
                  </a:lnTo>
                  <a:cubicBezTo>
                    <a:pt x="0" y="45003"/>
                    <a:pt x="6453" y="29425"/>
                    <a:pt x="17939" y="17939"/>
                  </a:cubicBezTo>
                  <a:cubicBezTo>
                    <a:pt x="29425" y="6453"/>
                    <a:pt x="45003" y="0"/>
                    <a:pt x="61246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902176" cy="3244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644156" y="2066808"/>
            <a:ext cx="1639670" cy="989495"/>
            <a:chOff x="0" y="0"/>
            <a:chExt cx="474498" cy="28634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74498" cy="286346"/>
            </a:xfrm>
            <a:custGeom>
              <a:avLst/>
              <a:gdLst/>
              <a:ahLst/>
              <a:cxnLst/>
              <a:rect l="l" t="t" r="r" b="b"/>
              <a:pathLst>
                <a:path w="474498" h="286346">
                  <a:moveTo>
                    <a:pt x="143173" y="0"/>
                  </a:moveTo>
                  <a:lnTo>
                    <a:pt x="331325" y="0"/>
                  </a:lnTo>
                  <a:cubicBezTo>
                    <a:pt x="410397" y="0"/>
                    <a:pt x="474498" y="64101"/>
                    <a:pt x="474498" y="143173"/>
                  </a:cubicBezTo>
                  <a:lnTo>
                    <a:pt x="474498" y="143173"/>
                  </a:lnTo>
                  <a:cubicBezTo>
                    <a:pt x="474498" y="181145"/>
                    <a:pt x="459414" y="217562"/>
                    <a:pt x="432564" y="244412"/>
                  </a:cubicBezTo>
                  <a:cubicBezTo>
                    <a:pt x="405714" y="271262"/>
                    <a:pt x="369297" y="286346"/>
                    <a:pt x="331325" y="286346"/>
                  </a:cubicBezTo>
                  <a:lnTo>
                    <a:pt x="143173" y="286346"/>
                  </a:lnTo>
                  <a:cubicBezTo>
                    <a:pt x="105201" y="286346"/>
                    <a:pt x="68785" y="271262"/>
                    <a:pt x="41934" y="244412"/>
                  </a:cubicBezTo>
                  <a:cubicBezTo>
                    <a:pt x="15084" y="217562"/>
                    <a:pt x="0" y="181145"/>
                    <a:pt x="0" y="143173"/>
                  </a:cubicBezTo>
                  <a:lnTo>
                    <a:pt x="0" y="143173"/>
                  </a:lnTo>
                  <a:cubicBezTo>
                    <a:pt x="0" y="105201"/>
                    <a:pt x="15084" y="68785"/>
                    <a:pt x="41934" y="41934"/>
                  </a:cubicBezTo>
                  <a:cubicBezTo>
                    <a:pt x="68785" y="15084"/>
                    <a:pt x="105201" y="0"/>
                    <a:pt x="143173" y="0"/>
                  </a:cubicBezTo>
                  <a:close/>
                </a:path>
              </a:pathLst>
            </a:custGeom>
            <a:solidFill>
              <a:srgbClr val="C0B2E8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74498" cy="3244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387495" y="6176299"/>
            <a:ext cx="6573136" cy="989495"/>
            <a:chOff x="0" y="0"/>
            <a:chExt cx="1902176" cy="28634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902176" cy="286346"/>
            </a:xfrm>
            <a:custGeom>
              <a:avLst/>
              <a:gdLst/>
              <a:ahLst/>
              <a:cxnLst/>
              <a:rect l="l" t="t" r="r" b="b"/>
              <a:pathLst>
                <a:path w="1902176" h="286346">
                  <a:moveTo>
                    <a:pt x="61246" y="0"/>
                  </a:moveTo>
                  <a:lnTo>
                    <a:pt x="1840930" y="0"/>
                  </a:lnTo>
                  <a:cubicBezTo>
                    <a:pt x="1874756" y="0"/>
                    <a:pt x="1902176" y="27421"/>
                    <a:pt x="1902176" y="61246"/>
                  </a:cubicBezTo>
                  <a:lnTo>
                    <a:pt x="1902176" y="225100"/>
                  </a:lnTo>
                  <a:cubicBezTo>
                    <a:pt x="1902176" y="241344"/>
                    <a:pt x="1895724" y="256922"/>
                    <a:pt x="1884238" y="268408"/>
                  </a:cubicBezTo>
                  <a:cubicBezTo>
                    <a:pt x="1872752" y="279894"/>
                    <a:pt x="1857174" y="286346"/>
                    <a:pt x="1840930" y="286346"/>
                  </a:cubicBezTo>
                  <a:lnTo>
                    <a:pt x="61246" y="286346"/>
                  </a:lnTo>
                  <a:cubicBezTo>
                    <a:pt x="45003" y="286346"/>
                    <a:pt x="29425" y="279894"/>
                    <a:pt x="17939" y="268408"/>
                  </a:cubicBezTo>
                  <a:cubicBezTo>
                    <a:pt x="6453" y="256922"/>
                    <a:pt x="0" y="241344"/>
                    <a:pt x="0" y="225100"/>
                  </a:cubicBezTo>
                  <a:lnTo>
                    <a:pt x="0" y="61246"/>
                  </a:lnTo>
                  <a:cubicBezTo>
                    <a:pt x="0" y="45003"/>
                    <a:pt x="6453" y="29425"/>
                    <a:pt x="17939" y="17939"/>
                  </a:cubicBezTo>
                  <a:cubicBezTo>
                    <a:pt x="29425" y="6453"/>
                    <a:pt x="45003" y="0"/>
                    <a:pt x="61246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1902176" cy="3244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387495" y="6176299"/>
            <a:ext cx="1639670" cy="989495"/>
            <a:chOff x="0" y="0"/>
            <a:chExt cx="474498" cy="28634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74498" cy="286346"/>
            </a:xfrm>
            <a:custGeom>
              <a:avLst/>
              <a:gdLst/>
              <a:ahLst/>
              <a:cxnLst/>
              <a:rect l="l" t="t" r="r" b="b"/>
              <a:pathLst>
                <a:path w="474498" h="286346">
                  <a:moveTo>
                    <a:pt x="143173" y="0"/>
                  </a:moveTo>
                  <a:lnTo>
                    <a:pt x="331325" y="0"/>
                  </a:lnTo>
                  <a:cubicBezTo>
                    <a:pt x="410397" y="0"/>
                    <a:pt x="474498" y="64101"/>
                    <a:pt x="474498" y="143173"/>
                  </a:cubicBezTo>
                  <a:lnTo>
                    <a:pt x="474498" y="143173"/>
                  </a:lnTo>
                  <a:cubicBezTo>
                    <a:pt x="474498" y="181145"/>
                    <a:pt x="459414" y="217562"/>
                    <a:pt x="432564" y="244412"/>
                  </a:cubicBezTo>
                  <a:cubicBezTo>
                    <a:pt x="405714" y="271262"/>
                    <a:pt x="369297" y="286346"/>
                    <a:pt x="331325" y="286346"/>
                  </a:cubicBezTo>
                  <a:lnTo>
                    <a:pt x="143173" y="286346"/>
                  </a:lnTo>
                  <a:cubicBezTo>
                    <a:pt x="105201" y="286346"/>
                    <a:pt x="68785" y="271262"/>
                    <a:pt x="41934" y="244412"/>
                  </a:cubicBezTo>
                  <a:cubicBezTo>
                    <a:pt x="15084" y="217562"/>
                    <a:pt x="0" y="181145"/>
                    <a:pt x="0" y="143173"/>
                  </a:cubicBezTo>
                  <a:lnTo>
                    <a:pt x="0" y="143173"/>
                  </a:lnTo>
                  <a:cubicBezTo>
                    <a:pt x="0" y="105201"/>
                    <a:pt x="15084" y="68785"/>
                    <a:pt x="41934" y="41934"/>
                  </a:cubicBezTo>
                  <a:cubicBezTo>
                    <a:pt x="68785" y="15084"/>
                    <a:pt x="105201" y="0"/>
                    <a:pt x="143173" y="0"/>
                  </a:cubicBezTo>
                  <a:close/>
                </a:path>
              </a:pathLst>
            </a:custGeom>
            <a:solidFill>
              <a:srgbClr val="C0B2E8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74498" cy="3244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436814" y="6213600"/>
            <a:ext cx="6573136" cy="989495"/>
            <a:chOff x="0" y="0"/>
            <a:chExt cx="1902176" cy="28634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902176" cy="286346"/>
            </a:xfrm>
            <a:custGeom>
              <a:avLst/>
              <a:gdLst/>
              <a:ahLst/>
              <a:cxnLst/>
              <a:rect l="l" t="t" r="r" b="b"/>
              <a:pathLst>
                <a:path w="1902176" h="286346">
                  <a:moveTo>
                    <a:pt x="61246" y="0"/>
                  </a:moveTo>
                  <a:lnTo>
                    <a:pt x="1840930" y="0"/>
                  </a:lnTo>
                  <a:cubicBezTo>
                    <a:pt x="1874756" y="0"/>
                    <a:pt x="1902176" y="27421"/>
                    <a:pt x="1902176" y="61246"/>
                  </a:cubicBezTo>
                  <a:lnTo>
                    <a:pt x="1902176" y="225100"/>
                  </a:lnTo>
                  <a:cubicBezTo>
                    <a:pt x="1902176" y="241344"/>
                    <a:pt x="1895724" y="256922"/>
                    <a:pt x="1884238" y="268408"/>
                  </a:cubicBezTo>
                  <a:cubicBezTo>
                    <a:pt x="1872752" y="279894"/>
                    <a:pt x="1857174" y="286346"/>
                    <a:pt x="1840930" y="286346"/>
                  </a:cubicBezTo>
                  <a:lnTo>
                    <a:pt x="61246" y="286346"/>
                  </a:lnTo>
                  <a:cubicBezTo>
                    <a:pt x="45003" y="286346"/>
                    <a:pt x="29425" y="279894"/>
                    <a:pt x="17939" y="268408"/>
                  </a:cubicBezTo>
                  <a:cubicBezTo>
                    <a:pt x="6453" y="256922"/>
                    <a:pt x="0" y="241344"/>
                    <a:pt x="0" y="225100"/>
                  </a:cubicBezTo>
                  <a:lnTo>
                    <a:pt x="0" y="61246"/>
                  </a:lnTo>
                  <a:cubicBezTo>
                    <a:pt x="0" y="45003"/>
                    <a:pt x="6453" y="29425"/>
                    <a:pt x="17939" y="17939"/>
                  </a:cubicBezTo>
                  <a:cubicBezTo>
                    <a:pt x="29425" y="6453"/>
                    <a:pt x="45003" y="0"/>
                    <a:pt x="61246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1902176" cy="3244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36814" y="6213600"/>
            <a:ext cx="1639670" cy="989495"/>
            <a:chOff x="0" y="0"/>
            <a:chExt cx="474498" cy="286346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474498" cy="286346"/>
            </a:xfrm>
            <a:custGeom>
              <a:avLst/>
              <a:gdLst/>
              <a:ahLst/>
              <a:cxnLst/>
              <a:rect l="l" t="t" r="r" b="b"/>
              <a:pathLst>
                <a:path w="474498" h="286346">
                  <a:moveTo>
                    <a:pt x="143173" y="0"/>
                  </a:moveTo>
                  <a:lnTo>
                    <a:pt x="331325" y="0"/>
                  </a:lnTo>
                  <a:cubicBezTo>
                    <a:pt x="410397" y="0"/>
                    <a:pt x="474498" y="64101"/>
                    <a:pt x="474498" y="143173"/>
                  </a:cubicBezTo>
                  <a:lnTo>
                    <a:pt x="474498" y="143173"/>
                  </a:lnTo>
                  <a:cubicBezTo>
                    <a:pt x="474498" y="181145"/>
                    <a:pt x="459414" y="217562"/>
                    <a:pt x="432564" y="244412"/>
                  </a:cubicBezTo>
                  <a:cubicBezTo>
                    <a:pt x="405714" y="271262"/>
                    <a:pt x="369297" y="286346"/>
                    <a:pt x="331325" y="286346"/>
                  </a:cubicBezTo>
                  <a:lnTo>
                    <a:pt x="143173" y="286346"/>
                  </a:lnTo>
                  <a:cubicBezTo>
                    <a:pt x="105201" y="286346"/>
                    <a:pt x="68785" y="271262"/>
                    <a:pt x="41934" y="244412"/>
                  </a:cubicBezTo>
                  <a:cubicBezTo>
                    <a:pt x="15084" y="217562"/>
                    <a:pt x="0" y="181145"/>
                    <a:pt x="0" y="143173"/>
                  </a:cubicBezTo>
                  <a:lnTo>
                    <a:pt x="0" y="143173"/>
                  </a:lnTo>
                  <a:cubicBezTo>
                    <a:pt x="0" y="105201"/>
                    <a:pt x="15084" y="68785"/>
                    <a:pt x="41934" y="41934"/>
                  </a:cubicBezTo>
                  <a:cubicBezTo>
                    <a:pt x="68785" y="15084"/>
                    <a:pt x="105201" y="0"/>
                    <a:pt x="143173" y="0"/>
                  </a:cubicBezTo>
                  <a:close/>
                </a:path>
              </a:pathLst>
            </a:custGeom>
            <a:solidFill>
              <a:srgbClr val="C0B2E8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474498" cy="3244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2198141" y="2310690"/>
            <a:ext cx="531700" cy="501731"/>
          </a:xfrm>
          <a:custGeom>
            <a:avLst/>
            <a:gdLst/>
            <a:ahLst/>
            <a:cxnLst/>
            <a:rect l="l" t="t" r="r" b="b"/>
            <a:pathLst>
              <a:path w="531700" h="501731">
                <a:moveTo>
                  <a:pt x="0" y="0"/>
                </a:moveTo>
                <a:lnTo>
                  <a:pt x="531699" y="0"/>
                </a:lnTo>
                <a:lnTo>
                  <a:pt x="531699" y="501731"/>
                </a:lnTo>
                <a:lnTo>
                  <a:pt x="0" y="5017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0941480" y="6420181"/>
            <a:ext cx="531700" cy="501731"/>
          </a:xfrm>
          <a:custGeom>
            <a:avLst/>
            <a:gdLst/>
            <a:ahLst/>
            <a:cxnLst/>
            <a:rect l="l" t="t" r="r" b="b"/>
            <a:pathLst>
              <a:path w="531700" h="501731">
                <a:moveTo>
                  <a:pt x="0" y="0"/>
                </a:moveTo>
                <a:lnTo>
                  <a:pt x="531699" y="0"/>
                </a:lnTo>
                <a:lnTo>
                  <a:pt x="531699" y="501731"/>
                </a:lnTo>
                <a:lnTo>
                  <a:pt x="0" y="5017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990799" y="6457481"/>
            <a:ext cx="531700" cy="501731"/>
          </a:xfrm>
          <a:custGeom>
            <a:avLst/>
            <a:gdLst/>
            <a:ahLst/>
            <a:cxnLst/>
            <a:rect l="l" t="t" r="r" b="b"/>
            <a:pathLst>
              <a:path w="531700" h="501731">
                <a:moveTo>
                  <a:pt x="0" y="0"/>
                </a:moveTo>
                <a:lnTo>
                  <a:pt x="531699" y="0"/>
                </a:lnTo>
                <a:lnTo>
                  <a:pt x="531699" y="501731"/>
                </a:lnTo>
                <a:lnTo>
                  <a:pt x="0" y="5017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3723382" y="2385907"/>
            <a:ext cx="3449633" cy="390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7"/>
              </a:lnSpc>
            </a:pPr>
            <a:r>
              <a:rPr lang="en-US" sz="2564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Козлова Мальвина</a:t>
            </a:r>
          </a:p>
        </p:txBody>
      </p:sp>
      <p:grpSp>
        <p:nvGrpSpPr>
          <p:cNvPr id="32" name="Group 32"/>
          <p:cNvGrpSpPr>
            <a:grpSpLocks noChangeAspect="1"/>
          </p:cNvGrpSpPr>
          <p:nvPr/>
        </p:nvGrpSpPr>
        <p:grpSpPr>
          <a:xfrm>
            <a:off x="6640214" y="1808713"/>
            <a:ext cx="3778030" cy="3778030"/>
            <a:chOff x="0" y="0"/>
            <a:chExt cx="14840029" cy="14840029"/>
          </a:xfrm>
        </p:grpSpPr>
        <p:sp>
          <p:nvSpPr>
            <p:cNvPr id="33" name="Freeform 33"/>
            <p:cNvSpPr/>
            <p:nvPr/>
          </p:nvSpPr>
          <p:spPr>
            <a:xfrm>
              <a:off x="-33258" y="-75"/>
              <a:ext cx="14906544" cy="14840178"/>
            </a:xfrm>
            <a:custGeom>
              <a:avLst/>
              <a:gdLst/>
              <a:ahLst/>
              <a:cxnLst/>
              <a:rect l="l" t="t" r="r" b="b"/>
              <a:pathLst>
                <a:path w="14906544" h="14840178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E4DEDA"/>
            </a:solidFill>
          </p:spPr>
        </p:sp>
        <p:sp>
          <p:nvSpPr>
            <p:cNvPr id="34" name="Freeform 34"/>
            <p:cNvSpPr/>
            <p:nvPr/>
          </p:nvSpPr>
          <p:spPr>
            <a:xfrm>
              <a:off x="168022" y="200309"/>
              <a:ext cx="14503985" cy="14439411"/>
            </a:xfrm>
            <a:custGeom>
              <a:avLst/>
              <a:gdLst/>
              <a:ahLst/>
              <a:cxnLst/>
              <a:rect l="l" t="t" r="r" b="b"/>
              <a:pathLst>
                <a:path w="14503985" h="14439411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5" name="Freeform 35"/>
            <p:cNvSpPr/>
            <p:nvPr/>
          </p:nvSpPr>
          <p:spPr>
            <a:xfrm>
              <a:off x="531276" y="561946"/>
              <a:ext cx="13777477" cy="13716137"/>
            </a:xfrm>
            <a:custGeom>
              <a:avLst/>
              <a:gdLst/>
              <a:ahLst/>
              <a:cxnLst/>
              <a:rect l="l" t="t" r="r" b="b"/>
              <a:pathLst>
                <a:path w="13777477" h="13716137">
                  <a:moveTo>
                    <a:pt x="6888739" y="68"/>
                  </a:moveTo>
                  <a:cubicBezTo>
                    <a:pt x="4431305" y="-10922"/>
                    <a:pt x="2155826" y="1293797"/>
                    <a:pt x="923925" y="3420184"/>
                  </a:cubicBezTo>
                  <a:cubicBezTo>
                    <a:pt x="-307975" y="5546571"/>
                    <a:pt x="-307975" y="8169565"/>
                    <a:pt x="923925" y="10295952"/>
                  </a:cubicBezTo>
                  <a:cubicBezTo>
                    <a:pt x="2155826" y="12422339"/>
                    <a:pt x="4431305" y="13727058"/>
                    <a:pt x="6888739" y="13716068"/>
                  </a:cubicBezTo>
                  <a:cubicBezTo>
                    <a:pt x="9346172" y="13727058"/>
                    <a:pt x="11621651" y="12422339"/>
                    <a:pt x="12853552" y="10295952"/>
                  </a:cubicBezTo>
                  <a:cubicBezTo>
                    <a:pt x="14085452" y="8169565"/>
                    <a:pt x="14085452" y="5546571"/>
                    <a:pt x="12853552" y="3420184"/>
                  </a:cubicBezTo>
                  <a:cubicBezTo>
                    <a:pt x="11621651" y="1293797"/>
                    <a:pt x="9346172" y="-10922"/>
                    <a:pt x="6888739" y="68"/>
                  </a:cubicBezTo>
                  <a:close/>
                </a:path>
              </a:pathLst>
            </a:custGeom>
            <a:blipFill>
              <a:blip r:embed="rId8"/>
              <a:stretch>
                <a:fillRect l="223" t="-1392" r="223" b="-1392"/>
              </a:stretch>
            </a:blipFill>
          </p:spPr>
        </p:sp>
      </p:grpSp>
      <p:sp>
        <p:nvSpPr>
          <p:cNvPr id="36" name="TextBox 36"/>
          <p:cNvSpPr txBox="1"/>
          <p:nvPr/>
        </p:nvSpPr>
        <p:spPr>
          <a:xfrm>
            <a:off x="12466721" y="6531792"/>
            <a:ext cx="3789405" cy="390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7"/>
              </a:lnSpc>
            </a:pPr>
            <a:r>
              <a:rPr lang="en-US" sz="2564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Маршалова Полина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559485" y="6571911"/>
            <a:ext cx="3621179" cy="390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7"/>
              </a:lnSpc>
            </a:pPr>
            <a:r>
              <a:rPr lang="en-US" sz="2564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Белянина Диана</a:t>
            </a:r>
          </a:p>
        </p:txBody>
      </p:sp>
      <p:grpSp>
        <p:nvGrpSpPr>
          <p:cNvPr id="38" name="Group 38"/>
          <p:cNvGrpSpPr>
            <a:grpSpLocks noChangeAspect="1"/>
          </p:cNvGrpSpPr>
          <p:nvPr/>
        </p:nvGrpSpPr>
        <p:grpSpPr>
          <a:xfrm>
            <a:off x="5762331" y="6641020"/>
            <a:ext cx="3350311" cy="3350311"/>
            <a:chOff x="0" y="0"/>
            <a:chExt cx="14840029" cy="14840029"/>
          </a:xfrm>
        </p:grpSpPr>
        <p:sp>
          <p:nvSpPr>
            <p:cNvPr id="39" name="Freeform 39"/>
            <p:cNvSpPr/>
            <p:nvPr/>
          </p:nvSpPr>
          <p:spPr>
            <a:xfrm>
              <a:off x="-33258" y="-75"/>
              <a:ext cx="14906544" cy="14840178"/>
            </a:xfrm>
            <a:custGeom>
              <a:avLst/>
              <a:gdLst/>
              <a:ahLst/>
              <a:cxnLst/>
              <a:rect l="l" t="t" r="r" b="b"/>
              <a:pathLst>
                <a:path w="14906544" h="14840178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E4DEDA"/>
            </a:solidFill>
          </p:spPr>
        </p:sp>
        <p:sp>
          <p:nvSpPr>
            <p:cNvPr id="40" name="Freeform 40"/>
            <p:cNvSpPr/>
            <p:nvPr/>
          </p:nvSpPr>
          <p:spPr>
            <a:xfrm>
              <a:off x="168022" y="200309"/>
              <a:ext cx="14503985" cy="14439411"/>
            </a:xfrm>
            <a:custGeom>
              <a:avLst/>
              <a:gdLst/>
              <a:ahLst/>
              <a:cxnLst/>
              <a:rect l="l" t="t" r="r" b="b"/>
              <a:pathLst>
                <a:path w="14503985" h="14439411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1" name="Freeform 41"/>
            <p:cNvSpPr/>
            <p:nvPr/>
          </p:nvSpPr>
          <p:spPr>
            <a:xfrm>
              <a:off x="531276" y="561946"/>
              <a:ext cx="13777477" cy="13716137"/>
            </a:xfrm>
            <a:custGeom>
              <a:avLst/>
              <a:gdLst/>
              <a:ahLst/>
              <a:cxnLst/>
              <a:rect l="l" t="t" r="r" b="b"/>
              <a:pathLst>
                <a:path w="13777477" h="13716137">
                  <a:moveTo>
                    <a:pt x="6888739" y="68"/>
                  </a:moveTo>
                  <a:cubicBezTo>
                    <a:pt x="4431305" y="-10922"/>
                    <a:pt x="2155826" y="1293797"/>
                    <a:pt x="923925" y="3420184"/>
                  </a:cubicBezTo>
                  <a:cubicBezTo>
                    <a:pt x="-307975" y="5546571"/>
                    <a:pt x="-307975" y="8169565"/>
                    <a:pt x="923925" y="10295952"/>
                  </a:cubicBezTo>
                  <a:cubicBezTo>
                    <a:pt x="2155826" y="12422339"/>
                    <a:pt x="4431305" y="13727058"/>
                    <a:pt x="6888739" y="13716068"/>
                  </a:cubicBezTo>
                  <a:cubicBezTo>
                    <a:pt x="9346172" y="13727058"/>
                    <a:pt x="11621651" y="12422339"/>
                    <a:pt x="12853552" y="10295952"/>
                  </a:cubicBezTo>
                  <a:cubicBezTo>
                    <a:pt x="14085452" y="8169565"/>
                    <a:pt x="14085452" y="5546571"/>
                    <a:pt x="12853552" y="3420184"/>
                  </a:cubicBezTo>
                  <a:cubicBezTo>
                    <a:pt x="11621651" y="1293797"/>
                    <a:pt x="9346172" y="-10922"/>
                    <a:pt x="6888739" y="68"/>
                  </a:cubicBezTo>
                  <a:close/>
                </a:path>
              </a:pathLst>
            </a:custGeom>
            <a:blipFill>
              <a:blip r:embed="rId9"/>
              <a:stretch>
                <a:fillRect l="-922" r="-922"/>
              </a:stretch>
            </a:blipFill>
          </p:spPr>
        </p:sp>
      </p:grpSp>
      <p:grpSp>
        <p:nvGrpSpPr>
          <p:cNvPr id="42" name="Group 42"/>
          <p:cNvGrpSpPr>
            <a:grpSpLocks noChangeAspect="1"/>
          </p:cNvGrpSpPr>
          <p:nvPr/>
        </p:nvGrpSpPr>
        <p:grpSpPr>
          <a:xfrm>
            <a:off x="14937689" y="3416656"/>
            <a:ext cx="3350311" cy="3350311"/>
            <a:chOff x="0" y="0"/>
            <a:chExt cx="14840029" cy="14840029"/>
          </a:xfrm>
        </p:grpSpPr>
        <p:sp>
          <p:nvSpPr>
            <p:cNvPr id="43" name="Freeform 43"/>
            <p:cNvSpPr/>
            <p:nvPr/>
          </p:nvSpPr>
          <p:spPr>
            <a:xfrm>
              <a:off x="-33258" y="-75"/>
              <a:ext cx="14906544" cy="14840178"/>
            </a:xfrm>
            <a:custGeom>
              <a:avLst/>
              <a:gdLst/>
              <a:ahLst/>
              <a:cxnLst/>
              <a:rect l="l" t="t" r="r" b="b"/>
              <a:pathLst>
                <a:path w="14906544" h="14840178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E4DEDA"/>
            </a:solidFill>
          </p:spPr>
        </p:sp>
        <p:sp>
          <p:nvSpPr>
            <p:cNvPr id="44" name="Freeform 44"/>
            <p:cNvSpPr/>
            <p:nvPr/>
          </p:nvSpPr>
          <p:spPr>
            <a:xfrm>
              <a:off x="168022" y="200309"/>
              <a:ext cx="14503985" cy="14439411"/>
            </a:xfrm>
            <a:custGeom>
              <a:avLst/>
              <a:gdLst/>
              <a:ahLst/>
              <a:cxnLst/>
              <a:rect l="l" t="t" r="r" b="b"/>
              <a:pathLst>
                <a:path w="14503985" h="14439411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5" name="Freeform 45"/>
            <p:cNvSpPr/>
            <p:nvPr/>
          </p:nvSpPr>
          <p:spPr>
            <a:xfrm>
              <a:off x="531276" y="561946"/>
              <a:ext cx="13777477" cy="13716137"/>
            </a:xfrm>
            <a:custGeom>
              <a:avLst/>
              <a:gdLst/>
              <a:ahLst/>
              <a:cxnLst/>
              <a:rect l="l" t="t" r="r" b="b"/>
              <a:pathLst>
                <a:path w="13777477" h="13716137">
                  <a:moveTo>
                    <a:pt x="6888739" y="68"/>
                  </a:moveTo>
                  <a:cubicBezTo>
                    <a:pt x="4431305" y="-10922"/>
                    <a:pt x="2155826" y="1293797"/>
                    <a:pt x="923925" y="3420184"/>
                  </a:cubicBezTo>
                  <a:cubicBezTo>
                    <a:pt x="-307975" y="5546571"/>
                    <a:pt x="-307975" y="8169565"/>
                    <a:pt x="923925" y="10295952"/>
                  </a:cubicBezTo>
                  <a:cubicBezTo>
                    <a:pt x="2155826" y="12422339"/>
                    <a:pt x="4431305" y="13727058"/>
                    <a:pt x="6888739" y="13716068"/>
                  </a:cubicBezTo>
                  <a:cubicBezTo>
                    <a:pt x="9346172" y="13727058"/>
                    <a:pt x="11621651" y="12422339"/>
                    <a:pt x="12853552" y="10295952"/>
                  </a:cubicBezTo>
                  <a:cubicBezTo>
                    <a:pt x="14085452" y="8169565"/>
                    <a:pt x="14085452" y="5546571"/>
                    <a:pt x="12853552" y="3420184"/>
                  </a:cubicBezTo>
                  <a:cubicBezTo>
                    <a:pt x="11621651" y="1293797"/>
                    <a:pt x="9346172" y="-10922"/>
                    <a:pt x="6888739" y="68"/>
                  </a:cubicBezTo>
                  <a:close/>
                </a:path>
              </a:pathLst>
            </a:custGeom>
            <a:blipFill>
              <a:blip r:embed="rId10"/>
              <a:stretch>
                <a:fillRect l="-2327" r="-2327"/>
              </a:stretch>
            </a:blipFill>
          </p:spPr>
        </p:sp>
      </p:grpSp>
      <p:sp>
        <p:nvSpPr>
          <p:cNvPr id="46" name="TextBox 46"/>
          <p:cNvSpPr txBox="1"/>
          <p:nvPr/>
        </p:nvSpPr>
        <p:spPr>
          <a:xfrm>
            <a:off x="1290162" y="663675"/>
            <a:ext cx="1536235" cy="226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41"/>
              </a:lnSpc>
            </a:pPr>
            <a:r>
              <a:rPr lang="en-US" sz="1490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PetSpace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2155438" y="311148"/>
            <a:ext cx="5724309" cy="108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48"/>
              </a:lnSpc>
            </a:pPr>
            <a:r>
              <a:rPr lang="en-US" sz="7053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Команда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0500535" y="7445381"/>
            <a:ext cx="4517057" cy="1595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82"/>
              </a:lnSpc>
            </a:pPr>
            <a:r>
              <a:rPr lang="en-US" sz="198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ML Engineer &amp; Business Analyst</a:t>
            </a:r>
          </a:p>
          <a:p>
            <a:pPr algn="l">
              <a:lnSpc>
                <a:spcPts val="1782"/>
              </a:lnSpc>
            </a:pPr>
            <a:endParaRPr lang="en-US" sz="198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marL="427568" lvl="1" indent="-213784" algn="l">
              <a:lnSpc>
                <a:spcPts val="1782"/>
              </a:lnSpc>
              <a:buFont typeface="Arial"/>
              <a:buChar char="•"/>
            </a:pPr>
            <a:r>
              <a:rPr lang="en-US" sz="198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Разработка AI/ML решений</a:t>
            </a:r>
          </a:p>
          <a:p>
            <a:pPr marL="427568" lvl="1" indent="-213784" algn="l">
              <a:lnSpc>
                <a:spcPts val="1782"/>
              </a:lnSpc>
              <a:buFont typeface="Arial"/>
              <a:buChar char="•"/>
            </a:pPr>
            <a:r>
              <a:rPr lang="en-US" sz="198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Анализ рынка и бизнес-модели</a:t>
            </a:r>
          </a:p>
          <a:p>
            <a:pPr marL="427568" lvl="1" indent="-213784" algn="l">
              <a:lnSpc>
                <a:spcPts val="1782"/>
              </a:lnSpc>
              <a:buFont typeface="Arial"/>
              <a:buChar char="•"/>
            </a:pPr>
            <a:r>
              <a:rPr lang="en-US" sz="198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Исследование пользовательских сценариев</a:t>
            </a:r>
          </a:p>
          <a:p>
            <a:pPr algn="l">
              <a:lnSpc>
                <a:spcPts val="1782"/>
              </a:lnSpc>
            </a:pPr>
            <a:endParaRPr lang="en-US" sz="198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49" name="TextBox 49"/>
          <p:cNvSpPr txBox="1"/>
          <p:nvPr/>
        </p:nvSpPr>
        <p:spPr>
          <a:xfrm>
            <a:off x="1644156" y="3288570"/>
            <a:ext cx="4377874" cy="2030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82"/>
              </a:lnSpc>
            </a:pPr>
            <a:r>
              <a:rPr lang="en-US" sz="198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Founder &amp; Backend Developer</a:t>
            </a:r>
          </a:p>
          <a:p>
            <a:pPr algn="l">
              <a:lnSpc>
                <a:spcPts val="1782"/>
              </a:lnSpc>
            </a:pPr>
            <a:endParaRPr lang="en-US" sz="1980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marL="427568" lvl="1" indent="-213784" algn="l">
              <a:lnSpc>
                <a:spcPts val="1782"/>
              </a:lnSpc>
              <a:buFont typeface="Arial"/>
              <a:buChar char="•"/>
            </a:pPr>
            <a:r>
              <a:rPr lang="en-US" sz="198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Координация</a:t>
            </a:r>
            <a:r>
              <a:rPr lang="en-US" sz="198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198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команды</a:t>
            </a:r>
            <a:r>
              <a:rPr lang="en-US" sz="198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198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и</a:t>
            </a:r>
            <a:r>
              <a:rPr lang="en-US" sz="198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198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развитие</a:t>
            </a:r>
            <a:r>
              <a:rPr lang="en-US" sz="198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198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проекта</a:t>
            </a:r>
            <a:endParaRPr lang="en-US" sz="1980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marL="427568" lvl="1" indent="-213784" algn="l">
              <a:lnSpc>
                <a:spcPts val="1782"/>
              </a:lnSpc>
              <a:buFont typeface="Arial"/>
              <a:buChar char="•"/>
            </a:pPr>
            <a:r>
              <a:rPr lang="en-US" sz="198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Product management </a:t>
            </a:r>
            <a:r>
              <a:rPr lang="en-US" sz="198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и</a:t>
            </a:r>
            <a:r>
              <a:rPr lang="en-US" sz="198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198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стратегия</a:t>
            </a:r>
            <a:endParaRPr lang="en-US" sz="1980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marL="427568" lvl="1" indent="-213784" algn="l">
              <a:lnSpc>
                <a:spcPts val="1782"/>
              </a:lnSpc>
              <a:buFont typeface="Arial"/>
              <a:buChar char="•"/>
            </a:pPr>
            <a:r>
              <a:rPr lang="en-US" sz="198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Backend-</a:t>
            </a:r>
            <a:r>
              <a:rPr lang="en-US" sz="198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разработка</a:t>
            </a:r>
            <a:r>
              <a:rPr lang="en-US" sz="198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198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и</a:t>
            </a:r>
            <a:r>
              <a:rPr lang="en-US" sz="198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198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архитектура</a:t>
            </a:r>
            <a:r>
              <a:rPr lang="en-US" sz="198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1980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платформы</a:t>
            </a:r>
            <a:endParaRPr lang="en-US" sz="1980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l">
              <a:lnSpc>
                <a:spcPts val="1782"/>
              </a:lnSpc>
            </a:pPr>
            <a:endParaRPr lang="en-US" sz="1980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498276" y="7445381"/>
            <a:ext cx="4656241" cy="1812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82"/>
              </a:lnSpc>
            </a:pPr>
            <a:r>
              <a:rPr lang="en-US" sz="198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Fullstack Developer</a:t>
            </a:r>
          </a:p>
          <a:p>
            <a:pPr algn="l">
              <a:lnSpc>
                <a:spcPts val="1782"/>
              </a:lnSpc>
            </a:pPr>
            <a:endParaRPr lang="en-US" sz="198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marL="427568" lvl="1" indent="-213784" algn="l">
              <a:lnSpc>
                <a:spcPts val="1782"/>
              </a:lnSpc>
              <a:buFont typeface="Arial"/>
              <a:buChar char="•"/>
            </a:pPr>
            <a:r>
              <a:rPr lang="en-US" sz="198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Frontend и backend разработка</a:t>
            </a:r>
          </a:p>
          <a:p>
            <a:pPr marL="427568" lvl="1" indent="-213784" algn="l">
              <a:lnSpc>
                <a:spcPts val="1782"/>
              </a:lnSpc>
              <a:buFont typeface="Arial"/>
              <a:buChar char="•"/>
            </a:pPr>
            <a:r>
              <a:rPr lang="en-US" sz="198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API-интеграции и инфраструктура</a:t>
            </a:r>
          </a:p>
          <a:p>
            <a:pPr marL="427568" lvl="1" indent="-213784" algn="l">
              <a:lnSpc>
                <a:spcPts val="1782"/>
              </a:lnSpc>
              <a:buFont typeface="Arial"/>
              <a:buChar char="•"/>
            </a:pPr>
            <a:r>
              <a:rPr lang="en-US" sz="198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Разработка пользовательского интерфейса</a:t>
            </a:r>
          </a:p>
          <a:p>
            <a:pPr algn="l">
              <a:lnSpc>
                <a:spcPts val="1782"/>
              </a:lnSpc>
            </a:pPr>
            <a:endParaRPr lang="en-US" sz="198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99025" y="-3530888"/>
            <a:ext cx="13436332" cy="14096698"/>
            <a:chOff x="0" y="0"/>
            <a:chExt cx="3538787" cy="371271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38787" cy="3712711"/>
            </a:xfrm>
            <a:custGeom>
              <a:avLst/>
              <a:gdLst/>
              <a:ahLst/>
              <a:cxnLst/>
              <a:rect l="l" t="t" r="r" b="b"/>
              <a:pathLst>
                <a:path w="3538787" h="3712711">
                  <a:moveTo>
                    <a:pt x="0" y="0"/>
                  </a:moveTo>
                  <a:lnTo>
                    <a:pt x="3538787" y="0"/>
                  </a:lnTo>
                  <a:lnTo>
                    <a:pt x="3538787" y="3712711"/>
                  </a:lnTo>
                  <a:lnTo>
                    <a:pt x="0" y="3712711"/>
                  </a:lnTo>
                  <a:close/>
                </a:path>
              </a:pathLst>
            </a:custGeom>
            <a:solidFill>
              <a:srgbClr val="C0B2E8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538787" cy="3750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237307" y="7241721"/>
            <a:ext cx="10717453" cy="10757197"/>
          </a:xfrm>
          <a:custGeom>
            <a:avLst/>
            <a:gdLst/>
            <a:ahLst/>
            <a:cxnLst/>
            <a:rect l="l" t="t" r="r" b="b"/>
            <a:pathLst>
              <a:path w="10717453" h="10757197">
                <a:moveTo>
                  <a:pt x="0" y="0"/>
                </a:moveTo>
                <a:lnTo>
                  <a:pt x="10717454" y="0"/>
                </a:lnTo>
                <a:lnTo>
                  <a:pt x="10717454" y="10757197"/>
                </a:lnTo>
                <a:lnTo>
                  <a:pt x="0" y="107571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85261" y="943279"/>
            <a:ext cx="620306" cy="528952"/>
          </a:xfrm>
          <a:custGeom>
            <a:avLst/>
            <a:gdLst/>
            <a:ahLst/>
            <a:cxnLst/>
            <a:rect l="l" t="t" r="r" b="b"/>
            <a:pathLst>
              <a:path w="620306" h="528952">
                <a:moveTo>
                  <a:pt x="0" y="0"/>
                </a:moveTo>
                <a:lnTo>
                  <a:pt x="620307" y="0"/>
                </a:lnTo>
                <a:lnTo>
                  <a:pt x="620307" y="528952"/>
                </a:lnTo>
                <a:lnTo>
                  <a:pt x="0" y="5289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6481297" y="5102083"/>
            <a:ext cx="597338" cy="597338"/>
          </a:xfrm>
          <a:custGeom>
            <a:avLst/>
            <a:gdLst/>
            <a:ahLst/>
            <a:cxnLst/>
            <a:rect l="l" t="t" r="r" b="b"/>
            <a:pathLst>
              <a:path w="597338" h="597338">
                <a:moveTo>
                  <a:pt x="597339" y="0"/>
                </a:moveTo>
                <a:lnTo>
                  <a:pt x="0" y="0"/>
                </a:lnTo>
                <a:lnTo>
                  <a:pt x="0" y="597338"/>
                </a:lnTo>
                <a:lnTo>
                  <a:pt x="597339" y="597338"/>
                </a:lnTo>
                <a:lnTo>
                  <a:pt x="59733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543634" y="3434524"/>
            <a:ext cx="5631337" cy="573373"/>
          </a:xfrm>
          <a:custGeom>
            <a:avLst/>
            <a:gdLst/>
            <a:ahLst/>
            <a:cxnLst/>
            <a:rect l="l" t="t" r="r" b="b"/>
            <a:pathLst>
              <a:path w="5631337" h="573373">
                <a:moveTo>
                  <a:pt x="0" y="0"/>
                </a:moveTo>
                <a:lnTo>
                  <a:pt x="5631337" y="0"/>
                </a:lnTo>
                <a:lnTo>
                  <a:pt x="5631337" y="573373"/>
                </a:lnTo>
                <a:lnTo>
                  <a:pt x="0" y="5733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631569" y="2074985"/>
            <a:ext cx="6153457" cy="3325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71"/>
              </a:lnSpc>
            </a:pPr>
            <a:r>
              <a:rPr lang="en-US" sz="8746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Спасибо за внимание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629107" y="1059393"/>
            <a:ext cx="2009862" cy="296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55"/>
              </a:lnSpc>
            </a:pPr>
            <a:r>
              <a:rPr lang="en-US" sz="1950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PetSpace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534494" y="3599268"/>
            <a:ext cx="3463241" cy="50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82"/>
              </a:lnSpc>
            </a:pPr>
            <a:r>
              <a:rPr lang="en-US" sz="198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+7-967-790-64-26</a:t>
            </a:r>
          </a:p>
          <a:p>
            <a:pPr algn="l">
              <a:lnSpc>
                <a:spcPts val="1782"/>
              </a:lnSpc>
            </a:pPr>
            <a:endParaRPr lang="en-US" sz="198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9543634" y="4355106"/>
            <a:ext cx="5631337" cy="573373"/>
          </a:xfrm>
          <a:custGeom>
            <a:avLst/>
            <a:gdLst/>
            <a:ahLst/>
            <a:cxnLst/>
            <a:rect l="l" t="t" r="r" b="b"/>
            <a:pathLst>
              <a:path w="5631337" h="573373">
                <a:moveTo>
                  <a:pt x="0" y="0"/>
                </a:moveTo>
                <a:lnTo>
                  <a:pt x="5631337" y="0"/>
                </a:lnTo>
                <a:lnTo>
                  <a:pt x="5631337" y="573372"/>
                </a:lnTo>
                <a:lnTo>
                  <a:pt x="0" y="57337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0534494" y="4519849"/>
            <a:ext cx="3463241" cy="50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82"/>
              </a:lnSpc>
            </a:pPr>
            <a:r>
              <a:rPr lang="en-US" sz="198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k.malvina555@gmail.com</a:t>
            </a:r>
          </a:p>
          <a:p>
            <a:pPr algn="l">
              <a:lnSpc>
                <a:spcPts val="1782"/>
              </a:lnSpc>
            </a:pPr>
            <a:endParaRPr lang="en-US" sz="198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9543634" y="5275687"/>
            <a:ext cx="5631337" cy="573373"/>
          </a:xfrm>
          <a:custGeom>
            <a:avLst/>
            <a:gdLst/>
            <a:ahLst/>
            <a:cxnLst/>
            <a:rect l="l" t="t" r="r" b="b"/>
            <a:pathLst>
              <a:path w="5631337" h="573373">
                <a:moveTo>
                  <a:pt x="0" y="0"/>
                </a:moveTo>
                <a:lnTo>
                  <a:pt x="5631337" y="0"/>
                </a:lnTo>
                <a:lnTo>
                  <a:pt x="5631337" y="573373"/>
                </a:lnTo>
                <a:lnTo>
                  <a:pt x="0" y="5733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0534494" y="5440430"/>
            <a:ext cx="3463241" cy="50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82"/>
              </a:lnSpc>
            </a:pPr>
            <a:r>
              <a:rPr lang="en-US" sz="198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Tg: @kvinv</a:t>
            </a:r>
          </a:p>
          <a:p>
            <a:pPr algn="l">
              <a:lnSpc>
                <a:spcPts val="1782"/>
              </a:lnSpc>
            </a:pPr>
            <a:endParaRPr lang="en-US" sz="198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9543634" y="6196268"/>
            <a:ext cx="5631337" cy="573373"/>
          </a:xfrm>
          <a:custGeom>
            <a:avLst/>
            <a:gdLst/>
            <a:ahLst/>
            <a:cxnLst/>
            <a:rect l="l" t="t" r="r" b="b"/>
            <a:pathLst>
              <a:path w="5631337" h="573373">
                <a:moveTo>
                  <a:pt x="0" y="0"/>
                </a:moveTo>
                <a:lnTo>
                  <a:pt x="5631337" y="0"/>
                </a:lnTo>
                <a:lnTo>
                  <a:pt x="5631337" y="573373"/>
                </a:lnTo>
                <a:lnTo>
                  <a:pt x="0" y="5733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-2480146" y="7241721"/>
            <a:ext cx="10717453" cy="10757197"/>
          </a:xfrm>
          <a:custGeom>
            <a:avLst/>
            <a:gdLst/>
            <a:ahLst/>
            <a:cxnLst/>
            <a:rect l="l" t="t" r="r" b="b"/>
            <a:pathLst>
              <a:path w="10717453" h="10757197">
                <a:moveTo>
                  <a:pt x="0" y="0"/>
                </a:moveTo>
                <a:lnTo>
                  <a:pt x="10717453" y="0"/>
                </a:lnTo>
                <a:lnTo>
                  <a:pt x="10717453" y="10757197"/>
                </a:lnTo>
                <a:lnTo>
                  <a:pt x="0" y="1075719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356</Words>
  <Application>Microsoft Macintosh PowerPoint</Application>
  <PresentationFormat>Произвольный</PresentationFormat>
  <Paragraphs>107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Agrandir Bold</vt:lpstr>
      <vt:lpstr>Arial</vt:lpstr>
      <vt:lpstr>Agrandir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PetSpace</dc:title>
  <cp:lastModifiedBy>Мальвина</cp:lastModifiedBy>
  <cp:revision>3</cp:revision>
  <dcterms:created xsi:type="dcterms:W3CDTF">2006-08-16T00:00:00Z</dcterms:created>
  <dcterms:modified xsi:type="dcterms:W3CDTF">2026-05-29T11:48:59Z</dcterms:modified>
  <dc:identifier>DAHK4XO7EuQ</dc:identifier>
</cp:coreProperties>
</file>