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  <p:sldMasterId id="2147483671" r:id="rId5"/>
    <p:sldMasterId id="2147483672" r:id="rId6"/>
    <p:sldMasterId id="2147483684" r:id="rId7"/>
  </p:sldMasterIdLst>
  <p:notesMasterIdLst>
    <p:notesMasterId r:id="rId19"/>
  </p:notesMasterIdLst>
  <p:sldIdLst>
    <p:sldId id="357" r:id="rId8"/>
    <p:sldId id="257" r:id="rId9"/>
    <p:sldId id="359" r:id="rId10"/>
    <p:sldId id="369" r:id="rId11"/>
    <p:sldId id="370" r:id="rId12"/>
    <p:sldId id="371" r:id="rId13"/>
    <p:sldId id="272" r:id="rId14"/>
    <p:sldId id="309" r:id="rId15"/>
    <p:sldId id="270" r:id="rId16"/>
    <p:sldId id="365" r:id="rId17"/>
    <p:sldId id="267" r:id="rId18"/>
  </p:sldIdLst>
  <p:sldSz cx="9144000" cy="5143500" type="screen16x9"/>
  <p:notesSz cx="6858000" cy="9144000"/>
  <p:embeddedFontLst>
    <p:embeddedFont>
      <p:font typeface="Avenir Next LT Pro" panose="020B0504020202020204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Candara" panose="020E0502030303020204" pitchFamily="34" charset="0"/>
      <p:regular r:id="rId30"/>
      <p:bold r:id="rId31"/>
      <p:italic r:id="rId32"/>
      <p:boldItalic r:id="rId33"/>
    </p:embeddedFont>
    <p:embeddedFont>
      <p:font typeface="Corbel" panose="020B0503020204020204" pitchFamily="34" charset="0"/>
      <p:regular r:id="rId34"/>
      <p:bold r:id="rId35"/>
      <p:italic r:id="rId36"/>
      <p:boldItalic r:id="rId37"/>
    </p:embeddedFont>
    <p:embeddedFont>
      <p:font typeface="Posterama" panose="020B0504020200020000" pitchFamily="34" charset="0"/>
      <p:regular r:id="rId38"/>
      <p:bold r:id="rId39"/>
      <p:italic r:id="rId40"/>
      <p:boldItalic r:id="rId41"/>
    </p:embeddedFont>
    <p:embeddedFont>
      <p:font typeface="PT Sans" panose="020B0503020203020204" pitchFamily="34" charset="-52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0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521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orient="horz" pos="8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43E8"/>
    <a:srgbClr val="008000"/>
    <a:srgbClr val="F43162"/>
    <a:srgbClr val="7E36B4"/>
    <a:srgbClr val="BEE395"/>
    <a:srgbClr val="C59EE2"/>
    <a:srgbClr val="FF6600"/>
    <a:srgbClr val="F2F2F2"/>
    <a:srgbClr val="EA8600"/>
    <a:srgbClr val="E5F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AFA25B-10C8-4F50-B9F0-0F919ADD546A}" v="10" dt="2023-11-13T09:41:36.709"/>
    <p1510:client id="{B36AC2EC-A223-447A-94E5-E2A22188F7BC}" v="76" dt="2023-11-17T04:27:47.364"/>
  </p1510:revLst>
</p1510:revInfo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350"/>
        <p:guide pos="181"/>
        <p:guide pos="521"/>
        <p:guide pos="5035"/>
        <p:guide orient="horz" pos="8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font" Target="fonts/font23.fntdata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font" Target="fonts/font10.fntdata"/><Relationship Id="rId11" Type="http://schemas.openxmlformats.org/officeDocument/2006/relationships/slide" Target="slides/slide4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font" Target="fonts/font26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49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font" Target="fonts/font2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font" Target="fonts/font24.fntdata"/><Relationship Id="rId48" Type="http://schemas.openxmlformats.org/officeDocument/2006/relationships/theme" Target="theme/theme1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46" Type="http://schemas.openxmlformats.org/officeDocument/2006/relationships/presProps" Target="presProps.xml"/><Relationship Id="rId20" Type="http://schemas.openxmlformats.org/officeDocument/2006/relationships/font" Target="fonts/font1.fntdata"/><Relationship Id="rId41" Type="http://schemas.openxmlformats.org/officeDocument/2006/relationships/font" Target="fonts/font22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1305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 dirty="0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 dirty="0">
                <a:solidFill>
                  <a:schemeClr val="dk1"/>
                </a:solidFill>
              </a:rPr>
              <a:t> </a:t>
            </a:r>
            <a:br>
              <a:rPr lang="ru" dirty="0">
                <a:solidFill>
                  <a:schemeClr val="dk1"/>
                </a:solidFill>
              </a:rPr>
            </a:b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чью проблему вы решаете (ваш пользователь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 dirty="0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 dirty="0">
                <a:solidFill>
                  <a:schemeClr val="dk1"/>
                </a:solidFill>
              </a:rPr>
              <a:t> </a:t>
            </a:r>
            <a:br>
              <a:rPr lang="ru" dirty="0">
                <a:solidFill>
                  <a:schemeClr val="dk1"/>
                </a:solidFill>
              </a:rPr>
            </a:b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чью проблему вы решаете (ваш пользователь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6589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6" y="418338"/>
            <a:ext cx="8227314" cy="2348105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486" y="2926655"/>
            <a:ext cx="8227314" cy="1680397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7887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64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418338"/>
            <a:ext cx="8227314" cy="2359800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486" y="2926656"/>
            <a:ext cx="8227314" cy="1640582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04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61027"/>
            <a:ext cx="4057650" cy="3071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2" y="1561027"/>
            <a:ext cx="4057650" cy="3071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4511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844"/>
            <a:ext cx="8059341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421322"/>
            <a:ext cx="4040981" cy="617934"/>
          </a:xfrm>
        </p:spPr>
        <p:txBody>
          <a:bodyPr anchor="b"/>
          <a:lstStyle>
            <a:lvl1pPr marL="0" indent="0">
              <a:buNone/>
              <a:defRPr sz="1800" b="0" i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2131658"/>
            <a:ext cx="4040981" cy="2510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5917" y="1421322"/>
            <a:ext cx="4060883" cy="617934"/>
          </a:xfrm>
        </p:spPr>
        <p:txBody>
          <a:bodyPr anchor="b"/>
          <a:lstStyle>
            <a:lvl1pPr marL="0" indent="0">
              <a:buNone/>
              <a:defRPr sz="1800" b="0" i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5917" y="2131658"/>
            <a:ext cx="4060883" cy="2510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5752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3523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2933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7" y="342900"/>
            <a:ext cx="3728117" cy="1995154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342901"/>
            <a:ext cx="4112514" cy="4308002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7" y="2497492"/>
            <a:ext cx="3728117" cy="215341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478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7" y="342900"/>
            <a:ext cx="3728117" cy="2000614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72000" y="342900"/>
            <a:ext cx="4112514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7" y="2492031"/>
            <a:ext cx="3728117" cy="1909710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8537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512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418338"/>
            <a:ext cx="2140839" cy="42325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9486" y="418338"/>
            <a:ext cx="5800725" cy="42325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495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Рисунок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7335441" cy="5103019"/>
          </a:xfrm>
          <a:solidFill>
            <a:schemeClr val="bg1">
              <a:lumMod val="85000"/>
            </a:schemeClr>
          </a:solidFill>
        </p:spPr>
        <p:txBody>
          <a:bodyPr tIns="1728000" rtlCol="0" anchor="t"/>
          <a:lstStyle>
            <a:lvl1pPr marL="0" indent="0" algn="ctr">
              <a:buNone/>
              <a:defRPr sz="9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00300" y="2108290"/>
            <a:ext cx="6743700" cy="945971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lnSpc>
                <a:spcPct val="70000"/>
              </a:lnSpc>
              <a:defRPr lang="en-ZA" sz="3150" b="1" spc="-225" dirty="0"/>
            </a:lvl1pPr>
          </a:lstStyle>
          <a:p>
            <a:pPr lvl="0" algn="r" rtl="0"/>
            <a:r>
              <a:rPr lang="ru-RU" noProof="0"/>
              <a:t>Щелкните, чтобы изменить 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0300" y="3045779"/>
            <a:ext cx="4935141" cy="43569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00025" lvl="0" indent="-200025" algn="ctr" rtl="0"/>
            <a:r>
              <a:rPr lang="ru-RU" noProof="0"/>
              <a:t>Образец подзаголовка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7335078" y="5102513"/>
            <a:ext cx="1484923" cy="409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5102513"/>
            <a:ext cx="7335078" cy="40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8820000" y="5102513"/>
            <a:ext cx="324000" cy="409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7335441" y="2023959"/>
            <a:ext cx="1808559" cy="861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</p:spTree>
    <p:extLst>
      <p:ext uri="{BB962C8B-B14F-4D97-AF65-F5344CB8AC3E}">
        <p14:creationId xmlns:p14="http://schemas.microsoft.com/office/powerpoint/2010/main" val="6805087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-разделитель 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Рисунок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7335441" cy="4778513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9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</a:t>
            </a:r>
            <a:br>
              <a:rPr lang="ru-RU" noProof="0"/>
            </a:br>
            <a:r>
              <a:rPr lang="ru-RU" noProof="0"/>
              <a:t>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76775" y="1653594"/>
            <a:ext cx="4467225" cy="1458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lnSpc>
                <a:spcPct val="80000"/>
              </a:lnSpc>
              <a:defRPr lang="en-ZA" sz="3150" b="1" spc="-225" dirty="0"/>
            </a:lvl1pPr>
          </a:lstStyle>
          <a:p>
            <a:pPr lvl="0" algn="r" rtl="0"/>
            <a:r>
              <a:rPr lang="ru-RU" noProof="0"/>
              <a:t>Щелкните, чтобы изменить разделитель разделов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76775" y="3111645"/>
            <a:ext cx="4467225" cy="825424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 rtlCol="0"/>
          <a:lstStyle>
            <a:lvl1pPr marL="0" indent="0" algn="r">
              <a:buNone/>
              <a:defRPr sz="1350">
                <a:solidFill>
                  <a:schemeClr val="bg1"/>
                </a:solidFill>
              </a:defRPr>
            </a:lvl1pPr>
            <a:lvl2pPr marL="200025" indent="0" algn="r">
              <a:buNone/>
              <a:defRPr sz="1350">
                <a:solidFill>
                  <a:schemeClr val="bg1"/>
                </a:solidFill>
              </a:defRPr>
            </a:lvl2pPr>
            <a:lvl3pPr marL="407194" indent="0" algn="r">
              <a:buNone/>
              <a:defRPr sz="1350">
                <a:solidFill>
                  <a:schemeClr val="bg1"/>
                </a:solidFill>
              </a:defRPr>
            </a:lvl3pPr>
            <a:lvl4pPr marL="607219" indent="0" algn="r">
              <a:buNone/>
              <a:defRPr sz="1350">
                <a:solidFill>
                  <a:schemeClr val="bg1"/>
                </a:solidFill>
              </a:defRPr>
            </a:lvl4pPr>
            <a:lvl5pPr marL="807244" indent="0" algn="r">
              <a:buNone/>
              <a:defRPr sz="13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Образец подзаголовка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7335441" y="3935837"/>
            <a:ext cx="1808559" cy="861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7335078" y="5102513"/>
            <a:ext cx="1484923" cy="409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5102513"/>
            <a:ext cx="7335078" cy="40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8820000" y="5102513"/>
            <a:ext cx="324000" cy="409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699240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-разделитель 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Рисунок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808559" y="1"/>
            <a:ext cx="7335441" cy="4778513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9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</a:t>
            </a:r>
            <a:br>
              <a:rPr lang="ru-RU" noProof="0"/>
            </a:br>
            <a:r>
              <a:rPr lang="ru-RU" noProof="0"/>
              <a:t>свое фото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275" y="1617170"/>
            <a:ext cx="4468500" cy="1468800"/>
          </a:xfrm>
          <a:solidFill>
            <a:schemeClr val="bg1"/>
          </a:solidFill>
        </p:spPr>
        <p:txBody>
          <a:bodyPr lIns="252000" tIns="180000" rIns="180000" bIns="180000" rtlCol="0"/>
          <a:lstStyle>
            <a:lvl1pPr>
              <a:lnSpc>
                <a:spcPct val="70000"/>
              </a:lnSpc>
              <a:defRPr sz="3150" b="1" spc="-225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Щелкните, чтобы изменить разделитель разделов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083070"/>
            <a:ext cx="4467225" cy="825424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 rtlCol="0"/>
          <a:lstStyle>
            <a:lvl1pPr marL="0" indent="0" algn="l">
              <a:buNone/>
              <a:defRPr sz="1350">
                <a:solidFill>
                  <a:schemeClr val="bg1"/>
                </a:solidFill>
              </a:defRPr>
            </a:lvl1pPr>
            <a:lvl2pPr marL="200025" indent="0" algn="r">
              <a:buNone/>
              <a:defRPr sz="1350">
                <a:solidFill>
                  <a:schemeClr val="bg1"/>
                </a:solidFill>
              </a:defRPr>
            </a:lvl2pPr>
            <a:lvl3pPr marL="407194" indent="0" algn="r">
              <a:buNone/>
              <a:defRPr sz="1350">
                <a:solidFill>
                  <a:schemeClr val="bg1"/>
                </a:solidFill>
              </a:defRPr>
            </a:lvl3pPr>
            <a:lvl4pPr marL="607219" indent="0" algn="r">
              <a:buNone/>
              <a:defRPr sz="1350">
                <a:solidFill>
                  <a:schemeClr val="bg1"/>
                </a:solidFill>
              </a:defRPr>
            </a:lvl4pPr>
            <a:lvl5pPr marL="807244" indent="0" algn="r">
              <a:buNone/>
              <a:defRPr sz="13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Образец подзаголовка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3907262"/>
            <a:ext cx="1808559" cy="861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ru-RU" sz="1050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7335078" y="5102513"/>
            <a:ext cx="1484923" cy="409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5102513"/>
            <a:ext cx="7335078" cy="40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8820000" y="5102513"/>
            <a:ext cx="324000" cy="409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695698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0" y="0"/>
            <a:ext cx="4572000" cy="4778513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9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850" y="2852174"/>
            <a:ext cx="3486150" cy="738750"/>
          </a:xfrm>
          <a:solidFill>
            <a:schemeClr val="bg1"/>
          </a:solidFill>
        </p:spPr>
        <p:txBody>
          <a:bodyPr lIns="180000" tIns="180000" rIns="180000" bIns="180000" rtlCol="0"/>
          <a:lstStyle>
            <a:lvl1pPr algn="r">
              <a:lnSpc>
                <a:spcPct val="70000"/>
              </a:lnSpc>
              <a:defRPr sz="3150" b="1" spc="-2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333850" y="3590925"/>
            <a:ext cx="3486150" cy="8721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4000" y="2001514"/>
            <a:ext cx="4104000" cy="2249570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7011441" y="2775581"/>
            <a:ext cx="1808559" cy="861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ru-RU" sz="1050" noProof="0"/>
          </a:p>
        </p:txBody>
      </p:sp>
    </p:spTree>
    <p:extLst>
      <p:ext uri="{BB962C8B-B14F-4D97-AF65-F5344CB8AC3E}">
        <p14:creationId xmlns:p14="http://schemas.microsoft.com/office/powerpoint/2010/main" val="14690015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572000" cy="4778513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9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8575" y="1402347"/>
            <a:ext cx="4981425" cy="843259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0"/>
          <a:lstStyle>
            <a:lvl1pPr algn="l">
              <a:lnSpc>
                <a:spcPct val="70000"/>
              </a:lnSpc>
              <a:defRPr sz="3150" b="1" spc="-2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38750" y="2245606"/>
            <a:ext cx="4981220" cy="442616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6000" y="2822737"/>
            <a:ext cx="4104000" cy="1821263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7331869" y="1321552"/>
            <a:ext cx="1488131" cy="861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ru-RU" sz="1050" noProof="0"/>
          </a:p>
        </p:txBody>
      </p:sp>
    </p:spTree>
    <p:extLst>
      <p:ext uri="{BB962C8B-B14F-4D97-AF65-F5344CB8AC3E}">
        <p14:creationId xmlns:p14="http://schemas.microsoft.com/office/powerpoint/2010/main" val="31146522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324000"/>
            <a:ext cx="8505000" cy="324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3850" y="756000"/>
            <a:ext cx="8504635" cy="270000"/>
          </a:xfrm>
        </p:spPr>
        <p:txBody>
          <a:bodyPr rtlCol="0"/>
          <a:lstStyle>
            <a:lvl1pPr marL="0" indent="0">
              <a:buNone/>
              <a:defRPr/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000" y="1136876"/>
            <a:ext cx="4104000" cy="270000"/>
          </a:xfrm>
        </p:spPr>
        <p:txBody>
          <a:bodyPr rtlCol="0" anchor="t"/>
          <a:lstStyle>
            <a:lvl1pPr marL="0" indent="0"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4000" y="1517751"/>
            <a:ext cx="4104000" cy="3126249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25000" y="1137270"/>
            <a:ext cx="4104000" cy="269081"/>
          </a:xfrm>
        </p:spPr>
        <p:txBody>
          <a:bodyPr rtlCol="0"/>
          <a:lstStyle>
            <a:lvl1pPr marL="0" indent="0">
              <a:buNone/>
              <a:defRPr sz="1800" b="1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24916" y="1515270"/>
            <a:ext cx="4104085" cy="312816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67738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9144000" cy="4778513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9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0" y="4019551"/>
            <a:ext cx="4248000" cy="424424"/>
          </a:xfrm>
          <a:solidFill>
            <a:schemeClr val="tx1"/>
          </a:solidFill>
        </p:spPr>
        <p:txBody>
          <a:bodyPr lIns="180000" tIns="180000" rIns="180000" bIns="180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676951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Рисунок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7335077" cy="5103019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9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098766"/>
            <a:ext cx="2800350" cy="760263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lnSpc>
                <a:spcPct val="60000"/>
              </a:lnSpc>
              <a:defRPr lang="en-ZA" sz="3150" b="1" spc="-225" dirty="0"/>
            </a:lvl1pPr>
          </a:lstStyle>
          <a:p>
            <a:pPr lvl="0" algn="r" rtl="0"/>
            <a:r>
              <a:rPr lang="ru-RU" noProof="0"/>
              <a:t>Спасибо за внимание!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43650" y="2968279"/>
            <a:ext cx="2182757" cy="2376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43650" y="3230042"/>
            <a:ext cx="2182757" cy="2376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1" name="Текст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43650" y="3491804"/>
            <a:ext cx="2182757" cy="2376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lnSpc>
                <a:spcPct val="50000"/>
              </a:lnSpc>
              <a:buNone/>
              <a:defRPr sz="1200">
                <a:solidFill>
                  <a:schemeClr val="bg1"/>
                </a:solidFill>
              </a:defRPr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3650" y="3753567"/>
            <a:ext cx="2182757" cy="2376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8820000" y="5102513"/>
            <a:ext cx="324000" cy="409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5102513"/>
            <a:ext cx="7335078" cy="40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7335078" y="5102513"/>
            <a:ext cx="1484923" cy="409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6343650" y="2014434"/>
            <a:ext cx="2800350" cy="861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749882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3850" y="756000"/>
            <a:ext cx="8504635" cy="270000"/>
          </a:xfrm>
        </p:spPr>
        <p:txBody>
          <a:bodyPr rtlCol="0"/>
          <a:lstStyle>
            <a:lvl1pPr marL="0" indent="0">
              <a:buNone/>
              <a:defRPr/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605033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324000"/>
            <a:ext cx="8505000" cy="324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3850" y="756000"/>
            <a:ext cx="8504635" cy="270000"/>
          </a:xfrm>
        </p:spPr>
        <p:txBody>
          <a:bodyPr rtlCol="0"/>
          <a:lstStyle>
            <a:lvl1pPr marL="0" indent="0">
              <a:buNone/>
              <a:defRPr/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4000" y="1134000"/>
            <a:ext cx="4104000" cy="351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24916" y="1133438"/>
            <a:ext cx="4104085" cy="351000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472316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324000"/>
            <a:ext cx="8505000" cy="324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3850" y="756000"/>
            <a:ext cx="8504635" cy="270000"/>
          </a:xfrm>
        </p:spPr>
        <p:txBody>
          <a:bodyPr rtlCol="0"/>
          <a:lstStyle>
            <a:lvl1pPr marL="0" indent="0">
              <a:buNone/>
              <a:defRPr/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0" y="1134000"/>
            <a:ext cx="2700000" cy="3509438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26162" y="1133607"/>
            <a:ext cx="2700338" cy="3509437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8662" y="1133606"/>
            <a:ext cx="2700338" cy="350943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573923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324000"/>
            <a:ext cx="8505000" cy="324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3850" y="756000"/>
            <a:ext cx="8504635" cy="270000"/>
          </a:xfrm>
        </p:spPr>
        <p:txBody>
          <a:bodyPr rtlCol="0"/>
          <a:lstStyle>
            <a:lvl1pPr marL="0" indent="0">
              <a:buNone/>
              <a:defRPr/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0" y="1134000"/>
            <a:ext cx="1620000" cy="3509438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044809" y="1134000"/>
            <a:ext cx="1620441" cy="350943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66059" y="1134000"/>
            <a:ext cx="1620441" cy="350943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7309" y="1130651"/>
            <a:ext cx="1620441" cy="350943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08559" y="1130652"/>
            <a:ext cx="1620441" cy="3512786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598633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3850" y="756000"/>
            <a:ext cx="8504635" cy="270000"/>
          </a:xfrm>
        </p:spPr>
        <p:txBody>
          <a:bodyPr rtlCol="0"/>
          <a:lstStyle>
            <a:lvl1pPr marL="0" indent="0">
              <a:buNone/>
              <a:defRPr/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642238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561262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2265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836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174726"/>
            <a:ext cx="7170358" cy="4968774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8339"/>
            <a:ext cx="822960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79653"/>
            <a:ext cx="8229600" cy="3027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600" kern="1200" cap="all" spc="15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600" kern="1200" cap="all" spc="15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600" kern="1200" cap="all" spc="15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12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750"/>
        </a:spcBef>
        <a:buClr>
          <a:schemeClr val="accent5"/>
        </a:buClr>
        <a:buFont typeface="Avenir Next LT Pro" panose="020B05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EB0D177-9AA4-42F4-9CD7-CD206217CA6D}"/>
              </a:ext>
            </a:extLst>
          </p:cNvPr>
          <p:cNvSpPr/>
          <p:nvPr userDrawn="1"/>
        </p:nvSpPr>
        <p:spPr>
          <a:xfrm>
            <a:off x="7335076" y="4778513"/>
            <a:ext cx="1484923" cy="323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7335078" y="5102513"/>
            <a:ext cx="1484923" cy="409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31" name="Полилиния: Фигура 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4778513"/>
            <a:ext cx="7335077" cy="324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00" y="324000"/>
            <a:ext cx="8496000" cy="32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000" y="1134000"/>
            <a:ext cx="8496000" cy="35094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4000" y="4829865"/>
            <a:ext cx="4248000" cy="221297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20000" y="4778513"/>
            <a:ext cx="324000" cy="324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9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" name="Надпись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7682325" y="4813798"/>
            <a:ext cx="790425" cy="291785"/>
          </a:xfrm>
          <a:prstGeom prst="rect">
            <a:avLst/>
          </a:prstGeom>
          <a:noFill/>
        </p:spPr>
        <p:txBody>
          <a:bodyPr wrap="square" tIns="81000" bIns="0" rtlCol="0" anchor="ctr">
            <a:spAutoFit/>
          </a:bodyPr>
          <a:lstStyle/>
          <a:p>
            <a:pPr algn="r" rtl="0">
              <a:lnSpc>
                <a:spcPts val="750"/>
              </a:lnSpc>
            </a:pPr>
            <a:r>
              <a:rPr lang="ru-RU" sz="1875" b="1" i="0" spc="-75" noProof="0">
                <a:solidFill>
                  <a:schemeClr val="accent1"/>
                </a:solidFill>
                <a:latin typeface="+mj-lt"/>
              </a:rPr>
              <a:t>TREY</a:t>
            </a:r>
            <a:r>
              <a:rPr lang="ru-RU" sz="1200" b="1" i="0" spc="-75" noProof="0">
                <a:solidFill>
                  <a:schemeClr val="accent1"/>
                </a:solidFill>
                <a:latin typeface="+mj-lt"/>
              </a:rPr>
              <a:t> </a:t>
            </a:r>
            <a:br>
              <a:rPr lang="ru-RU" sz="1200" b="1" i="0" spc="-75" baseline="0" noProof="0">
                <a:solidFill>
                  <a:schemeClr val="accent1"/>
                </a:solidFill>
                <a:latin typeface="+mj-lt"/>
              </a:rPr>
            </a:br>
            <a:r>
              <a:rPr lang="ru-RU" sz="900" b="0" i="0" spc="105" noProof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research</a:t>
            </a:r>
            <a:endParaRPr lang="ru-RU" sz="900" b="0" i="0" spc="105" noProof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5102513"/>
            <a:ext cx="7335078" cy="40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8820000" y="5102513"/>
            <a:ext cx="324000" cy="409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 noProof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4778513"/>
            <a:ext cx="9143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3607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 spc="-113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00025" indent="-200025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07194" indent="-207169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07219" indent="-20002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07244" indent="-20002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07269" indent="-20002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hyperlink" Target="mailto:pomochnikpedagogu@yandex.ru" TargetMode="External"/><Relationship Id="rId4" Type="http://schemas.openxmlformats.org/officeDocument/2006/relationships/hyperlink" Target="https://vk.com/pomochnikpedagog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10" Type="http://schemas.openxmlformats.org/officeDocument/2006/relationships/image" Target="../media/image27.jp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BC3DE7E-8D5E-2EE1-3602-100397572FD1}"/>
              </a:ext>
            </a:extLst>
          </p:cNvPr>
          <p:cNvSpPr/>
          <p:nvPr/>
        </p:nvSpPr>
        <p:spPr>
          <a:xfrm>
            <a:off x="-1" y="1341003"/>
            <a:ext cx="6121021" cy="935435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105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2706EE-C900-562A-BCBF-28A12F62B8D1}"/>
              </a:ext>
            </a:extLst>
          </p:cNvPr>
          <p:cNvSpPr/>
          <p:nvPr/>
        </p:nvSpPr>
        <p:spPr>
          <a:xfrm>
            <a:off x="-1" y="2810590"/>
            <a:ext cx="9144001" cy="546763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743895" y="1317460"/>
            <a:ext cx="5262826" cy="94596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lvl="0" algn="l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Название проекта</a:t>
            </a:r>
            <a:b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SBS </a:t>
            </a: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2.0 Код проекта Название</a:t>
            </a:r>
            <a:endParaRPr lang="ru-RU" sz="18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452BC3-8A8A-81DA-4714-87CF2A7542AB}"/>
              </a:ext>
            </a:extLst>
          </p:cNvPr>
          <p:cNvSpPr txBox="1"/>
          <p:nvPr/>
        </p:nvSpPr>
        <p:spPr>
          <a:xfrm>
            <a:off x="920172" y="3672706"/>
            <a:ext cx="36518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Вуз</a:t>
            </a:r>
          </a:p>
          <a:p>
            <a:r>
              <a:rPr lang="ru-RU" sz="1600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Подразделения/ институты участников 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9E2EB5-BFFF-067A-0008-5AD57E39D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93" y="2429323"/>
            <a:ext cx="4031479" cy="2486401"/>
          </a:xfrm>
          <a:prstGeom prst="rect">
            <a:avLst/>
          </a:prstGeom>
        </p:spPr>
      </p:pic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D5D7C486-66BD-D18B-8595-541BFE944593}"/>
              </a:ext>
            </a:extLst>
          </p:cNvPr>
          <p:cNvSpPr txBox="1">
            <a:spLocks/>
          </p:cNvSpPr>
          <p:nvPr/>
        </p:nvSpPr>
        <p:spPr>
          <a:xfrm>
            <a:off x="6284793" y="1168003"/>
            <a:ext cx="2688610" cy="9459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Экспертная сессия 18 ноября</a:t>
            </a:r>
            <a:endParaRPr lang="ru-RU" sz="18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CFCD0-E4CC-C4FE-A14D-55A9E0C73A23}"/>
              </a:ext>
            </a:extLst>
          </p:cNvPr>
          <p:cNvSpPr txBox="1"/>
          <p:nvPr/>
        </p:nvSpPr>
        <p:spPr>
          <a:xfrm>
            <a:off x="924209" y="2810590"/>
            <a:ext cx="33134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 презентации можно менять под свой проект </a:t>
            </a:r>
          </a:p>
        </p:txBody>
      </p:sp>
      <p:pic>
        <p:nvPicPr>
          <p:cNvPr id="12" name="Рисунок 11" descr="Тропическая сцена">
            <a:extLst>
              <a:ext uri="{FF2B5EF4-FFF2-40B4-BE49-F238E27FC236}">
                <a16:creationId xmlns:a16="http://schemas.microsoft.com/office/drawing/2014/main" id="{2B06EFEC-0127-6F22-1FA3-7FDD8EECC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4013" y="2489307"/>
            <a:ext cx="781542" cy="781542"/>
          </a:xfrm>
          <a:prstGeom prst="rect">
            <a:avLst/>
          </a:prstGeom>
        </p:spPr>
      </p:pic>
      <p:sp>
        <p:nvSpPr>
          <p:cNvPr id="14" name="AutoShape 8" descr="Тропическая сцена">
            <a:extLst>
              <a:ext uri="{FF2B5EF4-FFF2-40B4-BE49-F238E27FC236}">
                <a16:creationId xmlns:a16="http://schemas.microsoft.com/office/drawing/2014/main" id="{56B2966A-8106-AD30-B0BE-29D8AAEF9D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50C653-3FED-4D16-9B5F-45FC61720F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88" y="9608"/>
            <a:ext cx="9126919" cy="51338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D6C1731-0560-4AA4-AF4B-816486E8CF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" y="-15663"/>
            <a:ext cx="9199689" cy="51748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B66A0D6-15BB-4E6C-805C-8058C2EAB3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375" y="2810589"/>
            <a:ext cx="2181056" cy="197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18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5556F87-AFB9-AFE6-C9AC-8F7F31B91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000" y="128191"/>
            <a:ext cx="635000" cy="416719"/>
          </a:xfrm>
          <a:prstGeom prst="rect">
            <a:avLst/>
          </a:prstGeom>
        </p:spPr>
      </p:pic>
      <p:sp>
        <p:nvSpPr>
          <p:cNvPr id="106" name="Google Shape;106;p26"/>
          <p:cNvSpPr txBox="1"/>
          <p:nvPr/>
        </p:nvSpPr>
        <p:spPr>
          <a:xfrm>
            <a:off x="183422" y="145368"/>
            <a:ext cx="6706476" cy="4551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chemeClr val="dk1"/>
              </a:buClr>
              <a:buSzPts val="5200"/>
              <a:buNone/>
              <a:defRPr sz="3000" b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r>
              <a:rPr lang="ru" sz="2000" dirty="0">
                <a:solidFill>
                  <a:srgbClr val="0543E8"/>
                </a:solidFill>
                <a:latin typeface="Calibri"/>
                <a:cs typeface="Calibri"/>
                <a:sym typeface="PT Sans"/>
              </a:rPr>
              <a:t>Проект «</a:t>
            </a:r>
            <a:r>
              <a:rPr lang="en-US" sz="2000" dirty="0">
                <a:solidFill>
                  <a:srgbClr val="0543E8"/>
                </a:solidFill>
                <a:latin typeface="Calibri"/>
                <a:cs typeface="Calibri"/>
              </a:rPr>
              <a:t>SBS 2</a:t>
            </a:r>
            <a:r>
              <a:rPr lang="ru-RU" sz="2000" dirty="0">
                <a:solidFill>
                  <a:srgbClr val="0543E8"/>
                </a:solidFill>
                <a:latin typeface="Calibri"/>
                <a:cs typeface="Calibri"/>
              </a:rPr>
              <a:t>.0 А14 Помощник молодому специалисту</a:t>
            </a:r>
            <a:r>
              <a:rPr lang="ru" sz="2000" dirty="0">
                <a:solidFill>
                  <a:srgbClr val="0543E8"/>
                </a:solidFill>
                <a:latin typeface="Calibri"/>
                <a:cs typeface="Calibri"/>
                <a:sym typeface="PT Sans"/>
              </a:rPr>
              <a:t>»</a:t>
            </a:r>
            <a:endParaRPr sz="2000" dirty="0">
              <a:solidFill>
                <a:srgbClr val="0543E8"/>
              </a:solidFill>
              <a:latin typeface="Calibri"/>
              <a:cs typeface="Calibri"/>
              <a:sym typeface="PT Sans"/>
            </a:endParaRPr>
          </a:p>
        </p:txBody>
      </p:sp>
      <p:sp>
        <p:nvSpPr>
          <p:cNvPr id="107" name="Google Shape;107;p26"/>
          <p:cNvSpPr txBox="1"/>
          <p:nvPr/>
        </p:nvSpPr>
        <p:spPr>
          <a:xfrm>
            <a:off x="183422" y="600499"/>
            <a:ext cx="8391958" cy="2098170"/>
          </a:xfrm>
          <a:prstGeom prst="rect">
            <a:avLst/>
          </a:prstGeom>
          <a:solidFill>
            <a:srgbClr val="EFF9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" sz="2000" b="1" dirty="0">
                <a:solidFill>
                  <a:srgbClr val="0543E8"/>
                </a:solidFill>
                <a:latin typeface="Calibri"/>
                <a:cs typeface="Calibri"/>
              </a:rPr>
              <a:t>1. </a:t>
            </a:r>
            <a:r>
              <a:rPr lang="ru-RU" sz="2000" b="1" dirty="0">
                <a:solidFill>
                  <a:srgbClr val="0543E8"/>
                </a:solidFill>
                <a:latin typeface="Calibri"/>
                <a:cs typeface="Calibri"/>
              </a:rPr>
              <a:t>Участники проекта </a:t>
            </a:r>
            <a:endParaRPr lang="ru" sz="1100" b="1" i="1" dirty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Дружинин Иван Дмитриевич – инициатор и руководитель проекта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Колесникова Анастасия Дмитриевна - технический специалист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Герасимова Анастасия Михайловна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Водяхин</a:t>
            </a:r>
            <a:r>
              <a:rPr lang="ru-RU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Михаил Николаевич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Захарова Ирина Сергеевна                                  ─ методисты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Захаров Владимир Витальевич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Хайтул Екатерина Сергеевна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Шестакова Татьяна Николаевна, Шестакова Александра Геннадиевна – наставники проекта</a:t>
            </a:r>
            <a:endParaRPr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/>
              <a:cs typeface="Calibri" panose="020F0502020204030204" pitchFamily="34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/>
              <a:cs typeface="Calibri" panose="020F0502020204030204" pitchFamily="34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/>
              <a:cs typeface="Calibri" panose="020F0502020204030204" pitchFamily="34" charset="0"/>
              <a:sym typeface="Courier New"/>
            </a:endParaRPr>
          </a:p>
        </p:txBody>
      </p:sp>
      <p:sp>
        <p:nvSpPr>
          <p:cNvPr id="113" name="Google Shape;113;p26"/>
          <p:cNvSpPr txBox="1"/>
          <p:nvPr/>
        </p:nvSpPr>
        <p:spPr>
          <a:xfrm>
            <a:off x="183422" y="3476604"/>
            <a:ext cx="8612555" cy="736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</a:br>
            <a:r>
              <a:rPr lang="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Актуальные ссылки</a:t>
            </a:r>
            <a:r>
              <a:rPr lang="ru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: </a:t>
            </a:r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  <a:hlinkClick r:id="rId4"/>
              </a:rPr>
              <a:t>https://vk.com/pomochnikpedagogu</a:t>
            </a:r>
            <a:endParaRPr lang="ru-RU" sz="10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lvl="0">
              <a:buClr>
                <a:schemeClr val="dk1"/>
              </a:buClr>
              <a:buSzPts val="1100"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  <a:hlinkClick r:id="rId5"/>
              </a:rPr>
              <a:t>pomochnikpedagogu@yandex.ru</a:t>
            </a:r>
            <a:endParaRPr lang="ru-RU" sz="1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lvl="0">
              <a:buClr>
                <a:schemeClr val="dk1"/>
              </a:buClr>
              <a:buSzPts val="1100"/>
            </a:pPr>
            <a:r>
              <a: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 </a:t>
            </a:r>
            <a:endParaRPr sz="1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08;p26">
            <a:extLst>
              <a:ext uri="{FF2B5EF4-FFF2-40B4-BE49-F238E27FC236}">
                <a16:creationId xmlns:a16="http://schemas.microsoft.com/office/drawing/2014/main" id="{138E5274-C06C-84E1-3CE1-38F6FCC1CE85}"/>
              </a:ext>
            </a:extLst>
          </p:cNvPr>
          <p:cNvSpPr txBox="1"/>
          <p:nvPr/>
        </p:nvSpPr>
        <p:spPr>
          <a:xfrm>
            <a:off x="183422" y="2754258"/>
            <a:ext cx="8391958" cy="855717"/>
          </a:xfrm>
          <a:prstGeom prst="rect">
            <a:avLst/>
          </a:prstGeom>
          <a:solidFill>
            <a:srgbClr val="EFFAE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Проблема которую решаем? </a:t>
            </a:r>
          </a:p>
          <a:p>
            <a:r>
              <a:rPr lang="ru-RU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Адаптация молодого учителя и взаимодействие со всеми участниками образовательного процесса.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919DD7-C87D-B0FA-F0D8-5EEC32643772}"/>
              </a:ext>
            </a:extLst>
          </p:cNvPr>
          <p:cNvSpPr txBox="1"/>
          <p:nvPr/>
        </p:nvSpPr>
        <p:spPr>
          <a:xfrm>
            <a:off x="183422" y="298689"/>
            <a:ext cx="67018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18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ru-RU" sz="18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Решение</a:t>
            </a:r>
            <a:endParaRPr lang="ru-RU" sz="1600" dirty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11;p26">
            <a:extLst>
              <a:ext uri="{FF2B5EF4-FFF2-40B4-BE49-F238E27FC236}">
                <a16:creationId xmlns:a16="http://schemas.microsoft.com/office/drawing/2014/main" id="{98993789-2CDF-D737-AFB3-0E0D569F1C3A}"/>
              </a:ext>
            </a:extLst>
          </p:cNvPr>
          <p:cNvSpPr txBox="1"/>
          <p:nvPr/>
        </p:nvSpPr>
        <p:spPr>
          <a:xfrm>
            <a:off x="287337" y="668020"/>
            <a:ext cx="7758018" cy="1545623"/>
          </a:xfrm>
          <a:prstGeom prst="roundRect">
            <a:avLst/>
          </a:prstGeom>
          <a:solidFill>
            <a:srgbClr val="E5F5FF"/>
          </a:solidFill>
          <a:ln>
            <a:noFill/>
          </a:ln>
        </p:spPr>
        <p:txBody>
          <a:bodyPr spcFirstLastPara="1" wrap="square" lIns="91425" tIns="36000" rIns="91425" bIns="360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rgbClr val="F43162"/>
              </a:buClr>
              <a:buFont typeface="Arial" panose="020B0604020202020204" pitchFamily="34" charset="0"/>
              <a:buChar char="•"/>
            </a:pPr>
            <a:r>
              <a:rPr lang="ru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Конечная цель проекта: </a:t>
            </a:r>
            <a:r>
              <a:rPr lang="ru-RU" i="1" dirty="0">
                <a:solidFill>
                  <a:schemeClr val="tx1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создание удобной и полезной онлайн-платформы для молодого педагога. На которой работают эффективные инструменты по успешной адаптации и поиску информации и применения её в своей образовательной деятельности.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rgbClr val="F43162"/>
              </a:buClr>
              <a:buFont typeface="Arial" panose="020B0604020202020204" pitchFamily="34" charset="0"/>
              <a:buChar char="•"/>
            </a:pPr>
            <a:r>
              <a:rPr lang="ru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Вариант прототипа, который планируете представить к концу интенсива? </a:t>
            </a:r>
            <a:r>
              <a:rPr lang="ru-RU" i="1" dirty="0">
                <a:solidFill>
                  <a:schemeClr val="tx1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Группа ВКонтакте, личный сайт с множеством различных методических разработок и пособий к школьным занятиям, </a:t>
            </a:r>
            <a:r>
              <a:rPr lang="ru" i="1" dirty="0">
                <a:solidFill>
                  <a:schemeClr val="tx1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 </a:t>
            </a:r>
            <a:r>
              <a:rPr lang="ru-RU" i="1" dirty="0">
                <a:solidFill>
                  <a:schemeClr val="tx1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классным часам, открытым урокам, родительским собраниям и др. школьным мероприятиям</a:t>
            </a:r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.</a:t>
            </a:r>
            <a:endParaRPr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  <p:graphicFrame>
        <p:nvGraphicFramePr>
          <p:cNvPr id="6" name="Google Shape;110;p26">
            <a:extLst>
              <a:ext uri="{FF2B5EF4-FFF2-40B4-BE49-F238E27FC236}">
                <a16:creationId xmlns:a16="http://schemas.microsoft.com/office/drawing/2014/main" id="{91850BE2-B521-C914-CAB9-FE7C96D5E4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1947397"/>
              </p:ext>
            </p:extLst>
          </p:nvPr>
        </p:nvGraphicFramePr>
        <p:xfrm>
          <a:off x="521254" y="2749252"/>
          <a:ext cx="7705725" cy="2020027"/>
        </p:xfrm>
        <a:graphic>
          <a:graphicData uri="http://schemas.openxmlformats.org/drawingml/2006/table">
            <a:tbl>
              <a:tblPr>
                <a:noFill/>
                <a:tableStyleId>{7123E036-C889-4DE9-9E9D-3321D5F19301}</a:tableStyleId>
              </a:tblPr>
              <a:tblGrid>
                <a:gridCol w="2756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96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662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rgbClr val="7030A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sz="1100" b="1" dirty="0">
                        <a:solidFill>
                          <a:srgbClr val="7030A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rgbClr val="7030A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 (польза для стейкхолдера от проекта)?</a:t>
                      </a:r>
                      <a:endParaRPr sz="1100" b="1" dirty="0">
                        <a:solidFill>
                          <a:srgbClr val="7030A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88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Молодые специалисты, работающие в ОУ (стаж до 3 –х лет)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Найти нужную актуальную информацию среди множества интернет-ресурсов;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Найти советы, ответы на спорные вопросы</a:t>
                      </a:r>
                      <a:endParaRPr sz="1200" b="1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7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Опытные специалисты, работающие в ОУ</a:t>
                      </a:r>
                      <a:endParaRPr sz="1200" b="1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Поделиться опытом, а также ознакомиться с другими методическими пособиями;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Найти актуальную новую информацию в большом потоке интернет-ресурсов</a:t>
                      </a:r>
                      <a:endParaRPr sz="1200" b="1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35382E7-D93B-66E6-6145-9F461C169B05}"/>
              </a:ext>
            </a:extLst>
          </p:cNvPr>
          <p:cNvSpPr txBox="1"/>
          <p:nvPr/>
        </p:nvSpPr>
        <p:spPr>
          <a:xfrm>
            <a:off x="183423" y="2213644"/>
            <a:ext cx="78619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spcAft>
                <a:spcPts val="1200"/>
              </a:spcAft>
              <a:buNone/>
              <a:defRPr sz="2000" b="1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" dirty="0">
                <a:solidFill>
                  <a:srgbClr val="7030A0"/>
                </a:solidFill>
                <a:sym typeface="PT Sans"/>
              </a:rPr>
              <a:t>4. Стейкхолдеры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8" name="Рисунок 15">
            <a:extLst>
              <a:ext uri="{FF2B5EF4-FFF2-40B4-BE49-F238E27FC236}">
                <a16:creationId xmlns:a16="http://schemas.microsoft.com/office/drawing/2014/main" id="{B44712D6-1836-84E5-3C0E-74E6023FF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563" y="91838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4FB0083-8406-9253-8452-C41DCA76C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7000" y="128191"/>
            <a:ext cx="635000" cy="41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348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C2C692A-CA74-7A49-F5DA-C17115F2E063}"/>
              </a:ext>
            </a:extLst>
          </p:cNvPr>
          <p:cNvSpPr txBox="1"/>
          <p:nvPr/>
        </p:nvSpPr>
        <p:spPr>
          <a:xfrm>
            <a:off x="595422" y="545362"/>
            <a:ext cx="8208335" cy="4052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Какую проблему помогает решить продукт?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Проведенное исследование показало, что молодые педагоги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приходя работать в школу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имеют опыта общения с детьми, так как в большинстве случаев не имеют своих детей;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имеют опыта общения с родителями;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владеют в достаточной мере знанием методической литературы;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имеют опыта заполнения документации, в том числе заполнения электронного журнала;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спытывают трудности в общении со старшими коллегами;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меют высокую нагрузку.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 это приводит к: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тсутствию дисциплины в классе и снижению качества обучения;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онфликтам с родителями;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вовремя сданным отчетам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ареканиям от начальства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476750" algn="l"/>
              </a:tabLst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следствие, появляются физическая и эмоциональная усталость и постоянный стресс. Все эти факторы приводят к заболеваниям и нежеланию работать в школе.</a:t>
            </a:r>
          </a:p>
        </p:txBody>
      </p:sp>
    </p:spTree>
    <p:extLst>
      <p:ext uri="{BB962C8B-B14F-4D97-AF65-F5344CB8AC3E}">
        <p14:creationId xmlns:p14="http://schemas.microsoft.com/office/powerpoint/2010/main" val="3098243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7402D6-C66B-BB68-F8EC-2D247D148A72}"/>
              </a:ext>
            </a:extLst>
          </p:cNvPr>
          <p:cNvSpPr txBox="1"/>
          <p:nvPr/>
        </p:nvSpPr>
        <p:spPr>
          <a:xfrm>
            <a:off x="446567" y="549014"/>
            <a:ext cx="8250865" cy="3817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476750" algn="l"/>
              </a:tabLst>
            </a:pPr>
            <a:r>
              <a:rPr lang="ru-RU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 проблем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476750" algn="l"/>
              </a:tabLst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Платформа «Помощник молодому специалисту» призвана помочь молодому специалисту решить проблемы с налаживанием взаимоотношений в коллективе, с детьми и их родителями.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476750" algn="l"/>
              </a:tabLst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платформе начинающие педагоги смогут найти полезную информацию по следующим разделам: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476750" algn="l"/>
              </a:tabLst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Секреты общения с детьми и их родителями;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476750" algn="l"/>
              </a:tabLst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Советы психологов, пути выхода из стрессовой ситуации;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476750" algn="l"/>
              </a:tabLst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со слабоуспевающими и одаренными детьми;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476750" algn="l"/>
              </a:tabLst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Гид по образовательным платформам;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476750" algn="l"/>
              </a:tabLst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Документация начинающего учителя и классного руководителя;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476750" algn="l"/>
              </a:tabLst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 о конкурсах и олимпиадах для школьников;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476750" algn="l"/>
              </a:tabLst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Методическая копилка с разработками уроков;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4476750" algn="l"/>
              </a:tabLst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Мастер-классы по различным тематикам;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476750" algn="l"/>
              </a:tabLst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платформе учитель сможет получить консультацию более опытных коллег, психолога, юриста.</a:t>
            </a:r>
          </a:p>
          <a:p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Согласно опросу, больше половины учителей заинтересовались платформой.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996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D8ACC6D-BB64-C532-336F-474A9C22F987}"/>
              </a:ext>
            </a:extLst>
          </p:cNvPr>
          <p:cNvSpPr txBox="1"/>
          <p:nvPr/>
        </p:nvSpPr>
        <p:spPr>
          <a:xfrm>
            <a:off x="325880" y="451432"/>
            <a:ext cx="4572000" cy="543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476750" algn="l"/>
              </a:tabLst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Следующую информацию коллеги хотели бы видеть на платформе.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26F20C-C357-5950-011D-73827B566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80" y="994594"/>
            <a:ext cx="7648539" cy="331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517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0" descr="Изображение выглядит как текст, снимок экрана, Шрифт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6F845764-D462-840B-17A2-141342E30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52" y="116381"/>
            <a:ext cx="4408099" cy="586747"/>
          </a:xfrm>
          <a:prstGeom prst="rect">
            <a:avLst/>
          </a:prstGeom>
        </p:spPr>
      </p:pic>
      <p:pic>
        <p:nvPicPr>
          <p:cNvPr id="12" name="Рисунок 12" descr="Изображение выглядит как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6844A9DD-454C-F9EF-CAB5-B6DD9C24A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809" y="655898"/>
            <a:ext cx="3265098" cy="200937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BD23E67-C3C1-A647-887A-0CC9E996F9DA}"/>
              </a:ext>
            </a:extLst>
          </p:cNvPr>
          <p:cNvSpPr txBox="1"/>
          <p:nvPr/>
        </p:nvSpPr>
        <p:spPr>
          <a:xfrm>
            <a:off x="933810" y="1257301"/>
            <a:ext cx="3426844" cy="8079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Tx/>
            </a:pPr>
            <a:r>
              <a:rPr lang="ru-RU" sz="1200" kern="1200" dirty="0">
                <a:solidFill>
                  <a:srgbClr val="262626"/>
                </a:solidFill>
                <a:latin typeface="Calibri Light"/>
                <a:ea typeface="+mn-ea"/>
                <a:cs typeface="Calibri Light"/>
              </a:rPr>
              <a:t>Всего в России 57 тыс. Школ и колледжей по данным статистики ВШЭ. В них трудоустроены около 3 035 тыс. Педагогов. Из них 20% - это молодые специалисты (607 тыс.). </a:t>
            </a:r>
          </a:p>
        </p:txBody>
      </p:sp>
      <p:pic>
        <p:nvPicPr>
          <p:cNvPr id="14" name="Рисунок 14" descr="Изображение выглядит как текст, Шриф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34825C53-A1FC-D375-E3DC-B2E269A22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686" y="145687"/>
            <a:ext cx="3146485" cy="1595654"/>
          </a:xfrm>
          <a:prstGeom prst="rect">
            <a:avLst/>
          </a:prstGeom>
        </p:spPr>
      </p:pic>
      <p:sp>
        <p:nvSpPr>
          <p:cNvPr id="24" name="Стрелка: влево 23">
            <a:extLst>
              <a:ext uri="{FF2B5EF4-FFF2-40B4-BE49-F238E27FC236}">
                <a16:creationId xmlns:a16="http://schemas.microsoft.com/office/drawing/2014/main" id="{F3638E91-3390-58ED-B346-32589FD16D37}"/>
              </a:ext>
            </a:extLst>
          </p:cNvPr>
          <p:cNvSpPr/>
          <p:nvPr/>
        </p:nvSpPr>
        <p:spPr>
          <a:xfrm>
            <a:off x="3090960" y="2379853"/>
            <a:ext cx="5119231" cy="2538119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ru-RU" sz="1350" kern="1200">
              <a:solidFill>
                <a:prstClr val="white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9DF7C7E-7FF3-7930-7779-65275D870740}"/>
              </a:ext>
            </a:extLst>
          </p:cNvPr>
          <p:cNvSpPr txBox="1"/>
          <p:nvPr/>
        </p:nvSpPr>
        <p:spPr>
          <a:xfrm>
            <a:off x="3951619" y="3285596"/>
            <a:ext cx="2725946" cy="6924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Tx/>
            </a:pPr>
            <a:r>
              <a:rPr lang="en-US" sz="1350" kern="1200" dirty="0" err="1">
                <a:solidFill>
                  <a:srgbClr val="262626"/>
                </a:solidFill>
                <a:latin typeface="Calibri Light"/>
                <a:ea typeface="+mn-ea"/>
                <a:cs typeface="+mn-cs"/>
              </a:rPr>
              <a:t>Монетизация</a:t>
            </a:r>
            <a:r>
              <a:rPr lang="en-US" sz="1350" kern="1200" dirty="0">
                <a:solidFill>
                  <a:srgbClr val="262626"/>
                </a:solidFill>
                <a:latin typeface="Calibri Light"/>
                <a:ea typeface="+mn-ea"/>
                <a:cs typeface="+mn-cs"/>
              </a:rPr>
              <a:t> </a:t>
            </a:r>
            <a:r>
              <a:rPr lang="en-US" sz="1350" kern="1200" dirty="0" err="1">
                <a:solidFill>
                  <a:srgbClr val="262626"/>
                </a:solidFill>
                <a:latin typeface="Calibri Light"/>
                <a:ea typeface="+mn-ea"/>
                <a:cs typeface="+mn-cs"/>
              </a:rPr>
              <a:t>будет</a:t>
            </a:r>
            <a:r>
              <a:rPr lang="en-US" sz="1350" kern="1200" dirty="0">
                <a:solidFill>
                  <a:srgbClr val="262626"/>
                </a:solidFill>
                <a:latin typeface="Calibri Light"/>
                <a:ea typeface="+mn-ea"/>
                <a:cs typeface="+mn-cs"/>
              </a:rPr>
              <a:t> </a:t>
            </a:r>
            <a:r>
              <a:rPr lang="en-US" sz="1350" kern="1200" dirty="0" err="1">
                <a:solidFill>
                  <a:srgbClr val="262626"/>
                </a:solidFill>
                <a:latin typeface="Calibri Light"/>
                <a:ea typeface="+mn-ea"/>
                <a:cs typeface="+mn-cs"/>
              </a:rPr>
              <a:t>осуществляться</a:t>
            </a:r>
            <a:r>
              <a:rPr lang="en-US" sz="1350" kern="1200" dirty="0">
                <a:solidFill>
                  <a:srgbClr val="262626"/>
                </a:solidFill>
                <a:latin typeface="Calibri Light"/>
                <a:ea typeface="+mn-ea"/>
                <a:cs typeface="+mn-cs"/>
              </a:rPr>
              <a:t> </a:t>
            </a:r>
            <a:r>
              <a:rPr lang="en-US" sz="1350" kern="1200" dirty="0" err="1">
                <a:solidFill>
                  <a:srgbClr val="262626"/>
                </a:solidFill>
                <a:latin typeface="Calibri Light"/>
                <a:ea typeface="+mn-ea"/>
                <a:cs typeface="+mn-cs"/>
              </a:rPr>
              <a:t>через</a:t>
            </a:r>
            <a:r>
              <a:rPr lang="en-US" sz="1350" kern="1200" dirty="0">
                <a:solidFill>
                  <a:srgbClr val="262626"/>
                </a:solidFill>
                <a:latin typeface="Calibri Light"/>
                <a:ea typeface="+mn-ea"/>
                <a:cs typeface="+mn-cs"/>
              </a:rPr>
              <a:t> </a:t>
            </a:r>
            <a:r>
              <a:rPr lang="en-US" sz="1350" kern="1200" dirty="0" err="1">
                <a:solidFill>
                  <a:srgbClr val="262626"/>
                </a:solidFill>
                <a:latin typeface="Calibri Light"/>
                <a:ea typeface="+mn-ea"/>
                <a:cs typeface="+mn-cs"/>
              </a:rPr>
              <a:t>доступ</a:t>
            </a:r>
            <a:r>
              <a:rPr lang="en-US" sz="1350" kern="1200" dirty="0">
                <a:solidFill>
                  <a:srgbClr val="262626"/>
                </a:solidFill>
                <a:latin typeface="Calibri Light"/>
                <a:ea typeface="+mn-ea"/>
                <a:cs typeface="+mn-cs"/>
              </a:rPr>
              <a:t> к </a:t>
            </a:r>
            <a:r>
              <a:rPr lang="en-US" sz="1350" kern="1200" dirty="0" err="1">
                <a:solidFill>
                  <a:srgbClr val="262626"/>
                </a:solidFill>
                <a:latin typeface="Calibri Light"/>
                <a:ea typeface="+mn-ea"/>
                <a:cs typeface="+mn-cs"/>
              </a:rPr>
              <a:t>платному</a:t>
            </a:r>
            <a:r>
              <a:rPr lang="en-US" sz="1350" kern="1200" dirty="0">
                <a:solidFill>
                  <a:srgbClr val="262626"/>
                </a:solidFill>
                <a:latin typeface="Calibri Light"/>
                <a:ea typeface="+mn-ea"/>
                <a:cs typeface="+mn-cs"/>
              </a:rPr>
              <a:t> </a:t>
            </a:r>
            <a:r>
              <a:rPr lang="en-US" sz="1350" kern="1200" dirty="0" err="1">
                <a:solidFill>
                  <a:srgbClr val="262626"/>
                </a:solidFill>
                <a:latin typeface="Calibri Light"/>
                <a:ea typeface="+mn-ea"/>
                <a:cs typeface="+mn-cs"/>
              </a:rPr>
              <a:t>контенту</a:t>
            </a:r>
            <a:r>
              <a:rPr lang="en-US" sz="1350" kern="1200" dirty="0">
                <a:solidFill>
                  <a:srgbClr val="262626"/>
                </a:solidFill>
                <a:latin typeface="Calibri Light"/>
                <a:ea typeface="+mn-ea"/>
                <a:cs typeface="+mn-cs"/>
              </a:rPr>
              <a:t> </a:t>
            </a:r>
            <a:endParaRPr lang="ru-RU" sz="1350" kern="1200" dirty="0">
              <a:solidFill>
                <a:srgbClr val="262626"/>
              </a:solidFill>
              <a:ea typeface="+mn-ea"/>
              <a:cs typeface="+mn-cs"/>
            </a:endParaRPr>
          </a:p>
        </p:txBody>
      </p:sp>
      <p:pic>
        <p:nvPicPr>
          <p:cNvPr id="3" name="Рисунок 2" descr="Изображение выглядит как текст, графическая вставка, рисунок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87CA2179-961E-8A3A-0941-BF5A53C4AF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1677" y="45760"/>
            <a:ext cx="957128" cy="889735"/>
          </a:xfrm>
          <a:prstGeom prst="rect">
            <a:avLst/>
          </a:prstGeom>
        </p:spPr>
      </p:pic>
      <p:pic>
        <p:nvPicPr>
          <p:cNvPr id="5" name="Рисунок 5" descr="Изображение выглядит как текст, круг, Шрифт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F830178A-ED20-6114-CFEA-8FAF1A4FB0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395" y="2328218"/>
            <a:ext cx="2747513" cy="2589754"/>
          </a:xfrm>
          <a:prstGeom prst="rect">
            <a:avLst/>
          </a:prstGeom>
        </p:spPr>
      </p:pic>
      <p:pic>
        <p:nvPicPr>
          <p:cNvPr id="7" name="Рисунок 7" descr="Изображение выглядит как текст, Шрифт, снимок экрана, желтый&#10;&#10;Автоматически созданное описание">
            <a:extLst>
              <a:ext uri="{FF2B5EF4-FFF2-40B4-BE49-F238E27FC236}">
                <a16:creationId xmlns:a16="http://schemas.microsoft.com/office/drawing/2014/main" id="{0CEFD5FE-CDFF-D0D9-044D-FBFCF35F95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7686" y="1768586"/>
            <a:ext cx="3146485" cy="85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57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36A72D-220E-4FA6-B376-78DBAEA01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373" y="-497086"/>
            <a:ext cx="8229600" cy="994172"/>
          </a:xfrm>
        </p:spPr>
        <p:txBody>
          <a:bodyPr>
            <a:normAutofit/>
          </a:bodyPr>
          <a:lstStyle/>
          <a:p>
            <a:r>
              <a:rPr lang="ru-RU" sz="2400" dirty="0"/>
              <a:t>Портрет молодого специалиста, молодого учителя:</a:t>
            </a:r>
            <a:endParaRPr lang="ru-UA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0CBAFE-754C-4C61-AF2D-17418B062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67" y="682992"/>
            <a:ext cx="3883844" cy="2635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2B7AC6-7AC4-4EF8-A4B5-22BAD916DAEB}"/>
              </a:ext>
            </a:extLst>
          </p:cNvPr>
          <p:cNvSpPr txBox="1"/>
          <p:nvPr/>
        </p:nvSpPr>
        <p:spPr>
          <a:xfrm>
            <a:off x="4609708" y="690466"/>
            <a:ext cx="38838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buClrTx/>
              <a:buFont typeface="Arial" panose="020B0604020202020204" pitchFamily="34" charset="0"/>
              <a:buChar char="•"/>
            </a:pPr>
            <a:r>
              <a:rPr lang="ru-RU" sz="1500" kern="1200" dirty="0">
                <a:solidFill>
                  <a:srgbClr val="26262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Образованный, целеустремленный выпускник университета, только что прибывший на работу в школу;</a:t>
            </a:r>
          </a:p>
          <a:p>
            <a:pPr marL="214313" indent="-214313" defTabSz="685800">
              <a:buClrTx/>
              <a:buFont typeface="Arial" panose="020B0604020202020204" pitchFamily="34" charset="0"/>
              <a:buChar char="•"/>
            </a:pPr>
            <a:r>
              <a:rPr lang="ru-RU" sz="1500" kern="1200" dirty="0">
                <a:solidFill>
                  <a:srgbClr val="26262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Имеет некоторые общие навыки по составлению и подготовке уроков, ведению документации;</a:t>
            </a:r>
          </a:p>
          <a:p>
            <a:pPr marL="214313" indent="-214313" defTabSz="685800">
              <a:buClrTx/>
              <a:buFont typeface="Arial" panose="020B0604020202020204" pitchFamily="34" charset="0"/>
              <a:buChar char="•"/>
            </a:pPr>
            <a:r>
              <a:rPr lang="ru-RU" sz="1500" kern="1200" dirty="0">
                <a:solidFill>
                  <a:srgbClr val="26262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Отсутствует опыт работы в учебном заведении;</a:t>
            </a:r>
          </a:p>
          <a:p>
            <a:pPr marL="214313" indent="-214313" defTabSz="685800">
              <a:buClrTx/>
              <a:buFont typeface="Arial" panose="020B0604020202020204" pitchFamily="34" charset="0"/>
              <a:buChar char="•"/>
            </a:pPr>
            <a:r>
              <a:rPr lang="ru-RU" sz="1500" kern="1200" dirty="0">
                <a:solidFill>
                  <a:srgbClr val="26262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Нет достаточных знаний и опыта для общения с родителями учеников, выхода из конфликтных ситуаций</a:t>
            </a:r>
          </a:p>
          <a:p>
            <a:pPr marL="214313" indent="-214313" defTabSz="685800">
              <a:buClrTx/>
              <a:buFont typeface="Arial" panose="020B0604020202020204" pitchFamily="34" charset="0"/>
              <a:buChar char="•"/>
            </a:pPr>
            <a:r>
              <a:rPr lang="ru-RU" sz="1500" kern="1200" dirty="0">
                <a:solidFill>
                  <a:srgbClr val="26262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Нет опыта в решении различных текущих проблем во время учебного процесса, рабочего дня (большой объем работы с документацией, отсутствие шаблонов и иных вспомогательных материалов и т.д.</a:t>
            </a:r>
            <a:endParaRPr lang="ru-UA" sz="1500" kern="1200" dirty="0">
              <a:solidFill>
                <a:srgbClr val="262626"/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7" name="Рисунок 6" descr="Изображение выглядит как текст, графическая вставка, рисунок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1ADB5E6-8BCF-6E8E-563B-4449475FE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1677" y="45760"/>
            <a:ext cx="957128" cy="8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558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799D4C-6553-D46F-AAA5-304082362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29" y="-99247"/>
            <a:ext cx="5868119" cy="595201"/>
          </a:xfrm>
        </p:spPr>
        <p:txBody>
          <a:bodyPr>
            <a:normAutofit/>
          </a:bodyPr>
          <a:lstStyle/>
          <a:p>
            <a:r>
              <a:rPr lang="ru-RU" sz="2400" b="1">
                <a:solidFill>
                  <a:srgbClr val="262626"/>
                </a:solidFill>
                <a:latin typeface="Calibri Light"/>
              </a:rPr>
              <a:t>Анализ основных конкурентов:</a:t>
            </a:r>
            <a:endParaRPr lang="ru-RU" sz="240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EE33DEAA-6964-0AD1-73D6-CE11013C13A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0962" y="452888"/>
          <a:ext cx="8850796" cy="514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699">
                  <a:extLst>
                    <a:ext uri="{9D8B030D-6E8A-4147-A177-3AD203B41FA5}">
                      <a16:colId xmlns:a16="http://schemas.microsoft.com/office/drawing/2014/main" val="2540949812"/>
                    </a:ext>
                  </a:extLst>
                </a:gridCol>
                <a:gridCol w="2212699">
                  <a:extLst>
                    <a:ext uri="{9D8B030D-6E8A-4147-A177-3AD203B41FA5}">
                      <a16:colId xmlns:a16="http://schemas.microsoft.com/office/drawing/2014/main" val="647600131"/>
                    </a:ext>
                  </a:extLst>
                </a:gridCol>
                <a:gridCol w="2212699">
                  <a:extLst>
                    <a:ext uri="{9D8B030D-6E8A-4147-A177-3AD203B41FA5}">
                      <a16:colId xmlns:a16="http://schemas.microsoft.com/office/drawing/2014/main" val="3022432098"/>
                    </a:ext>
                  </a:extLst>
                </a:gridCol>
                <a:gridCol w="2212699">
                  <a:extLst>
                    <a:ext uri="{9D8B030D-6E8A-4147-A177-3AD203B41FA5}">
                      <a16:colId xmlns:a16="http://schemas.microsoft.com/office/drawing/2014/main" val="11145444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Calibri Light"/>
                        </a:rPr>
                        <a:t>название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Calibri Light"/>
                        </a:rPr>
                        <a:t>продукт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Calibri Light"/>
                        </a:rPr>
                        <a:t>стоимость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Calibri Light"/>
                        </a:rPr>
                        <a:t>тематика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47344068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af-ZA" sz="1200" b="0" i="0" u="none" strike="noStrike" noProof="0" dirty="0">
                          <a:solidFill>
                            <a:srgbClr val="262626"/>
                          </a:solidFill>
                          <a:latin typeface="Calibri Light"/>
                        </a:rPr>
                        <a:t>infourok.ru</a:t>
                      </a:r>
                      <a:endParaRPr lang="ru-RU" sz="1200" dirty="0">
                        <a:latin typeface="Calibri Ligh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rgbClr val="262626"/>
                          </a:solidFill>
                          <a:latin typeface="Calibri Light"/>
                        </a:rPr>
                        <a:t>Крупнейший образовательный онлайн-проект в России. Проект "</a:t>
                      </a:r>
                      <a:r>
                        <a:rPr lang="ru-RU" sz="1200" b="0" i="0" u="none" strike="noStrike" noProof="0" dirty="0" err="1">
                          <a:solidFill>
                            <a:srgbClr val="262626"/>
                          </a:solidFill>
                          <a:latin typeface="Calibri Light"/>
                        </a:rPr>
                        <a:t>Инфоурок</a:t>
                      </a:r>
                      <a:r>
                        <a:rPr lang="ru-RU" sz="1200" b="0" i="0" u="none" strike="noStrike" noProof="0" dirty="0">
                          <a:solidFill>
                            <a:srgbClr val="262626"/>
                          </a:solidFill>
                          <a:latin typeface="Calibri Light"/>
                        </a:rPr>
                        <a:t>" предлагает бесплатные видеоуроки по основным предметам школьной программы, проводит вебинары на актуальные и интересные темы.</a:t>
                      </a:r>
                      <a:endParaRPr lang="ru-RU" sz="1200" dirty="0">
                        <a:latin typeface="Calibri Ligh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rgbClr val="262626"/>
                          </a:solidFill>
                          <a:latin typeface="Calibri Light"/>
                        </a:rPr>
                        <a:t> Для доступа к контенту нужно оформить подписку в месяц 250 рублей. </a:t>
                      </a:r>
                      <a:endParaRPr lang="ru-RU" sz="1200" dirty="0">
                        <a:latin typeface="Calibri Ligh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sz="1200" b="0" i="0" u="none" strike="noStrike" noProof="0">
                        <a:solidFill>
                          <a:srgbClr val="262626"/>
                        </a:solidFill>
                        <a:latin typeface="Calibri Light"/>
                      </a:endParaRPr>
                    </a:p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rgbClr val="262626"/>
                          </a:solidFill>
                          <a:latin typeface="Calibri Light"/>
                        </a:rPr>
                        <a:t>Разнообразие небольшое, устаревшие кейсы, видео, презентации, учебные материалы не скомпонованы для удобства.</a:t>
                      </a:r>
                      <a:endParaRPr lang="ru-RU" sz="1200" dirty="0">
                        <a:latin typeface="Calibri Light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84947269"/>
                  </a:ext>
                </a:extLst>
              </a:tr>
              <a:tr h="189738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rgbClr val="262626"/>
                          </a:solidFill>
                          <a:latin typeface="Calibri Light"/>
                        </a:rPr>
                        <a:t>"</a:t>
                      </a:r>
                      <a:r>
                        <a:rPr lang="ru-RU" sz="1200" b="0" i="0" u="none" strike="noStrike" noProof="0" dirty="0" err="1">
                          <a:solidFill>
                            <a:srgbClr val="262626"/>
                          </a:solidFill>
                          <a:latin typeface="Calibri Light"/>
                        </a:rPr>
                        <a:t>ЯКласс</a:t>
                      </a:r>
                      <a:r>
                        <a:rPr lang="ru-RU" sz="1200" b="0" i="0" u="none" strike="noStrike" noProof="0" dirty="0">
                          <a:solidFill>
                            <a:srgbClr val="262626"/>
                          </a:solidFill>
                          <a:latin typeface="Calibri Light"/>
                        </a:rPr>
                        <a:t>"</a:t>
                      </a:r>
                      <a:endParaRPr lang="ru-RU" sz="1200" dirty="0">
                        <a:latin typeface="Calibri Ligh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rgbClr val="262626"/>
                          </a:solidFill>
                          <a:latin typeface="Calibri Light"/>
                        </a:rPr>
                        <a:t>Образовательный интернет-ресурс для школьников, студентов, учителей и родителей. "</a:t>
                      </a:r>
                      <a:r>
                        <a:rPr lang="ru-RU" sz="1200" b="0" i="0" u="none" strike="noStrike" noProof="0" dirty="0" err="1">
                          <a:solidFill>
                            <a:srgbClr val="262626"/>
                          </a:solidFill>
                          <a:latin typeface="Calibri Light"/>
                        </a:rPr>
                        <a:t>ЯКласс</a:t>
                      </a:r>
                      <a:r>
                        <a:rPr lang="ru-RU" sz="1200" b="0" i="0" u="none" strike="noStrike" noProof="0" dirty="0">
                          <a:solidFill>
                            <a:srgbClr val="262626"/>
                          </a:solidFill>
                          <a:latin typeface="Calibri Light"/>
                        </a:rPr>
                        <a:t>" развивает навыки работы с информационными технологиями как у учителя, так и у школьника и позволяет им общаться на одном языке.</a:t>
                      </a:r>
                      <a:endParaRPr lang="ru-RU" sz="1200" dirty="0">
                        <a:latin typeface="Calibri Ligh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rgbClr val="262626"/>
                          </a:solidFill>
                          <a:latin typeface="Calibri Light"/>
                        </a:rPr>
                        <a:t>Стоимость доступа к одному предмету на 1 месяц — 490-990 рублей</a:t>
                      </a:r>
                      <a:endParaRPr lang="ru-RU" sz="1200" dirty="0">
                        <a:latin typeface="Calibri Ligh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rgbClr val="262626"/>
                          </a:solidFill>
                          <a:latin typeface="Calibri Light"/>
                        </a:rPr>
                        <a:t>Странно организован доступ к курсам: материал, разбитый разработчиками "</a:t>
                      </a:r>
                      <a:r>
                        <a:rPr lang="ru-RU" sz="1200" b="0" i="0" u="none" strike="noStrike" noProof="0" dirty="0" err="1">
                          <a:solidFill>
                            <a:srgbClr val="262626"/>
                          </a:solidFill>
                          <a:latin typeface="Calibri Light"/>
                        </a:rPr>
                        <a:t>ЯКласс</a:t>
                      </a:r>
                      <a:r>
                        <a:rPr lang="ru-RU" sz="1200" b="0" i="0" u="none" strike="noStrike" noProof="0" dirty="0">
                          <a:solidFill>
                            <a:srgbClr val="262626"/>
                          </a:solidFill>
                          <a:latin typeface="Calibri Light"/>
                        </a:rPr>
                        <a:t>" на год, проходится буквально за месяц. Порой категории перепутаны или подаются в странной хронологии, из-за чего появляется лишняя путаница.</a:t>
                      </a:r>
                    </a:p>
                    <a:p>
                      <a:pPr lvl="0">
                        <a:buNone/>
                      </a:pPr>
                      <a:endParaRPr lang="ru-RU" sz="1200">
                        <a:latin typeface="Calibri Light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50490195"/>
                  </a:ext>
                </a:extLst>
              </a:tr>
              <a:tr h="98298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rgbClr val="000000"/>
                          </a:solidFill>
                          <a:latin typeface="Calibri Light"/>
                        </a:rPr>
                        <a:t>Smart </a:t>
                      </a:r>
                      <a:r>
                        <a:rPr lang="ru-RU" sz="1200" b="0" i="0" u="none" strike="noStrike" noProof="0" dirty="0" err="1">
                          <a:solidFill>
                            <a:srgbClr val="000000"/>
                          </a:solidFill>
                          <a:latin typeface="Calibri Light"/>
                        </a:rPr>
                        <a:t>Teacher</a:t>
                      </a:r>
                      <a:r>
                        <a:rPr lang="ru-RU" sz="1200" b="0" i="0" u="none" strike="noStrike" noProof="0" dirty="0">
                          <a:solidFill>
                            <a:srgbClr val="000000"/>
                          </a:solidFill>
                          <a:latin typeface="Calibri Light"/>
                        </a:rPr>
                        <a:t> </a:t>
                      </a:r>
                      <a:endParaRPr lang="ru-RU" sz="1200" b="0" dirty="0">
                        <a:latin typeface="Calibri Ligh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noProof="0" err="1">
                          <a:solidFill>
                            <a:srgbClr val="000000"/>
                          </a:solidFill>
                          <a:latin typeface="Calibri Light"/>
                        </a:rPr>
                        <a:t>Gradebook</a:t>
                      </a:r>
                      <a:endParaRPr lang="ru-RU" sz="1200" b="0">
                        <a:latin typeface="Calibri Light"/>
                      </a:endParaRPr>
                    </a:p>
                    <a:p>
                      <a:pPr lvl="0">
                        <a:buNone/>
                      </a:pPr>
                      <a:endParaRPr lang="ru-RU" sz="1200" b="0">
                        <a:latin typeface="Calibri Ligh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rgbClr val="000000"/>
                          </a:solidFill>
                          <a:latin typeface="Calibri Light"/>
                        </a:rPr>
                        <a:t>Информационное приложение/ менеджер для учителей</a:t>
                      </a:r>
                      <a:endParaRPr lang="ru-RU" sz="1200" b="0" dirty="0">
                        <a:latin typeface="Calibri Ligh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b="0" i="0" u="none" strike="noStrike" noProof="0">
                        <a:solidFill>
                          <a:srgbClr val="000000"/>
                        </a:solidFill>
                        <a:latin typeface="Calibri Ligh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Calibri Light"/>
                        </a:rPr>
                        <a:t>бесплатно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rgbClr val="000000"/>
                          </a:solidFill>
                          <a:latin typeface="Calibri Light"/>
                        </a:rPr>
                        <a:t>Ориентирована преимущественно на  преподавателей ВУЗов</a:t>
                      </a:r>
                      <a:endParaRPr lang="ru-RU" sz="1200" dirty="0">
                        <a:latin typeface="Calibri Ligh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b="0" i="0" u="none" strike="noStrike" noProof="0">
                        <a:solidFill>
                          <a:srgbClr val="000000"/>
                        </a:solidFill>
                        <a:latin typeface="Calibri Light"/>
                      </a:endParaRPr>
                    </a:p>
                    <a:p>
                      <a:pPr lvl="0">
                        <a:buNone/>
                      </a:pPr>
                      <a:endParaRPr lang="ru-RU" sz="1200">
                        <a:latin typeface="Calibri Light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3618895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endParaRPr lang="ru-RU" sz="1200">
                        <a:latin typeface="Calibri Ligh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1200">
                        <a:latin typeface="Calibri Ligh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1200">
                        <a:latin typeface="Calibri Ligh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79271248"/>
                  </a:ext>
                </a:extLst>
              </a:tr>
            </a:tbl>
          </a:graphicData>
        </a:graphic>
      </p:graphicFrame>
      <p:pic>
        <p:nvPicPr>
          <p:cNvPr id="8" name="Рисунок 7" descr="Изображение выглядит как текст, графическая вставка, рисунок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5B0BB748-D4AD-D440-D10E-00E100722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677" y="45760"/>
            <a:ext cx="957128" cy="8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95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5E2911-BA57-4F47-8746-93613A9A3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114299"/>
            <a:ext cx="8229600" cy="770127"/>
          </a:xfrm>
        </p:spPr>
        <p:txBody>
          <a:bodyPr>
            <a:noAutofit/>
          </a:bodyPr>
          <a:lstStyle/>
          <a:p>
            <a:pPr algn="ctr"/>
            <a:br>
              <a:rPr lang="ru-RU" sz="2400" dirty="0"/>
            </a:b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MVP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(минимально жизнеспособный продукт)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https://vk.com/pomochnikpedagogu</a:t>
            </a:r>
            <a:endParaRPr lang="ru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Изображение выглядит как текст, снимок экрана, логотип, Значок на компьютере&#10;&#10;Автоматически созданное описание">
            <a:extLst>
              <a:ext uri="{FF2B5EF4-FFF2-40B4-BE49-F238E27FC236}">
                <a16:creationId xmlns:a16="http://schemas.microsoft.com/office/drawing/2014/main" id="{8D98B9CB-CDC0-05AB-DDFF-360EEC18A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93" y="865987"/>
            <a:ext cx="4990659" cy="3103750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человек, одежда, текст, Человеческое лицо">
            <a:extLst>
              <a:ext uri="{FF2B5EF4-FFF2-40B4-BE49-F238E27FC236}">
                <a16:creationId xmlns:a16="http://schemas.microsoft.com/office/drawing/2014/main" id="{D287DF94-12D2-9398-3B9E-B3075377A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0252" y="985182"/>
            <a:ext cx="3677471" cy="252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956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0" descr="Изображение выглядит как синий, вода&#10;&#10;Автоматически созданное описание">
            <a:extLst>
              <a:ext uri="{FF2B5EF4-FFF2-40B4-BE49-F238E27FC236}">
                <a16:creationId xmlns:a16="http://schemas.microsoft.com/office/drawing/2014/main" id="{C8D2C3AD-D980-4A8E-BC9A-C79A834C48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505776" y="-254136"/>
            <a:ext cx="10155552" cy="5712499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A7A51F-1F08-DFBA-7FFE-13EF7A3B765F}"/>
              </a:ext>
            </a:extLst>
          </p:cNvPr>
          <p:cNvSpPr txBox="1"/>
          <p:nvPr/>
        </p:nvSpPr>
        <p:spPr>
          <a:xfrm>
            <a:off x="11609" y="-47836"/>
            <a:ext cx="2963174" cy="3924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Tx/>
            </a:pPr>
            <a:r>
              <a:rPr lang="ru-RU" sz="2100" b="1" kern="1200" dirty="0">
                <a:solidFill>
                  <a:srgbClr val="262626"/>
                </a:solidFill>
                <a:latin typeface="Calibri Light"/>
                <a:ea typeface="+mn-ea"/>
                <a:cs typeface="+mn-cs"/>
              </a:rPr>
              <a:t>Команда Help </a:t>
            </a:r>
            <a:r>
              <a:rPr lang="ru-RU" sz="2100" b="1" kern="1200" dirty="0" err="1">
                <a:solidFill>
                  <a:srgbClr val="262626"/>
                </a:solidFill>
                <a:latin typeface="Calibri Light"/>
                <a:ea typeface="+mn-ea"/>
                <a:cs typeface="+mn-cs"/>
              </a:rPr>
              <a:t>teachers</a:t>
            </a:r>
            <a:endParaRPr lang="ru-RU" sz="1350" kern="1200" dirty="0">
              <a:solidFill>
                <a:prstClr val="black"/>
              </a:solidFill>
              <a:latin typeface="Candara"/>
              <a:ea typeface="+mn-ea"/>
              <a:cs typeface="+mn-cs"/>
            </a:endParaRPr>
          </a:p>
        </p:txBody>
      </p:sp>
      <p:pic>
        <p:nvPicPr>
          <p:cNvPr id="13" name="Рисунок 6" descr="Изображение выглядит как человек, одежда, Человеческое лицо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47B5A4F7-9FC5-08A0-39AE-F557EDC9B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72" y="364934"/>
            <a:ext cx="1333256" cy="19784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94A4B21-358E-F46C-B22E-3B4EC2B8D37B}"/>
              </a:ext>
            </a:extLst>
          </p:cNvPr>
          <p:cNvSpPr txBox="1"/>
          <p:nvPr/>
        </p:nvSpPr>
        <p:spPr>
          <a:xfrm>
            <a:off x="11609" y="2383617"/>
            <a:ext cx="1594515" cy="6386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Tx/>
            </a:pPr>
            <a:r>
              <a:rPr lang="en-US" sz="900" kern="1200" dirty="0" err="1">
                <a:solidFill>
                  <a:srgbClr val="04182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Дружинин</a:t>
            </a:r>
            <a:r>
              <a:rPr lang="en-US" sz="900" kern="1200" dirty="0">
                <a:solidFill>
                  <a:srgbClr val="04182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Иван </a:t>
            </a:r>
            <a:r>
              <a:rPr lang="en-US" sz="900" kern="1200" dirty="0" err="1">
                <a:solidFill>
                  <a:srgbClr val="04182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Дмитриевич</a:t>
            </a:r>
            <a:r>
              <a:rPr lang="en-US" sz="900" kern="1200" dirty="0">
                <a:solidFill>
                  <a:srgbClr val="04182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​​</a:t>
            </a:r>
          </a:p>
          <a:p>
            <a:pPr defTabSz="685800">
              <a:buClrTx/>
            </a:pPr>
            <a:r>
              <a:rPr lang="en-US" sz="900" kern="1200" dirty="0" err="1">
                <a:solidFill>
                  <a:srgbClr val="04182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руководитель</a:t>
            </a:r>
            <a:r>
              <a:rPr lang="en-US" sz="900" kern="1200" dirty="0">
                <a:solidFill>
                  <a:srgbClr val="04182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</a:t>
            </a:r>
            <a:r>
              <a:rPr lang="en-US" sz="900" kern="1200" dirty="0" err="1">
                <a:solidFill>
                  <a:srgbClr val="04182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проекта</a:t>
            </a:r>
            <a:r>
              <a:rPr lang="en-US" sz="900" kern="1200" dirty="0">
                <a:solidFill>
                  <a:srgbClr val="04182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,​​</a:t>
            </a:r>
            <a:endParaRPr lang="en-US" sz="9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defTabSz="685800">
              <a:buClrTx/>
            </a:pPr>
            <a:r>
              <a:rPr lang="en-US" sz="900" kern="1200" dirty="0" err="1">
                <a:solidFill>
                  <a:srgbClr val="04182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педагог-психолог</a:t>
            </a:r>
            <a:endParaRPr lang="ru-RU" sz="900" kern="1200" dirty="0">
              <a:solidFill>
                <a:srgbClr val="04182D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defTabSz="685800">
              <a:buClrTx/>
            </a:pPr>
            <a:r>
              <a:rPr lang="ru-RU" sz="1000" kern="1200" dirty="0">
                <a:solidFill>
                  <a:srgbClr val="04182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+7 982 686 43 66</a:t>
            </a:r>
            <a:endParaRPr lang="en-US" sz="1000" kern="1200" dirty="0">
              <a:solidFill>
                <a:srgbClr val="04182D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9F9ABA-9147-F421-DECF-4D56F95199BE}"/>
              </a:ext>
            </a:extLst>
          </p:cNvPr>
          <p:cNvSpPr txBox="1"/>
          <p:nvPr/>
        </p:nvSpPr>
        <p:spPr>
          <a:xfrm>
            <a:off x="7284256" y="2882201"/>
            <a:ext cx="1750772" cy="7771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Tx/>
            </a:pPr>
            <a:r>
              <a:rPr lang="ru-RU" sz="9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Захаров Владимир Витальевич</a:t>
            </a:r>
          </a:p>
          <a:p>
            <a:pPr defTabSz="685800">
              <a:buClrTx/>
            </a:pPr>
            <a:r>
              <a:rPr lang="ru-RU" sz="9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Старший эксперт ЭКЦ ГУ МВД России по РО</a:t>
            </a:r>
          </a:p>
          <a:p>
            <a:pPr defTabSz="685800">
              <a:buClrTx/>
            </a:pPr>
            <a:r>
              <a:rPr lang="ru-RU" sz="9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Методист </a:t>
            </a:r>
          </a:p>
          <a:p>
            <a:pPr defTabSz="685800">
              <a:buClrTx/>
            </a:pPr>
            <a:r>
              <a:rPr lang="ru-RU" sz="10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+7 928 903-05-22</a:t>
            </a:r>
          </a:p>
        </p:txBody>
      </p:sp>
      <p:pic>
        <p:nvPicPr>
          <p:cNvPr id="23" name="Google Shape;59;p13" descr="Изображение выглядит как человек, одежда, стена, плечо&#10;&#10;Автоматически созданное описание">
            <a:extLst>
              <a:ext uri="{FF2B5EF4-FFF2-40B4-BE49-F238E27FC236}">
                <a16:creationId xmlns:a16="http://schemas.microsoft.com/office/drawing/2014/main" id="{E119621D-3C09-296A-7B2C-18F461366CC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6057" y="374173"/>
            <a:ext cx="1275677" cy="168764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E67A73C-BDD9-6B2C-A11E-E96E1E50C079}"/>
              </a:ext>
            </a:extLst>
          </p:cNvPr>
          <p:cNvSpPr txBox="1"/>
          <p:nvPr/>
        </p:nvSpPr>
        <p:spPr>
          <a:xfrm>
            <a:off x="6871598" y="2158420"/>
            <a:ext cx="2887692" cy="6386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Tx/>
            </a:pPr>
            <a:r>
              <a:rPr lang="ru-RU" sz="9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Герасимова </a:t>
            </a:r>
          </a:p>
          <a:p>
            <a:pPr defTabSz="685800">
              <a:buClrTx/>
            </a:pPr>
            <a:r>
              <a:rPr lang="ru-RU" sz="9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Анастасия Михайловна</a:t>
            </a:r>
          </a:p>
          <a:p>
            <a:pPr defTabSz="685800">
              <a:buClrTx/>
            </a:pPr>
            <a:r>
              <a:rPr lang="ru-RU" sz="9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частная школа «Источник знаний»</a:t>
            </a:r>
          </a:p>
          <a:p>
            <a:pPr defTabSz="685800">
              <a:buClrTx/>
            </a:pPr>
            <a:r>
              <a:rPr lang="ru-RU" sz="10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+7 988 588-48-29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FB5FCC3-3B4B-2897-EAE0-200EF111C222}"/>
              </a:ext>
            </a:extLst>
          </p:cNvPr>
          <p:cNvSpPr txBox="1"/>
          <p:nvPr/>
        </p:nvSpPr>
        <p:spPr>
          <a:xfrm>
            <a:off x="5816044" y="71775"/>
            <a:ext cx="2564201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Tx/>
            </a:pPr>
            <a:r>
              <a:rPr lang="en-US" sz="1200" b="1" kern="1200" dirty="0" err="1">
                <a:solidFill>
                  <a:srgbClr val="04182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Методология</a:t>
            </a:r>
            <a:r>
              <a:rPr lang="en-US" sz="1200" b="1" kern="1200" dirty="0">
                <a:solidFill>
                  <a:srgbClr val="04182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и </a:t>
            </a:r>
            <a:r>
              <a:rPr lang="en-US" sz="1200" b="1" kern="1200" dirty="0" err="1">
                <a:solidFill>
                  <a:srgbClr val="04182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контент</a:t>
            </a:r>
            <a:endParaRPr lang="ru-RU" sz="12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7" name="Рисунок 26" descr="Изображение выглядит как человек, Человеческое лицо, Длинные волосы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CF9EB38F-34BF-18BB-E74F-5F96349E81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058" y="2990711"/>
            <a:ext cx="1232958" cy="164664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586CA1D-E10A-8BB4-F367-AE3DE91C8EE2}"/>
              </a:ext>
            </a:extLst>
          </p:cNvPr>
          <p:cNvSpPr txBox="1"/>
          <p:nvPr/>
        </p:nvSpPr>
        <p:spPr>
          <a:xfrm>
            <a:off x="4318492" y="2925704"/>
            <a:ext cx="2057400" cy="6386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Tx/>
            </a:pPr>
            <a:r>
              <a:rPr lang="ru-RU" sz="900" kern="1200" dirty="0">
                <a:solidFill>
                  <a:srgbClr val="26262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Гречкина </a:t>
            </a:r>
            <a:r>
              <a:rPr lang="en-US" sz="900" kern="1200" dirty="0">
                <a:solidFill>
                  <a:srgbClr val="26262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​</a:t>
            </a:r>
            <a:r>
              <a:rPr lang="ru-RU" sz="900" kern="1200" dirty="0">
                <a:solidFill>
                  <a:srgbClr val="26262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Дарья Евгеньевна</a:t>
            </a:r>
            <a:r>
              <a:rPr lang="en-US" sz="900" kern="1200" dirty="0">
                <a:solidFill>
                  <a:srgbClr val="26262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​</a:t>
            </a:r>
            <a:r>
              <a:rPr lang="ru-RU" sz="900" kern="1200" dirty="0">
                <a:solidFill>
                  <a:srgbClr val="26262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​​</a:t>
            </a:r>
          </a:p>
          <a:p>
            <a:pPr defTabSz="685800">
              <a:buClrTx/>
            </a:pPr>
            <a:r>
              <a:rPr lang="en-US" sz="900" kern="1200" dirty="0" err="1">
                <a:solidFill>
                  <a:srgbClr val="26262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действующий</a:t>
            </a:r>
            <a:r>
              <a:rPr lang="en-US" sz="900" kern="1200" dirty="0">
                <a:solidFill>
                  <a:srgbClr val="26262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</a:t>
            </a:r>
            <a:r>
              <a:rPr lang="en-US" sz="900" kern="1200" dirty="0" err="1">
                <a:solidFill>
                  <a:srgbClr val="26262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педагог</a:t>
            </a:r>
            <a:r>
              <a:rPr lang="en-US" sz="900" kern="1200" dirty="0">
                <a:solidFill>
                  <a:srgbClr val="26262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​​</a:t>
            </a:r>
          </a:p>
          <a:p>
            <a:pPr defTabSz="685800">
              <a:buClrTx/>
            </a:pPr>
            <a:r>
              <a:rPr lang="ru-RU" sz="900" kern="1200" dirty="0">
                <a:solidFill>
                  <a:srgbClr val="26262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МАОУ «Лицей № 11» </a:t>
            </a:r>
          </a:p>
          <a:p>
            <a:pPr defTabSz="685800">
              <a:buClrTx/>
            </a:pPr>
            <a:r>
              <a:rPr lang="ru-RU" sz="1000" kern="1200" dirty="0">
                <a:solidFill>
                  <a:srgbClr val="26262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+7 952 419-97-50 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4F16DD7-155C-EF61-3CAF-97875A5C1463}"/>
              </a:ext>
            </a:extLst>
          </p:cNvPr>
          <p:cNvSpPr txBox="1"/>
          <p:nvPr/>
        </p:nvSpPr>
        <p:spPr>
          <a:xfrm>
            <a:off x="5233006" y="2255384"/>
            <a:ext cx="2057400" cy="5155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Tx/>
            </a:pPr>
            <a:r>
              <a:rPr lang="ru-RU" sz="9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Захарова Ирина Сергеевна</a:t>
            </a:r>
          </a:p>
          <a:p>
            <a:pPr defTabSz="685800">
              <a:buClrTx/>
            </a:pPr>
            <a:r>
              <a:rPr lang="ru-RU" sz="9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Учитель английского языка</a:t>
            </a:r>
            <a:endParaRPr lang="en-US" sz="9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defTabSz="685800">
              <a:buClrTx/>
            </a:pPr>
            <a:r>
              <a:rPr lang="ru-RU" sz="10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+7 961 306-06-28</a:t>
            </a:r>
          </a:p>
        </p:txBody>
      </p:sp>
      <p:pic>
        <p:nvPicPr>
          <p:cNvPr id="33" name="Рисунок 32" descr="Изображение выглядит как одежда, человек, Человеческое лицо, Блейзер&#10;&#10;Автоматически созданное описание">
            <a:extLst>
              <a:ext uri="{FF2B5EF4-FFF2-40B4-BE49-F238E27FC236}">
                <a16:creationId xmlns:a16="http://schemas.microsoft.com/office/drawing/2014/main" id="{5C185754-9132-1268-6DE9-3BBA3EDF659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3"/>
          <a:stretch/>
        </p:blipFill>
        <p:spPr>
          <a:xfrm>
            <a:off x="108972" y="2992938"/>
            <a:ext cx="1308455" cy="159882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6DEB7658-213D-BEF5-6027-3367D1C0F1A9}"/>
              </a:ext>
            </a:extLst>
          </p:cNvPr>
          <p:cNvSpPr txBox="1"/>
          <p:nvPr/>
        </p:nvSpPr>
        <p:spPr>
          <a:xfrm>
            <a:off x="1423877" y="3153712"/>
            <a:ext cx="1601830" cy="6386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Tx/>
            </a:pPr>
            <a:r>
              <a:rPr lang="ru-RU" sz="9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Водяхин</a:t>
            </a:r>
            <a:r>
              <a:rPr lang="ru-RU" sz="9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Михаил Николаевич​</a:t>
            </a:r>
          </a:p>
          <a:p>
            <a:pPr defTabSz="685800">
              <a:buClrTx/>
            </a:pPr>
            <a:r>
              <a:rPr lang="ru-RU" sz="9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директор МБУ ДО </a:t>
            </a:r>
            <a:endParaRPr lang="en-US" sz="9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defTabSz="685800">
              <a:buClrTx/>
            </a:pPr>
            <a:r>
              <a:rPr lang="ru-RU" sz="9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Детская школа искусств № 8</a:t>
            </a:r>
          </a:p>
          <a:p>
            <a:pPr defTabSz="685800">
              <a:buClrTx/>
            </a:pPr>
            <a:r>
              <a:rPr lang="ru-RU" sz="10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+7 903 402-62-44</a:t>
            </a:r>
          </a:p>
        </p:txBody>
      </p:sp>
      <p:pic>
        <p:nvPicPr>
          <p:cNvPr id="37" name="Рисунок 37" descr="Изображение выглядит как человек, одежда, Человеческое лицо, плечо&#10;&#10;Автоматически созданное описание">
            <a:extLst>
              <a:ext uri="{FF2B5EF4-FFF2-40B4-BE49-F238E27FC236}">
                <a16:creationId xmlns:a16="http://schemas.microsoft.com/office/drawing/2014/main" id="{DE52B8E3-FC89-F0F3-4F86-371C357926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0372" y="379468"/>
            <a:ext cx="1367288" cy="165508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F9CBF1C-7BD6-8A9A-2747-2CE74F29708B}"/>
              </a:ext>
            </a:extLst>
          </p:cNvPr>
          <p:cNvSpPr txBox="1"/>
          <p:nvPr/>
        </p:nvSpPr>
        <p:spPr>
          <a:xfrm>
            <a:off x="3502114" y="2158420"/>
            <a:ext cx="1313372" cy="7925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Tx/>
            </a:pPr>
            <a:r>
              <a:rPr lang="en-US" sz="9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Колесникова</a:t>
            </a:r>
            <a:r>
              <a:rPr lang="en-US" sz="9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9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Анастасия</a:t>
            </a:r>
            <a:r>
              <a:rPr lang="en-US" sz="9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9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Дмитриевна</a:t>
            </a:r>
          </a:p>
          <a:p>
            <a:pPr defTabSz="685800">
              <a:buClrTx/>
            </a:pPr>
            <a:r>
              <a:rPr lang="en-US" sz="9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учитель</a:t>
            </a:r>
            <a:r>
              <a:rPr lang="en-US" sz="9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</a:t>
            </a:r>
            <a:r>
              <a:rPr lang="en-US" sz="9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физики</a:t>
            </a:r>
            <a:r>
              <a:rPr lang="en-US" sz="9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</a:t>
            </a:r>
            <a:r>
              <a:rPr lang="en-US" sz="9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математики</a:t>
            </a:r>
            <a:r>
              <a:rPr lang="en-US" sz="9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defTabSz="685800">
              <a:buClrTx/>
            </a:pPr>
            <a:r>
              <a:rPr lang="en-US" sz="10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+7 938 108-25-68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8459EF9-437B-DE1F-2436-196D86F57FE4}"/>
              </a:ext>
            </a:extLst>
          </p:cNvPr>
          <p:cNvSpPr txBox="1"/>
          <p:nvPr/>
        </p:nvSpPr>
        <p:spPr>
          <a:xfrm>
            <a:off x="3073913" y="60793"/>
            <a:ext cx="2346303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685800">
              <a:buClrTx/>
            </a:pPr>
            <a:r>
              <a:rPr lang="en-US" sz="1200" b="1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Технический</a:t>
            </a:r>
            <a:r>
              <a:rPr lang="en-US" sz="12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1200" b="1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специалист</a:t>
            </a:r>
            <a:endParaRPr lang="en-US" sz="12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D4A9AC-1B91-4AE5-A1CE-85D6480587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7034" y="363191"/>
            <a:ext cx="1223817" cy="18364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9C5149-0D4D-408A-ADD8-82C5F565AA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8535" y="2932844"/>
            <a:ext cx="1431871" cy="15979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9DA087-F2EE-34F1-EDF9-F727F64383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77796" y="369081"/>
            <a:ext cx="1410419" cy="19003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D5670F-B6A7-9868-C768-ECCFDEE8A8C2}"/>
              </a:ext>
            </a:extLst>
          </p:cNvPr>
          <p:cNvSpPr txBox="1"/>
          <p:nvPr/>
        </p:nvSpPr>
        <p:spPr>
          <a:xfrm>
            <a:off x="1705684" y="2340504"/>
            <a:ext cx="18792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Хайтул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Екатерина Сергеевна</a:t>
            </a:r>
          </a:p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деканата ФИЯ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ДонГУ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UA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+7 949 346-49-21</a:t>
            </a:r>
          </a:p>
        </p:txBody>
      </p:sp>
    </p:spTree>
    <p:extLst>
      <p:ext uri="{BB962C8B-B14F-4D97-AF65-F5344CB8AC3E}">
        <p14:creationId xmlns:p14="http://schemas.microsoft.com/office/powerpoint/2010/main" val="131049747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ppt/theme/theme4.xml><?xml version="1.0" encoding="utf-8"?>
<a:theme xmlns:a="http://schemas.openxmlformats.org/drawingml/2006/main" name="Тема Office">
  <a:themeElements>
    <a:clrScheme name="Custom 129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25C6E3"/>
      </a:accent1>
      <a:accent2>
        <a:srgbClr val="E80554"/>
      </a:accent2>
      <a:accent3>
        <a:srgbClr val="A9E26F"/>
      </a:accent3>
      <a:accent4>
        <a:srgbClr val="EAD000"/>
      </a:accent4>
      <a:accent5>
        <a:srgbClr val="1A0F49"/>
      </a:accent5>
      <a:accent6>
        <a:srgbClr val="FF4A01"/>
      </a:accent6>
      <a:hlink>
        <a:srgbClr val="25C6E3"/>
      </a:hlink>
      <a:folHlink>
        <a:srgbClr val="25C6E3"/>
      </a:folHlink>
    </a:clrScheme>
    <a:fontScheme name="Custom 149">
      <a:majorFont>
        <a:latin typeface="Corbel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19716558_TF16411250.potx" id="{A260DA37-CFC9-4D02-84AC-0507580D9156}" vid="{7B0E278F-2D2E-40C5-B449-266E5B0CACED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a71a08f-077a-41a9-aad3-034e276f8716">
      <UserInfo>
        <DisplayName>Перепелкина Злата Игоревна</DisplayName>
        <AccountId>276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C63379-C0B8-4BD9-83F1-45D66B269D31}">
  <ds:schemaRefs>
    <ds:schemaRef ds:uri="http://schemas.microsoft.com/office/2006/metadata/properties"/>
    <ds:schemaRef ds:uri="http://www.w3.org/2000/xmlns/"/>
    <ds:schemaRef ds:uri="cf1cf5ab-44f6-41ec-b5c9-7f9911316a2c"/>
    <ds:schemaRef ds:uri="http://schemas.microsoft.com/office/infopath/2007/PartnerControls"/>
    <ds:schemaRef ds:uri="f78255e9-3bc1-4538-ae62-1ed3673d350f"/>
    <ds:schemaRef ds:uri="http://www.w3.org/2001/XMLSchema-instance"/>
    <ds:schemaRef ds:uri="9a71a08f-077a-41a9-aad3-034e276f8716"/>
  </ds:schemaRefs>
</ds:datastoreItem>
</file>

<file path=customXml/itemProps2.xml><?xml version="1.0" encoding="utf-8"?>
<ds:datastoreItem xmlns:ds="http://schemas.openxmlformats.org/officeDocument/2006/customXml" ds:itemID="{3CCCD091-034A-4133-936B-DC04714641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fccc0c-9394-48fd-a069-91e59a4312bb"/>
    <ds:schemaRef ds:uri="9a71a08f-077a-41a9-aad3-034e276f87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4C7113-676B-4FFF-8F97-49F8BF46CEC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1306</TotalTime>
  <Words>1280</Words>
  <Application>Microsoft Office PowerPoint</Application>
  <PresentationFormat>Экран (16:9)</PresentationFormat>
  <Paragraphs>143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11</vt:i4>
      </vt:variant>
    </vt:vector>
  </HeadingPairs>
  <TitlesOfParts>
    <vt:vector size="25" baseType="lpstr">
      <vt:lpstr>Corbel</vt:lpstr>
      <vt:lpstr>Arial</vt:lpstr>
      <vt:lpstr>PT Sans</vt:lpstr>
      <vt:lpstr>Symbol</vt:lpstr>
      <vt:lpstr>Times New Roman</vt:lpstr>
      <vt:lpstr>Posterama</vt:lpstr>
      <vt:lpstr>Candara</vt:lpstr>
      <vt:lpstr>Calibri</vt:lpstr>
      <vt:lpstr>Calibri Light</vt:lpstr>
      <vt:lpstr>Avenir Next LT Pro</vt:lpstr>
      <vt:lpstr>Simple Light</vt:lpstr>
      <vt:lpstr>Simple Light</vt:lpstr>
      <vt:lpstr>SplashVTI</vt:lpstr>
      <vt:lpstr>Тема Office</vt:lpstr>
      <vt:lpstr>Название проекта SBS 2.0 Код проекта Название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Портрет молодого специалиста, молодого учителя:</vt:lpstr>
      <vt:lpstr>Анализ основных конкурентов:</vt:lpstr>
      <vt:lpstr> MVP (минимально жизнеспособный продукт) https://vk.com/pomochnikpedagogu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Иван</cp:lastModifiedBy>
  <cp:revision>138</cp:revision>
  <dcterms:modified xsi:type="dcterms:W3CDTF">2023-12-05T14:51:05Z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  <property fmtid="{D5CDD505-2E9C-101B-9397-08002B2CF9AE}" pid="3" name="MediaServiceImageTags">
    <vt:lpwstr/>
  </property>
</Properties>
</file>