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8" r:id="rId2"/>
    <p:sldId id="284" r:id="rId3"/>
    <p:sldId id="285" r:id="rId4"/>
    <p:sldId id="292" r:id="rId5"/>
    <p:sldId id="278" r:id="rId6"/>
    <p:sldId id="281" r:id="rId7"/>
    <p:sldId id="282" r:id="rId8"/>
    <p:sldId id="289" r:id="rId9"/>
    <p:sldId id="277" r:id="rId10"/>
    <p:sldId id="262" r:id="rId11"/>
    <p:sldId id="273" r:id="rId12"/>
    <p:sldId id="264" r:id="rId13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78" d="100"/>
          <a:sy n="78" d="100"/>
        </p:scale>
        <p:origin x="336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3E0FC-F6C3-47D1-BCB1-22795BDFA80A}" type="datetimeFigureOut">
              <a:rPr lang="ru-RU" smtClean="0"/>
              <a:pPr/>
              <a:t>23.10.2023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8000" cy="3857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01F300-F8AA-48D7-81B7-6C04A5621A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055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5143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5a3effda0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5a3effda0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9914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599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A49AB-D3FA-4DC1-9D5D-2943476449B4}" type="datetime1">
              <a:rPr lang="en-US" smtClean="0"/>
              <a:pPr/>
              <a:t>10/23/2023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rgbClr val="E7EDF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1000" b="1" i="0">
                <a:solidFill>
                  <a:srgbClr val="42B0F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FC905-706B-439A-AC4E-2E2E1071ED62}" type="datetime1">
              <a:rPr lang="en-US" smtClean="0"/>
              <a:pPr/>
              <a:t>10/23/2023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rgbClr val="E7EDF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19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C7264-ABF8-4549-BC10-668BB51507B3}" type="datetime1">
              <a:rPr lang="en-US" smtClean="0"/>
              <a:pPr/>
              <a:t>10/23/2023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rgbClr val="E7EDF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03A71-9EDD-4015-AC40-9411036E0A75}" type="datetime1">
              <a:rPr lang="en-US" smtClean="0"/>
              <a:pPr/>
              <a:t>10/23/2023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26467" y="0"/>
            <a:ext cx="17661890" cy="10287000"/>
          </a:xfrm>
          <a:custGeom>
            <a:avLst/>
            <a:gdLst/>
            <a:ahLst/>
            <a:cxnLst/>
            <a:rect l="l" t="t" r="r" b="b"/>
            <a:pathLst>
              <a:path w="17661890" h="10287000">
                <a:moveTo>
                  <a:pt x="0" y="0"/>
                </a:moveTo>
                <a:lnTo>
                  <a:pt x="17661530" y="0"/>
                </a:lnTo>
                <a:lnTo>
                  <a:pt x="17661530" y="10286998"/>
                </a:lnTo>
                <a:lnTo>
                  <a:pt x="0" y="10286998"/>
                </a:lnTo>
                <a:lnTo>
                  <a:pt x="0" y="0"/>
                </a:lnTo>
              </a:path>
            </a:pathLst>
          </a:custGeom>
          <a:solidFill>
            <a:srgbClr val="1D3C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4ED43-7658-478C-9777-285831A9800A}" type="datetime1">
              <a:rPr lang="en-US" smtClean="0"/>
              <a:pPr/>
              <a:t>10/23/2023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23400" y="890051"/>
            <a:ext cx="17041200" cy="11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914378" lvl="0" indent="-685784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828755" lvl="1" indent="-634985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2743131" lvl="2" indent="-63498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3657509" lvl="3" indent="-634985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4571886" lvl="4" indent="-634985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5486264" lvl="5" indent="-63498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6400640" lvl="6" indent="-634985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7315017" lvl="7" indent="-634985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8229395" lvl="8" indent="-63498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6944917" y="9326435"/>
            <a:ext cx="1097400" cy="7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39285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07732" y="1025060"/>
            <a:ext cx="15672534" cy="1661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1" i="0">
                <a:solidFill>
                  <a:srgbClr val="E7EDF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50485" y="2647561"/>
            <a:ext cx="8387028" cy="2927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0" b="1" i="0">
                <a:solidFill>
                  <a:srgbClr val="42B0F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59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C7347-8354-4C5E-B92B-E21F095CB2E6}" type="datetime1">
              <a:rPr lang="en-US" smtClean="0"/>
              <a:pPr/>
              <a:t>10/23/2023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54684" y="1"/>
            <a:ext cx="1033780" cy="10287000"/>
          </a:xfrm>
          <a:custGeom>
            <a:avLst/>
            <a:gdLst/>
            <a:ahLst/>
            <a:cxnLst/>
            <a:rect l="l" t="t" r="r" b="b"/>
            <a:pathLst>
              <a:path w="1033780" h="10287000">
                <a:moveTo>
                  <a:pt x="0" y="0"/>
                </a:moveTo>
                <a:lnTo>
                  <a:pt x="1033313" y="0"/>
                </a:lnTo>
                <a:lnTo>
                  <a:pt x="1033313" y="10286998"/>
                </a:lnTo>
                <a:lnTo>
                  <a:pt x="0" y="10286998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21261" y="1"/>
            <a:ext cx="733425" cy="10287000"/>
          </a:xfrm>
          <a:custGeom>
            <a:avLst/>
            <a:gdLst/>
            <a:ahLst/>
            <a:cxnLst/>
            <a:rect l="l" t="t" r="r" b="b"/>
            <a:pathLst>
              <a:path w="733425" h="10287000">
                <a:moveTo>
                  <a:pt x="0" y="0"/>
                </a:moveTo>
                <a:lnTo>
                  <a:pt x="733424" y="0"/>
                </a:lnTo>
                <a:lnTo>
                  <a:pt x="733424" y="10286998"/>
                </a:lnTo>
                <a:lnTo>
                  <a:pt x="0" y="10286998"/>
                </a:lnTo>
                <a:lnTo>
                  <a:pt x="0" y="0"/>
                </a:lnTo>
              </a:path>
            </a:pathLst>
          </a:custGeom>
          <a:solidFill>
            <a:srgbClr val="42B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43000" y="3238500"/>
            <a:ext cx="10820400" cy="22159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ru-RU" sz="4800" b="1" dirty="0" smtClean="0">
                <a:solidFill>
                  <a:schemeClr val="accent1"/>
                </a:solidFill>
              </a:rPr>
              <a:t>Двухконтурный инфильтрационный диспенсер </a:t>
            </a:r>
            <a:r>
              <a:rPr lang="ru-RU" sz="4800" b="1" dirty="0" smtClean="0">
                <a:solidFill>
                  <a:srgbClr val="00B050"/>
                </a:solidFill>
              </a:rPr>
              <a:t>(ДИД) </a:t>
            </a:r>
            <a:r>
              <a:rPr lang="ru-RU" sz="4800" b="1" dirty="0" smtClean="0">
                <a:solidFill>
                  <a:schemeClr val="accent1"/>
                </a:solidFill>
              </a:rPr>
              <a:t>для местной анестезии</a:t>
            </a:r>
            <a:endParaRPr lang="ru-RU" sz="4800" b="1" dirty="0">
              <a:solidFill>
                <a:schemeClr val="accent1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9600" y="5753100"/>
            <a:ext cx="8077200" cy="32624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3600" b="1" spc="415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Комаров Виктор Николаевич</a:t>
            </a:r>
          </a:p>
          <a:p>
            <a:pPr marL="12700">
              <a:lnSpc>
                <a:spcPct val="100000"/>
              </a:lnSpc>
            </a:pPr>
            <a:r>
              <a:rPr lang="ru-RU" sz="2800" b="1" spc="415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Сот.</a:t>
            </a:r>
            <a:r>
              <a:rPr lang="ru-RU" sz="2800" b="1" spc="475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+7</a:t>
            </a:r>
            <a:r>
              <a:rPr lang="ru-RU" sz="2800" b="1" spc="475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9220402169</a:t>
            </a:r>
            <a:r>
              <a:rPr lang="ru-RU" sz="2800" b="1" spc="475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</a:p>
          <a:p>
            <a:pPr marL="12700">
              <a:lnSpc>
                <a:spcPct val="100000"/>
              </a:lnSpc>
            </a:pPr>
            <a:r>
              <a:rPr lang="en-US" sz="2800" b="1" spc="475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kom_vn@mail.ru</a:t>
            </a:r>
            <a:endParaRPr lang="ru-RU" sz="2800" b="1" spc="475" dirty="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2700">
              <a:lnSpc>
                <a:spcPct val="100000"/>
              </a:lnSpc>
            </a:pPr>
            <a:r>
              <a:rPr lang="ru-RU" sz="2800" b="1" spc="475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Акимов Александр </a:t>
            </a:r>
          </a:p>
          <a:p>
            <a:pPr marL="12700">
              <a:lnSpc>
                <a:spcPct val="100000"/>
              </a:lnSpc>
            </a:pPr>
            <a:r>
              <a:rPr lang="ru-RU" sz="2800" b="1" spc="475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Николаевич, </a:t>
            </a:r>
          </a:p>
          <a:p>
            <a:pPr marL="12700">
              <a:lnSpc>
                <a:spcPct val="100000"/>
              </a:lnSpc>
            </a:pPr>
            <a:r>
              <a:rPr lang="ru-RU" sz="2800" b="1" spc="475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сот.+79323298990</a:t>
            </a:r>
            <a:endParaRPr lang="ru-RU" sz="2800" b="1" spc="475" dirty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2324238"/>
            <a:ext cx="2093595" cy="685165"/>
          </a:xfrm>
          <a:custGeom>
            <a:avLst/>
            <a:gdLst/>
            <a:ahLst/>
            <a:cxnLst/>
            <a:rect l="l" t="t" r="r" b="b"/>
            <a:pathLst>
              <a:path w="2093595" h="685164">
                <a:moveTo>
                  <a:pt x="1751074" y="684745"/>
                </a:moveTo>
                <a:lnTo>
                  <a:pt x="1701602" y="681251"/>
                </a:lnTo>
                <a:lnTo>
                  <a:pt x="1654286" y="671084"/>
                </a:lnTo>
                <a:lnTo>
                  <a:pt x="1609623" y="654716"/>
                </a:lnTo>
                <a:lnTo>
                  <a:pt x="1568111" y="632619"/>
                </a:lnTo>
                <a:lnTo>
                  <a:pt x="1530247" y="605266"/>
                </a:lnTo>
                <a:lnTo>
                  <a:pt x="1496528" y="573127"/>
                </a:lnTo>
                <a:lnTo>
                  <a:pt x="1467452" y="536676"/>
                </a:lnTo>
                <a:lnTo>
                  <a:pt x="1443517" y="496385"/>
                </a:lnTo>
                <a:lnTo>
                  <a:pt x="1425219" y="452725"/>
                </a:lnTo>
                <a:lnTo>
                  <a:pt x="1413057" y="406168"/>
                </a:lnTo>
                <a:lnTo>
                  <a:pt x="0" y="406168"/>
                </a:lnTo>
                <a:lnTo>
                  <a:pt x="0" y="278576"/>
                </a:lnTo>
                <a:lnTo>
                  <a:pt x="1410931" y="278576"/>
                </a:lnTo>
                <a:lnTo>
                  <a:pt x="1416502" y="255253"/>
                </a:lnTo>
                <a:lnTo>
                  <a:pt x="1432198" y="210490"/>
                </a:lnTo>
                <a:lnTo>
                  <a:pt x="1453582" y="168661"/>
                </a:lnTo>
                <a:lnTo>
                  <a:pt x="1480196" y="130277"/>
                </a:lnTo>
                <a:lnTo>
                  <a:pt x="1511581" y="95848"/>
                </a:lnTo>
                <a:lnTo>
                  <a:pt x="1547276" y="65885"/>
                </a:lnTo>
                <a:lnTo>
                  <a:pt x="1586824" y="40898"/>
                </a:lnTo>
                <a:lnTo>
                  <a:pt x="1629765" y="21398"/>
                </a:lnTo>
                <a:lnTo>
                  <a:pt x="1675640" y="7894"/>
                </a:lnTo>
                <a:lnTo>
                  <a:pt x="1723989" y="898"/>
                </a:lnTo>
                <a:lnTo>
                  <a:pt x="1748948" y="0"/>
                </a:lnTo>
                <a:lnTo>
                  <a:pt x="1777346" y="1133"/>
                </a:lnTo>
                <a:lnTo>
                  <a:pt x="1832076" y="9940"/>
                </a:lnTo>
                <a:lnTo>
                  <a:pt x="1883477" y="26880"/>
                </a:lnTo>
                <a:lnTo>
                  <a:pt x="1930860" y="51253"/>
                </a:lnTo>
                <a:lnTo>
                  <a:pt x="1973536" y="82356"/>
                </a:lnTo>
                <a:lnTo>
                  <a:pt x="2010816" y="119488"/>
                </a:lnTo>
                <a:lnTo>
                  <a:pt x="2042013" y="161947"/>
                </a:lnTo>
                <a:lnTo>
                  <a:pt x="2066436" y="209032"/>
                </a:lnTo>
                <a:lnTo>
                  <a:pt x="2083398" y="260039"/>
                </a:lnTo>
                <a:lnTo>
                  <a:pt x="2092208" y="314269"/>
                </a:lnTo>
                <a:lnTo>
                  <a:pt x="2093342" y="342372"/>
                </a:lnTo>
                <a:lnTo>
                  <a:pt x="2092209" y="370476"/>
                </a:lnTo>
                <a:lnTo>
                  <a:pt x="2083405" y="424705"/>
                </a:lnTo>
                <a:lnTo>
                  <a:pt x="2066469" y="475713"/>
                </a:lnTo>
                <a:lnTo>
                  <a:pt x="2042104" y="522797"/>
                </a:lnTo>
                <a:lnTo>
                  <a:pt x="2011010" y="565256"/>
                </a:lnTo>
                <a:lnTo>
                  <a:pt x="1973889" y="602388"/>
                </a:lnTo>
                <a:lnTo>
                  <a:pt x="1931443" y="633491"/>
                </a:lnTo>
                <a:lnTo>
                  <a:pt x="1884374" y="657864"/>
                </a:lnTo>
                <a:lnTo>
                  <a:pt x="1833381" y="674805"/>
                </a:lnTo>
                <a:lnTo>
                  <a:pt x="1779169" y="683611"/>
                </a:lnTo>
                <a:lnTo>
                  <a:pt x="1751074" y="684745"/>
                </a:lnTo>
                <a:close/>
              </a:path>
            </a:pathLst>
          </a:custGeom>
          <a:solidFill>
            <a:srgbClr val="42B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0" name="Picture 2" descr="E:\ПНИПУ\БОЛЬШАЯ РАЗВЕДКА\Шаблоны полиграфии\Логотипы\Круглое лого БР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82400" y="5524500"/>
            <a:ext cx="5348287" cy="5348287"/>
          </a:xfrm>
          <a:prstGeom prst="rect">
            <a:avLst/>
          </a:prstGeom>
          <a:noFill/>
        </p:spPr>
      </p:pic>
      <p:pic>
        <p:nvPicPr>
          <p:cNvPr id="10" name="Picture 2" descr="E:\ПНИПУ\БОЛЬШАЯ РАЗВЕДКА\Шаблоны полиграфии\Логотипы\БР прозрачный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9400" y="190500"/>
            <a:ext cx="6006746" cy="1752600"/>
          </a:xfrm>
          <a:prstGeom prst="rect">
            <a:avLst/>
          </a:prstGeom>
          <a:noFill/>
        </p:spPr>
      </p:pic>
      <p:sp>
        <p:nvSpPr>
          <p:cNvPr id="12" name="Номер слайда 11"/>
          <p:cNvSpPr>
            <a:spLocks noGrp="1"/>
          </p:cNvSpPr>
          <p:nvPr>
            <p:ph type="sldNum" sz="quarter" idx="7"/>
          </p:nvPr>
        </p:nvSpPr>
        <p:spPr>
          <a:xfrm>
            <a:off x="12192000" y="9563100"/>
            <a:ext cx="4206240" cy="514350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1"/>
            <a:ext cx="552449" cy="1028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14400" y="420675"/>
            <a:ext cx="5415485" cy="987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65"/>
              </a:lnSpc>
            </a:pPr>
            <a:r>
              <a:rPr lang="ru-RU" sz="6600" b="1" spc="254" dirty="0">
                <a:solidFill>
                  <a:srgbClr val="0070C0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Проблема</a:t>
            </a:r>
            <a:endParaRPr sz="6600" dirty="0">
              <a:solidFill>
                <a:srgbClr val="0070C0"/>
              </a:solidFill>
              <a:latin typeface="Candara" panose="020E05020303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Блок-схема: узел 1">
            <a:extLst>
              <a:ext uri="{FF2B5EF4-FFF2-40B4-BE49-F238E27FC236}">
                <a16:creationId xmlns:a16="http://schemas.microsoft.com/office/drawing/2014/main" id="{107DD72A-29EF-C8BA-471F-D19BF54E16C5}"/>
              </a:ext>
            </a:extLst>
          </p:cNvPr>
          <p:cNvSpPr/>
          <p:nvPr/>
        </p:nvSpPr>
        <p:spPr>
          <a:xfrm>
            <a:off x="8648700" y="2004310"/>
            <a:ext cx="990600" cy="987450"/>
          </a:xfrm>
          <a:prstGeom prst="flowChartConnector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узел 5">
            <a:extLst>
              <a:ext uri="{FF2B5EF4-FFF2-40B4-BE49-F238E27FC236}">
                <a16:creationId xmlns:a16="http://schemas.microsoft.com/office/drawing/2014/main" id="{D14A77A9-10FC-E63F-F53B-5661ED00F832}"/>
              </a:ext>
            </a:extLst>
          </p:cNvPr>
          <p:cNvSpPr/>
          <p:nvPr/>
        </p:nvSpPr>
        <p:spPr>
          <a:xfrm>
            <a:off x="8648700" y="3401007"/>
            <a:ext cx="990600" cy="987450"/>
          </a:xfrm>
          <a:prstGeom prst="flowChartConnector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>
            <a:extLst>
              <a:ext uri="{FF2B5EF4-FFF2-40B4-BE49-F238E27FC236}">
                <a16:creationId xmlns:a16="http://schemas.microsoft.com/office/drawing/2014/main" id="{3448553C-D04F-8DBC-BD1F-BA7B2320F69C}"/>
              </a:ext>
            </a:extLst>
          </p:cNvPr>
          <p:cNvSpPr/>
          <p:nvPr/>
        </p:nvSpPr>
        <p:spPr>
          <a:xfrm>
            <a:off x="8648700" y="4797704"/>
            <a:ext cx="990600" cy="987450"/>
          </a:xfrm>
          <a:prstGeom prst="flowChartConnector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>
            <a:extLst>
              <a:ext uri="{FF2B5EF4-FFF2-40B4-BE49-F238E27FC236}">
                <a16:creationId xmlns:a16="http://schemas.microsoft.com/office/drawing/2014/main" id="{A795C78F-9CD1-B55E-25B6-5690F56BB44C}"/>
              </a:ext>
            </a:extLst>
          </p:cNvPr>
          <p:cNvSpPr/>
          <p:nvPr/>
        </p:nvSpPr>
        <p:spPr>
          <a:xfrm>
            <a:off x="8648700" y="6189802"/>
            <a:ext cx="990600" cy="987450"/>
          </a:xfrm>
          <a:prstGeom prst="flowChartConnector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BE46EBE1-FC3D-05B0-FF6E-96E5F770632E}"/>
              </a:ext>
            </a:extLst>
          </p:cNvPr>
          <p:cNvCxnSpPr>
            <a:stCxn id="2" idx="4"/>
            <a:endCxn id="6" idx="0"/>
          </p:cNvCxnSpPr>
          <p:nvPr/>
        </p:nvCxnSpPr>
        <p:spPr>
          <a:xfrm>
            <a:off x="9144000" y="2991760"/>
            <a:ext cx="0" cy="40924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9D17280B-9E8D-12C3-B823-C0DDA451D84B}"/>
              </a:ext>
            </a:extLst>
          </p:cNvPr>
          <p:cNvCxnSpPr/>
          <p:nvPr/>
        </p:nvCxnSpPr>
        <p:spPr>
          <a:xfrm>
            <a:off x="9144000" y="4388457"/>
            <a:ext cx="0" cy="40924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9CE1682A-206B-857B-CBEF-1E3463C6ED5C}"/>
              </a:ext>
            </a:extLst>
          </p:cNvPr>
          <p:cNvCxnSpPr/>
          <p:nvPr/>
        </p:nvCxnSpPr>
        <p:spPr>
          <a:xfrm>
            <a:off x="9144000" y="5785154"/>
            <a:ext cx="0" cy="40924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305846D-B7F8-AC03-B532-21D075C30D53}"/>
              </a:ext>
            </a:extLst>
          </p:cNvPr>
          <p:cNvSpPr txBox="1"/>
          <p:nvPr/>
        </p:nvSpPr>
        <p:spPr>
          <a:xfrm>
            <a:off x="8648700" y="2098982"/>
            <a:ext cx="99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млн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4AA2B3-B10B-26E4-5273-17A156E45E38}"/>
              </a:ext>
            </a:extLst>
          </p:cNvPr>
          <p:cNvSpPr txBox="1"/>
          <p:nvPr/>
        </p:nvSpPr>
        <p:spPr>
          <a:xfrm>
            <a:off x="1196338" y="2026634"/>
            <a:ext cx="7204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страдают ВБНК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278258A-2528-EA1B-309D-776985193A74}"/>
              </a:ext>
            </a:extLst>
          </p:cNvPr>
          <p:cNvSpPr txBox="1"/>
          <p:nvPr/>
        </p:nvSpPr>
        <p:spPr>
          <a:xfrm>
            <a:off x="8648699" y="4838426"/>
            <a:ext cx="8729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9B23932-3BE8-817F-F88D-CEDBF6779EC4}"/>
              </a:ext>
            </a:extLst>
          </p:cNvPr>
          <p:cNvSpPr txBox="1"/>
          <p:nvPr/>
        </p:nvSpPr>
        <p:spPr>
          <a:xfrm>
            <a:off x="8648699" y="3543151"/>
            <a:ext cx="1181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70%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747A05F-482B-DE4A-1944-F78BD8C86527}"/>
              </a:ext>
            </a:extLst>
          </p:cNvPr>
          <p:cNvSpPr txBox="1"/>
          <p:nvPr/>
        </p:nvSpPr>
        <p:spPr>
          <a:xfrm>
            <a:off x="1504949" y="4066371"/>
            <a:ext cx="664845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них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каждого четвёртого возникают осложнения: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трофическая язва,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варикотромбофлебит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флеботромбоз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глубоких вен и др.  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C76878F-8E51-B00E-FE50-7659F0E5B9E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0591800" y="3314700"/>
            <a:ext cx="6172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Преимущественно страдают люди трудоспособного возраста</a:t>
            </a:r>
            <a:endParaRPr lang="ru-RU" sz="3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DF108D8-CF6E-9CCB-F4E4-6CBE012BB417}"/>
              </a:ext>
            </a:extLst>
          </p:cNvPr>
          <p:cNvSpPr txBox="1"/>
          <p:nvPr/>
        </p:nvSpPr>
        <p:spPr>
          <a:xfrm>
            <a:off x="8648700" y="6371689"/>
            <a:ext cx="1181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70%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325096" y="6057900"/>
            <a:ext cx="58411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70 лет заболевание наблюдается у 70 %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людей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8662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81199" y="647699"/>
            <a:ext cx="12115801" cy="1974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65"/>
              </a:lnSpc>
            </a:pPr>
            <a:r>
              <a:rPr lang="ru-RU" sz="4800" b="1" spc="5" dirty="0">
                <a:solidFill>
                  <a:srgbClr val="0070C0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Решение </a:t>
            </a:r>
            <a:r>
              <a:rPr lang="ru-RU" sz="4800" b="1" spc="5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проблемы</a:t>
            </a:r>
            <a:r>
              <a:rPr lang="en-US" sz="4800" b="1" spc="5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spc="5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4800" b="1" spc="5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1" dirty="0" smtClean="0">
                <a:solidFill>
                  <a:schemeClr val="accent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двухконтурный инфильтрационный диспенсер </a:t>
            </a:r>
            <a:r>
              <a:rPr lang="ru-RU" sz="4800" b="1" dirty="0">
                <a:solidFill>
                  <a:schemeClr val="accent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(ДИД</a:t>
            </a:r>
            <a:r>
              <a:rPr lang="ru-RU" sz="4800" b="1" dirty="0" smtClean="0">
                <a:solidFill>
                  <a:schemeClr val="accent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) </a:t>
            </a:r>
            <a:endParaRPr lang="ru-RU" sz="4800" b="1" dirty="0">
              <a:solidFill>
                <a:schemeClr val="accent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439649" y="5"/>
            <a:ext cx="1657349" cy="102869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3"/>
          <p:cNvSpPr/>
          <p:nvPr/>
        </p:nvSpPr>
        <p:spPr>
          <a:xfrm>
            <a:off x="0" y="1"/>
            <a:ext cx="552449" cy="1028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5EF48DB-48D8-029F-9CE2-A0D2A1C9A1D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3</a:t>
            </a:fld>
            <a:endParaRPr lang="ru-RU"/>
          </a:p>
        </p:txBody>
      </p:sp>
      <p:grpSp>
        <p:nvGrpSpPr>
          <p:cNvPr id="8" name="Group 33">
            <a:extLst>
              <a:ext uri="{FF2B5EF4-FFF2-40B4-BE49-F238E27FC236}">
                <a16:creationId xmlns:a16="http://schemas.microsoft.com/office/drawing/2014/main" id="{138DAE7B-1FE5-4823-A183-DD72FA46805D}"/>
              </a:ext>
            </a:extLst>
          </p:cNvPr>
          <p:cNvGrpSpPr/>
          <p:nvPr/>
        </p:nvGrpSpPr>
        <p:grpSpPr>
          <a:xfrm>
            <a:off x="6180666" y="3387627"/>
            <a:ext cx="6315369" cy="6179283"/>
            <a:chOff x="2783371" y="1420655"/>
            <a:chExt cx="6625252" cy="5165697"/>
          </a:xfrm>
        </p:grpSpPr>
        <p:grpSp>
          <p:nvGrpSpPr>
            <p:cNvPr id="9" name="网chenying0907出品 38">
              <a:extLst>
                <a:ext uri="{FF2B5EF4-FFF2-40B4-BE49-F238E27FC236}">
                  <a16:creationId xmlns:a16="http://schemas.microsoft.com/office/drawing/2014/main" id="{ED0EDCE6-F2F5-470D-8B78-7035E7F2F360}"/>
                </a:ext>
              </a:extLst>
            </p:cNvPr>
            <p:cNvGrpSpPr/>
            <p:nvPr/>
          </p:nvGrpSpPr>
          <p:grpSpPr>
            <a:xfrm>
              <a:off x="2783371" y="1420655"/>
              <a:ext cx="6625252" cy="5165697"/>
              <a:chOff x="1532693" y="733389"/>
              <a:chExt cx="7287779" cy="5682274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7" name="网chenying0907出品 1">
                <a:extLst>
                  <a:ext uri="{FF2B5EF4-FFF2-40B4-BE49-F238E27FC236}">
                    <a16:creationId xmlns:a16="http://schemas.microsoft.com/office/drawing/2014/main" id="{3A397313-B526-4232-AB4F-BCFC9206939D}"/>
                  </a:ext>
                </a:extLst>
              </p:cNvPr>
              <p:cNvSpPr/>
              <p:nvPr/>
            </p:nvSpPr>
            <p:spPr>
              <a:xfrm rot="293950">
                <a:off x="4004111" y="5285336"/>
                <a:ext cx="4099479" cy="424200"/>
              </a:xfrm>
              <a:custGeom>
                <a:avLst/>
                <a:gdLst>
                  <a:gd name="connsiteX0" fmla="*/ 0 w 4180787"/>
                  <a:gd name="connsiteY0" fmla="*/ 0 h 432613"/>
                  <a:gd name="connsiteX1" fmla="*/ 4180787 w 4180787"/>
                  <a:gd name="connsiteY1" fmla="*/ 0 h 432613"/>
                  <a:gd name="connsiteX2" fmla="*/ 4180787 w 4180787"/>
                  <a:gd name="connsiteY2" fmla="*/ 432613 h 432613"/>
                  <a:gd name="connsiteX3" fmla="*/ 0 w 4180787"/>
                  <a:gd name="connsiteY3" fmla="*/ 432613 h 432613"/>
                  <a:gd name="connsiteX4" fmla="*/ 0 w 4180787"/>
                  <a:gd name="connsiteY4" fmla="*/ 0 h 432613"/>
                  <a:gd name="connsiteX0" fmla="*/ 0 w 4180787"/>
                  <a:gd name="connsiteY0" fmla="*/ 0 h 446239"/>
                  <a:gd name="connsiteX1" fmla="*/ 4180787 w 4180787"/>
                  <a:gd name="connsiteY1" fmla="*/ 0 h 446239"/>
                  <a:gd name="connsiteX2" fmla="*/ 4180787 w 4180787"/>
                  <a:gd name="connsiteY2" fmla="*/ 432613 h 446239"/>
                  <a:gd name="connsiteX3" fmla="*/ 1797892 w 4180787"/>
                  <a:gd name="connsiteY3" fmla="*/ 446239 h 446239"/>
                  <a:gd name="connsiteX4" fmla="*/ 0 w 4180787"/>
                  <a:gd name="connsiteY4" fmla="*/ 432613 h 446239"/>
                  <a:gd name="connsiteX5" fmla="*/ 0 w 4180787"/>
                  <a:gd name="connsiteY5" fmla="*/ 0 h 446239"/>
                  <a:gd name="connsiteX0" fmla="*/ 0 w 4180787"/>
                  <a:gd name="connsiteY0" fmla="*/ 3102 h 449341"/>
                  <a:gd name="connsiteX1" fmla="*/ 1774422 w 4180787"/>
                  <a:gd name="connsiteY1" fmla="*/ 0 h 449341"/>
                  <a:gd name="connsiteX2" fmla="*/ 4180787 w 4180787"/>
                  <a:gd name="connsiteY2" fmla="*/ 3102 h 449341"/>
                  <a:gd name="connsiteX3" fmla="*/ 4180787 w 4180787"/>
                  <a:gd name="connsiteY3" fmla="*/ 435715 h 449341"/>
                  <a:gd name="connsiteX4" fmla="*/ 1797892 w 4180787"/>
                  <a:gd name="connsiteY4" fmla="*/ 449341 h 449341"/>
                  <a:gd name="connsiteX5" fmla="*/ 0 w 4180787"/>
                  <a:gd name="connsiteY5" fmla="*/ 435715 h 449341"/>
                  <a:gd name="connsiteX6" fmla="*/ 0 w 4180787"/>
                  <a:gd name="connsiteY6" fmla="*/ 3102 h 449341"/>
                  <a:gd name="connsiteX0" fmla="*/ 0 w 4180787"/>
                  <a:gd name="connsiteY0" fmla="*/ 0 h 446239"/>
                  <a:gd name="connsiteX1" fmla="*/ 1791064 w 4180787"/>
                  <a:gd name="connsiteY1" fmla="*/ 191058 h 446239"/>
                  <a:gd name="connsiteX2" fmla="*/ 4180787 w 4180787"/>
                  <a:gd name="connsiteY2" fmla="*/ 0 h 446239"/>
                  <a:gd name="connsiteX3" fmla="*/ 4180787 w 4180787"/>
                  <a:gd name="connsiteY3" fmla="*/ 432613 h 446239"/>
                  <a:gd name="connsiteX4" fmla="*/ 1797892 w 4180787"/>
                  <a:gd name="connsiteY4" fmla="*/ 446239 h 446239"/>
                  <a:gd name="connsiteX5" fmla="*/ 0 w 4180787"/>
                  <a:gd name="connsiteY5" fmla="*/ 432613 h 446239"/>
                  <a:gd name="connsiteX6" fmla="*/ 0 w 4180787"/>
                  <a:gd name="connsiteY6" fmla="*/ 0 h 446239"/>
                  <a:gd name="connsiteX0" fmla="*/ 0 w 4180787"/>
                  <a:gd name="connsiteY0" fmla="*/ 0 h 432613"/>
                  <a:gd name="connsiteX1" fmla="*/ 1791064 w 4180787"/>
                  <a:gd name="connsiteY1" fmla="*/ 191058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  <a:gd name="connsiteX0" fmla="*/ 0 w 4180787"/>
                  <a:gd name="connsiteY0" fmla="*/ 0 h 432613"/>
                  <a:gd name="connsiteX1" fmla="*/ 1835870 w 4180787"/>
                  <a:gd name="connsiteY1" fmla="*/ 187218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  <a:gd name="connsiteX0" fmla="*/ 0 w 4180787"/>
                  <a:gd name="connsiteY0" fmla="*/ 4908 h 437521"/>
                  <a:gd name="connsiteX1" fmla="*/ 1835870 w 4180787"/>
                  <a:gd name="connsiteY1" fmla="*/ 192126 h 437521"/>
                  <a:gd name="connsiteX2" fmla="*/ 4180787 w 4180787"/>
                  <a:gd name="connsiteY2" fmla="*/ 4908 h 437521"/>
                  <a:gd name="connsiteX3" fmla="*/ 4180787 w 4180787"/>
                  <a:gd name="connsiteY3" fmla="*/ 437521 h 437521"/>
                  <a:gd name="connsiteX4" fmla="*/ 1740284 w 4180787"/>
                  <a:gd name="connsiteY4" fmla="*/ 305633 h 437521"/>
                  <a:gd name="connsiteX5" fmla="*/ 0 w 4180787"/>
                  <a:gd name="connsiteY5" fmla="*/ 437521 h 437521"/>
                  <a:gd name="connsiteX6" fmla="*/ 0 w 4180787"/>
                  <a:gd name="connsiteY6" fmla="*/ 4908 h 437521"/>
                  <a:gd name="connsiteX0" fmla="*/ 0 w 4180787"/>
                  <a:gd name="connsiteY0" fmla="*/ 4908 h 446252"/>
                  <a:gd name="connsiteX1" fmla="*/ 1835870 w 4180787"/>
                  <a:gd name="connsiteY1" fmla="*/ 192126 h 446252"/>
                  <a:gd name="connsiteX2" fmla="*/ 4180787 w 4180787"/>
                  <a:gd name="connsiteY2" fmla="*/ 4908 h 446252"/>
                  <a:gd name="connsiteX3" fmla="*/ 4180787 w 4180787"/>
                  <a:gd name="connsiteY3" fmla="*/ 437521 h 446252"/>
                  <a:gd name="connsiteX4" fmla="*/ 1740284 w 4180787"/>
                  <a:gd name="connsiteY4" fmla="*/ 305633 h 446252"/>
                  <a:gd name="connsiteX5" fmla="*/ 0 w 4180787"/>
                  <a:gd name="connsiteY5" fmla="*/ 437521 h 446252"/>
                  <a:gd name="connsiteX6" fmla="*/ 0 w 4180787"/>
                  <a:gd name="connsiteY6" fmla="*/ 4908 h 446252"/>
                  <a:gd name="connsiteX0" fmla="*/ 0 w 4180787"/>
                  <a:gd name="connsiteY0" fmla="*/ 4107 h 445451"/>
                  <a:gd name="connsiteX1" fmla="*/ 1779968 w 4180787"/>
                  <a:gd name="connsiteY1" fmla="*/ 241252 h 445451"/>
                  <a:gd name="connsiteX2" fmla="*/ 4180787 w 4180787"/>
                  <a:gd name="connsiteY2" fmla="*/ 4107 h 445451"/>
                  <a:gd name="connsiteX3" fmla="*/ 4180787 w 4180787"/>
                  <a:gd name="connsiteY3" fmla="*/ 436720 h 445451"/>
                  <a:gd name="connsiteX4" fmla="*/ 1740284 w 4180787"/>
                  <a:gd name="connsiteY4" fmla="*/ 304832 h 445451"/>
                  <a:gd name="connsiteX5" fmla="*/ 0 w 4180787"/>
                  <a:gd name="connsiteY5" fmla="*/ 436720 h 445451"/>
                  <a:gd name="connsiteX6" fmla="*/ 0 w 4180787"/>
                  <a:gd name="connsiteY6" fmla="*/ 4107 h 445451"/>
                  <a:gd name="connsiteX0" fmla="*/ 0 w 4180787"/>
                  <a:gd name="connsiteY0" fmla="*/ 4107 h 445451"/>
                  <a:gd name="connsiteX1" fmla="*/ 1779968 w 4180787"/>
                  <a:gd name="connsiteY1" fmla="*/ 241252 h 445451"/>
                  <a:gd name="connsiteX2" fmla="*/ 4180787 w 4180787"/>
                  <a:gd name="connsiteY2" fmla="*/ 4107 h 445451"/>
                  <a:gd name="connsiteX3" fmla="*/ 4180787 w 4180787"/>
                  <a:gd name="connsiteY3" fmla="*/ 436720 h 445451"/>
                  <a:gd name="connsiteX4" fmla="*/ 1740284 w 4180787"/>
                  <a:gd name="connsiteY4" fmla="*/ 304832 h 445451"/>
                  <a:gd name="connsiteX5" fmla="*/ 0 w 4180787"/>
                  <a:gd name="connsiteY5" fmla="*/ 436720 h 445451"/>
                  <a:gd name="connsiteX6" fmla="*/ 0 w 4180787"/>
                  <a:gd name="connsiteY6" fmla="*/ 4107 h 445451"/>
                  <a:gd name="connsiteX0" fmla="*/ 0 w 4180787"/>
                  <a:gd name="connsiteY0" fmla="*/ 4107 h 436720"/>
                  <a:gd name="connsiteX1" fmla="*/ 1779968 w 4180787"/>
                  <a:gd name="connsiteY1" fmla="*/ 241252 h 436720"/>
                  <a:gd name="connsiteX2" fmla="*/ 4180787 w 4180787"/>
                  <a:gd name="connsiteY2" fmla="*/ 4107 h 436720"/>
                  <a:gd name="connsiteX3" fmla="*/ 4180787 w 4180787"/>
                  <a:gd name="connsiteY3" fmla="*/ 436720 h 436720"/>
                  <a:gd name="connsiteX4" fmla="*/ 1740284 w 4180787"/>
                  <a:gd name="connsiteY4" fmla="*/ 304832 h 436720"/>
                  <a:gd name="connsiteX5" fmla="*/ 0 w 4180787"/>
                  <a:gd name="connsiteY5" fmla="*/ 436720 h 436720"/>
                  <a:gd name="connsiteX6" fmla="*/ 0 w 4180787"/>
                  <a:gd name="connsiteY6" fmla="*/ 4107 h 436720"/>
                  <a:gd name="connsiteX0" fmla="*/ 0 w 4180787"/>
                  <a:gd name="connsiteY0" fmla="*/ 4107 h 436720"/>
                  <a:gd name="connsiteX1" fmla="*/ 1779968 w 4180787"/>
                  <a:gd name="connsiteY1" fmla="*/ 241252 h 436720"/>
                  <a:gd name="connsiteX2" fmla="*/ 4180787 w 4180787"/>
                  <a:gd name="connsiteY2" fmla="*/ 4107 h 436720"/>
                  <a:gd name="connsiteX3" fmla="*/ 4180787 w 4180787"/>
                  <a:gd name="connsiteY3" fmla="*/ 436720 h 436720"/>
                  <a:gd name="connsiteX4" fmla="*/ 1740284 w 4180787"/>
                  <a:gd name="connsiteY4" fmla="*/ 304832 h 436720"/>
                  <a:gd name="connsiteX5" fmla="*/ 0 w 4180787"/>
                  <a:gd name="connsiteY5" fmla="*/ 436720 h 436720"/>
                  <a:gd name="connsiteX6" fmla="*/ 0 w 4180787"/>
                  <a:gd name="connsiteY6" fmla="*/ 4107 h 436720"/>
                  <a:gd name="connsiteX0" fmla="*/ 0 w 4180787"/>
                  <a:gd name="connsiteY0" fmla="*/ 0 h 432613"/>
                  <a:gd name="connsiteX1" fmla="*/ 1779968 w 4180787"/>
                  <a:gd name="connsiteY1" fmla="*/ 237145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80787" h="432613">
                    <a:moveTo>
                      <a:pt x="0" y="0"/>
                    </a:moveTo>
                    <a:cubicBezTo>
                      <a:pt x="455759" y="126804"/>
                      <a:pt x="1083170" y="237145"/>
                      <a:pt x="1779968" y="237145"/>
                    </a:cubicBezTo>
                    <a:cubicBezTo>
                      <a:pt x="2476766" y="237145"/>
                      <a:pt x="3713158" y="116136"/>
                      <a:pt x="4180787" y="0"/>
                    </a:cubicBezTo>
                    <a:lnTo>
                      <a:pt x="4180787" y="432613"/>
                    </a:lnTo>
                    <a:cubicBezTo>
                      <a:pt x="3758675" y="303509"/>
                      <a:pt x="2437082" y="300725"/>
                      <a:pt x="1740284" y="300725"/>
                    </a:cubicBezTo>
                    <a:cubicBezTo>
                      <a:pt x="1043486" y="300725"/>
                      <a:pt x="357043" y="386721"/>
                      <a:pt x="0" y="43261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 sz="2700" kern="0">
                  <a:solidFill>
                    <a:schemeClr val="accent3"/>
                  </a:solidFill>
                  <a:latin typeface="Calibri"/>
                </a:endParaRPr>
              </a:p>
            </p:txBody>
          </p:sp>
          <p:sp>
            <p:nvSpPr>
              <p:cNvPr id="18" name="网chenying0907出品 1">
                <a:extLst>
                  <a:ext uri="{FF2B5EF4-FFF2-40B4-BE49-F238E27FC236}">
                    <a16:creationId xmlns:a16="http://schemas.microsoft.com/office/drawing/2014/main" id="{14866B99-D5BF-440D-B7A5-BE689692161B}"/>
                  </a:ext>
                </a:extLst>
              </p:cNvPr>
              <p:cNvSpPr/>
              <p:nvPr/>
            </p:nvSpPr>
            <p:spPr>
              <a:xfrm rot="19913209">
                <a:off x="3595212" y="4400519"/>
                <a:ext cx="2482159" cy="413973"/>
              </a:xfrm>
              <a:custGeom>
                <a:avLst/>
                <a:gdLst>
                  <a:gd name="connsiteX0" fmla="*/ 0 w 4180787"/>
                  <a:gd name="connsiteY0" fmla="*/ 0 h 432613"/>
                  <a:gd name="connsiteX1" fmla="*/ 4180787 w 4180787"/>
                  <a:gd name="connsiteY1" fmla="*/ 0 h 432613"/>
                  <a:gd name="connsiteX2" fmla="*/ 4180787 w 4180787"/>
                  <a:gd name="connsiteY2" fmla="*/ 432613 h 432613"/>
                  <a:gd name="connsiteX3" fmla="*/ 0 w 4180787"/>
                  <a:gd name="connsiteY3" fmla="*/ 432613 h 432613"/>
                  <a:gd name="connsiteX4" fmla="*/ 0 w 4180787"/>
                  <a:gd name="connsiteY4" fmla="*/ 0 h 432613"/>
                  <a:gd name="connsiteX0" fmla="*/ 0 w 4180787"/>
                  <a:gd name="connsiteY0" fmla="*/ 0 h 446239"/>
                  <a:gd name="connsiteX1" fmla="*/ 4180787 w 4180787"/>
                  <a:gd name="connsiteY1" fmla="*/ 0 h 446239"/>
                  <a:gd name="connsiteX2" fmla="*/ 4180787 w 4180787"/>
                  <a:gd name="connsiteY2" fmla="*/ 432613 h 446239"/>
                  <a:gd name="connsiteX3" fmla="*/ 1797892 w 4180787"/>
                  <a:gd name="connsiteY3" fmla="*/ 446239 h 446239"/>
                  <a:gd name="connsiteX4" fmla="*/ 0 w 4180787"/>
                  <a:gd name="connsiteY4" fmla="*/ 432613 h 446239"/>
                  <a:gd name="connsiteX5" fmla="*/ 0 w 4180787"/>
                  <a:gd name="connsiteY5" fmla="*/ 0 h 446239"/>
                  <a:gd name="connsiteX0" fmla="*/ 0 w 4180787"/>
                  <a:gd name="connsiteY0" fmla="*/ 3102 h 449341"/>
                  <a:gd name="connsiteX1" fmla="*/ 1774422 w 4180787"/>
                  <a:gd name="connsiteY1" fmla="*/ 0 h 449341"/>
                  <a:gd name="connsiteX2" fmla="*/ 4180787 w 4180787"/>
                  <a:gd name="connsiteY2" fmla="*/ 3102 h 449341"/>
                  <a:gd name="connsiteX3" fmla="*/ 4180787 w 4180787"/>
                  <a:gd name="connsiteY3" fmla="*/ 435715 h 449341"/>
                  <a:gd name="connsiteX4" fmla="*/ 1797892 w 4180787"/>
                  <a:gd name="connsiteY4" fmla="*/ 449341 h 449341"/>
                  <a:gd name="connsiteX5" fmla="*/ 0 w 4180787"/>
                  <a:gd name="connsiteY5" fmla="*/ 435715 h 449341"/>
                  <a:gd name="connsiteX6" fmla="*/ 0 w 4180787"/>
                  <a:gd name="connsiteY6" fmla="*/ 3102 h 449341"/>
                  <a:gd name="connsiteX0" fmla="*/ 0 w 4180787"/>
                  <a:gd name="connsiteY0" fmla="*/ 0 h 446239"/>
                  <a:gd name="connsiteX1" fmla="*/ 1791064 w 4180787"/>
                  <a:gd name="connsiteY1" fmla="*/ 191058 h 446239"/>
                  <a:gd name="connsiteX2" fmla="*/ 4180787 w 4180787"/>
                  <a:gd name="connsiteY2" fmla="*/ 0 h 446239"/>
                  <a:gd name="connsiteX3" fmla="*/ 4180787 w 4180787"/>
                  <a:gd name="connsiteY3" fmla="*/ 432613 h 446239"/>
                  <a:gd name="connsiteX4" fmla="*/ 1797892 w 4180787"/>
                  <a:gd name="connsiteY4" fmla="*/ 446239 h 446239"/>
                  <a:gd name="connsiteX5" fmla="*/ 0 w 4180787"/>
                  <a:gd name="connsiteY5" fmla="*/ 432613 h 446239"/>
                  <a:gd name="connsiteX6" fmla="*/ 0 w 4180787"/>
                  <a:gd name="connsiteY6" fmla="*/ 0 h 446239"/>
                  <a:gd name="connsiteX0" fmla="*/ 0 w 4180787"/>
                  <a:gd name="connsiteY0" fmla="*/ 0 h 432613"/>
                  <a:gd name="connsiteX1" fmla="*/ 1791064 w 4180787"/>
                  <a:gd name="connsiteY1" fmla="*/ 191058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  <a:gd name="connsiteX0" fmla="*/ 0 w 4180787"/>
                  <a:gd name="connsiteY0" fmla="*/ 0 h 432613"/>
                  <a:gd name="connsiteX1" fmla="*/ 1835870 w 4180787"/>
                  <a:gd name="connsiteY1" fmla="*/ 187218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  <a:gd name="connsiteX0" fmla="*/ 0 w 4180787"/>
                  <a:gd name="connsiteY0" fmla="*/ 4908 h 437521"/>
                  <a:gd name="connsiteX1" fmla="*/ 1835870 w 4180787"/>
                  <a:gd name="connsiteY1" fmla="*/ 192126 h 437521"/>
                  <a:gd name="connsiteX2" fmla="*/ 4180787 w 4180787"/>
                  <a:gd name="connsiteY2" fmla="*/ 4908 h 437521"/>
                  <a:gd name="connsiteX3" fmla="*/ 4180787 w 4180787"/>
                  <a:gd name="connsiteY3" fmla="*/ 437521 h 437521"/>
                  <a:gd name="connsiteX4" fmla="*/ 1740284 w 4180787"/>
                  <a:gd name="connsiteY4" fmla="*/ 305633 h 437521"/>
                  <a:gd name="connsiteX5" fmla="*/ 0 w 4180787"/>
                  <a:gd name="connsiteY5" fmla="*/ 437521 h 437521"/>
                  <a:gd name="connsiteX6" fmla="*/ 0 w 4180787"/>
                  <a:gd name="connsiteY6" fmla="*/ 4908 h 437521"/>
                  <a:gd name="connsiteX0" fmla="*/ 0 w 4180787"/>
                  <a:gd name="connsiteY0" fmla="*/ 4908 h 446252"/>
                  <a:gd name="connsiteX1" fmla="*/ 1835870 w 4180787"/>
                  <a:gd name="connsiteY1" fmla="*/ 192126 h 446252"/>
                  <a:gd name="connsiteX2" fmla="*/ 4180787 w 4180787"/>
                  <a:gd name="connsiteY2" fmla="*/ 4908 h 446252"/>
                  <a:gd name="connsiteX3" fmla="*/ 4180787 w 4180787"/>
                  <a:gd name="connsiteY3" fmla="*/ 437521 h 446252"/>
                  <a:gd name="connsiteX4" fmla="*/ 1740284 w 4180787"/>
                  <a:gd name="connsiteY4" fmla="*/ 305633 h 446252"/>
                  <a:gd name="connsiteX5" fmla="*/ 0 w 4180787"/>
                  <a:gd name="connsiteY5" fmla="*/ 437521 h 446252"/>
                  <a:gd name="connsiteX6" fmla="*/ 0 w 4180787"/>
                  <a:gd name="connsiteY6" fmla="*/ 4908 h 446252"/>
                  <a:gd name="connsiteX0" fmla="*/ 0 w 4180787"/>
                  <a:gd name="connsiteY0" fmla="*/ 4107 h 445451"/>
                  <a:gd name="connsiteX1" fmla="*/ 1779968 w 4180787"/>
                  <a:gd name="connsiteY1" fmla="*/ 241252 h 445451"/>
                  <a:gd name="connsiteX2" fmla="*/ 4180787 w 4180787"/>
                  <a:gd name="connsiteY2" fmla="*/ 4107 h 445451"/>
                  <a:gd name="connsiteX3" fmla="*/ 4180787 w 4180787"/>
                  <a:gd name="connsiteY3" fmla="*/ 436720 h 445451"/>
                  <a:gd name="connsiteX4" fmla="*/ 1740284 w 4180787"/>
                  <a:gd name="connsiteY4" fmla="*/ 304832 h 445451"/>
                  <a:gd name="connsiteX5" fmla="*/ 0 w 4180787"/>
                  <a:gd name="connsiteY5" fmla="*/ 436720 h 445451"/>
                  <a:gd name="connsiteX6" fmla="*/ 0 w 4180787"/>
                  <a:gd name="connsiteY6" fmla="*/ 4107 h 445451"/>
                  <a:gd name="connsiteX0" fmla="*/ 0 w 4180787"/>
                  <a:gd name="connsiteY0" fmla="*/ 4107 h 445451"/>
                  <a:gd name="connsiteX1" fmla="*/ 1779968 w 4180787"/>
                  <a:gd name="connsiteY1" fmla="*/ 241252 h 445451"/>
                  <a:gd name="connsiteX2" fmla="*/ 4180787 w 4180787"/>
                  <a:gd name="connsiteY2" fmla="*/ 4107 h 445451"/>
                  <a:gd name="connsiteX3" fmla="*/ 4180787 w 4180787"/>
                  <a:gd name="connsiteY3" fmla="*/ 436720 h 445451"/>
                  <a:gd name="connsiteX4" fmla="*/ 1740284 w 4180787"/>
                  <a:gd name="connsiteY4" fmla="*/ 304832 h 445451"/>
                  <a:gd name="connsiteX5" fmla="*/ 0 w 4180787"/>
                  <a:gd name="connsiteY5" fmla="*/ 436720 h 445451"/>
                  <a:gd name="connsiteX6" fmla="*/ 0 w 4180787"/>
                  <a:gd name="connsiteY6" fmla="*/ 4107 h 445451"/>
                  <a:gd name="connsiteX0" fmla="*/ 0 w 4180787"/>
                  <a:gd name="connsiteY0" fmla="*/ 4107 h 436720"/>
                  <a:gd name="connsiteX1" fmla="*/ 1779968 w 4180787"/>
                  <a:gd name="connsiteY1" fmla="*/ 241252 h 436720"/>
                  <a:gd name="connsiteX2" fmla="*/ 4180787 w 4180787"/>
                  <a:gd name="connsiteY2" fmla="*/ 4107 h 436720"/>
                  <a:gd name="connsiteX3" fmla="*/ 4180787 w 4180787"/>
                  <a:gd name="connsiteY3" fmla="*/ 436720 h 436720"/>
                  <a:gd name="connsiteX4" fmla="*/ 1740284 w 4180787"/>
                  <a:gd name="connsiteY4" fmla="*/ 304832 h 436720"/>
                  <a:gd name="connsiteX5" fmla="*/ 0 w 4180787"/>
                  <a:gd name="connsiteY5" fmla="*/ 436720 h 436720"/>
                  <a:gd name="connsiteX6" fmla="*/ 0 w 4180787"/>
                  <a:gd name="connsiteY6" fmla="*/ 4107 h 436720"/>
                  <a:gd name="connsiteX0" fmla="*/ 0 w 4180787"/>
                  <a:gd name="connsiteY0" fmla="*/ 4107 h 436720"/>
                  <a:gd name="connsiteX1" fmla="*/ 1779968 w 4180787"/>
                  <a:gd name="connsiteY1" fmla="*/ 241252 h 436720"/>
                  <a:gd name="connsiteX2" fmla="*/ 4180787 w 4180787"/>
                  <a:gd name="connsiteY2" fmla="*/ 4107 h 436720"/>
                  <a:gd name="connsiteX3" fmla="*/ 4180787 w 4180787"/>
                  <a:gd name="connsiteY3" fmla="*/ 436720 h 436720"/>
                  <a:gd name="connsiteX4" fmla="*/ 1740284 w 4180787"/>
                  <a:gd name="connsiteY4" fmla="*/ 304832 h 436720"/>
                  <a:gd name="connsiteX5" fmla="*/ 0 w 4180787"/>
                  <a:gd name="connsiteY5" fmla="*/ 436720 h 436720"/>
                  <a:gd name="connsiteX6" fmla="*/ 0 w 4180787"/>
                  <a:gd name="connsiteY6" fmla="*/ 4107 h 436720"/>
                  <a:gd name="connsiteX0" fmla="*/ 0 w 4180787"/>
                  <a:gd name="connsiteY0" fmla="*/ 0 h 432613"/>
                  <a:gd name="connsiteX1" fmla="*/ 1779968 w 4180787"/>
                  <a:gd name="connsiteY1" fmla="*/ 237145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80787" h="432613">
                    <a:moveTo>
                      <a:pt x="0" y="0"/>
                    </a:moveTo>
                    <a:cubicBezTo>
                      <a:pt x="455759" y="126804"/>
                      <a:pt x="1083170" y="237145"/>
                      <a:pt x="1779968" y="237145"/>
                    </a:cubicBezTo>
                    <a:cubicBezTo>
                      <a:pt x="2476766" y="237145"/>
                      <a:pt x="3713158" y="116136"/>
                      <a:pt x="4180787" y="0"/>
                    </a:cubicBezTo>
                    <a:lnTo>
                      <a:pt x="4180787" y="432613"/>
                    </a:lnTo>
                    <a:cubicBezTo>
                      <a:pt x="3758675" y="303509"/>
                      <a:pt x="2437082" y="300725"/>
                      <a:pt x="1740284" y="300725"/>
                    </a:cubicBezTo>
                    <a:cubicBezTo>
                      <a:pt x="1043486" y="300725"/>
                      <a:pt x="357043" y="386721"/>
                      <a:pt x="0" y="43261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 sz="2700" kern="0">
                  <a:solidFill>
                    <a:schemeClr val="accent3"/>
                  </a:solidFill>
                  <a:latin typeface="Calibri"/>
                </a:endParaRPr>
              </a:p>
            </p:txBody>
          </p:sp>
          <p:sp>
            <p:nvSpPr>
              <p:cNvPr id="19" name="网chenying0907出品 1">
                <a:extLst>
                  <a:ext uri="{FF2B5EF4-FFF2-40B4-BE49-F238E27FC236}">
                    <a16:creationId xmlns:a16="http://schemas.microsoft.com/office/drawing/2014/main" id="{A3468EC5-63BB-4A82-848D-17D468D476E2}"/>
                  </a:ext>
                </a:extLst>
              </p:cNvPr>
              <p:cNvSpPr/>
              <p:nvPr/>
            </p:nvSpPr>
            <p:spPr>
              <a:xfrm rot="708470">
                <a:off x="3109799" y="3398140"/>
                <a:ext cx="3076959" cy="413973"/>
              </a:xfrm>
              <a:custGeom>
                <a:avLst/>
                <a:gdLst>
                  <a:gd name="connsiteX0" fmla="*/ 0 w 4180787"/>
                  <a:gd name="connsiteY0" fmla="*/ 0 h 432613"/>
                  <a:gd name="connsiteX1" fmla="*/ 4180787 w 4180787"/>
                  <a:gd name="connsiteY1" fmla="*/ 0 h 432613"/>
                  <a:gd name="connsiteX2" fmla="*/ 4180787 w 4180787"/>
                  <a:gd name="connsiteY2" fmla="*/ 432613 h 432613"/>
                  <a:gd name="connsiteX3" fmla="*/ 0 w 4180787"/>
                  <a:gd name="connsiteY3" fmla="*/ 432613 h 432613"/>
                  <a:gd name="connsiteX4" fmla="*/ 0 w 4180787"/>
                  <a:gd name="connsiteY4" fmla="*/ 0 h 432613"/>
                  <a:gd name="connsiteX0" fmla="*/ 0 w 4180787"/>
                  <a:gd name="connsiteY0" fmla="*/ 0 h 446239"/>
                  <a:gd name="connsiteX1" fmla="*/ 4180787 w 4180787"/>
                  <a:gd name="connsiteY1" fmla="*/ 0 h 446239"/>
                  <a:gd name="connsiteX2" fmla="*/ 4180787 w 4180787"/>
                  <a:gd name="connsiteY2" fmla="*/ 432613 h 446239"/>
                  <a:gd name="connsiteX3" fmla="*/ 1797892 w 4180787"/>
                  <a:gd name="connsiteY3" fmla="*/ 446239 h 446239"/>
                  <a:gd name="connsiteX4" fmla="*/ 0 w 4180787"/>
                  <a:gd name="connsiteY4" fmla="*/ 432613 h 446239"/>
                  <a:gd name="connsiteX5" fmla="*/ 0 w 4180787"/>
                  <a:gd name="connsiteY5" fmla="*/ 0 h 446239"/>
                  <a:gd name="connsiteX0" fmla="*/ 0 w 4180787"/>
                  <a:gd name="connsiteY0" fmla="*/ 3102 h 449341"/>
                  <a:gd name="connsiteX1" fmla="*/ 1774422 w 4180787"/>
                  <a:gd name="connsiteY1" fmla="*/ 0 h 449341"/>
                  <a:gd name="connsiteX2" fmla="*/ 4180787 w 4180787"/>
                  <a:gd name="connsiteY2" fmla="*/ 3102 h 449341"/>
                  <a:gd name="connsiteX3" fmla="*/ 4180787 w 4180787"/>
                  <a:gd name="connsiteY3" fmla="*/ 435715 h 449341"/>
                  <a:gd name="connsiteX4" fmla="*/ 1797892 w 4180787"/>
                  <a:gd name="connsiteY4" fmla="*/ 449341 h 449341"/>
                  <a:gd name="connsiteX5" fmla="*/ 0 w 4180787"/>
                  <a:gd name="connsiteY5" fmla="*/ 435715 h 449341"/>
                  <a:gd name="connsiteX6" fmla="*/ 0 w 4180787"/>
                  <a:gd name="connsiteY6" fmla="*/ 3102 h 449341"/>
                  <a:gd name="connsiteX0" fmla="*/ 0 w 4180787"/>
                  <a:gd name="connsiteY0" fmla="*/ 0 h 446239"/>
                  <a:gd name="connsiteX1" fmla="*/ 1791064 w 4180787"/>
                  <a:gd name="connsiteY1" fmla="*/ 191058 h 446239"/>
                  <a:gd name="connsiteX2" fmla="*/ 4180787 w 4180787"/>
                  <a:gd name="connsiteY2" fmla="*/ 0 h 446239"/>
                  <a:gd name="connsiteX3" fmla="*/ 4180787 w 4180787"/>
                  <a:gd name="connsiteY3" fmla="*/ 432613 h 446239"/>
                  <a:gd name="connsiteX4" fmla="*/ 1797892 w 4180787"/>
                  <a:gd name="connsiteY4" fmla="*/ 446239 h 446239"/>
                  <a:gd name="connsiteX5" fmla="*/ 0 w 4180787"/>
                  <a:gd name="connsiteY5" fmla="*/ 432613 h 446239"/>
                  <a:gd name="connsiteX6" fmla="*/ 0 w 4180787"/>
                  <a:gd name="connsiteY6" fmla="*/ 0 h 446239"/>
                  <a:gd name="connsiteX0" fmla="*/ 0 w 4180787"/>
                  <a:gd name="connsiteY0" fmla="*/ 0 h 432613"/>
                  <a:gd name="connsiteX1" fmla="*/ 1791064 w 4180787"/>
                  <a:gd name="connsiteY1" fmla="*/ 191058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  <a:gd name="connsiteX0" fmla="*/ 0 w 4180787"/>
                  <a:gd name="connsiteY0" fmla="*/ 0 h 432613"/>
                  <a:gd name="connsiteX1" fmla="*/ 1835870 w 4180787"/>
                  <a:gd name="connsiteY1" fmla="*/ 187218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  <a:gd name="connsiteX0" fmla="*/ 0 w 4180787"/>
                  <a:gd name="connsiteY0" fmla="*/ 4908 h 437521"/>
                  <a:gd name="connsiteX1" fmla="*/ 1835870 w 4180787"/>
                  <a:gd name="connsiteY1" fmla="*/ 192126 h 437521"/>
                  <a:gd name="connsiteX2" fmla="*/ 4180787 w 4180787"/>
                  <a:gd name="connsiteY2" fmla="*/ 4908 h 437521"/>
                  <a:gd name="connsiteX3" fmla="*/ 4180787 w 4180787"/>
                  <a:gd name="connsiteY3" fmla="*/ 437521 h 437521"/>
                  <a:gd name="connsiteX4" fmla="*/ 1740284 w 4180787"/>
                  <a:gd name="connsiteY4" fmla="*/ 305633 h 437521"/>
                  <a:gd name="connsiteX5" fmla="*/ 0 w 4180787"/>
                  <a:gd name="connsiteY5" fmla="*/ 437521 h 437521"/>
                  <a:gd name="connsiteX6" fmla="*/ 0 w 4180787"/>
                  <a:gd name="connsiteY6" fmla="*/ 4908 h 437521"/>
                  <a:gd name="connsiteX0" fmla="*/ 0 w 4180787"/>
                  <a:gd name="connsiteY0" fmla="*/ 4908 h 446252"/>
                  <a:gd name="connsiteX1" fmla="*/ 1835870 w 4180787"/>
                  <a:gd name="connsiteY1" fmla="*/ 192126 h 446252"/>
                  <a:gd name="connsiteX2" fmla="*/ 4180787 w 4180787"/>
                  <a:gd name="connsiteY2" fmla="*/ 4908 h 446252"/>
                  <a:gd name="connsiteX3" fmla="*/ 4180787 w 4180787"/>
                  <a:gd name="connsiteY3" fmla="*/ 437521 h 446252"/>
                  <a:gd name="connsiteX4" fmla="*/ 1740284 w 4180787"/>
                  <a:gd name="connsiteY4" fmla="*/ 305633 h 446252"/>
                  <a:gd name="connsiteX5" fmla="*/ 0 w 4180787"/>
                  <a:gd name="connsiteY5" fmla="*/ 437521 h 446252"/>
                  <a:gd name="connsiteX6" fmla="*/ 0 w 4180787"/>
                  <a:gd name="connsiteY6" fmla="*/ 4908 h 446252"/>
                  <a:gd name="connsiteX0" fmla="*/ 0 w 4180787"/>
                  <a:gd name="connsiteY0" fmla="*/ 4107 h 445451"/>
                  <a:gd name="connsiteX1" fmla="*/ 1779968 w 4180787"/>
                  <a:gd name="connsiteY1" fmla="*/ 241252 h 445451"/>
                  <a:gd name="connsiteX2" fmla="*/ 4180787 w 4180787"/>
                  <a:gd name="connsiteY2" fmla="*/ 4107 h 445451"/>
                  <a:gd name="connsiteX3" fmla="*/ 4180787 w 4180787"/>
                  <a:gd name="connsiteY3" fmla="*/ 436720 h 445451"/>
                  <a:gd name="connsiteX4" fmla="*/ 1740284 w 4180787"/>
                  <a:gd name="connsiteY4" fmla="*/ 304832 h 445451"/>
                  <a:gd name="connsiteX5" fmla="*/ 0 w 4180787"/>
                  <a:gd name="connsiteY5" fmla="*/ 436720 h 445451"/>
                  <a:gd name="connsiteX6" fmla="*/ 0 w 4180787"/>
                  <a:gd name="connsiteY6" fmla="*/ 4107 h 445451"/>
                  <a:gd name="connsiteX0" fmla="*/ 0 w 4180787"/>
                  <a:gd name="connsiteY0" fmla="*/ 4107 h 445451"/>
                  <a:gd name="connsiteX1" fmla="*/ 1779968 w 4180787"/>
                  <a:gd name="connsiteY1" fmla="*/ 241252 h 445451"/>
                  <a:gd name="connsiteX2" fmla="*/ 4180787 w 4180787"/>
                  <a:gd name="connsiteY2" fmla="*/ 4107 h 445451"/>
                  <a:gd name="connsiteX3" fmla="*/ 4180787 w 4180787"/>
                  <a:gd name="connsiteY3" fmla="*/ 436720 h 445451"/>
                  <a:gd name="connsiteX4" fmla="*/ 1740284 w 4180787"/>
                  <a:gd name="connsiteY4" fmla="*/ 304832 h 445451"/>
                  <a:gd name="connsiteX5" fmla="*/ 0 w 4180787"/>
                  <a:gd name="connsiteY5" fmla="*/ 436720 h 445451"/>
                  <a:gd name="connsiteX6" fmla="*/ 0 w 4180787"/>
                  <a:gd name="connsiteY6" fmla="*/ 4107 h 445451"/>
                  <a:gd name="connsiteX0" fmla="*/ 0 w 4180787"/>
                  <a:gd name="connsiteY0" fmla="*/ 4107 h 436720"/>
                  <a:gd name="connsiteX1" fmla="*/ 1779968 w 4180787"/>
                  <a:gd name="connsiteY1" fmla="*/ 241252 h 436720"/>
                  <a:gd name="connsiteX2" fmla="*/ 4180787 w 4180787"/>
                  <a:gd name="connsiteY2" fmla="*/ 4107 h 436720"/>
                  <a:gd name="connsiteX3" fmla="*/ 4180787 w 4180787"/>
                  <a:gd name="connsiteY3" fmla="*/ 436720 h 436720"/>
                  <a:gd name="connsiteX4" fmla="*/ 1740284 w 4180787"/>
                  <a:gd name="connsiteY4" fmla="*/ 304832 h 436720"/>
                  <a:gd name="connsiteX5" fmla="*/ 0 w 4180787"/>
                  <a:gd name="connsiteY5" fmla="*/ 436720 h 436720"/>
                  <a:gd name="connsiteX6" fmla="*/ 0 w 4180787"/>
                  <a:gd name="connsiteY6" fmla="*/ 4107 h 436720"/>
                  <a:gd name="connsiteX0" fmla="*/ 0 w 4180787"/>
                  <a:gd name="connsiteY0" fmla="*/ 4107 h 436720"/>
                  <a:gd name="connsiteX1" fmla="*/ 1779968 w 4180787"/>
                  <a:gd name="connsiteY1" fmla="*/ 241252 h 436720"/>
                  <a:gd name="connsiteX2" fmla="*/ 4180787 w 4180787"/>
                  <a:gd name="connsiteY2" fmla="*/ 4107 h 436720"/>
                  <a:gd name="connsiteX3" fmla="*/ 4180787 w 4180787"/>
                  <a:gd name="connsiteY3" fmla="*/ 436720 h 436720"/>
                  <a:gd name="connsiteX4" fmla="*/ 1740284 w 4180787"/>
                  <a:gd name="connsiteY4" fmla="*/ 304832 h 436720"/>
                  <a:gd name="connsiteX5" fmla="*/ 0 w 4180787"/>
                  <a:gd name="connsiteY5" fmla="*/ 436720 h 436720"/>
                  <a:gd name="connsiteX6" fmla="*/ 0 w 4180787"/>
                  <a:gd name="connsiteY6" fmla="*/ 4107 h 436720"/>
                  <a:gd name="connsiteX0" fmla="*/ 0 w 4180787"/>
                  <a:gd name="connsiteY0" fmla="*/ 0 h 432613"/>
                  <a:gd name="connsiteX1" fmla="*/ 1779968 w 4180787"/>
                  <a:gd name="connsiteY1" fmla="*/ 237145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80787" h="432613">
                    <a:moveTo>
                      <a:pt x="0" y="0"/>
                    </a:moveTo>
                    <a:cubicBezTo>
                      <a:pt x="455759" y="126804"/>
                      <a:pt x="1083170" y="237145"/>
                      <a:pt x="1779968" y="237145"/>
                    </a:cubicBezTo>
                    <a:cubicBezTo>
                      <a:pt x="2476766" y="237145"/>
                      <a:pt x="3713158" y="116136"/>
                      <a:pt x="4180787" y="0"/>
                    </a:cubicBezTo>
                    <a:lnTo>
                      <a:pt x="4180787" y="432613"/>
                    </a:lnTo>
                    <a:cubicBezTo>
                      <a:pt x="3758675" y="303509"/>
                      <a:pt x="2437082" y="300725"/>
                      <a:pt x="1740284" y="300725"/>
                    </a:cubicBezTo>
                    <a:cubicBezTo>
                      <a:pt x="1043486" y="300725"/>
                      <a:pt x="357043" y="386721"/>
                      <a:pt x="0" y="43261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 sz="2700" kern="0">
                  <a:solidFill>
                    <a:schemeClr val="accent3"/>
                  </a:solidFill>
                  <a:latin typeface="Calibri"/>
                </a:endParaRPr>
              </a:p>
            </p:txBody>
          </p:sp>
          <p:sp>
            <p:nvSpPr>
              <p:cNvPr id="20" name="网chenying0907出品 1">
                <a:extLst>
                  <a:ext uri="{FF2B5EF4-FFF2-40B4-BE49-F238E27FC236}">
                    <a16:creationId xmlns:a16="http://schemas.microsoft.com/office/drawing/2014/main" id="{FE8118B8-84D8-4568-B08C-8AAD5A633D74}"/>
                  </a:ext>
                </a:extLst>
              </p:cNvPr>
              <p:cNvSpPr/>
              <p:nvPr/>
            </p:nvSpPr>
            <p:spPr>
              <a:xfrm rot="293950">
                <a:off x="3208806" y="1267157"/>
                <a:ext cx="4099479" cy="424200"/>
              </a:xfrm>
              <a:custGeom>
                <a:avLst/>
                <a:gdLst>
                  <a:gd name="connsiteX0" fmla="*/ 0 w 4180787"/>
                  <a:gd name="connsiteY0" fmla="*/ 0 h 432613"/>
                  <a:gd name="connsiteX1" fmla="*/ 4180787 w 4180787"/>
                  <a:gd name="connsiteY1" fmla="*/ 0 h 432613"/>
                  <a:gd name="connsiteX2" fmla="*/ 4180787 w 4180787"/>
                  <a:gd name="connsiteY2" fmla="*/ 432613 h 432613"/>
                  <a:gd name="connsiteX3" fmla="*/ 0 w 4180787"/>
                  <a:gd name="connsiteY3" fmla="*/ 432613 h 432613"/>
                  <a:gd name="connsiteX4" fmla="*/ 0 w 4180787"/>
                  <a:gd name="connsiteY4" fmla="*/ 0 h 432613"/>
                  <a:gd name="connsiteX0" fmla="*/ 0 w 4180787"/>
                  <a:gd name="connsiteY0" fmla="*/ 0 h 446239"/>
                  <a:gd name="connsiteX1" fmla="*/ 4180787 w 4180787"/>
                  <a:gd name="connsiteY1" fmla="*/ 0 h 446239"/>
                  <a:gd name="connsiteX2" fmla="*/ 4180787 w 4180787"/>
                  <a:gd name="connsiteY2" fmla="*/ 432613 h 446239"/>
                  <a:gd name="connsiteX3" fmla="*/ 1797892 w 4180787"/>
                  <a:gd name="connsiteY3" fmla="*/ 446239 h 446239"/>
                  <a:gd name="connsiteX4" fmla="*/ 0 w 4180787"/>
                  <a:gd name="connsiteY4" fmla="*/ 432613 h 446239"/>
                  <a:gd name="connsiteX5" fmla="*/ 0 w 4180787"/>
                  <a:gd name="connsiteY5" fmla="*/ 0 h 446239"/>
                  <a:gd name="connsiteX0" fmla="*/ 0 w 4180787"/>
                  <a:gd name="connsiteY0" fmla="*/ 3102 h 449341"/>
                  <a:gd name="connsiteX1" fmla="*/ 1774422 w 4180787"/>
                  <a:gd name="connsiteY1" fmla="*/ 0 h 449341"/>
                  <a:gd name="connsiteX2" fmla="*/ 4180787 w 4180787"/>
                  <a:gd name="connsiteY2" fmla="*/ 3102 h 449341"/>
                  <a:gd name="connsiteX3" fmla="*/ 4180787 w 4180787"/>
                  <a:gd name="connsiteY3" fmla="*/ 435715 h 449341"/>
                  <a:gd name="connsiteX4" fmla="*/ 1797892 w 4180787"/>
                  <a:gd name="connsiteY4" fmla="*/ 449341 h 449341"/>
                  <a:gd name="connsiteX5" fmla="*/ 0 w 4180787"/>
                  <a:gd name="connsiteY5" fmla="*/ 435715 h 449341"/>
                  <a:gd name="connsiteX6" fmla="*/ 0 w 4180787"/>
                  <a:gd name="connsiteY6" fmla="*/ 3102 h 449341"/>
                  <a:gd name="connsiteX0" fmla="*/ 0 w 4180787"/>
                  <a:gd name="connsiteY0" fmla="*/ 0 h 446239"/>
                  <a:gd name="connsiteX1" fmla="*/ 1791064 w 4180787"/>
                  <a:gd name="connsiteY1" fmla="*/ 191058 h 446239"/>
                  <a:gd name="connsiteX2" fmla="*/ 4180787 w 4180787"/>
                  <a:gd name="connsiteY2" fmla="*/ 0 h 446239"/>
                  <a:gd name="connsiteX3" fmla="*/ 4180787 w 4180787"/>
                  <a:gd name="connsiteY3" fmla="*/ 432613 h 446239"/>
                  <a:gd name="connsiteX4" fmla="*/ 1797892 w 4180787"/>
                  <a:gd name="connsiteY4" fmla="*/ 446239 h 446239"/>
                  <a:gd name="connsiteX5" fmla="*/ 0 w 4180787"/>
                  <a:gd name="connsiteY5" fmla="*/ 432613 h 446239"/>
                  <a:gd name="connsiteX6" fmla="*/ 0 w 4180787"/>
                  <a:gd name="connsiteY6" fmla="*/ 0 h 446239"/>
                  <a:gd name="connsiteX0" fmla="*/ 0 w 4180787"/>
                  <a:gd name="connsiteY0" fmla="*/ 0 h 432613"/>
                  <a:gd name="connsiteX1" fmla="*/ 1791064 w 4180787"/>
                  <a:gd name="connsiteY1" fmla="*/ 191058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  <a:gd name="connsiteX0" fmla="*/ 0 w 4180787"/>
                  <a:gd name="connsiteY0" fmla="*/ 0 h 432613"/>
                  <a:gd name="connsiteX1" fmla="*/ 1835870 w 4180787"/>
                  <a:gd name="connsiteY1" fmla="*/ 187218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  <a:gd name="connsiteX0" fmla="*/ 0 w 4180787"/>
                  <a:gd name="connsiteY0" fmla="*/ 4908 h 437521"/>
                  <a:gd name="connsiteX1" fmla="*/ 1835870 w 4180787"/>
                  <a:gd name="connsiteY1" fmla="*/ 192126 h 437521"/>
                  <a:gd name="connsiteX2" fmla="*/ 4180787 w 4180787"/>
                  <a:gd name="connsiteY2" fmla="*/ 4908 h 437521"/>
                  <a:gd name="connsiteX3" fmla="*/ 4180787 w 4180787"/>
                  <a:gd name="connsiteY3" fmla="*/ 437521 h 437521"/>
                  <a:gd name="connsiteX4" fmla="*/ 1740284 w 4180787"/>
                  <a:gd name="connsiteY4" fmla="*/ 305633 h 437521"/>
                  <a:gd name="connsiteX5" fmla="*/ 0 w 4180787"/>
                  <a:gd name="connsiteY5" fmla="*/ 437521 h 437521"/>
                  <a:gd name="connsiteX6" fmla="*/ 0 w 4180787"/>
                  <a:gd name="connsiteY6" fmla="*/ 4908 h 437521"/>
                  <a:gd name="connsiteX0" fmla="*/ 0 w 4180787"/>
                  <a:gd name="connsiteY0" fmla="*/ 4908 h 446252"/>
                  <a:gd name="connsiteX1" fmla="*/ 1835870 w 4180787"/>
                  <a:gd name="connsiteY1" fmla="*/ 192126 h 446252"/>
                  <a:gd name="connsiteX2" fmla="*/ 4180787 w 4180787"/>
                  <a:gd name="connsiteY2" fmla="*/ 4908 h 446252"/>
                  <a:gd name="connsiteX3" fmla="*/ 4180787 w 4180787"/>
                  <a:gd name="connsiteY3" fmla="*/ 437521 h 446252"/>
                  <a:gd name="connsiteX4" fmla="*/ 1740284 w 4180787"/>
                  <a:gd name="connsiteY4" fmla="*/ 305633 h 446252"/>
                  <a:gd name="connsiteX5" fmla="*/ 0 w 4180787"/>
                  <a:gd name="connsiteY5" fmla="*/ 437521 h 446252"/>
                  <a:gd name="connsiteX6" fmla="*/ 0 w 4180787"/>
                  <a:gd name="connsiteY6" fmla="*/ 4908 h 446252"/>
                  <a:gd name="connsiteX0" fmla="*/ 0 w 4180787"/>
                  <a:gd name="connsiteY0" fmla="*/ 4107 h 445451"/>
                  <a:gd name="connsiteX1" fmla="*/ 1779968 w 4180787"/>
                  <a:gd name="connsiteY1" fmla="*/ 241252 h 445451"/>
                  <a:gd name="connsiteX2" fmla="*/ 4180787 w 4180787"/>
                  <a:gd name="connsiteY2" fmla="*/ 4107 h 445451"/>
                  <a:gd name="connsiteX3" fmla="*/ 4180787 w 4180787"/>
                  <a:gd name="connsiteY3" fmla="*/ 436720 h 445451"/>
                  <a:gd name="connsiteX4" fmla="*/ 1740284 w 4180787"/>
                  <a:gd name="connsiteY4" fmla="*/ 304832 h 445451"/>
                  <a:gd name="connsiteX5" fmla="*/ 0 w 4180787"/>
                  <a:gd name="connsiteY5" fmla="*/ 436720 h 445451"/>
                  <a:gd name="connsiteX6" fmla="*/ 0 w 4180787"/>
                  <a:gd name="connsiteY6" fmla="*/ 4107 h 445451"/>
                  <a:gd name="connsiteX0" fmla="*/ 0 w 4180787"/>
                  <a:gd name="connsiteY0" fmla="*/ 4107 h 445451"/>
                  <a:gd name="connsiteX1" fmla="*/ 1779968 w 4180787"/>
                  <a:gd name="connsiteY1" fmla="*/ 241252 h 445451"/>
                  <a:gd name="connsiteX2" fmla="*/ 4180787 w 4180787"/>
                  <a:gd name="connsiteY2" fmla="*/ 4107 h 445451"/>
                  <a:gd name="connsiteX3" fmla="*/ 4180787 w 4180787"/>
                  <a:gd name="connsiteY3" fmla="*/ 436720 h 445451"/>
                  <a:gd name="connsiteX4" fmla="*/ 1740284 w 4180787"/>
                  <a:gd name="connsiteY4" fmla="*/ 304832 h 445451"/>
                  <a:gd name="connsiteX5" fmla="*/ 0 w 4180787"/>
                  <a:gd name="connsiteY5" fmla="*/ 436720 h 445451"/>
                  <a:gd name="connsiteX6" fmla="*/ 0 w 4180787"/>
                  <a:gd name="connsiteY6" fmla="*/ 4107 h 445451"/>
                  <a:gd name="connsiteX0" fmla="*/ 0 w 4180787"/>
                  <a:gd name="connsiteY0" fmla="*/ 4107 h 436720"/>
                  <a:gd name="connsiteX1" fmla="*/ 1779968 w 4180787"/>
                  <a:gd name="connsiteY1" fmla="*/ 241252 h 436720"/>
                  <a:gd name="connsiteX2" fmla="*/ 4180787 w 4180787"/>
                  <a:gd name="connsiteY2" fmla="*/ 4107 h 436720"/>
                  <a:gd name="connsiteX3" fmla="*/ 4180787 w 4180787"/>
                  <a:gd name="connsiteY3" fmla="*/ 436720 h 436720"/>
                  <a:gd name="connsiteX4" fmla="*/ 1740284 w 4180787"/>
                  <a:gd name="connsiteY4" fmla="*/ 304832 h 436720"/>
                  <a:gd name="connsiteX5" fmla="*/ 0 w 4180787"/>
                  <a:gd name="connsiteY5" fmla="*/ 436720 h 436720"/>
                  <a:gd name="connsiteX6" fmla="*/ 0 w 4180787"/>
                  <a:gd name="connsiteY6" fmla="*/ 4107 h 436720"/>
                  <a:gd name="connsiteX0" fmla="*/ 0 w 4180787"/>
                  <a:gd name="connsiteY0" fmla="*/ 4107 h 436720"/>
                  <a:gd name="connsiteX1" fmla="*/ 1779968 w 4180787"/>
                  <a:gd name="connsiteY1" fmla="*/ 241252 h 436720"/>
                  <a:gd name="connsiteX2" fmla="*/ 4180787 w 4180787"/>
                  <a:gd name="connsiteY2" fmla="*/ 4107 h 436720"/>
                  <a:gd name="connsiteX3" fmla="*/ 4180787 w 4180787"/>
                  <a:gd name="connsiteY3" fmla="*/ 436720 h 436720"/>
                  <a:gd name="connsiteX4" fmla="*/ 1740284 w 4180787"/>
                  <a:gd name="connsiteY4" fmla="*/ 304832 h 436720"/>
                  <a:gd name="connsiteX5" fmla="*/ 0 w 4180787"/>
                  <a:gd name="connsiteY5" fmla="*/ 436720 h 436720"/>
                  <a:gd name="connsiteX6" fmla="*/ 0 w 4180787"/>
                  <a:gd name="connsiteY6" fmla="*/ 4107 h 436720"/>
                  <a:gd name="connsiteX0" fmla="*/ 0 w 4180787"/>
                  <a:gd name="connsiteY0" fmla="*/ 0 h 432613"/>
                  <a:gd name="connsiteX1" fmla="*/ 1779968 w 4180787"/>
                  <a:gd name="connsiteY1" fmla="*/ 237145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80787" h="432613">
                    <a:moveTo>
                      <a:pt x="0" y="0"/>
                    </a:moveTo>
                    <a:cubicBezTo>
                      <a:pt x="455759" y="126804"/>
                      <a:pt x="1083170" y="237145"/>
                      <a:pt x="1779968" y="237145"/>
                    </a:cubicBezTo>
                    <a:cubicBezTo>
                      <a:pt x="2476766" y="237145"/>
                      <a:pt x="3713158" y="116136"/>
                      <a:pt x="4180787" y="0"/>
                    </a:cubicBezTo>
                    <a:lnTo>
                      <a:pt x="4180787" y="432613"/>
                    </a:lnTo>
                    <a:cubicBezTo>
                      <a:pt x="3758675" y="303509"/>
                      <a:pt x="2437082" y="300725"/>
                      <a:pt x="1740284" y="300725"/>
                    </a:cubicBezTo>
                    <a:cubicBezTo>
                      <a:pt x="1043486" y="300725"/>
                      <a:pt x="357043" y="386721"/>
                      <a:pt x="0" y="43261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 sz="2700" kern="0">
                  <a:solidFill>
                    <a:schemeClr val="accent3"/>
                  </a:solidFill>
                  <a:latin typeface="Calibri"/>
                </a:endParaRPr>
              </a:p>
            </p:txBody>
          </p:sp>
          <p:grpSp>
            <p:nvGrpSpPr>
              <p:cNvPr id="21" name="网chenying0907出品 43">
                <a:extLst>
                  <a:ext uri="{FF2B5EF4-FFF2-40B4-BE49-F238E27FC236}">
                    <a16:creationId xmlns:a16="http://schemas.microsoft.com/office/drawing/2014/main" id="{3AB029EA-5307-4582-BB37-12D2BC6BD053}"/>
                  </a:ext>
                </a:extLst>
              </p:cNvPr>
              <p:cNvGrpSpPr/>
              <p:nvPr/>
            </p:nvGrpSpPr>
            <p:grpSpPr>
              <a:xfrm>
                <a:off x="2361514" y="742974"/>
                <a:ext cx="978921" cy="978921"/>
                <a:chOff x="2195736" y="908720"/>
                <a:chExt cx="2160240" cy="2160240"/>
              </a:xfrm>
              <a:effectLst>
                <a:outerShdw blurRad="139700" dist="114300" dir="5400000" algn="t" rotWithShape="0">
                  <a:prstClr val="black">
                    <a:alpha val="28000"/>
                  </a:prstClr>
                </a:outerShdw>
              </a:effectLst>
            </p:grpSpPr>
            <p:sp>
              <p:nvSpPr>
                <p:cNvPr id="38" name="网chenying0907出品 60">
                  <a:extLst>
                    <a:ext uri="{FF2B5EF4-FFF2-40B4-BE49-F238E27FC236}">
                      <a16:creationId xmlns:a16="http://schemas.microsoft.com/office/drawing/2014/main" id="{813D4245-6127-4197-B854-0E57F3E6DCCE}"/>
                    </a:ext>
                  </a:extLst>
                </p:cNvPr>
                <p:cNvSpPr/>
                <p:nvPr/>
              </p:nvSpPr>
              <p:spPr>
                <a:xfrm>
                  <a:off x="2195736" y="908720"/>
                  <a:ext cx="2160240" cy="2160240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" lastClr="FFFFFF">
                      <a:lumMod val="95000"/>
                    </a:sysClr>
                  </a:solidFill>
                  <a:prstDash val="solid"/>
                </a:ln>
                <a:effectLst>
                  <a:innerShdw blurRad="76200">
                    <a:sysClr val="windowText" lastClr="000000">
                      <a:lumMod val="65000"/>
                      <a:lumOff val="35000"/>
                    </a:sysClr>
                  </a:innerShdw>
                </a:effectLst>
              </p:spPr>
              <p:txBody>
                <a:bodyPr rot="0" spcFirstLastPara="0" vert="horz" wrap="square" lIns="137160" tIns="68580" rIns="137160" bIns="6858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US" sz="27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9" name="网chenying0907出品 61">
                  <a:extLst>
                    <a:ext uri="{FF2B5EF4-FFF2-40B4-BE49-F238E27FC236}">
                      <a16:creationId xmlns:a16="http://schemas.microsoft.com/office/drawing/2014/main" id="{39C8802F-A33C-4EDF-B970-006AFF9871C9}"/>
                    </a:ext>
                  </a:extLst>
                </p:cNvPr>
                <p:cNvSpPr/>
                <p:nvPr/>
              </p:nvSpPr>
              <p:spPr>
                <a:xfrm>
                  <a:off x="2339752" y="1052736"/>
                  <a:ext cx="1872208" cy="1872208"/>
                </a:xfrm>
                <a:prstGeom prst="ellipse">
                  <a:avLst/>
                </a:prstGeom>
                <a:solidFill>
                  <a:schemeClr val="accent1"/>
                </a:solidFill>
                <a:ln w="5715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effectLst>
                  <a:innerShdw blurRad="63500" dist="114300" dir="18900000">
                    <a:prstClr val="black">
                      <a:alpha val="36000"/>
                    </a:prstClr>
                  </a:innerShdw>
                </a:effectLst>
              </p:spPr>
              <p:txBody>
                <a:bodyPr rot="0" spcFirstLastPara="0" vert="horz" wrap="square" lIns="137160" tIns="68580" rIns="137160" bIns="6858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US" sz="27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22" name="网chenying0907出品 1">
                <a:extLst>
                  <a:ext uri="{FF2B5EF4-FFF2-40B4-BE49-F238E27FC236}">
                    <a16:creationId xmlns:a16="http://schemas.microsoft.com/office/drawing/2014/main" id="{E8C7AB87-4551-4DFD-ADCE-C3EAE4DF1CEA}"/>
                  </a:ext>
                </a:extLst>
              </p:cNvPr>
              <p:cNvSpPr/>
              <p:nvPr/>
            </p:nvSpPr>
            <p:spPr>
              <a:xfrm rot="20453418">
                <a:off x="2338642" y="2336237"/>
                <a:ext cx="4918912" cy="541306"/>
              </a:xfrm>
              <a:custGeom>
                <a:avLst/>
                <a:gdLst>
                  <a:gd name="connsiteX0" fmla="*/ 0 w 4180787"/>
                  <a:gd name="connsiteY0" fmla="*/ 0 h 432613"/>
                  <a:gd name="connsiteX1" fmla="*/ 4180787 w 4180787"/>
                  <a:gd name="connsiteY1" fmla="*/ 0 h 432613"/>
                  <a:gd name="connsiteX2" fmla="*/ 4180787 w 4180787"/>
                  <a:gd name="connsiteY2" fmla="*/ 432613 h 432613"/>
                  <a:gd name="connsiteX3" fmla="*/ 0 w 4180787"/>
                  <a:gd name="connsiteY3" fmla="*/ 432613 h 432613"/>
                  <a:gd name="connsiteX4" fmla="*/ 0 w 4180787"/>
                  <a:gd name="connsiteY4" fmla="*/ 0 h 432613"/>
                  <a:gd name="connsiteX0" fmla="*/ 0 w 4180787"/>
                  <a:gd name="connsiteY0" fmla="*/ 0 h 446239"/>
                  <a:gd name="connsiteX1" fmla="*/ 4180787 w 4180787"/>
                  <a:gd name="connsiteY1" fmla="*/ 0 h 446239"/>
                  <a:gd name="connsiteX2" fmla="*/ 4180787 w 4180787"/>
                  <a:gd name="connsiteY2" fmla="*/ 432613 h 446239"/>
                  <a:gd name="connsiteX3" fmla="*/ 1797892 w 4180787"/>
                  <a:gd name="connsiteY3" fmla="*/ 446239 h 446239"/>
                  <a:gd name="connsiteX4" fmla="*/ 0 w 4180787"/>
                  <a:gd name="connsiteY4" fmla="*/ 432613 h 446239"/>
                  <a:gd name="connsiteX5" fmla="*/ 0 w 4180787"/>
                  <a:gd name="connsiteY5" fmla="*/ 0 h 446239"/>
                  <a:gd name="connsiteX0" fmla="*/ 0 w 4180787"/>
                  <a:gd name="connsiteY0" fmla="*/ 3102 h 449341"/>
                  <a:gd name="connsiteX1" fmla="*/ 1774422 w 4180787"/>
                  <a:gd name="connsiteY1" fmla="*/ 0 h 449341"/>
                  <a:gd name="connsiteX2" fmla="*/ 4180787 w 4180787"/>
                  <a:gd name="connsiteY2" fmla="*/ 3102 h 449341"/>
                  <a:gd name="connsiteX3" fmla="*/ 4180787 w 4180787"/>
                  <a:gd name="connsiteY3" fmla="*/ 435715 h 449341"/>
                  <a:gd name="connsiteX4" fmla="*/ 1797892 w 4180787"/>
                  <a:gd name="connsiteY4" fmla="*/ 449341 h 449341"/>
                  <a:gd name="connsiteX5" fmla="*/ 0 w 4180787"/>
                  <a:gd name="connsiteY5" fmla="*/ 435715 h 449341"/>
                  <a:gd name="connsiteX6" fmla="*/ 0 w 4180787"/>
                  <a:gd name="connsiteY6" fmla="*/ 3102 h 449341"/>
                  <a:gd name="connsiteX0" fmla="*/ 0 w 4180787"/>
                  <a:gd name="connsiteY0" fmla="*/ 0 h 446239"/>
                  <a:gd name="connsiteX1" fmla="*/ 1791064 w 4180787"/>
                  <a:gd name="connsiteY1" fmla="*/ 191058 h 446239"/>
                  <a:gd name="connsiteX2" fmla="*/ 4180787 w 4180787"/>
                  <a:gd name="connsiteY2" fmla="*/ 0 h 446239"/>
                  <a:gd name="connsiteX3" fmla="*/ 4180787 w 4180787"/>
                  <a:gd name="connsiteY3" fmla="*/ 432613 h 446239"/>
                  <a:gd name="connsiteX4" fmla="*/ 1797892 w 4180787"/>
                  <a:gd name="connsiteY4" fmla="*/ 446239 h 446239"/>
                  <a:gd name="connsiteX5" fmla="*/ 0 w 4180787"/>
                  <a:gd name="connsiteY5" fmla="*/ 432613 h 446239"/>
                  <a:gd name="connsiteX6" fmla="*/ 0 w 4180787"/>
                  <a:gd name="connsiteY6" fmla="*/ 0 h 446239"/>
                  <a:gd name="connsiteX0" fmla="*/ 0 w 4180787"/>
                  <a:gd name="connsiteY0" fmla="*/ 0 h 432613"/>
                  <a:gd name="connsiteX1" fmla="*/ 1791064 w 4180787"/>
                  <a:gd name="connsiteY1" fmla="*/ 191058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  <a:gd name="connsiteX0" fmla="*/ 0 w 4180787"/>
                  <a:gd name="connsiteY0" fmla="*/ 0 h 432613"/>
                  <a:gd name="connsiteX1" fmla="*/ 1835870 w 4180787"/>
                  <a:gd name="connsiteY1" fmla="*/ 187218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  <a:gd name="connsiteX0" fmla="*/ 0 w 4180787"/>
                  <a:gd name="connsiteY0" fmla="*/ 4908 h 437521"/>
                  <a:gd name="connsiteX1" fmla="*/ 1835870 w 4180787"/>
                  <a:gd name="connsiteY1" fmla="*/ 192126 h 437521"/>
                  <a:gd name="connsiteX2" fmla="*/ 4180787 w 4180787"/>
                  <a:gd name="connsiteY2" fmla="*/ 4908 h 437521"/>
                  <a:gd name="connsiteX3" fmla="*/ 4180787 w 4180787"/>
                  <a:gd name="connsiteY3" fmla="*/ 437521 h 437521"/>
                  <a:gd name="connsiteX4" fmla="*/ 1740284 w 4180787"/>
                  <a:gd name="connsiteY4" fmla="*/ 305633 h 437521"/>
                  <a:gd name="connsiteX5" fmla="*/ 0 w 4180787"/>
                  <a:gd name="connsiteY5" fmla="*/ 437521 h 437521"/>
                  <a:gd name="connsiteX6" fmla="*/ 0 w 4180787"/>
                  <a:gd name="connsiteY6" fmla="*/ 4908 h 437521"/>
                  <a:gd name="connsiteX0" fmla="*/ 0 w 4180787"/>
                  <a:gd name="connsiteY0" fmla="*/ 4908 h 446252"/>
                  <a:gd name="connsiteX1" fmla="*/ 1835870 w 4180787"/>
                  <a:gd name="connsiteY1" fmla="*/ 192126 h 446252"/>
                  <a:gd name="connsiteX2" fmla="*/ 4180787 w 4180787"/>
                  <a:gd name="connsiteY2" fmla="*/ 4908 h 446252"/>
                  <a:gd name="connsiteX3" fmla="*/ 4180787 w 4180787"/>
                  <a:gd name="connsiteY3" fmla="*/ 437521 h 446252"/>
                  <a:gd name="connsiteX4" fmla="*/ 1740284 w 4180787"/>
                  <a:gd name="connsiteY4" fmla="*/ 305633 h 446252"/>
                  <a:gd name="connsiteX5" fmla="*/ 0 w 4180787"/>
                  <a:gd name="connsiteY5" fmla="*/ 437521 h 446252"/>
                  <a:gd name="connsiteX6" fmla="*/ 0 w 4180787"/>
                  <a:gd name="connsiteY6" fmla="*/ 4908 h 446252"/>
                  <a:gd name="connsiteX0" fmla="*/ 0 w 4180787"/>
                  <a:gd name="connsiteY0" fmla="*/ 4107 h 445451"/>
                  <a:gd name="connsiteX1" fmla="*/ 1779968 w 4180787"/>
                  <a:gd name="connsiteY1" fmla="*/ 241252 h 445451"/>
                  <a:gd name="connsiteX2" fmla="*/ 4180787 w 4180787"/>
                  <a:gd name="connsiteY2" fmla="*/ 4107 h 445451"/>
                  <a:gd name="connsiteX3" fmla="*/ 4180787 w 4180787"/>
                  <a:gd name="connsiteY3" fmla="*/ 436720 h 445451"/>
                  <a:gd name="connsiteX4" fmla="*/ 1740284 w 4180787"/>
                  <a:gd name="connsiteY4" fmla="*/ 304832 h 445451"/>
                  <a:gd name="connsiteX5" fmla="*/ 0 w 4180787"/>
                  <a:gd name="connsiteY5" fmla="*/ 436720 h 445451"/>
                  <a:gd name="connsiteX6" fmla="*/ 0 w 4180787"/>
                  <a:gd name="connsiteY6" fmla="*/ 4107 h 445451"/>
                  <a:gd name="connsiteX0" fmla="*/ 0 w 4180787"/>
                  <a:gd name="connsiteY0" fmla="*/ 4107 h 445451"/>
                  <a:gd name="connsiteX1" fmla="*/ 1779968 w 4180787"/>
                  <a:gd name="connsiteY1" fmla="*/ 241252 h 445451"/>
                  <a:gd name="connsiteX2" fmla="*/ 4180787 w 4180787"/>
                  <a:gd name="connsiteY2" fmla="*/ 4107 h 445451"/>
                  <a:gd name="connsiteX3" fmla="*/ 4180787 w 4180787"/>
                  <a:gd name="connsiteY3" fmla="*/ 436720 h 445451"/>
                  <a:gd name="connsiteX4" fmla="*/ 1740284 w 4180787"/>
                  <a:gd name="connsiteY4" fmla="*/ 304832 h 445451"/>
                  <a:gd name="connsiteX5" fmla="*/ 0 w 4180787"/>
                  <a:gd name="connsiteY5" fmla="*/ 436720 h 445451"/>
                  <a:gd name="connsiteX6" fmla="*/ 0 w 4180787"/>
                  <a:gd name="connsiteY6" fmla="*/ 4107 h 445451"/>
                  <a:gd name="connsiteX0" fmla="*/ 0 w 4180787"/>
                  <a:gd name="connsiteY0" fmla="*/ 4107 h 436720"/>
                  <a:gd name="connsiteX1" fmla="*/ 1779968 w 4180787"/>
                  <a:gd name="connsiteY1" fmla="*/ 241252 h 436720"/>
                  <a:gd name="connsiteX2" fmla="*/ 4180787 w 4180787"/>
                  <a:gd name="connsiteY2" fmla="*/ 4107 h 436720"/>
                  <a:gd name="connsiteX3" fmla="*/ 4180787 w 4180787"/>
                  <a:gd name="connsiteY3" fmla="*/ 436720 h 436720"/>
                  <a:gd name="connsiteX4" fmla="*/ 1740284 w 4180787"/>
                  <a:gd name="connsiteY4" fmla="*/ 304832 h 436720"/>
                  <a:gd name="connsiteX5" fmla="*/ 0 w 4180787"/>
                  <a:gd name="connsiteY5" fmla="*/ 436720 h 436720"/>
                  <a:gd name="connsiteX6" fmla="*/ 0 w 4180787"/>
                  <a:gd name="connsiteY6" fmla="*/ 4107 h 436720"/>
                  <a:gd name="connsiteX0" fmla="*/ 0 w 4180787"/>
                  <a:gd name="connsiteY0" fmla="*/ 4107 h 436720"/>
                  <a:gd name="connsiteX1" fmla="*/ 1779968 w 4180787"/>
                  <a:gd name="connsiteY1" fmla="*/ 241252 h 436720"/>
                  <a:gd name="connsiteX2" fmla="*/ 4180787 w 4180787"/>
                  <a:gd name="connsiteY2" fmla="*/ 4107 h 436720"/>
                  <a:gd name="connsiteX3" fmla="*/ 4180787 w 4180787"/>
                  <a:gd name="connsiteY3" fmla="*/ 436720 h 436720"/>
                  <a:gd name="connsiteX4" fmla="*/ 1740284 w 4180787"/>
                  <a:gd name="connsiteY4" fmla="*/ 304832 h 436720"/>
                  <a:gd name="connsiteX5" fmla="*/ 0 w 4180787"/>
                  <a:gd name="connsiteY5" fmla="*/ 436720 h 436720"/>
                  <a:gd name="connsiteX6" fmla="*/ 0 w 4180787"/>
                  <a:gd name="connsiteY6" fmla="*/ 4107 h 436720"/>
                  <a:gd name="connsiteX0" fmla="*/ 0 w 4180787"/>
                  <a:gd name="connsiteY0" fmla="*/ 0 h 432613"/>
                  <a:gd name="connsiteX1" fmla="*/ 1779968 w 4180787"/>
                  <a:gd name="connsiteY1" fmla="*/ 237145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80787" h="432613">
                    <a:moveTo>
                      <a:pt x="0" y="0"/>
                    </a:moveTo>
                    <a:cubicBezTo>
                      <a:pt x="455759" y="126804"/>
                      <a:pt x="1083170" y="237145"/>
                      <a:pt x="1779968" y="237145"/>
                    </a:cubicBezTo>
                    <a:cubicBezTo>
                      <a:pt x="2476766" y="237145"/>
                      <a:pt x="3713158" y="116136"/>
                      <a:pt x="4180787" y="0"/>
                    </a:cubicBezTo>
                    <a:lnTo>
                      <a:pt x="4180787" y="432613"/>
                    </a:lnTo>
                    <a:cubicBezTo>
                      <a:pt x="3758675" y="303509"/>
                      <a:pt x="2437082" y="300725"/>
                      <a:pt x="1740284" y="300725"/>
                    </a:cubicBezTo>
                    <a:cubicBezTo>
                      <a:pt x="1043486" y="300725"/>
                      <a:pt x="357043" y="386721"/>
                      <a:pt x="0" y="43261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 sz="2700" kern="0">
                  <a:solidFill>
                    <a:schemeClr val="accent3"/>
                  </a:solidFill>
                  <a:latin typeface="Calibri"/>
                </a:endParaRPr>
              </a:p>
            </p:txBody>
          </p:sp>
          <p:grpSp>
            <p:nvGrpSpPr>
              <p:cNvPr id="23" name="网chenying0907出品 45">
                <a:extLst>
                  <a:ext uri="{FF2B5EF4-FFF2-40B4-BE49-F238E27FC236}">
                    <a16:creationId xmlns:a16="http://schemas.microsoft.com/office/drawing/2014/main" id="{24A3F7E3-1745-403F-BACD-C9C907AE5B2C}"/>
                  </a:ext>
                </a:extLst>
              </p:cNvPr>
              <p:cNvGrpSpPr/>
              <p:nvPr/>
            </p:nvGrpSpPr>
            <p:grpSpPr>
              <a:xfrm>
                <a:off x="1532693" y="2532246"/>
                <a:ext cx="1657642" cy="1657642"/>
                <a:chOff x="2195736" y="908720"/>
                <a:chExt cx="2160240" cy="2160240"/>
              </a:xfrm>
              <a:effectLst>
                <a:outerShdw blurRad="139700" dist="114300" dir="5400000" algn="t" rotWithShape="0">
                  <a:prstClr val="black">
                    <a:alpha val="28000"/>
                  </a:prstClr>
                </a:outerShdw>
              </a:effectLst>
            </p:grpSpPr>
            <p:sp>
              <p:nvSpPr>
                <p:cNvPr id="36" name="网chenying0907出品 58">
                  <a:extLst>
                    <a:ext uri="{FF2B5EF4-FFF2-40B4-BE49-F238E27FC236}">
                      <a16:creationId xmlns:a16="http://schemas.microsoft.com/office/drawing/2014/main" id="{12956020-B2C2-4243-A1CB-3CE46EDBB335}"/>
                    </a:ext>
                  </a:extLst>
                </p:cNvPr>
                <p:cNvSpPr/>
                <p:nvPr/>
              </p:nvSpPr>
              <p:spPr>
                <a:xfrm>
                  <a:off x="2195736" y="908720"/>
                  <a:ext cx="2160240" cy="2160240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" lastClr="FFFFFF">
                      <a:lumMod val="95000"/>
                    </a:sysClr>
                  </a:solidFill>
                  <a:prstDash val="solid"/>
                </a:ln>
                <a:effectLst>
                  <a:innerShdw blurRad="76200">
                    <a:sysClr val="windowText" lastClr="000000">
                      <a:lumMod val="65000"/>
                      <a:lumOff val="35000"/>
                    </a:sysClr>
                  </a:innerShdw>
                </a:effectLst>
              </p:spPr>
              <p:txBody>
                <a:bodyPr rot="0" spcFirstLastPara="0" vert="horz" wrap="square" lIns="137160" tIns="68580" rIns="137160" bIns="6858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US" sz="27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" name="网chenying0907出品 59">
                  <a:extLst>
                    <a:ext uri="{FF2B5EF4-FFF2-40B4-BE49-F238E27FC236}">
                      <a16:creationId xmlns:a16="http://schemas.microsoft.com/office/drawing/2014/main" id="{37B75015-C4B2-44BA-904D-EA212DBACA1C}"/>
                    </a:ext>
                  </a:extLst>
                </p:cNvPr>
                <p:cNvSpPr/>
                <p:nvPr/>
              </p:nvSpPr>
              <p:spPr>
                <a:xfrm>
                  <a:off x="2339752" y="1052736"/>
                  <a:ext cx="1872208" cy="1872208"/>
                </a:xfrm>
                <a:prstGeom prst="ellipse">
                  <a:avLst/>
                </a:prstGeom>
                <a:solidFill>
                  <a:schemeClr val="accent3"/>
                </a:solidFill>
                <a:ln w="57150" cap="flat" cmpd="sng" algn="ctr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effectLst>
                  <a:innerShdw blurRad="63500" dist="114300" dir="18900000">
                    <a:prstClr val="black">
                      <a:alpha val="36000"/>
                    </a:prstClr>
                  </a:innerShdw>
                </a:effectLst>
              </p:spPr>
              <p:txBody>
                <a:bodyPr rot="0" spcFirstLastPara="0" vert="horz" wrap="square" lIns="137160" tIns="68580" rIns="137160" bIns="6858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US" sz="27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4" name="网chenying0907出品 46">
                <a:extLst>
                  <a:ext uri="{FF2B5EF4-FFF2-40B4-BE49-F238E27FC236}">
                    <a16:creationId xmlns:a16="http://schemas.microsoft.com/office/drawing/2014/main" id="{F6449E83-45BD-4202-AC31-938DB05BCC3E}"/>
                  </a:ext>
                </a:extLst>
              </p:cNvPr>
              <p:cNvGrpSpPr/>
              <p:nvPr/>
            </p:nvGrpSpPr>
            <p:grpSpPr>
              <a:xfrm>
                <a:off x="6951007" y="733389"/>
                <a:ext cx="1657642" cy="1657642"/>
                <a:chOff x="2195736" y="908720"/>
                <a:chExt cx="2160240" cy="2160240"/>
              </a:xfrm>
              <a:effectLst>
                <a:outerShdw blurRad="139700" dist="114300" dir="5400000" algn="t" rotWithShape="0">
                  <a:prstClr val="black">
                    <a:alpha val="28000"/>
                  </a:prstClr>
                </a:outerShdw>
              </a:effectLst>
            </p:grpSpPr>
            <p:sp>
              <p:nvSpPr>
                <p:cNvPr id="34" name="网chenying0907出品 56">
                  <a:extLst>
                    <a:ext uri="{FF2B5EF4-FFF2-40B4-BE49-F238E27FC236}">
                      <a16:creationId xmlns:a16="http://schemas.microsoft.com/office/drawing/2014/main" id="{3DC46482-232C-48CC-9650-D31B40035F2F}"/>
                    </a:ext>
                  </a:extLst>
                </p:cNvPr>
                <p:cNvSpPr/>
                <p:nvPr/>
              </p:nvSpPr>
              <p:spPr>
                <a:xfrm>
                  <a:off x="2195736" y="908720"/>
                  <a:ext cx="2160240" cy="2160240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" lastClr="FFFFFF">
                      <a:lumMod val="95000"/>
                    </a:sysClr>
                  </a:solidFill>
                  <a:prstDash val="solid"/>
                </a:ln>
                <a:effectLst>
                  <a:innerShdw blurRad="76200">
                    <a:sysClr val="windowText" lastClr="000000">
                      <a:lumMod val="65000"/>
                      <a:lumOff val="35000"/>
                    </a:sysClr>
                  </a:innerShdw>
                </a:effectLst>
              </p:spPr>
              <p:txBody>
                <a:bodyPr rot="0" spcFirstLastPara="0" vert="horz" wrap="square" lIns="137160" tIns="68580" rIns="137160" bIns="6858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US" sz="27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" name="网chenying0907出品 57">
                  <a:extLst>
                    <a:ext uri="{FF2B5EF4-FFF2-40B4-BE49-F238E27FC236}">
                      <a16:creationId xmlns:a16="http://schemas.microsoft.com/office/drawing/2014/main" id="{A4E85CAA-8C9B-4DE0-A4D0-F48AEF2B3A36}"/>
                    </a:ext>
                  </a:extLst>
                </p:cNvPr>
                <p:cNvSpPr/>
                <p:nvPr/>
              </p:nvSpPr>
              <p:spPr>
                <a:xfrm>
                  <a:off x="2339752" y="1052736"/>
                  <a:ext cx="1872208" cy="1872208"/>
                </a:xfrm>
                <a:prstGeom prst="ellipse">
                  <a:avLst/>
                </a:prstGeom>
                <a:solidFill>
                  <a:schemeClr val="accent2"/>
                </a:solidFill>
                <a:ln w="57150" cap="flat" cmpd="sng" algn="ctr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effectLst>
                  <a:innerShdw blurRad="63500" dist="114300" dir="18900000">
                    <a:prstClr val="black">
                      <a:alpha val="36000"/>
                    </a:prstClr>
                  </a:innerShdw>
                </a:effectLst>
              </p:spPr>
              <p:txBody>
                <a:bodyPr rot="0" spcFirstLastPara="0" vert="horz" wrap="square" lIns="137160" tIns="68580" rIns="137160" bIns="6858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US" sz="27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5" name="网chenying0907出品 47">
                <a:extLst>
                  <a:ext uri="{FF2B5EF4-FFF2-40B4-BE49-F238E27FC236}">
                    <a16:creationId xmlns:a16="http://schemas.microsoft.com/office/drawing/2014/main" id="{78E6069C-A2BC-48A1-99A1-5E1E23A91CD0}"/>
                  </a:ext>
                </a:extLst>
              </p:cNvPr>
              <p:cNvGrpSpPr/>
              <p:nvPr/>
            </p:nvGrpSpPr>
            <p:grpSpPr>
              <a:xfrm>
                <a:off x="5760263" y="3416477"/>
                <a:ext cx="978921" cy="978921"/>
                <a:chOff x="2195736" y="908720"/>
                <a:chExt cx="2160240" cy="2160240"/>
              </a:xfrm>
              <a:effectLst>
                <a:outerShdw blurRad="139700" dist="114300" dir="5400000" algn="t" rotWithShape="0">
                  <a:prstClr val="black">
                    <a:alpha val="28000"/>
                  </a:prstClr>
                </a:outerShdw>
              </a:effectLst>
            </p:grpSpPr>
            <p:sp>
              <p:nvSpPr>
                <p:cNvPr id="32" name="网chenying0907出品 54">
                  <a:extLst>
                    <a:ext uri="{FF2B5EF4-FFF2-40B4-BE49-F238E27FC236}">
                      <a16:creationId xmlns:a16="http://schemas.microsoft.com/office/drawing/2014/main" id="{22ED5E27-2D03-4CE3-8EA9-3625B84957F6}"/>
                    </a:ext>
                  </a:extLst>
                </p:cNvPr>
                <p:cNvSpPr/>
                <p:nvPr/>
              </p:nvSpPr>
              <p:spPr>
                <a:xfrm>
                  <a:off x="2195736" y="908720"/>
                  <a:ext cx="2160240" cy="2160240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" lastClr="FFFFFF">
                      <a:lumMod val="95000"/>
                    </a:sysClr>
                  </a:solidFill>
                  <a:prstDash val="solid"/>
                </a:ln>
                <a:effectLst>
                  <a:innerShdw blurRad="76200">
                    <a:sysClr val="windowText" lastClr="000000">
                      <a:lumMod val="65000"/>
                      <a:lumOff val="35000"/>
                    </a:sysClr>
                  </a:innerShdw>
                </a:effectLst>
              </p:spPr>
              <p:txBody>
                <a:bodyPr rot="0" spcFirstLastPara="0" vert="horz" wrap="square" lIns="137160" tIns="68580" rIns="137160" bIns="6858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US" sz="27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" name="网chenying0907出品 55">
                  <a:extLst>
                    <a:ext uri="{FF2B5EF4-FFF2-40B4-BE49-F238E27FC236}">
                      <a16:creationId xmlns:a16="http://schemas.microsoft.com/office/drawing/2014/main" id="{B5727FF3-4C05-4198-B29A-6399F47EEF76}"/>
                    </a:ext>
                  </a:extLst>
                </p:cNvPr>
                <p:cNvSpPr/>
                <p:nvPr/>
              </p:nvSpPr>
              <p:spPr>
                <a:xfrm>
                  <a:off x="2339752" y="1052736"/>
                  <a:ext cx="1872208" cy="1872208"/>
                </a:xfrm>
                <a:prstGeom prst="ellipse">
                  <a:avLst/>
                </a:prstGeom>
                <a:solidFill>
                  <a:schemeClr val="accent4"/>
                </a:solidFill>
                <a:ln w="57150" cap="flat" cmpd="sng" algn="ctr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effectLst>
                  <a:innerShdw blurRad="63500" dist="114300" dir="18900000">
                    <a:prstClr val="black">
                      <a:alpha val="36000"/>
                    </a:prstClr>
                  </a:innerShdw>
                </a:effectLst>
              </p:spPr>
              <p:txBody>
                <a:bodyPr rot="0" spcFirstLastPara="0" vert="horz" wrap="square" lIns="137160" tIns="68580" rIns="137160" bIns="6858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US" sz="27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6" name="网chenying0907出品 48">
                <a:extLst>
                  <a:ext uri="{FF2B5EF4-FFF2-40B4-BE49-F238E27FC236}">
                    <a16:creationId xmlns:a16="http://schemas.microsoft.com/office/drawing/2014/main" id="{7444B004-91D6-49A5-A00D-C023C6E13AFD}"/>
                  </a:ext>
                </a:extLst>
              </p:cNvPr>
              <p:cNvGrpSpPr/>
              <p:nvPr/>
            </p:nvGrpSpPr>
            <p:grpSpPr>
              <a:xfrm>
                <a:off x="3079825" y="4742391"/>
                <a:ext cx="978921" cy="978921"/>
                <a:chOff x="2195736" y="908720"/>
                <a:chExt cx="2160240" cy="2160240"/>
              </a:xfrm>
              <a:effectLst>
                <a:outerShdw blurRad="139700" dist="114300" dir="5400000" algn="t" rotWithShape="0">
                  <a:prstClr val="black">
                    <a:alpha val="28000"/>
                  </a:prstClr>
                </a:outerShdw>
              </a:effectLst>
            </p:grpSpPr>
            <p:sp>
              <p:nvSpPr>
                <p:cNvPr id="30" name="网chenying0907出品 52">
                  <a:extLst>
                    <a:ext uri="{FF2B5EF4-FFF2-40B4-BE49-F238E27FC236}">
                      <a16:creationId xmlns:a16="http://schemas.microsoft.com/office/drawing/2014/main" id="{39E7ADF2-3DCB-44AC-8BB5-3C0D39A304D4}"/>
                    </a:ext>
                  </a:extLst>
                </p:cNvPr>
                <p:cNvSpPr/>
                <p:nvPr/>
              </p:nvSpPr>
              <p:spPr>
                <a:xfrm>
                  <a:off x="2195736" y="908720"/>
                  <a:ext cx="2160240" cy="2160240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" lastClr="FFFFFF">
                      <a:lumMod val="95000"/>
                    </a:sysClr>
                  </a:solidFill>
                  <a:prstDash val="solid"/>
                </a:ln>
                <a:effectLst>
                  <a:innerShdw blurRad="76200">
                    <a:sysClr val="windowText" lastClr="000000">
                      <a:lumMod val="65000"/>
                      <a:lumOff val="35000"/>
                    </a:sysClr>
                  </a:innerShdw>
                </a:effectLst>
              </p:spPr>
              <p:txBody>
                <a:bodyPr rot="0" spcFirstLastPara="0" vert="horz" wrap="square" lIns="137160" tIns="68580" rIns="137160" bIns="6858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US" sz="27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1" name="网chenying0907出品 53">
                  <a:extLst>
                    <a:ext uri="{FF2B5EF4-FFF2-40B4-BE49-F238E27FC236}">
                      <a16:creationId xmlns:a16="http://schemas.microsoft.com/office/drawing/2014/main" id="{CC9C5B80-1E26-4027-A1E8-094F14D67C3C}"/>
                    </a:ext>
                  </a:extLst>
                </p:cNvPr>
                <p:cNvSpPr/>
                <p:nvPr/>
              </p:nvSpPr>
              <p:spPr>
                <a:xfrm>
                  <a:off x="2339752" y="1052736"/>
                  <a:ext cx="1872208" cy="1872208"/>
                </a:xfrm>
                <a:prstGeom prst="ellipse">
                  <a:avLst/>
                </a:prstGeom>
                <a:solidFill>
                  <a:schemeClr val="accent5"/>
                </a:solidFill>
                <a:ln w="57150" cap="flat" cmpd="sng" algn="ctr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effectLst>
                  <a:innerShdw blurRad="63500" dist="114300" dir="18900000">
                    <a:prstClr val="black">
                      <a:alpha val="36000"/>
                    </a:prstClr>
                  </a:innerShdw>
                </a:effectLst>
              </p:spPr>
              <p:txBody>
                <a:bodyPr rot="0" spcFirstLastPara="0" vert="horz" wrap="square" lIns="137160" tIns="68580" rIns="137160" bIns="6858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US" sz="27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7" name="网chenying0907出品 49">
                <a:extLst>
                  <a:ext uri="{FF2B5EF4-FFF2-40B4-BE49-F238E27FC236}">
                    <a16:creationId xmlns:a16="http://schemas.microsoft.com/office/drawing/2014/main" id="{6CB9A8C6-4469-4201-9994-E6DE1E296D0D}"/>
                  </a:ext>
                </a:extLst>
              </p:cNvPr>
              <p:cNvGrpSpPr/>
              <p:nvPr/>
            </p:nvGrpSpPr>
            <p:grpSpPr>
              <a:xfrm>
                <a:off x="7162830" y="4758021"/>
                <a:ext cx="1657642" cy="1657642"/>
                <a:chOff x="2195736" y="908720"/>
                <a:chExt cx="2160240" cy="2160240"/>
              </a:xfrm>
              <a:effectLst>
                <a:outerShdw blurRad="139700" dist="114300" dir="5400000" algn="t" rotWithShape="0">
                  <a:prstClr val="black">
                    <a:alpha val="28000"/>
                  </a:prstClr>
                </a:outerShdw>
              </a:effectLst>
            </p:grpSpPr>
            <p:sp>
              <p:nvSpPr>
                <p:cNvPr id="28" name="网chenying0907出品 50">
                  <a:extLst>
                    <a:ext uri="{FF2B5EF4-FFF2-40B4-BE49-F238E27FC236}">
                      <a16:creationId xmlns:a16="http://schemas.microsoft.com/office/drawing/2014/main" id="{53540E29-0FDD-4AFA-8053-84115B42312F}"/>
                    </a:ext>
                  </a:extLst>
                </p:cNvPr>
                <p:cNvSpPr/>
                <p:nvPr/>
              </p:nvSpPr>
              <p:spPr>
                <a:xfrm>
                  <a:off x="2195736" y="908720"/>
                  <a:ext cx="2160240" cy="2160240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" lastClr="FFFFFF">
                      <a:lumMod val="95000"/>
                    </a:sysClr>
                  </a:solidFill>
                  <a:prstDash val="solid"/>
                </a:ln>
                <a:effectLst>
                  <a:innerShdw blurRad="76200">
                    <a:sysClr val="windowText" lastClr="000000">
                      <a:lumMod val="65000"/>
                      <a:lumOff val="35000"/>
                    </a:sysClr>
                  </a:innerShdw>
                </a:effectLst>
              </p:spPr>
              <p:txBody>
                <a:bodyPr rot="0" spcFirstLastPara="0" vert="horz" wrap="square" lIns="137160" tIns="68580" rIns="137160" bIns="6858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US" sz="27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9" name="网chenying0907出品 51">
                  <a:extLst>
                    <a:ext uri="{FF2B5EF4-FFF2-40B4-BE49-F238E27FC236}">
                      <a16:creationId xmlns:a16="http://schemas.microsoft.com/office/drawing/2014/main" id="{355B8093-7975-4AAA-96DD-F9561C941222}"/>
                    </a:ext>
                  </a:extLst>
                </p:cNvPr>
                <p:cNvSpPr/>
                <p:nvPr/>
              </p:nvSpPr>
              <p:spPr>
                <a:xfrm>
                  <a:off x="2339752" y="1052736"/>
                  <a:ext cx="1872208" cy="1872208"/>
                </a:xfrm>
                <a:prstGeom prst="ellipse">
                  <a:avLst/>
                </a:prstGeom>
                <a:solidFill>
                  <a:schemeClr val="accent6"/>
                </a:solidFill>
                <a:ln w="57150" cap="flat" cmpd="sng" algn="ctr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effectLst>
                  <a:innerShdw blurRad="63500" dist="114300" dir="18900000">
                    <a:prstClr val="black">
                      <a:alpha val="36000"/>
                    </a:prstClr>
                  </a:innerShdw>
                </a:effectLst>
              </p:spPr>
              <p:txBody>
                <a:bodyPr rot="0" spcFirstLastPara="0" vert="horz" wrap="square" lIns="137160" tIns="68580" rIns="137160" bIns="6858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US" sz="27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</p:grpSp>
        <p:sp>
          <p:nvSpPr>
            <p:cNvPr id="10" name="网chenying0907出品 27">
              <a:extLst>
                <a:ext uri="{FF2B5EF4-FFF2-40B4-BE49-F238E27FC236}">
                  <a16:creationId xmlns:a16="http://schemas.microsoft.com/office/drawing/2014/main" id="{A996B466-721B-4769-8DA7-F7F92C2FDDC0}"/>
                </a:ext>
              </a:extLst>
            </p:cNvPr>
            <p:cNvSpPr txBox="1"/>
            <p:nvPr/>
          </p:nvSpPr>
          <p:spPr>
            <a:xfrm flipH="1">
              <a:off x="3581193" y="1557025"/>
              <a:ext cx="786257" cy="598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4050" dirty="0">
                  <a:solidFill>
                    <a:schemeClr val="bg2"/>
                  </a:solidFill>
                  <a:cs typeface="Times New Roman" pitchFamily="18" charset="0"/>
                </a:rPr>
                <a:t>1</a:t>
              </a:r>
              <a:endParaRPr lang="zh-CN" altLang="en-US" sz="4050" dirty="0">
                <a:solidFill>
                  <a:schemeClr val="bg2"/>
                </a:solidFill>
                <a:cs typeface="Times New Roman" pitchFamily="18" charset="0"/>
              </a:endParaRPr>
            </a:p>
          </p:txBody>
        </p:sp>
        <p:sp>
          <p:nvSpPr>
            <p:cNvPr id="11" name="网chenying0907出品 28">
              <a:extLst>
                <a:ext uri="{FF2B5EF4-FFF2-40B4-BE49-F238E27FC236}">
                  <a16:creationId xmlns:a16="http://schemas.microsoft.com/office/drawing/2014/main" id="{369164A9-C1EE-467F-A69B-068B90BA8323}"/>
                </a:ext>
              </a:extLst>
            </p:cNvPr>
            <p:cNvSpPr txBox="1"/>
            <p:nvPr/>
          </p:nvSpPr>
          <p:spPr>
            <a:xfrm flipH="1">
              <a:off x="3002446" y="3364051"/>
              <a:ext cx="1064477" cy="868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6150" dirty="0">
                  <a:solidFill>
                    <a:schemeClr val="bg2"/>
                  </a:solidFill>
                  <a:cs typeface="Times New Roman" pitchFamily="18" charset="0"/>
                </a:rPr>
                <a:t>3</a:t>
              </a:r>
              <a:endParaRPr lang="zh-CN" altLang="en-US" sz="6150" dirty="0">
                <a:solidFill>
                  <a:schemeClr val="bg2"/>
                </a:solidFill>
                <a:cs typeface="Times New Roman" pitchFamily="18" charset="0"/>
              </a:endParaRPr>
            </a:p>
          </p:txBody>
        </p:sp>
        <p:sp>
          <p:nvSpPr>
            <p:cNvPr id="12" name="网chenying0907出品 29">
              <a:extLst>
                <a:ext uri="{FF2B5EF4-FFF2-40B4-BE49-F238E27FC236}">
                  <a16:creationId xmlns:a16="http://schemas.microsoft.com/office/drawing/2014/main" id="{CD1873B3-B523-4947-9380-D3BE71173274}"/>
                </a:ext>
              </a:extLst>
            </p:cNvPr>
            <p:cNvSpPr txBox="1"/>
            <p:nvPr/>
          </p:nvSpPr>
          <p:spPr>
            <a:xfrm flipH="1">
              <a:off x="7944618" y="1714769"/>
              <a:ext cx="1064477" cy="868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6150" dirty="0">
                  <a:solidFill>
                    <a:schemeClr val="bg2"/>
                  </a:solidFill>
                  <a:cs typeface="Times New Roman" pitchFamily="18" charset="0"/>
                </a:rPr>
                <a:t>2</a:t>
              </a:r>
              <a:endParaRPr lang="zh-CN" altLang="en-US" sz="6150" dirty="0">
                <a:solidFill>
                  <a:schemeClr val="bg2"/>
                </a:solidFill>
                <a:cs typeface="Times New Roman" pitchFamily="18" charset="0"/>
              </a:endParaRPr>
            </a:p>
          </p:txBody>
        </p:sp>
        <p:sp>
          <p:nvSpPr>
            <p:cNvPr id="14" name="网chenying0907出品 30">
              <a:extLst>
                <a:ext uri="{FF2B5EF4-FFF2-40B4-BE49-F238E27FC236}">
                  <a16:creationId xmlns:a16="http://schemas.microsoft.com/office/drawing/2014/main" id="{89DF1C69-7174-4AAC-9B6C-4F3C581A2F8C}"/>
                </a:ext>
              </a:extLst>
            </p:cNvPr>
            <p:cNvSpPr txBox="1"/>
            <p:nvPr/>
          </p:nvSpPr>
          <p:spPr>
            <a:xfrm flipH="1">
              <a:off x="8122915" y="5364478"/>
              <a:ext cx="1064477" cy="868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6150" dirty="0">
                  <a:solidFill>
                    <a:schemeClr val="bg2"/>
                  </a:solidFill>
                  <a:cs typeface="Times New Roman" pitchFamily="18" charset="0"/>
                </a:rPr>
                <a:t>6</a:t>
              </a:r>
              <a:endParaRPr lang="zh-CN" altLang="en-US" sz="6150" dirty="0">
                <a:solidFill>
                  <a:schemeClr val="bg2"/>
                </a:solidFill>
                <a:cs typeface="Times New Roman" pitchFamily="18" charset="0"/>
              </a:endParaRPr>
            </a:p>
          </p:txBody>
        </p:sp>
        <p:sp>
          <p:nvSpPr>
            <p:cNvPr id="15" name="网chenying0907出品 31">
              <a:extLst>
                <a:ext uri="{FF2B5EF4-FFF2-40B4-BE49-F238E27FC236}">
                  <a16:creationId xmlns:a16="http://schemas.microsoft.com/office/drawing/2014/main" id="{5B94F770-561F-4536-A546-B963CADD0388}"/>
                </a:ext>
              </a:extLst>
            </p:cNvPr>
            <p:cNvSpPr txBox="1"/>
            <p:nvPr/>
          </p:nvSpPr>
          <p:spPr>
            <a:xfrm flipH="1">
              <a:off x="6678375" y="3999697"/>
              <a:ext cx="786257" cy="598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4050" dirty="0">
                  <a:solidFill>
                    <a:schemeClr val="bg2"/>
                  </a:solidFill>
                  <a:cs typeface="Times New Roman" pitchFamily="18" charset="0"/>
                </a:rPr>
                <a:t>4</a:t>
              </a:r>
              <a:endParaRPr lang="zh-CN" altLang="en-US" sz="4050" dirty="0">
                <a:solidFill>
                  <a:schemeClr val="bg2"/>
                </a:solidFill>
                <a:cs typeface="Times New Roman" pitchFamily="18" charset="0"/>
              </a:endParaRPr>
            </a:p>
          </p:txBody>
        </p:sp>
        <p:sp>
          <p:nvSpPr>
            <p:cNvPr id="16" name="网chenying0907出品 32">
              <a:extLst>
                <a:ext uri="{FF2B5EF4-FFF2-40B4-BE49-F238E27FC236}">
                  <a16:creationId xmlns:a16="http://schemas.microsoft.com/office/drawing/2014/main" id="{C489B40C-0387-4DFC-9FCE-DD5A7331104E}"/>
                </a:ext>
              </a:extLst>
            </p:cNvPr>
            <p:cNvSpPr txBox="1"/>
            <p:nvPr/>
          </p:nvSpPr>
          <p:spPr>
            <a:xfrm flipH="1">
              <a:off x="4234202" y="5229091"/>
              <a:ext cx="786257" cy="598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4050" dirty="0">
                  <a:solidFill>
                    <a:schemeClr val="bg2"/>
                  </a:solidFill>
                  <a:cs typeface="Times New Roman" pitchFamily="18" charset="0"/>
                </a:rPr>
                <a:t>5</a:t>
              </a:r>
              <a:endParaRPr lang="zh-CN" altLang="en-US" sz="4050" dirty="0">
                <a:solidFill>
                  <a:schemeClr val="bg2"/>
                </a:solidFill>
                <a:cs typeface="Times New Roman" pitchFamily="18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0984188" y="6595077"/>
            <a:ext cx="50497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отказ от операции,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59465" y="3137388"/>
            <a:ext cx="54605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 старшего возраста имеют отягощённый соматический статус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1691015" y="5712346"/>
            <a:ext cx="3962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 под наркозом несёт риск осложнений</a:t>
            </a:r>
            <a:endParaRPr lang="ru-RU" sz="2800" dirty="0"/>
          </a:p>
        </p:txBody>
      </p:sp>
      <p:sp>
        <p:nvSpPr>
          <p:cNvPr id="42" name="Прямоугольник 41"/>
          <p:cNvSpPr/>
          <p:nvPr/>
        </p:nvSpPr>
        <p:spPr>
          <a:xfrm flipH="1">
            <a:off x="1895098" y="8186865"/>
            <a:ext cx="54928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прогрессирование заболевания</a:t>
            </a:r>
            <a:endParaRPr lang="ru-RU" sz="2800" dirty="0"/>
          </a:p>
        </p:txBody>
      </p:sp>
      <p:sp>
        <p:nvSpPr>
          <p:cNvPr id="43" name="Прямоугольник 42"/>
          <p:cNvSpPr/>
          <p:nvPr/>
        </p:nvSpPr>
        <p:spPr>
          <a:xfrm flipH="1">
            <a:off x="12849459" y="8659305"/>
            <a:ext cx="40398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озникновение осложнений: тромбофлебит, трофическая язва,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флеботромбоз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 flipH="1">
            <a:off x="12725399" y="3550755"/>
            <a:ext cx="474288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18% пациентов </a:t>
            </a:r>
            <a:r>
              <a:rPr 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хирургии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 отягощённый соматический статус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4919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758;p47">
            <a:extLst>
              <a:ext uri="{FF2B5EF4-FFF2-40B4-BE49-F238E27FC236}">
                <a16:creationId xmlns:a16="http://schemas.microsoft.com/office/drawing/2014/main" id="{55EACDDA-3740-425C-A85F-39C3254CEFD2}"/>
              </a:ext>
            </a:extLst>
          </p:cNvPr>
          <p:cNvSpPr/>
          <p:nvPr/>
        </p:nvSpPr>
        <p:spPr>
          <a:xfrm>
            <a:off x="6815740" y="4270715"/>
            <a:ext cx="1998662" cy="3323024"/>
          </a:xfrm>
          <a:custGeom>
            <a:avLst/>
            <a:gdLst/>
            <a:ahLst/>
            <a:cxnLst/>
            <a:rect l="l" t="t" r="r" b="b"/>
            <a:pathLst>
              <a:path w="31982" h="53174" extrusionOk="0">
                <a:moveTo>
                  <a:pt x="763" y="21479"/>
                </a:moveTo>
                <a:lnTo>
                  <a:pt x="20670" y="1215"/>
                </a:lnTo>
                <a:cubicBezTo>
                  <a:pt x="21849" y="0"/>
                  <a:pt x="23909" y="548"/>
                  <a:pt x="24337" y="2191"/>
                </a:cubicBezTo>
                <a:lnTo>
                  <a:pt x="31791" y="30528"/>
                </a:lnTo>
                <a:cubicBezTo>
                  <a:pt x="31981" y="31290"/>
                  <a:pt x="31755" y="32100"/>
                  <a:pt x="31195" y="32647"/>
                </a:cubicBezTo>
                <a:lnTo>
                  <a:pt x="11288" y="52019"/>
                </a:lnTo>
                <a:cubicBezTo>
                  <a:pt x="10097" y="53174"/>
                  <a:pt x="8097" y="52626"/>
                  <a:pt x="7657" y="51019"/>
                </a:cubicBezTo>
                <a:lnTo>
                  <a:pt x="203" y="23587"/>
                </a:lnTo>
                <a:cubicBezTo>
                  <a:pt x="1" y="22837"/>
                  <a:pt x="215" y="22039"/>
                  <a:pt x="763" y="21479"/>
                </a:cubicBezTo>
                <a:close/>
              </a:path>
            </a:pathLst>
          </a:custGeom>
          <a:solidFill>
            <a:srgbClr val="2BBBC8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Google Shape;1759;p47">
            <a:extLst>
              <a:ext uri="{FF2B5EF4-FFF2-40B4-BE49-F238E27FC236}">
                <a16:creationId xmlns:a16="http://schemas.microsoft.com/office/drawing/2014/main" id="{DB9B250C-E67F-41E1-998F-1B102CA8F674}"/>
              </a:ext>
            </a:extLst>
          </p:cNvPr>
          <p:cNvSpPr/>
          <p:nvPr/>
        </p:nvSpPr>
        <p:spPr>
          <a:xfrm>
            <a:off x="4909902" y="4159099"/>
            <a:ext cx="1998600" cy="3323024"/>
          </a:xfrm>
          <a:custGeom>
            <a:avLst/>
            <a:gdLst/>
            <a:ahLst/>
            <a:cxnLst/>
            <a:rect l="l" t="t" r="r" b="b"/>
            <a:pathLst>
              <a:path w="31981" h="53174" fill="none" extrusionOk="0">
                <a:moveTo>
                  <a:pt x="750" y="21479"/>
                </a:moveTo>
                <a:lnTo>
                  <a:pt x="20657" y="1215"/>
                </a:lnTo>
                <a:cubicBezTo>
                  <a:pt x="21848" y="0"/>
                  <a:pt x="23896" y="548"/>
                  <a:pt x="24325" y="2191"/>
                </a:cubicBezTo>
                <a:lnTo>
                  <a:pt x="31778" y="30540"/>
                </a:lnTo>
                <a:cubicBezTo>
                  <a:pt x="31980" y="31302"/>
                  <a:pt x="31754" y="32111"/>
                  <a:pt x="31183" y="32659"/>
                </a:cubicBezTo>
                <a:lnTo>
                  <a:pt x="11275" y="52019"/>
                </a:lnTo>
                <a:cubicBezTo>
                  <a:pt x="10085" y="53173"/>
                  <a:pt x="8084" y="52626"/>
                  <a:pt x="7656" y="51030"/>
                </a:cubicBezTo>
                <a:lnTo>
                  <a:pt x="203" y="23586"/>
                </a:lnTo>
                <a:cubicBezTo>
                  <a:pt x="0" y="22836"/>
                  <a:pt x="203" y="22039"/>
                  <a:pt x="750" y="21479"/>
                </a:cubicBezTo>
                <a:close/>
              </a:path>
            </a:pathLst>
          </a:custGeom>
          <a:noFill/>
          <a:ln w="11300" cap="flat" cmpd="sng">
            <a:solidFill>
              <a:schemeClr val="bg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Google Shape;1760;p47">
            <a:extLst>
              <a:ext uri="{FF2B5EF4-FFF2-40B4-BE49-F238E27FC236}">
                <a16:creationId xmlns:a16="http://schemas.microsoft.com/office/drawing/2014/main" id="{4855BB7A-65AB-4788-9AFC-DCE644C3E751}"/>
              </a:ext>
            </a:extLst>
          </p:cNvPr>
          <p:cNvSpPr/>
          <p:nvPr/>
        </p:nvSpPr>
        <p:spPr>
          <a:xfrm>
            <a:off x="7308716" y="5513117"/>
            <a:ext cx="457640" cy="1080761"/>
          </a:xfrm>
          <a:custGeom>
            <a:avLst/>
            <a:gdLst/>
            <a:ahLst/>
            <a:cxnLst/>
            <a:rect l="l" t="t" r="r" b="b"/>
            <a:pathLst>
              <a:path w="7323" h="17294" extrusionOk="0">
                <a:moveTo>
                  <a:pt x="2772" y="1942"/>
                </a:moveTo>
                <a:cubicBezTo>
                  <a:pt x="3111" y="1942"/>
                  <a:pt x="3447" y="2188"/>
                  <a:pt x="3774" y="2682"/>
                </a:cubicBezTo>
                <a:cubicBezTo>
                  <a:pt x="4310" y="3480"/>
                  <a:pt x="4834" y="4956"/>
                  <a:pt x="5358" y="7100"/>
                </a:cubicBezTo>
                <a:cubicBezTo>
                  <a:pt x="5870" y="9231"/>
                  <a:pt x="6108" y="10957"/>
                  <a:pt x="6084" y="12291"/>
                </a:cubicBezTo>
                <a:cubicBezTo>
                  <a:pt x="6060" y="13600"/>
                  <a:pt x="5763" y="14529"/>
                  <a:pt x="5203" y="15041"/>
                </a:cubicBezTo>
                <a:cubicBezTo>
                  <a:pt x="4984" y="15241"/>
                  <a:pt x="4767" y="15341"/>
                  <a:pt x="4552" y="15341"/>
                </a:cubicBezTo>
                <a:cubicBezTo>
                  <a:pt x="4215" y="15341"/>
                  <a:pt x="3882" y="15098"/>
                  <a:pt x="3548" y="14612"/>
                </a:cubicBezTo>
                <a:cubicBezTo>
                  <a:pt x="3012" y="13803"/>
                  <a:pt x="2488" y="12326"/>
                  <a:pt x="1976" y="10195"/>
                </a:cubicBezTo>
                <a:cubicBezTo>
                  <a:pt x="1465" y="8064"/>
                  <a:pt x="1214" y="6326"/>
                  <a:pt x="1238" y="5016"/>
                </a:cubicBezTo>
                <a:cubicBezTo>
                  <a:pt x="1262" y="3682"/>
                  <a:pt x="1560" y="2754"/>
                  <a:pt x="2119" y="2242"/>
                </a:cubicBezTo>
                <a:cubicBezTo>
                  <a:pt x="2337" y="2042"/>
                  <a:pt x="2555" y="1942"/>
                  <a:pt x="2772" y="1942"/>
                </a:cubicBezTo>
                <a:close/>
                <a:moveTo>
                  <a:pt x="2949" y="0"/>
                </a:moveTo>
                <a:cubicBezTo>
                  <a:pt x="2548" y="0"/>
                  <a:pt x="2136" y="192"/>
                  <a:pt x="1715" y="575"/>
                </a:cubicBezTo>
                <a:cubicBezTo>
                  <a:pt x="810" y="1408"/>
                  <a:pt x="298" y="2730"/>
                  <a:pt x="143" y="4552"/>
                </a:cubicBezTo>
                <a:cubicBezTo>
                  <a:pt x="0" y="6361"/>
                  <a:pt x="250" y="8576"/>
                  <a:pt x="881" y="11207"/>
                </a:cubicBezTo>
                <a:cubicBezTo>
                  <a:pt x="1512" y="13815"/>
                  <a:pt x="2227" y="15601"/>
                  <a:pt x="3036" y="16553"/>
                </a:cubicBezTo>
                <a:cubicBezTo>
                  <a:pt x="3466" y="17046"/>
                  <a:pt x="3908" y="17294"/>
                  <a:pt x="4365" y="17294"/>
                </a:cubicBezTo>
                <a:cubicBezTo>
                  <a:pt x="4769" y="17294"/>
                  <a:pt x="5183" y="17099"/>
                  <a:pt x="5608" y="16708"/>
                </a:cubicBezTo>
                <a:cubicBezTo>
                  <a:pt x="6513" y="15886"/>
                  <a:pt x="7025" y="14565"/>
                  <a:pt x="7168" y="12755"/>
                </a:cubicBezTo>
                <a:cubicBezTo>
                  <a:pt x="7322" y="10933"/>
                  <a:pt x="7072" y="8707"/>
                  <a:pt x="6441" y="6099"/>
                </a:cubicBezTo>
                <a:cubicBezTo>
                  <a:pt x="5810" y="3468"/>
                  <a:pt x="5096" y="1694"/>
                  <a:pt x="4286" y="754"/>
                </a:cubicBezTo>
                <a:cubicBezTo>
                  <a:pt x="3854" y="251"/>
                  <a:pt x="3408" y="0"/>
                  <a:pt x="294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Google Shape;1761;p47">
            <a:extLst>
              <a:ext uri="{FF2B5EF4-FFF2-40B4-BE49-F238E27FC236}">
                <a16:creationId xmlns:a16="http://schemas.microsoft.com/office/drawing/2014/main" id="{9AD2DFEB-63AA-4FBA-A257-B45CEB1C21B8}"/>
              </a:ext>
            </a:extLst>
          </p:cNvPr>
          <p:cNvSpPr/>
          <p:nvPr/>
        </p:nvSpPr>
        <p:spPr>
          <a:xfrm>
            <a:off x="7727610" y="5121908"/>
            <a:ext cx="522381" cy="1136256"/>
          </a:xfrm>
          <a:custGeom>
            <a:avLst/>
            <a:gdLst/>
            <a:ahLst/>
            <a:cxnLst/>
            <a:rect l="l" t="t" r="r" b="b"/>
            <a:pathLst>
              <a:path w="8359" h="18182" extrusionOk="0">
                <a:moveTo>
                  <a:pt x="2834" y="1"/>
                </a:moveTo>
                <a:lnTo>
                  <a:pt x="1739" y="1001"/>
                </a:lnTo>
                <a:lnTo>
                  <a:pt x="0" y="3525"/>
                </a:lnTo>
                <a:lnTo>
                  <a:pt x="453" y="5442"/>
                </a:lnTo>
                <a:lnTo>
                  <a:pt x="2215" y="2906"/>
                </a:lnTo>
                <a:lnTo>
                  <a:pt x="5072" y="14776"/>
                </a:lnTo>
                <a:lnTo>
                  <a:pt x="3286" y="16408"/>
                </a:lnTo>
                <a:lnTo>
                  <a:pt x="3715" y="18182"/>
                </a:lnTo>
                <a:lnTo>
                  <a:pt x="8358" y="13919"/>
                </a:lnTo>
                <a:lnTo>
                  <a:pt x="7930" y="12145"/>
                </a:lnTo>
                <a:lnTo>
                  <a:pt x="6144" y="13788"/>
                </a:lnTo>
                <a:lnTo>
                  <a:pt x="283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Google Shape;1763;p47">
            <a:extLst>
              <a:ext uri="{FF2B5EF4-FFF2-40B4-BE49-F238E27FC236}">
                <a16:creationId xmlns:a16="http://schemas.microsoft.com/office/drawing/2014/main" id="{CC7B8D01-A72A-4F3F-B478-D034C14AC5FA}"/>
              </a:ext>
            </a:extLst>
          </p:cNvPr>
          <p:cNvSpPr/>
          <p:nvPr/>
        </p:nvSpPr>
        <p:spPr>
          <a:xfrm>
            <a:off x="8576207" y="4071458"/>
            <a:ext cx="2520983" cy="2522420"/>
          </a:xfrm>
          <a:custGeom>
            <a:avLst/>
            <a:gdLst/>
            <a:ahLst/>
            <a:cxnLst/>
            <a:rect l="l" t="t" r="r" b="b"/>
            <a:pathLst>
              <a:path w="40340" h="40363" extrusionOk="0">
                <a:moveTo>
                  <a:pt x="37279" y="39958"/>
                </a:moveTo>
                <a:lnTo>
                  <a:pt x="9478" y="33052"/>
                </a:lnTo>
                <a:cubicBezTo>
                  <a:pt x="8704" y="32862"/>
                  <a:pt x="8097" y="32267"/>
                  <a:pt x="7895" y="31493"/>
                </a:cubicBezTo>
                <a:lnTo>
                  <a:pt x="429" y="3108"/>
                </a:lnTo>
                <a:cubicBezTo>
                  <a:pt x="1" y="1489"/>
                  <a:pt x="1501" y="1"/>
                  <a:pt x="3120" y="453"/>
                </a:cubicBezTo>
                <a:lnTo>
                  <a:pt x="30921" y="8085"/>
                </a:lnTo>
                <a:cubicBezTo>
                  <a:pt x="31671" y="8287"/>
                  <a:pt x="32243" y="8871"/>
                  <a:pt x="32445" y="9621"/>
                </a:cubicBezTo>
                <a:lnTo>
                  <a:pt x="39911" y="37267"/>
                </a:lnTo>
                <a:cubicBezTo>
                  <a:pt x="40339" y="38875"/>
                  <a:pt x="38887" y="40363"/>
                  <a:pt x="37279" y="39958"/>
                </a:cubicBezTo>
                <a:close/>
              </a:path>
            </a:pathLst>
          </a:custGeom>
          <a:solidFill>
            <a:srgbClr val="FF660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Google Shape;1764;p47">
            <a:extLst>
              <a:ext uri="{FF2B5EF4-FFF2-40B4-BE49-F238E27FC236}">
                <a16:creationId xmlns:a16="http://schemas.microsoft.com/office/drawing/2014/main" id="{36C263D9-4F2A-4BB5-B3A2-EF03BAE74F92}"/>
              </a:ext>
            </a:extLst>
          </p:cNvPr>
          <p:cNvSpPr/>
          <p:nvPr/>
        </p:nvSpPr>
        <p:spPr>
          <a:xfrm>
            <a:off x="8801684" y="3850417"/>
            <a:ext cx="2520920" cy="2522420"/>
          </a:xfrm>
          <a:custGeom>
            <a:avLst/>
            <a:gdLst/>
            <a:ahLst/>
            <a:cxnLst/>
            <a:rect l="l" t="t" r="r" b="b"/>
            <a:pathLst>
              <a:path w="40339" h="40363" fill="none" extrusionOk="0">
                <a:moveTo>
                  <a:pt x="37267" y="39957"/>
                </a:moveTo>
                <a:lnTo>
                  <a:pt x="9466" y="33052"/>
                </a:lnTo>
                <a:cubicBezTo>
                  <a:pt x="8692" y="32861"/>
                  <a:pt x="8085" y="32266"/>
                  <a:pt x="7882" y="31492"/>
                </a:cubicBezTo>
                <a:lnTo>
                  <a:pt x="429" y="3108"/>
                </a:lnTo>
                <a:cubicBezTo>
                  <a:pt x="0" y="1488"/>
                  <a:pt x="1489" y="0"/>
                  <a:pt x="3108" y="453"/>
                </a:cubicBezTo>
                <a:lnTo>
                  <a:pt x="30909" y="8084"/>
                </a:lnTo>
                <a:cubicBezTo>
                  <a:pt x="31659" y="8287"/>
                  <a:pt x="32243" y="8870"/>
                  <a:pt x="32445" y="9620"/>
                </a:cubicBezTo>
                <a:lnTo>
                  <a:pt x="39898" y="37278"/>
                </a:lnTo>
                <a:cubicBezTo>
                  <a:pt x="40339" y="38874"/>
                  <a:pt x="38886" y="40362"/>
                  <a:pt x="37267" y="39957"/>
                </a:cubicBezTo>
                <a:close/>
              </a:path>
            </a:pathLst>
          </a:custGeom>
          <a:noFill/>
          <a:ln w="11300" cap="flat" cmpd="sng">
            <a:solidFill>
              <a:schemeClr val="bg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Google Shape;1765;p47">
            <a:extLst>
              <a:ext uri="{FF2B5EF4-FFF2-40B4-BE49-F238E27FC236}">
                <a16:creationId xmlns:a16="http://schemas.microsoft.com/office/drawing/2014/main" id="{02E8A1BC-8A4C-43A7-A599-3B1EA9E6DE88}"/>
              </a:ext>
            </a:extLst>
          </p:cNvPr>
          <p:cNvSpPr/>
          <p:nvPr/>
        </p:nvSpPr>
        <p:spPr>
          <a:xfrm>
            <a:off x="9412245" y="4601087"/>
            <a:ext cx="533568" cy="1005582"/>
          </a:xfrm>
          <a:custGeom>
            <a:avLst/>
            <a:gdLst/>
            <a:ahLst/>
            <a:cxnLst/>
            <a:rect l="l" t="t" r="r" b="b"/>
            <a:pathLst>
              <a:path w="8538" h="16091" extrusionOk="0">
                <a:moveTo>
                  <a:pt x="2628" y="1695"/>
                </a:moveTo>
                <a:cubicBezTo>
                  <a:pt x="2747" y="1695"/>
                  <a:pt x="2875" y="1715"/>
                  <a:pt x="3013" y="1756"/>
                </a:cubicBezTo>
                <a:cubicBezTo>
                  <a:pt x="3751" y="1982"/>
                  <a:pt x="4418" y="2660"/>
                  <a:pt x="5001" y="3827"/>
                </a:cubicBezTo>
                <a:cubicBezTo>
                  <a:pt x="5585" y="4982"/>
                  <a:pt x="6085" y="6601"/>
                  <a:pt x="6501" y="8709"/>
                </a:cubicBezTo>
                <a:cubicBezTo>
                  <a:pt x="6930" y="10792"/>
                  <a:pt x="7049" y="12316"/>
                  <a:pt x="6894" y="13257"/>
                </a:cubicBezTo>
                <a:cubicBezTo>
                  <a:pt x="6759" y="14012"/>
                  <a:pt x="6435" y="14389"/>
                  <a:pt x="5916" y="14389"/>
                </a:cubicBezTo>
                <a:cubicBezTo>
                  <a:pt x="5796" y="14389"/>
                  <a:pt x="5666" y="14369"/>
                  <a:pt x="5525" y="14329"/>
                </a:cubicBezTo>
                <a:cubicBezTo>
                  <a:pt x="4787" y="14114"/>
                  <a:pt x="4132" y="13424"/>
                  <a:pt x="3537" y="12281"/>
                </a:cubicBezTo>
                <a:cubicBezTo>
                  <a:pt x="2965" y="11114"/>
                  <a:pt x="2465" y="9495"/>
                  <a:pt x="2036" y="7399"/>
                </a:cubicBezTo>
                <a:cubicBezTo>
                  <a:pt x="1620" y="5292"/>
                  <a:pt x="1489" y="3780"/>
                  <a:pt x="1655" y="2839"/>
                </a:cubicBezTo>
                <a:cubicBezTo>
                  <a:pt x="1791" y="2074"/>
                  <a:pt x="2115" y="1695"/>
                  <a:pt x="2628" y="1695"/>
                </a:cubicBezTo>
                <a:close/>
                <a:moveTo>
                  <a:pt x="1919" y="0"/>
                </a:moveTo>
                <a:cubicBezTo>
                  <a:pt x="1153" y="0"/>
                  <a:pt x="632" y="454"/>
                  <a:pt x="358" y="1351"/>
                </a:cubicBezTo>
                <a:cubicBezTo>
                  <a:pt x="1" y="2518"/>
                  <a:pt x="84" y="4399"/>
                  <a:pt x="596" y="6971"/>
                </a:cubicBezTo>
                <a:cubicBezTo>
                  <a:pt x="1108" y="9542"/>
                  <a:pt x="1822" y="11602"/>
                  <a:pt x="2715" y="13138"/>
                </a:cubicBezTo>
                <a:cubicBezTo>
                  <a:pt x="3620" y="14674"/>
                  <a:pt x="4668" y="15614"/>
                  <a:pt x="5858" y="15972"/>
                </a:cubicBezTo>
                <a:cubicBezTo>
                  <a:pt x="6132" y="16051"/>
                  <a:pt x="6383" y="16091"/>
                  <a:pt x="6613" y="16091"/>
                </a:cubicBezTo>
                <a:cubicBezTo>
                  <a:pt x="7383" y="16091"/>
                  <a:pt x="7905" y="15644"/>
                  <a:pt x="8180" y="14745"/>
                </a:cubicBezTo>
                <a:cubicBezTo>
                  <a:pt x="8537" y="13567"/>
                  <a:pt x="8454" y="11697"/>
                  <a:pt x="7942" y="9126"/>
                </a:cubicBezTo>
                <a:cubicBezTo>
                  <a:pt x="7430" y="6542"/>
                  <a:pt x="6716" y="4494"/>
                  <a:pt x="5811" y="2958"/>
                </a:cubicBezTo>
                <a:cubicBezTo>
                  <a:pt x="4918" y="1410"/>
                  <a:pt x="3870" y="470"/>
                  <a:pt x="2679" y="124"/>
                </a:cubicBezTo>
                <a:cubicBezTo>
                  <a:pt x="2404" y="42"/>
                  <a:pt x="2150" y="0"/>
                  <a:pt x="191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Google Shape;1766;p47">
            <a:extLst>
              <a:ext uri="{FF2B5EF4-FFF2-40B4-BE49-F238E27FC236}">
                <a16:creationId xmlns:a16="http://schemas.microsoft.com/office/drawing/2014/main" id="{C6117347-D673-441E-9B01-1915874523DE}"/>
              </a:ext>
            </a:extLst>
          </p:cNvPr>
          <p:cNvSpPr/>
          <p:nvPr/>
        </p:nvSpPr>
        <p:spPr>
          <a:xfrm>
            <a:off x="9953938" y="4759759"/>
            <a:ext cx="599750" cy="1048577"/>
          </a:xfrm>
          <a:custGeom>
            <a:avLst/>
            <a:gdLst/>
            <a:ahLst/>
            <a:cxnLst/>
            <a:rect l="l" t="t" r="r" b="b"/>
            <a:pathLst>
              <a:path w="9597" h="16779" extrusionOk="0">
                <a:moveTo>
                  <a:pt x="1614" y="1"/>
                </a:moveTo>
                <a:cubicBezTo>
                  <a:pt x="1568" y="1"/>
                  <a:pt x="1523" y="1"/>
                  <a:pt x="1477" y="2"/>
                </a:cubicBezTo>
                <a:cubicBezTo>
                  <a:pt x="1012" y="26"/>
                  <a:pt x="512" y="121"/>
                  <a:pt x="0" y="288"/>
                </a:cubicBezTo>
                <a:lnTo>
                  <a:pt x="429" y="2372"/>
                </a:lnTo>
                <a:cubicBezTo>
                  <a:pt x="905" y="2086"/>
                  <a:pt x="1369" y="1907"/>
                  <a:pt x="1822" y="1824"/>
                </a:cubicBezTo>
                <a:cubicBezTo>
                  <a:pt x="1986" y="1794"/>
                  <a:pt x="2152" y="1779"/>
                  <a:pt x="2318" y="1779"/>
                </a:cubicBezTo>
                <a:cubicBezTo>
                  <a:pt x="2609" y="1779"/>
                  <a:pt x="2899" y="1824"/>
                  <a:pt x="3179" y="1907"/>
                </a:cubicBezTo>
                <a:cubicBezTo>
                  <a:pt x="3822" y="2086"/>
                  <a:pt x="4382" y="2503"/>
                  <a:pt x="4882" y="3122"/>
                </a:cubicBezTo>
                <a:cubicBezTo>
                  <a:pt x="5382" y="3753"/>
                  <a:pt x="5715" y="4467"/>
                  <a:pt x="5882" y="5289"/>
                </a:cubicBezTo>
                <a:cubicBezTo>
                  <a:pt x="5977" y="5777"/>
                  <a:pt x="5989" y="6265"/>
                  <a:pt x="5906" y="6729"/>
                </a:cubicBezTo>
                <a:cubicBezTo>
                  <a:pt x="5834" y="7182"/>
                  <a:pt x="5632" y="7718"/>
                  <a:pt x="5322" y="8325"/>
                </a:cubicBezTo>
                <a:cubicBezTo>
                  <a:pt x="5156" y="8646"/>
                  <a:pt x="4739" y="9361"/>
                  <a:pt x="4072" y="10456"/>
                </a:cubicBezTo>
                <a:cubicBezTo>
                  <a:pt x="3405" y="11540"/>
                  <a:pt x="2882" y="12409"/>
                  <a:pt x="2501" y="13064"/>
                </a:cubicBezTo>
                <a:lnTo>
                  <a:pt x="2846" y="14802"/>
                </a:lnTo>
                <a:lnTo>
                  <a:pt x="9597" y="16778"/>
                </a:lnTo>
                <a:lnTo>
                  <a:pt x="9251" y="15040"/>
                </a:lnTo>
                <a:lnTo>
                  <a:pt x="4227" y="13575"/>
                </a:lnTo>
                <a:cubicBezTo>
                  <a:pt x="5049" y="12218"/>
                  <a:pt x="5680" y="11159"/>
                  <a:pt x="6132" y="10397"/>
                </a:cubicBezTo>
                <a:cubicBezTo>
                  <a:pt x="6573" y="9635"/>
                  <a:pt x="6834" y="9182"/>
                  <a:pt x="6918" y="9015"/>
                </a:cubicBezTo>
                <a:cubicBezTo>
                  <a:pt x="7192" y="8372"/>
                  <a:pt x="7358" y="7801"/>
                  <a:pt x="7406" y="7289"/>
                </a:cubicBezTo>
                <a:cubicBezTo>
                  <a:pt x="7465" y="6777"/>
                  <a:pt x="7418" y="6206"/>
                  <a:pt x="7299" y="5575"/>
                </a:cubicBezTo>
                <a:cubicBezTo>
                  <a:pt x="7037" y="4253"/>
                  <a:pt x="6489" y="3098"/>
                  <a:pt x="5680" y="2110"/>
                </a:cubicBezTo>
                <a:cubicBezTo>
                  <a:pt x="4870" y="1133"/>
                  <a:pt x="3906" y="479"/>
                  <a:pt x="2810" y="157"/>
                </a:cubicBezTo>
                <a:cubicBezTo>
                  <a:pt x="2435" y="50"/>
                  <a:pt x="2030" y="1"/>
                  <a:pt x="161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Google Shape;1768;p47">
            <a:extLst>
              <a:ext uri="{FF2B5EF4-FFF2-40B4-BE49-F238E27FC236}">
                <a16:creationId xmlns:a16="http://schemas.microsoft.com/office/drawing/2014/main" id="{77E51F56-A26A-484B-9AC6-F86758930181}"/>
              </a:ext>
            </a:extLst>
          </p:cNvPr>
          <p:cNvSpPr/>
          <p:nvPr/>
        </p:nvSpPr>
        <p:spPr>
          <a:xfrm>
            <a:off x="7846655" y="6364529"/>
            <a:ext cx="3313337" cy="1880312"/>
          </a:xfrm>
          <a:custGeom>
            <a:avLst/>
            <a:gdLst/>
            <a:ahLst/>
            <a:cxnLst/>
            <a:rect l="l" t="t" r="r" b="b"/>
            <a:pathLst>
              <a:path w="53019" h="31350" extrusionOk="0">
                <a:moveTo>
                  <a:pt x="29290" y="31147"/>
                </a:moveTo>
                <a:lnTo>
                  <a:pt x="2155" y="23730"/>
                </a:lnTo>
                <a:cubicBezTo>
                  <a:pt x="524" y="23289"/>
                  <a:pt x="0" y="21241"/>
                  <a:pt x="1215" y="20063"/>
                </a:cubicBezTo>
                <a:lnTo>
                  <a:pt x="21086" y="739"/>
                </a:lnTo>
                <a:cubicBezTo>
                  <a:pt x="21622" y="203"/>
                  <a:pt x="22396" y="1"/>
                  <a:pt x="23134" y="179"/>
                </a:cubicBezTo>
                <a:lnTo>
                  <a:pt x="50804" y="7049"/>
                </a:lnTo>
                <a:cubicBezTo>
                  <a:pt x="52459" y="7466"/>
                  <a:pt x="53019" y="9538"/>
                  <a:pt x="51792" y="10740"/>
                </a:cubicBezTo>
                <a:lnTo>
                  <a:pt x="31385" y="30600"/>
                </a:lnTo>
                <a:cubicBezTo>
                  <a:pt x="30825" y="31147"/>
                  <a:pt x="30028" y="31350"/>
                  <a:pt x="29290" y="311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Google Shape;1769;p47">
            <a:extLst>
              <a:ext uri="{FF2B5EF4-FFF2-40B4-BE49-F238E27FC236}">
                <a16:creationId xmlns:a16="http://schemas.microsoft.com/office/drawing/2014/main" id="{685B9817-F591-4D20-B2EB-DA55494C6A59}"/>
              </a:ext>
            </a:extLst>
          </p:cNvPr>
          <p:cNvSpPr/>
          <p:nvPr/>
        </p:nvSpPr>
        <p:spPr>
          <a:xfrm>
            <a:off x="7710173" y="6631685"/>
            <a:ext cx="3314087" cy="1959168"/>
          </a:xfrm>
          <a:custGeom>
            <a:avLst/>
            <a:gdLst/>
            <a:ahLst/>
            <a:cxnLst/>
            <a:rect l="l" t="t" r="r" b="b"/>
            <a:pathLst>
              <a:path w="53031" h="31350" fill="none" extrusionOk="0">
                <a:moveTo>
                  <a:pt x="29289" y="31147"/>
                </a:moveTo>
                <a:lnTo>
                  <a:pt x="2167" y="23742"/>
                </a:lnTo>
                <a:cubicBezTo>
                  <a:pt x="536" y="23289"/>
                  <a:pt x="0" y="21241"/>
                  <a:pt x="1214" y="20063"/>
                </a:cubicBezTo>
                <a:lnTo>
                  <a:pt x="21086" y="739"/>
                </a:lnTo>
                <a:cubicBezTo>
                  <a:pt x="21622" y="215"/>
                  <a:pt x="22396" y="1"/>
                  <a:pt x="23134" y="191"/>
                </a:cubicBezTo>
                <a:lnTo>
                  <a:pt x="50804" y="7061"/>
                </a:lnTo>
                <a:cubicBezTo>
                  <a:pt x="52459" y="7466"/>
                  <a:pt x="53030" y="9549"/>
                  <a:pt x="51804" y="10740"/>
                </a:cubicBezTo>
                <a:lnTo>
                  <a:pt x="31385" y="30611"/>
                </a:lnTo>
                <a:cubicBezTo>
                  <a:pt x="30837" y="31147"/>
                  <a:pt x="30039" y="31350"/>
                  <a:pt x="29289" y="31147"/>
                </a:cubicBezTo>
                <a:close/>
              </a:path>
            </a:pathLst>
          </a:custGeom>
          <a:noFill/>
          <a:ln w="11300" cap="flat" cmpd="sng">
            <a:solidFill>
              <a:schemeClr val="bg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Google Shape;1770;p47">
            <a:extLst>
              <a:ext uri="{FF2B5EF4-FFF2-40B4-BE49-F238E27FC236}">
                <a16:creationId xmlns:a16="http://schemas.microsoft.com/office/drawing/2014/main" id="{98DDFC5B-D23B-4A85-9319-1C6B4F063851}"/>
              </a:ext>
            </a:extLst>
          </p:cNvPr>
          <p:cNvSpPr/>
          <p:nvPr/>
        </p:nvSpPr>
        <p:spPr>
          <a:xfrm>
            <a:off x="8744366" y="6787976"/>
            <a:ext cx="863220" cy="731423"/>
          </a:xfrm>
          <a:custGeom>
            <a:avLst/>
            <a:gdLst/>
            <a:ahLst/>
            <a:cxnLst/>
            <a:rect l="l" t="t" r="r" b="b"/>
            <a:pathLst>
              <a:path w="13813" h="11704" extrusionOk="0">
                <a:moveTo>
                  <a:pt x="10378" y="1278"/>
                </a:moveTo>
                <a:cubicBezTo>
                  <a:pt x="10633" y="1278"/>
                  <a:pt x="10872" y="1319"/>
                  <a:pt x="11098" y="1403"/>
                </a:cubicBezTo>
                <a:cubicBezTo>
                  <a:pt x="11836" y="1665"/>
                  <a:pt x="12038" y="2236"/>
                  <a:pt x="11705" y="3118"/>
                </a:cubicBezTo>
                <a:cubicBezTo>
                  <a:pt x="11383" y="3999"/>
                  <a:pt x="10514" y="5177"/>
                  <a:pt x="9121" y="6666"/>
                </a:cubicBezTo>
                <a:cubicBezTo>
                  <a:pt x="7728" y="8142"/>
                  <a:pt x="6490" y="9190"/>
                  <a:pt x="5418" y="9797"/>
                </a:cubicBezTo>
                <a:cubicBezTo>
                  <a:pt x="4682" y="10219"/>
                  <a:pt x="4026" y="10434"/>
                  <a:pt x="3447" y="10434"/>
                </a:cubicBezTo>
                <a:cubicBezTo>
                  <a:pt x="3192" y="10434"/>
                  <a:pt x="2953" y="10392"/>
                  <a:pt x="2728" y="10309"/>
                </a:cubicBezTo>
                <a:cubicBezTo>
                  <a:pt x="1989" y="10047"/>
                  <a:pt x="1787" y="9475"/>
                  <a:pt x="2108" y="8594"/>
                </a:cubicBezTo>
                <a:cubicBezTo>
                  <a:pt x="2442" y="7713"/>
                  <a:pt x="3311" y="6535"/>
                  <a:pt x="4704" y="5058"/>
                </a:cubicBezTo>
                <a:cubicBezTo>
                  <a:pt x="6097" y="3570"/>
                  <a:pt x="7335" y="2522"/>
                  <a:pt x="8395" y="1915"/>
                </a:cubicBezTo>
                <a:cubicBezTo>
                  <a:pt x="9140" y="1493"/>
                  <a:pt x="9798" y="1278"/>
                  <a:pt x="10378" y="1278"/>
                </a:cubicBezTo>
                <a:close/>
                <a:moveTo>
                  <a:pt x="10813" y="0"/>
                </a:moveTo>
                <a:cubicBezTo>
                  <a:pt x="9988" y="0"/>
                  <a:pt x="9093" y="234"/>
                  <a:pt x="8121" y="701"/>
                </a:cubicBezTo>
                <a:cubicBezTo>
                  <a:pt x="6609" y="1427"/>
                  <a:pt x="4990" y="2713"/>
                  <a:pt x="3275" y="4534"/>
                </a:cubicBezTo>
                <a:cubicBezTo>
                  <a:pt x="1561" y="6356"/>
                  <a:pt x="561" y="7856"/>
                  <a:pt x="275" y="9047"/>
                </a:cubicBezTo>
                <a:cubicBezTo>
                  <a:pt x="1" y="10237"/>
                  <a:pt x="453" y="11035"/>
                  <a:pt x="1632" y="11464"/>
                </a:cubicBezTo>
                <a:cubicBezTo>
                  <a:pt x="2071" y="11623"/>
                  <a:pt x="2532" y="11704"/>
                  <a:pt x="3018" y="11704"/>
                </a:cubicBezTo>
                <a:cubicBezTo>
                  <a:pt x="3837" y="11704"/>
                  <a:pt x="4723" y="11475"/>
                  <a:pt x="5680" y="11011"/>
                </a:cubicBezTo>
                <a:cubicBezTo>
                  <a:pt x="7204" y="10285"/>
                  <a:pt x="8835" y="8999"/>
                  <a:pt x="10538" y="7178"/>
                </a:cubicBezTo>
                <a:cubicBezTo>
                  <a:pt x="12264" y="5356"/>
                  <a:pt x="13253" y="3844"/>
                  <a:pt x="13526" y="2665"/>
                </a:cubicBezTo>
                <a:cubicBezTo>
                  <a:pt x="13812" y="1474"/>
                  <a:pt x="13360" y="665"/>
                  <a:pt x="12181" y="236"/>
                </a:cubicBezTo>
                <a:cubicBezTo>
                  <a:pt x="11748" y="79"/>
                  <a:pt x="11293" y="0"/>
                  <a:pt x="108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Google Shape;1771;p47">
            <a:extLst>
              <a:ext uri="{FF2B5EF4-FFF2-40B4-BE49-F238E27FC236}">
                <a16:creationId xmlns:a16="http://schemas.microsoft.com/office/drawing/2014/main" id="{381D49FC-76EB-4A87-8BB0-091F540BDE14}"/>
              </a:ext>
            </a:extLst>
          </p:cNvPr>
          <p:cNvSpPr/>
          <p:nvPr/>
        </p:nvSpPr>
        <p:spPr>
          <a:xfrm>
            <a:off x="9283397" y="7072799"/>
            <a:ext cx="951711" cy="756357"/>
          </a:xfrm>
          <a:custGeom>
            <a:avLst/>
            <a:gdLst/>
            <a:ahLst/>
            <a:cxnLst/>
            <a:rect l="l" t="t" r="r" b="b"/>
            <a:pathLst>
              <a:path w="15229" h="12103" extrusionOk="0">
                <a:moveTo>
                  <a:pt x="9930" y="0"/>
                </a:moveTo>
                <a:lnTo>
                  <a:pt x="8704" y="1310"/>
                </a:lnTo>
                <a:cubicBezTo>
                  <a:pt x="9418" y="1322"/>
                  <a:pt x="10037" y="1358"/>
                  <a:pt x="10561" y="1441"/>
                </a:cubicBezTo>
                <a:cubicBezTo>
                  <a:pt x="11085" y="1512"/>
                  <a:pt x="11549" y="1620"/>
                  <a:pt x="11942" y="1762"/>
                </a:cubicBezTo>
                <a:cubicBezTo>
                  <a:pt x="12657" y="2024"/>
                  <a:pt x="13061" y="2370"/>
                  <a:pt x="13157" y="2810"/>
                </a:cubicBezTo>
                <a:cubicBezTo>
                  <a:pt x="13264" y="3251"/>
                  <a:pt x="13061" y="3739"/>
                  <a:pt x="12538" y="4298"/>
                </a:cubicBezTo>
                <a:cubicBezTo>
                  <a:pt x="12026" y="4834"/>
                  <a:pt x="11454" y="5191"/>
                  <a:pt x="10811" y="5346"/>
                </a:cubicBezTo>
                <a:cubicBezTo>
                  <a:pt x="10575" y="5399"/>
                  <a:pt x="10337" y="5425"/>
                  <a:pt x="10094" y="5425"/>
                </a:cubicBezTo>
                <a:cubicBezTo>
                  <a:pt x="9675" y="5425"/>
                  <a:pt x="9244" y="5345"/>
                  <a:pt x="8799" y="5179"/>
                </a:cubicBezTo>
                <a:lnTo>
                  <a:pt x="7513" y="4715"/>
                </a:lnTo>
                <a:lnTo>
                  <a:pt x="6382" y="5918"/>
                </a:lnTo>
                <a:lnTo>
                  <a:pt x="7608" y="6370"/>
                </a:lnTo>
                <a:cubicBezTo>
                  <a:pt x="8382" y="6656"/>
                  <a:pt x="8823" y="7049"/>
                  <a:pt x="8906" y="7573"/>
                </a:cubicBezTo>
                <a:cubicBezTo>
                  <a:pt x="9013" y="8085"/>
                  <a:pt x="8763" y="8668"/>
                  <a:pt x="8168" y="9299"/>
                </a:cubicBezTo>
                <a:cubicBezTo>
                  <a:pt x="7513" y="9990"/>
                  <a:pt x="6787" y="10430"/>
                  <a:pt x="5977" y="10633"/>
                </a:cubicBezTo>
                <a:cubicBezTo>
                  <a:pt x="5680" y="10702"/>
                  <a:pt x="5379" y="10737"/>
                  <a:pt x="5072" y="10737"/>
                </a:cubicBezTo>
                <a:cubicBezTo>
                  <a:pt x="4541" y="10737"/>
                  <a:pt x="3995" y="10634"/>
                  <a:pt x="3429" y="10430"/>
                </a:cubicBezTo>
                <a:cubicBezTo>
                  <a:pt x="2917" y="10240"/>
                  <a:pt x="2477" y="10002"/>
                  <a:pt x="2120" y="9716"/>
                </a:cubicBezTo>
                <a:cubicBezTo>
                  <a:pt x="1762" y="9418"/>
                  <a:pt x="1500" y="9085"/>
                  <a:pt x="1334" y="8704"/>
                </a:cubicBezTo>
                <a:lnTo>
                  <a:pt x="0" y="10121"/>
                </a:lnTo>
                <a:cubicBezTo>
                  <a:pt x="334" y="10478"/>
                  <a:pt x="691" y="10787"/>
                  <a:pt x="1072" y="11037"/>
                </a:cubicBezTo>
                <a:cubicBezTo>
                  <a:pt x="1453" y="11299"/>
                  <a:pt x="1870" y="11514"/>
                  <a:pt x="2310" y="11680"/>
                </a:cubicBezTo>
                <a:cubicBezTo>
                  <a:pt x="3094" y="11963"/>
                  <a:pt x="3866" y="12103"/>
                  <a:pt x="4628" y="12103"/>
                </a:cubicBezTo>
                <a:cubicBezTo>
                  <a:pt x="5149" y="12103"/>
                  <a:pt x="5666" y="12037"/>
                  <a:pt x="6180" y="11907"/>
                </a:cubicBezTo>
                <a:cubicBezTo>
                  <a:pt x="7442" y="11585"/>
                  <a:pt x="8573" y="10883"/>
                  <a:pt x="9585" y="9823"/>
                </a:cubicBezTo>
                <a:cubicBezTo>
                  <a:pt x="10240" y="9120"/>
                  <a:pt x="10597" y="8466"/>
                  <a:pt x="10656" y="7858"/>
                </a:cubicBezTo>
                <a:cubicBezTo>
                  <a:pt x="10716" y="7239"/>
                  <a:pt x="10478" y="6739"/>
                  <a:pt x="9942" y="6334"/>
                </a:cubicBezTo>
                <a:lnTo>
                  <a:pt x="9942" y="6334"/>
                </a:lnTo>
                <a:cubicBezTo>
                  <a:pt x="10087" y="6348"/>
                  <a:pt x="10230" y="6355"/>
                  <a:pt x="10373" y="6355"/>
                </a:cubicBezTo>
                <a:cubicBezTo>
                  <a:pt x="10984" y="6355"/>
                  <a:pt x="11580" y="6233"/>
                  <a:pt x="12168" y="6001"/>
                </a:cubicBezTo>
                <a:cubicBezTo>
                  <a:pt x="12895" y="5703"/>
                  <a:pt x="13538" y="5263"/>
                  <a:pt x="14097" y="4668"/>
                </a:cubicBezTo>
                <a:cubicBezTo>
                  <a:pt x="14907" y="3798"/>
                  <a:pt x="15228" y="3001"/>
                  <a:pt x="15074" y="2274"/>
                </a:cubicBezTo>
                <a:cubicBezTo>
                  <a:pt x="14919" y="1536"/>
                  <a:pt x="14300" y="977"/>
                  <a:pt x="13228" y="584"/>
                </a:cubicBezTo>
                <a:cubicBezTo>
                  <a:pt x="12800" y="429"/>
                  <a:pt x="12323" y="298"/>
                  <a:pt x="11776" y="203"/>
                </a:cubicBezTo>
                <a:cubicBezTo>
                  <a:pt x="11228" y="107"/>
                  <a:pt x="10621" y="48"/>
                  <a:pt x="99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Google Shape;1794;p47">
            <a:extLst>
              <a:ext uri="{FF2B5EF4-FFF2-40B4-BE49-F238E27FC236}">
                <a16:creationId xmlns:a16="http://schemas.microsoft.com/office/drawing/2014/main" id="{FBD9FAD2-8DC9-4672-AD8A-088E5C9157DA}"/>
              </a:ext>
            </a:extLst>
          </p:cNvPr>
          <p:cNvSpPr/>
          <p:nvPr/>
        </p:nvSpPr>
        <p:spPr>
          <a:xfrm flipH="1">
            <a:off x="6316354" y="3023868"/>
            <a:ext cx="1476281" cy="1363169"/>
          </a:xfrm>
          <a:custGeom>
            <a:avLst/>
            <a:gdLst/>
            <a:ahLst/>
            <a:cxnLst/>
            <a:rect l="l" t="t" r="r" b="b"/>
            <a:pathLst>
              <a:path w="23623" h="21813" extrusionOk="0">
                <a:moveTo>
                  <a:pt x="19050" y="21812"/>
                </a:moveTo>
                <a:lnTo>
                  <a:pt x="4572" y="21812"/>
                </a:lnTo>
                <a:cubicBezTo>
                  <a:pt x="2048" y="21812"/>
                  <a:pt x="0" y="19764"/>
                  <a:pt x="0" y="17240"/>
                </a:cubicBezTo>
                <a:lnTo>
                  <a:pt x="0" y="4572"/>
                </a:lnTo>
                <a:cubicBezTo>
                  <a:pt x="0" y="2048"/>
                  <a:pt x="2048" y="0"/>
                  <a:pt x="4572" y="0"/>
                </a:cubicBezTo>
                <a:lnTo>
                  <a:pt x="19050" y="0"/>
                </a:lnTo>
                <a:cubicBezTo>
                  <a:pt x="21574" y="0"/>
                  <a:pt x="23622" y="2048"/>
                  <a:pt x="23622" y="4572"/>
                </a:cubicBezTo>
                <a:lnTo>
                  <a:pt x="23622" y="17240"/>
                </a:lnTo>
                <a:cubicBezTo>
                  <a:pt x="23622" y="19764"/>
                  <a:pt x="21574" y="21812"/>
                  <a:pt x="19050" y="21812"/>
                </a:cubicBezTo>
                <a:close/>
              </a:path>
            </a:pathLst>
          </a:custGeom>
          <a:solidFill>
            <a:srgbClr val="2BBBC8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Google Shape;1795;p47">
            <a:extLst>
              <a:ext uri="{FF2B5EF4-FFF2-40B4-BE49-F238E27FC236}">
                <a16:creationId xmlns:a16="http://schemas.microsoft.com/office/drawing/2014/main" id="{A0BE7660-A7D0-4E87-94C4-E764F930BC59}"/>
              </a:ext>
            </a:extLst>
          </p:cNvPr>
          <p:cNvSpPr/>
          <p:nvPr/>
        </p:nvSpPr>
        <p:spPr>
          <a:xfrm flipH="1">
            <a:off x="4253165" y="3221170"/>
            <a:ext cx="1477031" cy="1363169"/>
          </a:xfrm>
          <a:custGeom>
            <a:avLst/>
            <a:gdLst/>
            <a:ahLst/>
            <a:cxnLst/>
            <a:rect l="l" t="t" r="r" b="b"/>
            <a:pathLst>
              <a:path w="23635" h="21813" fill="none" extrusionOk="0">
                <a:moveTo>
                  <a:pt x="19062" y="21813"/>
                </a:moveTo>
                <a:lnTo>
                  <a:pt x="4572" y="21813"/>
                </a:lnTo>
                <a:cubicBezTo>
                  <a:pt x="2048" y="21813"/>
                  <a:pt x="0" y="19765"/>
                  <a:pt x="0" y="17241"/>
                </a:cubicBezTo>
                <a:lnTo>
                  <a:pt x="0" y="4572"/>
                </a:lnTo>
                <a:cubicBezTo>
                  <a:pt x="0" y="2048"/>
                  <a:pt x="2048" y="0"/>
                  <a:pt x="4572" y="0"/>
                </a:cubicBezTo>
                <a:lnTo>
                  <a:pt x="19062" y="0"/>
                </a:lnTo>
                <a:cubicBezTo>
                  <a:pt x="21586" y="0"/>
                  <a:pt x="23634" y="2048"/>
                  <a:pt x="23634" y="4572"/>
                </a:cubicBezTo>
                <a:lnTo>
                  <a:pt x="23634" y="17241"/>
                </a:lnTo>
                <a:cubicBezTo>
                  <a:pt x="23634" y="19765"/>
                  <a:pt x="21586" y="21813"/>
                  <a:pt x="19062" y="21813"/>
                </a:cubicBezTo>
                <a:close/>
              </a:path>
            </a:pathLst>
          </a:custGeom>
          <a:noFill/>
          <a:ln w="7450" cap="flat" cmpd="sng">
            <a:solidFill>
              <a:schemeClr val="bg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Google Shape;1796;p47">
            <a:extLst>
              <a:ext uri="{FF2B5EF4-FFF2-40B4-BE49-F238E27FC236}">
                <a16:creationId xmlns:a16="http://schemas.microsoft.com/office/drawing/2014/main" id="{755B7967-4F22-422F-91DB-2FC4EEE982C4}"/>
              </a:ext>
            </a:extLst>
          </p:cNvPr>
          <p:cNvSpPr/>
          <p:nvPr/>
        </p:nvSpPr>
        <p:spPr>
          <a:xfrm flipV="1">
            <a:off x="5730196" y="3850417"/>
            <a:ext cx="1571189" cy="1057893"/>
          </a:xfrm>
          <a:custGeom>
            <a:avLst/>
            <a:gdLst/>
            <a:ahLst/>
            <a:cxnLst/>
            <a:rect l="l" t="t" r="r" b="b"/>
            <a:pathLst>
              <a:path w="27111" h="18444" fill="none" extrusionOk="0">
                <a:moveTo>
                  <a:pt x="0" y="18443"/>
                </a:moveTo>
                <a:lnTo>
                  <a:pt x="20336" y="18443"/>
                </a:lnTo>
                <a:cubicBezTo>
                  <a:pt x="24075" y="18443"/>
                  <a:pt x="27111" y="15407"/>
                  <a:pt x="27111" y="11669"/>
                </a:cubicBezTo>
                <a:lnTo>
                  <a:pt x="27111" y="1"/>
                </a:lnTo>
              </a:path>
            </a:pathLst>
          </a:custGeom>
          <a:ln>
            <a:solidFill>
              <a:schemeClr val="bg1"/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Google Shape;1797;p47">
            <a:extLst>
              <a:ext uri="{FF2B5EF4-FFF2-40B4-BE49-F238E27FC236}">
                <a16:creationId xmlns:a16="http://schemas.microsoft.com/office/drawing/2014/main" id="{246BF981-7C11-413E-9918-944B62791891}"/>
              </a:ext>
            </a:extLst>
          </p:cNvPr>
          <p:cNvSpPr/>
          <p:nvPr/>
        </p:nvSpPr>
        <p:spPr>
          <a:xfrm flipH="1">
            <a:off x="7236911" y="4782479"/>
            <a:ext cx="143610" cy="142922"/>
          </a:xfrm>
          <a:custGeom>
            <a:avLst/>
            <a:gdLst/>
            <a:ahLst/>
            <a:cxnLst/>
            <a:rect l="l" t="t" r="r" b="b"/>
            <a:pathLst>
              <a:path w="2298" h="2287" extrusionOk="0">
                <a:moveTo>
                  <a:pt x="1155" y="0"/>
                </a:moveTo>
                <a:cubicBezTo>
                  <a:pt x="524" y="0"/>
                  <a:pt x="0" y="512"/>
                  <a:pt x="0" y="1143"/>
                </a:cubicBezTo>
                <a:cubicBezTo>
                  <a:pt x="0" y="1774"/>
                  <a:pt x="524" y="2286"/>
                  <a:pt x="1155" y="2286"/>
                </a:cubicBezTo>
                <a:cubicBezTo>
                  <a:pt x="1786" y="2286"/>
                  <a:pt x="2298" y="1774"/>
                  <a:pt x="2298" y="1143"/>
                </a:cubicBezTo>
                <a:cubicBezTo>
                  <a:pt x="2298" y="512"/>
                  <a:pt x="1786" y="0"/>
                  <a:pt x="115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Google Shape;1803;p47">
            <a:extLst>
              <a:ext uri="{FF2B5EF4-FFF2-40B4-BE49-F238E27FC236}">
                <a16:creationId xmlns:a16="http://schemas.microsoft.com/office/drawing/2014/main" id="{38BD6998-18AD-4DF8-8336-554F9A6740EA}"/>
              </a:ext>
            </a:extLst>
          </p:cNvPr>
          <p:cNvSpPr/>
          <p:nvPr/>
        </p:nvSpPr>
        <p:spPr>
          <a:xfrm>
            <a:off x="11428511" y="3836940"/>
            <a:ext cx="1476281" cy="1363169"/>
          </a:xfrm>
          <a:custGeom>
            <a:avLst/>
            <a:gdLst/>
            <a:ahLst/>
            <a:cxnLst/>
            <a:rect l="l" t="t" r="r" b="b"/>
            <a:pathLst>
              <a:path w="23623" h="21813" extrusionOk="0">
                <a:moveTo>
                  <a:pt x="19050" y="21812"/>
                </a:moveTo>
                <a:lnTo>
                  <a:pt x="4572" y="21812"/>
                </a:lnTo>
                <a:cubicBezTo>
                  <a:pt x="2048" y="21812"/>
                  <a:pt x="0" y="19764"/>
                  <a:pt x="0" y="17240"/>
                </a:cubicBezTo>
                <a:lnTo>
                  <a:pt x="0" y="4572"/>
                </a:lnTo>
                <a:cubicBezTo>
                  <a:pt x="0" y="2048"/>
                  <a:pt x="2048" y="0"/>
                  <a:pt x="4572" y="0"/>
                </a:cubicBezTo>
                <a:lnTo>
                  <a:pt x="19050" y="0"/>
                </a:lnTo>
                <a:cubicBezTo>
                  <a:pt x="21574" y="0"/>
                  <a:pt x="23622" y="2048"/>
                  <a:pt x="23622" y="4572"/>
                </a:cubicBezTo>
                <a:lnTo>
                  <a:pt x="23622" y="17240"/>
                </a:lnTo>
                <a:cubicBezTo>
                  <a:pt x="23622" y="19764"/>
                  <a:pt x="21574" y="21812"/>
                  <a:pt x="19050" y="21812"/>
                </a:cubicBezTo>
                <a:close/>
              </a:path>
            </a:pathLst>
          </a:custGeom>
          <a:solidFill>
            <a:srgbClr val="FF660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Google Shape;1804;p47">
            <a:extLst>
              <a:ext uri="{FF2B5EF4-FFF2-40B4-BE49-F238E27FC236}">
                <a16:creationId xmlns:a16="http://schemas.microsoft.com/office/drawing/2014/main" id="{9D998697-2D4D-451E-B260-1FA6512BF038}"/>
              </a:ext>
            </a:extLst>
          </p:cNvPr>
          <p:cNvSpPr/>
          <p:nvPr/>
        </p:nvSpPr>
        <p:spPr>
          <a:xfrm>
            <a:off x="11550160" y="3237919"/>
            <a:ext cx="1477031" cy="1363169"/>
          </a:xfrm>
          <a:custGeom>
            <a:avLst/>
            <a:gdLst/>
            <a:ahLst/>
            <a:cxnLst/>
            <a:rect l="l" t="t" r="r" b="b"/>
            <a:pathLst>
              <a:path w="23635" h="21813" fill="none" extrusionOk="0">
                <a:moveTo>
                  <a:pt x="19062" y="21813"/>
                </a:moveTo>
                <a:lnTo>
                  <a:pt x="4572" y="21813"/>
                </a:lnTo>
                <a:cubicBezTo>
                  <a:pt x="2048" y="21813"/>
                  <a:pt x="0" y="19765"/>
                  <a:pt x="0" y="17241"/>
                </a:cubicBezTo>
                <a:lnTo>
                  <a:pt x="0" y="4572"/>
                </a:lnTo>
                <a:cubicBezTo>
                  <a:pt x="0" y="2048"/>
                  <a:pt x="2048" y="0"/>
                  <a:pt x="4572" y="0"/>
                </a:cubicBezTo>
                <a:lnTo>
                  <a:pt x="19062" y="0"/>
                </a:lnTo>
                <a:cubicBezTo>
                  <a:pt x="21586" y="0"/>
                  <a:pt x="23634" y="2048"/>
                  <a:pt x="23634" y="4572"/>
                </a:cubicBezTo>
                <a:lnTo>
                  <a:pt x="23634" y="17241"/>
                </a:lnTo>
                <a:cubicBezTo>
                  <a:pt x="23634" y="19765"/>
                  <a:pt x="21586" y="21813"/>
                  <a:pt x="19062" y="21813"/>
                </a:cubicBezTo>
                <a:close/>
              </a:path>
            </a:pathLst>
          </a:custGeom>
          <a:noFill/>
          <a:ln w="7450" cap="flat" cmpd="sng">
            <a:solidFill>
              <a:schemeClr val="bg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Google Shape;1805;p47">
            <a:extLst>
              <a:ext uri="{FF2B5EF4-FFF2-40B4-BE49-F238E27FC236}">
                <a16:creationId xmlns:a16="http://schemas.microsoft.com/office/drawing/2014/main" id="{1079DE0A-D5C1-4979-A3A3-2CAF588E6027}"/>
              </a:ext>
            </a:extLst>
          </p:cNvPr>
          <p:cNvSpPr/>
          <p:nvPr/>
        </p:nvSpPr>
        <p:spPr>
          <a:xfrm>
            <a:off x="11151497" y="4584277"/>
            <a:ext cx="1091603" cy="1152629"/>
          </a:xfrm>
          <a:custGeom>
            <a:avLst/>
            <a:gdLst/>
            <a:ahLst/>
            <a:cxnLst/>
            <a:rect l="l" t="t" r="r" b="b"/>
            <a:pathLst>
              <a:path w="27111" h="18444" fill="none" extrusionOk="0">
                <a:moveTo>
                  <a:pt x="0" y="18443"/>
                </a:moveTo>
                <a:lnTo>
                  <a:pt x="20336" y="18443"/>
                </a:lnTo>
                <a:cubicBezTo>
                  <a:pt x="24075" y="18443"/>
                  <a:pt x="27111" y="15407"/>
                  <a:pt x="27111" y="11669"/>
                </a:cubicBezTo>
                <a:lnTo>
                  <a:pt x="27111" y="1"/>
                </a:lnTo>
              </a:path>
            </a:pathLst>
          </a:custGeom>
          <a:ln>
            <a:solidFill>
              <a:schemeClr val="bg1"/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Google Shape;1806;p47">
            <a:extLst>
              <a:ext uri="{FF2B5EF4-FFF2-40B4-BE49-F238E27FC236}">
                <a16:creationId xmlns:a16="http://schemas.microsoft.com/office/drawing/2014/main" id="{9843DD93-B40B-4648-ADA8-02523D60355B}"/>
              </a:ext>
            </a:extLst>
          </p:cNvPr>
          <p:cNvSpPr/>
          <p:nvPr/>
        </p:nvSpPr>
        <p:spPr>
          <a:xfrm>
            <a:off x="11007887" y="4955031"/>
            <a:ext cx="143610" cy="142922"/>
          </a:xfrm>
          <a:custGeom>
            <a:avLst/>
            <a:gdLst/>
            <a:ahLst/>
            <a:cxnLst/>
            <a:rect l="l" t="t" r="r" b="b"/>
            <a:pathLst>
              <a:path w="2298" h="2287" extrusionOk="0">
                <a:moveTo>
                  <a:pt x="1155" y="0"/>
                </a:moveTo>
                <a:cubicBezTo>
                  <a:pt x="524" y="0"/>
                  <a:pt x="0" y="512"/>
                  <a:pt x="0" y="1143"/>
                </a:cubicBezTo>
                <a:cubicBezTo>
                  <a:pt x="0" y="1774"/>
                  <a:pt x="524" y="2286"/>
                  <a:pt x="1155" y="2286"/>
                </a:cubicBezTo>
                <a:cubicBezTo>
                  <a:pt x="1786" y="2286"/>
                  <a:pt x="2298" y="1774"/>
                  <a:pt x="2298" y="1143"/>
                </a:cubicBezTo>
                <a:cubicBezTo>
                  <a:pt x="2298" y="512"/>
                  <a:pt x="1786" y="0"/>
                  <a:pt x="115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5" name="Google Shape;1807;p47">
            <a:extLst>
              <a:ext uri="{FF2B5EF4-FFF2-40B4-BE49-F238E27FC236}">
                <a16:creationId xmlns:a16="http://schemas.microsoft.com/office/drawing/2014/main" id="{533B1739-DCA5-4A5E-B569-F5326D32631C}"/>
              </a:ext>
            </a:extLst>
          </p:cNvPr>
          <p:cNvGrpSpPr/>
          <p:nvPr/>
        </p:nvGrpSpPr>
        <p:grpSpPr>
          <a:xfrm>
            <a:off x="11789341" y="4152859"/>
            <a:ext cx="731333" cy="731333"/>
            <a:chOff x="1492675" y="4992125"/>
            <a:chExt cx="481825" cy="481825"/>
          </a:xfrm>
        </p:grpSpPr>
        <p:sp>
          <p:nvSpPr>
            <p:cNvPr id="26" name="Google Shape;1808;p47">
              <a:extLst>
                <a:ext uri="{FF2B5EF4-FFF2-40B4-BE49-F238E27FC236}">
                  <a16:creationId xmlns:a16="http://schemas.microsoft.com/office/drawing/2014/main" id="{B99ABD45-AF84-4FEF-AC8B-79B72A9EFA70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defTabSz="1828755">
                <a:buClr>
                  <a:srgbClr val="000000"/>
                </a:buClr>
              </a:pPr>
              <a:endParaRPr sz="2801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7" name="Google Shape;1809;p47">
              <a:extLst>
                <a:ext uri="{FF2B5EF4-FFF2-40B4-BE49-F238E27FC236}">
                  <a16:creationId xmlns:a16="http://schemas.microsoft.com/office/drawing/2014/main" id="{2F32ED86-0E6D-47AA-A098-199CEE319393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defTabSz="1828755">
                <a:buClr>
                  <a:srgbClr val="000000"/>
                </a:buClr>
              </a:pPr>
              <a:endParaRPr sz="2801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8" name="Google Shape;1811;p47">
            <a:extLst>
              <a:ext uri="{FF2B5EF4-FFF2-40B4-BE49-F238E27FC236}">
                <a16:creationId xmlns:a16="http://schemas.microsoft.com/office/drawing/2014/main" id="{97B1C961-5D5B-4341-88B2-93EBB512BA52}"/>
              </a:ext>
            </a:extLst>
          </p:cNvPr>
          <p:cNvSpPr/>
          <p:nvPr/>
        </p:nvSpPr>
        <p:spPr>
          <a:xfrm>
            <a:off x="11436334" y="6268128"/>
            <a:ext cx="1476281" cy="1363169"/>
          </a:xfrm>
          <a:custGeom>
            <a:avLst/>
            <a:gdLst/>
            <a:ahLst/>
            <a:cxnLst/>
            <a:rect l="l" t="t" r="r" b="b"/>
            <a:pathLst>
              <a:path w="23623" h="21813" extrusionOk="0">
                <a:moveTo>
                  <a:pt x="19050" y="21813"/>
                </a:moveTo>
                <a:lnTo>
                  <a:pt x="4572" y="21813"/>
                </a:lnTo>
                <a:cubicBezTo>
                  <a:pt x="2048" y="21813"/>
                  <a:pt x="0" y="19765"/>
                  <a:pt x="0" y="17241"/>
                </a:cubicBezTo>
                <a:lnTo>
                  <a:pt x="0" y="4573"/>
                </a:lnTo>
                <a:cubicBezTo>
                  <a:pt x="0" y="2048"/>
                  <a:pt x="2048" y="1"/>
                  <a:pt x="4572" y="1"/>
                </a:cubicBezTo>
                <a:lnTo>
                  <a:pt x="19050" y="1"/>
                </a:lnTo>
                <a:cubicBezTo>
                  <a:pt x="21574" y="1"/>
                  <a:pt x="23622" y="2048"/>
                  <a:pt x="23622" y="4573"/>
                </a:cubicBezTo>
                <a:lnTo>
                  <a:pt x="23622" y="17241"/>
                </a:lnTo>
                <a:cubicBezTo>
                  <a:pt x="23622" y="19765"/>
                  <a:pt x="21574" y="21813"/>
                  <a:pt x="19050" y="218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Google Shape;1812;p47">
            <a:extLst>
              <a:ext uri="{FF2B5EF4-FFF2-40B4-BE49-F238E27FC236}">
                <a16:creationId xmlns:a16="http://schemas.microsoft.com/office/drawing/2014/main" id="{D5ED90D5-6767-4861-9F76-59AB5D718155}"/>
              </a:ext>
            </a:extLst>
          </p:cNvPr>
          <p:cNvSpPr/>
          <p:nvPr/>
        </p:nvSpPr>
        <p:spPr>
          <a:xfrm>
            <a:off x="11876131" y="7485060"/>
            <a:ext cx="1477031" cy="1363169"/>
          </a:xfrm>
          <a:custGeom>
            <a:avLst/>
            <a:gdLst/>
            <a:ahLst/>
            <a:cxnLst/>
            <a:rect l="l" t="t" r="r" b="b"/>
            <a:pathLst>
              <a:path w="23635" h="21813" fill="none" extrusionOk="0">
                <a:moveTo>
                  <a:pt x="19062" y="21813"/>
                </a:moveTo>
                <a:lnTo>
                  <a:pt x="4572" y="21813"/>
                </a:lnTo>
                <a:cubicBezTo>
                  <a:pt x="2048" y="21813"/>
                  <a:pt x="0" y="19765"/>
                  <a:pt x="0" y="17241"/>
                </a:cubicBezTo>
                <a:lnTo>
                  <a:pt x="0" y="4573"/>
                </a:lnTo>
                <a:cubicBezTo>
                  <a:pt x="0" y="2049"/>
                  <a:pt x="2048" y="1"/>
                  <a:pt x="4572" y="1"/>
                </a:cubicBezTo>
                <a:lnTo>
                  <a:pt x="19062" y="1"/>
                </a:lnTo>
                <a:cubicBezTo>
                  <a:pt x="21586" y="1"/>
                  <a:pt x="23634" y="2049"/>
                  <a:pt x="23634" y="4573"/>
                </a:cubicBezTo>
                <a:lnTo>
                  <a:pt x="23634" y="17241"/>
                </a:lnTo>
                <a:cubicBezTo>
                  <a:pt x="23634" y="19765"/>
                  <a:pt x="21586" y="21813"/>
                  <a:pt x="19062" y="21813"/>
                </a:cubicBezTo>
                <a:close/>
              </a:path>
            </a:pathLst>
          </a:custGeom>
          <a:noFill/>
          <a:ln w="7450" cap="flat" cmpd="sng">
            <a:solidFill>
              <a:schemeClr val="bg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Google Shape;1813;p47">
            <a:extLst>
              <a:ext uri="{FF2B5EF4-FFF2-40B4-BE49-F238E27FC236}">
                <a16:creationId xmlns:a16="http://schemas.microsoft.com/office/drawing/2014/main" id="{D101F2E6-64B2-4B5C-B58F-1F12BAAEC2C6}"/>
              </a:ext>
            </a:extLst>
          </p:cNvPr>
          <p:cNvSpPr/>
          <p:nvPr/>
        </p:nvSpPr>
        <p:spPr>
          <a:xfrm>
            <a:off x="10004301" y="8282648"/>
            <a:ext cx="2655462" cy="1103015"/>
          </a:xfrm>
          <a:custGeom>
            <a:avLst/>
            <a:gdLst/>
            <a:ahLst/>
            <a:cxnLst/>
            <a:rect l="l" t="t" r="r" b="b"/>
            <a:pathLst>
              <a:path w="35910" h="40732" fill="none" extrusionOk="0">
                <a:moveTo>
                  <a:pt x="1" y="1"/>
                </a:moveTo>
                <a:lnTo>
                  <a:pt x="1" y="35588"/>
                </a:lnTo>
                <a:cubicBezTo>
                  <a:pt x="1" y="38434"/>
                  <a:pt x="2311" y="40732"/>
                  <a:pt x="5156" y="40732"/>
                </a:cubicBezTo>
                <a:lnTo>
                  <a:pt x="29421" y="40732"/>
                </a:lnTo>
                <a:cubicBezTo>
                  <a:pt x="33005" y="40732"/>
                  <a:pt x="35910" y="37827"/>
                  <a:pt x="35910" y="34243"/>
                </a:cubicBezTo>
                <a:lnTo>
                  <a:pt x="35910" y="27266"/>
                </a:lnTo>
              </a:path>
            </a:pathLst>
          </a:custGeom>
          <a:ln>
            <a:solidFill>
              <a:schemeClr val="bg1"/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Google Shape;1814;p47">
            <a:extLst>
              <a:ext uri="{FF2B5EF4-FFF2-40B4-BE49-F238E27FC236}">
                <a16:creationId xmlns:a16="http://schemas.microsoft.com/office/drawing/2014/main" id="{52358116-C35E-4FFB-9844-1CE321AF7860}"/>
              </a:ext>
            </a:extLst>
          </p:cNvPr>
          <p:cNvSpPr/>
          <p:nvPr/>
        </p:nvSpPr>
        <p:spPr>
          <a:xfrm>
            <a:off x="11122513" y="7283997"/>
            <a:ext cx="143672" cy="143672"/>
          </a:xfrm>
          <a:custGeom>
            <a:avLst/>
            <a:gdLst/>
            <a:ahLst/>
            <a:cxnLst/>
            <a:rect l="l" t="t" r="r" b="b"/>
            <a:pathLst>
              <a:path w="2299" h="2299" extrusionOk="0">
                <a:moveTo>
                  <a:pt x="1144" y="1"/>
                </a:moveTo>
                <a:cubicBezTo>
                  <a:pt x="513" y="1"/>
                  <a:pt x="1" y="513"/>
                  <a:pt x="1" y="1156"/>
                </a:cubicBezTo>
                <a:cubicBezTo>
                  <a:pt x="1" y="1787"/>
                  <a:pt x="513" y="2299"/>
                  <a:pt x="1144" y="2299"/>
                </a:cubicBezTo>
                <a:cubicBezTo>
                  <a:pt x="1787" y="2299"/>
                  <a:pt x="2299" y="1787"/>
                  <a:pt x="2299" y="1156"/>
                </a:cubicBezTo>
                <a:cubicBezTo>
                  <a:pt x="2299" y="513"/>
                  <a:pt x="1787" y="1"/>
                  <a:pt x="11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Synergistically utilize technically sound portals with frictionless chains. Dramatically customize…">
            <a:extLst>
              <a:ext uri="{FF2B5EF4-FFF2-40B4-BE49-F238E27FC236}">
                <a16:creationId xmlns:a16="http://schemas.microsoft.com/office/drawing/2014/main" id="{5F335E0E-6BD2-4975-8251-35A81146B490}"/>
              </a:ext>
            </a:extLst>
          </p:cNvPr>
          <p:cNvSpPr txBox="1"/>
          <p:nvPr/>
        </p:nvSpPr>
        <p:spPr>
          <a:xfrm>
            <a:off x="1148780" y="2962618"/>
            <a:ext cx="5026192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ru-RU" altLang="ko-KR" sz="2400" b="1" dirty="0">
                <a:solidFill>
                  <a:schemeClr val="accent1"/>
                </a:solidFill>
                <a:latin typeface="Bookman Old Style" panose="02050604050505020204" pitchFamily="18" charset="0"/>
                <a:cs typeface="Arial" pitchFamily="34" charset="0"/>
              </a:rPr>
              <a:t>ОХЛАЖДАЮЩИЙ ЭФФЕКТ </a:t>
            </a:r>
            <a:r>
              <a:rPr lang="ru-RU" altLang="ko-KR" sz="2400" b="1" dirty="0" smtClean="0">
                <a:solidFill>
                  <a:schemeClr val="accent1"/>
                </a:solidFill>
                <a:latin typeface="Bookman Old Style" panose="02050604050505020204" pitchFamily="18" charset="0"/>
                <a:cs typeface="Arial" pitchFamily="34" charset="0"/>
              </a:rPr>
              <a:t>РАСТВОРА </a:t>
            </a:r>
            <a:endParaRPr lang="ru-RU" altLang="ko-KR" sz="2400" b="1" dirty="0">
              <a:solidFill>
                <a:schemeClr val="accent1"/>
              </a:solidFill>
              <a:latin typeface="Bookman Old Style" panose="02050604050505020204" pitchFamily="18" charset="0"/>
              <a:cs typeface="Arial" pitchFamily="34" charset="0"/>
            </a:endParaRPr>
          </a:p>
        </p:txBody>
      </p:sp>
      <p:sp>
        <p:nvSpPr>
          <p:cNvPr id="33" name="Synergistically utilize technically sound portals with frictionless chains. Dramatically customize…">
            <a:extLst>
              <a:ext uri="{FF2B5EF4-FFF2-40B4-BE49-F238E27FC236}">
                <a16:creationId xmlns:a16="http://schemas.microsoft.com/office/drawing/2014/main" id="{D4C45C40-68D3-4E3E-81E8-AB346E95DF92}"/>
              </a:ext>
            </a:extLst>
          </p:cNvPr>
          <p:cNvSpPr txBox="1"/>
          <p:nvPr/>
        </p:nvSpPr>
        <p:spPr>
          <a:xfrm>
            <a:off x="11024260" y="3303785"/>
            <a:ext cx="582344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ru-RU" altLang="ko-KR" sz="2400" b="1" dirty="0">
                <a:solidFill>
                  <a:schemeClr val="accent1"/>
                </a:solidFill>
                <a:latin typeface="Bookman Old Style" panose="02050604050505020204" pitchFamily="18" charset="0"/>
                <a:cs typeface="Arial" pitchFamily="34" charset="0"/>
              </a:rPr>
              <a:t>ИМПОРТОЗАМЕЩЕНИЕ </a:t>
            </a:r>
          </a:p>
        </p:txBody>
      </p:sp>
      <p:sp>
        <p:nvSpPr>
          <p:cNvPr id="34" name="Synergistically utilize technically sound portals with frictionless chains. Dramatically customize…">
            <a:extLst>
              <a:ext uri="{FF2B5EF4-FFF2-40B4-BE49-F238E27FC236}">
                <a16:creationId xmlns:a16="http://schemas.microsoft.com/office/drawing/2014/main" id="{9F5844E5-692D-4C12-9178-186AA382387A}"/>
              </a:ext>
            </a:extLst>
          </p:cNvPr>
          <p:cNvSpPr txBox="1"/>
          <p:nvPr/>
        </p:nvSpPr>
        <p:spPr>
          <a:xfrm>
            <a:off x="13027191" y="5755905"/>
            <a:ext cx="4466111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ru-RU" altLang="ko-KR" sz="2400" b="1" dirty="0" smtClean="0">
                <a:solidFill>
                  <a:schemeClr val="accent1"/>
                </a:solidFill>
                <a:latin typeface="Bookman Old Style" panose="02050604050505020204" pitchFamily="18" charset="0"/>
                <a:cs typeface="Arial" pitchFamily="34" charset="0"/>
              </a:rPr>
              <a:t>НАЛИЧИЕ ДВУХКОНТУРНОСТИ</a:t>
            </a:r>
            <a:endParaRPr lang="ru-RU" altLang="ko-KR" sz="2400" b="1" dirty="0">
              <a:solidFill>
                <a:schemeClr val="accent1"/>
              </a:solidFill>
              <a:latin typeface="Bookman Old Style" panose="02050604050505020204" pitchFamily="18" charset="0"/>
              <a:cs typeface="Arial" pitchFamily="34" charset="0"/>
            </a:endParaRPr>
          </a:p>
        </p:txBody>
      </p:sp>
      <p:grpSp>
        <p:nvGrpSpPr>
          <p:cNvPr id="35" name="Google Shape;1807;p47">
            <a:extLst>
              <a:ext uri="{FF2B5EF4-FFF2-40B4-BE49-F238E27FC236}">
                <a16:creationId xmlns:a16="http://schemas.microsoft.com/office/drawing/2014/main" id="{533B1739-DCA5-4A5E-B569-F5326D32631C}"/>
              </a:ext>
            </a:extLst>
          </p:cNvPr>
          <p:cNvGrpSpPr/>
          <p:nvPr/>
        </p:nvGrpSpPr>
        <p:grpSpPr>
          <a:xfrm>
            <a:off x="6700872" y="3302616"/>
            <a:ext cx="731333" cy="731333"/>
            <a:chOff x="1492675" y="4992125"/>
            <a:chExt cx="481825" cy="481825"/>
          </a:xfrm>
        </p:grpSpPr>
        <p:sp>
          <p:nvSpPr>
            <p:cNvPr id="36" name="Google Shape;1808;p47">
              <a:extLst>
                <a:ext uri="{FF2B5EF4-FFF2-40B4-BE49-F238E27FC236}">
                  <a16:creationId xmlns:a16="http://schemas.microsoft.com/office/drawing/2014/main" id="{B99ABD45-AF84-4FEF-AC8B-79B72A9EFA70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defTabSz="1828755">
                <a:buClr>
                  <a:srgbClr val="000000"/>
                </a:buClr>
              </a:pPr>
              <a:endParaRPr sz="2801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7" name="Google Shape;1809;p47">
              <a:extLst>
                <a:ext uri="{FF2B5EF4-FFF2-40B4-BE49-F238E27FC236}">
                  <a16:creationId xmlns:a16="http://schemas.microsoft.com/office/drawing/2014/main" id="{2F32ED86-0E6D-47AA-A098-199CEE319393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defTabSz="1828755">
                <a:buClr>
                  <a:srgbClr val="000000"/>
                </a:buClr>
              </a:pPr>
              <a:endParaRPr sz="2801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8" name="Google Shape;1807;p47">
            <a:extLst>
              <a:ext uri="{FF2B5EF4-FFF2-40B4-BE49-F238E27FC236}">
                <a16:creationId xmlns:a16="http://schemas.microsoft.com/office/drawing/2014/main" id="{533B1739-DCA5-4A5E-B569-F5326D32631C}"/>
              </a:ext>
            </a:extLst>
          </p:cNvPr>
          <p:cNvGrpSpPr/>
          <p:nvPr/>
        </p:nvGrpSpPr>
        <p:grpSpPr>
          <a:xfrm>
            <a:off x="11808807" y="6609956"/>
            <a:ext cx="731333" cy="731333"/>
            <a:chOff x="1492675" y="4992125"/>
            <a:chExt cx="481825" cy="481825"/>
          </a:xfrm>
        </p:grpSpPr>
        <p:sp>
          <p:nvSpPr>
            <p:cNvPr id="39" name="Google Shape;1808;p47">
              <a:extLst>
                <a:ext uri="{FF2B5EF4-FFF2-40B4-BE49-F238E27FC236}">
                  <a16:creationId xmlns:a16="http://schemas.microsoft.com/office/drawing/2014/main" id="{B99ABD45-AF84-4FEF-AC8B-79B72A9EFA70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defTabSz="1828755">
                <a:buClr>
                  <a:srgbClr val="000000"/>
                </a:buClr>
              </a:pPr>
              <a:endParaRPr sz="2801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0" name="Google Shape;1809;p47">
              <a:extLst>
                <a:ext uri="{FF2B5EF4-FFF2-40B4-BE49-F238E27FC236}">
                  <a16:creationId xmlns:a16="http://schemas.microsoft.com/office/drawing/2014/main" id="{2F32ED86-0E6D-47AA-A098-199CEE319393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defTabSz="1828755">
                <a:buClr>
                  <a:srgbClr val="000000"/>
                </a:buClr>
              </a:pPr>
              <a:endParaRPr sz="2801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2" name="Заголовок 1"/>
          <p:cNvSpPr txBox="1">
            <a:spLocks/>
          </p:cNvSpPr>
          <p:nvPr/>
        </p:nvSpPr>
        <p:spPr>
          <a:xfrm>
            <a:off x="2989013" y="455160"/>
            <a:ext cx="9531661" cy="1773107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Отечественный двухконтурный инфильтрационный диспенсер</a:t>
            </a:r>
            <a:endParaRPr lang="ru-RU" sz="4200" dirty="0">
              <a:solidFill>
                <a:schemeClr val="accent1"/>
              </a:solidFill>
            </a:endParaRPr>
          </a:p>
        </p:txBody>
      </p:sp>
      <p:sp>
        <p:nvSpPr>
          <p:cNvPr id="41" name="Google Shape;1768;p47">
            <a:extLst>
              <a:ext uri="{FF2B5EF4-FFF2-40B4-BE49-F238E27FC236}">
                <a16:creationId xmlns:a16="http://schemas.microsoft.com/office/drawing/2014/main" id="{77E51F56-A26A-484B-9AC6-F86758930181}"/>
              </a:ext>
            </a:extLst>
          </p:cNvPr>
          <p:cNvSpPr/>
          <p:nvPr/>
        </p:nvSpPr>
        <p:spPr>
          <a:xfrm>
            <a:off x="5911522" y="8188468"/>
            <a:ext cx="3399380" cy="1959168"/>
          </a:xfrm>
          <a:custGeom>
            <a:avLst/>
            <a:gdLst/>
            <a:ahLst/>
            <a:cxnLst/>
            <a:rect l="l" t="t" r="r" b="b"/>
            <a:pathLst>
              <a:path w="53019" h="31350" extrusionOk="0">
                <a:moveTo>
                  <a:pt x="29290" y="31147"/>
                </a:moveTo>
                <a:lnTo>
                  <a:pt x="2155" y="23730"/>
                </a:lnTo>
                <a:cubicBezTo>
                  <a:pt x="524" y="23289"/>
                  <a:pt x="0" y="21241"/>
                  <a:pt x="1215" y="20063"/>
                </a:cubicBezTo>
                <a:lnTo>
                  <a:pt x="21086" y="739"/>
                </a:lnTo>
                <a:cubicBezTo>
                  <a:pt x="21622" y="203"/>
                  <a:pt x="22396" y="1"/>
                  <a:pt x="23134" y="179"/>
                </a:cubicBezTo>
                <a:lnTo>
                  <a:pt x="50804" y="7049"/>
                </a:lnTo>
                <a:cubicBezTo>
                  <a:pt x="52459" y="7466"/>
                  <a:pt x="53019" y="9538"/>
                  <a:pt x="51792" y="10740"/>
                </a:cubicBezTo>
                <a:lnTo>
                  <a:pt x="31385" y="30600"/>
                </a:lnTo>
                <a:cubicBezTo>
                  <a:pt x="30825" y="31147"/>
                  <a:pt x="30028" y="31350"/>
                  <a:pt x="29290" y="311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Google Shape;1758;p47">
            <a:extLst>
              <a:ext uri="{FF2B5EF4-FFF2-40B4-BE49-F238E27FC236}">
                <a16:creationId xmlns:a16="http://schemas.microsoft.com/office/drawing/2014/main" id="{55EACDDA-3740-425C-A85F-39C3254CEFD2}"/>
              </a:ext>
            </a:extLst>
          </p:cNvPr>
          <p:cNvSpPr/>
          <p:nvPr/>
        </p:nvSpPr>
        <p:spPr>
          <a:xfrm>
            <a:off x="5063653" y="6065375"/>
            <a:ext cx="1998662" cy="3323024"/>
          </a:xfrm>
          <a:custGeom>
            <a:avLst/>
            <a:gdLst/>
            <a:ahLst/>
            <a:cxnLst/>
            <a:rect l="l" t="t" r="r" b="b"/>
            <a:pathLst>
              <a:path w="31982" h="53174" extrusionOk="0">
                <a:moveTo>
                  <a:pt x="763" y="21479"/>
                </a:moveTo>
                <a:lnTo>
                  <a:pt x="20670" y="1215"/>
                </a:lnTo>
                <a:cubicBezTo>
                  <a:pt x="21849" y="0"/>
                  <a:pt x="23909" y="548"/>
                  <a:pt x="24337" y="2191"/>
                </a:cubicBezTo>
                <a:lnTo>
                  <a:pt x="31791" y="30528"/>
                </a:lnTo>
                <a:cubicBezTo>
                  <a:pt x="31981" y="31290"/>
                  <a:pt x="31755" y="32100"/>
                  <a:pt x="31195" y="32647"/>
                </a:cubicBezTo>
                <a:lnTo>
                  <a:pt x="11288" y="52019"/>
                </a:lnTo>
                <a:cubicBezTo>
                  <a:pt x="10097" y="53174"/>
                  <a:pt x="8097" y="52626"/>
                  <a:pt x="7657" y="51019"/>
                </a:cubicBezTo>
                <a:lnTo>
                  <a:pt x="203" y="23587"/>
                </a:lnTo>
                <a:cubicBezTo>
                  <a:pt x="1" y="22837"/>
                  <a:pt x="215" y="22039"/>
                  <a:pt x="763" y="21479"/>
                </a:cubicBezTo>
                <a:close/>
              </a:path>
            </a:pathLst>
          </a:custGeom>
          <a:solidFill>
            <a:srgbClr val="2BBBC8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Synergistically utilize technically sound portals with frictionless chains. Dramatically customize…">
            <a:extLst>
              <a:ext uri="{FF2B5EF4-FFF2-40B4-BE49-F238E27FC236}">
                <a16:creationId xmlns:a16="http://schemas.microsoft.com/office/drawing/2014/main" id="{5F335E0E-6BD2-4975-8251-35A81146B490}"/>
              </a:ext>
            </a:extLst>
          </p:cNvPr>
          <p:cNvSpPr txBox="1"/>
          <p:nvPr/>
        </p:nvSpPr>
        <p:spPr>
          <a:xfrm>
            <a:off x="578825" y="5548156"/>
            <a:ext cx="4204037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endParaRPr lang="ru-RU" altLang="ko-KR" sz="27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cs typeface="Arial" pitchFamily="34" charset="0"/>
            </a:endParaRPr>
          </a:p>
        </p:txBody>
      </p:sp>
      <p:sp>
        <p:nvSpPr>
          <p:cNvPr id="46" name="Google Shape;1794;p47">
            <a:extLst>
              <a:ext uri="{FF2B5EF4-FFF2-40B4-BE49-F238E27FC236}">
                <a16:creationId xmlns:a16="http://schemas.microsoft.com/office/drawing/2014/main" id="{FBD9FAD2-8DC9-4672-AD8A-088E5C9157DA}"/>
              </a:ext>
            </a:extLst>
          </p:cNvPr>
          <p:cNvSpPr/>
          <p:nvPr/>
        </p:nvSpPr>
        <p:spPr>
          <a:xfrm flipH="1">
            <a:off x="4745562" y="4867829"/>
            <a:ext cx="1476281" cy="1363169"/>
          </a:xfrm>
          <a:custGeom>
            <a:avLst/>
            <a:gdLst/>
            <a:ahLst/>
            <a:cxnLst/>
            <a:rect l="l" t="t" r="r" b="b"/>
            <a:pathLst>
              <a:path w="23623" h="21813" extrusionOk="0">
                <a:moveTo>
                  <a:pt x="19050" y="21812"/>
                </a:moveTo>
                <a:lnTo>
                  <a:pt x="4572" y="21812"/>
                </a:lnTo>
                <a:cubicBezTo>
                  <a:pt x="2048" y="21812"/>
                  <a:pt x="0" y="19764"/>
                  <a:pt x="0" y="17240"/>
                </a:cubicBezTo>
                <a:lnTo>
                  <a:pt x="0" y="4572"/>
                </a:lnTo>
                <a:cubicBezTo>
                  <a:pt x="0" y="2048"/>
                  <a:pt x="2048" y="0"/>
                  <a:pt x="4572" y="0"/>
                </a:cubicBezTo>
                <a:lnTo>
                  <a:pt x="19050" y="0"/>
                </a:lnTo>
                <a:cubicBezTo>
                  <a:pt x="21574" y="0"/>
                  <a:pt x="23622" y="2048"/>
                  <a:pt x="23622" y="4572"/>
                </a:cubicBezTo>
                <a:lnTo>
                  <a:pt x="23622" y="17240"/>
                </a:lnTo>
                <a:cubicBezTo>
                  <a:pt x="23622" y="19764"/>
                  <a:pt x="21574" y="21812"/>
                  <a:pt x="19050" y="21812"/>
                </a:cubicBezTo>
                <a:close/>
              </a:path>
            </a:pathLst>
          </a:custGeom>
          <a:solidFill>
            <a:srgbClr val="2BBBC8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Google Shape;1796;p47">
            <a:extLst>
              <a:ext uri="{FF2B5EF4-FFF2-40B4-BE49-F238E27FC236}">
                <a16:creationId xmlns:a16="http://schemas.microsoft.com/office/drawing/2014/main" id="{755B7967-4F22-422F-91DB-2FC4EEE982C4}"/>
              </a:ext>
            </a:extLst>
          </p:cNvPr>
          <p:cNvSpPr/>
          <p:nvPr/>
        </p:nvSpPr>
        <p:spPr>
          <a:xfrm flipV="1">
            <a:off x="5882596" y="4002817"/>
            <a:ext cx="1571189" cy="1057893"/>
          </a:xfrm>
          <a:custGeom>
            <a:avLst/>
            <a:gdLst/>
            <a:ahLst/>
            <a:cxnLst/>
            <a:rect l="l" t="t" r="r" b="b"/>
            <a:pathLst>
              <a:path w="27111" h="18444" fill="none" extrusionOk="0">
                <a:moveTo>
                  <a:pt x="0" y="18443"/>
                </a:moveTo>
                <a:lnTo>
                  <a:pt x="20336" y="18443"/>
                </a:lnTo>
                <a:cubicBezTo>
                  <a:pt x="24075" y="18443"/>
                  <a:pt x="27111" y="15407"/>
                  <a:pt x="27111" y="11669"/>
                </a:cubicBezTo>
                <a:lnTo>
                  <a:pt x="27111" y="1"/>
                </a:lnTo>
              </a:path>
            </a:pathLst>
          </a:custGeom>
          <a:ln>
            <a:solidFill>
              <a:schemeClr val="bg1"/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48" name="Google Shape;1807;p47">
            <a:extLst>
              <a:ext uri="{FF2B5EF4-FFF2-40B4-BE49-F238E27FC236}">
                <a16:creationId xmlns:a16="http://schemas.microsoft.com/office/drawing/2014/main" id="{533B1739-DCA5-4A5E-B569-F5326D32631C}"/>
              </a:ext>
            </a:extLst>
          </p:cNvPr>
          <p:cNvGrpSpPr/>
          <p:nvPr/>
        </p:nvGrpSpPr>
        <p:grpSpPr>
          <a:xfrm>
            <a:off x="5137651" y="5149420"/>
            <a:ext cx="731333" cy="731333"/>
            <a:chOff x="1492675" y="4992125"/>
            <a:chExt cx="481825" cy="481825"/>
          </a:xfrm>
        </p:grpSpPr>
        <p:sp>
          <p:nvSpPr>
            <p:cNvPr id="49" name="Google Shape;1808;p47">
              <a:extLst>
                <a:ext uri="{FF2B5EF4-FFF2-40B4-BE49-F238E27FC236}">
                  <a16:creationId xmlns:a16="http://schemas.microsoft.com/office/drawing/2014/main" id="{B99ABD45-AF84-4FEF-AC8B-79B72A9EFA70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defTabSz="1828755">
                <a:buClr>
                  <a:srgbClr val="000000"/>
                </a:buClr>
              </a:pPr>
              <a:endParaRPr sz="2801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0" name="Google Shape;1809;p47">
              <a:extLst>
                <a:ext uri="{FF2B5EF4-FFF2-40B4-BE49-F238E27FC236}">
                  <a16:creationId xmlns:a16="http://schemas.microsoft.com/office/drawing/2014/main" id="{2F32ED86-0E6D-47AA-A098-199CEE319393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defTabSz="1828755">
                <a:buClr>
                  <a:srgbClr val="000000"/>
                </a:buClr>
              </a:pPr>
              <a:endParaRPr sz="2801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1" name="Google Shape;1806;p47">
            <a:extLst>
              <a:ext uri="{FF2B5EF4-FFF2-40B4-BE49-F238E27FC236}">
                <a16:creationId xmlns:a16="http://schemas.microsoft.com/office/drawing/2014/main" id="{9843DD93-B40B-4648-ADA8-02523D60355B}"/>
              </a:ext>
            </a:extLst>
          </p:cNvPr>
          <p:cNvSpPr/>
          <p:nvPr/>
        </p:nvSpPr>
        <p:spPr>
          <a:xfrm>
            <a:off x="5523379" y="6391320"/>
            <a:ext cx="125860" cy="121269"/>
          </a:xfrm>
          <a:custGeom>
            <a:avLst/>
            <a:gdLst/>
            <a:ahLst/>
            <a:cxnLst/>
            <a:rect l="l" t="t" r="r" b="b"/>
            <a:pathLst>
              <a:path w="2298" h="2287" extrusionOk="0">
                <a:moveTo>
                  <a:pt x="1155" y="0"/>
                </a:moveTo>
                <a:cubicBezTo>
                  <a:pt x="524" y="0"/>
                  <a:pt x="0" y="512"/>
                  <a:pt x="0" y="1143"/>
                </a:cubicBezTo>
                <a:cubicBezTo>
                  <a:pt x="0" y="1774"/>
                  <a:pt x="524" y="2286"/>
                  <a:pt x="1155" y="2286"/>
                </a:cubicBezTo>
                <a:cubicBezTo>
                  <a:pt x="1786" y="2286"/>
                  <a:pt x="2298" y="1774"/>
                  <a:pt x="2298" y="1143"/>
                </a:cubicBezTo>
                <a:cubicBezTo>
                  <a:pt x="2298" y="512"/>
                  <a:pt x="1786" y="0"/>
                  <a:pt x="115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 rot="10800000" flipV="1">
            <a:off x="500637" y="4571575"/>
            <a:ext cx="42554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2400" b="1" dirty="0" smtClean="0">
                <a:solidFill>
                  <a:schemeClr val="accent1"/>
                </a:solidFill>
                <a:latin typeface="Bookman Old Style" panose="02050604050505020204" pitchFamily="18" charset="0"/>
                <a:cs typeface="Arial" pitchFamily="34" charset="0"/>
              </a:rPr>
              <a:t>ВОЗМОЖНОСТЬ ИСПОЛЬЗОВАТЬ У ПАЦИЕНТОВ, ИМЕЮЩИХ АЛЛЕРГИЮ НА МЕСТНЫЕ АНЕСТЕТИКИ </a:t>
            </a:r>
            <a:endParaRPr lang="ru-RU" sz="2400" dirty="0"/>
          </a:p>
        </p:txBody>
      </p:sp>
      <p:sp>
        <p:nvSpPr>
          <p:cNvPr id="52" name="Google Shape;1811;p47">
            <a:extLst>
              <a:ext uri="{FF2B5EF4-FFF2-40B4-BE49-F238E27FC236}">
                <a16:creationId xmlns:a16="http://schemas.microsoft.com/office/drawing/2014/main" id="{97B1C961-5D5B-4341-88B2-93EBB512BA52}"/>
              </a:ext>
            </a:extLst>
          </p:cNvPr>
          <p:cNvSpPr/>
          <p:nvPr/>
        </p:nvSpPr>
        <p:spPr>
          <a:xfrm>
            <a:off x="9718068" y="8618362"/>
            <a:ext cx="1476281" cy="1363169"/>
          </a:xfrm>
          <a:custGeom>
            <a:avLst/>
            <a:gdLst/>
            <a:ahLst/>
            <a:cxnLst/>
            <a:rect l="l" t="t" r="r" b="b"/>
            <a:pathLst>
              <a:path w="23623" h="21813" extrusionOk="0">
                <a:moveTo>
                  <a:pt x="19050" y="21813"/>
                </a:moveTo>
                <a:lnTo>
                  <a:pt x="4572" y="21813"/>
                </a:lnTo>
                <a:cubicBezTo>
                  <a:pt x="2048" y="21813"/>
                  <a:pt x="0" y="19765"/>
                  <a:pt x="0" y="17241"/>
                </a:cubicBezTo>
                <a:lnTo>
                  <a:pt x="0" y="4573"/>
                </a:lnTo>
                <a:cubicBezTo>
                  <a:pt x="0" y="2048"/>
                  <a:pt x="2048" y="1"/>
                  <a:pt x="4572" y="1"/>
                </a:cubicBezTo>
                <a:lnTo>
                  <a:pt x="19050" y="1"/>
                </a:lnTo>
                <a:cubicBezTo>
                  <a:pt x="21574" y="1"/>
                  <a:pt x="23622" y="2048"/>
                  <a:pt x="23622" y="4573"/>
                </a:cubicBezTo>
                <a:lnTo>
                  <a:pt x="23622" y="17241"/>
                </a:lnTo>
                <a:cubicBezTo>
                  <a:pt x="23622" y="19765"/>
                  <a:pt x="21574" y="21813"/>
                  <a:pt x="19050" y="218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53" name="Google Shape;1807;p47">
            <a:extLst>
              <a:ext uri="{FF2B5EF4-FFF2-40B4-BE49-F238E27FC236}">
                <a16:creationId xmlns:a16="http://schemas.microsoft.com/office/drawing/2014/main" id="{533B1739-DCA5-4A5E-B569-F5326D32631C}"/>
              </a:ext>
            </a:extLst>
          </p:cNvPr>
          <p:cNvGrpSpPr/>
          <p:nvPr/>
        </p:nvGrpSpPr>
        <p:grpSpPr>
          <a:xfrm>
            <a:off x="10090541" y="8964374"/>
            <a:ext cx="731333" cy="731333"/>
            <a:chOff x="1492675" y="4992125"/>
            <a:chExt cx="481825" cy="481825"/>
          </a:xfrm>
        </p:grpSpPr>
        <p:sp>
          <p:nvSpPr>
            <p:cNvPr id="54" name="Google Shape;1808;p47">
              <a:extLst>
                <a:ext uri="{FF2B5EF4-FFF2-40B4-BE49-F238E27FC236}">
                  <a16:creationId xmlns:a16="http://schemas.microsoft.com/office/drawing/2014/main" id="{B99ABD45-AF84-4FEF-AC8B-79B72A9EFA70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defTabSz="1828755">
                <a:buClr>
                  <a:srgbClr val="000000"/>
                </a:buClr>
              </a:pPr>
              <a:endParaRPr sz="2801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5" name="Google Shape;1809;p47">
              <a:extLst>
                <a:ext uri="{FF2B5EF4-FFF2-40B4-BE49-F238E27FC236}">
                  <a16:creationId xmlns:a16="http://schemas.microsoft.com/office/drawing/2014/main" id="{2F32ED86-0E6D-47AA-A098-199CEE319393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defTabSz="1828755">
                <a:buClr>
                  <a:srgbClr val="000000"/>
                </a:buClr>
              </a:pPr>
              <a:endParaRPr sz="2801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6" name="Google Shape;1814;p47">
            <a:extLst>
              <a:ext uri="{FF2B5EF4-FFF2-40B4-BE49-F238E27FC236}">
                <a16:creationId xmlns:a16="http://schemas.microsoft.com/office/drawing/2014/main" id="{52358116-C35E-4FFB-9844-1CE321AF7860}"/>
              </a:ext>
            </a:extLst>
          </p:cNvPr>
          <p:cNvSpPr/>
          <p:nvPr/>
        </p:nvSpPr>
        <p:spPr>
          <a:xfrm>
            <a:off x="9256180" y="8911564"/>
            <a:ext cx="156065" cy="120403"/>
          </a:xfrm>
          <a:custGeom>
            <a:avLst/>
            <a:gdLst/>
            <a:ahLst/>
            <a:cxnLst/>
            <a:rect l="l" t="t" r="r" b="b"/>
            <a:pathLst>
              <a:path w="2299" h="2299" extrusionOk="0">
                <a:moveTo>
                  <a:pt x="1144" y="1"/>
                </a:moveTo>
                <a:cubicBezTo>
                  <a:pt x="513" y="1"/>
                  <a:pt x="1" y="513"/>
                  <a:pt x="1" y="1156"/>
                </a:cubicBezTo>
                <a:cubicBezTo>
                  <a:pt x="1" y="1787"/>
                  <a:pt x="513" y="2299"/>
                  <a:pt x="1144" y="2299"/>
                </a:cubicBezTo>
                <a:cubicBezTo>
                  <a:pt x="1787" y="2299"/>
                  <a:pt x="2299" y="1787"/>
                  <a:pt x="2299" y="1156"/>
                </a:cubicBezTo>
                <a:cubicBezTo>
                  <a:pt x="2299" y="513"/>
                  <a:pt x="1787" y="1"/>
                  <a:pt x="11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Synergistically utilize technically sound portals with frictionless chains. Dramatically customize…">
            <a:extLst>
              <a:ext uri="{FF2B5EF4-FFF2-40B4-BE49-F238E27FC236}">
                <a16:creationId xmlns:a16="http://schemas.microsoft.com/office/drawing/2014/main" id="{9F5844E5-692D-4C12-9178-186AA382387A}"/>
              </a:ext>
            </a:extLst>
          </p:cNvPr>
          <p:cNvSpPr txBox="1"/>
          <p:nvPr/>
        </p:nvSpPr>
        <p:spPr>
          <a:xfrm>
            <a:off x="12540141" y="8862957"/>
            <a:ext cx="475726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ru-RU" altLang="ko-KR" sz="2400" b="1" dirty="0" smtClean="0">
                <a:solidFill>
                  <a:schemeClr val="accent1"/>
                </a:solidFill>
                <a:latin typeface="Bookman Old Style" panose="02050604050505020204" pitchFamily="18" charset="0"/>
                <a:cs typeface="Arial" pitchFamily="34" charset="0"/>
              </a:rPr>
              <a:t>ВЫСОКАЯ БЕЗОПАСНОСТЬ</a:t>
            </a:r>
            <a:endParaRPr lang="ru-RU" altLang="ko-KR" sz="2400" b="1" dirty="0">
              <a:solidFill>
                <a:schemeClr val="accent1"/>
              </a:solidFill>
              <a:latin typeface="Bookman Old Style" panose="0205060405050502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22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" name="Google Shape;79;p17"/>
          <p:cNvGraphicFramePr/>
          <p:nvPr>
            <p:extLst>
              <p:ext uri="{D42A27DB-BD31-4B8C-83A1-F6EECF244321}">
                <p14:modId xmlns:p14="http://schemas.microsoft.com/office/powerpoint/2010/main" val="793218299"/>
              </p:ext>
            </p:extLst>
          </p:nvPr>
        </p:nvGraphicFramePr>
        <p:xfrm>
          <a:off x="698270" y="561110"/>
          <a:ext cx="17208730" cy="99666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796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5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86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331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46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6251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 b="1" dirty="0"/>
                        <a:t>Проектная роль </a:t>
                      </a:r>
                      <a:endParaRPr sz="1700" b="1" dirty="0"/>
                    </a:p>
                  </a:txBody>
                  <a:tcPr marL="182850" marR="182850" marT="182850" marB="1828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 b="1" dirty="0"/>
                        <a:t>Кто исполняет</a:t>
                      </a:r>
                      <a:r>
                        <a:rPr lang="ru" sz="1700" dirty="0"/>
                        <a:t/>
                      </a:r>
                      <a:br>
                        <a:rPr lang="ru" sz="1700" dirty="0"/>
                      </a:br>
                      <a:r>
                        <a:rPr lang="ru" sz="1700" dirty="0"/>
                        <a:t>(если известен)</a:t>
                      </a:r>
                      <a:endParaRPr sz="1700" dirty="0"/>
                    </a:p>
                  </a:txBody>
                  <a:tcPr marL="182850" marR="182850" marT="182850" marB="1828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 b="1" dirty="0"/>
                        <a:t>Чего хочет </a:t>
                      </a:r>
                      <a:r>
                        <a:rPr lang="ru" sz="1700" dirty="0"/>
                        <a:t/>
                      </a:r>
                      <a:br>
                        <a:rPr lang="ru" sz="1700" dirty="0"/>
                      </a:br>
                      <a:r>
                        <a:rPr lang="ru" sz="1700" dirty="0"/>
                        <a:t>(цели, интересы, предпочтения)</a:t>
                      </a:r>
                      <a:endParaRPr sz="1700" dirty="0"/>
                    </a:p>
                  </a:txBody>
                  <a:tcPr marL="182850" marR="182850" marT="182850" marB="1828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 b="1"/>
                        <a:t>Что необходимо от него</a:t>
                      </a:r>
                      <a:endParaRPr sz="1700" b="1"/>
                    </a:p>
                  </a:txBody>
                  <a:tcPr marL="182850" marR="182850" marT="182850" marB="1828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 b="1"/>
                        <a:t>Что предлагаем </a:t>
                      </a:r>
                      <a:endParaRPr sz="1700" b="1"/>
                    </a:p>
                  </a:txBody>
                  <a:tcPr marL="182850" marR="182850" marT="182850" marB="18285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9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 dirty="0"/>
                        <a:t>Заказчик</a:t>
                      </a:r>
                      <a:endParaRPr sz="1700" dirty="0"/>
                    </a:p>
                  </a:txBody>
                  <a:tcPr marL="182850" marR="182850" marT="182850" marB="1828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dirty="0"/>
                        <a:t>Главврач</a:t>
                      </a:r>
                      <a:r>
                        <a:rPr lang="ru-RU" sz="1700" baseline="0" dirty="0"/>
                        <a:t> стационара, </a:t>
                      </a:r>
                      <a:r>
                        <a:rPr lang="ru-RU" sz="1700" baseline="0" dirty="0" err="1"/>
                        <a:t>мед.центра</a:t>
                      </a:r>
                      <a:r>
                        <a:rPr lang="ru-RU" sz="1700" baseline="0" dirty="0"/>
                        <a:t>, ЛПУ</a:t>
                      </a:r>
                      <a:endParaRPr sz="1700" dirty="0"/>
                    </a:p>
                  </a:txBody>
                  <a:tcPr marL="182850" marR="182850" marT="182850" marB="1828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dirty="0" smtClean="0"/>
                        <a:t>1.Проводить современные плановые оперативные вмешательства.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dirty="0" smtClean="0"/>
                        <a:t>2.Улучшить</a:t>
                      </a:r>
                      <a:r>
                        <a:rPr lang="ru-RU" sz="1700" baseline="0" dirty="0" smtClean="0"/>
                        <a:t> </a:t>
                      </a:r>
                      <a:r>
                        <a:rPr lang="ru-RU" sz="1700" baseline="0" dirty="0"/>
                        <a:t>качество </a:t>
                      </a:r>
                      <a:r>
                        <a:rPr lang="ru-RU" sz="1700" baseline="0" dirty="0" smtClean="0"/>
                        <a:t>лечения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aseline="0" dirty="0" smtClean="0"/>
                        <a:t>3.Снизить  </a:t>
                      </a:r>
                      <a:r>
                        <a:rPr lang="ru-RU" sz="1700" baseline="0" dirty="0"/>
                        <a:t>процент осложнённых форм венозной патологии</a:t>
                      </a:r>
                      <a:endParaRPr sz="1700" dirty="0"/>
                    </a:p>
                  </a:txBody>
                  <a:tcPr marL="182850" marR="182850" marT="182850" marB="1828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dirty="0" smtClean="0"/>
                        <a:t>1.Применение </a:t>
                      </a:r>
                      <a:r>
                        <a:rPr lang="ru-RU" sz="1700" baseline="0" dirty="0" smtClean="0"/>
                        <a:t>данного ДИД в плановой хирургии при операциях различного профиля, проводимых под местной анестезией.</a:t>
                      </a:r>
                      <a:endParaRPr lang="ru-RU" sz="1700" baseline="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aseline="0" dirty="0"/>
                        <a:t>2. </a:t>
                      </a:r>
                      <a:r>
                        <a:rPr lang="ru-RU" sz="1700" baseline="0" dirty="0" smtClean="0"/>
                        <a:t>Возможность использования данного двухконтурного инфильтрационного диспенсера (ДИД) у пациентов, имеющих непереносимость к местным анестетикам, входящим в группу риска по развитию тромбоэмболических осложнений.</a:t>
                      </a:r>
                      <a:endParaRPr sz="1700" dirty="0"/>
                    </a:p>
                  </a:txBody>
                  <a:tcPr marL="182850" marR="182850" marT="182850" marB="1828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aseline="0" dirty="0"/>
                        <a:t>1. Площадку (ЛПУ, частный центр) для внедрения  </a:t>
                      </a:r>
                      <a:r>
                        <a:rPr lang="ru-RU" sz="1700" baseline="0" dirty="0" smtClean="0"/>
                        <a:t>предлагаемого ДИД</a:t>
                      </a:r>
                      <a:endParaRPr sz="1700" dirty="0"/>
                    </a:p>
                  </a:txBody>
                  <a:tcPr marL="182850" marR="182850" marT="182850" marB="18285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380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 dirty="0"/>
                        <a:t>Пользователь </a:t>
                      </a:r>
                      <a:endParaRPr sz="1700" dirty="0"/>
                    </a:p>
                  </a:txBody>
                  <a:tcPr marL="182850" marR="182850" marT="182850" marB="1828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dirty="0"/>
                        <a:t>ЛПУ, частные медицинские центры, муниципальные поликлиники, сосудистые</a:t>
                      </a:r>
                      <a:r>
                        <a:rPr lang="ru-RU" sz="1700" baseline="0" dirty="0"/>
                        <a:t> отделения….</a:t>
                      </a:r>
                      <a:r>
                        <a:rPr lang="ru-RU" sz="1700" dirty="0"/>
                        <a:t> </a:t>
                      </a:r>
                      <a:endParaRPr sz="1700" dirty="0"/>
                    </a:p>
                  </a:txBody>
                  <a:tcPr marL="182850" marR="182850" marT="182850" marB="18285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/>
                        <a:t>Улучшить</a:t>
                      </a:r>
                      <a:r>
                        <a:rPr lang="ru-RU" sz="1700" baseline="0" dirty="0"/>
                        <a:t> </a:t>
                      </a:r>
                      <a:r>
                        <a:rPr lang="ru-RU" sz="1700" baseline="0" dirty="0" smtClean="0"/>
                        <a:t>качество лечения</a:t>
                      </a:r>
                      <a:endParaRPr sz="1700" dirty="0"/>
                    </a:p>
                  </a:txBody>
                  <a:tcPr marL="182850" marR="182850" marT="182850" marB="1828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dirty="0"/>
                        <a:t>1. Добросовестное и регулярное исполнение</a:t>
                      </a:r>
                      <a:r>
                        <a:rPr lang="ru-RU" sz="1700" baseline="0" dirty="0"/>
                        <a:t>  соглашения о </a:t>
                      </a:r>
                      <a:r>
                        <a:rPr lang="ru-RU" sz="1700" baseline="0" dirty="0" smtClean="0"/>
                        <a:t>проводимых операциях, при которых используется ДИД</a:t>
                      </a:r>
                      <a:endParaRPr sz="1700" dirty="0"/>
                    </a:p>
                  </a:txBody>
                  <a:tcPr marL="182850" marR="182850" marT="182850" marB="1828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dirty="0"/>
                        <a:t>1.Улучшить</a:t>
                      </a:r>
                      <a:r>
                        <a:rPr lang="ru-RU" sz="1700" baseline="0" dirty="0"/>
                        <a:t> </a:t>
                      </a:r>
                      <a:r>
                        <a:rPr lang="ru-RU" sz="1700" baseline="0" dirty="0" smtClean="0"/>
                        <a:t>качество лечения и качество жизни пациентов.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aseline="0" dirty="0" smtClean="0"/>
                        <a:t>2.Увеличить количество операций.</a:t>
                      </a:r>
                      <a:endParaRPr lang="ru-RU" sz="1700" baseline="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aseline="0" dirty="0"/>
                        <a:t>3.  Увеличить прибыль от платных услуг</a:t>
                      </a:r>
                      <a:endParaRPr sz="1700" dirty="0"/>
                    </a:p>
                  </a:txBody>
                  <a:tcPr marL="182850" marR="182850" marT="182850" marB="18285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533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/>
                        <a:t>Держатель ресурсов </a:t>
                      </a:r>
                      <a:endParaRPr sz="1700"/>
                    </a:p>
                  </a:txBody>
                  <a:tcPr marL="182850" marR="182850" marT="182850" marB="1828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dirty="0"/>
                        <a:t>Если ресурсы - оборудование – держателем</a:t>
                      </a:r>
                      <a:r>
                        <a:rPr lang="ru-RU" sz="1700" baseline="0" dirty="0"/>
                        <a:t> являются ЛПУ</a:t>
                      </a:r>
                      <a:r>
                        <a:rPr lang="ru-RU" sz="1700" dirty="0"/>
                        <a:t>  </a:t>
                      </a:r>
                      <a:endParaRPr sz="1700" dirty="0"/>
                    </a:p>
                  </a:txBody>
                  <a:tcPr marL="182850" marR="182850" marT="182850" marB="1828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dirty="0"/>
                        <a:t>1. Повысить статус ЛПУ о </a:t>
                      </a:r>
                      <a:r>
                        <a:rPr lang="ru-RU" sz="1700" dirty="0" smtClean="0"/>
                        <a:t>проводимом лечении</a:t>
                      </a:r>
                      <a:endParaRPr sz="1700" dirty="0"/>
                    </a:p>
                  </a:txBody>
                  <a:tcPr marL="182850" marR="182850" marT="182850" marB="1828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dirty="0"/>
                        <a:t>1. Необходимые условия для </a:t>
                      </a:r>
                      <a:r>
                        <a:rPr lang="ru-RU" sz="1700" dirty="0" smtClean="0"/>
                        <a:t>проведения современных оперативных вмешательств.</a:t>
                      </a:r>
                      <a:endParaRPr sz="1700" dirty="0"/>
                    </a:p>
                  </a:txBody>
                  <a:tcPr marL="182850" marR="182850" marT="182850" marB="1828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182850" marR="182850" marT="182850" marB="18285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7380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/>
                        <a:t>Команда реализации </a:t>
                      </a:r>
                      <a:endParaRPr sz="1700"/>
                    </a:p>
                  </a:txBody>
                  <a:tcPr marL="182850" marR="182850" marT="182850" marB="1828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dirty="0"/>
                        <a:t>Сотрудники</a:t>
                      </a:r>
                      <a:r>
                        <a:rPr lang="ru-RU" sz="1700" baseline="0" dirty="0"/>
                        <a:t> кафедры общей хирургии </a:t>
                      </a:r>
                      <a:r>
                        <a:rPr lang="ru-RU" sz="1700" baseline="0" dirty="0" smtClean="0"/>
                        <a:t>+инженер (медтехник)</a:t>
                      </a:r>
                      <a:endParaRPr sz="1700" dirty="0"/>
                    </a:p>
                  </a:txBody>
                  <a:tcPr marL="182850" marR="182850" marT="182850" marB="18285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/>
                        <a:t>1. </a:t>
                      </a:r>
                      <a:r>
                        <a:rPr lang="ru-RU" sz="1700" baseline="0" dirty="0"/>
                        <a:t>Снизить  процент осложнённых форм венозной патологии</a:t>
                      </a:r>
                      <a:endParaRPr lang="ru-RU" sz="17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dirty="0"/>
                        <a:t>2. Внедрить предлагаемый</a:t>
                      </a:r>
                      <a:r>
                        <a:rPr lang="ru-RU" sz="1700" baseline="0" dirty="0"/>
                        <a:t> </a:t>
                      </a:r>
                      <a:r>
                        <a:rPr lang="ru-RU" sz="1700" baseline="0" dirty="0" smtClean="0"/>
                        <a:t>ДИД и </a:t>
                      </a:r>
                      <a:r>
                        <a:rPr lang="ru-RU" sz="1700" baseline="0" dirty="0"/>
                        <a:t>улучшить качество </a:t>
                      </a:r>
                      <a:r>
                        <a:rPr lang="ru-RU" sz="1700" baseline="0" dirty="0" smtClean="0"/>
                        <a:t>лечения.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aseline="0" dirty="0" smtClean="0"/>
                        <a:t>3</a:t>
                      </a:r>
                      <a:r>
                        <a:rPr lang="ru-RU" sz="1700" baseline="0" dirty="0"/>
                        <a:t>. Монетизация предлагаемого способа</a:t>
                      </a:r>
                      <a:endParaRPr sz="1700" dirty="0"/>
                    </a:p>
                  </a:txBody>
                  <a:tcPr marL="182850" marR="182850" marT="182850" marB="1828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dirty="0" smtClean="0"/>
                        <a:t>1.Качественное </a:t>
                      </a:r>
                      <a:r>
                        <a:rPr lang="ru-RU" sz="1700" dirty="0"/>
                        <a:t>решение</a:t>
                      </a:r>
                      <a:r>
                        <a:rPr lang="ru-RU" sz="1700" baseline="0" dirty="0"/>
                        <a:t> проблемы</a:t>
                      </a:r>
                    </a:p>
                    <a:p>
                      <a:pPr marL="2286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endParaRPr lang="ru-RU" sz="1700" baseline="0" dirty="0" smtClean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aseline="0" dirty="0" smtClean="0"/>
                        <a:t>2.Проведение самих операций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aseline="0" dirty="0" smtClean="0"/>
                        <a:t>3.Контроль </a:t>
                      </a:r>
                      <a:r>
                        <a:rPr lang="ru-RU" sz="1700" baseline="0" dirty="0"/>
                        <a:t>за </a:t>
                      </a:r>
                      <a:r>
                        <a:rPr lang="ru-RU" sz="1700" baseline="0" dirty="0" smtClean="0"/>
                        <a:t>проводимым  лечением</a:t>
                      </a:r>
                      <a:endParaRPr sz="1700" dirty="0"/>
                    </a:p>
                  </a:txBody>
                  <a:tcPr marL="182850" marR="182850" marT="182850" marB="1828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aseline="0" dirty="0" smtClean="0"/>
                        <a:t>1.Научно-технический </a:t>
                      </a:r>
                      <a:r>
                        <a:rPr lang="ru-RU" sz="1700" baseline="0" dirty="0"/>
                        <a:t>продукт</a:t>
                      </a:r>
                      <a:r>
                        <a:rPr lang="ru-RU" sz="1700" baseline="0" dirty="0" smtClean="0"/>
                        <a:t>.</a:t>
                      </a:r>
                      <a:endParaRPr lang="ru-RU" sz="1700" baseline="0" dirty="0"/>
                    </a:p>
                  </a:txBody>
                  <a:tcPr marL="182850" marR="182850" marT="182850" marB="18285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098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/>
                        <a:t>Регулятор </a:t>
                      </a:r>
                      <a:endParaRPr sz="1700"/>
                    </a:p>
                  </a:txBody>
                  <a:tcPr marL="182850" marR="182850" marT="182850" marB="1828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dirty="0"/>
                        <a:t>Тюменский </a:t>
                      </a:r>
                      <a:r>
                        <a:rPr lang="ru-RU" sz="1700" dirty="0" smtClean="0"/>
                        <a:t>ГМУ,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dirty="0" smtClean="0"/>
                        <a:t>ЧУЗ КБ –РЖД- Медицина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dirty="0" smtClean="0"/>
                        <a:t>г. Тюмень</a:t>
                      </a:r>
                      <a:endParaRPr sz="1700" dirty="0"/>
                    </a:p>
                  </a:txBody>
                  <a:tcPr marL="182850" marR="182850" marT="182850" marB="1828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dirty="0"/>
                        <a:t>1. Расширить </a:t>
                      </a:r>
                      <a:r>
                        <a:rPr lang="ru-RU" sz="1700" baseline="0" dirty="0"/>
                        <a:t>исследования в стратегическом направлении «Приоритет2030»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aseline="0" dirty="0"/>
                        <a:t>2. Повысить статус вуза</a:t>
                      </a:r>
                      <a:endParaRPr sz="1700" dirty="0"/>
                    </a:p>
                  </a:txBody>
                  <a:tcPr marL="182850" marR="182850" marT="182850" marB="1828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dirty="0"/>
                        <a:t>Необходимые условия для </a:t>
                      </a:r>
                      <a:r>
                        <a:rPr lang="ru-RU" sz="1700" dirty="0" smtClean="0"/>
                        <a:t>проведения современных оперативных вмешательств </a:t>
                      </a:r>
                      <a:endParaRPr lang="ru-RU" sz="1700" dirty="0"/>
                    </a:p>
                  </a:txBody>
                  <a:tcPr marL="182850" marR="182850" marT="182850" marB="1828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dirty="0" smtClean="0"/>
                        <a:t>1.Реклама </a:t>
                      </a:r>
                      <a:r>
                        <a:rPr lang="ru-RU" sz="1700" dirty="0"/>
                        <a:t>о</a:t>
                      </a:r>
                      <a:r>
                        <a:rPr lang="ru-RU" sz="1700" baseline="0" dirty="0"/>
                        <a:t> проведении исследования, о внедрении предлагаемого </a:t>
                      </a:r>
                      <a:r>
                        <a:rPr lang="ru-RU" sz="1700" baseline="0" dirty="0" smtClean="0"/>
                        <a:t>ДИД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aseline="0" dirty="0" smtClean="0"/>
                        <a:t>2.Публикация </a:t>
                      </a:r>
                      <a:r>
                        <a:rPr lang="ru-RU" sz="1700" baseline="0" dirty="0"/>
                        <a:t>статей в ЦП по полученным результатам</a:t>
                      </a:r>
                      <a:endParaRPr sz="1700" dirty="0"/>
                    </a:p>
                  </a:txBody>
                  <a:tcPr marL="182850" marR="182850" marT="182850" marB="18285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13C1B9C-EC6B-403B-BCE0-0F6CCA604BE4}"/>
              </a:ext>
            </a:extLst>
          </p:cNvPr>
          <p:cNvSpPr txBox="1">
            <a:spLocks/>
          </p:cNvSpPr>
          <p:nvPr/>
        </p:nvSpPr>
        <p:spPr>
          <a:xfrm>
            <a:off x="4267200" y="0"/>
            <a:ext cx="7036905" cy="755375"/>
          </a:xfrm>
          <a:prstGeom prst="rect">
            <a:avLst/>
          </a:prstGeom>
        </p:spPr>
        <p:txBody>
          <a:bodyPr spcFirstLastPara="1" vert="horz" wrap="square" lIns="137138" tIns="137138" rIns="137138" bIns="137138" rtlCol="0" anchor="t" anchorCtr="0">
            <a:normAutofit fontScale="70000" lnSpcReduction="2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 sz="6000" b="1" dirty="0">
                <a:solidFill>
                  <a:srgbClr val="0070C0"/>
                </a:solidFill>
              </a:rPr>
              <a:t>Стейкхолдеры</a:t>
            </a:r>
          </a:p>
        </p:txBody>
      </p:sp>
    </p:spTree>
    <p:extLst>
      <p:ext uri="{BB962C8B-B14F-4D97-AF65-F5344CB8AC3E}">
        <p14:creationId xmlns:p14="http://schemas.microsoft.com/office/powerpoint/2010/main" val="388866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2D6485-5980-41F6-B45E-578E536F6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00" y="298516"/>
            <a:ext cx="17041200" cy="985802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solidFill>
                  <a:srgbClr val="0070C0"/>
                </a:solidFill>
              </a:rPr>
              <a:t>Как работает </a:t>
            </a:r>
            <a:r>
              <a:rPr lang="ru-RU" sz="4800" b="1" dirty="0" smtClean="0">
                <a:solidFill>
                  <a:srgbClr val="0070C0"/>
                </a:solidFill>
              </a:rPr>
              <a:t>продукт</a:t>
            </a:r>
            <a:endParaRPr lang="ru-RU" sz="4800" b="1" dirty="0">
              <a:solidFill>
                <a:srgbClr val="0070C0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B298AF-33C8-4CF7-9ED2-410DC58ED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400" y="1184564"/>
            <a:ext cx="17041200" cy="7903310"/>
          </a:xfrm>
        </p:spPr>
        <p:txBody>
          <a:bodyPr>
            <a:normAutofit/>
          </a:bodyPr>
          <a:lstStyle/>
          <a:p>
            <a:pPr marL="228594" indent="0">
              <a:buNone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1. Амбулаторно (стационарно)</a:t>
            </a:r>
          </a:p>
          <a:p>
            <a:pPr marL="228594" indent="0">
              <a:buNone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Блок ножного управления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   действие перистальтических насосов (одного или двух)      доставка анестетика к месту оперативного вмешательства      анестезирующий эффект + вмешательство) </a:t>
            </a:r>
          </a:p>
          <a:p>
            <a:pPr marL="228594" indent="0">
              <a:buNone/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лечебный эффект      повышение качества жизни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0">
              <a:buNone/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4. Отсутствие необходимости в госпитализации, в приёме дополнительных препаратов, отсутствие побочных эффектов от СМА.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7543800" y="2056066"/>
            <a:ext cx="533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5105400" y="2552700"/>
            <a:ext cx="533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4648200" y="3081332"/>
            <a:ext cx="533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15392400" y="3141437"/>
            <a:ext cx="533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5181600" y="3718301"/>
            <a:ext cx="533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871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54189" y="204863"/>
            <a:ext cx="11804835" cy="615553"/>
          </a:xfrm>
        </p:spPr>
        <p:txBody>
          <a:bodyPr/>
          <a:lstStyle/>
          <a:p>
            <a:r>
              <a:rPr lang="ru-RU" sz="4000" dirty="0">
                <a:solidFill>
                  <a:schemeClr val="accent1"/>
                </a:solidFill>
              </a:rPr>
              <a:t>Оценка емкости рынка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157BD2CE-A654-F37C-2A15-D5B1AE369730}"/>
              </a:ext>
            </a:extLst>
          </p:cNvPr>
          <p:cNvSpPr/>
          <p:nvPr/>
        </p:nvSpPr>
        <p:spPr>
          <a:xfrm>
            <a:off x="2752084" y="1816736"/>
            <a:ext cx="5992427" cy="56595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DF72215A-2C06-1305-6C99-06C3D29A4D43}"/>
              </a:ext>
            </a:extLst>
          </p:cNvPr>
          <p:cNvSpPr/>
          <p:nvPr/>
        </p:nvSpPr>
        <p:spPr>
          <a:xfrm>
            <a:off x="3254189" y="2961954"/>
            <a:ext cx="5007006" cy="451429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 dirty="0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2989F77F-B6C8-E812-05BF-C4C8985FCF87}"/>
              </a:ext>
            </a:extLst>
          </p:cNvPr>
          <p:cNvSpPr/>
          <p:nvPr/>
        </p:nvSpPr>
        <p:spPr>
          <a:xfrm>
            <a:off x="3784111" y="3894111"/>
            <a:ext cx="3928370" cy="35821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2F7109C8-4FDC-F5D6-132F-51A6744F25D4}"/>
              </a:ext>
            </a:extLst>
          </p:cNvPr>
          <p:cNvSpPr/>
          <p:nvPr/>
        </p:nvSpPr>
        <p:spPr>
          <a:xfrm>
            <a:off x="4449934" y="4906164"/>
            <a:ext cx="2596721" cy="257008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ED3889-D198-9558-924A-E283B3BDBC1A}"/>
              </a:ext>
            </a:extLst>
          </p:cNvPr>
          <p:cNvSpPr txBox="1"/>
          <p:nvPr/>
        </p:nvSpPr>
        <p:spPr>
          <a:xfrm>
            <a:off x="3810743" y="1973789"/>
            <a:ext cx="39017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>
                <a:solidFill>
                  <a:schemeClr val="bg1"/>
                </a:solidFill>
              </a:rPr>
              <a:t>PAM </a:t>
            </a:r>
          </a:p>
          <a:p>
            <a:pPr algn="ctr"/>
            <a:r>
              <a:rPr lang="ru-RU" sz="2700" dirty="0">
                <a:solidFill>
                  <a:schemeClr val="bg1"/>
                </a:solidFill>
              </a:rPr>
              <a:t>невозможно оценить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29698C-9CA8-C625-ABC5-193B6CB62646}"/>
              </a:ext>
            </a:extLst>
          </p:cNvPr>
          <p:cNvSpPr txBox="1"/>
          <p:nvPr/>
        </p:nvSpPr>
        <p:spPr>
          <a:xfrm>
            <a:off x="4283479" y="2985842"/>
            <a:ext cx="29562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>
                <a:solidFill>
                  <a:schemeClr val="bg1"/>
                </a:solidFill>
              </a:rPr>
              <a:t>TAM</a:t>
            </a:r>
          </a:p>
          <a:p>
            <a:pPr algn="ctr"/>
            <a:r>
              <a:rPr lang="ru-RU" sz="2700" dirty="0" smtClean="0">
                <a:solidFill>
                  <a:schemeClr val="bg1"/>
                </a:solidFill>
              </a:rPr>
              <a:t>29 902 400 000 </a:t>
            </a:r>
            <a:r>
              <a:rPr lang="ru-RU" sz="2700" dirty="0" err="1" smtClean="0">
                <a:solidFill>
                  <a:schemeClr val="bg1"/>
                </a:solidFill>
              </a:rPr>
              <a:t>руб</a:t>
            </a:r>
            <a:endParaRPr lang="ru-RU" sz="27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F9DB18-EAEC-61D2-E58D-10F53522C278}"/>
              </a:ext>
            </a:extLst>
          </p:cNvPr>
          <p:cNvSpPr txBox="1"/>
          <p:nvPr/>
        </p:nvSpPr>
        <p:spPr>
          <a:xfrm>
            <a:off x="4503202" y="3974007"/>
            <a:ext cx="25434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>
                <a:solidFill>
                  <a:schemeClr val="bg1"/>
                </a:solidFill>
              </a:rPr>
              <a:t>SAM </a:t>
            </a:r>
            <a:endParaRPr lang="ru-RU" sz="2700" dirty="0">
              <a:solidFill>
                <a:schemeClr val="bg1"/>
              </a:solidFill>
            </a:endParaRPr>
          </a:p>
          <a:p>
            <a:pPr algn="ctr"/>
            <a:r>
              <a:rPr lang="ru-RU" sz="2700" dirty="0" smtClean="0">
                <a:solidFill>
                  <a:schemeClr val="bg1"/>
                </a:solidFill>
              </a:rPr>
              <a:t>74 580 000 </a:t>
            </a:r>
            <a:r>
              <a:rPr lang="ru-RU" sz="2700" dirty="0" err="1" smtClean="0">
                <a:solidFill>
                  <a:schemeClr val="bg1"/>
                </a:solidFill>
              </a:rPr>
              <a:t>руб</a:t>
            </a:r>
            <a:endParaRPr lang="ru-RU" sz="27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A100AA-D5B9-9728-F3FC-F089830F1E44}"/>
              </a:ext>
            </a:extLst>
          </p:cNvPr>
          <p:cNvSpPr txBox="1"/>
          <p:nvPr/>
        </p:nvSpPr>
        <p:spPr>
          <a:xfrm>
            <a:off x="4196921" y="5603973"/>
            <a:ext cx="31293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>
                <a:solidFill>
                  <a:schemeClr val="bg1"/>
                </a:solidFill>
              </a:rPr>
              <a:t>SOM</a:t>
            </a:r>
            <a:endParaRPr lang="ru-RU" sz="2700" dirty="0">
              <a:solidFill>
                <a:schemeClr val="bg1"/>
              </a:solidFill>
            </a:endParaRPr>
          </a:p>
          <a:p>
            <a:pPr algn="ctr"/>
            <a:r>
              <a:rPr lang="ru-RU" sz="2700" dirty="0" smtClean="0">
                <a:solidFill>
                  <a:schemeClr val="bg1"/>
                </a:solidFill>
              </a:rPr>
              <a:t>10 560 000</a:t>
            </a:r>
            <a:endParaRPr lang="ru-RU" sz="27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E00A93-546C-B12A-EDBE-01525EEED1E3}"/>
              </a:ext>
            </a:extLst>
          </p:cNvPr>
          <p:cNvSpPr txBox="1"/>
          <p:nvPr/>
        </p:nvSpPr>
        <p:spPr>
          <a:xfrm>
            <a:off x="9144001" y="2626235"/>
            <a:ext cx="648513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00B0F0"/>
                </a:solidFill>
              </a:rPr>
              <a:t>PAM</a:t>
            </a:r>
            <a:r>
              <a:rPr lang="ru-RU" sz="3000" b="1" dirty="0">
                <a:solidFill>
                  <a:srgbClr val="00B0F0"/>
                </a:solidFill>
              </a:rPr>
              <a:t> </a:t>
            </a:r>
            <a:r>
              <a:rPr lang="ru-RU" sz="3000" dirty="0">
                <a:solidFill>
                  <a:srgbClr val="00B0F0"/>
                </a:solidFill>
              </a:rPr>
              <a:t>- медицинские организации по всему миру</a:t>
            </a:r>
          </a:p>
          <a:p>
            <a:r>
              <a:rPr lang="en-US" sz="3000" b="1" dirty="0">
                <a:solidFill>
                  <a:srgbClr val="00B0F0"/>
                </a:solidFill>
              </a:rPr>
              <a:t>TAM</a:t>
            </a:r>
            <a:r>
              <a:rPr lang="ru-RU" sz="3000" dirty="0">
                <a:solidFill>
                  <a:srgbClr val="00B0F0"/>
                </a:solidFill>
              </a:rPr>
              <a:t> </a:t>
            </a:r>
            <a:r>
              <a:rPr lang="en-US" sz="3000" dirty="0">
                <a:solidFill>
                  <a:srgbClr val="00B0F0"/>
                </a:solidFill>
              </a:rPr>
              <a:t>- </a:t>
            </a:r>
            <a:r>
              <a:rPr lang="ru-RU" sz="3000" dirty="0">
                <a:solidFill>
                  <a:srgbClr val="00B0F0"/>
                </a:solidFill>
              </a:rPr>
              <a:t>медицинские организации по всей России (135920)</a:t>
            </a:r>
          </a:p>
          <a:p>
            <a:r>
              <a:rPr lang="en-US" sz="3000" b="1" dirty="0">
                <a:solidFill>
                  <a:srgbClr val="00B0F0"/>
                </a:solidFill>
              </a:rPr>
              <a:t>SAM</a:t>
            </a:r>
            <a:r>
              <a:rPr lang="ru-RU" sz="3000" b="1" dirty="0">
                <a:solidFill>
                  <a:srgbClr val="00B0F0"/>
                </a:solidFill>
              </a:rPr>
              <a:t> </a:t>
            </a:r>
            <a:r>
              <a:rPr lang="ru-RU" sz="3000" dirty="0">
                <a:solidFill>
                  <a:srgbClr val="00B0F0"/>
                </a:solidFill>
              </a:rPr>
              <a:t>- </a:t>
            </a:r>
            <a:r>
              <a:rPr lang="ru-RU" sz="3000" dirty="0">
                <a:solidFill>
                  <a:srgbClr val="00B050"/>
                </a:solidFill>
              </a:rPr>
              <a:t>медицинские организации по УРФО (339)</a:t>
            </a:r>
            <a:endParaRPr lang="en-US" sz="3000" dirty="0">
              <a:solidFill>
                <a:srgbClr val="00B050"/>
              </a:solidFill>
            </a:endParaRPr>
          </a:p>
          <a:p>
            <a:r>
              <a:rPr lang="en-US" sz="3000" b="1" dirty="0">
                <a:solidFill>
                  <a:srgbClr val="00B0F0"/>
                </a:solidFill>
              </a:rPr>
              <a:t>SOM</a:t>
            </a:r>
            <a:r>
              <a:rPr lang="ru-RU" sz="3000" dirty="0">
                <a:solidFill>
                  <a:srgbClr val="00B0F0"/>
                </a:solidFill>
              </a:rPr>
              <a:t> - </a:t>
            </a:r>
            <a:r>
              <a:rPr lang="ru-RU" sz="3000" dirty="0">
                <a:solidFill>
                  <a:srgbClr val="00B050"/>
                </a:solidFill>
              </a:rPr>
              <a:t>медицинские организации по Тюменской области (48)</a:t>
            </a:r>
          </a:p>
        </p:txBody>
      </p:sp>
    </p:spTree>
    <p:extLst>
      <p:ext uri="{BB962C8B-B14F-4D97-AF65-F5344CB8AC3E}">
        <p14:creationId xmlns:p14="http://schemas.microsoft.com/office/powerpoint/2010/main" val="2312718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5886" y="495300"/>
            <a:ext cx="7239000" cy="615553"/>
          </a:xfrm>
        </p:spPr>
        <p:txBody>
          <a:bodyPr/>
          <a:lstStyle/>
          <a:p>
            <a:pPr algn="l"/>
            <a:r>
              <a:rPr lang="ru-RU" altLang="en-US" sz="4000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План коммерциализации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5886" y="1785914"/>
            <a:ext cx="15573484" cy="7967804"/>
          </a:xfrm>
        </p:spPr>
        <p:txBody>
          <a:bodyPr>
            <a:normAutofit fontScale="25000" lnSpcReduction="20000"/>
          </a:bodyPr>
          <a:lstStyle/>
          <a:p>
            <a:r>
              <a:rPr lang="ru-RU" altLang="en-US" sz="14400" dirty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Прямая </a:t>
            </a:r>
            <a:r>
              <a:rPr lang="ru-RU" altLang="en-US" sz="14400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продажа, через </a:t>
            </a:r>
            <a:r>
              <a:rPr lang="ru-RU" altLang="en-US" sz="14400" dirty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тендеры (бюджетные </a:t>
            </a:r>
            <a:r>
              <a:rPr lang="ru-RU" altLang="en-US" sz="14400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учреждения).</a:t>
            </a:r>
          </a:p>
          <a:p>
            <a:endParaRPr lang="ru-RU" altLang="en-US" sz="14400" dirty="0" smtClean="0">
              <a:solidFill>
                <a:schemeClr val="accent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altLang="en-US" sz="14400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Себестоимость одного устройства составит 180 000 рублей </a:t>
            </a:r>
            <a:r>
              <a:rPr lang="ru-RU" sz="14400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(закупка </a:t>
            </a:r>
            <a:r>
              <a:rPr lang="ru-RU" sz="14400" dirty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материала, затраты на </a:t>
            </a:r>
            <a:r>
              <a:rPr lang="ru-RU" sz="14400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производство, логистику) </a:t>
            </a:r>
          </a:p>
          <a:p>
            <a:endParaRPr lang="ru-RU" sz="14400" dirty="0" smtClean="0">
              <a:solidFill>
                <a:schemeClr val="accent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4400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Предварительная </a:t>
            </a:r>
            <a:r>
              <a:rPr lang="ru-RU" sz="14400" dirty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цена продажи </a:t>
            </a:r>
            <a:r>
              <a:rPr lang="ru-RU" sz="14400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250 000 рублей.</a:t>
            </a:r>
          </a:p>
          <a:p>
            <a:endParaRPr lang="ru-RU" sz="14400" dirty="0" smtClean="0">
              <a:solidFill>
                <a:schemeClr val="accent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4400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Каналы </a:t>
            </a:r>
            <a:r>
              <a:rPr lang="ru-RU" sz="14400" dirty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привлечения потребителей </a:t>
            </a:r>
            <a:r>
              <a:rPr lang="ru-RU" sz="14400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выставки</a:t>
            </a:r>
            <a:r>
              <a:rPr lang="ru-RU" sz="14400" dirty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публикации в журналах, сайт проекта, социальные сети, личные визиты к руководителям центров, участие в форумах, </a:t>
            </a:r>
            <a:r>
              <a:rPr lang="ru-RU" sz="14400" dirty="0" err="1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акселерациях</a:t>
            </a:r>
            <a:r>
              <a:rPr lang="ru-RU" sz="14400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ru-RU" sz="14400" dirty="0">
              <a:solidFill>
                <a:schemeClr val="accent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sz="14400" dirty="0" smtClean="0">
              <a:solidFill>
                <a:schemeClr val="accent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4400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Расчетная стоимость 1 </a:t>
            </a:r>
            <a:r>
              <a:rPr lang="ru-RU" sz="14400" dirty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устройства – </a:t>
            </a:r>
            <a:r>
              <a:rPr lang="ru-RU" sz="14400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250 </a:t>
            </a:r>
            <a:r>
              <a:rPr lang="ru-RU" sz="14400" dirty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000 </a:t>
            </a:r>
            <a:r>
              <a:rPr lang="ru-RU" sz="14400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рублей.</a:t>
            </a:r>
            <a:r>
              <a:rPr lang="ru-RU" sz="14400" u="sng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14400" u="sng" dirty="0">
              <a:solidFill>
                <a:schemeClr val="accent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sz="14400" u="sng" dirty="0" smtClean="0">
              <a:solidFill>
                <a:schemeClr val="accent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4400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Точка </a:t>
            </a:r>
            <a:r>
              <a:rPr lang="ru-RU" sz="14400" dirty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безубыточности</a:t>
            </a:r>
            <a:r>
              <a:rPr lang="ru-RU" sz="14400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endParaRPr lang="ru-RU" sz="14400" dirty="0">
              <a:solidFill>
                <a:schemeClr val="accent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4400" dirty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 в день – 200 000 рублей </a:t>
            </a:r>
          </a:p>
          <a:p>
            <a:r>
              <a:rPr lang="ru-RU" sz="14400" dirty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Число продаж, выполненных за месяц – 30 = 6 000 000 рублей.</a:t>
            </a:r>
          </a:p>
          <a:p>
            <a:r>
              <a:rPr lang="ru-RU" sz="14400" dirty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Выручка за 1 год = 72 000 000 рублей.</a:t>
            </a:r>
          </a:p>
          <a:p>
            <a:endParaRPr lang="ru-RU" altLang="en-US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539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FB9EDD-36C1-7B4F-B431-AE9767117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1" y="547688"/>
            <a:ext cx="12755882" cy="1035639"/>
          </a:xfrm>
        </p:spPr>
        <p:txBody>
          <a:bodyPr>
            <a:normAutofit/>
          </a:bodyPr>
          <a:lstStyle/>
          <a:p>
            <a:r>
              <a:rPr lang="ru-RU" sz="4400" dirty="0">
                <a:solidFill>
                  <a:srgbClr val="0070C0"/>
                </a:solidFill>
              </a:rPr>
              <a:t>Особенности авторского метода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0288A6-8B00-404F-A575-11EB49151044}"/>
              </a:ext>
            </a:extLst>
          </p:cNvPr>
          <p:cNvSpPr txBox="1"/>
          <p:nvPr/>
        </p:nvSpPr>
        <p:spPr>
          <a:xfrm>
            <a:off x="6921207" y="6442364"/>
            <a:ext cx="35181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700" dirty="0"/>
              <a:t>Авторский </a:t>
            </a:r>
            <a:r>
              <a:rPr lang="ru-RU" sz="2700" dirty="0" smtClean="0"/>
              <a:t>метод</a:t>
            </a:r>
            <a:r>
              <a:rPr lang="en-US" sz="2700" dirty="0" smtClean="0"/>
              <a:t> (</a:t>
            </a:r>
            <a:r>
              <a:rPr lang="ru-RU" sz="2700" dirty="0" smtClean="0"/>
              <a:t>ДИД)</a:t>
            </a:r>
            <a:endParaRPr lang="ru-RU" sz="27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3B06D2-DE91-4F67-AC48-2106E30EAB1B}"/>
              </a:ext>
            </a:extLst>
          </p:cNvPr>
          <p:cNvSpPr txBox="1"/>
          <p:nvPr/>
        </p:nvSpPr>
        <p:spPr>
          <a:xfrm>
            <a:off x="1905000" y="6473845"/>
            <a:ext cx="36576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700" dirty="0"/>
              <a:t>Классический метод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192" y="2536032"/>
            <a:ext cx="4495008" cy="407078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71862" y="2742803"/>
            <a:ext cx="8264833" cy="638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335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7886" y="0"/>
            <a:ext cx="17760315" cy="10287000"/>
          </a:xfrm>
          <a:custGeom>
            <a:avLst/>
            <a:gdLst/>
            <a:ahLst/>
            <a:cxnLst/>
            <a:rect l="l" t="t" r="r" b="b"/>
            <a:pathLst>
              <a:path w="17760315" h="10287000">
                <a:moveTo>
                  <a:pt x="0" y="0"/>
                </a:moveTo>
                <a:lnTo>
                  <a:pt x="17760111" y="0"/>
                </a:lnTo>
                <a:lnTo>
                  <a:pt x="17760111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0070C0"/>
              </a:solidFill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723900"/>
            <a:ext cx="15672534" cy="976365"/>
          </a:xfrm>
          <a:prstGeom prst="rect">
            <a:avLst/>
          </a:prstGeom>
        </p:spPr>
        <p:txBody>
          <a:bodyPr vert="horz" wrap="square" lIns="0" tIns="141422" rIns="0" bIns="0" rtlCol="0">
            <a:spAutoFit/>
          </a:bodyPr>
          <a:lstStyle/>
          <a:p>
            <a:pPr marL="801370">
              <a:lnSpc>
                <a:spcPts val="6490"/>
              </a:lnSpc>
            </a:pPr>
            <a:r>
              <a:rPr lang="ru-RU" spc="265" dirty="0">
                <a:solidFill>
                  <a:srgbClr val="0070C0"/>
                </a:solidFill>
                <a:latin typeface="Tahoma"/>
                <a:cs typeface="Tahoma"/>
              </a:rPr>
              <a:t>Конкуренты</a:t>
            </a:r>
            <a:endParaRPr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1375237" cy="10286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528320" cy="10287000"/>
          </a:xfrm>
          <a:custGeom>
            <a:avLst/>
            <a:gdLst/>
            <a:ahLst/>
            <a:cxnLst/>
            <a:rect l="l" t="t" r="r" b="b"/>
            <a:pathLst>
              <a:path w="528320" h="10287000">
                <a:moveTo>
                  <a:pt x="0" y="10287000"/>
                </a:moveTo>
                <a:lnTo>
                  <a:pt x="0" y="0"/>
                </a:lnTo>
                <a:lnTo>
                  <a:pt x="527886" y="0"/>
                </a:lnTo>
                <a:lnTo>
                  <a:pt x="527886" y="10287000"/>
                </a:lnTo>
                <a:lnTo>
                  <a:pt x="0" y="10287000"/>
                </a:lnTo>
              </a:path>
            </a:pathLst>
          </a:custGeom>
          <a:solidFill>
            <a:srgbClr val="42B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15" name="Picture 2" descr="E:\ПНИПУ\БОЛЬШАЯ РАЗВЕДКА\Шаблоны полиграфии\Логотипы\БР прозрачный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106400" y="190500"/>
            <a:ext cx="4962095" cy="1447800"/>
          </a:xfrm>
          <a:prstGeom prst="rect">
            <a:avLst/>
          </a:prstGeom>
          <a:noFill/>
        </p:spPr>
      </p:pic>
      <p:sp>
        <p:nvSpPr>
          <p:cNvPr id="16" name="object 3"/>
          <p:cNvSpPr/>
          <p:nvPr/>
        </p:nvSpPr>
        <p:spPr>
          <a:xfrm>
            <a:off x="0" y="1"/>
            <a:ext cx="552449" cy="1028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31453"/>
              </p:ext>
            </p:extLst>
          </p:nvPr>
        </p:nvGraphicFramePr>
        <p:xfrm>
          <a:off x="1905000" y="2362201"/>
          <a:ext cx="14782800" cy="7326108"/>
        </p:xfrm>
        <a:graphic>
          <a:graphicData uri="http://schemas.openxmlformats.org/drawingml/2006/table">
            <a:tbl>
              <a:tblPr firstRow="1" bandRow="1">
                <a:solidFill>
                  <a:srgbClr val="0070C0"/>
                </a:solidFill>
                <a:tableStyleId>{69CF1AB2-1976-4502-BF36-3FF5EA218861}</a:tableStyleId>
              </a:tblPr>
              <a:tblGrid>
                <a:gridCol w="3803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7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411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8101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Характеристики продукта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Своя разработка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Конкурент №1 (Название)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9295">
                <a:tc vMerge="1">
                  <a:txBody>
                    <a:bodyPr/>
                    <a:lstStyle/>
                    <a:p>
                      <a:endParaRPr lang="ru-RU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Двухконтурный инфильтрационный диспенсер (ДИД)</a:t>
                      </a:r>
                      <a:r>
                        <a:rPr lang="ru-RU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b="1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Область применения:</a:t>
                      </a:r>
                      <a:r>
                        <a:rPr lang="ru-RU" dirty="0" smtClean="0"/>
                        <a:t/>
                      </a:r>
                      <a:br>
                        <a:rPr lang="ru-RU" dirty="0" smtClean="0"/>
                      </a:br>
                      <a:r>
                        <a:rPr lang="ru-RU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 </a:t>
                      </a:r>
                      <a:r>
                        <a:rPr lang="ru-RU" b="0" i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Имплантология</a:t>
                      </a:r>
                      <a:endParaRPr lang="ru-RU" b="0" i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b="1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</a:t>
                      </a:r>
                      <a:r>
                        <a:rPr lang="ru-RU" b="1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Флебология</a:t>
                      </a:r>
                      <a:endParaRPr lang="ru-RU" b="0" i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 Челюстно-лицевая хирургия</a:t>
                      </a:r>
                    </a:p>
                    <a:p>
                      <a:r>
                        <a:rPr lang="ru-RU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 Отоларингологическая хирургия</a:t>
                      </a:r>
                    </a:p>
                    <a:p>
                      <a:r>
                        <a:rPr lang="ru-RU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 Хирургия кисти</a:t>
                      </a:r>
                    </a:p>
                    <a:p>
                      <a:r>
                        <a:rPr lang="ru-RU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 Пластическая хирургия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Диспенсер инфильтрационный </a:t>
                      </a:r>
                      <a:r>
                        <a:rPr lang="en-US" b="1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DP30</a:t>
                      </a:r>
                      <a:r>
                        <a:rPr lang="ru-RU" b="1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 </a:t>
                      </a:r>
                      <a:r>
                        <a:rPr lang="ru-RU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Инфильтрационная помпа  DP 30 — это насос для инфильтрации, специально разработанный для лечения варикозного расширения вен, подающий точно жидкость с оптимально отрегулированным давлением.</a:t>
                      </a:r>
                      <a:endParaRPr lang="en-US" b="1" i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768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Преимущества </a:t>
                      </a:r>
                      <a:endParaRPr lang="ru-RU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1.Наличие двухконтурности </a:t>
                      </a:r>
                      <a:r>
                        <a:rPr lang="ru-RU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</a:t>
                      </a:r>
                    </a:p>
                    <a:p>
                      <a:r>
                        <a:rPr lang="ru-RU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2. Охла</a:t>
                      </a:r>
                      <a:r>
                        <a:rPr lang="ru-RU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ждающий эффект раствора</a:t>
                      </a:r>
                      <a:r>
                        <a:rPr lang="ru-RU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    </a:t>
                      </a:r>
                    </a:p>
                    <a:p>
                      <a:r>
                        <a:rPr lang="ru-RU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3. </a:t>
                      </a:r>
                      <a:r>
                        <a:rPr lang="ru-RU" u="sng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Можно использовать у пациентов, имеющих аллергию 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(непереносимость) местных анестетиков.</a:t>
                      </a:r>
                    </a:p>
                    <a:p>
                      <a:r>
                        <a:rPr lang="ru-RU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3. Автоматически блокируются пузырьки воздуха (высокая безопасность)</a:t>
                      </a:r>
                    </a:p>
                    <a:p>
                      <a:r>
                        <a:rPr lang="ru-RU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4. Имеется дисплей, который позволяет регулировать поток подаваемого раствора</a:t>
                      </a:r>
                    </a:p>
                    <a:p>
                      <a:r>
                        <a:rPr lang="ru-RU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5.Наличие двойной педали позволяет: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А) освобождает руки хирурга</a:t>
                      </a:r>
                      <a:endParaRPr lang="ru-RU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r>
                        <a:rPr lang="ru-RU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Б) сократить время операции;</a:t>
                      </a:r>
                    </a:p>
                    <a:p>
                      <a:r>
                        <a:rPr lang="ru-RU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В) вводить раствор одновременно в двух точках (областях);</a:t>
                      </a:r>
                      <a:endParaRPr lang="ru-RU" baseline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r>
                        <a:rPr lang="ru-RU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6. </a:t>
                      </a:r>
                      <a:r>
                        <a:rPr lang="ru-RU" baseline="0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Двухконтурность</a:t>
                      </a:r>
                      <a:r>
                        <a:rPr lang="ru-RU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Контур</a:t>
                      </a:r>
                      <a:r>
                        <a:rPr lang="ru-RU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один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Нет охлаждающего эффекта</a:t>
                      </a:r>
                    </a:p>
                    <a:p>
                      <a:pPr marL="0" indent="0">
                        <a:buNone/>
                      </a:pPr>
                      <a:r>
                        <a:rPr lang="ru-RU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3. Пузырьки воздуха не блокируются!</a:t>
                      </a:r>
                    </a:p>
                    <a:p>
                      <a:pPr marL="0" indent="0">
                        <a:buNone/>
                      </a:pPr>
                      <a:r>
                        <a:rPr lang="ru-RU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4. Нет дисплея</a:t>
                      </a:r>
                    </a:p>
                    <a:p>
                      <a:pPr marL="0" indent="0">
                        <a:buNone/>
                      </a:pPr>
                      <a:r>
                        <a:rPr lang="ru-RU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5. Одна педаль</a:t>
                      </a:r>
                    </a:p>
                    <a:p>
                      <a:pPr marL="0" indent="0">
                        <a:buNone/>
                      </a:pPr>
                      <a:endParaRPr lang="ru-RU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Стрелка вправо 12"/>
          <p:cNvSpPr/>
          <p:nvPr/>
        </p:nvSpPr>
        <p:spPr>
          <a:xfrm>
            <a:off x="9595499" y="5910955"/>
            <a:ext cx="533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8886925" y="5661619"/>
            <a:ext cx="533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293463" cy="102828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458470" cy="10285730"/>
          </a:xfrm>
          <a:custGeom>
            <a:avLst/>
            <a:gdLst/>
            <a:ahLst/>
            <a:cxnLst/>
            <a:rect l="l" t="t" r="r" b="b"/>
            <a:pathLst>
              <a:path w="458470" h="10285730">
                <a:moveTo>
                  <a:pt x="0" y="10285284"/>
                </a:moveTo>
                <a:lnTo>
                  <a:pt x="0" y="0"/>
                </a:lnTo>
                <a:lnTo>
                  <a:pt x="458388" y="0"/>
                </a:lnTo>
                <a:lnTo>
                  <a:pt x="458388" y="10285284"/>
                </a:lnTo>
                <a:lnTo>
                  <a:pt x="0" y="10285284"/>
                </a:lnTo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667000" y="571500"/>
            <a:ext cx="4074160" cy="9720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8250"/>
              </a:lnSpc>
            </a:pPr>
            <a:r>
              <a:rPr lang="ru-RU" sz="6600" b="1" spc="5" dirty="0">
                <a:solidFill>
                  <a:srgbClr val="0070C0"/>
                </a:solidFill>
                <a:latin typeface="Tahoma"/>
                <a:cs typeface="Tahoma"/>
              </a:rPr>
              <a:t>Команда</a:t>
            </a:r>
            <a:endParaRPr sz="6600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685932"/>
            <a:ext cx="2351405" cy="685165"/>
          </a:xfrm>
          <a:custGeom>
            <a:avLst/>
            <a:gdLst/>
            <a:ahLst/>
            <a:cxnLst/>
            <a:rect l="l" t="t" r="r" b="b"/>
            <a:pathLst>
              <a:path w="2351405" h="685165">
                <a:moveTo>
                  <a:pt x="2009108" y="684745"/>
                </a:moveTo>
                <a:lnTo>
                  <a:pt x="1959636" y="681251"/>
                </a:lnTo>
                <a:lnTo>
                  <a:pt x="1912321" y="671084"/>
                </a:lnTo>
                <a:lnTo>
                  <a:pt x="1867658" y="654716"/>
                </a:lnTo>
                <a:lnTo>
                  <a:pt x="1826145" y="632619"/>
                </a:lnTo>
                <a:lnTo>
                  <a:pt x="1788281" y="605266"/>
                </a:lnTo>
                <a:lnTo>
                  <a:pt x="1754563" y="573127"/>
                </a:lnTo>
                <a:lnTo>
                  <a:pt x="1725487" y="536676"/>
                </a:lnTo>
                <a:lnTo>
                  <a:pt x="1701551" y="496385"/>
                </a:lnTo>
                <a:lnTo>
                  <a:pt x="1683254" y="452725"/>
                </a:lnTo>
                <a:lnTo>
                  <a:pt x="1671092" y="406168"/>
                </a:lnTo>
                <a:lnTo>
                  <a:pt x="0" y="406168"/>
                </a:lnTo>
                <a:lnTo>
                  <a:pt x="0" y="278576"/>
                </a:lnTo>
                <a:lnTo>
                  <a:pt x="1668966" y="278576"/>
                </a:lnTo>
                <a:lnTo>
                  <a:pt x="1674537" y="255253"/>
                </a:lnTo>
                <a:lnTo>
                  <a:pt x="1690232" y="210490"/>
                </a:lnTo>
                <a:lnTo>
                  <a:pt x="1711616" y="168661"/>
                </a:lnTo>
                <a:lnTo>
                  <a:pt x="1738230" y="130277"/>
                </a:lnTo>
                <a:lnTo>
                  <a:pt x="1769615" y="95848"/>
                </a:lnTo>
                <a:lnTo>
                  <a:pt x="1805311" y="65885"/>
                </a:lnTo>
                <a:lnTo>
                  <a:pt x="1844859" y="40898"/>
                </a:lnTo>
                <a:lnTo>
                  <a:pt x="1887800" y="21398"/>
                </a:lnTo>
                <a:lnTo>
                  <a:pt x="1933674" y="7894"/>
                </a:lnTo>
                <a:lnTo>
                  <a:pt x="1982023" y="898"/>
                </a:lnTo>
                <a:lnTo>
                  <a:pt x="2006982" y="0"/>
                </a:lnTo>
                <a:lnTo>
                  <a:pt x="2035380" y="1133"/>
                </a:lnTo>
                <a:lnTo>
                  <a:pt x="2090110" y="9940"/>
                </a:lnTo>
                <a:lnTo>
                  <a:pt x="2141511" y="26880"/>
                </a:lnTo>
                <a:lnTo>
                  <a:pt x="2188894" y="51253"/>
                </a:lnTo>
                <a:lnTo>
                  <a:pt x="2231570" y="82356"/>
                </a:lnTo>
                <a:lnTo>
                  <a:pt x="2268851" y="119488"/>
                </a:lnTo>
                <a:lnTo>
                  <a:pt x="2300047" y="161947"/>
                </a:lnTo>
                <a:lnTo>
                  <a:pt x="2324471" y="209032"/>
                </a:lnTo>
                <a:lnTo>
                  <a:pt x="2341432" y="260039"/>
                </a:lnTo>
                <a:lnTo>
                  <a:pt x="2350243" y="314269"/>
                </a:lnTo>
                <a:lnTo>
                  <a:pt x="2351376" y="342372"/>
                </a:lnTo>
                <a:lnTo>
                  <a:pt x="2350243" y="370476"/>
                </a:lnTo>
                <a:lnTo>
                  <a:pt x="2341439" y="424705"/>
                </a:lnTo>
                <a:lnTo>
                  <a:pt x="2324504" y="475713"/>
                </a:lnTo>
                <a:lnTo>
                  <a:pt x="2300138" y="522797"/>
                </a:lnTo>
                <a:lnTo>
                  <a:pt x="2269045" y="565256"/>
                </a:lnTo>
                <a:lnTo>
                  <a:pt x="2231924" y="602388"/>
                </a:lnTo>
                <a:lnTo>
                  <a:pt x="2189478" y="633491"/>
                </a:lnTo>
                <a:lnTo>
                  <a:pt x="2142408" y="657864"/>
                </a:lnTo>
                <a:lnTo>
                  <a:pt x="2091416" y="674805"/>
                </a:lnTo>
                <a:lnTo>
                  <a:pt x="2037203" y="683611"/>
                </a:lnTo>
                <a:lnTo>
                  <a:pt x="2009108" y="684745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14" name="Picture 2" descr="E:\ПНИПУ\БОЛЬШАЯ РАЗВЕДКА\Шаблоны полиграфии\Логотипы\БР прозрачный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106400" y="190500"/>
            <a:ext cx="4962095" cy="1447800"/>
          </a:xfrm>
          <a:prstGeom prst="rect">
            <a:avLst/>
          </a:prstGeom>
          <a:noFill/>
        </p:spPr>
      </p:pic>
      <p:sp>
        <p:nvSpPr>
          <p:cNvPr id="16" name="Овал 15"/>
          <p:cNvSpPr/>
          <p:nvPr/>
        </p:nvSpPr>
        <p:spPr>
          <a:xfrm>
            <a:off x="2438400" y="2095500"/>
            <a:ext cx="2057400" cy="19812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Фото</a:t>
            </a:r>
          </a:p>
        </p:txBody>
      </p:sp>
      <p:sp>
        <p:nvSpPr>
          <p:cNvPr id="18" name="object 7"/>
          <p:cNvSpPr txBox="1"/>
          <p:nvPr/>
        </p:nvSpPr>
        <p:spPr>
          <a:xfrm>
            <a:off x="4800600" y="2476500"/>
            <a:ext cx="4572000" cy="19236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>
              <a:lnSpc>
                <a:spcPts val="2500"/>
              </a:lnSpc>
            </a:pPr>
            <a:r>
              <a:rPr lang="ru-RU" sz="2800" b="1" spc="59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Комаров </a:t>
            </a:r>
            <a:r>
              <a:rPr lang="ru-RU" sz="2800" b="1" spc="590" dirty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Виктор Николаевич </a:t>
            </a:r>
            <a:r>
              <a:rPr lang="ru-RU" sz="2800" b="1" spc="59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руководитель проекта,</a:t>
            </a:r>
          </a:p>
          <a:p>
            <a:pPr algn="just">
              <a:lnSpc>
                <a:spcPts val="2500"/>
              </a:lnSpc>
            </a:pPr>
            <a:r>
              <a:rPr lang="ru-RU" sz="2800" b="1" spc="59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+7</a:t>
            </a:r>
            <a:r>
              <a:rPr lang="ru-RU" sz="2800" b="1" spc="59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9220402169</a:t>
            </a:r>
            <a:r>
              <a:rPr lang="ru-RU" sz="2800" b="1" spc="59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</a:t>
            </a:r>
          </a:p>
          <a:p>
            <a:pPr algn="just">
              <a:lnSpc>
                <a:spcPts val="2500"/>
              </a:lnSpc>
            </a:pPr>
            <a:r>
              <a:rPr lang="en-US" sz="2800" b="1" spc="59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KOM_VN@MAIL.RU</a:t>
            </a:r>
            <a:endParaRPr sz="2800" b="1" dirty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 flipV="1">
            <a:off x="2743200" y="6134100"/>
            <a:ext cx="2057400" cy="21336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Фото</a:t>
            </a:r>
          </a:p>
        </p:txBody>
      </p:sp>
      <p:sp>
        <p:nvSpPr>
          <p:cNvPr id="12" name="object 7"/>
          <p:cNvSpPr txBox="1"/>
          <p:nvPr/>
        </p:nvSpPr>
        <p:spPr>
          <a:xfrm>
            <a:off x="5029200" y="6286500"/>
            <a:ext cx="4495800" cy="16030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>
              <a:lnSpc>
                <a:spcPts val="2500"/>
              </a:lnSpc>
            </a:pPr>
            <a:r>
              <a:rPr lang="ru-RU" sz="2800" b="1" spc="59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Акимов </a:t>
            </a:r>
            <a:r>
              <a:rPr lang="ru-RU" sz="2800" b="1" spc="590" dirty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</a:t>
            </a:r>
            <a:r>
              <a:rPr lang="ru-RU" sz="2800" b="1" spc="59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лександр Николаевич инженер</a:t>
            </a:r>
          </a:p>
          <a:p>
            <a:pPr algn="just">
              <a:lnSpc>
                <a:spcPts val="2500"/>
              </a:lnSpc>
            </a:pPr>
            <a:r>
              <a:rPr lang="ru-RU" sz="2800" b="1" spc="59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+7</a:t>
            </a:r>
            <a:r>
              <a:rPr lang="ru-RU" sz="2800" b="1" spc="59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9323298990</a:t>
            </a:r>
            <a:endParaRPr lang="ru-RU" sz="2800" b="1" spc="590" dirty="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5105400"/>
          </a:xfrm>
          <a:custGeom>
            <a:avLst/>
            <a:gdLst/>
            <a:ahLst/>
            <a:cxnLst/>
            <a:rect l="l" t="t" r="r" b="b"/>
            <a:pathLst>
              <a:path w="18288000" h="5105400">
                <a:moveTo>
                  <a:pt x="0" y="0"/>
                </a:moveTo>
                <a:lnTo>
                  <a:pt x="18287998" y="0"/>
                </a:lnTo>
                <a:lnTo>
                  <a:pt x="18287998" y="5105399"/>
                </a:lnTo>
                <a:lnTo>
                  <a:pt x="0" y="510539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5105405"/>
            <a:ext cx="18288000" cy="5181600"/>
          </a:xfrm>
          <a:custGeom>
            <a:avLst/>
            <a:gdLst/>
            <a:ahLst/>
            <a:cxnLst/>
            <a:rect l="l" t="t" r="r" b="b"/>
            <a:pathLst>
              <a:path w="18288000" h="5181600">
                <a:moveTo>
                  <a:pt x="0" y="5181593"/>
                </a:moveTo>
                <a:lnTo>
                  <a:pt x="0" y="0"/>
                </a:lnTo>
                <a:lnTo>
                  <a:pt x="18288000" y="0"/>
                </a:lnTo>
                <a:lnTo>
                  <a:pt x="18288000" y="5181593"/>
                </a:lnTo>
                <a:lnTo>
                  <a:pt x="0" y="5181593"/>
                </a:lnTo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058899" y="5"/>
            <a:ext cx="1229100" cy="102869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38401" y="5981700"/>
            <a:ext cx="6477000" cy="24622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4400" b="1" spc="415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Комаров Виктор Николаевич</a:t>
            </a:r>
          </a:p>
          <a:p>
            <a:pPr marL="12700">
              <a:lnSpc>
                <a:spcPct val="100000"/>
              </a:lnSpc>
            </a:pPr>
            <a:r>
              <a:rPr lang="ru-RU" sz="3600" b="1" spc="415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Сот.</a:t>
            </a:r>
            <a:r>
              <a:rPr lang="en-US" sz="3600" b="1" spc="415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89220402169</a:t>
            </a:r>
          </a:p>
          <a:p>
            <a:pPr marL="12700">
              <a:lnSpc>
                <a:spcPct val="100000"/>
              </a:lnSpc>
            </a:pPr>
            <a:r>
              <a:rPr lang="en-US" sz="3600" b="1" spc="475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kom_vn@mail.ru</a:t>
            </a:r>
            <a:endParaRPr lang="ru-RU" sz="3600" b="1" spc="475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4800744"/>
            <a:ext cx="2312670" cy="685165"/>
          </a:xfrm>
          <a:custGeom>
            <a:avLst/>
            <a:gdLst/>
            <a:ahLst/>
            <a:cxnLst/>
            <a:rect l="l" t="t" r="r" b="b"/>
            <a:pathLst>
              <a:path w="2312670" h="685164">
                <a:moveTo>
                  <a:pt x="1969820" y="684745"/>
                </a:moveTo>
                <a:lnTo>
                  <a:pt x="1920348" y="681251"/>
                </a:lnTo>
                <a:lnTo>
                  <a:pt x="1873032" y="671084"/>
                </a:lnTo>
                <a:lnTo>
                  <a:pt x="1828370" y="654716"/>
                </a:lnTo>
                <a:lnTo>
                  <a:pt x="1786857" y="632619"/>
                </a:lnTo>
                <a:lnTo>
                  <a:pt x="1748993" y="605266"/>
                </a:lnTo>
                <a:lnTo>
                  <a:pt x="1715274" y="573127"/>
                </a:lnTo>
                <a:lnTo>
                  <a:pt x="1686199" y="536676"/>
                </a:lnTo>
                <a:lnTo>
                  <a:pt x="1662263" y="496385"/>
                </a:lnTo>
                <a:lnTo>
                  <a:pt x="1643966" y="452725"/>
                </a:lnTo>
                <a:lnTo>
                  <a:pt x="1631803" y="406168"/>
                </a:lnTo>
                <a:lnTo>
                  <a:pt x="0" y="406168"/>
                </a:lnTo>
                <a:lnTo>
                  <a:pt x="0" y="278576"/>
                </a:lnTo>
                <a:lnTo>
                  <a:pt x="1629678" y="278576"/>
                </a:lnTo>
                <a:lnTo>
                  <a:pt x="1635248" y="255253"/>
                </a:lnTo>
                <a:lnTo>
                  <a:pt x="1650944" y="210490"/>
                </a:lnTo>
                <a:lnTo>
                  <a:pt x="1672328" y="168661"/>
                </a:lnTo>
                <a:lnTo>
                  <a:pt x="1698942" y="130277"/>
                </a:lnTo>
                <a:lnTo>
                  <a:pt x="1730327" y="95848"/>
                </a:lnTo>
                <a:lnTo>
                  <a:pt x="1766023" y="65885"/>
                </a:lnTo>
                <a:lnTo>
                  <a:pt x="1805571" y="40898"/>
                </a:lnTo>
                <a:lnTo>
                  <a:pt x="1848511" y="21398"/>
                </a:lnTo>
                <a:lnTo>
                  <a:pt x="1894386" y="7894"/>
                </a:lnTo>
                <a:lnTo>
                  <a:pt x="1942735" y="898"/>
                </a:lnTo>
                <a:lnTo>
                  <a:pt x="1967694" y="0"/>
                </a:lnTo>
                <a:lnTo>
                  <a:pt x="1996092" y="1133"/>
                </a:lnTo>
                <a:lnTo>
                  <a:pt x="2050822" y="9940"/>
                </a:lnTo>
                <a:lnTo>
                  <a:pt x="2102223" y="26880"/>
                </a:lnTo>
                <a:lnTo>
                  <a:pt x="2149606" y="51253"/>
                </a:lnTo>
                <a:lnTo>
                  <a:pt x="2192282" y="82356"/>
                </a:lnTo>
                <a:lnTo>
                  <a:pt x="2229563" y="119488"/>
                </a:lnTo>
                <a:lnTo>
                  <a:pt x="2260759" y="161947"/>
                </a:lnTo>
                <a:lnTo>
                  <a:pt x="2285182" y="209032"/>
                </a:lnTo>
                <a:lnTo>
                  <a:pt x="2302144" y="260039"/>
                </a:lnTo>
                <a:lnTo>
                  <a:pt x="2310955" y="314269"/>
                </a:lnTo>
                <a:lnTo>
                  <a:pt x="2312088" y="342372"/>
                </a:lnTo>
                <a:lnTo>
                  <a:pt x="2310955" y="370476"/>
                </a:lnTo>
                <a:lnTo>
                  <a:pt x="2302151" y="424705"/>
                </a:lnTo>
                <a:lnTo>
                  <a:pt x="2285216" y="475713"/>
                </a:lnTo>
                <a:lnTo>
                  <a:pt x="2260850" y="522797"/>
                </a:lnTo>
                <a:lnTo>
                  <a:pt x="2229756" y="565256"/>
                </a:lnTo>
                <a:lnTo>
                  <a:pt x="2192636" y="602388"/>
                </a:lnTo>
                <a:lnTo>
                  <a:pt x="2150190" y="633491"/>
                </a:lnTo>
                <a:lnTo>
                  <a:pt x="2103120" y="657864"/>
                </a:lnTo>
                <a:lnTo>
                  <a:pt x="2052128" y="674805"/>
                </a:lnTo>
                <a:lnTo>
                  <a:pt x="1997915" y="683611"/>
                </a:lnTo>
                <a:lnTo>
                  <a:pt x="1969820" y="684745"/>
                </a:lnTo>
              </a:path>
            </a:pathLst>
          </a:custGeom>
          <a:solidFill>
            <a:srgbClr val="42B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11" name="Picture 2" descr="E:\ПНИПУ\БОЛЬШАЯ РАЗВЕДКА\Шаблоны полиграфии\Логотипы\БР прозрачный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106400" y="190500"/>
            <a:ext cx="4962095" cy="1447800"/>
          </a:xfrm>
          <a:prstGeom prst="rect">
            <a:avLst/>
          </a:prstGeom>
          <a:noFill/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1219200" y="3162300"/>
            <a:ext cx="15672534" cy="101566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1573</TotalTime>
  <Words>801</Words>
  <Application>Microsoft Office PowerPoint</Application>
  <PresentationFormat>Произвольный</PresentationFormat>
  <Paragraphs>162</Paragraphs>
  <Slides>12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맑은 고딕</vt:lpstr>
      <vt:lpstr>宋体</vt:lpstr>
      <vt:lpstr>Arial</vt:lpstr>
      <vt:lpstr>Bookman Old Style</vt:lpstr>
      <vt:lpstr>Calibri</vt:lpstr>
      <vt:lpstr>Candara</vt:lpstr>
      <vt:lpstr>Tahoma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 работает продукт</vt:lpstr>
      <vt:lpstr>Оценка емкости рынка</vt:lpstr>
      <vt:lpstr>План коммерциализации</vt:lpstr>
      <vt:lpstr>Особенности авторского метода</vt:lpstr>
      <vt:lpstr>Конкуренты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 Андреева</dc:creator>
  <cp:lastModifiedBy>Лида</cp:lastModifiedBy>
  <cp:revision>76</cp:revision>
  <dcterms:created xsi:type="dcterms:W3CDTF">2021-04-08T11:32:16Z</dcterms:created>
  <dcterms:modified xsi:type="dcterms:W3CDTF">2023-10-23T17:06:11Z</dcterms:modified>
</cp:coreProperties>
</file>