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77219B-D58B-4D6E-973F-AFFBBC8C33C1}">
  <a:tblStyle styleId="{FD77219B-D58B-4D6E-973F-AFFBBC8C33C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7.jp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hyperlink" Target="https://www.sportmaster.ru/service/" TargetMode="External"/><Relationship Id="rId6" Type="http://schemas.openxmlformats.org/officeDocument/2006/relationships/hyperlink" Target="https://www.sportmaster.ru/service/" TargetMode="External"/><Relationship Id="rId7" Type="http://schemas.openxmlformats.org/officeDocument/2006/relationships/hyperlink" Target="https://pt.2035.university/project/servis-obsluzivania-klientov-sportivnyh-i-razvlekatelnyh-centrov" TargetMode="External"/><Relationship Id="rId8" Type="http://schemas.openxmlformats.org/officeDocument/2006/relationships/hyperlink" Target="https://pt.2035.university/project/servis-obsluzivania-klientov-sportivnyh-i-razvlekatelnyh-centrov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hyperlink" Target="https://apni.ru/article/3150-sovremennie-problemi-razvitiya-natsionalnikh" TargetMode="External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pni.ru/article/3150-sovremennie-problemi-razvitiya-natsionalnikh" TargetMode="External"/><Relationship Id="rId4" Type="http://schemas.openxmlformats.org/officeDocument/2006/relationships/hyperlink" Target="https://apni.ru/article/3150-sovremennie-problemi-razvitiya-natsionalnikh" TargetMode="External"/><Relationship Id="rId9" Type="http://schemas.openxmlformats.org/officeDocument/2006/relationships/hyperlink" Target="https://apni.ru/article/3150-sovremennie-problemi-razvitiya-natsionalnikh" TargetMode="External"/><Relationship Id="rId5" Type="http://schemas.openxmlformats.org/officeDocument/2006/relationships/hyperlink" Target="https://apni.ru/article/3150-sovremennie-problemi-razvitiya-natsionalnikh" TargetMode="External"/><Relationship Id="rId6" Type="http://schemas.openxmlformats.org/officeDocument/2006/relationships/hyperlink" Target="https://apni.ru/article/3150-sovremennie-problemi-razvitiya-natsionalnikh" TargetMode="External"/><Relationship Id="rId7" Type="http://schemas.openxmlformats.org/officeDocument/2006/relationships/hyperlink" Target="https://apni.ru/article/3150-sovremennie-problemi-razvitiya-natsionalnikh" TargetMode="External"/><Relationship Id="rId8" Type="http://schemas.openxmlformats.org/officeDocument/2006/relationships/hyperlink" Target="https://apni.ru/article/3150-sovremennie-problemi-razvitiya-natsionalnikh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marketing.rbc.ru/research/50033/" TargetMode="External"/><Relationship Id="rId4" Type="http://schemas.openxmlformats.org/officeDocument/2006/relationships/hyperlink" Target="https://marketing.rbc.ru/research/50033/" TargetMode="External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livebusiness.ru/tools/fitness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788006"/>
            <a:ext cx="4655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600">
                <a:solidFill>
                  <a:schemeClr val="dk1"/>
                </a:solidFill>
              </a:rPr>
              <a:t>Сервис обслуживания клиентов спортивных и развлекательных центров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596206"/>
            <a:ext cx="38253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Персонализированный сервис обслуживания клиентов спортивных и развлекательных центров на основе современных технологий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1379950"/>
            <a:ext cx="72291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Спортивные и развлекательные центры сталкиваются с высокой конкуренцией на рынке услуг, необходимостью повышения лояльности и удовлетворенности клиентов, а также снижением издержек на обслуживание. Для решения этих проблем требуется эффективный и инновационный сервис, который бы учитывал индивидуальные потребности и предпочтения каждого клиента, а также обеспечивал бы быструю и качественную связь между центрами и клиентами.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По данным исследования компании</a:t>
            </a:r>
            <a:r>
              <a:rPr lang="ru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" sz="1100" u="sng">
                <a:solidFill>
                  <a:schemeClr val="hlink"/>
                </a:solidFill>
                <a:hlinkClick r:id="rId6"/>
              </a:rPr>
              <a:t>Deloitte</a:t>
            </a:r>
            <a:r>
              <a:rPr lang="ru" sz="1100">
                <a:solidFill>
                  <a:schemeClr val="dk1"/>
                </a:solidFill>
              </a:rPr>
              <a:t>, спортивная индустрия в России в 2023 году достигнет объема 1,5 трлн рублей, а средний рост доходов от спортивных и развлекательных услуг составит 15% в год. Однако, по данным</a:t>
            </a:r>
            <a:r>
              <a:rPr lang="ru" sz="11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ru" sz="1100" u="sng">
                <a:solidFill>
                  <a:schemeClr val="hlink"/>
                </a:solidFill>
                <a:hlinkClick r:id="rId8"/>
              </a:rPr>
              <a:t>Ассоциации фитнес-клубов России</a:t>
            </a:r>
            <a:r>
              <a:rPr lang="ru" sz="1100">
                <a:solidFill>
                  <a:schemeClr val="dk1"/>
                </a:solidFill>
              </a:rPr>
              <a:t>, только 4% населения России регулярно посещают фитнес-клубы, что говорит о низком уровне спроса и проникновения на рынке. Поэтому, для привлечения и удержания клиентов, спортивные и развлекательные центры должны предлагать не только высокое качество услуг, но и дополнительные преимущества, такие как персонализация, гибкость, удобство, лояльность и взаимодействие.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Наш стартап предлагает уникальный сервис обслуживания клиентов спортивных и развлекательных центров, который основан на использовании современных технологий, таких как мобильное приложение, CRM-система, аналитика данных, машинное обучение и искусственный интеллект.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5166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28337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514042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01725" y="1420475"/>
            <a:ext cx="4577700" cy="3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Какой может быть целевая аудитория фитнес-клуба: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77800" rtl="0" algn="l">
              <a:lnSpc>
                <a:spcPct val="1375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Молодые мамы, которые хотят вернуть фигуру и нуждаются в хобби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77800" rtl="0" algn="l">
              <a:lnSpc>
                <a:spcPct val="1375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Люди, которые живут рядом с клубом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77800" rtl="0" algn="l">
              <a:lnSpc>
                <a:spcPct val="1375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Женщины и мужчины, которые хотят быть в форме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77800" rtl="0" algn="l">
              <a:lnSpc>
                <a:spcPct val="1375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Аудитория, которой нужно интересное хобби</a:t>
            </a:r>
            <a:endParaRPr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650" y="1310674"/>
            <a:ext cx="3174149" cy="317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505642" y="3799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90375" y="1083725"/>
            <a:ext cx="57021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Спортивная индустрия в России растет и развивается, но при этом сталкивается с рядом проблем, которые снижают ее эффективность и конкурентоспособность. Среди этих проблем можно выделить следующие: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Низкий уровень спроса и проникновения на рынке. По данным</a:t>
            </a:r>
            <a:r>
              <a:rPr lang="ru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Ассоциации фитнес-клубов России, только 4% населения России регулярно посещают фитнес-клубы, что говорит о недостаточной популяризации и доступности спортивных и развлекательных услуг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Высокая конкуренция и однотипность предложений.</a:t>
            </a:r>
            <a:r>
              <a:rPr lang="ru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/>
              </a:rPr>
              <a:t> </a:t>
            </a: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Спортивные и развлекательные центры часто не отличаются друг от друга по качеству и ассортименту услуг, а также не учитывают индивидуальные потребности и предпочтения клиентов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Низкая лояльность и удовлетворенность клиентов.</a:t>
            </a:r>
            <a:r>
              <a:rPr lang="ru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/>
              </a:rPr>
              <a:t> </a:t>
            </a: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Спортивные и развлекательные центры не обеспечивают достаточного уровня обслуживания и коммуникации с клиентами, а также не собирают и не анализируют данные о их поведении, потребностях и отзывах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Высокие издержки на обслуживание.</a:t>
            </a:r>
            <a:r>
              <a:rPr lang="ru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 </a:t>
            </a: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Спортивные и развлекательные центры тратят много ресурсов на аренду, оборудование, персонал, рекламу и другие расходы, которые снижают их прибыльность и рентабельность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90368" y="2718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64275" y="3457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61350" y="1606800"/>
            <a:ext cx="2493801" cy="249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15517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530718" y="1484906"/>
            <a:ext cx="7993200" cy="31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Наш стартап предлагает уникальный сервис обслуживания клиентов спортивных и развлекательных центров, который основан на использовании современных технологий, таких как мобильное приложение, CRM-система, аналитика данных, машинное обучение и искусственный интеллект. Наш сервис позволяет: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Создавать индивидуальные профили клиентов, учитывая их цели, интересы, уровень подготовки, пожелания и отзывы.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Предлагать клиентам персонализированные рекомендации по выбору спортивных и развлекательных услуг, а также формировать индивидуальные программы тренировок и питания.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Обеспечивать удобный и быстрый доступ к информации о расписании, ценах, акциях, новостях и событиях спортивных и развлекательных центров через мобильное приложение.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Собирать и анализировать данные о поведении, удовлетворенности и лояльности клиентов, а также предсказывать их потребности и предотвращать их отток.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Улучшать качество обслуживания и коммуникации с клиентами, используя автоматизированные решения, такие как чат-боты, push-уведомления, e-mail и SMS-рассылки.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Повышать эффективность управления спортивными и развлекательными центрами, оптимизируя расходы, увеличивая доходы и повышая конкурентоспособность.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1807" y="1681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347732" y="1258756"/>
            <a:ext cx="7743900" cy="25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5720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●"/>
            </a:pPr>
            <a:r>
              <a:rPr lang="ru" sz="1000">
                <a:latin typeface="Arial"/>
                <a:ea typeface="Arial"/>
                <a:cs typeface="Arial"/>
                <a:sym typeface="Arial"/>
              </a:rPr>
              <a:t>Экономия времени: наши клиенты могут быстро и удобно получать информацию о расписании, ценах, акциях, новостях и событиях спортивных и развлекательных центров через мобильное приложение, а также легко записываться на нужные услуги и отменять их при необходимости.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●"/>
            </a:pPr>
            <a:r>
              <a:rPr lang="ru" sz="1000">
                <a:latin typeface="Arial"/>
                <a:ea typeface="Arial"/>
                <a:cs typeface="Arial"/>
                <a:sym typeface="Arial"/>
              </a:rPr>
              <a:t>Экономия денег: наши клиенты могут выбирать наиболее подходящие для них спортивные и развлекательные услуги, учитывая их бюджет и цели, а также получать персональные скидки и бонусы за посещение центров и участие в акциях и мероприятиях.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●"/>
            </a:pPr>
            <a:r>
              <a:rPr lang="ru" sz="1000">
                <a:latin typeface="Arial"/>
                <a:ea typeface="Arial"/>
                <a:cs typeface="Arial"/>
                <a:sym typeface="Arial"/>
              </a:rPr>
              <a:t>Экономия сил: наши клиенты могут получать персонализированные рекомендации по выбору спортивных и развлекательных услуг, а также формировать индивидуальные программы тренировок и питания, которые учитывают их уровень подготовки, интересы, пожелания и отзывы, а также помогают им достигать своих целей и поддерживать мотивацию.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●"/>
            </a:pPr>
            <a:r>
              <a:rPr lang="ru" sz="1000">
                <a:latin typeface="Arial"/>
                <a:ea typeface="Arial"/>
                <a:cs typeface="Arial"/>
                <a:sym typeface="Arial"/>
              </a:rPr>
              <a:t>Снятие эмоциональных и социальных сложностей: наши клиенты могут чувствовать себя комфортно и безопасно в спортивных и развлекательных центрах, получая качественное обслуживание и коммуникацию с персоналом и другими клиентами, а также находить единомышленников и друзей по интересам, участвовать в спортивных соревнованиях и общественных мероприятиях, а также получать поддержку и уважение.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1078200" y="3836625"/>
            <a:ext cx="69729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000">
                <a:solidFill>
                  <a:schemeClr val="dk2"/>
                </a:solidFill>
              </a:rPr>
              <a:t>Наш сервис помогает клиентам спортивных и развлекательных центров получать персонализированные и качественные услуги, предлагая удобный и быстрый доступ к информации о центрах и их предложениях, аналитику данных и автоматизацию обслуживания, и отличаясь от других приложений и сайтов тем, что использует современные технологии машинного обучения и искусственного интеллекта.</a:t>
            </a:r>
            <a:endParaRPr i="0" sz="1000" u="none" cap="none" strike="noStrike">
              <a:solidFill>
                <a:schemeClr val="dk2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88943" y="2380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88942" y="2258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57200" y="1122675"/>
            <a:ext cx="4015200" cy="3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Мы работаем на рынке B2B, предоставляя сервис обслуживания клиентов спортивных и развлекательных центров через мобильное приложение. Наша ЦА - это около 10 тыс.</a:t>
            </a:r>
            <a:r>
              <a:rPr lang="ru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ru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компаний, которые владеют и управляют спортивными и развлекательными центрами в России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. Наше решение будет стоить 10 тыс. рублей в месяц за подписку на сервис - это 1,2 млрд рублей в год, если вся наша ЦА станет нашими клиентами. Сегменты А (спортивные комплексы, ледовые дворцы, катки, стадионы и т.п.) и B (парки развлечений, батутные центры, боулинг, картинг, лазертаг и т.п.) - 720 млн рублей в год (60 % от предыдущей суммы), так как они составляют большую часть нашей ЦА и более заинтересованы в нашем сервисе.</a:t>
            </a:r>
            <a:endParaRPr sz="130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4" name="Google Shape;20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0700" y="924600"/>
            <a:ext cx="3865651" cy="386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88951" y="3597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488951" y="1225125"/>
            <a:ext cx="7742400" cy="3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На рынке существуют различные программы и сервисы для автоматизации и управления спортивными и развлекательными центрами, такие как fitness365, FITBASE, UNIVERSE-Фитнес, 1С:Фитнес клуб, КРАФТ: Фитнес, YCLIENTS, Тренерская online, AppEvent, Gym One, impulseCRM, БИТ.Фитнес и другие</a:t>
            </a:r>
            <a:r>
              <a:rPr lang="ru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Они предлагают разные функции и возможности, такие как база клиентов, онлайн-запись, CRM-система, аналитика данных, контроль доступа, виртуальные карты, рассылки, интернет-магазин, мобильное приложение и т.д.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Однако, большинство из них не учитывают индивидуальные потребности и предпочтения клиентов спортивных и развлекательных центров, не предлагают персонализированные рекомендации и программы, не используют современные технологии машинного обучения и искусственного интеллекта для анализа и предсказания поведения клиентов.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Наш стартап отличается от конкурентов тем, что предлагает уникальный сервис обслуживания клиентов спортивных и развлекательных центров, который основан на использовании современных технологий, таких как мобильное приложение, CRM-система, аналитика данных, машинное обучение и искусственный интеллект. Наш сервис позволяет создавать индивидуальные профили клиентов, предлагать им персонализированные рекомендации и программы, обеспечивать удобный и быстрый доступ к информации о центрах и их предложениях, собирать и анализировать данные о поведении, удовлетворенности и лояльности клиентов, улучшать качество обслуживания и коммуникации с клиентами, повышать эффективность управления спортивными и развлекательными центрами.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88950" y="3252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7193" y="2842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7192" y="2719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7193" y="1270006"/>
            <a:ext cx="7993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Наша бизнес-модель основана на предоставлении комплексных услуг по обслуживанию клиентов спортивных компаний. Мы зарабатываем на продаже подписок на наш сервис, а также на дополнительных услугах, таких как консультации, обучение, аудит и т.д.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">
                <a:latin typeface="Arial"/>
                <a:ea typeface="Arial"/>
                <a:cs typeface="Arial"/>
                <a:sym typeface="Arial"/>
              </a:rPr>
            </a:br>
            <a:r>
              <a:rPr lang="ru">
                <a:latin typeface="Arial"/>
                <a:ea typeface="Arial"/>
                <a:cs typeface="Arial"/>
                <a:sym typeface="Arial"/>
              </a:rPr>
              <a:t>Наши ключевые доходы: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Подписки на наш сервис, которые варьируются в зависимости от количества и типа клиентов, объема и качества услуг, срока и формы оплаты (около 10 000 рублей в среднем).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Дополнительные услуги, которые предоставляются по запросу клиентов или по рекомендации нашей команды, и которые оплачиваются отдельно от подписки.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Реферальные и аффилированные программы, которые позволяют нам получать комиссионные от продаж наших партнеров или от привлечения новых клиентов для нашего сервиса.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3050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347743" y="1031331"/>
            <a:ext cx="7993200" cy="39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На данный момент мы находимся на стадии разработки идеи и поиска воспроизводимой и масштабируемой бизнес-модели. Наша цель — создать платформу, которая позволит эффективно взаимодействовать с клиентами, собирать и анализировать данные, управлять бизнес-процессами и отслеживать результаты.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Для проверки нашей гипотезы мы провели рыночное исследование, которое показало, что спортивные компании испытывают проблемы с качеством и скоростью обслуживания клиентов, а также с удержанием и повторными продажами. Мы также опросили потенциальных клиентов и получили положительную обратную связь о нашем предложении.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101600" rtl="0" algn="l">
              <a:spcBef>
                <a:spcPts val="1200"/>
              </a:spcBef>
              <a:spcAft>
                <a:spcPts val="300"/>
              </a:spcAft>
              <a:buSzPts val="11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Мы сформировали нашу целевую аудиторию — это спортивные компании разного масштаба и направления, которые хотят улучшить свой клиентский сервис и повысить свою конкурентоспособность на рынке. Мы определили наши конкурентные преимущества — это индивидуальный подход к каждому клиенту и его потребностям, высокий уровень качества и скорости обслуживания, использование современных технологий и инструментов для анализа и управления клиентской базой, гибкая и прозрачная ценовая политика, опытная и квалифицированная команда специалистов.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{FD77219B-D58B-4D6E-973F-AFFBBC8C33C1}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Серов Роман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Дурнова Елизавета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Серов Роман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arenR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Разработать и протестировать MVP (минимально жизнеспособный продукт) нашего сервиса, который будет включать основные функции, такие как мобильное приложение, CRM-система, аналитика данных и чат-боты.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arenR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Провести маркетинговое исследование рынка и конкурентов, чтобы определить наиболее перспективные сегменты и ниши, а также выработать стратегию продвижения и монетизации нашего сервиса.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1016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arenR"/>
            </a:pPr>
            <a:r>
              <a:rPr lang="ru" sz="1100">
                <a:latin typeface="Arial"/>
                <a:ea typeface="Arial"/>
                <a:cs typeface="Arial"/>
                <a:sym typeface="Arial"/>
              </a:rPr>
              <a:t>Привлечь первых клиентов и партнеров, которые будут использовать наш сервис и давать нам обратную связь, а также помогать нам в расширении нашей аудитории и сети.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{FD77219B-D58B-4D6E-973F-AFFBBC8C33C1}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Разработка концепции и идеи сервиса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2 недели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Разработчики, аналитики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  <a:tr h="439675"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Проведение маркетингового исследования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1 неделя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Маркетологи, аналитики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  <a:tr h="439675"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Поиск и привлечение потенциальных клиентов и партнеров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2 недели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  <a:tc>
                  <a:txBody>
                    <a:bodyPr/>
                    <a:lstStyle/>
                    <a:p>
                      <a:pPr indent="0" lvl="0" marL="114300" marR="114300" rtl="0" algn="l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Менеджеры по продажам, консультанты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76200" marB="76200" marR="38100" marL="381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Серов Роман - r.sierov@mail.ru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Дурнова Елизавета </a:t>
            </a:r>
            <a:r>
              <a:rPr lang="ru">
                <a:solidFill>
                  <a:srgbClr val="132C40"/>
                </a:solidFill>
              </a:rPr>
              <a:t>-lizadm777@mail.ru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