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90402B8-0F8A-4171-B92E-C92570FA3903}">
  <a:tblStyle styleId="{E90402B8-0F8A-4171-B92E-C92570FA390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E5EC3644-E43C-49F5-A14A-CC4F9426419C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9a3044737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g29a30447377_0_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5" name="Google Shape;28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2.jp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mail.nastyshca.ru@gmail.com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120750" y="1147000"/>
            <a:ext cx="49101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900"/>
              <a:t>Экосистема “Ассистент” для экономистов (бухгалтеров) c целью исправления финансовых ошибок в бухгалтерских отчетностях.</a:t>
            </a:r>
            <a:endParaRPr sz="29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00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0747" y="124900"/>
            <a:ext cx="1086600" cy="1022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316950" y="1739063"/>
            <a:ext cx="6424200" cy="26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0516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448"/>
              <a:buFont typeface="Raleway"/>
              <a:buChar char="●"/>
            </a:pPr>
            <a:r>
              <a:rPr b="1" lang="ru" sz="1447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Использование информационных технологий в бухгалтерском учете</a:t>
            </a:r>
            <a:endParaRPr b="1" sz="1447">
              <a:solidFill>
                <a:srgbClr val="FCAF1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cxnSp>
        <p:nvCxnSpPr>
          <p:cNvPr id="137" name="Google Shape;137;p26"/>
          <p:cNvCxnSpPr>
            <a:endCxn id="138" idx="1"/>
          </p:cNvCxnSpPr>
          <p:nvPr/>
        </p:nvCxnSpPr>
        <p:spPr>
          <a:xfrm>
            <a:off x="1900900" y="2122425"/>
            <a:ext cx="913500" cy="4881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" name="Google Shape;138;p26"/>
          <p:cNvSpPr txBox="1"/>
          <p:nvPr/>
        </p:nvSpPr>
        <p:spPr>
          <a:xfrm>
            <a:off x="2814400" y="2372775"/>
            <a:ext cx="3854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b="1" lang="ru" sz="1700">
                <a:solidFill>
                  <a:srgbClr val="9F00FF"/>
                </a:solidFill>
              </a:rPr>
              <a:t>Упрощение и ускорение процесса учета и отчетности</a:t>
            </a:r>
            <a:r>
              <a:rPr lang="ru" sz="1700">
                <a:solidFill>
                  <a:schemeClr val="dk2"/>
                </a:solidFill>
              </a:rPr>
              <a:t> </a:t>
            </a:r>
            <a:endParaRPr sz="1700">
              <a:solidFill>
                <a:schemeClr val="dk2"/>
              </a:solidFill>
            </a:endParaRPr>
          </a:p>
        </p:txBody>
      </p:sp>
      <p:cxnSp>
        <p:nvCxnSpPr>
          <p:cNvPr id="139" name="Google Shape;139;p26"/>
          <p:cNvCxnSpPr>
            <a:stCxn id="138" idx="3"/>
            <a:endCxn id="140" idx="3"/>
          </p:cNvCxnSpPr>
          <p:nvPr/>
        </p:nvCxnSpPr>
        <p:spPr>
          <a:xfrm flipH="1">
            <a:off x="6581200" y="2610525"/>
            <a:ext cx="87600" cy="1121400"/>
          </a:xfrm>
          <a:prstGeom prst="curvedConnector3">
            <a:avLst>
              <a:gd fmla="val -27183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" name="Google Shape;140;p26"/>
          <p:cNvSpPr txBox="1"/>
          <p:nvPr/>
        </p:nvSpPr>
        <p:spPr>
          <a:xfrm>
            <a:off x="316950" y="3547225"/>
            <a:ext cx="6264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Raleway"/>
              <a:buChar char="●"/>
            </a:pPr>
            <a:r>
              <a:rPr b="1" lang="ru" sz="18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Сложность анализа больших объемов данных</a:t>
            </a:r>
            <a:endParaRPr b="1" sz="1800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6" name="Google Shape;146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4" name="Google Shape;15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7"/>
          <p:cNvSpPr/>
          <p:nvPr/>
        </p:nvSpPr>
        <p:spPr>
          <a:xfrm>
            <a:off x="530725" y="2396625"/>
            <a:ext cx="7558800" cy="151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6" name="Google Shape;156;p27"/>
          <p:cNvSpPr txBox="1"/>
          <p:nvPr/>
        </p:nvSpPr>
        <p:spPr>
          <a:xfrm>
            <a:off x="736950" y="2626025"/>
            <a:ext cx="68580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Нашими потенциальными потребителями являются сотрудники всех предприятий (бухгалтера) с численностью персонала до 150 человек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>
            <p:ph type="title"/>
          </p:nvPr>
        </p:nvSpPr>
        <p:spPr>
          <a:xfrm>
            <a:off x="1257742" y="235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9" name="Google Shape;16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8"/>
          <p:cNvSpPr/>
          <p:nvPr/>
        </p:nvSpPr>
        <p:spPr>
          <a:xfrm>
            <a:off x="530725" y="1484450"/>
            <a:ext cx="1939800" cy="1159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Низкая эффективность работы</a:t>
            </a:r>
            <a:endParaRPr b="1"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1" name="Google Shape;171;p28"/>
          <p:cNvSpPr/>
          <p:nvPr/>
        </p:nvSpPr>
        <p:spPr>
          <a:xfrm>
            <a:off x="2120325" y="2218200"/>
            <a:ext cx="2102400" cy="11595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Высокий риск ошибок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2" name="Google Shape;172;p28"/>
          <p:cNvSpPr/>
          <p:nvPr/>
        </p:nvSpPr>
        <p:spPr>
          <a:xfrm>
            <a:off x="3390075" y="2998525"/>
            <a:ext cx="2365200" cy="1159500"/>
          </a:xfrm>
          <a:prstGeom prst="roundRect">
            <a:avLst>
              <a:gd fmla="val 16667" name="adj"/>
            </a:avLst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accent4"/>
                </a:solidFill>
                <a:latin typeface="Raleway"/>
                <a:ea typeface="Raleway"/>
                <a:cs typeface="Raleway"/>
                <a:sym typeface="Raleway"/>
              </a:rPr>
              <a:t>Сложность работы с большим объемом данных</a:t>
            </a:r>
            <a:endParaRPr b="1">
              <a:solidFill>
                <a:schemeClr val="accent4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3" name="Google Shape;173;p28"/>
          <p:cNvSpPr/>
          <p:nvPr/>
        </p:nvSpPr>
        <p:spPr>
          <a:xfrm>
            <a:off x="5442450" y="3729875"/>
            <a:ext cx="2603100" cy="1159500"/>
          </a:xfrm>
          <a:prstGeom prst="roundRect">
            <a:avLst>
              <a:gd fmla="val 16667" name="adj"/>
            </a:avLst>
          </a:prstGeom>
          <a:solidFill>
            <a:srgbClr val="132C4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accent4"/>
                </a:solidFill>
                <a:latin typeface="Raleway"/>
                <a:ea typeface="Raleway"/>
                <a:cs typeface="Raleway"/>
                <a:sym typeface="Raleway"/>
              </a:rPr>
              <a:t>Доступность информации для молодых специалистов</a:t>
            </a:r>
            <a:endParaRPr b="1">
              <a:solidFill>
                <a:schemeClr val="accent4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74" name="Google Shape;174;p28"/>
          <p:cNvCxnSpPr>
            <a:stCxn id="170" idx="2"/>
          </p:cNvCxnSpPr>
          <p:nvPr/>
        </p:nvCxnSpPr>
        <p:spPr>
          <a:xfrm flipH="1" rot="-5400000">
            <a:off x="1573525" y="2571050"/>
            <a:ext cx="417000" cy="5628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28"/>
          <p:cNvCxnSpPr/>
          <p:nvPr/>
        </p:nvCxnSpPr>
        <p:spPr>
          <a:xfrm flipH="1" rot="-5400000">
            <a:off x="2820675" y="3430250"/>
            <a:ext cx="600600" cy="563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" name="Google Shape;176;p28"/>
          <p:cNvCxnSpPr>
            <a:stCxn id="172" idx="2"/>
          </p:cNvCxnSpPr>
          <p:nvPr/>
        </p:nvCxnSpPr>
        <p:spPr>
          <a:xfrm flipH="1" rot="-5400000">
            <a:off x="4767525" y="3963175"/>
            <a:ext cx="480000" cy="8697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/>
          <p:nvPr>
            <p:ph type="title"/>
          </p:nvPr>
        </p:nvSpPr>
        <p:spPr>
          <a:xfrm>
            <a:off x="132034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9" name="Google Shape;18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9"/>
          <p:cNvSpPr/>
          <p:nvPr/>
        </p:nvSpPr>
        <p:spPr>
          <a:xfrm>
            <a:off x="1144725" y="1309025"/>
            <a:ext cx="2604300" cy="1989900"/>
          </a:xfrm>
          <a:prstGeom prst="ellipse">
            <a:avLst/>
          </a:prstGeom>
          <a:solidFill>
            <a:srgbClr val="8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Автоматизация рутинных задач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3402575" y="1764600"/>
            <a:ext cx="2736600" cy="1614300"/>
          </a:xfrm>
          <a:prstGeom prst="ellipse">
            <a:avLst/>
          </a:prstGeom>
          <a:solidFill>
            <a:srgbClr val="8E7CC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Проверка данных на ошибки и несоответствия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p29"/>
          <p:cNvSpPr/>
          <p:nvPr/>
        </p:nvSpPr>
        <p:spPr>
          <a:xfrm>
            <a:off x="1544575" y="3123650"/>
            <a:ext cx="2454600" cy="1728000"/>
          </a:xfrm>
          <a:prstGeom prst="ellipse">
            <a:avLst/>
          </a:prstGeom>
          <a:solidFill>
            <a:srgbClr val="351C7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9D2E9"/>
                </a:solidFill>
                <a:latin typeface="Raleway"/>
                <a:ea typeface="Raleway"/>
                <a:cs typeface="Raleway"/>
                <a:sym typeface="Raleway"/>
              </a:rPr>
              <a:t>Анализирование больших объемов данных</a:t>
            </a:r>
            <a:endParaRPr>
              <a:solidFill>
                <a:srgbClr val="D9D2E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29"/>
          <p:cNvSpPr/>
          <p:nvPr/>
        </p:nvSpPr>
        <p:spPr>
          <a:xfrm>
            <a:off x="4775175" y="2848325"/>
            <a:ext cx="2302800" cy="1728000"/>
          </a:xfrm>
          <a:prstGeom prst="ellipse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Виртуальный помощник для молодых специалистов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29"/>
          <p:cNvSpPr/>
          <p:nvPr/>
        </p:nvSpPr>
        <p:spPr>
          <a:xfrm>
            <a:off x="5817900" y="1847750"/>
            <a:ext cx="1401600" cy="12759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29"/>
          <p:cNvSpPr/>
          <p:nvPr/>
        </p:nvSpPr>
        <p:spPr>
          <a:xfrm>
            <a:off x="3615325" y="3169775"/>
            <a:ext cx="1401600" cy="146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1" name="Google Shape;201;p30"/>
          <p:cNvSpPr txBox="1"/>
          <p:nvPr/>
        </p:nvSpPr>
        <p:spPr>
          <a:xfrm>
            <a:off x="687480" y="1661525"/>
            <a:ext cx="7465800" cy="268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“Экосистема” </a:t>
            </a:r>
            <a:endParaRPr b="0" i="0" sz="13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бухгалтерам, экономистам</a:t>
            </a:r>
            <a:endParaRPr b="0" i="0" sz="13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анализа больших объемов данных</a:t>
            </a:r>
            <a:endParaRPr b="0" i="0" sz="13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решить проблему </a:t>
            </a:r>
            <a:r>
              <a:rPr lang="ru" sz="1300">
                <a:solidFill>
                  <a:srgbClr val="66666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улучшении технологического процесса</a:t>
            </a:r>
            <a:endParaRPr sz="1300">
              <a:solidFill>
                <a:srgbClr val="66666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3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раз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работки приложения при помощи технологий BigData и ИИ</a:t>
            </a:r>
            <a:endParaRPr b="0" i="0" sz="13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3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>
                <a:solidFill>
                  <a:srgbClr val="66666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экономию времени на исправления ошибок в отчетностях предприятий</a:t>
            </a:r>
            <a:endParaRPr sz="13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2" name="Google Shape;202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1"/>
          <p:cNvSpPr txBox="1"/>
          <p:nvPr>
            <p:ph idx="1" type="body"/>
          </p:nvPr>
        </p:nvSpPr>
        <p:spPr>
          <a:xfrm>
            <a:off x="514002" y="2202281"/>
            <a:ext cx="79932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400"/>
              <a:buChar char="●"/>
            </a:pPr>
            <a:r>
              <a:rPr b="1" lang="ru" sz="1400">
                <a:solidFill>
                  <a:srgbClr val="9F00FF"/>
                </a:solidFill>
              </a:rPr>
              <a:t>Мы работаем на рынке B2B</a:t>
            </a:r>
            <a:endParaRPr b="1" sz="1400">
              <a:solidFill>
                <a:srgbClr val="9F00FF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400"/>
              <a:buChar char="●"/>
            </a:pPr>
            <a:r>
              <a:rPr b="1" lang="ru" sz="1400">
                <a:solidFill>
                  <a:srgbClr val="9F00FF"/>
                </a:solidFill>
              </a:rPr>
              <a:t>Наша ЦА - это 50 компаний </a:t>
            </a:r>
            <a:endParaRPr b="1" sz="1400">
              <a:solidFill>
                <a:srgbClr val="9F00FF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400"/>
              <a:buChar char="●"/>
            </a:pPr>
            <a:r>
              <a:rPr b="1" lang="ru" sz="1400">
                <a:solidFill>
                  <a:srgbClr val="9F00FF"/>
                </a:solidFill>
              </a:rPr>
              <a:t>Наше решение будет стоить 22 599 рублей</a:t>
            </a:r>
            <a:endParaRPr b="1" sz="1400">
              <a:solidFill>
                <a:srgbClr val="9F00FF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400"/>
              <a:buChar char="●"/>
            </a:pPr>
            <a:r>
              <a:rPr b="1" lang="ru" sz="1400">
                <a:solidFill>
                  <a:srgbClr val="9F00FF"/>
                </a:solidFill>
              </a:rPr>
              <a:t>39 тех, кто будет использовать приложение, оплатит подписку = 881361  рублей в год </a:t>
            </a:r>
            <a:endParaRPr b="1" sz="1400">
              <a:solidFill>
                <a:srgbClr val="9F00FF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400"/>
              <a:buChar char="●"/>
            </a:pPr>
            <a:r>
              <a:rPr b="1" lang="ru" sz="1400">
                <a:solidFill>
                  <a:srgbClr val="9F00FF"/>
                </a:solidFill>
              </a:rPr>
              <a:t>Сможем заработать в первый год 50 % - 440680 рублей (доля от доли)</a:t>
            </a:r>
            <a:endParaRPr b="1" sz="1400">
              <a:solidFill>
                <a:srgbClr val="9F00FF"/>
              </a:solidFill>
            </a:endParaRPr>
          </a:p>
        </p:txBody>
      </p:sp>
      <p:sp>
        <p:nvSpPr>
          <p:cNvPr id="213" name="Google Shape;213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2"/>
          <p:cNvSpPr/>
          <p:nvPr/>
        </p:nvSpPr>
        <p:spPr>
          <a:xfrm>
            <a:off x="456826" y="1671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2"/>
          <p:cNvSpPr txBox="1"/>
          <p:nvPr>
            <p:ph type="title"/>
          </p:nvPr>
        </p:nvSpPr>
        <p:spPr>
          <a:xfrm>
            <a:off x="456825" y="1326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9" name="Google Shape;229;p32"/>
          <p:cNvGraphicFramePr/>
          <p:nvPr/>
        </p:nvGraphicFramePr>
        <p:xfrm>
          <a:off x="652150" y="931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{E90402B8-0F8A-4171-B92E-C92570FA3903}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Параметр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1С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Сбис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Контур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“Ассистент”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Удобный пользовательский интерфейс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Надежная защита данных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Быстрая работа и исправление ошибок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Виртуальный помощник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8" name="Google Shape;238;p33"/>
          <p:cNvSpPr txBox="1"/>
          <p:nvPr>
            <p:ph idx="1" type="body"/>
          </p:nvPr>
        </p:nvSpPr>
        <p:spPr>
          <a:xfrm>
            <a:off x="457193" y="2183806"/>
            <a:ext cx="7993200" cy="18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300"/>
              <a:buChar char="●"/>
            </a:pPr>
            <a:r>
              <a:rPr lang="ru" sz="1300"/>
              <a:t>Мы будем делать приложение </a:t>
            </a:r>
            <a:r>
              <a:rPr b="1" lang="ru" sz="1300">
                <a:solidFill>
                  <a:schemeClr val="dk1"/>
                </a:solidFill>
              </a:rPr>
              <a:t>для выявления ошибок</a:t>
            </a:r>
            <a:r>
              <a:rPr lang="ru" sz="1300"/>
              <a:t> в бухгалтерской отчетности предприятий и экономии времени на исправлении их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300"/>
              <a:buChar char="●"/>
            </a:pPr>
            <a:r>
              <a:rPr lang="ru" sz="1300"/>
              <a:t>Наше решение будет стоить 1,5-2 млн.  рублей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300"/>
              <a:buChar char="●"/>
            </a:pPr>
            <a:r>
              <a:rPr lang="ru" sz="1300"/>
              <a:t>У нас будут покупать</a:t>
            </a:r>
            <a:r>
              <a:rPr b="1" lang="ru" sz="1300">
                <a:solidFill>
                  <a:schemeClr val="dk1"/>
                </a:solidFill>
              </a:rPr>
              <a:t> годовую и ежемесячную </a:t>
            </a:r>
            <a:r>
              <a:rPr lang="ru" sz="1300"/>
              <a:t>подписку</a:t>
            </a:r>
            <a:endParaRPr sz="1300">
              <a:solidFill>
                <a:srgbClr val="FF0000"/>
              </a:solidFill>
            </a:endParaRPr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300"/>
              <a:buChar char="●"/>
            </a:pPr>
            <a:r>
              <a:rPr lang="ru" sz="1300"/>
              <a:t>Дополнительно мы можем зарабатывать </a:t>
            </a:r>
            <a:r>
              <a:rPr b="1" lang="ru" sz="1300">
                <a:solidFill>
                  <a:schemeClr val="dk1"/>
                </a:solidFill>
              </a:rPr>
              <a:t>на обновлении приложения</a:t>
            </a:r>
            <a:r>
              <a:rPr b="1" lang="ru" sz="1300"/>
              <a:t> </a:t>
            </a:r>
            <a:r>
              <a:rPr lang="ru" sz="1300"/>
              <a:t>и создании для него </a:t>
            </a:r>
            <a:r>
              <a:rPr b="1" lang="ru" sz="1300">
                <a:solidFill>
                  <a:schemeClr val="dk1"/>
                </a:solidFill>
              </a:rPr>
              <a:t>новых функций</a:t>
            </a:r>
            <a:endParaRPr b="1" sz="1300">
              <a:solidFill>
                <a:schemeClr val="dk1"/>
              </a:solidFill>
            </a:endParaRPr>
          </a:p>
        </p:txBody>
      </p:sp>
      <p:sp>
        <p:nvSpPr>
          <p:cNvPr id="239" name="Google Shape;239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4"/>
          <p:cNvSpPr txBox="1"/>
          <p:nvPr>
            <p:ph idx="1" type="body"/>
          </p:nvPr>
        </p:nvSpPr>
        <p:spPr>
          <a:xfrm>
            <a:off x="456818" y="2340281"/>
            <a:ext cx="7993200" cy="25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Сформирована концепция;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Определены технологические и критические направления;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Определены сквозные технологии;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Были проведены интервью с потенциальными пользователями;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Определены основные конкуренты;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Сформировано ценностное предложение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 sz="1600"/>
          </a:p>
        </p:txBody>
      </p:sp>
      <p:sp>
        <p:nvSpPr>
          <p:cNvPr id="249" name="Google Shape;24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8" name="Google Shape;258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{E5EC3644-E43C-49F5-A14A-CC4F9426419C}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Иванова Анастасия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Семашкина Виктория, Шпадырева Арина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Янькова Екатерина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9" name="Google Shape;259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0" name="Google Shape;260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61" name="Google Shape;26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2" name="Google Shape;272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Провести интервью с потребителями рынка B2B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Найти IT-разработчика, который поможет в реализации проекта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Описание функционала продукта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Разработка методическиху указаний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1" name="Google Shape;281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{E5EC3644-E43C-49F5-A14A-CC4F9426419C}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Интервью с потребителями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14.112023-20.11.2023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Янькова Е.О.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</a:rPr>
                        <a:t>Разработка методических указаний</a:t>
                      </a:r>
                      <a:endParaRPr sz="16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15.11.2023-22.11.2023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Семашкина В.А., Шпадырева А.И.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Описание функционала продукта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10.11.2023-25.11.2023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Иванова А.И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2" name="Google Shape;282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8" name="Google Shape;288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Иванова Анастасия Дмитриевна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9" name="Google Shape;289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/>
              <a:t>Почта: </a:t>
            </a:r>
            <a:r>
              <a:rPr lang="ru" u="sng">
                <a:solidFill>
                  <a:schemeClr val="hlink"/>
                </a:solidFill>
                <a:hlinkClick r:id="rId3"/>
              </a:rPr>
              <a:t>mail.nastyshca.ru@gmail.com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Телефон: +79020811670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90" name="Google Shape;290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