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71" r:id="rId4"/>
    <p:sldId id="270" r:id="rId5"/>
    <p:sldId id="257" r:id="rId6"/>
    <p:sldId id="269" r:id="rId7"/>
    <p:sldId id="272" r:id="rId8"/>
    <p:sldId id="262" r:id="rId9"/>
    <p:sldId id="263" r:id="rId10"/>
    <p:sldId id="273" r:id="rId11"/>
    <p:sldId id="274" r:id="rId12"/>
    <p:sldId id="275" r:id="rId13"/>
    <p:sldId id="277" r:id="rId14"/>
  </p:sldIdLst>
  <p:sldSz cx="9144000" cy="5143500" type="screen16x9"/>
  <p:notesSz cx="6858000" cy="9144000"/>
  <p:embeddedFontLst>
    <p:embeddedFont>
      <p:font typeface="Book Antiqua" panose="02040602050305030304" pitchFamily="18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entury Gothic" panose="020B0502020202020204" pitchFamily="34" charset="0"/>
      <p:regular r:id="rId24"/>
      <p:bold r:id="rId25"/>
      <p:italic r:id="rId26"/>
      <p:boldItalic r:id="rId27"/>
    </p:embeddedFont>
    <p:embeddedFont>
      <p:font typeface="Helvetica Neue" panose="020B0604020202020204" charset="0"/>
      <p:regular r:id="rId28"/>
      <p:bold r:id="rId29"/>
      <p:italic r:id="rId30"/>
      <p:boldItalic r:id="rId31"/>
    </p:embeddedFont>
    <p:embeddedFont>
      <p:font typeface="Nunito Sans Black" pitchFamily="2" charset="-52"/>
      <p:regular r:id="rId32"/>
      <p:bold r:id="rId33"/>
      <p:boldItalic r:id="rId34"/>
    </p:embeddedFont>
    <p:embeddedFont>
      <p:font typeface="Raleway" pitchFamily="2" charset="-52"/>
      <p:regular r:id="rId35"/>
      <p:bold r:id="rId36"/>
      <p:italic r:id="rId37"/>
      <p:boldItalic r:id="rId38"/>
    </p:embeddedFont>
    <p:embeddedFont>
      <p:font typeface="Raleway SemiBold" pitchFamily="2" charset="-52"/>
      <p:regular r:id="rId39"/>
      <p:bold r:id="rId40"/>
      <p:italic r:id="rId41"/>
      <p:boldItalic r:id="rId42"/>
    </p:embeddedFont>
    <p:embeddedFont>
      <p:font typeface="Segoe UI Black" panose="020B0A02040204020203" pitchFamily="34" charset="0"/>
      <p:bold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40F055C-3208-4ECE-8C17-30FA551BCD75}">
  <a:tblStyle styleId="{940F055C-3208-4ECE-8C17-30FA551BCD7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font" Target="fonts/font24.fntdata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openxmlformats.org/officeDocument/2006/relationships/font" Target="fonts/font27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font" Target="fonts/font25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4" Type="http://schemas.openxmlformats.org/officeDocument/2006/relationships/font" Target="fonts/font2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43" Type="http://schemas.openxmlformats.org/officeDocument/2006/relationships/font" Target="fonts/font28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font" Target="fonts/font23.fntdata"/><Relationship Id="rId46" Type="http://schemas.openxmlformats.org/officeDocument/2006/relationships/viewProps" Target="viewProps.xml"/><Relationship Id="rId20" Type="http://schemas.openxmlformats.org/officeDocument/2006/relationships/font" Target="fonts/font5.fntdata"/><Relationship Id="rId41" Type="http://schemas.openxmlformats.org/officeDocument/2006/relationships/font" Target="fonts/font2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114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7681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2177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3217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5a9897d9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25a9897d9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51921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6259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98570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9863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Название раздела 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3522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8.jp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01716" y="1093830"/>
            <a:ext cx="4655700" cy="163118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r>
              <a:rPr lang="ru-RU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База данных клинических примеров патологии </a:t>
            </a:r>
            <a:br>
              <a:rPr lang="ru-RU" dirty="0"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br>
              <a:rPr lang="ru-RU" dirty="0"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ru-RU" dirty="0">
                <a:latin typeface="Segoe UI Black" panose="020B0A02040204020203" pitchFamily="34" charset="0"/>
                <a:ea typeface="Segoe UI Black" panose="020B0A02040204020203" pitchFamily="34" charset="0"/>
              </a:rPr>
              <a:t>«МЕД-УЧИ»</a:t>
            </a: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30E8DD-7759-54B2-96A0-9E91C42C44FA}"/>
              </a:ext>
            </a:extLst>
          </p:cNvPr>
          <p:cNvSpPr txBox="1"/>
          <p:nvPr/>
        </p:nvSpPr>
        <p:spPr>
          <a:xfrm>
            <a:off x="401716" y="3311006"/>
            <a:ext cx="457554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SzPts val="1100"/>
            </a:pPr>
            <a:r>
              <a:rPr lang="ru-RU" sz="1400" dirty="0">
                <a:latin typeface="Book Antiqua" panose="02040602050305030304" pitchFamily="18" charset="0"/>
              </a:rPr>
              <a:t>Тельнов Григорий</a:t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dirty="0">
                <a:latin typeface="Book Antiqua" panose="02040602050305030304" pitchFamily="18" charset="0"/>
              </a:rPr>
              <a:t>Каримова Ксения</a:t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1400" dirty="0">
                <a:latin typeface="Book Antiqua" panose="02040602050305030304" pitchFamily="18" charset="0"/>
              </a:rPr>
              <a:t>Хромова Алина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759307" y="1792274"/>
            <a:ext cx="4821425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/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Необходимость сбора и систематизации клинических примеров и практик.</a:t>
            </a:r>
            <a:endParaRPr sz="1200" b="1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46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rgbClr val="8F00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Raleway SemiBold"/>
                <a:sym typeface="Raleway SemiBold"/>
              </a:rPr>
              <a:t>АКТУАЛЬНОСТЬ ПРОЕКТА</a:t>
            </a:r>
            <a:endParaRPr sz="2000" dirty="0">
              <a:solidFill>
                <a:srgbClr val="8F00FF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373840" y="2689455"/>
            <a:ext cx="54330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Повышение качества медицинского образования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. Студенты и молодые врачи смогут углубить свои знания и навыки, ориентируясь на реальные клинические случаи. </a:t>
            </a:r>
          </a:p>
        </p:txBody>
      </p:sp>
      <p:sp>
        <p:nvSpPr>
          <p:cNvPr id="19" name="Google Shape;161;p28"/>
          <p:cNvSpPr/>
          <p:nvPr/>
        </p:nvSpPr>
        <p:spPr>
          <a:xfrm>
            <a:off x="609533" y="2677923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161;p28"/>
          <p:cNvSpPr/>
          <p:nvPr/>
        </p:nvSpPr>
        <p:spPr>
          <a:xfrm>
            <a:off x="606287" y="173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" name="Google Shape;281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3509" y="1806295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81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3509" y="2742648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368163" y="3624664"/>
            <a:ext cx="4143209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1"/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Поддержка принятия обоснованных решений.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Платформа предоставит не только клинические примеры, но и рекомендации по лечению.</a:t>
            </a:r>
          </a:p>
        </p:txBody>
      </p:sp>
      <p:sp>
        <p:nvSpPr>
          <p:cNvPr id="27" name="Google Shape;161;p28"/>
          <p:cNvSpPr/>
          <p:nvPr/>
        </p:nvSpPr>
        <p:spPr>
          <a:xfrm>
            <a:off x="606287" y="3623528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" name="Google Shape;281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0263" y="3697504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0140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776944" y="1646953"/>
            <a:ext cx="5616981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/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В России отсутствует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единая платформа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, на которой можно было бы найти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полные детальные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клинические примеры,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систематически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разделенные по областям и темам – информация представлена разрозненно. 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</a:b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46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rgbClr val="8F00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Raleway SemiBold"/>
                <a:sym typeface="Raleway SemiBold"/>
              </a:rPr>
              <a:t>ПРОБЛЕМЫ</a:t>
            </a:r>
            <a:endParaRPr sz="2000" dirty="0">
              <a:solidFill>
                <a:srgbClr val="8F00FF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361335" y="289237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Недостаток практического опыта.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Студенты и молодые специалисты впервые видят клиническую картину заболевания только на практике. </a:t>
            </a:r>
          </a:p>
        </p:txBody>
      </p:sp>
      <p:sp>
        <p:nvSpPr>
          <p:cNvPr id="19" name="Google Shape;161;p28"/>
          <p:cNvSpPr/>
          <p:nvPr/>
        </p:nvSpPr>
        <p:spPr>
          <a:xfrm>
            <a:off x="599459" y="2872628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" name="Google Shape;166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3435" y="2969417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61;p28"/>
          <p:cNvSpPr/>
          <p:nvPr/>
        </p:nvSpPr>
        <p:spPr>
          <a:xfrm>
            <a:off x="606287" y="173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" name="Google Shape;166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0194" y="180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61;p28"/>
          <p:cNvSpPr/>
          <p:nvPr/>
        </p:nvSpPr>
        <p:spPr>
          <a:xfrm>
            <a:off x="606218" y="3835520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" name="Google Shape;166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0194" y="3932309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368094" y="394230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Ограниченный доступ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 специализированной медицинской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2610387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0659" y="840095"/>
            <a:ext cx="6466353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Цифровая платформа:</a:t>
            </a:r>
            <a:b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</a:b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</a:b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- позволит врачам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самостоятельно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изучать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клинические примеры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заболеваний с необходимыми аспектами;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</a:b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</a:b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- будет полезна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молодым медицинским специалистам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, которые еще не имели возможности столкнуться с реальными клиническими случаями;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</a:b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171450" lvl="0" indent="-171450">
              <a:spcBef>
                <a:spcPct val="0"/>
              </a:spcBef>
              <a:buFontTx/>
              <a:buChar char="-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предоставит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доступ к систематизированной информации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о заболеваниях: 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</a:b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в базе данных будет содержаться: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</a:b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171450" lvl="0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название каждого заболевания;</a:t>
            </a:r>
          </a:p>
          <a:p>
            <a:pPr marL="171450" lvl="0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детальная клиника заболевания;</a:t>
            </a:r>
          </a:p>
          <a:p>
            <a:pPr marL="171450" lvl="0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данные лабораторной и инструментальной диагностики;</a:t>
            </a:r>
          </a:p>
          <a:p>
            <a:pPr marL="171450" lvl="0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фотографии клинической картины развития заболевания</a:t>
            </a:r>
          </a:p>
          <a:p>
            <a:pPr lvl="0">
              <a:spcBef>
                <a:spcPct val="0"/>
              </a:spcBef>
            </a:pP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</a:b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- предоставит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рекомендации по лечению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каждого заболевания, чтобы врачи могли углубить свои знания и навыки в области патологии. Это позволит им готовиться к своей будущей практике, лучше понимать клинические особенности различных заболеваний и принимать обоснованные решения при лечении пациентов. </a:t>
            </a:r>
          </a:p>
        </p:txBody>
      </p:sp>
      <p:sp>
        <p:nvSpPr>
          <p:cNvPr id="132" name="Google Shape;132;p26"/>
          <p:cNvSpPr txBox="1"/>
          <p:nvPr/>
        </p:nvSpPr>
        <p:spPr>
          <a:xfrm>
            <a:off x="530659" y="265730"/>
            <a:ext cx="6160879" cy="46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rgbClr val="8F00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Raleway SemiBold"/>
                <a:sym typeface="Raleway SemiBold"/>
              </a:rPr>
              <a:t>РЕШЕНИЕ</a:t>
            </a:r>
            <a:endParaRPr sz="2000" dirty="0">
              <a:solidFill>
                <a:srgbClr val="8F00FF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-76429" y="1482914"/>
            <a:ext cx="4740622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7810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Студенты медицинских учреждений (4-6 курсы)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7810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Молодые специалисты (ординаторы, аспиранты)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46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rgbClr val="8F00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Raleway SemiBold"/>
                <a:sym typeface="Raleway SemiBold"/>
              </a:rPr>
              <a:t>ЦЕЛЕВАЯ АУДИТОРИЯ</a:t>
            </a:r>
            <a:endParaRPr sz="2000" dirty="0">
              <a:solidFill>
                <a:srgbClr val="8F00FF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8" name="Freeform 8"/>
          <p:cNvSpPr/>
          <p:nvPr/>
        </p:nvSpPr>
        <p:spPr>
          <a:xfrm>
            <a:off x="3934361" y="2324491"/>
            <a:ext cx="2806789" cy="2661135"/>
          </a:xfrm>
          <a:custGeom>
            <a:avLst/>
            <a:gdLst/>
            <a:ahLst/>
            <a:cxnLst/>
            <a:rect l="l" t="t" r="r" b="b"/>
            <a:pathLst>
              <a:path w="4833620" h="4726940">
                <a:moveTo>
                  <a:pt x="3416300" y="4662170"/>
                </a:moveTo>
                <a:cubicBezTo>
                  <a:pt x="3388360" y="4669790"/>
                  <a:pt x="3366770" y="4679950"/>
                  <a:pt x="3345180" y="4682490"/>
                </a:cubicBezTo>
                <a:cubicBezTo>
                  <a:pt x="3223260" y="4692650"/>
                  <a:pt x="3102610" y="4702810"/>
                  <a:pt x="2980690" y="4711700"/>
                </a:cubicBezTo>
                <a:cubicBezTo>
                  <a:pt x="2918460" y="4715510"/>
                  <a:pt x="2856230" y="4719320"/>
                  <a:pt x="2794000" y="4720590"/>
                </a:cubicBezTo>
                <a:cubicBezTo>
                  <a:pt x="2726690" y="4723130"/>
                  <a:pt x="2659380" y="4726940"/>
                  <a:pt x="2593340" y="4724400"/>
                </a:cubicBezTo>
                <a:cubicBezTo>
                  <a:pt x="2529840" y="4723130"/>
                  <a:pt x="2466340" y="4719320"/>
                  <a:pt x="2405380" y="4707890"/>
                </a:cubicBezTo>
                <a:cubicBezTo>
                  <a:pt x="2326640" y="4693920"/>
                  <a:pt x="2246630" y="4693920"/>
                  <a:pt x="2169160" y="4681220"/>
                </a:cubicBezTo>
                <a:cubicBezTo>
                  <a:pt x="1967230" y="4648200"/>
                  <a:pt x="1761490" y="4657090"/>
                  <a:pt x="1558290" y="4643120"/>
                </a:cubicBezTo>
                <a:cubicBezTo>
                  <a:pt x="1443990" y="4635500"/>
                  <a:pt x="1329690" y="4617720"/>
                  <a:pt x="1215390" y="4602480"/>
                </a:cubicBezTo>
                <a:cubicBezTo>
                  <a:pt x="1085850" y="4585970"/>
                  <a:pt x="956310" y="4566920"/>
                  <a:pt x="825500" y="4549140"/>
                </a:cubicBezTo>
                <a:cubicBezTo>
                  <a:pt x="730250" y="4536440"/>
                  <a:pt x="633730" y="4523740"/>
                  <a:pt x="538480" y="4511040"/>
                </a:cubicBezTo>
                <a:cubicBezTo>
                  <a:pt x="535940" y="4511040"/>
                  <a:pt x="533400" y="4509770"/>
                  <a:pt x="530860" y="4509770"/>
                </a:cubicBezTo>
                <a:cubicBezTo>
                  <a:pt x="450850" y="4475479"/>
                  <a:pt x="365760" y="4448810"/>
                  <a:pt x="292100" y="4404360"/>
                </a:cubicBezTo>
                <a:cubicBezTo>
                  <a:pt x="167640" y="4328160"/>
                  <a:pt x="114300" y="4206240"/>
                  <a:pt x="109220" y="4062730"/>
                </a:cubicBezTo>
                <a:cubicBezTo>
                  <a:pt x="107950" y="4013200"/>
                  <a:pt x="101600" y="3964940"/>
                  <a:pt x="101600" y="3915410"/>
                </a:cubicBezTo>
                <a:cubicBezTo>
                  <a:pt x="102870" y="3846830"/>
                  <a:pt x="107950" y="3779520"/>
                  <a:pt x="111760" y="3712210"/>
                </a:cubicBezTo>
                <a:cubicBezTo>
                  <a:pt x="121920" y="3511550"/>
                  <a:pt x="127000" y="3310890"/>
                  <a:pt x="111760" y="3110230"/>
                </a:cubicBezTo>
                <a:cubicBezTo>
                  <a:pt x="97790" y="2929890"/>
                  <a:pt x="85090" y="2750820"/>
                  <a:pt x="71120" y="2570480"/>
                </a:cubicBezTo>
                <a:cubicBezTo>
                  <a:pt x="62230" y="2454910"/>
                  <a:pt x="50800" y="2340610"/>
                  <a:pt x="43180" y="2225040"/>
                </a:cubicBezTo>
                <a:cubicBezTo>
                  <a:pt x="38100" y="2148840"/>
                  <a:pt x="39370" y="2071370"/>
                  <a:pt x="34290" y="1995170"/>
                </a:cubicBezTo>
                <a:cubicBezTo>
                  <a:pt x="31750" y="1951990"/>
                  <a:pt x="17780" y="1910080"/>
                  <a:pt x="16510" y="1866900"/>
                </a:cubicBezTo>
                <a:cubicBezTo>
                  <a:pt x="11430" y="1762760"/>
                  <a:pt x="10160" y="1657350"/>
                  <a:pt x="7620" y="1551940"/>
                </a:cubicBezTo>
                <a:cubicBezTo>
                  <a:pt x="6350" y="1511300"/>
                  <a:pt x="0" y="1470660"/>
                  <a:pt x="1270" y="1430020"/>
                </a:cubicBezTo>
                <a:cubicBezTo>
                  <a:pt x="2540" y="1366520"/>
                  <a:pt x="10160" y="1303020"/>
                  <a:pt x="11430" y="1239520"/>
                </a:cubicBezTo>
                <a:cubicBezTo>
                  <a:pt x="12700" y="1165860"/>
                  <a:pt x="5080" y="1092200"/>
                  <a:pt x="7620" y="1019810"/>
                </a:cubicBezTo>
                <a:cubicBezTo>
                  <a:pt x="7620" y="949960"/>
                  <a:pt x="16510" y="881380"/>
                  <a:pt x="25400" y="811530"/>
                </a:cubicBezTo>
                <a:cubicBezTo>
                  <a:pt x="27940" y="787400"/>
                  <a:pt x="45720" y="765810"/>
                  <a:pt x="50800" y="741680"/>
                </a:cubicBezTo>
                <a:cubicBezTo>
                  <a:pt x="72390" y="622300"/>
                  <a:pt x="95250" y="502920"/>
                  <a:pt x="151130" y="392430"/>
                </a:cubicBezTo>
                <a:cubicBezTo>
                  <a:pt x="163830" y="368300"/>
                  <a:pt x="184150" y="346710"/>
                  <a:pt x="203200" y="327660"/>
                </a:cubicBezTo>
                <a:cubicBezTo>
                  <a:pt x="209550" y="321310"/>
                  <a:pt x="224790" y="325120"/>
                  <a:pt x="228600" y="325120"/>
                </a:cubicBezTo>
                <a:cubicBezTo>
                  <a:pt x="237490" y="308610"/>
                  <a:pt x="242570" y="292100"/>
                  <a:pt x="252730" y="284480"/>
                </a:cubicBezTo>
                <a:cubicBezTo>
                  <a:pt x="307340" y="242570"/>
                  <a:pt x="364490" y="212090"/>
                  <a:pt x="435610" y="204470"/>
                </a:cubicBezTo>
                <a:cubicBezTo>
                  <a:pt x="488950" y="198120"/>
                  <a:pt x="541020" y="175260"/>
                  <a:pt x="594360" y="162560"/>
                </a:cubicBezTo>
                <a:cubicBezTo>
                  <a:pt x="659130" y="147320"/>
                  <a:pt x="723900" y="129540"/>
                  <a:pt x="791210" y="120650"/>
                </a:cubicBezTo>
                <a:cubicBezTo>
                  <a:pt x="852170" y="113030"/>
                  <a:pt x="910590" y="96520"/>
                  <a:pt x="972820" y="91440"/>
                </a:cubicBezTo>
                <a:cubicBezTo>
                  <a:pt x="1036320" y="86360"/>
                  <a:pt x="1099820" y="71120"/>
                  <a:pt x="1164590" y="66040"/>
                </a:cubicBezTo>
                <a:cubicBezTo>
                  <a:pt x="1339850" y="53340"/>
                  <a:pt x="1516380" y="44450"/>
                  <a:pt x="1691640" y="34290"/>
                </a:cubicBezTo>
                <a:cubicBezTo>
                  <a:pt x="1734820" y="31750"/>
                  <a:pt x="1778000" y="34290"/>
                  <a:pt x="1821180" y="35560"/>
                </a:cubicBezTo>
                <a:cubicBezTo>
                  <a:pt x="1842770" y="36830"/>
                  <a:pt x="1864360" y="41910"/>
                  <a:pt x="1887220" y="44450"/>
                </a:cubicBezTo>
                <a:cubicBezTo>
                  <a:pt x="1897380" y="45720"/>
                  <a:pt x="1907540" y="41910"/>
                  <a:pt x="1917700" y="41910"/>
                </a:cubicBezTo>
                <a:cubicBezTo>
                  <a:pt x="1948180" y="41910"/>
                  <a:pt x="1979930" y="41910"/>
                  <a:pt x="2010410" y="40640"/>
                </a:cubicBezTo>
                <a:cubicBezTo>
                  <a:pt x="2068830" y="38100"/>
                  <a:pt x="2128520" y="31750"/>
                  <a:pt x="2186940" y="31750"/>
                </a:cubicBezTo>
                <a:cubicBezTo>
                  <a:pt x="2244090" y="31750"/>
                  <a:pt x="2301240" y="35560"/>
                  <a:pt x="2358390" y="38100"/>
                </a:cubicBezTo>
                <a:lnTo>
                  <a:pt x="2404110" y="38100"/>
                </a:lnTo>
                <a:cubicBezTo>
                  <a:pt x="2473960" y="35560"/>
                  <a:pt x="2542540" y="35560"/>
                  <a:pt x="2612390" y="31750"/>
                </a:cubicBezTo>
                <a:cubicBezTo>
                  <a:pt x="2679700" y="27940"/>
                  <a:pt x="2745740" y="19050"/>
                  <a:pt x="2813050" y="15240"/>
                </a:cubicBezTo>
                <a:cubicBezTo>
                  <a:pt x="2844800" y="12700"/>
                  <a:pt x="2877820" y="12700"/>
                  <a:pt x="2909570" y="19050"/>
                </a:cubicBezTo>
                <a:cubicBezTo>
                  <a:pt x="2957830" y="27940"/>
                  <a:pt x="3003550" y="33020"/>
                  <a:pt x="3051810" y="19050"/>
                </a:cubicBezTo>
                <a:cubicBezTo>
                  <a:pt x="3069590" y="13970"/>
                  <a:pt x="3092450" y="22860"/>
                  <a:pt x="3112770" y="25400"/>
                </a:cubicBezTo>
                <a:cubicBezTo>
                  <a:pt x="3121660" y="26670"/>
                  <a:pt x="3131820" y="29210"/>
                  <a:pt x="3136900" y="25400"/>
                </a:cubicBezTo>
                <a:cubicBezTo>
                  <a:pt x="3171190" y="0"/>
                  <a:pt x="3202940" y="6350"/>
                  <a:pt x="3235960" y="27940"/>
                </a:cubicBezTo>
                <a:cubicBezTo>
                  <a:pt x="3239770" y="30480"/>
                  <a:pt x="3249930" y="24130"/>
                  <a:pt x="3257550" y="24130"/>
                </a:cubicBezTo>
                <a:cubicBezTo>
                  <a:pt x="3288030" y="24130"/>
                  <a:pt x="3318510" y="24130"/>
                  <a:pt x="3350260" y="25400"/>
                </a:cubicBezTo>
                <a:cubicBezTo>
                  <a:pt x="3373120" y="26670"/>
                  <a:pt x="3394710" y="34290"/>
                  <a:pt x="3417570" y="36830"/>
                </a:cubicBezTo>
                <a:cubicBezTo>
                  <a:pt x="3467100" y="43180"/>
                  <a:pt x="3517900" y="53340"/>
                  <a:pt x="3568700" y="53340"/>
                </a:cubicBezTo>
                <a:cubicBezTo>
                  <a:pt x="3663950" y="54610"/>
                  <a:pt x="3759200" y="58420"/>
                  <a:pt x="3853180" y="78740"/>
                </a:cubicBezTo>
                <a:cubicBezTo>
                  <a:pt x="3940809" y="97790"/>
                  <a:pt x="4030980" y="97790"/>
                  <a:pt x="4119880" y="113030"/>
                </a:cubicBezTo>
                <a:cubicBezTo>
                  <a:pt x="4173220" y="121920"/>
                  <a:pt x="4227830" y="138430"/>
                  <a:pt x="4273550" y="165100"/>
                </a:cubicBezTo>
                <a:cubicBezTo>
                  <a:pt x="4323080" y="193040"/>
                  <a:pt x="4361180" y="238760"/>
                  <a:pt x="4405630" y="276860"/>
                </a:cubicBezTo>
                <a:cubicBezTo>
                  <a:pt x="4422139" y="290830"/>
                  <a:pt x="4446270" y="300990"/>
                  <a:pt x="4457700" y="318770"/>
                </a:cubicBezTo>
                <a:cubicBezTo>
                  <a:pt x="4490720" y="367030"/>
                  <a:pt x="4519930" y="417830"/>
                  <a:pt x="4549140" y="468630"/>
                </a:cubicBezTo>
                <a:cubicBezTo>
                  <a:pt x="4570730" y="505460"/>
                  <a:pt x="4592320" y="543560"/>
                  <a:pt x="4608830" y="581660"/>
                </a:cubicBezTo>
                <a:cubicBezTo>
                  <a:pt x="4626610" y="626110"/>
                  <a:pt x="4640580" y="671830"/>
                  <a:pt x="4654550" y="718820"/>
                </a:cubicBezTo>
                <a:cubicBezTo>
                  <a:pt x="4676140" y="792480"/>
                  <a:pt x="4701540" y="866140"/>
                  <a:pt x="4715510" y="942340"/>
                </a:cubicBezTo>
                <a:cubicBezTo>
                  <a:pt x="4735830" y="1049020"/>
                  <a:pt x="4745990" y="1158240"/>
                  <a:pt x="4761230" y="1266190"/>
                </a:cubicBezTo>
                <a:cubicBezTo>
                  <a:pt x="4766310" y="1301750"/>
                  <a:pt x="4772660" y="1337310"/>
                  <a:pt x="4775200" y="1372870"/>
                </a:cubicBezTo>
                <a:cubicBezTo>
                  <a:pt x="4782820" y="1474470"/>
                  <a:pt x="4787900" y="1574800"/>
                  <a:pt x="4794250" y="1676400"/>
                </a:cubicBezTo>
                <a:cubicBezTo>
                  <a:pt x="4803140" y="1802130"/>
                  <a:pt x="4815840" y="1926590"/>
                  <a:pt x="4822190" y="2052320"/>
                </a:cubicBezTo>
                <a:cubicBezTo>
                  <a:pt x="4828540" y="2172970"/>
                  <a:pt x="4833620" y="2294890"/>
                  <a:pt x="4831080" y="2416810"/>
                </a:cubicBezTo>
                <a:cubicBezTo>
                  <a:pt x="4827270" y="2620010"/>
                  <a:pt x="4817110" y="2821940"/>
                  <a:pt x="4806950" y="3025140"/>
                </a:cubicBezTo>
                <a:cubicBezTo>
                  <a:pt x="4800600" y="3150870"/>
                  <a:pt x="4791710" y="3275330"/>
                  <a:pt x="4779010" y="3399790"/>
                </a:cubicBezTo>
                <a:cubicBezTo>
                  <a:pt x="4766310" y="3524250"/>
                  <a:pt x="4747260" y="3647440"/>
                  <a:pt x="4733290" y="3771900"/>
                </a:cubicBezTo>
                <a:cubicBezTo>
                  <a:pt x="4723130" y="3858260"/>
                  <a:pt x="4720590" y="3944620"/>
                  <a:pt x="4709160" y="4029710"/>
                </a:cubicBezTo>
                <a:cubicBezTo>
                  <a:pt x="4699000" y="4107180"/>
                  <a:pt x="4660900" y="4175760"/>
                  <a:pt x="4610100" y="4232910"/>
                </a:cubicBezTo>
                <a:cubicBezTo>
                  <a:pt x="4568191" y="4281170"/>
                  <a:pt x="4535170" y="4335780"/>
                  <a:pt x="4491991" y="4382770"/>
                </a:cubicBezTo>
                <a:cubicBezTo>
                  <a:pt x="4453891" y="4424679"/>
                  <a:pt x="4411981" y="4466590"/>
                  <a:pt x="4345941" y="4467860"/>
                </a:cubicBezTo>
                <a:cubicBezTo>
                  <a:pt x="4330700" y="4467860"/>
                  <a:pt x="4316731" y="4483100"/>
                  <a:pt x="4301491" y="4490720"/>
                </a:cubicBezTo>
                <a:cubicBezTo>
                  <a:pt x="4236720" y="4518660"/>
                  <a:pt x="4169411" y="4542790"/>
                  <a:pt x="4105911" y="4573270"/>
                </a:cubicBezTo>
                <a:cubicBezTo>
                  <a:pt x="3989070" y="4629150"/>
                  <a:pt x="3863341" y="4638040"/>
                  <a:pt x="3737611" y="4643120"/>
                </a:cubicBezTo>
                <a:cubicBezTo>
                  <a:pt x="3689351" y="4645660"/>
                  <a:pt x="3639820" y="4641850"/>
                  <a:pt x="3591561" y="4645660"/>
                </a:cubicBezTo>
                <a:cubicBezTo>
                  <a:pt x="3567431" y="4646930"/>
                  <a:pt x="3544570" y="4658360"/>
                  <a:pt x="3521711" y="4663440"/>
                </a:cubicBezTo>
                <a:cubicBezTo>
                  <a:pt x="3511551" y="4665980"/>
                  <a:pt x="3501391" y="4664710"/>
                  <a:pt x="3489961" y="4665980"/>
                </a:cubicBezTo>
                <a:cubicBezTo>
                  <a:pt x="3474720" y="4667250"/>
                  <a:pt x="3459481" y="4671060"/>
                  <a:pt x="3444241" y="4669790"/>
                </a:cubicBezTo>
                <a:cubicBezTo>
                  <a:pt x="3429000" y="4667250"/>
                  <a:pt x="3418841" y="4662170"/>
                  <a:pt x="3416300" y="4662170"/>
                </a:cubicBezTo>
                <a:close/>
              </a:path>
            </a:pathLst>
          </a:custGeom>
          <a:blipFill>
            <a:blip r:embed="rId5"/>
            <a:stretch>
              <a:fillRect l="-97373" r="-1372"/>
            </a:stretch>
          </a:blipFill>
        </p:spPr>
        <p:txBody>
          <a:bodyPr/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50" y="2702456"/>
            <a:ext cx="3048000" cy="20330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74460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-61537" y="1243920"/>
            <a:ext cx="5999214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781050" lvl="0" indent="-1714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дополнительное обучение молодых специалистов медицинской сферы;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781050" lvl="0" indent="-1714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формирование клинической картины заболевания;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</a:b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781050" lvl="0" indent="-1714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систематизация информации, доступность материала.</a:t>
            </a:r>
          </a:p>
        </p:txBody>
      </p:sp>
      <p:sp>
        <p:nvSpPr>
          <p:cNvPr id="132" name="Google Shape;132;p26"/>
          <p:cNvSpPr txBox="1"/>
          <p:nvPr/>
        </p:nvSpPr>
        <p:spPr>
          <a:xfrm>
            <a:off x="544253" y="730525"/>
            <a:ext cx="6208200" cy="46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rgbClr val="8F00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Raleway SemiBold"/>
                <a:sym typeface="Raleway SemiBold"/>
              </a:rPr>
              <a:t>ЦЕННОСТНОЕ ПРЕДЛОЖЕНИЕ</a:t>
            </a:r>
            <a:endParaRPr sz="2000" dirty="0">
              <a:solidFill>
                <a:srgbClr val="8F00FF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47" y="2618194"/>
            <a:ext cx="3294689" cy="2197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801" y="2618194"/>
            <a:ext cx="3136041" cy="2197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4964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88952" y="266367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88952" y="231867"/>
            <a:ext cx="1633239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198316" y="1517154"/>
            <a:ext cx="3525917" cy="21236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</a:t>
            </a:r>
            <a:r>
              <a:rPr lang="ru" b="1" dirty="0"/>
              <a:t>B2C</a:t>
            </a:r>
            <a:r>
              <a:rPr lang="ru" dirty="0"/>
              <a:t>, целевой сегмент – </a:t>
            </a:r>
            <a:r>
              <a:rPr lang="ru" b="1" dirty="0"/>
              <a:t>студенты и специалисты в возрасте 21-27 лет.</a:t>
            </a:r>
            <a:endParaRPr lang="ru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/>
              <a:t>Доступ к платформе – бесплатный.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/>
              <a:t>Прибыль будет формироваться за счет платных разделов и функций, рекламных интеграций.</a:t>
            </a:r>
            <a:endParaRPr dirty="0"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960673" y="440013"/>
            <a:ext cx="3946358" cy="40769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732971" y="1290649"/>
            <a:ext cx="2947280" cy="304483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645470" y="2319145"/>
            <a:ext cx="1798341" cy="185786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5"/>
          <p:cNvSpPr txBox="1"/>
          <p:nvPr/>
        </p:nvSpPr>
        <p:spPr>
          <a:xfrm>
            <a:off x="6256393" y="1796310"/>
            <a:ext cx="1255916" cy="4558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299"/>
              </a:lnSpc>
              <a:spcBef>
                <a:spcPct val="0"/>
              </a:spcBef>
            </a:pPr>
            <a:r>
              <a:rPr lang="en-US" sz="3600" dirty="0">
                <a:latin typeface="Nunito Sans Black"/>
              </a:rPr>
              <a:t>SAM</a:t>
            </a:r>
          </a:p>
        </p:txBody>
      </p:sp>
      <p:sp>
        <p:nvSpPr>
          <p:cNvPr id="22" name="TextBox 25"/>
          <p:cNvSpPr txBox="1"/>
          <p:nvPr/>
        </p:nvSpPr>
        <p:spPr>
          <a:xfrm>
            <a:off x="6130510" y="848068"/>
            <a:ext cx="1056401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299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latin typeface="Nunito Sans Black"/>
              </a:rPr>
              <a:t>TAM</a:t>
            </a:r>
            <a:endParaRPr lang="en-US" sz="3600" u="none" dirty="0">
              <a:solidFill>
                <a:srgbClr val="000000"/>
              </a:solidFill>
              <a:latin typeface="Nunito Sans Black"/>
            </a:endParaRPr>
          </a:p>
        </p:txBody>
      </p:sp>
      <p:sp>
        <p:nvSpPr>
          <p:cNvPr id="23" name="TextBox 25"/>
          <p:cNvSpPr txBox="1"/>
          <p:nvPr/>
        </p:nvSpPr>
        <p:spPr>
          <a:xfrm>
            <a:off x="6342140" y="3309471"/>
            <a:ext cx="1101670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99"/>
              </a:lnSpc>
              <a:spcBef>
                <a:spcPct val="0"/>
              </a:spcBef>
            </a:pPr>
            <a:r>
              <a:rPr lang="en-US" sz="3600" dirty="0">
                <a:latin typeface="Nunito Sans Black"/>
              </a:rPr>
              <a:t>SOM</a:t>
            </a:r>
          </a:p>
        </p:txBody>
      </p:sp>
      <p:sp>
        <p:nvSpPr>
          <p:cNvPr id="24" name="Google Shape;131;p26"/>
          <p:cNvSpPr txBox="1"/>
          <p:nvPr/>
        </p:nvSpPr>
        <p:spPr>
          <a:xfrm>
            <a:off x="4235937" y="2004074"/>
            <a:ext cx="2202431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/>
            <a:r>
              <a:rPr lang="en-US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&gt;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248 млн руб.</a:t>
            </a:r>
            <a:endParaRPr sz="1600" b="1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131;p26"/>
          <p:cNvSpPr txBox="1"/>
          <p:nvPr/>
        </p:nvSpPr>
        <p:spPr>
          <a:xfrm>
            <a:off x="3999414" y="920497"/>
            <a:ext cx="2467378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/>
            <a:r>
              <a:rPr lang="en-US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&gt;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930 млн руб.</a:t>
            </a:r>
            <a:endParaRPr sz="1600" b="1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" name="Google Shape;131;p26"/>
          <p:cNvSpPr txBox="1"/>
          <p:nvPr/>
        </p:nvSpPr>
        <p:spPr>
          <a:xfrm>
            <a:off x="5421274" y="2813068"/>
            <a:ext cx="2091035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/>
            <a:r>
              <a:rPr lang="en-US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&gt;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32 млн руб.</a:t>
            </a:r>
            <a:endParaRPr sz="1600" b="1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559845" y="1437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583424" y="1092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1" name="Google Shape;246;p35"/>
          <p:cNvGraphicFramePr/>
          <p:nvPr>
            <p:extLst>
              <p:ext uri="{D42A27DB-BD31-4B8C-83A1-F6EECF244321}">
                <p14:modId xmlns:p14="http://schemas.microsoft.com/office/powerpoint/2010/main" val="98917751"/>
              </p:ext>
            </p:extLst>
          </p:nvPr>
        </p:nvGraphicFramePr>
        <p:xfrm>
          <a:off x="559845" y="723957"/>
          <a:ext cx="7827884" cy="4168244"/>
        </p:xfrm>
        <a:graphic>
          <a:graphicData uri="http://schemas.openxmlformats.org/drawingml/2006/table">
            <a:tbl>
              <a:tblPr>
                <a:noFill/>
                <a:tableStyleId>{940F055C-3208-4ECE-8C17-30FA551BCD75}</a:tableStyleId>
              </a:tblPr>
              <a:tblGrid>
                <a:gridCol w="1956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6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6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6971">
                  <a:extLst>
                    <a:ext uri="{9D8B030D-6E8A-4147-A177-3AD203B41FA5}">
                      <a16:colId xmlns:a16="http://schemas.microsoft.com/office/drawing/2014/main" val="920830161"/>
                    </a:ext>
                  </a:extLst>
                </a:gridCol>
              </a:tblGrid>
              <a:tr h="53559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Показатель</a:t>
                      </a:r>
                      <a:endParaRPr sz="1100" b="1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Проект «МЕД-УЧИ»</a:t>
                      </a:r>
                      <a:endParaRPr sz="1100" b="1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Virtumed.ru </a:t>
                      </a:r>
                      <a:endParaRPr sz="1100" b="1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Arial"/>
                        </a:rPr>
                        <a:t>Msdmanuals.com </a:t>
                      </a:r>
                      <a:endParaRPr sz="1100" b="1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614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</a:t>
                      </a: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истематизация</a:t>
                      </a:r>
                      <a:r>
                        <a:rPr lang="ru" sz="1100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информации по клиническим практикам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217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Рекомендации</a:t>
                      </a:r>
                      <a:r>
                        <a:rPr lang="ru-RU" sz="1100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по лечению и профилактике патологий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217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Язык:</a:t>
                      </a:r>
                      <a:r>
                        <a:rPr lang="ru-RU" sz="1100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русский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217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Современное</a:t>
                      </a:r>
                      <a:r>
                        <a:rPr lang="ru-RU" sz="1100" baseline="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дизайн-оформление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6177752"/>
                  </a:ext>
                </a:extLst>
              </a:tr>
            </a:tbl>
          </a:graphicData>
        </a:graphic>
      </p:graphicFrame>
      <p:sp>
        <p:nvSpPr>
          <p:cNvPr id="2" name="Улыбающееся лицо 1"/>
          <p:cNvSpPr/>
          <p:nvPr/>
        </p:nvSpPr>
        <p:spPr>
          <a:xfrm>
            <a:off x="3073209" y="1557809"/>
            <a:ext cx="577515" cy="550015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Улыбающееся лицо 13"/>
          <p:cNvSpPr/>
          <p:nvPr/>
        </p:nvSpPr>
        <p:spPr>
          <a:xfrm rot="10800000">
            <a:off x="5073889" y="1557809"/>
            <a:ext cx="577515" cy="550015"/>
          </a:xfrm>
          <a:prstGeom prst="smileyFac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Улыбающееся лицо 14"/>
          <p:cNvSpPr/>
          <p:nvPr/>
        </p:nvSpPr>
        <p:spPr>
          <a:xfrm>
            <a:off x="6979462" y="1557808"/>
            <a:ext cx="577515" cy="550015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Улыбающееся лицо 15"/>
          <p:cNvSpPr/>
          <p:nvPr/>
        </p:nvSpPr>
        <p:spPr>
          <a:xfrm>
            <a:off x="3073208" y="2393321"/>
            <a:ext cx="577515" cy="550015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7" name="Улыбающееся лицо 16"/>
          <p:cNvSpPr/>
          <p:nvPr/>
        </p:nvSpPr>
        <p:spPr>
          <a:xfrm rot="10800000">
            <a:off x="5073887" y="2393321"/>
            <a:ext cx="577515" cy="550015"/>
          </a:xfrm>
          <a:prstGeom prst="smileyFac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Улыбающееся лицо 17"/>
          <p:cNvSpPr/>
          <p:nvPr/>
        </p:nvSpPr>
        <p:spPr>
          <a:xfrm rot="10800000">
            <a:off x="6979460" y="2393321"/>
            <a:ext cx="577515" cy="550015"/>
          </a:xfrm>
          <a:prstGeom prst="smileyFac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Улыбающееся лицо 18"/>
          <p:cNvSpPr/>
          <p:nvPr/>
        </p:nvSpPr>
        <p:spPr>
          <a:xfrm>
            <a:off x="3073207" y="3333198"/>
            <a:ext cx="577515" cy="550015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Улыбающееся лицо 19"/>
          <p:cNvSpPr/>
          <p:nvPr/>
        </p:nvSpPr>
        <p:spPr>
          <a:xfrm>
            <a:off x="5073886" y="3333199"/>
            <a:ext cx="577515" cy="550015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1" name="Улыбающееся лицо 20"/>
          <p:cNvSpPr/>
          <p:nvPr/>
        </p:nvSpPr>
        <p:spPr>
          <a:xfrm rot="10800000">
            <a:off x="6979460" y="3331974"/>
            <a:ext cx="577515" cy="550015"/>
          </a:xfrm>
          <a:prstGeom prst="smileyFac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Улыбающееся лицо 21"/>
          <p:cNvSpPr/>
          <p:nvPr/>
        </p:nvSpPr>
        <p:spPr>
          <a:xfrm>
            <a:off x="3073206" y="4183340"/>
            <a:ext cx="577515" cy="550015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Улыбающееся лицо 22"/>
          <p:cNvSpPr/>
          <p:nvPr/>
        </p:nvSpPr>
        <p:spPr>
          <a:xfrm rot="10800000">
            <a:off x="6979459" y="4178313"/>
            <a:ext cx="577515" cy="550015"/>
          </a:xfrm>
          <a:prstGeom prst="smileyFac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Улыбающееся лицо 23"/>
          <p:cNvSpPr/>
          <p:nvPr/>
        </p:nvSpPr>
        <p:spPr>
          <a:xfrm rot="10800000">
            <a:off x="5073886" y="4183340"/>
            <a:ext cx="577515" cy="550015"/>
          </a:xfrm>
          <a:prstGeom prst="smileyFac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-100883" y="581083"/>
            <a:ext cx="7290480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781050" lvl="0" indent="-1714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Проведены работа с бизнес-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трекером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, внесены изменения в идею проекта;</a:t>
            </a:r>
          </a:p>
          <a:p>
            <a:pPr marL="781050" lvl="0" indent="-171450">
              <a:buFont typeface="Wingdings" panose="05000000000000000000" pitchFamily="2" charset="2"/>
              <a:buChar char="Ø"/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781050" lvl="0" indent="-1714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Проведен </a:t>
            </a: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CustDev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, подтверждена гипотеза;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</a:b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781050" lvl="0" indent="-1714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Создан макет проекта: написание ТЗ дизайнеру и разработчику;</a:t>
            </a:r>
          </a:p>
          <a:p>
            <a:pPr marL="781050" lvl="0" indent="-171450">
              <a:buFont typeface="Wingdings" panose="05000000000000000000" pitchFamily="2" charset="2"/>
              <a:buChar char="Ø"/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781050" lvl="0" indent="-1714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Ведутся сбор и архивация материалов для наполнения сайта, консультации со студентами и врачами</a:t>
            </a:r>
          </a:p>
        </p:txBody>
      </p:sp>
      <p:sp>
        <p:nvSpPr>
          <p:cNvPr id="132" name="Google Shape;132;p26"/>
          <p:cNvSpPr txBox="1"/>
          <p:nvPr/>
        </p:nvSpPr>
        <p:spPr>
          <a:xfrm>
            <a:off x="519238" y="77446"/>
            <a:ext cx="6208200" cy="46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rgbClr val="8F00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Raleway SemiBold"/>
                <a:sym typeface="Raleway SemiBold"/>
              </a:rPr>
              <a:t>ТЕКУЩИЕ РЕЗУЛЬТАТЫ</a:t>
            </a:r>
            <a:endParaRPr sz="2000" dirty="0">
              <a:solidFill>
                <a:srgbClr val="8F00FF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483883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172FF9-27E7-F85C-12DE-4D036A0C4C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5317" y="2068525"/>
            <a:ext cx="4393018" cy="2928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Google Shape;199;p31">
            <a:extLst>
              <a:ext uri="{FF2B5EF4-FFF2-40B4-BE49-F238E27FC236}">
                <a16:creationId xmlns:a16="http://schemas.microsoft.com/office/drawing/2014/main" id="{8DD41B48-1B6E-531B-4EE6-FD01B77BA1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6997" y="3302046"/>
            <a:ext cx="1292565" cy="6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2000" dirty="0"/>
              <a:t>макет</a:t>
            </a:r>
            <a:endParaRPr sz="2000" dirty="0"/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3A505AF0-3354-8E33-3AC1-F17407A2BE38}"/>
              </a:ext>
            </a:extLst>
          </p:cNvPr>
          <p:cNvCxnSpPr/>
          <p:nvPr/>
        </p:nvCxnSpPr>
        <p:spPr>
          <a:xfrm>
            <a:off x="1623237" y="3622158"/>
            <a:ext cx="708546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3116045A-043E-DDBA-08AD-9F2DAA82EC64}"/>
              </a:ext>
            </a:extLst>
          </p:cNvPr>
          <p:cNvCxnSpPr>
            <a:cxnSpLocks/>
          </p:cNvCxnSpPr>
          <p:nvPr/>
        </p:nvCxnSpPr>
        <p:spPr>
          <a:xfrm flipV="1">
            <a:off x="1613905" y="2999395"/>
            <a:ext cx="833536" cy="296576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5F275B1D-056D-77EE-0134-C644A67240F7}"/>
              </a:ext>
            </a:extLst>
          </p:cNvPr>
          <p:cNvCxnSpPr>
            <a:cxnSpLocks/>
          </p:cNvCxnSpPr>
          <p:nvPr/>
        </p:nvCxnSpPr>
        <p:spPr>
          <a:xfrm>
            <a:off x="1622341" y="3838537"/>
            <a:ext cx="825100" cy="329426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976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-61537" y="2080328"/>
            <a:ext cx="5999214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781050" lvl="0" indent="-1714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Разработка 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MVP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продукта;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</a:b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781050" lvl="0" indent="-1714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Тесты работы платформы, анализ результатов;</a:t>
            </a:r>
            <a:b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</a:b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781050" lvl="0" indent="-1714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Сбор и архивация материалов для наполнения сайта, консультации со студентами и врачами</a:t>
            </a:r>
          </a:p>
        </p:txBody>
      </p:sp>
      <p:sp>
        <p:nvSpPr>
          <p:cNvPr id="132" name="Google Shape;132;p26"/>
          <p:cNvSpPr txBox="1"/>
          <p:nvPr/>
        </p:nvSpPr>
        <p:spPr>
          <a:xfrm>
            <a:off x="539864" y="1426917"/>
            <a:ext cx="6208200" cy="46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8F00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Raleway SemiBold"/>
                <a:sym typeface="Raleway SemiBold"/>
              </a:rPr>
              <a:t>ПЛАНЫ РАЗВИТИЯ</a:t>
            </a:r>
            <a:endParaRPr sz="2000" dirty="0">
              <a:solidFill>
                <a:srgbClr val="8F00FF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483883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4895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>
            <p:extLst>
              <p:ext uri="{D42A27DB-BD31-4B8C-83A1-F6EECF244321}">
                <p14:modId xmlns:p14="http://schemas.microsoft.com/office/powerpoint/2010/main" val="2012398683"/>
              </p:ext>
            </p:extLst>
          </p:nvPr>
        </p:nvGraphicFramePr>
        <p:xfrm>
          <a:off x="456808" y="921625"/>
          <a:ext cx="6473380" cy="3217239"/>
        </p:xfrm>
        <a:graphic>
          <a:graphicData uri="http://schemas.openxmlformats.org/drawingml/2006/table">
            <a:tbl>
              <a:tblPr>
                <a:noFill/>
                <a:tableStyleId>{940F055C-3208-4ECE-8C17-30FA551BCD75}</a:tableStyleId>
              </a:tblPr>
              <a:tblGrid>
                <a:gridCol w="3236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6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102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b="1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b="1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207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Arial"/>
                        </a:rPr>
                        <a:t>Тельнов Григорий</a:t>
                      </a:r>
                      <a:endParaRPr sz="11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207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Arial"/>
                        </a:rPr>
                        <a:t>Каримова Ксения</a:t>
                      </a:r>
                      <a:endParaRPr sz="11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207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Arial"/>
                        </a:rPr>
                        <a:t>Хромова</a:t>
                      </a:r>
                      <a:r>
                        <a:rPr lang="ru-RU" sz="1100" b="0" i="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Arial"/>
                        </a:rPr>
                        <a:t> Алина</a:t>
                      </a:r>
                      <a:endParaRPr sz="1100" b="0" i="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558066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1144581" y="623400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Google Shape;788;p68"/>
          <p:cNvSpPr txBox="1">
            <a:spLocks noGrp="1"/>
          </p:cNvSpPr>
          <p:nvPr>
            <p:ph type="body" idx="1"/>
          </p:nvPr>
        </p:nvSpPr>
        <p:spPr>
          <a:xfrm>
            <a:off x="1144581" y="1684421"/>
            <a:ext cx="4871071" cy="2316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rgbClr val="292929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>
              <a:buSzPts val="1100"/>
            </a:pPr>
            <a:r>
              <a:rPr lang="ru-RU" sz="2000" dirty="0">
                <a:latin typeface="Book Antiqua" panose="02040602050305030304" pitchFamily="18" charset="0"/>
              </a:rPr>
              <a:t>Тельнов Григорий</a:t>
            </a:r>
          </a:p>
          <a:p>
            <a:pPr marL="0" indent="0">
              <a:buSzPts val="1100"/>
            </a:pPr>
            <a:br>
              <a:rPr lang="ru-RU" sz="2000" dirty="0">
                <a:solidFill>
                  <a:schemeClr val="dk1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schemeClr val="dk1"/>
                </a:solidFill>
                <a:latin typeface="Book Antiqua" panose="02040602050305030304" pitchFamily="18" charset="0"/>
              </a:rPr>
              <a:t>телефон: 89614637427</a:t>
            </a:r>
            <a:br>
              <a:rPr lang="ru-RU" sz="2000" dirty="0">
                <a:solidFill>
                  <a:schemeClr val="dk1"/>
                </a:solidFill>
                <a:latin typeface="Book Antiqua" panose="02040602050305030304" pitchFamily="18" charset="0"/>
              </a:rPr>
            </a:br>
            <a:r>
              <a:rPr lang="en-US" sz="2000" dirty="0">
                <a:solidFill>
                  <a:schemeClr val="dk1"/>
                </a:solidFill>
                <a:latin typeface="Book Antiqua" panose="02040602050305030304" pitchFamily="18" charset="0"/>
              </a:rPr>
              <a:t>grisha.telnov@yandex.ru</a:t>
            </a:r>
          </a:p>
          <a:p>
            <a:pPr marL="0" indent="0">
              <a:buSzPts val="1100"/>
            </a:pPr>
            <a:br>
              <a:rPr lang="ru-RU" dirty="0">
                <a:solidFill>
                  <a:schemeClr val="dk1"/>
                </a:solidFill>
                <a:latin typeface="Book Antiqua" panose="02040602050305030304" pitchFamily="18" charset="0"/>
              </a:rPr>
            </a:br>
            <a:br>
              <a:rPr lang="ru-RU" dirty="0">
                <a:solidFill>
                  <a:schemeClr val="dk1"/>
                </a:solidFill>
              </a:rPr>
            </a:b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30409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484</Words>
  <Application>Microsoft Office PowerPoint</Application>
  <PresentationFormat>Экран (16:9)</PresentationFormat>
  <Paragraphs>79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5" baseType="lpstr">
      <vt:lpstr>Helvetica Neue</vt:lpstr>
      <vt:lpstr>Cabin</vt:lpstr>
      <vt:lpstr>Calibri</vt:lpstr>
      <vt:lpstr>Segoe UI Black</vt:lpstr>
      <vt:lpstr>Raleway</vt:lpstr>
      <vt:lpstr>Arial</vt:lpstr>
      <vt:lpstr>Century Gothic</vt:lpstr>
      <vt:lpstr>Book Antiqua</vt:lpstr>
      <vt:lpstr>Wingdings</vt:lpstr>
      <vt:lpstr>Raleway SemiBold</vt:lpstr>
      <vt:lpstr>Nunito Sans Black</vt:lpstr>
      <vt:lpstr>Simple Light</vt:lpstr>
      <vt:lpstr>Simple Light</vt:lpstr>
      <vt:lpstr>База данных клинических примеров патологии   «МЕД-УЧИ»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РЫНОК</vt:lpstr>
      <vt:lpstr>КОНКУРЕНТЫ</vt:lpstr>
      <vt:lpstr>Презентация PowerPoint</vt:lpstr>
      <vt:lpstr>Презентация PowerPoint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lastModifiedBy>Валентина Качанова</cp:lastModifiedBy>
  <cp:revision>40</cp:revision>
  <dcterms:modified xsi:type="dcterms:W3CDTF">2023-09-27T16:40:16Z</dcterms:modified>
</cp:coreProperties>
</file>