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Ex1.xml" ContentType="application/vnd.ms-office.chartex+xml"/>
  <Override PartName="/ppt/charts/colors10.xml" ContentType="application/vnd.ms-office.chartcolorstyle+xml"/>
  <Override PartName="/ppt/charts/style10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73" r:id="rId2"/>
    <p:sldId id="286" r:id="rId3"/>
    <p:sldId id="284" r:id="rId4"/>
    <p:sldId id="282" r:id="rId5"/>
    <p:sldId id="285" r:id="rId6"/>
    <p:sldId id="290" r:id="rId7"/>
    <p:sldId id="289" r:id="rId8"/>
    <p:sldId id="278" r:id="rId9"/>
    <p:sldId id="294" r:id="rId10"/>
    <p:sldId id="296" r:id="rId11"/>
    <p:sldId id="295" r:id="rId12"/>
    <p:sldId id="292" r:id="rId13"/>
    <p:sldId id="291" r:id="rId14"/>
    <p:sldId id="271" r:id="rId15"/>
    <p:sldId id="275" r:id="rId16"/>
    <p:sldId id="276" r:id="rId17"/>
    <p:sldId id="277" r:id="rId18"/>
    <p:sldId id="28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" userDrawn="1">
          <p15:clr>
            <a:srgbClr val="FDE53C"/>
          </p15:clr>
        </p15:guide>
        <p15:guide id="2" pos="2593" userDrawn="1">
          <p15:clr>
            <a:srgbClr val="FDE53C"/>
          </p15:clr>
        </p15:guide>
        <p15:guide id="3" orient="horz" pos="4042" userDrawn="1">
          <p15:clr>
            <a:srgbClr val="FDE53C"/>
          </p15:clr>
        </p15:guide>
        <p15:guide id="4" pos="5087" userDrawn="1">
          <p15:clr>
            <a:srgbClr val="FDE53C"/>
          </p15:clr>
        </p15:guide>
        <p15:guide id="5" pos="3840" userDrawn="1">
          <p15:clr>
            <a:srgbClr val="A4A3A4"/>
          </p15:clr>
        </p15:guide>
        <p15:guide id="7" pos="6085" userDrawn="1">
          <p15:clr>
            <a:srgbClr val="A4A3A4"/>
          </p15:clr>
        </p15:guide>
        <p15:guide id="8" pos="143" userDrawn="1">
          <p15:clr>
            <a:srgbClr val="FDE53C"/>
          </p15:clr>
        </p15:guide>
        <p15:guide id="9" pos="7446" userDrawn="1">
          <p15:clr>
            <a:srgbClr val="FDE53C"/>
          </p15:clr>
        </p15:guide>
        <p15:guide id="10" pos="2525" userDrawn="1">
          <p15:clr>
            <a:srgbClr val="A4A3A4"/>
          </p15:clr>
        </p15:guide>
        <p15:guide id="11" pos="2661" userDrawn="1">
          <p15:clr>
            <a:srgbClr val="A4A3A4"/>
          </p15:clr>
        </p15:guide>
        <p15:guide id="12" pos="5019" userDrawn="1">
          <p15:clr>
            <a:srgbClr val="A4A3A4"/>
          </p15:clr>
        </p15:guide>
        <p15:guide id="13" pos="5155" userDrawn="1">
          <p15:clr>
            <a:srgbClr val="A4A3A4"/>
          </p15:clr>
        </p15:guide>
        <p15:guide id="14" orient="horz" pos="640" userDrawn="1">
          <p15:clr>
            <a:srgbClr val="A4A3A4"/>
          </p15:clr>
        </p15:guide>
        <p15:guide id="15" orient="horz" pos="958" userDrawn="1">
          <p15:clr>
            <a:srgbClr val="C35EA4"/>
          </p15:clr>
        </p15:guide>
        <p15:guide id="16" orient="horz" pos="1139" userDrawn="1">
          <p15:clr>
            <a:srgbClr val="A4A3A4"/>
          </p15:clr>
        </p15:guide>
        <p15:guide id="17" orient="horz" pos="3748" userDrawn="1">
          <p15:clr>
            <a:srgbClr val="C35E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A1B3"/>
    <a:srgbClr val="EF77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43"/>
    <p:restoredTop sz="94482"/>
  </p:normalViewPr>
  <p:slideViewPr>
    <p:cSldViewPr snapToGrid="0">
      <p:cViewPr varScale="1">
        <p:scale>
          <a:sx n="108" d="100"/>
          <a:sy n="108" d="100"/>
        </p:scale>
        <p:origin x="834" y="108"/>
      </p:cViewPr>
      <p:guideLst>
        <p:guide orient="horz" pos="323"/>
        <p:guide pos="2593"/>
        <p:guide orient="horz" pos="4042"/>
        <p:guide pos="5087"/>
        <p:guide pos="3840"/>
        <p:guide pos="6085"/>
        <p:guide pos="143"/>
        <p:guide pos="7446"/>
        <p:guide pos="2525"/>
        <p:guide pos="2661"/>
        <p:guide pos="5019"/>
        <p:guide pos="5155"/>
        <p:guide orient="horz" pos="640"/>
        <p:guide orient="horz" pos="958"/>
        <p:guide orient="horz" pos="1139"/>
        <p:guide orient="horz" pos="37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microsoft.com/office/2011/relationships/chartStyle" Target="style10.xml"/><Relationship Id="rId1" Type="http://schemas.openxmlformats.org/officeDocument/2006/relationships/oleObject" Target="file:////Users/mackbookj/Desktop/FENNEC/&#1050;&#1086;&#1085;&#1090;&#1088;&#1072;&#1075;&#1077;&#1085;&#1090;&#1099;/&#1055;&#1088;&#1077;&#1076;&#1086;&#1089;&#1090;&#1072;&#1074;&#1083;&#1077;&#1085;&#1080;&#1077;%20&#1086;&#1092;&#1080;&#1089;&#1086;&#1074;%20&#1074;%20&#1072;&#1088;&#1077;&#1085;&#1076;&#1091;/&#1058;&#1072;&#1073;.1%20-%20&#1040;&#1088;&#1077;&#1085;&#1076;&#1086;&#1076;&#1072;&#1090;&#1077;&#1083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C4C-2B4E-B275-CCD3A11D2FD4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C4C-2B4E-B275-CCD3A11D2FD4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</c:v>
                </c:pt>
                <c:pt idx="1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4C-2B4E-B275-CCD3A11D2F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42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594-8A4A-9B4F-B070D3854775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594-8A4A-9B4F-B070D3854775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</c:v>
                </c:pt>
                <c:pt idx="1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94-8A4A-9B4F-B070D38547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53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538-E941-AE90-2F005E4526D6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538-E941-AE90-2F005E4526D6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538-E941-AE90-2F005E4526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'СВОД - Карта'!$A$2:$B$83</cx:f>
        <cx:nf>'СВОД - Карта'!$A$1:$B$1</cx:nf>
        <cx:lvl ptCount="82" name="Область">
          <cx:pt idx="0">Алтайский край</cx:pt>
          <cx:pt idx="1">Амурская область</cx:pt>
          <cx:pt idx="2">Архангельская область</cx:pt>
          <cx:pt idx="3">Астраханская область</cx:pt>
          <cx:pt idx="4">Белгородская область</cx:pt>
          <cx:pt idx="5">Брянская область</cx:pt>
          <cx:pt idx="6">Владимирская область</cx:pt>
          <cx:pt idx="7">Волгоградская область</cx:pt>
          <cx:pt idx="8">Вологодская область</cx:pt>
          <cx:pt idx="9">Воронежская область</cx:pt>
          <cx:pt idx="10">Еврейская автономная область</cx:pt>
          <cx:pt idx="11">Забайкальский край</cx:pt>
          <cx:pt idx="12">Ивановская область</cx:pt>
          <cx:pt idx="13">Иркутская область</cx:pt>
          <cx:pt idx="14">Кабардино-Балкарская Республика</cx:pt>
          <cx:pt idx="15">Калининградская область</cx:pt>
          <cx:pt idx="16">Калужская область</cx:pt>
          <cx:pt idx="17">Камчатский край</cx:pt>
          <cx:pt idx="18">Кемеровская область</cx:pt>
          <cx:pt idx="19">Кировская область</cx:pt>
          <cx:pt idx="20">Костромская область</cx:pt>
          <cx:pt idx="21">Краснодарский край</cx:pt>
          <cx:pt idx="22">Красноярский край</cx:pt>
          <cx:pt idx="23">Курганская область</cx:pt>
          <cx:pt idx="24">Курская область</cx:pt>
          <cx:pt idx="25">Ленинградская область</cx:pt>
          <cx:pt idx="26">Липецкая область</cx:pt>
          <cx:pt idx="27">Магаданская область</cx:pt>
          <cx:pt idx="28">Московская область</cx:pt>
          <cx:pt idx="29">Мурманская область</cx:pt>
          <cx:pt idx="30">Ненецкий автономный округ</cx:pt>
          <cx:pt idx="31">Нижегородская область</cx:pt>
          <cx:pt idx="32">Новгородская область</cx:pt>
          <cx:pt idx="33">Новосибирская область</cx:pt>
          <cx:pt idx="34">Омская область</cx:pt>
          <cx:pt idx="35">Оренбургская область</cx:pt>
          <cx:pt idx="36">Орловская область</cx:pt>
          <cx:pt idx="37">Пензенская область</cx:pt>
          <cx:pt idx="38">Пермский край</cx:pt>
          <cx:pt idx="39">Приморский край</cx:pt>
          <cx:pt idx="40">Псковская область</cx:pt>
          <cx:pt idx="41">Республика Адыгея</cx:pt>
          <cx:pt idx="42">Республика Алтай</cx:pt>
          <cx:pt idx="43">Республика Башкортостан</cx:pt>
          <cx:pt idx="44">Республика Бурятия</cx:pt>
          <cx:pt idx="45">Республика Дагестан</cx:pt>
          <cx:pt idx="46">Республика Ингушетия</cx:pt>
          <cx:pt idx="47">Республика Калмыкия</cx:pt>
          <cx:pt idx="48">Республика Карачаево-Черкесия</cx:pt>
          <cx:pt idx="49">Республика Карелия</cx:pt>
          <cx:pt idx="50">Республика Коми</cx:pt>
          <cx:pt idx="51">Республика Марий Эл</cx:pt>
          <cx:pt idx="52">Республика Мордовия</cx:pt>
          <cx:pt idx="53">Республика Саха (Якутия)</cx:pt>
          <cx:pt idx="54">Республика Северная Осетия-Алания</cx:pt>
          <cx:pt idx="55">Республика Татарстан</cx:pt>
          <cx:pt idx="56">Республика Тыва</cx:pt>
          <cx:pt idx="57">Республика Хакасия</cx:pt>
          <cx:pt idx="58">Ростовская область</cx:pt>
          <cx:pt idx="59">Рязанская область</cx:pt>
          <cx:pt idx="60">Самарская область</cx:pt>
          <cx:pt idx="61">Саратовская область</cx:pt>
          <cx:pt idx="62">Сахалинская область</cx:pt>
          <cx:pt idx="63">Свердловская область</cx:pt>
          <cx:pt idx="64">Смоленская область</cx:pt>
          <cx:pt idx="65">Ставропольский край</cx:pt>
          <cx:pt idx="66">Тамбовская область</cx:pt>
          <cx:pt idx="67">Тверская область</cx:pt>
          <cx:pt idx="68">Томская область</cx:pt>
          <cx:pt idx="69">Тульская область</cx:pt>
          <cx:pt idx="70">Тюменская область</cx:pt>
          <cx:pt idx="71">Удмуртская Республика</cx:pt>
          <cx:pt idx="72">Ульяновская область</cx:pt>
          <cx:pt idx="73">Хабаровский край</cx:pt>
          <cx:pt idx="74">Ханты-Мансийский автономный округ - Югра</cx:pt>
          <cx:pt idx="75">Челябинская область</cx:pt>
          <cx:pt idx="76">Чеченская Республика</cx:pt>
          <cx:pt idx="77">Чувашская Республика</cx:pt>
          <cx:pt idx="78">Чукотский автономный округ</cx:pt>
          <cx:pt idx="79">Ямало-Ненецкий автономный округ</cx:pt>
          <cx:pt idx="80">Ярославская область</cx:pt>
          <cx:pt idx="81">Коми-Пермяцкий округ</cx:pt>
        </cx:lvl>
        <cx:lvl ptCount="82" name="Страна">
          <cx:pt idx="0">Россия</cx:pt>
          <cx:pt idx="1">Россия</cx:pt>
          <cx:pt idx="2">Россия</cx:pt>
          <cx:pt idx="3">Россия</cx:pt>
          <cx:pt idx="4">Россия</cx:pt>
          <cx:pt idx="5">Россия</cx:pt>
          <cx:pt idx="6">Россия</cx:pt>
          <cx:pt idx="7">Россия</cx:pt>
          <cx:pt idx="8">Россия</cx:pt>
          <cx:pt idx="9">Россия</cx:pt>
          <cx:pt idx="10">Россия</cx:pt>
          <cx:pt idx="11">Россия</cx:pt>
          <cx:pt idx="12">Россия</cx:pt>
          <cx:pt idx="13">Россия</cx:pt>
          <cx:pt idx="14">Россия</cx:pt>
          <cx:pt idx="15">Россия</cx:pt>
          <cx:pt idx="16">Россия</cx:pt>
          <cx:pt idx="17">Россия</cx:pt>
          <cx:pt idx="18">Россия</cx:pt>
          <cx:pt idx="19">Россия</cx:pt>
          <cx:pt idx="20">Россия</cx:pt>
          <cx:pt idx="21">Россия</cx:pt>
          <cx:pt idx="22">Россия</cx:pt>
          <cx:pt idx="23">Россия</cx:pt>
          <cx:pt idx="24">Россия</cx:pt>
          <cx:pt idx="25">Россия</cx:pt>
          <cx:pt idx="26">Россия</cx:pt>
          <cx:pt idx="27">Россия</cx:pt>
          <cx:pt idx="28">Россия</cx:pt>
          <cx:pt idx="29">Россия</cx:pt>
          <cx:pt idx="30">Россия</cx:pt>
          <cx:pt idx="31">Россия</cx:pt>
          <cx:pt idx="32">Россия</cx:pt>
          <cx:pt idx="33">Россия</cx:pt>
          <cx:pt idx="34">Россия</cx:pt>
          <cx:pt idx="35">Россия</cx:pt>
          <cx:pt idx="36">Россия</cx:pt>
          <cx:pt idx="37">Россия</cx:pt>
          <cx:pt idx="38">Россия</cx:pt>
          <cx:pt idx="39">Россия</cx:pt>
          <cx:pt idx="40">Россия</cx:pt>
          <cx:pt idx="41">Россия</cx:pt>
          <cx:pt idx="42">Россия</cx:pt>
          <cx:pt idx="43">Россия</cx:pt>
          <cx:pt idx="44">Россия</cx:pt>
          <cx:pt idx="45">Россия</cx:pt>
          <cx:pt idx="46">Россия</cx:pt>
          <cx:pt idx="47">Россия</cx:pt>
          <cx:pt idx="48">Россия</cx:pt>
          <cx:pt idx="49">Россия</cx:pt>
          <cx:pt idx="50">Россия</cx:pt>
          <cx:pt idx="51">Россия</cx:pt>
          <cx:pt idx="52">Россия</cx:pt>
          <cx:pt idx="53">Россия</cx:pt>
          <cx:pt idx="54">Россия</cx:pt>
          <cx:pt idx="55">Россия</cx:pt>
          <cx:pt idx="56">Россия</cx:pt>
          <cx:pt idx="57">Россия</cx:pt>
          <cx:pt idx="58">Россия</cx:pt>
          <cx:pt idx="59">Россия</cx:pt>
          <cx:pt idx="60">Россия</cx:pt>
          <cx:pt idx="61">Россия</cx:pt>
          <cx:pt idx="62">Россия</cx:pt>
          <cx:pt idx="63">Россия</cx:pt>
          <cx:pt idx="64">Россия</cx:pt>
          <cx:pt idx="65">Россия</cx:pt>
          <cx:pt idx="66">Россия</cx:pt>
          <cx:pt idx="67">Россия</cx:pt>
          <cx:pt idx="68">Россия</cx:pt>
          <cx:pt idx="69">Россия</cx:pt>
          <cx:pt idx="70">Россия</cx:pt>
          <cx:pt idx="71">Россия</cx:pt>
          <cx:pt idx="72">Россия</cx:pt>
          <cx:pt idx="73">Россия</cx:pt>
          <cx:pt idx="74">Россия</cx:pt>
          <cx:pt idx="75">Россия</cx:pt>
          <cx:pt idx="76">Россия</cx:pt>
          <cx:pt idx="77">Россия</cx:pt>
          <cx:pt idx="78">Россия</cx:pt>
          <cx:pt idx="79">Россия</cx:pt>
          <cx:pt idx="80">Россия</cx:pt>
          <cx:pt idx="81">Россия</cx:pt>
        </cx:lvl>
      </cx:strDim>
      <cx:numDim type="colorVal">
        <cx:f>'СВОД - Карта'!$C$2:$C$83</cx:f>
        <cx:nf>'СВОД - Карта'!$C$1</cx:nf>
        <cx:lvl ptCount="82" formatCode="0" name="Выручка 2022">
          <cx:pt idx="0">21776629000</cx:pt>
          <cx:pt idx="1">2783759000</cx:pt>
          <cx:pt idx="2">3248970000</cx:pt>
          <cx:pt idx="3">2870133000</cx:pt>
          <cx:pt idx="4">7416549000</cx:pt>
          <cx:pt idx="5">4310792000</cx:pt>
          <cx:pt idx="6">7968679000</cx:pt>
          <cx:pt idx="7">7543804000</cx:pt>
          <cx:pt idx="8">3787308000</cx:pt>
          <cx:pt idx="9">11618495000</cx:pt>
          <cx:pt idx="11">1572276000</cx:pt>
          <cx:pt idx="12">4193957000</cx:pt>
          <cx:pt idx="13">27184084000</cx:pt>
          <cx:pt idx="15">13004718000</cx:pt>
          <cx:pt idx="16">10710015000</cx:pt>
          <cx:pt idx="17">3637232000</cx:pt>
          <cx:pt idx="18">10501799000</cx:pt>
          <cx:pt idx="19">2918157000</cx:pt>
          <cx:pt idx="20">3363798000</cx:pt>
          <cx:pt idx="21">44974495000</cx:pt>
          <cx:pt idx="22">25235868000</cx:pt>
          <cx:pt idx="23">2359117000</cx:pt>
          <cx:pt idx="24">1859586000</cx:pt>
          <cx:pt idx="25">0</cx:pt>
          <cx:pt idx="26">12255848000</cx:pt>
          <cx:pt idx="27">302884000</cx:pt>
          <cx:pt idx="28">0</cx:pt>
          <cx:pt idx="29">2266395000</cx:pt>
          <cx:pt idx="31">26927092000</cx:pt>
          <cx:pt idx="32">1855249000</cx:pt>
          <cx:pt idx="33">27491360000</cx:pt>
          <cx:pt idx="34">9697542000</cx:pt>
          <cx:pt idx="35">5695453000</cx:pt>
          <cx:pt idx="36">1752631000</cx:pt>
          <cx:pt idx="37">4802688000</cx:pt>
          <cx:pt idx="38">12895845000</cx:pt>
          <cx:pt idx="39">13310358000</cx:pt>
          <cx:pt idx="40">1216936000</cx:pt>
          <cx:pt idx="58">22694982000</cx:pt>
          <cx:pt idx="59">5180034000</cx:pt>
          <cx:pt idx="60">24418954000</cx:pt>
          <cx:pt idx="61">12102170000</cx:pt>
          <cx:pt idx="62">6600610000</cx:pt>
          <cx:pt idx="63">37382147000</cx:pt>
          <cx:pt idx="64">2037007000</cx:pt>
          <cx:pt idx="65">7541740000</cx:pt>
          <cx:pt idx="66">1707704000</cx:pt>
          <cx:pt idx="67">4979127000</cx:pt>
          <cx:pt idx="68">12852225000</cx:pt>
          <cx:pt idx="69">8871639000</cx:pt>
          <cx:pt idx="70">30065981000</cx:pt>
          <cx:pt idx="72">6772277000</cx:pt>
          <cx:pt idx="73">7895809000</cx:pt>
          <cx:pt idx="75">18353557000</cx:pt>
          <cx:pt idx="80">10362010000</cx:pt>
        </cx:lvl>
      </cx:numDim>
    </cx:data>
  </cx:chartData>
  <cx:chart>
    <cx:plotArea>
      <cx:plotAreaRegion>
        <cx:series layoutId="regionMap" uniqueId="{2F82E42F-8DC5-EB42-8138-1C4AFC12E5D3}">
          <cx:tx>
            <cx:txData>
              <cx:f>'СВОД - Карта'!$C$1</cx:f>
              <cx:v>Выручка 2022</cx:v>
            </cx:txData>
          </cx:tx>
          <cx:dataPt idx="25">
            <cx:spPr>
              <a:solidFill>
                <a:srgbClr val="F3ACB0"/>
              </a:solidFill>
            </cx:spPr>
          </cx:dataPt>
          <cx:dataPt idx="28">
            <cx:spPr>
              <a:solidFill>
                <a:srgbClr val="EF777F"/>
              </a:solidFill>
            </cx:spPr>
          </cx:dataPt>
          <cx:dataPt idx="55">
            <cx:spPr>
              <a:solidFill>
                <a:srgbClr val="66BCC1"/>
              </a:solidFill>
            </cx:spPr>
          </cx:dataPt>
          <cx:dataId val="0"/>
          <cx:layoutPr>
            <cx:geography cultureLanguage="ru-RU" cultureRegion="RU" attribution="На платформе Bing">
              <cx:geoCache provider="{E9337A44-BEBE-4D9F-B70C-5C5E7DAFC167}">
                <cx:binary>5H1Zc+TWleZfqain6YgBhQvg3gs4LD8gdya3WlWqFwRVVcK+73iS1dEzjnDHWO6YiXGovYzV0dFP
My5bdrckS+q/wPpH8wEkq5ggk8yqJNnRKYWISiz35Engw71nPz9+Vv3omffiMLlT+V6Q/uhZ9f5d
K8uiH733XvrMeuEfplu+/SwJ0/DjbOtZ6L8Xfvyx/ezFe8+Tw9IOzPckkSjvPbMOk+xFdfcnPwY1
80W4Ez47zOwwuJe/SOr7L9Lcy9JLzl146s6zMA+ydrgJSu/fPfo/R9+/+umrnx599eoXd+8cPvft
YGinWWI/ywjO/survz36Bld8iiu+Ofrq6Os7Ry+P/vTq06Pvj77D37dH3736eXvw+6NvXn2Ca7+8
e+dFkNlZ/bCOXrx/d4He3Tvv9Vk6x/4dD78wy59jLGNbisS4IlEqcyJqsnr3jhcG5slpwsUtpkmK
pFJVVRkn2ulX7x36GH69rHeMHz5/nrxIU9yl7t93+46FW/JuJC59hHYaDo4f8SBsb+P9R919f28R
Qj/5ce8AnkTvyBmU9R/bVafeAWR/Onr56mcdyF6++sUdoPIv2Pl3IOqPR38F7r45enn6eNdHFqVb
ikZkSSOaTAiVZGUBWQrfElWFEc6IwhUmajh9DOozyFqP30vgtArhizC0yriNAw5Q8t+P/oJJqJ2d
bh44irwlixSwYQqXCOMaXwQO3QJeNE6ILHZT1jngrM3vMuCsSPgccFYct4HAOfrrq19gcvnqLHi+
72abl1gPP33196cv/TXMN8qWolCOdYpoVBVFvriSMXFL1igwQyhXuMhF+fSrT+cbQHwdbpeDZgWy
F0BmhVH/yQFzVoZZ+ClvK8OQLca4KDEqLcwUmrYlaiplCqFi9x/pPfIFqWw5N0ue7MLoBf4hcCyc
/E8oLXwBoeCvr/7+zZR/U2+tvKWqXJUI0TgVNc7YwiOU+RblHIsAhWyqMlnCS70gJbw7n0ue6lUE
+2/qVddvGjB+D7WkVU4+gTby7/g7BUmntUA9wcmvT5/R+pO6omxpVNZEmWgqtBCiLk7qraigKESm
kqookqyeg8e63C4ByWpk+1BZbdTGAeboT5B/Pjn6M1SM7wGc10LkTc0o6hZVGeWqzDSiiEyiCzMK
I1sUQoAic5lzTdJYX6P9/dr8LgPNioTPwWbFcZsHnJev/g7TSauZntE9bgo2kA8lJhOmyrKiHeuj
Zw0hirTFRaxDDJoJ11g7ES0sRL+HZrQOt0tBswrZ85BZZdQGAga2spcwkd34HCNvSZxpVGFUhPSi
iYtSCxW3FCZDxSCUUsIxF50HyztzuhwoV5C8ACRXjNg0gPwzZpPvoHX+XDj6dfcRBtmjrzu0rGB0
vSPcOfp/R1+2Is7p41xfwMFyBLGWaop4ghToKGemHZhfpRZmMmUwVpPz9tf1ftJlv2MJztb9wj4K
16W3aRg9Vhxb0//Ni0qwwXJIzxpXKRQvJpLFaUwhWzJp7SUcVpWTWW5hzVuP1yUAW4VoH0SrjNk8
oJwz3t85+gKOItioL3uv384/RCEuw0yviXANaZpClMX5SVO2IERTUcYEpWFzzop/gYthJS6XguOy
H30eFpdd/YMAxIlYeue/HP0BzsO/hfIOF+TfXB8+4D8UIefg8avHTp5FLw+RtC24DwlRRYVomnTO
f3ghPt6e6beByzLqK6Fn2eAfBJh+DR91q8hjbTr2ZJ+1mS7cvre04FJlS4aiLtGTSaYnT8MKpFCo
Zkxj7UaTYOftLUQXvOhvwe3bwOcc2YUf3pl+V2Fm0wDzh1aXaE08wtFvWmchbD7/7daDGVqfMtYq
psgQXCA2w7ZzVphWtqgCKyL0eElTYSzs+wNu5jcsAdc6X9aH3Dq0Ng2IrULxx9YK8FqEvhnTNJW3
FFXhmqpg+YOvWu2tfDLQBhukKGkilTjM1L056935XAKoqwj2QXPV9ZsGjAtFDdgBgJQOIf/36K+n
j2h9vZ4yOK4wDxGJw0HRmqEXpiJoXhoMRCLXRGj+LTxOv/rEG70ms0sgshLVPk5WGvSDAMsXAAu8
X62BsfOCfXf60K4BL3QLXixGKCRphDEANwt4gUVRIyqBA1TTKMPShpiYqyWgt+L3bSBzAeGVUHPB
uB8EcD7HWvTt0Venz2x9uDBli0iUEVGmBKbBRRcXpGlYaziDV1091dmvBssKPL4NRF6TWwkYr6/+
gcChXXReIqruJUTlP7Uy8790PtJvsD0JEr4u1Qoucs4xYWgcpr4T3emMTAwbH6eyBCMfEKMp51Wr
z7sFchmvbzwtF6wSl8F9CZTW+rY+0tYi9oMA4q+gp30Jq9DPgLvOMnTZI3s7wyFwR9rwTUJESToB
1lncKVsqvKySBF8qk0WV9t3wF+DpztFb8bsEYqsS7qNp1XEbBxxEcP7bibfsJPz3plzwsALJstTa
gUSplZoXbc0KUhEkiqNt8Eanv5+i9VRmXoPTZWC5kuQ5mFw5YtMA8qvW49Alqty8xwpqlaYiSQXx
gJLUBvH2IAJvBaWaxOGdx8xzPlxwPV6XgGQVon2YrDJm04DyOYSdbzs55zacm60UzNvkE7guCT+O
DTyzAKl8CwCSOULGJUhAXQjHgpC8LrdLwLIa2T5cVhu1aYC5cMn9DCGnn2LC+fp09l9fm4J2zVvf
JaJIRVhtILcsKN+ACrzg8G8yplCKxIK+3fjd+VwCkqsI9uFx1fWbBowvXv2Pdia5jbBAvsVUJBAo
CEBXNHgxF5ORmLZFZFVEpClCkGWpW48WZpF1OF0CjqtJ9uFx9YhNA8iFLwT0QTiovkWIBJJs20Tc
a9Ox2yRaBKkjSoIorSdg0RWgwLanILsBeUcMWEE+yulXnwqundq/kId55+gtuF0ClNVuQh8sq436
QQDml1CNP3n1i+tWjeE5opRDOuUS0l651Mt5QabLFlJhqAYwqQiuORc9euETWpnXtwFLj+hKUOmN
2TSg/BaWu1tKZEDEuQo3NtYeUZE1OAUWpBIZkw7X4DOgSJ1qJdj+rLIOp0tAcjXJPkSuHrFpAPlN
Fx6Dcg/wKv4R68wtRKPTNhqdAQkIfjjva+TaVhurLiPPDuE1rW+pt/xcB8dLALM66T5wVh+5aQBq
Q8xa78DtxAC3AZ4c+VIUgTHQljsHwBk1WWEI8ITgAtnm4rTpdbldApzVyPZBs9qoTQPM8avyZRec
9/3Rn9/4ZG7KTquiQAOHNoTCHipCYHryiywhMEZDIBahhEhypzIt6ETr87sENKsS7sNm1XGbB5z/
uEA9mOZE+H1UuUssWDS4oHQMIsphlmMi4vWOle4egq6N8aVQestvOI+ptySwaeD6XRdX9W07K3Uz
0s1E4UG3Jhwmu3aeYXALLIjIBDF48EFqXWY44iV6cs+7crgEMpeT6+Pj8qs3DQy/gTD8rzDY3eIi
xZC8BM1IhqaNBKYu/vKsXKNsta5pFTlPGuvO98BxHRwvAcrqpPugWX3kpgHon5B28G1njjkuknfz
Zago30LdkbashHQRgCi0cw0RnFjCUF3muHDJwhp1HRwvAdDqpPsAWn3kpgHo1y14uhyFm68lwPiW
KnJJUl/LNwvLUhcZTpChAAPgaYGzBeisx+sS0KxCtA+XVcZsHFDgJfgSf3/G3y1ApS0rIbW5Tyhq
R1V4kBagAscT8uvgvtaoiLJmXVjwIlTW5HYZWFYiew4uK43aNMB0jhqUy/rXm1e8ESAFaQYR4Mhj
Qg2Snrgro+KmwjCjIO8EgVKAS0+mWYfTJUC5mmQfJFeP2DSA/COE33+Hi6/Nh+vklpuyy0hbyB2A
IxIZt+3y07fLwFeNyjYwAx9HTp3Th96dzyXguIpgHxpXXb9pwDiJeheOftdFRX0LV+PrnMkbqPVM
tbbWnkhgUkGZo3MOJSw1kHTVNlIKWhMSC1ANYmGtWZvdJTBZkW4fLSsO2zTQfNHmktz8UqOiejO8
07D7nziVFuQSVcJcggq9neYst+vQAlLelcclALmcXB8Xl1+9aXD4xzYMCgtMG8jfFl+8efM/Kuki
HA7GE2w7bMCfeMayIiOjBGqNxJDdCPtKV4d3ARzXwfESoKxOug+a1UduGoA+7xTjVuO5eW2nrQmP
8CiqtQrP+Qh/ZLVBZUalTxWV4yXEwfSzYtfjdQloViHah8sqYzYPKK1X+qddpD+U45s260uIk0NJ
qnPZjbKG4noKMqs5Ih4uUok/77zn78rnUpBc/ePPg+TqMZsGkgtj036PNeq4COx3xwrQbwGjk4wz
4QgB3e3kc80hmTJqf6OpCVJgqUiRXtYLyYSsy5BQDRdkm3x/XoK5ud+xBGDrfmEffOvS2zRgnqpY
rzvsXHutaqhXbZ0rkaNE7PHytSAXIXUJqW0w5Emw98kXtNJ5Fw6XgGk5qT5Mll+5gQDAJPNvt5M1
gORX1CtHliJMcW2FmF7ZcjgfZdSMUaFmSxxRvn05B09lDV6Xg+JKohfA48oxmwaUtsBXO0vcSpJa
2yQJgVJYoICVY5vLWV1KRcorjP5tWeouchNxMgu61Hq8LgHKKkT7QFllzKYB5cIlFuZtyJ9oJXO9
8gxDzoCCBm2I5GUUsVE9P5GMCQf1zFBtqC1p3zkGFnCyHqtLcLIK0T5OVhmzaTj57CRy4RaqkiuI
ckLAHHICVOQNLOaqARzIZWOaSo5LSZ8rYf/ufC4ByFUE++C46vpNAwYs2F0XrLZU3e2YdBFRiSmi
7buHRIFFu11bKAYRvRBHUJMMFaEvMv+vxe0SkKx2E/pQWW3UpgHmwtnzl1hxftbKK7DIfHqMqFaf
PpUUriE9Gsoy3M7oAXreGtPWuYOarSBISmr7IJxzKl4Xy0vQ83bk+yh6u9GbhqbPTl7n414hN2/9
RdHDtpg8XNOo4ALM9Mqz4rQEf5IKDClddda+sLs+v0tAtCrhPnxWHbdpwPm8TWu7Hf0IChBMKqiT
KaNQB9LrFxMFFHi00QUUyflIb2uLSPUV6XU4XQKWq0n2YXL1iM0DyEsINChvd7al9fUb3OhW64GG
tMK7CmNtcfkzyjOBQU5CCsBx34ILlqY2EulduFwKjMvInQfFZVdvGiD+0M4XsKq0lv5bqBKF+Fum
aJqIptOdaf8MKuA+IorSBsHAhc3JeVV5XVaXoGM1sn2UrDZq09DSJo23BtA/HrumO2vcjQbOkS3U
SUWDe/SdRnmOfrFmeK0ZjLno09TlUZ9PJFqf3yWgWZVwHzarjts04PweAf5oSXo7Nv62NSmqzFEF
dv7zlYGQBauhLsNJhP8FJrn1eF0CmFWI9sGyyphNA8rrImLd3HIzqYnIEGKiijwPZVkIHU5ThPaj
ew5XzrfGeTcelwDjMmJ9QFx27cYBAUaTv+vCD75sjfa30PEalvy2tCk62aA+d2czWZBa27q5COKX
Ef1ycWLiZ9fA8TKQrEz6HGRWHrlpAPolfvkvbiN0DusJikIhaRUFK1HqpddQAg4gTCE4SiDIoJTH
uUZb787nErBcRbAPkauu3zRgXGhb/AzxuT9HetlfrrX8HDrNwOnHzjj/FhUeTZPRog/2E9qKt/3y
P+swugQbV5Pso+PqEZuGj9/ehsuHbSHEDbHYsNGfdvA8Aw0uozChTFH5Xz0OQ+mbz96NxyWguIxY
Hw6XXbtpQGjNUH/sogb+3MXxoxsEXDrQYtpssU/eKL8XvCLX5+OB2KGgAK521o9zBint6TaYH8V+
UPkHQZX9jtY39COWQGmtb+tjbS1imwbG33V4u5XQJ7h7UPwHJjoYVhC70mtig8ahEmLkEB2F4i6t
Q6ifzLoOp0tgdTXJPnauHrFpAPmH1s8MIwsaPN5GxjP6XsH1LKOpI9KekRrSC+NGe3REUMrIF1GQ
tHi+1Ni63C4Bympk+2BZbdSmAeZMOgbyW4/Xs5sxuKDsxnHfkGNfz5nlS4OnSEGzGeAIWEGA9rnU
VmD6Jaa+74Dut2VyCUau/t19fFw9YtOw8Svc9m9g5D9T0+emcuMReyCKkojQONQuPFfin4goF4Vl
SOIo3t2VCzsVrU5KdK/D6RKAXE2yD5CrR2waQFrZDJG0eC9vM8MVmfDoEYwMM5TgPm0jc2Y2kQja
UXMRBd8RrdKBqQeW6+J6CXDejnwfRG83etMA9b+Pla2jr1vt6rW992bWIzgAsNhAQFGJytpOjVh1
zsCIEGQEiSJiV04q6/YNM5fw2i0Vl7dAWQKeVYj2IbPKmE0DSpfh+0b5vqllibTxTSjXgtmma+a5
CBHUeEfbETRvRD2XU/F3Ia7/XblcAo7LyfVhcfnVmwYISO9Yir6H8fZWaixriG2SMG0g5aO1t/RK
PaEXHlpEMKS4ShJi/pEq31uC1uV2CUBWI9sHymqjNg0w/9QtL/ANATC3EPMko7gP/EMo/YWKlMBM
L1ISDcdRIFdFsOTrFlcLM8m63C4BzGpk+4BZbdSmAeYfML+0dQe/QhTLV2ctvze1+DAUcpHbWlCy
DDtbV27jjHzS9ttEbXdFRk5IV5mwL5+sz+8S0KxKuA+bVcdtGnC+OK6ucPPSCgwsaK6pwhqL4Fqo
R4sJZm21bVFRkAWC4IaLyre8O59LgHIVwT5Arrp+04Dxv7DwfAJD7ddvoPEShz7FitSuSt9ie5Nx
lYqK5CAZobiobSoitaxfnV3aglsSuYocbX9h2u17Hy/g/rO1uF+Conf8nj643pHMpmHul20cVSsl
d26Cmy9HhuadDDlFCN1Fqbq2A+Oi4CPzrpAdk1BW6riOd09SXp/fJbBalXAfR6uO2zTgfAHh51t4
wm9FWkZsJtLlOaYndAhue78umGYUNEVSkW0vAjSMQQnr+wvW43UJYFYh2gfLKmM2DSgXBELcOfpn
oAcmPSx019raE70aZURPIVmxr4KryD1DhSkkBpw2GOlNLOuxuQQjqxDtY2SVMT8IjPxPYKSNvfsp
JKBrzZBGeAzMdEAITHWo1QJz3uJ0wpCPhHQkmaJwXVvEvV8v9cIn9Bbcvg1YzpFdCS7nRm0aYI5t
VK1x77bqqCJ5FdkjnKEYQ9un/lznPQXZ0oDK68YA59Xv1iC5HsdLgLP6zeiDZ/WR/wEAeu9Z9SPz
RbgTPjvM7DC4l79I6vsv0tzL0u5G4NzwMDscBZmd1SufXTL0pFDTheUXji1vs+fv3yUiYumwwNy9
895ZOhdXefrT0cvTNWZx7IvDNHv/LkRdDUVVJeSyvY5yKF+cnIGcgwA+GXDq+pTfvROESWa9fxfJ
bW3qG6oGUfE0RDQN85NTmM4QgoXCDuS4Yt0pjwehV5th8Pq2nezfCXL/ILSDLAVhFdaB6Pi6lltE
H8to+IYQddQ+axsYqBDUo2eH9+3AxOXkvwZBGLk8z7RRJTfKKEzZ0K11Q4sVPSFslNv2OFfjcaVI
g7LMR17DRkmsThOtGJGgiXVT00aJV23nRDl0fCoOBSfy9KZxRtrUd/hu5JTFUI7LQUntie0MI0US
dFJ7jR6o9GHmhveVkLl67UuSHlnphAXqsHRUe6jyVNW1JLFGDi1SXF15I2J4ge7klaT7VeXpvqU2
e25oVMOQ83jki2F4EBvliOtJbQaPXSdIHzTUH5Ii9R6HeuQW9dBInEA3gnnC7ExHuZ4X3MOZjHyg
CXzfqtUnUlZMg4jRCdcyZ2BV3jip7e3E4npeNQNPDtJRrrBgEJiOXjsDNVIaXRKzR2oluUOqupru
S8awzuJJkzjjUtRmdhA8ZYZ7Tyj5fkOGXkr3/EQwZmYuDdWYD6Qq+ijP6Eg24o+0huy5PBoI5iEJ
inLYyNXQYcm2nGazTFZd3WqMEbfHSkzHVE4mSuXtw885CZp0ljjVXmqLuu06wyD1RyWTprKdPMm1
apSWzpQH8ihTxbHgNgM3mar2U1OOmO6JZBTEfC/XyrGUGJOCGLtuIoL1eMpse0Dp06oopyx7msfN
nu8Zo8jJo4FUenussQ2d8wIwKcfCvKrcHSGTD4XUmobkieiHL1LfD/TK+9hJZVsvRDEbxiXZcQpn
mzvaPIrKQRWQj73CHVr2pJaeqoHhD4tM1vTMrVxddvcdaUBsNxwQP75XWcG9MDR0l0ZEN5qY4FZk
s8a0J0Sgz5q6nplOmk4FEuUjMfB1raTFQ8r1NBWcA7wJhx7bNs3CfWCrxmOW+PUw1shuE24rtbdj
eu6B4RbbYp0l08oJnla0DPUyL+goqbQDbgTmpCREj2Pbm7OZIFvmXimKI8W15XGAhuJ65kUfkjDz
xh5tokFMqK9bpWpOiMlHJOFDOXLGjkVnoWAcKm6yG2qhoCe+5o4NP9HLvTJsHhpCMsi0Ui8VYRqY
yagR5Kkc2ZEehM2YOGRACkfn6QGpsmnmBMlIyD1Tt9hek5WCbkmCO/Ry2xn4YazLVRqMZUc5zMRk
bljM2mZpHepqfWAbzcShfvLIdmVRrz3ZnhaWUE6crEz0yplqJFf2SqnZp1WwHfEUj0OQhnHlDEwz
Gbi2OzbF9L4fy1MvMh5Ykj9XqpzoUaqOPBaMapunA61U91Ir04XymcSMh1ZZzZ203pG9dIhXjgj5
xHez53Uqj5MAwK5HgYJHVjXCYa2a0rCyijGpNUOv+MyVjfGuUgmPDHbg2mWqJ8x19EaKmkHqJB9V
lTT05MIeNko4F5hyj9mWP7GjQick10OyV5rSbmg5uleK4aBS8kGtJI1OU2loR7W5bzF3XJjuUEpZ
pEumQYckEUPdLIgD+rY7dP2h7dHtSM13bZLxmZ+bgW4SNiYWPfACNhVo9dANCx1FnIYWMUcmVZ8m
96xCyUallNm6FEv37Cqc8tytp06dh/Pcuxc1VqE7Qjws7Oa5mrAHkRc4kzwuBqVV5sOQOPcJtSZW
GeeDjOppJAxNWZhKObh1rHnFmpEh4+2Qqv3EKSqduw+I3wwCmY5jLZwSLo7jQMLbiper8EemX80L
TdiWDXlWCPUHgV9O4tD2hgbPJ1GdjGulGfPwMCrURA+UcCRVzax2sCYU2rwgc17n9TjM7WmQmNM0
LaZKU05CKdrx3HCnccRRGD63cnHbsoRRnbgjTeWzkhpDSbWnmlLvWSLV/SDBk5fGNo+ZXuBN9sR9
lyjSU7+wJ66XuBMpozPPVR/aCh5qqArpICN5qNvUyHUtjaqBqXnKfZGb49JxrQHhQf6h43hPWM53
c4lP1CyuB3EcTSUtBozpTDXkkZAEOouLjypfus9Ys+/E6gc0Je5IyeggFqwxEwJBDwwp0Ruh3Mli
cc9M6qdJWu6Ugj3TUu8+4fGkkM1tHspjU/bGhVFMikIaMsU4aOzswEr5I1EzDlTeTItCfBJLUTxI
WToO/adFbOwaEf0oI/RRVD8RinxYW9EIc9aO4tlPnVJUMKuY08r19MwZlUY0JqwYByR8KPimpYuV
8rD2g/0s08ZOPiGW/XFd0/3QCO8pSjGsC29q4LlUVfnIbPS6cUdqTapBGJqPGrDEiL+dU3EWStti
OQxKzJZpMqVaM46dfGwzb2ba4rDMp5lijIK6aimMedI8Ss0HDgu2ifi4KRpMUKJnD+t7cWXrSpwN
aNzUli4ZfEC8YjvMcvlDxVYeJ1GkzWTfoAPHyvgQ74yvy2pe6G6h2QeMaYEuJmKiq1hugkDbjzV3
qBbOB0VtHYSknKS2tS/G2kgMP4R0NDAka0Ls8DCRcV+tbIJV2yklaRAm+VCJrVElFNOiCmcadR/x
ypmQUhwa9jC3k1mSaMooEzGj5cxQwWkobqsKIFYUk6T26MyIwyeOXOcDklmT1PE/Dr1Ul5VnDk/H
VV3t2q45Lpg9iag0ShgfksichFm5m/mlqdtGOtfSYhLaPh6+P3bMalYRES/9lFFjV66sqaM2BwgS
2Kkid5yHyhjCryLF8yggkziwJ6pjbwtCPu+k0BMpeUHEexbitbRN60RQfr37k4ehj/9/3I55c/DH
C3u79rMkTMOPs/5VC4MgSp58cSuCL+yck8dPpdALhfUlJ1cWx2FK5oimuEQcb2vPtUmf33RelS52
7Fy3nhP5/ITYsXxOuLKFajRMwwp9XNb+WDonbYEJmUPVO44mbHM3T6RzdETQED6GSgIIE4IvtjUs
vJHOUcwPNkqMRI457Ap3T3/6wqODUnOBdK7AR7connMURUEbeFQH5IhHkuGxWRTPG9KUkqhG1dOM
FebQbOryIG6KB0UUOnM7tCF/obFQC0/VGVZ5UB7Y7SWlQdmumdojR0gsLKHtCeYQR/cdP54dH8zE
Chg0Um/QUe3GWZ5lHZj8+Hu6I93QUvWYbrlEmry5tNGKZuqTKj2mTmStPOguJpDkOa+avXAKjUGb
m4FlzGVk3M8jIRrluS3Ouj0tceRE7z62rfbmQrf/ZkgMudSgSqILkhtPNAhM97uNmBdDzPLyfrfn
ObI1lz3x427PqMrkvicE2TAQWTJ2DDf3Bm6qzNQ0Dfe6SzJBjneEIH10fNLRIm8UxUk56s76EhUm
pmJUEy5k4bzbmIYbzlVLDufdJ8HLjEHijZmc+Pt5LVq6x0rhg6BOzYnBxWLstLvMjiK9MbIU4nwQ
PqaKrXfH/crkc6H2QkzPjvBBY1jasK4dY+qmhvBB5mt7QajZ90sjdO63ex3tsr2gu7Tb7YZ3hDoa
Le1CFcPH3ddZqhcdc4SuU8U4atnqvjkpZEvvmM4ilU1tP3xMUlc+ECRfHSTc1OZ1oAq7Pg+EXa+R
pobiSdtKbhmN7qb3Dc+ZCIVrDtQmz+5FZh6OPImmuhjAVDJQckfdTmrGt2uhKgPdysdC6cdTwa4a
3QnKwB74aZFMEAOeDhLHqu+ZDanuKWFs63Gg0bEU1PlcaTeOE51sipTn80Tm9ihmUTIsSJ6OnYw1
kyJ3jSe+Jc4iUXMflr484XUajvNAMnY0j1djI7C1A7sk8dASxfxRUiZEN/Omemry/IErGnS7poIx
cgvzftGY8dPM01TdcFX/YW2UWICT0Ngzq8Cb1nlTbluZb+/EpNDGuDfswPcVY9C4hbIjOrHwmFva
yHfi4oFl+NUDv5ZHtiy8cN2ITGVqRbu1KodnNokS4H3DOga19UPbt9JhilSa7ZAG7geBbA3kMK0/
jBuLT7CkpwMxrme5bybzzJHjeW7m8Vyts6kVBwXEfxzqNjQ3kwiiw+l+9wmv08npNydURuRxQaUn
YRhmO4VkpDtGyMVMf7MvhG6jiywqRkwWRB/aZ5XtwFfzscNMNvYNU96JwlzL9SoW6lETVSLUsTjQ
G1UNdiXJtOeKz80R0svYIYkeRQZznxiGEUDtkJ7wwpXHJOT1PLTrei6//gRT3KGYO+bIjqGjOQIJ
Al2TrEQZVLlKt5OMhtAj248VT18YTqJNClWu9wXG5VlD+ZNur9s4Zdbs57ZnTmghcLwZuKzb+JIN
hSav6dCojGLYOxEUhj0w7UAc907EafYsg6o2646XqRvM8OY/knLbnZOcOhCqJSiK3cdUc/ExjQYK
qdl2d8nxIbG92kwDF+p++1F0PE8XYByaOIUmH4gJmySJH++yGCaNxq2eO0n9oPYE/8Bvcq7qsRQX
UK9qf9od9DJNnQYKOG7EytJ92zR2fVOKH9NA3Y3jUj2gYuU/aDJnnrkp3c9F7jwKcxHSszoTi/Kp
GXN/t2gM41HjioNYhsTaqFIwTKpg5hpFtBfGPNzLMjXYe5IGcbBTWXxsmo7/LJJa1Vz5qBTzaGgn
zN/lJFN30SkVsyLj1sxLVXEgV1Kwa7Ai2HYleZLnZgiJCIfqyGHQcTJoqKIDpaQ76BZloVeBr4zT
qvHHTVNC1mflLq9U5QWplZmUS+HTxvDpACINxMSwNKZKFOdTOzWfhH7g7wTET/ZcwgeB5DQHeZRl
hm4wHHceGYUaPhW8huqOqtV7DROVAz/hjq6FefjUTJ1ikBu+sSPZgni/YdrjboCd8WDIDTWd81AS
HwZ1smPJcfS0YK47atJQmHlBJj/WmmgUC3Z6nxBvu0hMKBqSJePRtxux3Rgp3hUB6unMYPawMrzm
I9UTWksS9fcodZrdWrG1QXciCxponXUz8gpeDosyUHO81XzEtByTnULsZhaXrjpXdt0yMHe4HYfz
uL6flYU5YZljDjLmCvuekRv7oUqN/agWHF2NAnXa7Xabsg7LXSUrht210BOCcRO5kk4Fy5vXJmvC
44+xoLhzvPJ0lliw/dUaVNluE0eGD+U+Hwastg9MOZHvZ6IjTikPYR5od210CRqZQe4OBcGwZ5Wj
PKkSUd4z7Vgc2SamNZJF5V4uaN6Qhnk9rEWzokO5PSg27geGWtuznDXlnm0JxV53XJA8cVdW998c
jrTIlKBxF8okgxqrE2gfA6PxGDTwqNYDoY7HkRlIu6Lc0FoP6ywdykpFcattYcfyal7ouUeNHbPI
jDHLcksP88KYJ+SBExJ1O01SddtqP3W7WQwDjF/HD+PQ/BgVZGDRsZJRKZbmntium92m23WEyJpm
tvm85GZrAUysQejCCKAxU5m6Ttjs++0mibR6nzhs6sv0AHPtPAtFZeSXkTlQvFIdOqocbL/ZhD43
XEAYB40Q75UC8yvsClk9UjVIWRqzRnahpnsF87O9mpvpOIAAMGlye4I11IVwmKhTM7HpvVhpDkUX
L0DOiDAkMJjsd5sydpQdLanGIvfo8aHueF0p9gROe1W3PDkZu06ubdt+OgtEO/hQETJvQmGUG3e7
PhG2Sye/T1TIE7QOLaJDw6p0T1HGMnTqJ1YxEGutmkgRi8aCMCema39ke/nAzq1kP1LsbK9MUlF3
Ijf7MC1teSBEMptDLY0fUuvDPDOKJ8xz7aGVeMa+qYbFlFMWzWgswgZWps0Qthnng6xgh4YUwHBg
Q1HXkoZr01JSsFRXsakLSmXtyEGUzQuYZVGUUJcpjbaJWUcPHaNoxsz0nFG3a6RyuaMR9eM8j/1s
kHxABPeFIwrShNlJuAMV9LliV9G2qUI+JeF27ATeg7TdNIUN84DlFmOjDKuBZWTSpGyoPLBkw53U
SUC3FdN5pJZiEeu0qLVRBMP3wJRyS575qhA8aBS5nuQhHXoZy+cpConspmrGduEEiIZuGVtT2Ujz
ccX9chDXwj2z5MWuq9jNgaUOVNFQJo4XQ/IKigKWEtOnx/uNpZCR5tVMZ3ae7taFb+vM5OJB6kah
rhWRqfs1xJGGcHumqvnMicVoEkU8G6YNK+5jda5H1Eo9eWAHRBmUUskGZc74KI4FQfeqwNnLGysT
daZUzh4vhWqSG6aeOI2tE1nAZNltXMsaWk6ojbtdN+LhfsjCsdM8C1WN2brpPqvqnHcfXh9xrEDe
9SUAINViE7csKCcZnAeP4nYXL0854UE0cn3qbhsBpfNuowZZMrfJVJUa+75sGMI2ya0X3Awhace5
u+dTuu+74qGUisVj1ZPCkREqzq4Y2elcFoV0LIXzJMrogVwo4f7/Z+vLlmTFlSC/SGbsEq9AruRS
+9Iv2Fm6xSqEQCDx9eNJX5tzr828hCGRVZWVoJCHuwc5LCotykKXaUjM3x5yzAOlOPu1ZtPnWhbn
ql34L2tKZHPNxDNd5uVcuQ1Sj1Nf68B6z5wSJws6zV7WRTTZMJP6rQRYTSMSje8R0V060rK6dF5p
UAAtPrgkOj4LEsb7kYRu3vmzytlC2wPeF38G189S61r2KQn/GVNC/q78N2LFrkEt9uVW85p1RR/m
Qyvls53lkESNYj9oW/0TTMJ5kSUUDsqkdxr+WUPWP0ddL5+3o2C9UhWMT3+mtYGGQ9zhvk1pG3f5
OBRfbtmlZDDdkwlniYpB0hPSAbFxncVeUz9ZOTXHho/sFARFcJ1b1INeY55WwtguXGb/7j+CQyty
dBsQX3PY7gcA/Xzmpr8tZQMowEA/VUsUJxXlzcvSx97Bich60u443v1g/vZtvBwX1th8C30XX+Za
gnqydEjGbmSfXrnwVJJoep+kF6UDLvVrX6oQnHNTPA3GYTvt2J07uolveXUfiVveLeSFJPK8Dqmw
FUHi1oykNV0s6FtSzRkI93pHu+kelkuZlvVq7rppfoUiFuc1QNLhYY1l2EBvOnux4AldhH+YsE4S
ab3ymVdleYJfDtxrtXoptdye3CgS91DUdB9zP0qGpe3vgfDkYdQdMuY0E8Cgdczo7IYfYyXdHRFQ
XsycI5O4Od5Yf7QKFSruxcfC9JvDyKvqaQuq5vOtMTpZfVCVQQlIXEMYH492KedzGHTkxOrOSaTL
AT0NWXJPeUvO6wastRQkXQKQ5ENV++8x8fyL5ZwnIGUTRQb6Ab7U2Ym4QulfmPE6wqOcVU1FM6uH
6WiZM0AKJAtW+28+mT4v2knkQwl2UA9++eqiAkoGydvD2Dh/d3G57GfXhK9+VEQ7WUib8kGvedHN
eSX97kgXf81t6S3nuu5SSBnBdzCsv6Uo6mdwbU4+MJZ6/RB+0KZ6BmJ3n6IllNcS/HsSu6nH3faj
jtwyG6K225Ux83McBPliVYpHTbZnYtrm2DWuk5cr9U7+CI4yku2tGabqbW7Di0K34XcQGror69k9
dmvj3td1fimFlrnTtDJHZV8kcen0GYcslsWRwZJru0QJafrD4Lq71hJ270o+7nBjl8AUbp+LQtn9
Srk5L0XQ5cjx0XHgJTL10KmnoafDE30cMdZfCi7Li27ds+zDD9+x/c1hPd8PrmquLtY6dll7pL0A
hpDrdC26pruomCd26aH6Uo6L1ONLj9Kw9MZ71ZTq6JaQW8qJ8ZeYcZnUDS1Oc8d4FglvzoIae+gW
Jj55MlGQiVIpQOlOQzCete7yThaQmGpad7fRhu2NEa4ukCfTSkZ7vjCDT0p65y00j6M59J9LTvnR
qz4jr+tvHJffTboo6nZDIJqdcOhfU1hVPy3xRryjQh7Q0LkevTIIXgAkn4PKgrMnXZlNFvc3nfvM
uoM9G1+5Fyja7sX2RXPRpI5eG6s/XGGDS+jr8tUXzDmZefUSfJ+Ln0if+zd3jca091d795oQ8omk
dFcRe48XPuVdXzq3KK6ds174pY289VYb50iIad4ImAXBu/pjrqOLnMcPxeLq76CRAHmeSRsvXo8O
XA/PwSDkvq5snIooZEnF13G3uvjsKo7qGrcEf7Ij9s5hrMzvyPkp6LEafjlx6794IMfehmr1Eywz
dXbXoXlraFcfmCuyqB4X6IZqvrSPsB1Zt5wvnXL/YYsfXNjzGFD1VRfBmtMlMGkoIVBAPtm7cXi0
HjKJI4IhLYFCrpS13w0j/d+VqfYQbMofq0OCNFqnEHsLXc8Ez8g7uU4DvQn3/GfsOhb83poCpaHg
fxCRPWBH2jpl/zqvYPvj7iUUFIyZP3hp1M4EpVH/m9Y+S6bJl1+4XiqFbB3lY9UOXyvA4Kijz74x
aq8CSTOhjgIy1S2YXXGPHkFGg7jPXnMiRenluPxFkNRrqLN4mfsdRSnWS/ESP8IEMH0y8Twlg8E7
cVTPL7KRr6WZxxO17feyuO29JrUfJCEPq2u9umkbdcW+J8OUrX0cPet1lsmyevPPtfmrLrhNSOEv
B8GUeuLEw/pktTyH8/y9jbaAfX0EQxu9d72N9xNUhcR3h+AljMI5pcaQz64tsSZlRH+5vbeHLDTu
ie+LXTyu4YV7MrzQx9FkuibDVrALYjWnfTUQ2EAQqIcFLqbl91oF9h64beL4Ir4BdubdvAQyZbCa
JMLFJRuneHrV6+O61YnybP88ep7cl23VX/Gg1OYEBqzOxlG8iAcvGG50YEzEr06qnfT7NXX8gl5I
vzYvnRv9QA1dHVc8QzP1OwYiae6HixMVRTKswaFiHrbIQLvvOiZt4i/OPggbmwEjmYMEHf0Vkfl7
YIXZK98vDp4fy5NV3QfxI/c2da1/lMyds37wUU1Ui0x6p95FxCf3chLxCzwd9EB7heK67aPrAm4m
Jk1/YwEv0igQ07Fb4vaKVQUQDhb9hymHCxsr773wxvqE3aff0y4c9x0ef5M5IICvk/Tdc0VghCH8
FzSmJPA5sBMQMO5oqckOgjoEulnafAtClS1JdfxUkCH41DTDB0K+auKYU1V5DQBqZL/1TD+6YkVW
KY37RMiZA+j/FWF73Zsv61f8bSzVX6q35bWtZv42zZOzw7e90J14DGNC3Iukw6/tJLEVg7TXjMnA
13MIYfb32ogfqnbmd7HWZg/pbz5z60/3yO/O0iyfGzzjlsoXqeMpMePQZ7AvxZkElDwsTcQ+8H1V
l2gJ2M/Amw5KFLkT6O6niuovqfvyDc8kG08hyOQ9mZj+bmuZbi8AL99mqITCSxVg+6tdHSdBb9qf
LpwcJNItTDhm3Mu5ghNkpM20n0r2gy81TDuT+NG1/Y1aUMYjPDc/w0KeqrhWp7733KzumvKphjcj
nZkHvpKTfRWP5k3241MZlDnoC/8MI0MATqzDz3Q6uCp8Us+T6mNYLkiZEDLwZmen7r6YludLszZJ
MTbLVbrOArm7Nwnuch+vq9YX7HH13fXlYRupYR7Bcs/DzgyOV2aSBCe3DcFwYwuSS9MsKHFjfv0T
GivK69IP9jBVXapmQPVdy5mz07FdwcqxNWeR+mo4bT+8tT3hbUafAzGoFO9BXQXAmvH8KecSMCpo
+IXUEz1YQx88SedAToViduNs/gdwuTw1M0U95xSTcwcVUjVxSsrIwQfgrizp5ybeM181KRMCLicY
ntrQv3C7OjKzfmAPvA+/unn2L26por2W9d+VN/u5FlUA/Bb4uV2KYkjcx+E2HgYzHKHLqvlsVuZk
c7eot1n3ElpD/axgkErw/GXxgmZq8RIsZQVL2eSfBynVtS3mlwlKwPNApxdvqEke9MHvQLTE3+GJ
U/O5hA3l7DTFmoGAnBNHriLfgupN0f/XWCr2P2dad3hcRw4DWsdZ2tPFSQuo7xdUa8WFiTKCRaN3
igt9BBZVJmngMdltc11XzCdvnG6NJuXLSsv+6HOO8vkxdCcxnr22G5ORYu/IJgMBt2bjp8b3HdyW
R5j04N16EGuzG6vLNl8E5om2zXqh89odUAgBg4bO+rK63HkxasViEs0l6KxK2q4kWT1YfRnY7B/r
2bnwhr7yekm49J2PJvSWrAj5R6j98ibcockW48vUev6UxcLYzFmQ9VKisFnFM7xZIprSXvDvWC/2
toWpALoYVxPsHAMRYY1tsVuDajgHZYDqojTs1LqzSipgj5fGcueuY/dZTO2pd7XNXbXUqIVCHSR+
tNhkMrE4bJMWkGm/0JpnzkTd3STH8TCEmnw0a+bpQ1x4H2NIwt9d3+9tadajX6s6g/TYX7fA5YhC
nWMNeVwdXMHxFyiXnwBXZTrEJMzlMoozj2SRdFQPMaCq+vA6DczhucNTif3zqXAmc8AnS5PKotrh
ZdWE2ERhJYomyCyONsUbae3Ndav4VM99dVklrS41r1Vq3JHCsDJGEIaCXzJu3WdCkQtpj41g1qsA
p786t6Jiznvcdqkolt+RAs1OVQuBZuzgVyzC7hp23g9VWnIVbG3PonXybbQFZ+rXS8BBNvF28kEJ
ljolQJNJM2FBLg1kU6QgaJ6QRVMyiyEtILFcGQnhIQnCp8XzhzRcUTMEo8IO1q91lQZN0O7GQY33
LbBx8DLQOEsmZ1We/dh6e27kfjBlfOlArCeEBmZXO83619qQHR7OhWo60nLf8hWCJTV2yDnYgTxs
av9gC/vLaxt5YS4Z0tab4y8GPi31nKXIW1Oxi1jYj8ZYD063bnbPW6jGG43X5qo88AHD6Nldz9vl
HHN7cyZPvVUduEp3Nt5eEaneuKOLk+OAUihW8q6Gpsqdom6exo63txK/AvrpeKCsKvO6jKKkiUWT
IOeFF7iNPjw5LR99DaqkwmMNkzXi3rvf7GHHcW5LJdfMB9OWRbIvMz46fjowHp1j+B7Pugr9Ayeg
E1jVuGfeecFpkU+8eTJT2J1qLSD4NsLsXUFOhYdLrLpSvy+8pUlPYXDlQLNn2/Iq0b6Kr5MzdqeZ
arAEDhthlxF9d4AQ+T6Ak06Y0fAMtQXyY6sPUAyctOwHkdtHctuOmmU0cEMqloWtmZE3ECIUsmkz
1QWE4jfWuc9wxsEtW47iwAatcxIOkGykd3/oQZXX1rksw+XSNOu+pV1xk3GTli39jJd2N49xfCnV
TC+cTL+9VvavVuh7KBv3OVQ12cNspvPOWaFPw7dUo5RNoprgH5OyuCI1yV08Kag/no1O2Lrzhkfm
1k5BhfuzWJ/Wtiwy8IEz9nQs26XU9jbEArASkOqzo31zrErR7yLbTZ/Ya0BpuYU+OwxSSj/tOZ3M
LcYmCE6W7uogar1Ezbq4MoAPyKOn0A9EphW4hRkYe+eFUXeYmjj6AInfpf5goKrJUGVRCMWYeba6
bMHRjTiMhH9iPynyLfjgs8Om7O+eqo4LBNwvCC3kQAqn3NvHsCg+x/hDVHgvw1q9OvMknnzt/Cyb
0Hk1S+Snk+eZj84xKvVb8SxiifTbRU8raIF9s5QhdFwaPqFqwK1SDEclXfve0/JY6iY8s6LHJ8UF
380u/mQNVu/E2sAkMg7rl9AbkiVS89M2knhIQD6b+nMbrQauNj0o7BeRBYbnfgeIKVaSaNaikAEh
SNOlWOt0VcWSG0cuiQqon7e1nve2A+sEt9+rxip41xL4wZ/s3ZC+fFdilEk1js2ld8byybfyKOem
h8RQe+F1C4A7GZ8c/5kpId6DKb5PajL3mO86+jT6nf6XiNUqKHe0DK5QWMKnunuYCv0IUMqSF/bW
ERABWl8ntvC7Izt+R287uW1HQT/+jp0+OAoWqKwxPcqwCk6z1Zni17AHhUmK4F33ndkF4ayftgDZ
ELW0Dx58G6IY/V7EwPO1G0D5xssXPpj1Gd6X9Vn32eKNFXjS0n0n8zikpNYUoq+vsy4SzhNfm+Ia
03K3jUgx7IkOwjMFHXvlKPUfZW6ZbcOKBd11rXoXnB38NqDhnqFq7uCzXzQYxWUPwqd51kI6bwNz
ZYI39KgnrB+RJAgH7FSaL+m0NLAYA0ycm5B2OwrWxtaOk1HHbW4Nipd/A406P1/CJKhRTLc+y+OZ
Q/J5hKpvWQYpFDZo1fd5TzWcqU1hX7fgd+LUrUGROLY7h1pPIHELB/aBrCx9cyEcIYimZe9Wxh5X
0AV0CsMXSbX7BkPKVyVYxLK26/MSLghYpkt5a7r598h59+GagxgG/aSq6W4hO1zakpKnLUx2emg+
1GSzAhvK4TM91ZFsDuXkkddC6XJP50DvtqEqaHOKHcNlurg91kTv50pHzm5Y6+ETtu1byF/8ofMv
o6qnp+ERtNHTriDjkG1zWwji2buR2kl61TpxUvfgrKPSS0yAVJg4tBgT6kU/wW6izcAfycUrBk9l
FXzTvhfrsxAu6jtn1qlvF3FhoOAOuhznK7EAaIVWX4WJVArbcXmI5ja1cbuiS4DBrD0F5nkLJUHx
QuK/Ib6Iv/zBBf8imbrjKfHkHg16AETHCV65XepVGqVMQM5zNzYfRk64i+HMiMd4OsFdDZAx9sdx
ZsVnJZourXlP8m3I618j3Icf9YKr0ZpmSNpyIJ+Fy6a9hufksL3qUX8koU/FvehL8a7HMHVgNP6M
SGgPnejrc0dc/+rYQsCsMen3MZACLFJAfvv9dzT13j9Rbd9rtQ5fk3ErdGWs095rK7Rh1NJJYL0Z
fpBuLJPSH9mz29hX1xnZ2+MjaoLR+W6ZqvYCiyjRc+mdeTyhn4A0PGlp4d+2EA0y+PeIifULBVx9
quCC8t0uOoRy1Rf6v6GHGnVB4gzyRlwWX+qL7dS0g1rlw47tlReB/bkZ+HULjBbqtHrRxYVo4yVj
CXkV4FXAQv8YQzXFhvMIdUX+DqMaGW/F2mqDNsMGCy+uH1fy/O9h+DhcVPwWg0W5CkiU2dQVv2c7
e2lsfOe5r2uUmgIlatAvF6sXGHt8ydLQ0faso1J1CZ/8/zksh2XoUIqhbP9/DrfXbqe2X/BfP7ou
8hYy9CL8188U3jyGu+2VpVrxp/79qz3pvXT7UaAccgrLe7gszQ2VoXWwKiDQLfB67B3TYlz0/rSL
YwHznl+ZLiECpGbRAJamMpog5QfgmHyYsG5bqPthvmlFNC4/Lw8MSfEWrqpK+mExGddaHt3AG3cu
xU2DGvdpHFvkGqc5rL0XXPqlqx92+eoVVX573OY6QoJLZcfgsg0dhUzV+s6TD9ro1rkwMhMzn7g7
1rctbPPbkStkkHj3UTKoNsrzH1Zx1704D773v8Z0iH+6LcTXvgKDEkpYdNXCfwRaOaeAwnEkwfY/
90aNR6PRc1QBYlzwranxiSy8zPo1ds4zl2uHJa7LMyvzeYVvM0Wl7Zy3s03ljFCsQuT7cmcXwj7L
0EQXAj9mMhMD13lBUM9Txg7b2cgNrlT6+1JH8wmSi6BgY0pys/LK/CW8b4GsY7ur2Tyk0qMm7xZr
8u0I1rv/HM0jF0OyjUO4wR+3w6FveI97eDSILGTyHAQDkHLL9sTVLEX7FajYhcJgWT+Q0djTNjUc
CRENYyTfQh3RPpmHqb95uhCHAY1lZzp43g3s1pABoFbfvievBV3M37KJ8hX9Ft+8ZW0m65jcKi5M
RuvyQ4zL9MalOcXQop8nWpOEmAB+zB4FBcxLh4INxX70wN2YynVSWmly3gLYpaMhK8N/M4HdUs16
XlZqz9uQQQDI9Kyjvdd07LIF16vSQTlt7rP5P1N/Tjr/92UOPJRp5U8s2143YZigPppyDsLuDKnV
pnSuu083nNhOgJc6DNHSfYbV3dUR3Pp9WZ2DtqVvvrHYtzUJ9tswhIR0VHYV2TZcYKzKO89MyTY0
IxvO8QwtXFaqBShDc8Ok8y3giVC4bape81MQF4d2War7FuLBp8egYr+2Eavpf+b90Rc3Mt4CFw7W
mQOGt2y17/Mq0LEm+ndtXPD2Len3ovZNbq3ELeJFQbhjda8SG/gBrEcI1VrVa9Iyn8DqqPeShdN4
CFU6tISfUBvBJ+B1wG6PEOoK/QsRFAUocS+08/szFuyUbMMpdx+tAQ4sfkXrfINVPqARQb6HcJki
IzuZEwXjzfUKlKyKuW9uv4IhHnn303bB0Z0jC2uGtmlEyfgb0B8NdozZD8hNKmsdj9xBqEcHK0aL
hi1vvhAXXXPTcA3UWH57UZfyUJiPQOvywmHjSLf50YeWThX3Lk2hmnuJFiLVVWfbrcVPdxkAD5aW
PS11R8++C7Jtrlz/uyvaDEp8sCN2ZvminL8nb7YfAi6yTMbDcgsKtZzcRg3HUkb1E7yt4D6iyP9Q
gQfCpr3yh78zULrey2Dqj5vdU2NHdtdxvmgWt+hHmOonY4rh5DX0Hxil6qctbPOjERpUE5TNPycW
WLz2qyd2ECmcW+eXL06kG6AV54YixLwysaCir71xv7pVdYVbDNxZXThvrR8fuIL6LbhrPx3QWKDi
/RpuJmE/h2WJE6baARsrzvbCpGI1y06vur1aOx4rNxC/cOM6wJWzQJ9IA5acNo2bUu3oswzlcI7e
ygoMGzosCrhKgym1ZAFaf7BusOrBJ7TcRxqgOxPumVOE7lD8bxhugfvLu27RY0lgfNPK716XR4g5
XR5yT3tsSUT2poyCDAhXHtcBcL3pdfgumM+PYe872aTK8L3GnYhlWtJ/zxKJBqfORSIOHZBvcVF+
wIb4LBq//EetQarJCFNWg9uBW+DL+PFbeRoGbfQrBGZLhWvIfQqbBzavs9Wtp0xSM39VHW8A48Rw
X1xfnR0PdgahxZSoNZKXsJk/qzpWB/kYRduJ7XA7uwVeG3kJ6ma4eIMOYARENt7mtrOyKAyqOW52
pg3QbehU/u/WOYV95f8a3KFLIb9HKmAJgNunxh127sZo+jfIqgaMfYQ/c9tLWDyly4SsCLuBvG4B
UpS8DrJkyWyMk64TypEmiPyfjY9OglmabwddtSi0SpkVcfXWEAk2y6kM1I/y01EtylLloE6bTMHO
1eRAzEWu8WYz7z3CzYdltM1GeBZO29C00XM8ifOEvgM4F2nwETF+pTNpjjaYeeoKp3+Nx/IMSrT+
qtZVnZgVbuZNpP5aeQxqE+0aoKRxNqTPXWvZx2LDq19NUVrPClx5TP9y+BTcgxX+pyByuqQDJY1W
X5QtybTFiiNZBU23gv6BgC88PR2bzWpWYfv3gwUUfOyex7Y69334rSgTF666/uJHc3+p/ZWj6H6M
RRvbkzegudNO3uVPaB8G6T9DOCb6JEJLHFAiiBdb9re1R96uPMld8BvemikAqKwF2XDxGFwi8Cnm
gQG1m6iRYj/axkuj8/lhuuZD0+27pahzLtlB1q68iUfowuE/ISrc5izIeP0z/+dlRTENCePddJaq
r9/buPrV9o69okmU72KN5lGK6iZOod6ofORecbJM4LYo6X0LzPj07sbwXVLpLIc/c1GoFSyWTGdk
REO0Y0X3LoIqvPK6+jlJp3uPyqXLkNnDTAzS5FuAavg1RacFik6uxOrlZO6bAxZZCx94pBOvYurI
3d65i/6s8DDeWwCC6Ab96kckCD1uUz1Y+MDM/Dh4yPV4E2gwFrKddpOFhB9yvJ04aHr4pHr6ZJ1F
3waP7FhRHeKFIokEjOcuUnkW++u51kt8Rj8qNKFH8Ac+5z6gAhlGBStzrc6MOOr8/xuWzO+SWS5R
tp01L72fWPCgKPADtGvGYcRzANK9jP3xy5rpNIAk+d3X83MRvqCYSjz0gdzsWNA3qDYcHLMjsLli
iEtgQNBBq5bveoBpY9d7A1oQGRLt+GD/xiW1jssvf3LMll7aGRRz04k45a489qFBmfII7TrIfFLy
exvRtcVnPE7P8HYc0GxU/WC9QD+gg35V3dLdvDD1tAWPoZ+vx0X9M2Wsu6bgZo+mI7htpji6Tcz+
J/hWtCd/CL/GbqI31JD0BlFNXAcVojEaiLfjMxrpHnU6aab/hAqwDTJeeYTl84Q+hN7fjZPQUKoR
KjQEWqpyEQr4doo5DlPhFOB/1tjPq0doO3x0fs2LrG9qee0eAexzYxI8VcoDDdtHO/NIgqUI+2tY
+OV5iueDMUGbN3L2+6Tb4vyY2GaNiD34nEJ0WAxyPGDNgMYIO7RHuqDSYSII9mxd1/dlVHSn3VXv
t7Oh1O2+H8tmD+NyYBr2OTkosGdoI/eZwTE+mfYlfCAXGC/GPYjZEs2Nh6GTSx5zvuTbUajsAjoc
QnXSoo0lxRMLROKWAYotzb5Xi24Oo/MhKsDAPcLECn4uJvfvP1MwE3ziAW2vEMBpHqzETHv2OBzl
UJ5r8bASdodOOeKfEDlIRkv0jW/C9FPNRhDQYiySskJy7LSm91nqKiPS2C/dNq+lwPUQlsY7NlOo
2E0NuYf7Aj6yqj/0ISMZ+lP7d1O67IgeXJoq+D3frYOrTiv5dwhP8qv1KOwsBDy/50bqdZvz8JgE
ZYh5QnOcel3Rh4JuxGjZjS7ss4Tq9WTGSO9HWEv3JVpod7Dgmz2KHHKuVfPDHxrzHEWzeW6F1Cdb
cQX3XVTtSQWPvF84de4+wnb0J7T+NKclCzKW96Xtgb+g3l70IzhKyQsJktXh9uK2Q3uuI3s02Njg
n2bNsdXu/DY3bQRg9X+oO5MsuZUtu44IWqiLrsPrMtyjItnBCgZJAIa6BqyVUg5A0liyLY0h34y0
Ab6v9/9fqUY21bHlgEeQER7uZtfOPWfbp+mO1imM5LiqDFJZhfAiQtHZ5AvZa08YlVO8LhGPFE19
8konW2ekDTd/3ZtMdgZWTH+ksMsrbpR+N1kuOINRFBtgHp9SS/JNYenFuWmJxWJ/PYrQ0c/Z0GxD
ocW+MmUd08XQfE1upl1MW5wp3jGMMvo0Vet8DTPls0yy5OCkSntmUdf2ojYuemvgE9PyeO0FnblN
XPHFLCzxRUc5XmeT1TzVLskkc9DewyHvfWFEMvL7THxNGlucxslu7vRIsQFOwtgI3qdrJzPNL5rH
q9fW3o/eyXxbwx4vUm1fN3nfbWWBKp30tnGWGLtWVRKK3Rgb452+3MtgK+2HQ8VKzyvddmowPWw3
CTe8SYOLzd+UJSCLMes62b3VsvweVFVJg9x0ib3jJdQGFjctK7Itfyttl46l9kW4KELMVIco1Unx
UGT5TpO3hynp1hiYw4tLfm9tS7f4MtJqNWL1nBH4PwRBT4SHDNwpTeNx16QT00eWnJb7KYImy7Lf
TdJep0GV3KSKzDGGzPe6iI66g+uv7kV4sEKi2aHdDFer1qa12w/ITTFecT5m85ilyTfbCcz98jUi
tNilFA1OU6/UZ1JASmXjyY05KzmVGWbHwG5OlNXJJRjcbmCrT1tQRlq66fD4X6reew8UPT5IXODm
ysWcgepzsXDQ3tzcsbappRjn0WseiRdNa60o7KdOtVqfBsf04VgENlJF/Una5pWQ0g/2otNT54wt
4bkI3100Jrcpzs/E6MpTMZKRXB6xJy1PU+yRKNkp1lyQv9Ex8w6kcMtL66TVRU5aNq5GN7tW2RRc
aT8U55DieVV3bXrRJ/Zrk+rixzKq58Qi49TiryHEL+pnpdOsXRK7LhuLVr2rBdGevnC3Ku9vfwEF
lEaZXEFy4FySRMgSRfSnKGn/HFT17FpeR5DPsY6Wa37v2VnfDRL2BzKAGC+ieGRbx38XMmE81YoR
PxnzZo14ON0sdwoPfz2RFO5wcpL0unwZZjGoNVrlgr/IK3fjjTf8VMH1r0FGsbIZcr3wcwT230/I
Askntib9XAXJ+p/uL99KMOVrbuASWa6Wr18e1UXyQceBOHn6U6He/hxFiseLLvhKNN/Gpu/jlQVk
xIg0m30XXlZStpKQB4NpWPPEFsmDPqT75Wq5X7T1uNbGINmQnezuZh4donm35UwiuQvzyrKQ4MAu
qdTtKnoM88DbNWhG47NNJpR2HMv3zurrA6FRv8FN75dEzS5ENxy5Wh7WSEf7oEo/M82jw6fi0iS7
MvmdKa2HRbvBy2r3XR017dBXxUdQDtEKBXv8bhjPKR29j6yV1aa1p3bdIvcdaGjvG9E45wIm0VPW
BNGtzd+nOgjq9SiS751tl5s0w8ukJNXz0FnGZRm0UdCnYgnw87g02dvyRCBG0oxDbx8lrutXM1CD
4xBX46qY1cEM49BYWslFMXA/uFCXVqGN/LcM+awQpvPQNf2haazCd2w+k33lVI+wJI1okAtm22cV
OPhQRw0EjpWJ7+861nymtCzdykj1NmAf0mMb5PVWtkV3nHj5nsw7NtPkHrVyvDqawl9Sb691VFX7
RtLPNcLuutxahi4tra3Ea89O3IleOwNyTA065hBpRfxa1Xm1KdzR3BLD+egTRSPSaP9SWifZB4v5
Kchd3xNpvqsTY3ogLq0IWs9zU7AtDWShrKMTasfKZ4HsFNiFusqa1nomEIt7Kky+4PLuNhZUKekM
3ssU9bdaFfnerrDQMavmNOONbpe0qfU8iWg4EdzGB90N47ZsHeNSGq+6bldf0qZ+U2m63o0h0/wk
yD0qRQJNQ+GcJuzTJ3UeNE3Hpp6Lb549sdFqrByrej3xH/3N72tr1Ze6V8ddXCs0dXtL+riZPwlb
qZj9DBx7FC9Xu7W/4ekBlZP21FfWdzM3+r2l2VRb81DnollXsUqOQ3Oys5mkdCFCaayJIIZ+pHb5
WURVv61arV7ZBD/x8haatfYiU1977FzdVZLKfmNINtFpZCHC1Wn+0bRIM9jifGh0w8qSWf/ChsW8
hnZ4h9KxE3CaD/Ri5MkS5kqhNXhXkn5cV40Woe1gH7UbPECDplxIgNTEabAH1FjyEunYn61jW6sh
7rI7jkRJu5puLkcWnEjXblxypHgH9fIGOQd9RyEGWTdZcZy7UTLtzXWPU3Qz4EPZG4kSrxylrH/0
6qpSbEziHiVxpon6Ql5ZI4URs2mJrGZnhGZ6qFX02oxGbDOYw75JMF6V4b30MKAP8LhoNEbYGxtx
d8ysYX/lGe8KEQQlL/SXUqgF5ZHzJWQLupFCRGteEO20DL1bfReea69rYguTiSRtWSTxCB2E2xq9
cIPMV23UpPR8e66e+9Fh4E2OvUrNfcseo0tJmz6r0fcM2jM7I1L1Vyez2SsZ4plKwzjaOUvOoptG
tXFt3Ew/aeVI5zaLnlx2qb4j3WRtD1q+G1TX2Hqp7pYElEfdp6Ja4ZmRG0dTxzdW3cYPjOI+uFge
S8USzioI8eSPmDq8Km+fW/olNC6at8jStj1V0rZMi+AJ13+2Tiwv3+hIiZtQdUf0f9aSbF43fg+W
06JOhBtKOmgr9luQ6QRB8W5e9DxKNmRIWj917PDq9vTHpYhUDI5c4hasNpY7u6ID6T7H4I0KMkXe
NGtq5EVXaY6ZByPh4qb+y1c96u0J635+Slb5EGGDcKU1kMEyhxUx+vrkOfm15lBjuhip+dMsZP6E
eeWrbqm8UU03PZRxpG7JdBabyEExIpDt7Ss4bbwkQ/okb/lop+cAi8A5DIkmLJfLkOAUWNmTAGdE
gHRuuQwjJSukpiGajg6mxjiyn9K+Th5hbwrSVnEBICoCMmX0iAIUA0cZk5Rb0Tsz1vhEwM21o3mm
hfVFCm3aqYR80Ev7cP7ZdPX76E6ESUq3X0uXdGsu0cEc9mv7STIL0Jl2d1YNviDSieiD7BF4dQtt
hW3dO06i8tYqfSDfDgi/STdzH20+TE+mwl5VxeKmx83BEEGJL7lwwlNo7GmuIE8AKLjaAyC5UTpP
xjwsj/qYeSgkYL981bK3c136d05Eu1taNfvT2deE2GEd+ZT35EWi1+XWMix+J8cy81Xtaf0qULD0
l0OfP7uTkz+XVbtlG/8Sq/ZnBDPinISWXDcjB9v72cxvi/IyNFZCpTlqZeXWsQvYCVkSXKP4onqA
bbLBjsYdmQ38iIFCIPYfB09BPBk1NilZxaCIwyActE3DS7ur69AXdoLuhzs67dXCV0iMozxi5kIS
aZJwPHVD124VFUF8MoqIHWLx3Uiksk9x40aqg9XUTXkr03URm85oi8PomOXGnDyyMzrt3kBozlqt
uwzvIcTC0suDc9lIb+1ahXXUws7CH2anwapPRuwN0wz2m/23tYSxQLIHdkTDUjuVY3g24CNKeOe+
NLLwVLhRtQv6HOmhC9ZxX+bPdNedk23XP72yYycQ4bsbBkHAUo2Tm6v20q+9wd6qqY2/T23ig6UZ
ls/HSNtWUf3Odw1+PxVMNyhgGzOT7VlU3btK8vYh+yjaeYV+qa10fGq9gI6Fm786bZk+z7M8ydKv
vE29eNXKbyKs+682/6kqzeFhSiydAQYhL3Dvnbtv2TzSZ4ryjUiT6qtjJR8tefw7HVAHu16X7Yc0
Mq9DwB+BP9Z6wIhzHg4uUri6EzX94M7tJ3bpJlYxe5ErpabmGy1WEx+tnKhihDHONNr4yPb7h+TT
z0wJ3XAZWpre7MtXLUHBVTXoxY8WyAFQG+VXbTRXWjDrSjOLD1Vae8Os9ZA8CEb1UlV3Zm0Hm6Gr
yuPY27+qomHLScd7aI0NznHjt4FrCvFjdMzI+FfCrdrUyRVKjrjitk72YYtE6WcBolVhmhclVaZV
nUr3wkxznUSdfY6N9yVMquijTUzcdlPET2EM1Ya+y0OpcvnR0SxlBYvTL0EfRD52Je8lMlVYavNl
A0XEb4OOiFGnrC3MGdsBHfcbXd9Cn20epkoih/75pKo9LwhDMhXattNJHC73kKS+hQHvtxDl5zRZ
ecOb085fXIPoDCy15WIas+LFGNrPsjOdM+XGuIKGl294zwYIhpq7kaNGL0ElfxmDhXm0vRWsyk7y
+yp4IS/qrUDQIClvOteJOoacog7W02mai91nFASlXg1ALtt0ZReopJVpR89zjuaEi4yNxZyYmpuZ
ZCqp7xoi3mQTe3+MBmhqjYmn1wqLJzkb40CkqisLK+La1AOmLKT89+VRY7nx61wP2GnTnAklHwze
+WvRQeojivYjyJ3xrcK67ZcTPlEs/Noz8Qxy5NQqltMMt6D0tvxT6ZXdILb4HAM7jrbs2gsOcFst
zxjEPnwrkXT3zJDMaQf+sPEC8JGOJW9jlLVbK6A1OVBm7uzKzC+1oYZ7u+uFT9s3Bn0WJi+BkB7+
Wd071GGbvPCtaNmBm50MT53OyyBUxdsmifMjJdPqgyCqfE7iWJusUjdhM2FHQ9vtG9PZ2XPQCiaV
tu+FWxEoc7NDhrTs61EtbnEZv2eKaW/TWpx0QSg0VhLnIII6eyyDbWDgcLdDHZ1VOUx7tdeyW29X
2S3ECLPzKruFutbvx8Z0P62OFdYrguyZMGyxx1aV7lV1mnYIWfGmzpSMv1mSrfh0d3RmVbLmmgcp
E/jqvunMeF+oeUoyUomK7e8weTCY20605Ly/kHSNr/hku3XczQ0fdyKsB9lkIHqP8CWtioosCayt
VucGHsjhz0tLtjq4OkX4eq8iSCWgYyvoBBjugnWnuQMWSjJ7RFKnI5ozThkDVuOOAPe9mtMLSoXJ
mx1DvKHEMs5ZUx1GO8e3zreti75uL0SIxd7MIqywGhbmqgFVOD/CHuAdrMCGHgK+ssm/K0ThEC6x
nZWVprH0dJJ1nNAThTXs24GVwat1+qPmYcI297QMQZJ9OhT5u17t3isOwXjFtPxlKR20Vo2PUmvM
6+gggJuDc5mSslpnTGJUPxiUW7uilQHajrC+sUuxKhBb3iyTRF95TPL1dqh4f/LiO8+2DMKLqlZf
l6upcpxn6XQHpevUm27iqrEC/atSgO80Cv6UTW7W99xq6ju2/mGn9iL3q/mebknvJspPL3XLS1EP
q6o23GsxD+2g6Xs9VToWfDCd6GG/TJPlB6kTZhR8girVB4gpuy4bqCFNLz8va3Hl9A/WoPJS41Bf
2x1vGPieOKpFM714RU9pEMn6SBMou7kteJYgak0/ykL2THRPPbzqdO0Ly3wvAkdDcA2Md2T0u+ji
bWIN3kOxEu9Bc/ikZxqz5Hyr1XoNXIe3DqCv+bBO4je7CvJ9xp8NiW2M30rSPbu++a6wRkGHUI2D
l1bybPWZsTVjxXhik1KvI8/o7wlOZbcLAxLOZUK5oeqo7QsexHHq9eQpw0ZkE5bR1lHWRRTFZDC0
+IZT4c/BEWp2UJz0W9pjdJd25a7srqpcf8Rg7XuOJfAJZT96YSWPPFfys0bPld1vcIobKih2u9bV
scKD4vbWI/IY7Cwd1lGg0FmU7m1sjXOsR/hCrWk4h4UtEc06662b9WWVIPletLofpxN1QqIp2mpZ
WLrIKY5qM15wBgL7DYzmZkjnV41n+F23unOiwT9NckK2hVvXT1rqEmkatYKAs7siEZF9CpZYf2D1
uRkdjnDVVjH1to32LbfdFR8xPg6VI/zC1M17Kw8SfMd9uTDTIJjFlf1y9fsjPRgnc7LeolwznpBS
zadBS6qtcGHrNOHNKKtbJCyLJIDSv+S4lcRsoCI1+JLAF8ISgvfLMEgk0pN5GLa3NuvBI6GJAwSE
rw3k5Uva0ZhIiB+QB52Gx2DE/WxuPkQTfsUqlcnRkmG6HusmfDS8zBuL1FNSdfrxL0XGKIO1RgeL
7C/LOSbzflW1tfOdBiMW5iHD91hPJxqfzorcXnCz2jo/B243rhFem+/FyK/Tx1dCiP3KbO30Ybe7
MVCdRyxd+5iOGcH00NkPBMW/xxC7kIUa8VYQkVz3koh6Qh4YdlL3IFj/4rb8uZcrFoSCHbZxW67U
cDB3uhi0tYK9gahM+6Mwiy/RkOTfLGUOceNfe1OSxvDTKbMfmo2vmBnEBSfK+ic6+6L3NlMQEcOn
+WqZh0m3/b7K5KjC5jRJ2asTBq7SeSy/Qutl1kYfnAR+z9/uYT/1Y6ITT3L+JfNWh8wma8MfmpkS
U0A5TfXWu8eGbqxkpZInrizvPsxDKFKyyqN1oVp1bqMaggUIst2o88Et8677ShBmRy4lQbkKqzPo
k94P+IB/rdoWMHk1Mtel9rcYhfMh01jbCgGuKcuS4THBnD3FKptXIuGtmNxvBmiFbd8H02EaRPOi
9OlLZ0DFq7Bgb+0OCoJjAqKhwVT4aIgCIqxj7z3PFc9eFhUXpa6fY61/FXpUnLpIHZ+WwXGvMRXG
rZJlBl+byF3VjxLBncG28e6qyki8b0JpLSLPPEToNf4crszZPKfKMaE4PLJrG30lqL/RSyzXoYZb
pm2UTzeA6+rNGYbGVgM0VBeobeLG5w7t6DAw+1zDTrC5Ds1LXurGxsB38Gx7SrkylOA6JjQalgk6
MPLErzPjajsyObMR608F07neecEr4USURk9VTyPcjYs257h5s0V0g1mk1RaxRHPxSBqhlj9oWxDk
66K1C11zgxaioAFHzUVYwLvWrQXpqMs8yPGt38Z9u8u99MkdpDaD3gg0aCY8isaLuw0fLn1lz5Ln
ons2+ZhtO0fxft+rux7gk9DDI5RcdYVxltdDTp9Bm3WrOh486CAEUUrXKd/6ZICmVhHAWi6NqCP/
kxEnpFER7gwxIFip8VzSpCXVaqJX35ZHxvzIyinrDGHktwrpdAv4KVqTZGzXRdDAP8T3caR98cFm
LdwzT7hHK1HbU5H2025ETFi5hFI3+DrzY1+a6a4tw/C5UVx15ebVcHEBN/hqPqk+PKtxB7e7B17Z
DI9Ge+RBrO7YXeX4S03zmAe9eRRqZOE6FE+dqX8EBqV4PEjj0VT6j8BOLdB4A4FtMlkX3G3HPsmt
gxPYxs7DcHrn9cbhZmXBR+KiIesSN1ZIRR3X1tvgyuRNjct829mUdHrVRrcBi5MvR0Vs9DgZ9kFP
8qPUhviLUVXBKo4K7ZXExVvWN7cWpNrXyQYc2eu2+oR7ur056XTjY48TQoVvvAr16VmNzerUlmp+
An7wA5JW9VgGq9vmQWB+ghdYx2GH+ERMsorK59JGZQkM4xJVEOdVGBp+XWcHtanGH2y2nwsCqh8N
b76VUKyfaRz2oGgSYH5jFF7Y6eTvfXgRmHu+9Ezpa3LGEUWmfljWnGXQeg/bbkrh26bNeMDNUeJK
geOepXlwzJPu3XNc76lSM2aLyLj3U2AeY7jhq4hMX+4XFjKnIgDLQKMGI0XdexkDDxtBr/YvozB6
CPPGeKkiMzhgtTuOBBS2wAVaUFRKctH1uNgW+Gc3kdW1fkZy8KI0hrVKqWK/qkIP/DKSgu4hnB6O
E96E2jWmUnyK8f3eMzVULp7i7ZerZVDTzDsEkihipJM2ItJ7T7pEf8gxpgMbsmDNQ115CJBe+WhC
WIFBlKXrKSi+KOiBnA2QBS/054lk6w6GivnSTMBso2N1u4a/PnWi7A4GONqdFHVKNeV2L3lp1xeh
svLPTe5YBjvUxAIsEluMbEaAYbtDqfTQUmJRO1Ryr620si9qtONtRGfDoVUeObw71efedsdjV0wl
SQYJsSizAxzbFuSQoinhp0P5orPIJsxRnXoDp6k7eaLsT1ZfeCWxN1IajfHt99XyROQK/rBBMfW8
kn/76i6MnzoW0P04ONBVi5ZdQQmih/pXW4d9Ee6NLvd2eTJvhDs1eWoDdXJXtTZCbyIO+/vSVqV6
oAr5nN/Kxaazqlk7yob98i0FxjUkamM6AZe+/P5XCuCff8cw/g8AwLr5T8dzIMpp6GqIE5ZnWZpu
gBr+++M5CPu0Wh5E4efopcWzzou0zWtNbOlDF2DmqfedhEJJs8AvBoEWPLycbanSNpxQYU72RjhV
fC5DjpKYGm2vN25DvNrszg38AyzWCs0I/G7EGMYVSmlQ+5jM4ggGHgStU9DU1UmXSketDT8gb6Rm
7/AkrNnQuUd3HhAJWanH5MMZ9fGiRrAvKQ6nb20Lv8mJebs2TQzpbaJjDxvDfGuTzjk6YW48hTgB
DoUbe+jm0aYrWkHKsasOUYd5wKGz0OSXtq4KuBtsowKJwU0t6suQT+2x1u1jQRH50nr6zxzd5CzE
WEFJ39TYOU9TDyVRlM6HSXwPNNW4HvVmJM4cjTc5P+KjM9GnnSo/KxXmWACmJE/I9cy6OdCnFi1N
b/aVHX5TnDCjEGzNjSdV8xh0nnnUynjYF/H4RKVQvTopv6YTaPHPJHgerC57LUyjWMvASH0vDJRs
lQ6aeGhTt08sa/yhqsnr0GUupIRmwPehvDXZIH9ijtlkimvBgyq1F6f/VemFhhiI76YhbjGbQm1W
DxfSTT5Zuym2D+iy9P1JxGKj1j364aVkPSoAV7bu1uRYWLxOersh1FTft6Ntbh1aaW7s+r3tcM7K
rDzFLsA06b0VRoWfiKJwqnSiC0FxGUTbXIvh3Zyi4bYMPUT8m+RuVmffvdQWH3nzGZu9fC5oBoG4
e0d3j+6j0kZg4idm3AIFfsSAc1DM4Q5KRpY7Y+LnH/glHILXDQ2ll8yp3+Vo86sgaq+CmIpaOrF5
dvQA6n8z7/aX69a2X3sYzLvSSEbK5XYEG0VMGfrLdbm1DF5EGMRyIvA9JhNN2iYc7wBZ6K45Y3xU
Zi9j9m706c1Rxlezrd23UvHaPXWFtY5dtnmwv9zjjL/i7A7tq1kqxdrt1PFqJBjPA2Jl2173tK2h
y8/EKupT6471aXkEz+UbWe9hF6EmQWV13A8xFZ/JWEXPdM2bY0V+2VRCuWdOHH/v9ydi2JiWnD2A
BHU3CrzGLnritgjJ3sdG+RyboiLg0Hh70wnKo91bGPLRkjb6/KnG8t5/1519VeusX0MPLiCr8ast
/jXCxIKqO8KY3eNkGXR3W+b8ZAA3tmqgXjVMwN+GLnqPPNF/ZW7zm3YS51Czb9F8IoJnFP0ncVbE
R9n99J7+86T6/yeG/h9g9e+QwcqfP+KP/39g9e7fTfQzEf8fz476H//+bxwo/r/++K+cjrig6v/n
H//6x7/88d//+G9/3frfoOz/5Y9//fd/+6fTpaivHf71P+n1GseFuw7nQTkEkSxrXj/+5Ndr+n8x
LMNSVcO2IdLPh2n+ya+3NMj2Gn1Am9YkR/wa/HN/49er/8WwdVNVVYtTpjg0T/vP8Os5lPMf8fX8
U3CeOWaPkxp1nR/vn/D1cS+KhFK3eBqmqvtleAle+TH6UcfR18QKp6dCkNTUFVvczHlYaBI66RSA
OpdB7ZCopvR75H0PamsOwOD0SYhtHRyrKG+Gm0GFC1nkloOg8PAS1tLlsewzUA1ewaRPsndbhYak
8RoCNpa68a470T0hezmbGcSWpG5y672SJh0Fjy/tTlslBgeeFEqavnkhjuwIRsOFlSt5y/TqUZqW
B4Q20l+qAAW7UR7LkORILwOywGG5RPCK/dbRYmDgenXUQOIdk4G9yuqv6+XRMuBmrf985q+nQYjy
5b+f+g+/dSBKvGE74FuD+UvT7Pbd6o1mj3eU/7Vs2/dkosIanPDe9dDmoqBprsEEnMFDDLzCN/Yp
mKYjsR9aKx5p6TNW6frM7qM+jwHNcIeFLp8zebSjzHOggZ3661KB2r6G35D5y7OhJLejlSQsBS7I
+2hKwJT51y5Rfjjx9w69x8YpOjfKzfCnSBooLiLJDt1IUV+ZardZvGPZbCBbHqWzcX+5FGHzagcZ
R8/kO6wRq3GsxIcmAv53DHupDoxniMkq+sb8Ig+xxUs5mTaH/fSeu3XizqITIHAkN4O7qfOMsMvY
dWdwQC0bruQqZ5PI0OoQKIGUCxBBr/ChnkPOBfneapCoR8WEitW4YCk08AVJMZoPtahesiS24H+0
1lM0SIACnVH4BuEuFhFBuicW5pM21Eyi5TjuOrUx8NUxxOPcEFMOS0IDeFn7O7CxPGobF6vjEuBY
rpevqczWIJw2hzyWm2PT2ZtiN/Wj7ZN5LV89+m0+tH35SO1iPc5NNtib2pXA1pekMb/ruKPfakET
0h3S6qq4qfc29I7f6Bk0B8qerUbwA+e5VRnQNTzgCyVclIYGUBuIaRNhTD+JgP3BSnsGhZscIt0J
+Zh5WJP1Kdp7Uvcu7bxMeZ02Prkzc4UTdEqK8mVIKuu7wH30PNr91wyvyMco6k+FU6G+gfyf3aJ1
8bUp44tZsQxGVr43p2Fc1Qk6/QJOtyJP9600wx4NQ5Pj2yrxkOzQTjSUOFCNFMWHYdhYnaT80g5D
tcu1XtlVkdq8Bxwu0CaIzm2lldsJZ+Ap6OCbEFdkLkmS8FDY7eeUhNp7SdOGth1YT9lC2+ylDWVS
M6JL0xXDHU4EoK9ytJEO3IjPTl1e3Y5zxRxi9RwyJbOzTvZyNSgWCHzIsidOhPlzKCjfCnTV/3ut
Ts9FTm5xAPrlk08kD+Wab85MOzQXaHI/kdfM6PC6c0R6yUnjmHhydUqYJTpd9OOcLR+9y3w2mmH0
nyrCk59YWXbjp09OlCj2hv6YfC9L9aIRzXqy4vGbyGGUgsVpw2NnC877o0hdLwGl38+ovXPSUab2
oSf0c+kOwbYtsJMv2YrlHkguHa+urf0ebLNAGxmMs1W1w12vo2zrpMTnyPoN9+VeUh+Ebhvg0NkR
z/YTUF3RdXm0DEOjdvu0yg6hjuW2rqtfuvELs1/9A6NCB6Gpy1/qXsPdQ+TpPGT0aRApobTRBX9O
qZVXZT30n60n/AlT/1dP5vtSU7OtaiDKdaHjPi3DmA3Kgc7qr9+3CCFonKKy64dRPhQzTq/j0Jyq
xpOP5Rae7jsuyL3G3EDvpHLvqrbGyKcd9dbud7ZjnnOCPUeO6PuqtwR6QQaD9ojttyF2/HjkgImy
nXoWJ040cNzWPnbGIPa0N9s13pk30XXJHd06uQchwCNPK/tnVoij7DrxXnSEuwBh5jMR01D1X8j6
T6Hr8Oe2g3gLFay+D1NbrFnibzKM+rXW5/SkUaN/mJqCGmJ3d5UNAwcBaIBI5iGgGhXxeFtuE46B
dSOf1bzxG41uDTX5yYwTcy3rUL6OiZ7uqzlp12G1fJWu9ascwC5kbnyhBZ2wHbjGTjCsdNmPW0ej
C8rMkJ1UVWYnt5fNsWZfbkoIizIfcWjXKK+pQDhzJic+jQ18TCj4T5pwDDx3OY3DOsXTR7hwNbUY
fOhI7XFqlB+6V2K8qRMiyXQW7jSWSM/OT4T8UquxdrQbR7g4a9kqHx4HjJ7VULzhHq0fFOL1wwA9
sbFjU26Wy+UJjAO3kGTfZbllsm5cSlNlU8M3VXRY/AnXgF9p2WzVZPJYqZ321Fhms4kJ1KQqqXoO
LwXuM5PBcluPH31W3xwQ3OcsqePHxJGKN89xfE5GE5dJqedeLtTFJspu7NWKs2XRAJOlUD7s+tBE
fbilWViulCxLL8swgragL1ZfkFTlDee0c9XjU9vhkyel5slbw/J75NQyQBiko5aviqJxxPUbTKcE
bWZdlCXxIWEob+xpfD7mwdeRvtQ27odg0+XZT82Z415a4d0GSWOwmwelSF+aVhmOy/1lKNgvngHQ
/N2t5T6acbzphDf4Noxq5zYEU/URsMXNDDf6lJmJAO+Z0fsYkvtokdjWKPm0YdQK2SIBfZaqyf9h
70ySG0fSPX8ilAEOwOHYkhQ1hBQKkYxxA8uIzMQ8z1i9G/RV3rYXfYfqG/UPynqvRJCPNOW6q6zK
qiLS5PIB7t/wH+4nt57N8vi/4Ay7OdpB7hX984PPqQILNH0bk9q5a4Is++sfa0y1d6iy2kA4vgzB
GN/SyhKwcLzxSxtSy0IbvYFtW01f2sqHJEk0/aHs7f62H4CnYEHG85vK/sFsBzS55//17z+DNRel
hABucYfw0dYKSswtoq64q8KPEH7miKFxf9a5dcCbdXYAadCoHHDAFAVf/4SYb23KT53bOJ8wLwX4
A5oBCS3tLhoB4nYC4SxzKv9EBvPZ1cuQFzdo1hotlxsUYkDOKWuiH0fTXESyfbRb9CD5y/AFElkE
NSHqn9s+l3eyUO6ql0P0bXTRnJ415e9SbRBgPn1gDm31L18SnNVmM5LX/zZmo5J//9WrB8mYywCK
yfCh8e0BXpUxPoEyxfqjodDilC9JmFUv0u4pjifJR2QHqhdUXtYOWjKfaiDZmwBfqEeZYkOqclU8
VpTIbwZDi75EefizL+PmjwEuaRpAATTjol73WmJ/MtxQ3Mmh6+9aeoovAyIANCjD9mcVoYfiJ9Nj
5BT+RrGFz0lwb3Wa+zHq/Om5aCbzLnCDP15jitfqX9I66D+32/+fl85Ov9I0DdLDSx5q//c//vmf
ZKD/By+1/0Xy+d/pKZnoP//zn//7bSb63z/vvxJR8x+u6WCZ/Ff66ch/GBgXwWoULkbGysBX+F/p
pzL+IRzD5o/5L1y2Jc5q/5V+Gv9w0ODBDRk/Ccsy3pd+kuGiQMEXnr1aGxuEGBRMQQpahsnP4ocd
1U7LQptK5NbETk+H5FOdFsFXBwz93Zs1OlOjZYono7g2kzEkwC2S8+NRlGNEvhkIfUdXxsVhrUvL
re66IeoLsRPGq8ujkZovRzN1SsLUgi1DCnsxWt1mVcuFWex8rJg2o9buPddFLKvogNMbmMCBXZ1W
mt1pf/kK/mW+fWaa8w8+XkybVF7YFm50lBr0eRne+EQTYngaKRbTnIbPKiOj7APv99YstbWXZaiS
Tv3m8lSX2zfP0Lal66LuKzAxXjhT+5oJyq9y430tJhfIQo/ORZYHtffOcQQu3K6On7ZFxGAQqxzP
zMN5MBRmXe1CDQiHrunoLBYRNLb15fksD4ow5zKMAtlqWVivWItSvsAYYKhGt92Noyc+YOfi/Yib
0cRb2kXu+d1jSQxehakU+BthzGv7ZrdijTcaXAUuDLOyDLNLs3Uxv24DunDXBltuFBNjML40RNFt
aavFRvUeYtRUg4udinOcinMw1Pd1Zof7y3NansB5GGEYFp7lhsNxWJxA2KWYBUYTw9h18DIW9U9g
1+VGJmWHRHP5M/D04cq3fW5mbJaNQbtBg3O+Pt8uoxA1KWJSVDs2VN1LCNfxumjJh9+7XbapHJsq
HgeQipmzLJNZwBlxOM33XkKOMmKMbK5yvgwijyF6uryM8zF7+yGLeRzBzcxp5142F7uFh5NT9dDv
9/oYat9TeGcTvYReOQ/5OFWgu/IBwvvlMU/WURqm4yhLULrmnrQX8wOfZRExjMEudD29+hpWdRXs
4PIPj5fHOTkiEl162+EsKhMzTXNx49M5gFXjGPUuRQoHV3huwdQUf2izz3avfe9yxEEuj3jyUUvQ
3px7Q1dcHdA4j09IWw6ohAVhsvdDH9QSQuv2F1jtkL4qPf6Xt+v/eAefHYxPjTIvl6NjLbYOq1m3
pTYR7VuvD71NXBYNnMjE9fCEx6DDfe+pZAFdqOHY0JFiKnve1TeXSBnAikqs0n4hNAS3pPQ/R6SN
XzJAk3+FXO+Y2DwKdWqpdAuD0MXElCyRz6y0eF9mJUrmIusQWa1tM0CQ0J5oZ7x30xiOmIDLmKuE
x/t4YmOdUBJ1QMykaCw+WdgyoKRdV98SKxh/XR7q5Gub15BoxuZmVBKN0uOh/K7yWjMzij1ys/5a
IqcGUFE1a11FHQlumL5/aqZOyONy83NEjMV5pCmPPHja6LvWQifsMOrYa976XjYoKrPIS16e3emB
nGNKAi2WURJuzbN/c0Kkzdvlh02y91JEAjap6pw7PUGyZBPFVXD7dwZ7faQtHuzlmxaaYA3DPNZe
rFb2/dbP3D64F4J6xbaIeeCu3P3n5saPVBKEtuOePNd5Eco8gSG4KzOTGlufpaCIQmp1cJRhC367
PLnTG9I0ubIEsDLLmEOE45XUjdaJyqoXuzRDBvHG56sGx+7X8soN6Zr8oKPrnzQALLorAb4aXJeL
s08XAFqqk6Y7t1NOp+5T3CVi8SOXsQ9AEv+TrBcBgPeypA3j+e0MfvF1GzVeN65L5PvSoHJRNonV
EP0JbEqph6YAIvOp113kemovohOCuE1kPlkSKa5t6rmW962QGoBkL8G0x8GLAEOebjDFRoV2N+xD
mGris25A23jyMqNOghVmCYUdrCwiUX0TllmbYmhud774MbZweb60VteWm75yKIvDW4yK6rad3Kb6
Ys0T2lsQVIdvmIdbCCb5DWX1tfI636xQ7W+QKjDdKvGtmxG1GKu5oTAzwrxAzT6bNmjtIP19U0ss
AxK4HA13rId3XwrLegL0jki53pSbMteiflsTkOgPoYJsgyC3KKvPfo03wcxVmQZzl+atDqKR0CXb
KLQVbWvjE0PlN26lgaGiVzvqiJk5aMJAPlcAGAH11l2fb/HpCg3vvgL+oX0USSWEDhtINml9EwxW
XIByswwvBatK3b5YIb/gxLsey8jkjwiil/sp7lKpfvUlFZCG1XQNt11jfVnWSKPHpszXdeEhUX2L
DFJafHaGPEaNIFCxE9s3RCFpWtNvrguEKIoRtFYbqK6t4UXbeaweuwb4SfHJaKrIS1YtjL/uyj12
+j3wftPRNKDiU5x05mP89mZpY+h5kSJisJJMbfykpUslG7u49si9flnHHwTRnW5hbUUjVDjLt6cl
opSw3JCUQoki/6YPWEWvefMTbH/aFtFz7KZTXx9fRJtbTQLKwYwz6xbibxNtLPwN4m8p+Va9JRAg
QVqTDNfOgy1mqNrlO2L+NI9+U2J5ciJhCIghwnSWdwSSTTBUimZP+UT76WdjvPbKEKCBaKe1zDrx
0AcwFc0o21we+CSseh3YkryEyGadxB1i1ILMm6zskCNCvxklY1rQuaE4Wu66krihuW1pX4kZqQIc
z5aLCqrqHKdyAKy5f/32BIhIC2zBzbsLI15O3jx3tkx6inEG2+hmC6vWyrW1UVFqDaH5X57xmcuf
h8ZilZHpcLhkjgdHq5TOiTRqOO5+hr6SMB9aI/DlWjMkMh+XBxNnpmo5887O/XrqJYvwh1vIzkQQ
ype8qRPdfgK+D1liI210MPKbEUktO7ijw19r5toH36MwZB1Gh7pG2ae0sUy6ExgohXnahLetgWjG
uMnQO0aoQcOvZrxVk+icn0lnDwX0T25CChVRVunf8Et3QDxlduCb9pbLDArxSqDXVK8V+EPan5M1
YFsRe05Nbxt33fAmwNURvVM9SYyPCcZUODxdXo+zxw3Zb5vyxozCXOy8J9KkVX0xPkMfD7Kfvt6Z
FpQm20OGiGaRm6EDz684bujK4u1zZevPRGyIWrtkSFw7rlxGvRKjB/Svh2A3Zr18jEW79op4Fsjt
jK8urm6fL0/29KRZnHGp2HhHOmQTxyeN1kenNXUY7SQIuB8IhqFXRrg1/tnoFgXsdw8mEJcFKEKx
gzrbvPJvblVuNmJ3LwJUJHwsMRCSPBQDH09Ey+jKJp6ZF4Ui6m8uMT0IxkVo2FdNT/DJBa5rtvks
wjmiDzUKRRnA+l/vnhY5peACJ4UALLkYi4aZsqKRfh2enMnwceRudjYmlllIySd2mNxfHu7kHibQ
tU3TpuBBiROF78UqpmgiEhTqL3g1IdtPVzmDU3LT4g4PpzXo8t6BmhcOJX2sTHpC8q0FIu6urLBx
usRzigsRSxEzUDJdfCc5poWT6op4h4B4uvJ6tKhT0/waevqtLghI5v+DWMHWc0ob5i/FwTQw/3j9
H8j52psIasEUcntfXp7TX8vhkFnUQsH72JSfjpcHqmhQ1HkGhNThtimjCWYbtsJwAGR7c3moeYZH
LyJ5Ptrs1BSExXYssx1VdY0JGE/sWz7bF3oc2bdIy65lp6c3grI5Wa5FfUlX7jKHyxOdUCxwx73X
1ggs9e03HC1sDHMsZ8WnfW1SZ4cjC+DbAYflnGxrmMAILaXY62lT3Ph+4z7WM7whK/No5gwlV1KC
0/2aa5Kkw0gMAy17zRjeXApzcaaJenvcowILdGhAIQ/rdB/ocKqu7NfJlwNmCE4tCT6leUFWtTga
eJy6qD9pux4J3LU1xTdqKIZHukfqFjnEGnUlH/2Lvr/2pJzMcc7yKXeRylkU35dBXhj6Y4aVmP8Z
V914Q3UWjcpBZffYJVw7LSev1/xmUS0UBK/U8/TFY97XuTJTt9d2eglIIaeBBVkEtkc8KGw9Ne97
FHbmlRvp5Mg4VMlZW95MLnd3+R2MfuXJAp+VFzChxAaZ6657f7ajkvSdEZa4dkRPvrt5PPCBdALm
A7MMWIQnPVMUdrYjC5wFaHIch1vkVEu7hW16+Rs/2ToKayYcAMOgOCrZmuMzU6PXVrtVFuyl1+H6
DCbkTrUgZgZ0xK8cz5NlfB1Kcb27c813xkW+fR5lUItCjzNz54+5A60iMuN4hWCG4cTpJxq1U3kl
1jg5K3OjS6cu6qKBYlNBOR4wda0CclHr7VsLIaU0YaP8DGgvVbLdVFYW8knYur13PedylMuzjCAi
F+diTAWKPXVF5lKzQZigDgZvo7Iq/9CExrXyubBOPnhWlEvTpYgCMJJ4/niCykxCrQ+V3I0Guv2P
udVn2S00G82fNctBo/yAWYJaXohVWnIfy4Zlb2FyuO1NODqmuPFIViPEWSzsCYk77RG3JsuX9+EQ
6BK53BETXz8qbe3ZiyIXLxr2NuqBuk3YDN0bJXUKuSLVrW+I3eAB5nFFPj86QkOuumic752B8tad
iqT1eQThLR57VJa8LS5PxPllWZfFoYwC6AR1H+n4gISt18Sr3ER95H60er34VSN8kc0wfpg1voFr
J7/i4KJE4YNS5zEEXubhQHKPqkryXZmhadzohVvbW6nnIIXGbMqNRyUD70UEQg23IDd02AuG5vyh
QfDrf7ZTWMRf4SxSytPxnuZFd4dSPvetUwU/U7exxtkyKA2QnoiatrxJjcwEmDnMRX1YxnItmyGu
NzBT819A94fiocRT3F8pp6po4Jf4yrPiw77OsPErbwRtleLgh0kSPSu0ElBDhOQ2fqeVmico8YMb
BNZkN14zrmtKM2obozJdAN2ju4WMLQyutUgHf/yRO1lnf5JmOb3IHIeErQ/ONLr1zVAMNyOp34Ra
Ah0IkHhJ5N/pgZMaG8sV9azUOlWQJBWSBxQw9GAsw+0EFggplTjgrDTRAESY6AKOeZfX0INat5yQ
CWgjoTsIkTpJgm1nZNrprfJNv9vG6ZAOMNybYQY6jjX09McB84cBo5k8h8ACLuiuFHplAETRI7kS
lhs1twGK0+nzqEb1OTYQr9kMZlj8iZrTxJlgv79q1WRqsxX1NP2W41ff3ueJ2ceHmqpQi4cvjVNO
RDN+RY53+r2dQCMiwYMz7aYLpkytemVp332rCovnvKWmv5YFuoM3oHf79LFtsN/eAOdN9FU4AHve
yNIW7jofWte8DZxw+MCDZ5jrStQWGCdnAHeSJeG4MT1Mxn6TYizHrTXURfzgddBw10MJnPFXoTd1
s/briuPqw4uNb80JV7JfuR6Wv7tmKwCm2GF6h061Mz73KO1L3uvKISyI6E/BQeUp21RzOxqL53nN
KlemKJo1fsrLXuWog2LZXHYYTEZBtcWvKe7Xdo3EJThNWXyHC0cSOrUNuk9ZlGXf/ALdhDs7qwaL
OU48m3rb0biBkTMl0MHn/gayJaV2kxepWW5GvSr+NKBrflGJ3gcPboCRAfT83vo99nv+gLZksKMF
n1WropeV+FAgja2vrcbBAyqLsaVHTpuyJ6Jl/PPAdi2cxFcm3cWHqg8D5DVTle71IXQ7fiEFprLC
pDy66VLYQ/dULEd9ixQ1gqGlNoV3VmuaKFyHKRCWItYyS6ziNnfNb5Vr84bEKVW7xykZy72GNoS4
4chnwcZ0tRGscqonX8vUH/wVwitqunWDtnHuC7gZ/pMXCjtdGX5BdzquO355KPmGtUWpvP6ShBU4
YK8UrbvxYekjpWb0VvuN5MtovhitSL72oeF/QdWvdh/GPuxxc86lDlfKmAvNvZthjB3V4qtjGMm0
4gRO8oMGs1VeiVFOYob5KUDQhK+alohaVrgR+Kgiy4pgteJ+lG5EHJootGXt/vLzdlJLeS0ZAcAy
qCDQzp9/jTfRbIzQUg9HQO3Gqeg2IgS6PUdgGRFf38EK77EMzkx6gfyKV17WMzME1UcyZok5uV6+
rL4NtbRyh/qQy1CMD2MchvVN2hFLXxnoTEjkKp1mgdAtIv9lSASPtYqyMGwRVkSmeBx7PJQb30Rd
pqpvLy/naUgkdOqj5O+U4HR32blty04r87S2X+JKoDgRdi6engRQBrVPZJqwUItzS366POhp1CBo
JimDkIhmBc3H4z0seX6MqEnF3htrLFNRAPARjtmw6n/4mbc22uqp0ruXy4Oe7p547XPSfrSkQ23g
eFA9neXl0Cjf67ZOiGCJpIGHCjXL3Vwe6DToE8BAFCeE3SMTWiQIbYovUei15HfBZN5Ds36yeJOo
5Bvhh0SBHXTUlcLx6TfxGj2zhXQ7FUn58dSGrjGogkxqV1ABRDWE2gCS3mv/VSW4RiVJDlSQB0zJ
YmXmV4Jqw+SnHyXp4E/AopA8S9AhjlwEnLWAYV5l7nCgTB5n+po4BQ/mVQhcCi6a27Tcbp7f6MjB
5OVgTOidmLn/nZhCaB+S3M1BN0deGaFMBhVdhS8qU12/vbwpZ44cNYQZgAHzSVH2PV6i0sCpDJqp
vs8HoE2tIdZx5Bor3YC9WQtKJ1pv7wYdqNW7x7Vmjq80aWmSGy/H9Yc4QrjGP3ilRle4sz+0TfUU
z9V14eLgi83zhyFV8sp0T28QytrU5qgeuWDwXmnHb27JPCpdLOTb4Rk6KVj9YNC3uuXh2Za0776r
GAmkH4eATo69XNjY0tPJzMzkoKZeZluMgUwcLFKn7W6dsMSt7vJ6npmYcpHVoR9GUVVfrqcKfZTQ
kZ/f16Zj/Fa2dQWfeRL4+Tm4JHZXSidnbkeeCSB+XMem0pdlhVQSNZOcBoc+q7s1mCV1H0cowAXK
dlaN34RXTsvph0y7U0dMCmIeEMqTF8ZsHd2HhIuEcZYBU4+3eZLDbhiSTZ+gKEOJbO347pOdJ9eA
h6dTZWgSPLAFwBxPyho1tI+w7FXKPkbRvRWY6t4rKv8+sdGIixwvujLV041kPNsGWUNLnC/EOv4g
4XTBBSe5OCCNR0MurXLtJxCA+PdM753d5UMz/6zjGwpM5YyZMHWAjfzneKx4HLO4hxiztwayjRuM
t0tsGQuzk1fuwjOToqxHGAR2i3t4me/nZdohIuyEBy/0nW3qe7NS9OyDSa5zJdw6s190zUBJCCrw
3J2LOYkAOrFV2OWLlSBtumqbWCtu+zHN6WIkCYaYEx2p4srHfvq0mcyOAQ0q06fAGj8ElYcSpf+i
MD1+TJXoEbn081VrV/IBWdsvWYZK4OXNO7OmFmhY4HlzzHBSA7ZyI8QBbZj5LW31wXIR78DzsH8e
EIa6sn1nPj80xVyuS8pDvGXzmr+5NVuzg1wGmHgPzada6WhW3ITIJf6E3/XLt4AGlMZYfPc6U78X
ifP+eUpq3US2BCjgBedn9s3gJG+G7KY8POCokECsyz+puijvwIkcLi/omVnyGoHoManjU/NezDJP
XGfqfcPbl2o0qRqggoanWa4LiOxqjFelP0LCI2cG+iv8OP5RGMOQXblZz+wq7U2eJqIk/r286VrE
u0bi0fiAdGOcrH0olliypROJJuoUbfXuIiPBCbhI4lyAbicRp4doQxEMpdpZdjxrMgjNNTdx1Bft
1nUMpBouL/G52VE21W2HohjdvEVZTBoebbe0NXet12o/26iuUQSKkfGNBrCzl8eat2txuXHbzDVN
RJbUSTuBmEMFVtC4u5qu57o16p8xEIWPmTH+NgRXP5EzV6kD5Ry8PUU/FEsW1w4li6kVhUgPmPpG
MUK0JOirPG/iK5/imRV0QK/OWQkFxpMmk2cjItPbXNnoLenA3zEyvDP1DNERhL44KpfX8NxoZCIG
XVPai2pZGLbGqcxtmXl7vJI/SmqIeA83+brJZH33/pEAZgFinSGX4BOPv/K0cEFBNbVH6qNZKA+n
aP7i+ZzW28bvgvTd0dJcf/73aMtPXRmDxCXA2ytt/A3haO/WBXy0zlw9ubJfZ06hY0sQ0vp86k/A
/Cgxpn6gyCNlOmTf9DhWJSSmpA1df93obqF/19zQyvK/sXEu8aADsIKuz/Jl96NeYqbCxun4u65T
O/PwzQM2AmjwKpBoPtqLD40oEK6JScR72oTBHhN1sMgMD35ZFQePXKa6DVsdhdPanAtZZkrrrk0S
7EcgzAG67tCERunASN5/hvgyqOzTD6Lasrw7ZWXa6GDm8SH3ugEwAb1K0IV4f/i9fmVbzzz4BPZi
jn7np3fZ5U9DTBtd1MwPOXDajZqrdq/jgYQLNxDqvZU9D3/5GzlzxxCEstIuHwmgmfnv37yEllbT
6natYWdFsvi9RJTsK9cB2pyXhznzDioqpzT5uWTolCwuaVUbop+r2zsdJrPsjdsRMcI18Rq+yWEw
rinLIXyHF0DQU4C5PPaZCwfhPV4G+iaE28sp8lZ5OeI37QE1Q4K3oOseWg0dIgdZ6it3wJktdEFP
0d8mAKZ1KY5X00NexLF8n6E6G9+9OEUSZhyQPBAT6vmgU5CntOHsvn+CtPMoKzFN4+TBDWlmNz7B
0y61Y1QBZd3jpILINAVjZNTba5iEM0fG5ZxSlAOxARlhcWRGhTRWo3IH2lQBYrGuTVR9Or2efr88
rXOLCU1Fp3RBikTd7Hgx0S6OZDwmjIM80LDyigl2Y1yiopvXyK3Tww+djT1A/bk87uu7urh8iCQc
IibeXUL+xQRrszWITqNgX3rVE5jGaU2JbWNpHc1EuGuQcrzvHvYhhd7u3ZxzfHn8c+vL1U7aPeeH
tGqP501KJbssUg7F3UDUKx2DT/MOh9FU314e6MxH6VJHoPY5cwvxxz4eKE+yDPmG0NgJHHihW0y/
YSRFwM/F0+sZwqsVaXCK/8rAob1y75z7KIHIUsial1lfwoxSI6a6oLLmoAfK/1I6dvEdiV7tIZsy
9+H906Q8CELbpkRIV/94msC/AayiQPDXNGskltd6Oa5CXEjXr/NUVvuCP+ptRrZ/eehzs2RAQBJg
QsDgLu6DUaC72CdRBwc7nlDAiOzBf4CGLPRbDZhsfuXknG7oazWBAYnkTMuaf503l7kise8sWqso
EaAEF0faWmpU2V4RNsCPsW9A1DIQ+EJMcw34vXO1dNbXQptA4HqzbE/n6JAMCcCpg9Jj76VtSuc7
dMrxSeuFvb881JkvdB7LpisBqpBLaBFrhah2gr4Z9cPklF8mNXkrNJM0nFqonwBqOFiut2qGFN3X
aLI/NtjqXP4FXo/n8RWB4pstKXJSqZqRpouVLtMpjQPf3bWdH9Z4CUgteeprN3CeptqmI0WXLDV+
0LMv8STsUUycEG3sKkquD13k8UEDhmwlCPko8xG84yZis3Dr+q0ww7D/GhZuAc89g/kd/qplhcjm
ym5dVE/IHnuaYw9wxQW15wQXKO0+TDuj1TeyKkK6sl6s02Dzm0DLbcDFfmclyDwnY/d5mGIaqJ7v
TeUBZ6ak3uR6i6e9iOJZuag0Sm34PdYSBKRWns3jAcBdRsLd+1SXyAdCF/GnTZupCkuY2EE+5B6X
YFH+1uvKK9iNZkRPc5qEVa0IdBx9L0Zq0jfY5+E1eic7xJ62MXQDo76JI11W/LJeoLJ4k0ZS9C/s
9yBQmkXMtf6cGsonbPdwNlcHpFGa8ADgyNS+AtD3o3iNURQq9asWPfWmxVKls4sXLwN95a6V1nTU
evGSk9/CGgl5tUrLOJB3GlZJMbT/UYtnJ4cOdg+/qaepkveEP/LvKsQBqnFTdn3qP9P89wVeZtj8
ik1cW42dbg0qROUtF5iA1Tp/9Nl9HjU4S65wVUW8QXhuYVhgv1RfyZugG3Tvj8un7zT+5/ABUKIE
DGboBAgi9cLqoZRn+7loOeoccz1rNDCB7b4w839R+P9HPtm50RxgSWAjAaHSvzo+6tRC8dC08/ag
0KG4mSvqqZq1hUT5lMCLunKLzJfx8sN6O9rism7HmGp6ZzKa7/1edzZltXDuxFkNelXotI+boS/0
Z0NiZnN5VU/v6hllCaqNqiXs1GVYI/CmQElZNYfQwB4HFGP9YAzdRxSp9StznN/V5RzBRDuKqiA9
x+VNaYB5kBo49Re3xwT7o5hoxK+h+oBQvDwlY+ZoLkaicAnvG0g0vdRljVTv62qqW7s81Oi39DsA
Zo7dryu0lUcMgycMeMqg1J1933WN+o1kXdjP8ZhFVOR8JzPUyrFqS3u+/FudLjTidXBlFRnBK05/
caDawEijfgwOZd2BBY+D3LTWXpOhqYy+TXRltNPjy2iEGbOcAK3CV77AmzdRQn13C/hZn8IEt9ib
Gvtq46uI3Ma8c+LJCJ66pPXLKyHHmVNMl4aa+ytvEKDdYoqIScnB7aaD3gBmwF7jVlZ8pnHvfjEz
iaU2ry9OQ9r2vSuLjsGMD6eFAubenOODN3NVwyDADbT9oW7D6KPe1tzpWNyN92Re+TV25JlTbNI6
IaghpZubGceDtQDORs8Ox11ej8MPFebFTWXVweHdU2IUm6QKDCFBsXk8ipry0U+S0t2lIZLqcnL0
+xL2150r22uUoNNzyTnRSd24AQQX6+Lq0Z3WrPDuM3cDTiB7E+Gu28Y1u2zdBo1/pSR7eiotl0eM
mVFqPy20l12FgJg+Mgxc5+kuGbXiU56O6WMeDBFubIjAXLkLTmPDOaGYCQSkoDOG8HghYbN4XRAa
/R6bsuq13cWx/YTQ3iNMGHetgwUoVP4QxNdipdNlZeeoG3HPEbCd1GfHye9Rm8uiQ53AR9zklcIG
G5MXW22HTLrmlRj49FiidkLRlKucFpRy55V/8w3EZayZEfiYvWc37pd0gmW97lxijM3lg3m6g8fj
LI6/F9qhmyV1uW/F3BdFxMj6HTwo2Xbr1DgNB8D0hysfw/wzj6/z4zEXe4hUphzbtkgOdBDm+Kcd
AeIBd5hTnJWZx9nGCP5Gn5RBWclZsYQ3a1n2Q4sqgc+tepTp81+q7bfzuZEDT5beJL9KK9ra/IFD
tn5lhc/OFjA9QQcEm5PbjCpjg4NiUO4x1Ose+glyRTnZ2W1da/lqkOTeoFmupKXnvhLr32MuNVYh
JA91FKri0COisg4D91OeI1om5mX1KRqsy8D5hE5LtMGap74y+LkvhWuHjAayFmWyRbaol4YojDRo
D2Ummmdp51ZEbBrhCltLXGPff34BsNDt440yyU+PvxPaTlhywjw9eHJw9LsU0j5m46NIKxjDIBIt
rCuDamjzK+/xmdyNGPLNwItZemFK4zYVnKckI3z9V99dhWW5qbHtWwkz2vpIWK/MCZxZZdIKvDzz
c8tMJdAAWwYzBKjI8cxV3XZa1SbubtQbbU13v7z1axsJrkAX736QbThUlFa46KnrLksPuu9JzSi8
8hBjtwN0tnGTmyGKpqekr+1r1MdzN5IL0pNuI//iGTuel66F0LaqPngRddDjUxuEtfdgg773P4yx
7WqboEMa6O7yYp75SC0eS6qA5MOAKRa7WWPOWidNUO2sshZPnp9srZZtSx3N/g0Ic7M2DBDMl8c8
s4F04uEo0e4TCEUtxsQ+XNeH2Ix3Ppn/xi/ihIxxSO4q5Hr/xlAOjyVELqoqiAAdr2nfhLWcAj86
gEWWt7oq9E0+SLwkklxdGerMwwUszSat48DwVi+GQouy7K1m0PaAhzoU6icsTRHeLa813s8kBTMq
i3YwcEdusWV5M8a+R6OOjIZunUTGbeF6DlQ7AAylVq/GrHTdR4HiRffNAO7cfrV0ODbQ3mWBZiKi
DaPvHSJXs94fEvFr4V0I1Eha4B4WF1IbSvRTWi84eFYZl59kFNQD/GgqZ0+BpgfPhqCIcGXNz3wy
R2Mu1hw6zigLS4YHnL3R8A/kYznnYuh2mWvT55a/fHDPfSwueQ+IDqRgTspWqoRjWNt+dajtBpOl
G4xTy3Yr6y7DwdQC6D4+mzHuZX+0Spv6bHV59HOfDU3XuX/toP+0TAb7PqvGwJmcnfQqbYf0BEr7
1YBcKnpJFNUvD3bmNHMdmKgOkB+cXkZy6ll4BQgg7UoTX7gyDZDKxRT7yjhndpBuJDVxEBazTNG8
5G/DPcQx0qyxzL0lae6osn8pp5iuYJNxsI3u/vKsro22CMDyZLJz0+7NvVdZtK8wUX0sqYNUTpU9
GGbxN64Euv58i4Q/VHSXZU4sMyWXW2LuxQB2V0HceDAI5K+cynNbhVTWzHVjIQkGjpewNzX8YrAR
3ON05X5TeW0kW9qpk37lY7s2zvz3b7ZqTP0YUdAkRIaCjw2xrB+9wr3+8g6Js6OAKEJoiYsbTMNi
FCMHeqpFxqfYMOvooYXcryN/lIQxxpi+Ez2hvgc4JMBr2d54ssFaFDNo9ybvpk6/n+KpkrdOAiyu
TRHavPca0olnmVeFtvHbCm10/OnaEWpMWCKma4WdE9+GXmmC4/OrobilC4miydBwxf+AUlSJj5cn
eO4IzuhP5J2gaZ/AJOOiHOIg8vydBPv/EAqBsEZQPsjSadYmMitXNu3MpWFjb0CH2EF55IThJptw
8uHS2Z96X0RP+uRAqSkztUYKONxentnZoWgc2Bx4yprLApyF7ZGVwhY5tFlX39ZD1Nx7g4bDWyHl
lVmdW0RSUcJQzv0pts6jemvXPUe+rVw0Avym36oYdTi0ebCIjK/eUucOJXH2zNjgUjxRNoN1QukH
B6tPqdXbT9bMdhGjqg/vX8C56/MXu/pE66GVhGBYMfsH0DA01kXX2vDWezu4qQqIz5cHOzclAlqe
MZMJnbxlY5Y17Vh5aueXCGyvfdEEq1hO6TU02bmtsixiTBrOiqBv/vs3twaFrrJNVEhY1MmE3M8y
7lWGMKLI12Uf/7w8qfn+XiTYVGVQr2EkOlnLI+g3VYojmBnsx6GJ7oLEzb5UaPwR/ZROQsfDMONb
DxMjJPBx9f0b5x+yh0mRhAvQWr7PEscogTq2u0c+OnwMcaD6Icc6u7Hz9wtlzJhLGEySG4Tv2hXH
ixpadm+NRin2qtOm+klqZO/4qmXwUVSd/rq8qGdyauQe2SheaUgBy8AWdBdIT6vtdsrwDaSSsM7M
DRsHCGBDqUmvDMp8ttb77mUAynUlPjhzqTBNADwAEumlLylMNfw2d/Y6O/jFMPXURE1kGUvEUtPb
Jh+vYdvOBHizDwzQZ1jr4GkWj08pbdqCTl0eLLMe7+fyge9B9otrHx/oosPT4aq0z9kJkpnMfIfX
g3u8lWNUiJ7MsznIIHTau7HJsFnnke85OHYZRVfW88xnL4EkODgeoK5zIvenOmjAkS20F3Td0/Ee
jmW67YNOhleul3PTYruAPs8H9SRJUT7A8T7t2oMEsAPVIaiaH33eJcZL9f9IO7MduXFlXT+RAM3D
bQ412k5n2WV3943Qo2ZREjU//flY58YpJVI790YvdK+1DDSTFBkMRvyD7GDG3t6iV4IMBw+JAY+a
LECBRZCR4PAdZ4zlW12PzmcR5t/dydd/UID5PpfoDdwe7aNktggzXHG8KD/I+Ku2TNaXowX9IDhP
pocKzoNG47B9ovCEdace2bn/xTSzYoKda7nFa0ZS4jxFvQbCdD8YlfMDr9TY2xeINoX7rrSEpKE5
OUQlvB7DAmmSHML60S4jGKQPWAYkLxGup+73LOpHSDG+1uEjHYziNY5jOe8ct88Dnn6tg9Ac/U5d
rw6DaFFOw5ZAxo9TgWMtqo4tLM/bK7H+yiy4UgoDCgIYdMkwgRDnzflglm/ubPvDaw2L8/cJhbnh
jEwQliG3R1t/ZUZjKBIZYgI4hcujItB8aqxuwjfXT6EioS33U7iNghYhZ7F3TF5+twe8Fg4AhPLm
gpmGMIh5OaD0bA0XitJ/6wTbipoBOIUcSZCszORDBW18bxngbG4Pul5TR7EZeV2ZSkV7SYnL8ige
hTaFZ73w8vIlkln0R+RmVfClqeSWSOx6SbkoFQgjQMUCLOpihibc3MEbouBsuPE7qmnaJ3ik0Rey
rhxUg4iNrbNzZUAPPK8JLhoTLD7j5ZJigon2LSxKdHpIf+sEGWa8A+pnOYJViqlSbazmOiNQQlLQ
bUm5uUJWxUIsbDxt1jCg9p3+ua4kQgUgMfGcjR5MK//dbvuHtKEGf+9HBN7r0K1BNwuGgq3u1F+z
nnh0TbjtxVvHS+AJLIn1u4tJt7bTGuft9lDriK5ILaDdlP4PtafFJwzLpofVUiVvJN9V9iTt2Bge
NU3bev6t9yXKOKQ1JDhMbdWA8vMmqq0EZcXQLEtkTlCIaPfuYMHoLbV5GjbO3npa8C2oyHMdq57+
cmdOWg5th6bkGwh2GzBUV5Ow5Q2tv4fb67fekdTqA7V2NEfQSFt8qskZ5rioR0EfNImfhgghy5oK
oTTpUqSe3CqsXFlGnzSKkgAK6KidLD6XKgxFmizjNxck/b7DcYw+jJieRZB+vz2xKyuoJFXYYIBn
2YyL0gri7Unl8KJ8rw3E24RCy3adtXXArsyHEbgJPWYF+Uj9il92Ogz5GoNn3zx3nlE/12Xj7P1e
tx94ws8bh+rKhOAKq86iApWugpWL/GgKadc4u34hjZ2OXhKc2cL6eXvdrnQ4aP0ToiDakclDcVpM
iQ035WWkfe8qBZOKqR/kjfg0tcH0n8mNiwyDeIxVS8nUsNdtvDC5u07FL0CYnCcMRRCa55e/QFRN
SXCa67dQTr6xn+y0ivfCQnHwh0Pvudu1PACajUCy/pIMCsdQ9QFUX2kRmqcYYSGt8/xz3aD1MMXO
H5ljJd9mffrz9gKvHxTwHtBEU2QLnmrLOwA33Qp+Wmp9z7LxHXFXZHVDkPKfs8F6mStNySxme5x9
kB1BL2KrdnBlmkDX6IPy9mV9l1lEMbqovCOVcu7ysnhAxb5E0gVdEM9MtxKWazuJu4dXi1J79yiM
X37HKJuLUOp2990cjBOKwc7TR88qcqY/p64Qn0iTSyzcKkrWGAxqYfn19kqvTwz0JdxF2MUgO1dc
HbIyqUdTapwjCxk6bJxmzNed3KnuFtJXviYQS0jK8COwPhbilygwJOkoIygRZ3NOkgarnmAwQLVB
sorKRv5ZBpW31epd3+x8Q84okC/U4SiwXq7tZDZ4fDgVeFUXLcwwqV4BMf7T0fHZUakEUNjZLy1+
0RtB6OqwymwEEj/HZIkctZ15ROJeMqzGsFHuvCZpvIucsT1kTfEUJMmxz7bu+GuDGkopAf10xRpa
7CNpWF0yhFH/Xa+d1wgB1CzDIdwle8PljHtKKymxjf1m9nTlrNBa5hJRwGvk4haXFTQe4Ed9YZ0z
7KWSo96nwc6dhFs85r6T/bi9WdUkLl9VXFewvLjsYZYZS1hdM40zFhNd+t5XqDMh/Grq1SckkVzj
QI071r8M5RyL324Pup4hLVeGpO7G63t1HQ8yL4fAbdCNBCz7R4fnNGK6ZZ6V+FTXWn13UsNovImV
5wRly2WIHcxRdwmswdlN88h5yVC2gQvcdsa/t2e1frgwDo9v+Nvw9LhBLs9GVCZW0tVR9DbEnRLh
QvCit36KCKNIGpONZZ6mqY3930fbRdt844Sswjtoea5nnuGUF+jyLgZP5BQGPfrgpzHGws5+GSfC
a09vx00RBs/bMM5eIhvrzfgQIYZhiF3dIm770kgbteiNFb/2Y1zwCpQGKOisMBmJlmMFl8zOedb4
OeODMUx5O+yw31Ou2MGkhUHNNY7ab/ckx8R3kn01z8CAnQKt72KjKrLa4iwNwRj0Au9l6AyLmDVM
Vt2C/kaKSU7TvJsannq7Ai2W//rJc/e9rK2NEVf7m8BPY422EHRpshn1578EZlhhIRxlp34rglJ7
gPdOp9Aao/R5tHvv79u77tpY9H4VUQxmCNvucizdy/mCnNez1IYWL3R4/AjXJQbmgB09qduDra42
ELhoP4CEIxNkoy9CE8zURmphF751aZbKY12hjf6kynpb2/nKrCzV0eY1R/F/FfDdEXUxxgjf6iLI
KdogvIixo38U2byV4F4dyuPVr1CgIE/U9vnlY9XakEZxkPtv2TRnexlpwROWI9ZeE+Tut5fv2lCq
U6OexWgfL6+xENx75mp+8FaHgLOgqcYvHxOKDVg1/5uhuEM4fnQClrOKCq2MONsehjfS2WP6mKoq
irNP1X/7XwzFG46Nzjbk1F8uYKJpUqYj1Kswb9J9NIf6XreBIrX65qxWIVZhIUG6A6pHbwG04uVQ
mT6HWsSsznXX2f8MXv9Q1In77JL07H0aYHsjGqeN6V3Z8zwbUbJwKFFzrhfTwzFF1LIwyLI0Jyoe
0JcdHq3BMrekOK+NQy5HpqG+2er6kFOlo7Ln4e1s92b4nMkEIDKYRW+r27vKa2BBwKyi0MVKokW7
WEQoNBVc5NQ8u5mPq0YXimbUdzz/UsRGfXPukhdXzzTbfNbkZASvBvY05XC8vWnWQZkSJjk6dxal
cQTZLr+kH/mwTrTE/eJGlfZgNu53wOzhDvfSfFeZ5Y//22iLuBVS0/OjakBN3+PpP/R0SScPhWEE
LcS+MrtyY3brb8nsVDAmUgKrXZbG3anGKKL3m2+ZHLHNiKvgE6aed3e1efujUUZdCEAeVkKLDxni
NwrpQHe/1NYo9ggPRjv4NfpRb53ntEKG5PYiXtk31JsV3ArlCPK3xXBD5Vr0oQDvypZ66cE0cq9+
9c1alyhU4RjY/GZnWHMea5lU/ribHa+Vh9s/4cquUW9kpeIFWZgr9nLXdDUW7k1au18GLwdgmrbm
MRqSdme5w3tQbfbB1uEGkqOl2uo4HQKNUPH8l6tBMre4T3FfdkvP25nkKPvBIn7qIgyeImRmDqU9
bBFMr83x10HVn/8yKKrOwxCNcfMN5djgKz4o86MrMVs4UMKNjq07Qd+6d1UpxDE/MEFUbdfpuEfH
JJFljf42us21gOs9yBgT85HHebB9OtbXIONZHH3VzSF6LL6imZmtV2piPA+uqLxD0jW0c5pURNUh
hyy3pVvzUVy4eONQaGQoBfCEPbeizfrdSDvTTKJT2OrK124MjQlGhFnjZLYfxjytPmHTKb/jbpw/
DyWK1aaZNMOfpiFA03lFV+bjrtNTgDPoOM56/pg3Ceozuxx+Sos6BsKy/QHCXSE+x3bbZuO9zBg1
AVoFhGwoKquT5zsa2sKajGiJsA8hP/zEgKU82sEA41AQtRvhHGEUbjmgrPc/55weH20fyjZQVC+3
4kCHURvYjW+TY8ovMiSkoNafHkMD7REzj4tdn2/CTK4MyrMQzAe4D26IZY5pZpEnTeHYZ5cO0zG0
Nf1ZWS1iPWOe/aF/b9tN/8jlkVNa1ABAuIkUNAO6z+U80VMe3V6j7B3hw3OgIa3jK+5XOc+SAdeo
Ggzw031HDkUQ0KRKqIZSI2nFIrIMyiMjAef8fZrB6B+kZw3HCTVlY5eIvs6O3Li0KW+PuTh2bCAF
BuGLwkhQPqCLr1mz6oAl0uAsHDiBe4EEdvniZ0Zb7hvHyvwNzNV6OOqZVDGAppIXrlJ4CENe7xSp
fsbOa8IS2w5k/EP3Z6s5VnPoTxtMxMWbU3UTHKRd+ZK889bVGmCFRmmGOEn5fUafcvDk9C2p3S79
HOIY9hIPXfqWysQpJWr4vJKehhYnqtsrvNi66jfwYgEbQhFbNdsWN2TdWIjZWF77bg6yeQ1sifgC
GB8HIV5tDuYz3GcxPFa8AuaNi3FxN6uRgWqgP2pzYnhyqtX55dJwuwIAaxC07zzIyj3U6QTNHoqs
dS4ANqSN95T5/bvVWtZGaFp/ZXYVJQfkXih7rKAi+gDUALFq8Vb74fAoo+Cf0IZuMg/6f7fXVl0K
vwRx6KW66nQY2LuSL66q85EeJrMXRc2723eAEKdo7v7xeprzz7fHWUxIjUOpiPRNeUdTEltcv1Ne
pxHPgfItamLtT9vEKiFrGx64Xl3ov90e68qclLwYeTiNRCVAcPnVoFAG5MB1827ikvvSTTh5oPM0
/nX3KD5TQUuN5UONR834l72BliAMEfxv3gdNo43Pgzd+1hr82jf4/VdWjtefwp2QzzOZxR5ELdFA
WLXTz7XmJtVeDFD6d6rpYz+1g11vOWosDpviG4N4pMKiJHoRNViEM8GiZtje2GeeSNVnaYTs+Nnd
JQkl/sEIf4/dTZ714p5QQ5ImgeskAQUQsazM2kmLiHhumWdIRzMWO1EUEmh3PiZ54pC4veytXdM7
uE/e+wXZ8bzUIIwYpPrLcUN6RGUcGzYri6XPQ5JMvfucjiWy5LcHWn9CkntsLiiEsF/oA19ulbCZ
UxkgTQXLp5u9nY3cyLOPJ4HgTeZuadAtGzVMSVXX1UoqTvNq+5tN0ZK9+9X7IGZreiiSLv9HBDwr
jiL1ESUfwi7N95muet7FJNJ+pwEHtZ7myUQo/PbM15+WzjDdMXaUOivLy7Hr60qkkc/50OPgSz9k
ct9YQ/KzKTC5+x+oma53L+M5wGjp7CMMtkRcu3YOWKnAOgkw9LgTM3aiYE4eoq5vaeGEe8tKtnzi
19EGPCjtP1XBowK1fC7qGuXKkbv/zY489w8KYYO7D8Y53vJmWW8ixgFF8NHcX/t7TGFU2okfZ2+Z
k6N0BHf8IQQmtmtjjJju/mok3T6iJmDXVb54uV+nqi29RnRcuK5xSpB1x0cCXencogqE/7h2d4Qj
ddIVage0G9f8ajhQYLo+B+c67M2jaw1fprzJn6u5vpNoqI4G4peo3HKb0+RbAhai1EQpfwzTb8IV
5uchC4NkV6VG/prQGfo8Y7x5J2RYjYioJ0FGJft0MRbR26yGovVlZJ8BXzqvIg4Q/NH5dED2o895
MW6F7/VupCGjLgtVUiZxW6ylaXddo3Vue+5mF2c2P2y9n5gL+BtpofrXXKYNKsNWKr54Y9NQW94S
aTeKMdLKcxQEn90+gSM2Go91Kv/yJyzBBApGOD5s7JP14VaDKrUKZRnEWbvclhl5ElCkKD+j9YWP
TClwLum/TKbVHXV1wJskmx9vn4Rr80Qag2cDk1RcgMshi66xi3Dy4zMkwE9YHxt7N/e/C51ibGKI
YYfsQLt3+BW3h12HTUrLjAcMhYfF6kR0gJBIyev8jSpwcRpy13rMSEH30lRiokaGluPtAdfBhQIQ
7XUepaodvExmXAq8qV6O45k2e/H/SQEynMI/x5Cy7N1DIdiorBiJZdSbF1vHrEjFZNGZ58kTxZdp
hn6200MRfGpaU/xx/1gcBzCBVNHXarOc97bBciN9ky0UaoGbh+jAJ2mzv+UueWUBEVAhpiCiglLy
slEonSSFtwTgRKY0wo6uB+E/aRxDe5yTee42PpeKGpfHj9IuZ4AWOhFzdRKK0TJyfHq6N7NpElSY
7WFfO86/SjTc9bHSqYXXHCane6JC+/ftJV1vTdRfVXuZ5jbZxRKi14VW5OGX07zruuyfZJxUu8GB
6qMP1O2auN9ysbsyHvUQk+uVR8oaxq4HvemMsu3f7XgQwAPQ1qp+Sr0R0yOy28m07xO0ibaQEesw
SqJGBqVTCKYzsmwpkWiPGbjRiEu9zCBVaboVjfugyLGK2viWSx8FrgjOOZ5rFC3oUoDOvYwxdTOW
eGaH2pnLK+3AdOa6/M+OHdk9IY+cOX8UWEmhdjQ7Ex/bqjzN+5q3muYfnCaNDa5kuzaHY8gLz9Z2
Xl/F/UY+sA68NBMIR4BTIE8gLHv5C7OsHwchvfGtdrpvMnepZvppc0wQyjQCkMplqG9pna4/O+9f
BVVWov+guBZDuhnFjwmT7jNSpEAzfdqVuoXoYe2b+m604n9u7+rV91ZpI+84CvGIyKwSAz3m/VFM
fXLqpJ7Fn0XnKnY8/dEtK7pVnPgYCGQrXWV29PIOE7YWj5rM86+12frtJ+g0Jm5nY4ggNfa4lMZu
z+vqcAq6QO6IPs4SbFPICFXjPklOYWRo9r6DIXjGulC4+9lQTYW7RzNwR1RMCfbKih9FTV2boMqZ
p8Fv7eMQ42uJz4W7t6rx/f6RCOyq0m1TgFmCT7rJKFth5PbJnty3AULuvm6poBpe1W2ADq7sDBDi
XCEqewODskg6uHWLRo9G/QQpXWKPliaxfE/bsOyf7p4SbVD6nAGIA2hQ6kT8Uk8YCs0y8XPXT9E0
BuYnO8Hj6aE2G2qWu0qT3ZZm0iq1UVtCxQRevkpraBF2ZIx0LA/W+WTWLPRzZvpN82xXvftHPbaz
0x8A5YigOfqUqNA40tzaOtw/YwAkGAdQQKWOslxatAFrffbHk21U9k5ifr4D34dudDemG0nHla8I
cxmBAb4ifbalFyoqG1k/jVr7VVC6e+5IIvUdotHTf7dntIpaQGIQNaIGrYRiV7BTf9bcrNGm6StC
NfULPWbIiBBgvk5RJ/ZWh6LI3eOR2tDCgAYFjH0ZTQq9GpPI9uuvxdw/cSaao9uZ8il051PZbnKF
1sFEaehDYKPNrYSw1CL/skO7GXE0M/O7r3Xo/DtMSGvYffvbyLt/Y1rrr8UzGUYSB46+2apBYnK5
QYYt6q+iMeZoL8VokFuIvNt4xaw/Fy1IIKU8KahSrG7ewQtHy4zi5hQ5gfijEDqORZiFZmIvvMn+
PtNI2WLErKdGIxCcMARARQpfZr/JCL8RzCWBS8+nvTCz7rVPMAS9d18wCtPC0UKpgi4r5qhkkDRl
hn3qKh7Thibe0PYsX4LJzF6cbLhTrQzAElkvoGCgRdRwQZlfbgw9QUQ0nxLzLGSDYyfMNuntMgw1
qkcb6cn27kjJi4iIAeYMYuxKNEdEXYAih9edIKD7pNpkIGY7TMe02CwRrhJtvOY4yTBSVP16hQWo
yYNbjDaxrPfC2PN3tckne+o7NEPinZ739vgcgrgInJ0+DI3zW1JWeZ+A1/WzemPWqySMQjPIaQrN
Aa7Vq7OOTmM81GPknrq+G97qDqi3XeufTMHMhQZrNR02qT/rA0L+q5QDYafzdZd3RIfnUN50aX9C
l8k/dFksDzL3h0Ohd/XzmPXfbm/b9eEA04aQKO5VkEhZ8ct9BCQo6vVimk91k8ld2PjGoWxw67o9
yjqM0R2nH8nflR3KsuwLQ3VG6HkeuGgpM9koIXeVlh2EMzf9P2zusPrv7gERBEF3zkCdiBC6iJtu
19RGWjvjyZTVp8St/wKo+9XLNlu8V5YPz3iUM9iyeIMuaz8uzClsuLvhFNrRjHStG2a1Iw54ECHj
cntKV4bCX4TcizYDL5dVi0UDUUVjaSDT0/8TGbbNwHaCu5NXn0IumG0cXFSrfvEGSOa+7oc66U6J
SYFpmuVfKDCJr0FsWW+3p3NlSzASZ1whRNZdsE4PoySdBvZ5VP2QDTenqadvJYTT+/ce2DDqA+pA
0YpXP+SXK5RehmeU5diesBp1nkhtkcLUIzCYu7JJN9Xxr0yLN4bCaNCH52AtNh6FLadwCx/PJKQc
n7SePkoy2e1PoszWlX1tKJS3FOad3hP11cuJhU2Fr5emNycccEs8nlHbyjpNPlsDbgO3P9Y6EHKx
KcY39RZQG8ukJ4y0pPWyrPxu+uJVUXuGPP8b//BiN2vl1xI5ro19uI6CUFgpdsI+UaWkJegTMTPl
o4AMXpIAqsuC8Ec4ttPDMAGRKreP8XopeQHQa1eILLX5F0vZNRFqQbLuTzIAjVWHpjiA804ftRGl
gttLuRpKaYnh6MUoUMNWMg/h3OKePTXGifxRe64L9+CLsj4MBjjT2yOtAgblPi4SSEokx0p/83J/
1JniIUymfgrH/K0QSf3QRMadZjRwvVQLAZoqLyhHPbAvB4kMXzPzKTR4UCDGNoFr3Q8aZ9gvoZpj
rb2libTaGIqPSIagbAmZ2fJLZb0Jta3p9BMUd/PVbLmSoUS8RSM4Z6cARXd7DdXPv6j6qeE4XiSs
dPVWtzGJqpXmbq2fMk2kv01piV85bk9+ESUvQ2/Nrx9egbkVlBsnbrVNlMUUGT97hUOw7qoN3tzY
FG5PH0ApfKZfJeCUJ/S7thRT1ytKPg6Ih6NN22RFzBVzg7D36BmnqKdTIqjtvygp7B21jW8xQqPv
t1d0FUqUdATdZzh0vLjp1VxuGITio3BopXEyywj9+dT8T1aW8y3iZju4RvGj741oY8gra0nsAvTM
XQX1c9kRBaSHHoavi5M5DuaxaBv3E2VWfQ884k4QCbhDZkeiyJNX6Umswv/YJ1UjzPqkV9M7gLbi
IUsmC6CMq3+/vY5XPptSNqEirNokXNaX6xhx+ZORT+bJ9hr/6HsAHO2o0x88/JkPGH1vYa2vLiIw
L74YL216FpfjJX6PYkFkVCc3BKIrw/6cJfpwHF08CW/PbL1DIFRB8MT/hNRg1cBOekNzPWkRUixo
DMPIVLpiaLNdWsx/9m01Pbf9uAVjW0+PQeFOoIfD94Pyczm92u6LobIC9giF32fd6KznxO/wEKfq
tDG/VVyGdPrrUIsvl2WW3mUwDE5DNcTWwR01T+xMT8qNbb/eIbCnVK1CZd3INCwuNTvQcihkCWQt
vXN2KEM/1h5S+vgh2HjIY4xx92cDlgPeEWdUBN6Xp8zGT1UMFRsSkOdONArAoqH9ac3DwVP/q8pI
UG4Puf5ohBLeE+AO8UNbAfNolDVaO5fMsC7Q7AfWdCCWP85zGD3dHmn5zZSTNV0D8nx6MPQmF7u/
c2YxKr/uM51ui4Y5gAh73mupq7D3t4daToqhlCXOhyiDar4utodw/QxuVdu84TUanvBtyf4bnAqr
e2APWzC/5RZRY5F8q1QE4eFVabwGtJzb3hi/FTZKGpgnukfe3H/AMo7fyhwbgHunpuigyMWzhgr+
tlhFe9IrlPTqED5xUuoPvhGOyWOEXUnyqWnCqroz1cLPjA8GgAP/KEXiWxwAnUQRDugo3qcAZ+Yk
iaPXKCFPoP65ZQu+3h8MhYoNOQKX6QrXlBiNAEQBU7rjihE/C9vpAxr1wtooja8/GPkpRGxgdoq7
sIzC5mDiKRQmxtn3i+wBznR4GDqk16LITr71Zvfb7Q92ZVpc1LCy2fnwz5d7ERWdyjCS1sJqEDTY
kVOW1seGfu592Esa4QA20ICg6QRueYW9jKxab4KqAY4im1o71H6EaGjYSB04jF7cWfJgMCU1+8Gh
pU63RA8R4DEqsMGHgJo3p2NUhQXWfrFl/HX34n2wGUl0WLtgSZ0B5BnqA0XQ85Ab3nQI/cwSh9CL
3Ofb46wDBm0fhNXUNge4sKxB+LlS39dh67qFaPbgc6cnMebRvgdoujHU8mpm6RiKEK8oKwoZeXlL
6ubkpaGj4PuaYf9mw5rfZeGUHSLdKA9JWCWfNH3TDfLKnqe5T+Agwl/JB0TZe3lams45M3P9bRpa
DOVj6X+G5JjttH6zwr9eTwAZJCDUP5Rr4JLQFdVh7knAZ2falw6qAK7zmo3e+C2ScfZw76dTBnMK
rgclAuLKIiCqelleVel8jvwuzI+2F1c7fTIj/RDBJr3ztjQUwBSiHG4dPDxpP11+vLpptLJMku4c
pbPc+z6dkqzJm0+9H/64d1rcKupFSG2H5uSq3De4WRZXw3zWvVTYh6gZzC+DiBL3kGX2neh8YgeD
UZpWkZ4S9RIv5At9jIvSlu9y1p0W8Ya+Idjr9ZzsmySM243reX0EyKfQMgDORo16paVQT94UVEk5
vg21sucLg7bg4SLzTB761MofdVxYnJ0WxdoWsHNZGGeiIHbVGSc7wKVosVky5IxCiKj62U675hOf
eoDzI7pR+9fvTdttdhRNgowmQNBn8U56ZZT8bAMon5u+QmqkX1/FELRp0AJd4k7l+b+8FjK6m4Pv
z9MbWfp/g5484XwJt2VCQJ8CSrqre/tziAZCNbrfZ7seP5F/pEcKvxvXxioy8DvYXiCTIWFZfP7L
HV2UmVbXk+TWFVVXn01I3OQTkdvoxyFD1ffzrAFo3MgqPvpFy9mTTmNGQ/ZEsrtIK4oRrHTRB/7Z
13iA/QhdmHXGzqJUDzR0cKY6e4GW2jlIdvVh9pDQj0medU3W3ZcwT+qQvmtYaBm8lXQewz0btSyw
uSKkjY880UsjPwxN7qDg2jWJ9aO2MlgCvlFN8V+mZlgU3XxvrN3xQZuMTeuiVfBTfXeCm9J9oZ+1
BIbqbTYHQTHoSHYY+kPkgJsc0iR6SLVNeuAquVCuIp4NlYeOB2X6RTxK/MSIeimnN1yiXIz7hq7r
DkjM5HdnF4BBSSyoYALe4tJabBOZujXSwuUE+Suw3qQZkkfrCQZGh0pMgft0O/ipf9tie+DtQ7mN
nOkKHjqKFMhwCPMzQtDyQYE1O/+r1JW1hUgoPeuw8vo2+3571FVwIDCQzTNH3q+ACxY3s8QyKM9H
I/xaF/Rxsiw74jf7JTTnYe9bwEPnaNqNRfMZZR25ca9cG5oepKoLg1SiIn15Cmt9clLWXfsaKoWD
SZ+mnV06x4/ZToYLlAim+26szL1nbz6mr+xXeIQUApVHA3nWIijWUY71bJMx78jR3/WgjJEmncRX
WErJxgP3ylA0dqlZ+fRe4Q4vzr0M/EIbuy4/m6nAjz0xR3ZqSRHk375Js+bx9ge9cjrANpLmk/hQ
VFp2raGZoFGht92Zwiq3tSroeDpWF7dHubJZyXNoIfgfeNvli8y3RWO1edieRWK4O3ssdhPGwbvJ
gkguvFQ+KMHBVJrVBq74ylrC3+EwcjFcM6GgmCl1I8nPXer52T7B5UvfTV7evDrapmz/lQ2KoQ6v
XJJjNsoy4Q8Jxj0D9O+ha/2k7eD97lcfLEWR7Gglv6CJ9g1IBbLS5QjC4vYKX5kpOQkMFBCHqmK9
2DWpaEPdnqvx3Gu53BcmgJFOJvop0bq/b4+0YqFwLSuQGxuG5zW56aKGBcNVpLrZD2/QXa19EeA/
Sd55FPja1oH1r8j8+MVPbXdf6d23PDTu1FwkVwavSFFXuTVRultONQOP27YW1D1krQDeJ9pM277f
8oW+smXpBynBWFedw+W1IXAa9XO6KGe4h9ZzISaxx+7BRr9WGI9+QgpWuNYfVLSLDeuiKyeSZ5wS
DmB96T8s76s8tbBQK5IzmmzpX1MPKUNq8RZAZunPolZRNYcUKlxReFetr9Gfk2mI0rOrYJiCM7TH
gwWtbK3Z0Vx+061O7j9caPSi/BrTAWnR7L1/18J3VR1T9Ruc5SLrGH2RsJvRGTeaxDrWfYKlrCwz
8zNO9O29LQimDFsDaQKaSdzUy8jaoTE1KGfWtxq5t2M9uX8kLqXDIgR4iqfv+fY5WWXw4ICoMaig
RxVq9Q4y86CrCih350x0VE64oEU0nAeXrpU0gx99LL7eHnAdAshv0MnB6O8DOb7YOCHGNZXhV937
kGmet+ezGdkRC7XIeW31JvA2suIrcUCNh1uDorqrMvrlhZw0ceK6yMmcYYl/VZ7eIc0rDGYwtHEL
pI47G3GtAkJDU/B/aXXVb2QE67wcbBzvWeUMgJ2atcwIvKD17QwAeSvn+GvsNvXjlJP7YNZe/jNG
cX28vcBXx+PQ0L0iAK2OTCL9svDnpjyZBfB//TmD/ZdNO4EyIriCOisS77WJnCHbomqvY5Gh04BR
ptcG4ILl23OaRtwiSq4x12qeZRj2X+RU7JK5619s7Jd3g+wfcA7Y2E/rQKRGxakSSANBwlP33S+I
Bj2I7MgddYF2UNnYj3qVS3yJMa/87fayXpsd+ST3M7A5RU27HEcWGB50o8ns2mTosT/QB3GM6iJP
T6KhWhghHJjbxSGkJGQcm9Ktqqfbv+DaUWVgJUFJdWRlHmlSkQ70eYrPYmgCPAC/F74H3cKHRali
AwCEw+0Br02Z4iqve5YVrMZi59pWoY+d1oVfRQU+Nqo6ZLRGKtX4Yh000e3nTHztDeS7bg+7zlB4
w0IgUw9ZJPeWrZo6athb81B87KMwo4wn+r9JM1+7FImID9qToXfHRr0ibo98ZS9BzQNECMpNldjM
y2+c8NWwnzLTU0allQBYR6b3MJv4X2ys7JVPSUM04JSqj7nibMqiz2rOf/zWedn4yhH5FhaIlEi9
qp/mKniqRBc9357blbjLq1LVlj9eJstqpUC6K+QeCM+Y2Ni9vheGHpWojqR+7hvPsZ0GW0+hK5Ok
0gIKmW9I9XB5d9s2KvlGXWfvsvGrvWJy15o+PoUO74VWf3FKf8s15Mr345kATYdOGJSdZVEIUY9C
i0qoXfoouxjnRHcOHmct6v67vZZXQixvH8ipgDzwP1u+L/EGGUZqreI9i/tIKSNQyg7iBBkZ1L12
c1vKh/sHVGGO+iiFCK7sy40p7QT9mar0zvSz29EmD4iN/G+o7Lr1+2CbmMg6nRmbG3fnesuoKwuY
PdBTktjlc9LsgSFknpG/uyBZvMfC0cdqz5vPEa85PZ3s8d5JEsPpiIEvAW+3KmCJEUz2IP3sPQlB
s9il9kNoKMFiLls/eIK+zu3h1tGNZAAzSp5dfMd1YiCLojaqoXybrD59mkZc66kVoI82n+IUqcez
niV2/GWKiw5ArTZWztZ789r6gpSE9AOgHRFztc1+ubpq8N6ulyXhWaQFKkV19Bw3xmkONslMhgpc
l2UYqleQcvEoQoIOzsXlSG5Lfu0bMjwXUJzrN7/VqU6gOIQORr6butYoXuAHm8G/DTlKDJrZ6eND
mDTU6qRW2N3BKcIq/oknR9BubO0ri4AQvvqLXwD6drEIYZKScZeWey7Q+f9ky7Z09kTO4Cm2+s7f
+ObrAEE+pI4s8CCumGUXynfHxulC1EY6GwEgexQd8qWmnzkb8X09KV5/RAhe2cT3lY+AtIuqQ4rP
PZuRTe4eOS20Wb2tUTygeh+NG9O6OhyvagAO/Gdl1TQ0QyeMOHLOciamfwpFpf07FIYRvjqjLbdu
yauj8YwH/06qtxIcoiXUZhOik2dpxuMpgpu4n+hKPLa1sfHIVN/+ctsiKU5BlJYrxmtUKy63Lc/X
KAxk2b/rdv49mVz51IluBkWBvjeS7huZ5JV5qQ45UrvkeBQnFulO5iZB0RITziZBtn9IMllP+y5i
h+6MWXPujnbQSj+6NDwN1i9b+Pfj6OaddRY0Zp7syvaf/aGYfnayJMqS0LbW8XbA+yg5XC4nQ5Jx
UPrlZoBLebmcrobdMC/BCq0doCJ47KRT/N5BnK93bl2BRdvxUHox+y750kqsRuc2eTZjPaiPWjpr
7Q6ro+joV0a+t90yO5ptL77TpkHa0R10cSiGpnZ3ddwGNS5avTs/YN7V4rqkpQlycIbZxztt8FD6
GEB6xF9G4WftZ3SwbfF71SGuGO3iNNblYzWYLMntya9PPtEPxC76NYqyvIQ/UN2PZmn0lL3mzH2e
0BulRZShcrXx2ltvIrJlHrbcKlBD+MflGneRZXbBxGtPjFAQlevVoBHP42jLWWE9IZSM6Pao64Nv
uUwJ9Dh2artMq3c5Gnl3yBDJ+SnsuK3ujS1UeICOAKAjMwbcugDBI6g85mGSTyfVlD6EkMxf4edp
9QF5qH5Lh361eovB1D32y43oz4EVoeYMg6Dpzf3k6Y9FgvKx0eHufud+4BbgsiEbJoSBCF6EFjH4
vZNV+gCuTtcf3NkxDuQf328PcmU6PCSAN9NBx9Jp2ZJLTCgzegHFUeSO/1z08fzFbqX1/P84O7Pl
uHEkXD8RI7gvt6xFm6WSbXlp3zC62zb3FSRB8unPB/U5ERapqDo1HTM9nugZQQCBRCLzXyZHbb/z
Y232A7caljxcpEpZBB7U26WjYFNxqqr5efasb1Gi/JQKNG7OD7KtpjAKf/GqpOOJh436Lf74QKLq
kX8zbXHKs1kH81AUVXQjg6rJ/26RFhofymVK7UNDsgOHodRdIW/MIe+wpk48vb3kVbZdYLJv1eLh
5+koG62+oinRdKpzGT2XRmrY4Aab5SMGdwyHJtylFVY/7E34VHkDtywxVBHC193AoY0a6BKJ9yws
94NcokffzMieamUcsDh8VP00qrrZ+SXfvIbVqLSweI2qqv06cMU674rJtLVnzG5rAq1/BHmBCSMs
Orou7vPQ6DdGn3/6H4dWCnSQz3h8bHB+buWIybZz7dkNsNdJo/4fBKH3JboqZtzdyc4zUDiCelNR
U7960jzhWGv6MZzTTQ0Upudo4/fxHE9UfPHeeZ4TgdCEoG4mneW3bcYns49/Fov96/zI7+woAPyk
AGgoU+xZ9++E0/nkw1X5JbYnjQrAYu2HtnMeDTuu/75+KD4ukAEl0IM89NuzZJaUXvuoKf9bXkWo
KxO4dH17fRhC2IyriBoZjn6wbt4OhLKs1Cd0xZ79tG5v9KGc70sS4bDvURu9fk4wORCABluqlKLe
DiV5qxkAyrpnO+qRMdOzwhA7PL2tD54WgOe5ejSFXFPlVaBrQIfejpb3rpgd0cnnwarw7uMpBZ0p
l8YwfW6U8OeFcP5OiIUezxsc7NU7abavt1MWM+QzVpI/B3ToQktcbEK+c97VXgB3zRZEA2T9Hmoi
NHfQTXuOWiiPAk2GUOTaTuZW82hP6P7EWO4AJrF/dX0nr74VOXbkFYogo0jWq/CeD06WDML2TmYy
IteQovkxhbbXXsslJZ0AtgMLWZF1Ac2sPpzddIb0tbF9zivjd9rSpEe886Fs2ztf09qw7i98ue2p
hvPAd1OS+Wp1V4sKc0DrS7yTQRBbUf44GMbggFsGYInGbiD3125LV3ESQQSBjOGqWJ+3pNI0J4/F
cy7Y8j7uEI8o375Mljd+/x9GUggsYF+Yyq4rCK631IXdyuZZN8g2S9UtdgUnW3OzS5SH7e1Hg4Q6
+6vLFKJsq6tWxPz2mG56z/WISHaEKIRStwPBSYNcXYHCsQ+XL4J3RlW5LX0Meo3k1KuljICzxUul
+8/mNHHfDd6Lq4t/ygT0/Azg57UEPakm/fl13ZQuVTuVJ6cCA4CTWZcuhVcXeezUwfNgd3dq1Dq3
/DsROx9UzbsS7SWXgHc2qBLDUMV9shhizNtIJrGmLtHSLJ9LtyjTm1JrSC2GbHCrT45VYH96fn7v
DAfokfY4jxSVoK7OeRTkrZwauydw4lhhL2b8JbKm/F6Ldfnl+qGo4SusLHGTeuLbmUWL08RlkCKG
qmHy5qf0UcPezNNjZmrVP+fHeuezqYQBWg4gGLApq91iNm1XIzYwPMfDv3mTvwjTuaNi8FS1tNtS
UuKrh1OoP6B/tBg5HavhBiH7wcmD6VkYNW61+SK/K2GoH6jC+Q9442DTBY2ivmRD/84suVyB2AMr
eIdmXc8IRSRa451w7sN1OC4+vab7JEfRoVz6z4u8iNtQH+lt6qu0Z2DNMFEizboQE/WZ3y9x25yE
0+vFvpd+9K13S+367wcRAjwDDSfy+nXBWdhD4qakfs9Cic60ek77ECHID3ENQa0i7nR+NF5INdXJ
Wk0NZTZmh7wARBVj9WBv6yxD4rYYn1tdtdtNSEGlCqFJAgkkW+LrcxaqA2RIiHBA04GIvToP0igM
Webt89yjpoXe7IupUvkoKP66enfSYPI9GneUCTYFAhe33TTNhuJZT83ftpKmqJ2seDYpUeBGO0V7
Z5yuZVlxr4OFp1xAHxjM7fpEyMWVQ4Hs/3PbCBm+upoPFvLHs0eTHRGgu/NT3IYxxcFDRIH2EvfD
ukGZarU1uX7qnGYE08qdcDReftKdIdt2MffF9aOZLCWVajoxtLbefjk5jxiqxUH+XFdw5/+zbK+7
EXzrxftnuylBVLOMqPSrDsU6XxmKcqwSKnMngFpVeU+JrkP5kWTpl1uD7961WXeJ3PveWtLR4hH9
ipxcvzORqq5pfZreqSbmTHtdToF1dOtYAypZJRgmXL2YxBIFO2FIIugqnSjFYOuRrxfPaVy7d8I2
4q9dwluvhw9+uH4o2kq0sLjLAQmsvpvoM0QCm9k+MWC8r4vor1Y3vjmRvFbkSfH9CCAUGPGlIK9d
zSl2MmSDuhw6dlkM3W07NnW5s8uEJsP5GRnv7A/w1jQWSBnwiVm3yFNgQxSMRz5WVXrxSUzFJL8O
nlPJ58m3pmZUdmgj2YQQfvOI+0FZfZNNwo/bQVHlqMwC/Oj3QIDd/kd3p2Gq9qOOMNC3EqegRQ8N
X8zmJUOSd7YY9RiqGDRhKJKu+cBtn1J3l61zAjrBk5Tes2WIIRSVwF7d0uv2as4bnAuX8jqwalps
9KLfntjciJFGzzr7lEsADDiTyrAlw9ktFVCf85/kvbnReAFnRKWGps8qF4gNNxNy8o2TI6hkhzRj
xofW70zvgyayKLiwpV+lR97eWq9iPKqXRXeWNszbmek0zw2rpwqiS0zh/qrHohx+pR0mvreJU0Ct
QvbCi24Xy5baY9pk2o+p5tFzLIne32I54thdVTY7lBIHl8deprGx3M8wBPhz7trpYR57RB1RqklR
N1q8enhEAL1obqKkRAXeNGcr2I2aW1SPTsq7K4PS6ovkhISc6x91ux6Nx9LxMvc7N4VCx/hBFfC/
Ildvg1NbJZ1/t+Q+IBmaf1V+bFkl8ZHuvvT35mLY+a+aEMHFKIK2dP7utTGO/tGy0vDzC4dp+8SA
xQrTDqIzzSa6pG+XMk51OBJ94pxa0Wa7KPK8cHBRT4tmO9QbgVuX2ZQ02CtYHef3zDunGO7nqx+e
OhTrU2wXvR8sNReKWSbGy6vmkMpa7UnUXzBB+3J+tHd2KFIbALYVCYlu2mrLyG6cZpv3FHp7beAf
EDNt8pPfpjL/2LQVriUX1nWbMyopFiCTRBKVlK/W1Z2s2ZvGYT65vXwyM5XxexcLFu9NigohtQrK
lEp04+3Hi3RKQPSynFOOk+wuhZdJ8SBusVTVb84v3zvTATZNFZ+8mybZGj9jU3FBg8tMv8y4ITT3
fiBN44BwU/bj/DjvzAhyBiMA4KMLub5EUCHUR7Mvzf9mVA7jbdoPFUIvxgwk6fxYKrd9G0VAy6hS
D11jKrzrCmRuldpcBO74RBUjKI+WZs6tD5CsauxbUdc2yzrgJIs2Y2wHd1Nk2ri40Tk3LgmZbBcX
dD8mp9wJ1JpJWN9+xtTTxgKVx+FlaBHSCSOjcQ92Y1xP8VYsAh6iXM+KPLZO4VITfjzmauMJVyd9
55XOPu2L4ZhZwz7QtfjC+3D7KRVngZYWrB6aQOuUys+KGZilN56kWPTDbDcwl7pq3IEar/fnv+T2
TaiEe3HNIKd6BxtI1zqgU1BPL3aFUQ7mf4VL4Un3b2TexR/jwvs5ed7z+THfmx5hRClwYc+wlcHr
sccSgz6ilhZlByTXbQgEYLuy6VI74N3Z0btFAJ1W2qY6YvtgQ5I2H05mR8pyMGOELn/mYjasx6HN
E+1JX0anOjYerKkLC7uN0YjOKBVD9WCjz7SOmspo12vT/lTnxqJPYTBEPHtgozm+doSAHqXjsfKB
XVxKKLYDk04wsnrA0UDc8Be8PqKUXrWnqMCfDn+S8qh0plyv+we/yksi0JtviViLreQ+uCH4kmuU
tFuZQxI483DShTIa6iX2hqVqkTeIVVy5bYjWpMi82bgctul4O5ip0NxkOcl8QnEMmAKtwrKK/GKv
zblxqWW52Tu0eXn9MhQakXAxVqGlVAJlg1EOCD/5/hdd64sPfhn52Fag3FJmU/FgeDjjXTtH5WPK
OxGdHYUTVL/UH23SuC2sSm84Gn7W8FxEmQ6Zn3qXcFvdnh9J/fpvQjgNZt6KFvEbctRGYNmOymTm
rcs2QYl43uWLllu7ZMaW6gLTc7tDqBOSQCAvohqt69CZ6zmKgYYYT8Ps+y9xkrbtw8zpOGgCqNXx
/KzeG4yuACV0LI54cK9yB3IiEoZ+dJH3a/WQalF3AIggd4ExXKsdCu5OSdyAWqfABc1zNVTKXrdy
Jx9Ptikp2EX6YhKrDVf8oM6ROYf/YWIKpoVUHWjbdbKJ44fjdkEwnUrYBgfTkQvslS4JqwAO1vmh
NgEE1zBaSEgUcNIQrDDf7kFbWONYFRlHOmqF+RW5p6n6AF8g+maS//tH/hEVrvNjvrMbqWgqhLGj
5G/WCQXAw8SwMzmc2saJd2mBEtj/hwbCO7vjlehsseUVx331yYTDk6cqNUaZF++27XWaVEPU+1+a
aegvoZjfmxK7kAICvEMCyOoCcC1tmOxJ3T3gX0MhlJGtksQ7v3DvfCxq5Mq4FykYFP9Xo8xe1Y6t
j9SkGIbkBrebIDQTrD1qYzI/JlFx6dGzHY/FexW3572qnOXebg4c6+feLjjNuZ3KzghLypIJgI3R
7qJdRyWhqULdxED0Qs6wXU21F6lKqo4OW3P16eZ2wqesrBl3zLoQAwV9P1oXLW23MR/dFCA3xHZ4
hpscutYSc7SMZDjJIPP2sLZ+BrWHnn6RWjtESfMw0FNxYeuvVxTvZTAhhHpiiULYqlz7j5A/D4OG
1D1+RXaXZXfCk19maxrvfDOBk5ZedDFZL+TrcNwwREgohuRgb4fDwUsb+9bXT3YPb0tAwg3rZvl9
3a5UgyhlEwOtbV6O6weqWDoDUfiImB9U3S4qewc1A/a+Eif10IS/MmIxnCqvUqsBgMnFuToEuTu5
0qh1NBrNaghnj+CYZ4F/9OLq3yUqL4Hq12FEDQdliE4RiA963asvpke8BaaqMU9l43Tz0ZajiF/K
YvFfNMfoLxHR3h3tVRFJsaY3RLuhspLMiCLk7o3iU6wKUDIbP079VOzPf7T1o45pcbGQKpOZUxpy
1C/yx0aE06rQV7lzErnzMHj+M2qXVlh2im5f9aiR9S/WoP/uB9SNz4+svs+fuch65NXhbgMtSgej
ck4uxdUbWQKgMdOPNiUNCFr+byDR+85rk5vzo27A7QwLYUBRlUmA+Gt10aVIQlAGoAsQvyIUtUHc
oAj+OEffowkf8KiDP2CieizRALnvivzAe03ug+sV2NQvQjZBUxXtAXL31fyjJZNjXVjNafbz+EHv
SPvSFhmg/w+dynWEQ96AZyV4ecx+GHV9X8BI9e0u1dlNScXDgIZ4OE8wiMhh5IOJjzHwTD+5tgOi
RlVgU5CGVO152r7dWvkUTP/JupcOyTOW8p8H3UueAw0RyQsfdRtO1VDAQ8giKE2sP2rka1RPCz09
1UTW8sbNTCxocq3Xtb1vRkn+pDdZet/EOkkv/c7Kv82ob2hPPHrdH3Yfa81Lrc1l/r2NZDt8FVVQ
ye/gn7X20SrlYlkXwv/2ePP7snGQYOHIAYF6uzTzgleL7O3oydKrJPu2dLMLSq/WhtT8t1nM3r+2
j8i3INUi9Ufrjz+tF2hG5DXWKW6fTCttPsmmeS6dejjmyXytFQ6nBvUipZuLwCYX96rGRhy2aX0R
ll/VV2Hm7U1heWE9Wg+LmVyA/G83Ntk+uSOccvLWjVqSHyBtHMfL/7vXelzPUtt+0RG92nlacqtN
lvbX+b223WrUnUiCiJbkYGj6v/105TwAZZwjjm1s3EQ1uOOWWEnV7fZ/oBjiQk0CRB+dNrd6/q7u
ONuuukbPc5RKMY7xkyE6WTN/Oz8jtdneBmKEeOiqKf0DgLHr7M4uywxzdHxw4tTq5oOelPHPLGiT
8kKBa7tyRB86K+SrFD02dZlSGEkL3W45oaoyvsaD2ZDmsUHHmb7lJU+s7RFTvWyCAShnsrs1umMY
qz4qUXc6+b0y/cq1+Banjibs2za7Pb+A702M1jw5Km81Oimr0zxUXuGZSbCcLBrMh6Wd/pbw7lBy
WYobh1LU1cGDGxvVSZo5Cva33oEiI7vpusI4zSV8/yPZQV0cZO+l+g6zJvdSXfKd7UGlBwgJhrfM
bX1PoaRS9KAk0XHulhYbidTNhl3F7XYlwJW9zpy4mXmJ8rRZhyjXreCUlR3joFWbS1iRWqT/riwM
Uc9/rncnBNaOmKj+tX52mu5ERceL6lPaCZQZRVJ32X0jOqhX/8NA6tlCDQvXoLUrGDKTiQxk3J7s
Oj2VRtDt0RG9Vu1aLRtgb5BnXCfKhPttPEpbfrCdJqiizE0E5tl/lmBvbthCzYXpvLPN4bEqBVf0
JrhkrbcjIWzqanmVt6c2qB+klvWh8OXfXVY/T2i4Xb3JwTEoQEOgkKWbargb5HbZIol6QoaufNJl
N2XHts6hDGl+2cVXlqsAKFLvQxmFcAvned0grWu3LzQdK49X2soMteP1ChkK+0K/Zrv36D/RxeOW
ZEdsCnBlki9ZkmtEJW+Y76LEXaKwQGXm2joEE1LUbUpHyCApeae336qtk6QAxm3ATc+q4cvQ+B61
jsLt40s6p9s0nqOKIjkIFJipmxnNWhp1c1HQgarI4Mt88P6KJvuH2zvuMWjrr1Mm3ftEyRmfP1zb
3Qg3lUReAdveoRuneY/l52ijvZ4X+VHP9Ywexmh/8vrKP3hlftETYHuhMCBIZHSM0asAevl2SeWU
BXElYuPU+mNR7/XSxKNadKnhI86hem7Xzw89Ip62hFKAUqtLBQNlx0qNmTxjmdMPPkW4by2H+qj3
1JQ89V+vH4/qKYBSagScBbXefzwEwQ4WEx0azBV4IH15levHZ7C/A7qSteGiX3Sifm89UXvjSa2A
Sxuop3DGGUQWDnKvYw1B6f7NHVaCDHDFlag9Ngn3JUgL0kRyxfWNaS+RJSqttE5pJI2bFPWK7OAb
Ug9uMjMLvL3WWOl44aG5TU0Zk6q04j3Ral6D23TZI6+dONQLqjm+aw0DdM9cx94xkktm7oFjFLfZ
qInuwu22XVYqWGpVuW+oD67znrJCo9dFnf/kutN8NPOaSh0c5sndOXpmXnI32ZxC2iUgIel0MVc2
62rXmK0s9cJsrP86Qerx7vuT/KJKBkt60SLg3dFIHhWSiarP+uZGD0zGokisk+moanTeVZN5j0KE
8SuIZ/PWybNCvpw/FpvlZILK9le1ut4hTpraDGSmro1Tndrib6GZ5a+5sIdDUuTd4fxQmx2jhoJq
rkjSSEet0wVba6lfRaIC76K5zUPZ11hFR541R79SGusVvfY0scz9JJbRusRC2FxMDE71H4Sy0jLZ
tBp8a1yymm77Ka+b+lg2ZiZCR/P93+fn+N5y4muIJxgPXwZaRTWzc8mHZGb9V7TDna9+GOP0Fm2w
9nh+pHf2igKuUCVnd5qb8grvEK9oO8ILyIvx40wXceeb+fRhRl03HBPzWjcXtoiiZgd0DxVreJ1C
yKpYCqcwENR3nR9SoowV4N1se9FfzeWk752tQt5PGsYbhyizbkOJMUE5VZd0RTu9vdVbCzxOYaWI
tEsv+92YuYDsMIlLhJ9NsfAViwf7mahGIXn99VpDW7SRN+TnMp26YlcKes2lhp5JrPngxrwo2w2Z
JW7rLDklnXvtUWR0zj5hnKSQmLO6gN2ZpH02veUzceBxsLP0OFXTHFYZUILze2ezvHRuuHEVJ4DG
86YhawBOwBPWGZ4AQRrgI2guLjd+3DsJ1PvBjf6RkdBgGmZd0P08P/TmHNJ2VoZyyE0AVYay/fYa
xlo86lqj7p8g3/tf0hFi/67KoubqBgQl7NdsVxXsQUmoJfjjuoedGsV1Dtk4dqr+rq7jb+lcY5es
OlZJHV16pWxOI1BOl0kxEinGBkoT9yJBYnWh8czbYe7hduTSuq+SOezGixpqmyCjwFC03yCgvxrl
qF/mj7nNEqUJCEj9E4SqLJxjDC7ASI17pGMvqZC/Av7fFE+AqPJsRX0KtABuQKty12DYaZQ1Sf6S
UsTTw8DtMcQCCQ0jvT4EForWKaDJujbvpg6jmXSfwVQ1/lkQO44f5TRr3ovwBnO+tUXQZHyIkaRg
74N5dX8UUgnK32QxMPnhoJnV2HdkYhnkmV0zl2K8Flj1WqvFGRMoHjU13l1vF05HcSkL3GX+7FL7
fCqRfvqZRdx457f4NopA7KFWy0NIPbvWwav0hmUcsJx/+o/Kp5n+HQ1t0YaNP5WHOhg+OgIGf50H
p77H6u7Cw2HzYFFjc5MppLxyBFyFEVuPW3cZouizLWATahTEU4wOoQLeUju5BTaHIJzdXchAt3Pm
ZYSeoNIyxYh+HTlFQUzuUCV6gdqH9gXSd6rZITqjuC31/lAOihPXVs+G6vGfX+7tfBnylYenWsWb
B1pN6lnpdZ5Q4a5tWK/OfYkcZjwh7zekhXuoqJOOBW7G54fdxlCGIutmHxG1YRu+3UtRWlLcW5L0
hQw0PehYFYaONJ3j0o8P6DfeGGM0X5jpdkiCC9c9Xxe0xQYXmCO92Y2xzcaSkGUiZ/gcZxW8ymH8
WM1evF8CCLHnZ7mNawyposyrLwAgwbezTPveLeTs909unrk3IpM4l1jY8C5a4u0TPMCurdVCe1Fa
mMBqeOFvoPxwAQmxRY48tbTMYxrxaKJqfAm9s72EqIMA8SJtYiBGejsrIciug7QZnmxE029Gb/j+
un7nl26jDqEQQjzdacRxr28rV7mtxQYQ9PIppQ8OIGkOqWvezQIZj9Ipdu5i/7AX0C5NBxcvaL3i
wrfbXBMKiQjEC497Co5bRGIc+Ij2LOXTzAsthC8z7t2Ac9iYXE/n5/rOUIwAXAYGJX2Y9WGgbubM
iS3LJzn3zaFN7V+xVTWHhj+cH2izH/E3pUQLfxKWGiOurqM8KFpt6Mfy6bXqLVDyFAlaaHnjP2rS
+XR+sO2sAJMhtISNq1ImWD+r51Ty2BQdH3DMRYhoejeEWLg6e6PKr3WlBa3Ku50+CFAQ5rcm3pn6
II1IG5Inkc1fxNw0h7rJ+jtLOP7387PabH6uJBIvYGIQennUrpaw1GDRUwJiJAe/ZqRCokMwXZ3L
Ag5lyzEPbEUo3K4GoUuGBEGJYJw+jFOIIGd0E+lA1pB5vwRc2ERFhsKhjISWc0b1dpUNueNUO+7S
sM2jybgxIwEm1hK99cGyhfDCshTpPmjhTpxfxneGBTGE44Yy1lGyC29jCH1at8KhIH+KW/STBi4e
7Lx/lNXQ+vXRlBK9sccptya92aGrrwjp149Pd5WKneLxb5iTud4m7eC2xROMv2C8m3PMUPHryndu
MdfGBxkNHy3KkhdG3R4J3u8qt8FSiJakoVblj9Rz0AdIGqZYPktNfmxx39kJo5LH3r7Y895uU5ol
EBkRtOG9jmDf25HaZNZnEuD5M/Dm3Nyhcz0b91ZpjJdMGd6ZEg18smnQ28iwrweSAyKyTt3Pn8vW
/dGaFfUkKH/ZTcDWvRIIS+PnFdLP+Ua0FQXBt3OScjH0wkkGEvfo0S284ZC23rHiyF8I/e8sHgMp
LSACsnKufTtQ7cG87luJq0jJC5Ijn+4XHbzH+S343ig0s6hzUKL2cZp8O0o7THpNiX7+nNYFdjcD
qmfLfNFH+73v49Bvp58AV4dc5O0os114dTl082eoeMvOVyKYJfoLoWUSJM9PaHum1bNKaWGZvBo3
y2YXAYBoLc6f7Glqur0UA049A7Rh68uwVPXy0Z5BFdzUiOalF8LJdpZKqIp3P0gZQud6a7SqgArb
fHiqBS8CX/PkaZwwW1/si8p+m4RZnStK/KQkige4hmP7wUh70CQveDXRxIEEcf6HWia3igxql2hT
W4Z2iaa/vbh5D9HQVR02ldmtv6LmDFW0xMOTO9hyFy/Ova/Hzq3sR+tkOMslK9nt1lSu2ZBnVIyi
cmW93TTAR7vc7s3yabDSn/YMbL/FGPj8btlMCdgt/TJ+Pmu51SxMh6BD8EvLn+bFnv+C8zhrOzdN
ymDXxIt4MuhIXXKY2kyLSp8iJ72+dEiTVyeuzvpqAubLXZeb0Y0IyhFmfqUdz09ssxdpHnOcQbmQ
/LAlV6OIwJe2pLj/JJPipS7kx3oQxQctNp1r25IKaKLEJUFPqUb/6jYRkdUVXhf9300xIxmmx158
W5EkXThem5PNkaINQ5alSM88/9/uh7J2kpZkiFROb+6joNojfPgpb+z7ITG/Zfzn+RVcbw0FNXdo
91MxVa+ndfylyN2VZgvsrh187VGvq+De1KE8APh9bGh4XYhb6w/2H7Kdr0Wb6fUN/nZ20YIgsTcW
0aMezdkIHx6GRJiO0/hc1bzAr5+bYuPj66MglWscQ+1VVZS09vBk+VMWZqKJw0E231tcHA5GUFzL
xWFuwWuLQvVfeNGsvhyMeyvt+feTCLD8FRNgRRk07j9ZrrRTrp4aTwrI8cQpSB0bhK8jqnJKs+6J
doF4RmfALw9DYGAal6UVV4HmdrZ2YTnXO1PND2NGIjGAMgpUKlr/kVGVXWuKGDWFJ4Dgz2ky3rap
+wL59jFTyRzUx2/n57gdD0UYeCRK+oyn2jpdhsleLosbyydJKrcz1QerB7O4Ealzp5W8pZz84vNw
HbbgitGpU7g5kDbUm9dzTKKagLV0T2YbQLioYKfuPQNJhZvzc1OB6c9ipRqHsp5yBQBTATnn7Vpi
2DVEowXB1qYKZI/2w3/bpRq+21RjUR9tKvuXZV6t0a/GpUPIX2gzbSFEdppWw1Q3I9EFoAjKru19
2rUIZbdZfd/p5b+9UaD8Sla2hEYwXzr+22iD9CQ0SUBnCP5soGCoYtSuJgbcxILuzs1aZ68P1oNS
YAwGx7twRt75lnRGlNaqahpuzohceltWZRY9YiJthGAf633iFumFK0jtiNWX5KZTwkUU2VBbNd9+
Saxy/a4ey5kvOe3nqowOUS3+sXO5N3Rw9+o7jvO13pR8RsiFJGCIa9EOXVdO6wYMcT6zTVPkAb/n
+fQljrzlYXDzcX9+o24DNiPBTlUhm9xhXS7N/Vyi+WvWT0MBtl/P5UdCbXEw+qt9sNWcuFqpGPIc
wPBg9UxNrcSeq7EST2aV/fRnwGbQwuNwqS++w9+ZE6RULlEudWgf6wx27jM3iPKlfrL94XvLW2cX
qMdHZlw0dtscc3ISdBPwQQJ+S5KntugfIXOe4bogXzw8tVN+9CcEjDP7V4ob0Ot5Q6Th1kcdaeTY
n/9qm61PwwwECTQriq8Iw6hz+Me4PvqNlLdl/aSb9F1qH1U5LUIS8/wo29nRoQb2SwuQ8vKm99mo
ogJdZOdD5vWPlOz3/TTdD44MFYtmsYch9BAa5+F84WBvLgYevzTncHUhmCm65tvZDcJqpV5AfxcG
BhWlJHL4qW6deOn/7c3aX0FrmM9XTxUQCZuSi4FHwRpy5EogXC1CGB+s0djPOqpW9b+4aO2iuA+z
eQgXmOiYq19YYCLjdo3RlCRckxJyDwLxeDvXmWZdr0lhf2hcrS0em9LTh1+2kyxJiMel/rmJY5kc
jao282UnbL9D9qOSVmqndzmN8Gre2aTdVcwTcbFjD4qwaWT97SJtC1Vf28rT4vNgZSaS6cKYis+N
23bHarCnJyCgg3+kF2k/dk7AadQbqX0C/eckPNYDMT5Y0iHCuak7PMUyj7t+F/nDEDn7Rav6GSGw
LLAXZAmiLkJqd4oN4aIC2wivOVCxQYL2iGw7F8VO1woq9CFnda5fclwC+0+GTLIo9OdCk24IVDke
+sNIjtA+mXMkJiscnL7ScWnNq64SYZ2aiTfseHyX2aNZ9kMah56TzBJp/agLfuRt05i/h8yRIw3P
Moh7O9SWYkz+QcgDvm8U4675w5jjLNbCcUZbUqNzENXd97pGQcIKTb0w4od0qLsEl8+4ipsXTfrG
rzT2szvAIgHywr1WQBtDSd1dOn2/JFUQ72w45o9ZtbQROIBhaNLfGO8WeXWLIvDU+bsYPqT/MAqv
6Ju9hPGZH+u6mox/kEeNsl9FHmSTSckuSyrrGI+DLQhUWaBZPxsoT+mP3vQ1/xaf03z4Gi0C+HYo
yqb3HmIeaFiCCyezPWSHu8RGWgBwd4QeqZkbvDiBzGmuOYUJZM3pY2kgJd+EXjWPw71pT8lu6KPq
6NRpFR8H6BM/TS8zRy/s57H07Z1jdK7zqZZC2gGWg76VfRyNyboB6216T3hkpEsQptIyyoekWCz/
vmhimGI7G8k9c9rHVtHDvfcrqhincnZy+9kQ6VSnB37FOs/3NUDJ5NYdnabpwmbprOK+welRHvIq
ipffOSlG9jfUHcv5W21lriPebp55J8e8WspD7+WO+EGvIpkeBvh/8hd1wg7lYb+3NGcnRLEgqmRV
Tsq29bqscH7kcqqzl17Xp9IPARo4y8FzysQODviNxMXXMp9d7a/WHGXwo+u9yRphHGSm/CEKv3T8
hzouS+NTPVa1rI7s/Sb9y44ms/ork2XZfPFNrXD+9ePR+mk2PsdUGKON565ulEWjDpCe3WbAhzu5
c6puqm+j2ZFsCtpaZpGGoLDQpQrNOBjmp2TBdeRErzBWR8BBiO67TPh7hkwWD+aP5ji1/GgMp7ry
2+K6RTeGmpgzjc6b1bT4smS5w20HcrP1v4rG7sYXLE1k+U3H0iP9ARlqeJ6lcls7GpJByrB2/MH4
OCAD5X4uMHEebuwEwGdYW6n/zcmySY67bpaiR1Cx0+RkHBYh3XEJRwIJJgRU5gbvJh+LNo72xZRR
7A4Hja6dFzaWGLxPfmp79U2i4Rz11UuFpz8WSTaJj/oi8+BDvXAG/BDHe7vtdo6JHV13E1MInV/E
5Gfmk6ZlRfe7xToNmH8y2tpIx6XvC0+GMwSoeCf6fELU2B/ABfwoMr03fiFs4wblzh30Jm1DQf3M
hpM5BhHKBi0y2vW/ZAeJHodZASPtp1zmRn5FKIsvtm+irhP/zhBfOrnHwAj37DDVci/hJ5CamcMu
ncDj/tVGRKo0XLJAz+7BZdgVpway7RQf0hTy7t6SY/E1TbVJs0K7SU0zHAXc0PLkFmKaESCYNfFN
DFNnor9pZKx+ZXIfSM2vqJVOhebf2fR0/dugbGbLuQU1oHW/FrTBgjaM3SrOH6laOeZRzhgO7DyR
2Or02sTQiL5gdEjczKmwivAruQcBQTe6sqwm6EJjLr0FinHvB4chCsz2M+zP2Lp1emt2bwVtOvez
M2dld+T9NiXP4zyzsu6AHJOdLY1+HHqIfyGe6WZwyOkpac9OYjU/4YiJbJfYDWDryTVm/y5p5zjf
AezN+4Pvxbq/62Ov0T/EZd2knxu/0ypc/wYx3kNu7oDedm4yHUROGozjKsH+41T3KG1EeT9PBz8i
lJwifdA+ycULSuzETc3/InVjJErM/JQaPo+56+rFa46dmWta2DuC1siYWG1+OzZNLm4czbI4TyLy
sltz8MD5jTmCBmE1pzjCh24E8H5nzHoU7YreqWVD9Tpr3Ge/A0P/lXNmlXta/n12HFqtXG7buNH5
P/D+8e7tPuvrQ4ouWX9wKwMDbU60XX90hSFtItxsFj9S3x3GfSC67v8w9iU7liNZdr/SyD2rOdPY
6KwFhzf5PMSQsSE8IjxIo9FIoxlt4qoBAdpqr40+QhDQajT0DVF/pPNSpVZnQRAEJBzp4f4Gf6SZ
3XvuGbaTj4aiPEZDlDtAnojsPhfKjO7eljsPX0Vhw/TooF3KxsrlInsZ4WOHjT1Nna0hbw5Z24XF
7u51qcN9rNAU7V18iQiEdoisZvuMayqW4UDLhO7NbAXz7bqnsmyCgWdDVRQbP47jLtfzFitra2hu
3XrAm/PZjJz4DWtumvkGXzIhFhU1pQFU1faILtPNLMh8AlbYhReHOdP4mYLa8hV7Zupee1Bt6AM2
4zFqtA1zVnMZ9HmV5wMg5clCPFqRYZRLs2m2lPfcmCVuoxn4e2U655KGM24RiTSVyLEfSDYPZ4De
5guFGWgKb38Jj4FlirWoi0KiaHOszM7QLdCuinS0+yoP+/ix3GYaVJm2wfdUxL1oHUrbYzROCWKg
4fX1WEqVj9WGBvZ59Uty7ZBLmIvFzIDN2MERDKbbGJZexm0q09aZfWUtybELPoY7nJeaKGNdBKbV
zrbLSHPet5rvyPmJYNuSPixqzHi9Kk3ySs4JVEXwbgwUa7jsyh2cnBVacTLaOWyTLZw/lnum3pAS
Od1QMC1eZlqq2z4rlrC6ztmOs1yYrCcl2IdOzgMq1IX6J/AYgkeNRi+u7JBEXeWjNcWrBtHgdL1k
3ulHHsruheop5kd4Ctj0AqsgvlSQxy9J7eiSfjRjUAAM75lIvvpxSJ4zW/SyHtQm+sMuzLYce0wh
bpXpwq+JuUYRD9JR/O0i7c1zjE1VNNAl5p/yTm0T6GA+jap+y7x5zBEtDpFiKOf0Tq3DHpxNOcR9
o+aUpy95ukb+sY9x7FShhaSnHv2K2JQUUXXrqbPDRo4kQO2EMmlMQLLh2Py+EEJJ0vRsW7esZuDz
gdY+d1LXptjK2xgEu1ab0MumIGss63HTXpwdqjFXgRGGNC2LqeHS7mkqvqMMBTBKoQD4TCWWRF0O
ZONnyl2sxkrjczA1FYx3Zz1HkT/C0ynx33FfhINutNNr2AATzWyz7UvOj3KMWN/gCtlnjTpc1DQJ
2QcLeEu0KVMqrjoUxDAiH8PpNl+3nDT7EgTL91HMmXntNlQykA+ntE8u8CdBLjwQMR2EX+Hwm+s3
ZRJYlNQWv4eruUf7dvYOUMJDOgu49SyxZeYjHxEB8slhOLDvCEsD76zNVzrDDUqTPl8uscu2XTXd
DDbrZdFF7C4ihFHswaL+OQ+RxgVLxy6ZPk+ObN3JMEtdTThBHVNnq0SpsRa9SxsBLeMDCRJqIwzZ
y2D4HIdAgCtXrBmvZqTY3hDgUL5rVImipKz0Us4z7vpSeIWoYGvy0DSr10l8hDw8Gw6exr395Gkn
YMjS07X/5gv4vF5cMRdhTdIObprY0/aiKczs0EQIVOKTj51vegO/5WbpIyw0bH8uNpjRmcSdO8hb
g4/xTMH3pvk6JltN+g4hGipXI9KAMFWG2AqqyfVEZALcvI6JLD9atI7+SakOEcYsQEZNEyc7X95D
GItmF+XV+hAMuDlCWoRdK5nHmuQhc2PNwQhLSeUhLe2f59iKGfDAxMXRb8sePpFUJGuNYTk0V1Il
Jr14W8JHFtJTidyE3cQZzraFHNVgN9ZDS+4JvB4CWLNyr0rIYjH9/0o53Hjv0TwEVXHNyvrsgays
dY/EzDHBLTn28TujVHXYvja/3McLjvzl4EGTJLhxF3yiz4LJGEr9fhoOi7EL3O0UwxXHDH+BgbyO
YPX8pPBpk6JKxpluLdOJ7R5St/fuDqlAtDuytcxAblgTVxQ3Av7buhETdOBzm6Al9Q2cguLkvOKP
FY8U2yNXt6kZc/1ELTflVGMA1BHcMaJHZEyYaad4tRdeDy/oiqz4ziFDinkDULmTj13vxv3kctgd
Qc1N4HS0YgcYbzYCfPympy6R7bRQtrYY6Ct5v4MMyuoY2b7+pEexXjyofNsjAkt0eKPKcJMH2F/I
9W7JvfuqN2fyc08jJr/CbSMhn5Z4glMzKZxUNx42PfQp0qjQzgK56a+y75OohScSiAF8COPucxyJ
zj0MiIZND3KAPF7Vs4wVhTAF/tInDQfS6OR25DXB2VIrdke8EexmxprvDqtWgn6xgQjYp5z4IPhh
6Q6/SzoRbAXgPCDRMpdjSrbKz3qAG2jGpv48b9ekrnlU7H1eluGJjXC3g24kW17WeDf7vZiRb6xr
N5MyGdB0l/l0wuQQz6Y9fJXgc+OWysN/iAPhmUunah9OqWo3CEY9RwiYL+/S3q/6YLcse/HLRNhv
0Dtj2kiwNGIQyULsvHHPB9NYgmX2lM/r7j4jjnMqj9qiNYEFKXKtDx2c0lM8ygh/xPRkN7UbXNp/
WU1qF7i5jSBtVYzBVs5XoVqD8gRY20g8IkoyLP4RJAl0LcED+oCF3KYRLeaWrYFBKJyVVyHezBj7
odHeScyfUHHDsmf0xRMdOzgxMCrjOzYCW7gNsc7TGKsAR3SFTsikuOnDXqevnHXFdvQR6fkRg1u6
16GhMEkFDQbS32VaCvs6Gkrz6xLCmIvYshOwKyn917TsTVyly7WsQu9OZWtNvGendPJhecPlZNRB
bpBB1txdTwZMpIvgsJKky6YGq3cCMRgPm6oVO8d+CWKNnEKUElHw1gcxy2+VLVDU7aOBv0zse9jr
YbBByW95H/TZAQONITs4mP7FDTQisryF3kXQG2U7U3xdQOiH145NltBf2AJfEnxDBhwN24oiJhDZ
th6EihMpqmBZ/RnhlIRe0mWYdAUCkfy0Qm74rZCypG2+LTDSUTPMDt46K/vWXymNeE/Ttad0qd8O
1E70vdvk1jermDjKE4TW8WOiMgfbWggakIsx9UFyi/sVm3A/r3l6h2b4Kqca0TZfFgBH37QLuu2w
moi4m2hCuuF9TLheG73N5XZM040h/k4Vq3oiFKLtG43mZEDZUEZfe7my6J1EbIk+AUOMWVyFU4EK
y2vMxTnEw7QJ52hab6m1+dB2yeDdHVLIl/KIw93BXpAkA0GLAl/m8bB4mBetebJuF7qEyzcFa+y9
irFF+lNXxNhsxM6GsF2A4WbwR0NEZ4WKkab3mSQK5R5yM+gdKyxbG8hysvCW5TtPKgjYQ3qKFgIx
e78tFj4Virso+JTjU5y+hFR2+dkSQGm1CsMx/SDAGeV175R0SDILshclZpu3Yp0cfwVMgyxBBn1R
hpbXxMldnvalO9ppUepZzWHAPpJ9iDMQMmHks5wpXtdfcjNIe8Y+O65wqca2g9otDNtuWsLiJURz
f6B6G+KWd7nMmzUcbdHCVcUnb2iD+Xwisxvj01osyrTAUdkHQnwUoqsiFqnyqky9QKkI+PqEhoEN
d9HO4C+szZasc0uJwSnqJzHRWu+QjOBaBsYdeeyH/ESXftK/5RCGke+xJ7jP8zlZOuxn2liLIAmr
5wNOdjGcYjEvJV4Nw/aj5viXd6CYWXHy+jqP7hDVGTchCOD0err26AG4Ge0J44sEvMq12NNvmwZj
tu4FhqLnxZeAE0FgxS1TiNXcoV3z4dPWj9sXFW5KAWnzqEDijsOOr/IJGJQwWsCLobLeXXYMlx1p
5JGJktoDDsB+20WGYzWQ6CvI20BP7BJR/2gNzyNEMgdJ9xAmWPqtSjMmj8TbxN3zmObhSU8Wq525
Lpju0nkNp2PUQ8rPU9FnN8MoUOpSkbPv1nGe1titE/2Z7WokD2QgEco1kIU1KpWSzDUR6CFuuNYj
/Uq7Vd/aHAzGWo5qL25YVMD+m0cjSsAc1owtktavXfC2bNCGdyulXcPBN0EBm8DPC4kQfaJaoL4i
qNIhhN2hDeAQovMcv8K9Vx/6Eejry4q4yhXbJ6yBDogE2MWtizYnLtRIDLoq+EwtCPgapuv5Q90k
RlKzKRmZrKxVKmxDtEzYzUeI+2rUvt12gtRNvSVA0YvKGgTM1VMyxZ9LHP6wzHSD/4TiXu8NJrLS
NaQXsf9RhLa8Ram0Ouio9FRU2MuAVCXQf2yPqHgG/Qn1VJK3MTA8aEjn3LJGokTSd0ln8gjRF+Ea
3vGhs+ZLnHTbdYk4tb2G/TCFLyPskLZPDDjtdh9EY5GaauwCi3tV2ZLByh9ARIMkhAlZnoQdywX6
9BsMD1C9m4QI8oJMpCxB9Q6gG5gYXPDqK3dlqdaSR+zbVY3Z3ShUvPtlycf8HdAJ229zmY3kprTd
8N6JIB0OKVKiwxL2UrhLEE0QpucVbuPZk+fJYD8xvG1zPxkXLxd4CO/rpzBDld+EYLyPaHev8bt0
zH0BnG0itEn3xAc4CsHZoo0KuV5OmjG02OtgtXxJLSNYdBmmEvcxCv3sqHTsIAgqIoQ6sQhrsuL5
WMBicSrJx3Ddg9W0wF/yGRkUSFj+Dq3lvN8ZeH4n36DL1PP9hNZve48gsFtqXegsuTcw06cAfGwK
r1UlC9ehlQH/zyNFY3X+QVGPgs4PzPNn5sIVRPAgC5FKVCyLf8a+mfkvqQM7oIVdUTQd1lIRUuWz
KcITAzgqTjrM6CtBx78QlNN9+gPBenn63IUwjL/tGJIw0QBFANM+A4IP+4+YHGXu1Be5feVzCTo9
53GsUBhyekhQi7CjlQvWRJQv+duVtb4hpBGE2BqFILYhPQxxfFxh8LxU2HB1fkdEif4BDCJAiJip
ys89sE421EPOuvCGInfXnGcJ5c4jN0E23RBEqtFrqMea0YqCsQ5FJKrV/g6bid6PvZyz4ERHFuyn
BQH37lsuuugljXDA6MYKhSYV1FO33GdbATMnOu1l+kIBgyP4fuEgnQFDSYCeNcg8zW3FzDAW3xig
p/SCo7BjByZF/h4SYd+pA7J1L+CCl7ZBMIwvuZqH4TUd2MIO/ZR2wwNUy8OCOhg1U/pR5XwOX5hV
y1eA+EhtaxGxEQVAs7yMauAhPX2Icon9goKxULZ+xJAe3KJJ4WrhxbYnq93uvuYqEBqro5uG7XlB
nASvyQgXwgMZulQ8oxHyGxIKU7oRjH+SaPnQJ2vvfpgkxEfd82jfXwHjdJhb7OVInn1h4k+dh4/F
iak8/9LLgDikwqSzm84LzDiw2ZeA6+K6QPf0PPVyAJ5PkLRZby4z4rdrLCKhFYe1wN4oO27hTZgr
vbYlBI6w6JrYdSuPrgUxLQajG1wFH9/xmeLpkBd2PVV1kiADKgcI08AKNR1OybijGQq9yOWpXBz2
Lp6aoP8eWpQS1Ur2TQJYwKfT2h7GkS8lKLD0BiZs6OwSnmLvst5FxQFod8mqMIHHfDV1moR3NGM+
Oawq7rILPFoQBZwyUaSu9lL3DzLPsSV7pn1xLLKUR1fxgeJDa4FL++MKlJMct2SYsiZJsX83AMuv
xzlYWdPaAP+dk0p4TMVsNQhT+DMO6REOIKFAlmOtI5GQe553lIkjnttnt/EGaiHS0KMZ9xWH++2z
NgJkemt24jGAw8HdNTnrnT15iznQrQwyHj3Fmc9HWOr1RYGxClLc77Xrku1RBzHchWNDGGB/Cbzm
OF8xJbCrFahNl6tbaQnjeNatly0TwXPCvAqOCWXdIcccxrcpPr3yPfSRmJtQRt7W02ryW2R97sWb
Cq8VmeNBPNRio+5mwuRoBZ1vwWYCX2PMK+FbBewuSWgAwSJPMZ+1eoXKPJ2DK0KByUvxDBh6SzDn
pNvY2i1SI9IHujCtKHA6MHY67P8AoeJciO0L+FJwYYe6Rc/IgwDOhn2iiCT8MxdITRs2cNd/WiRc
mJ7GCRHHpyUfvK9DUD10g1yFq6Uo7FGAaVGTZR8QOQb8tKTjVH7RmFKvOMxhV6zCat8hKzrAIogG
SHzA8opQvGvnbtOgZOGLtkWpv0Dylj+KgsylfJ756maETeRafZZrOZYnRrodrl0CtU7tQJ2J18Zn
wK8wf0XT4B9jTIS202AIOkebmMIcIVFgosXIDvEcGAhKwBk5JEsQl0IP7JNOLUcd4u498n3Cno4T
ouhbIQXSQDOw//cDEFzr8yuauxfIpkuz/QAf/Z3cdGkswqPFn0bPOwYlvLbEosmvJBbZb1h8WfcU
8CmVLaReo3pZl7LrWiTY8h6h1C7J0G4K4mFr3iX0pb/uwchrgLjprku3rkBOB3XZmV0dYBoPN4/s
GMPKJ8GgfCfpI11E/KVEFiYs8OBJkRy0BjXnsXM9MuXQrA8brmiyA9/kG+5mUQaA2ivCTPTWxVvW
1YrxFY11XNDpTJxK6J0bCjIeWJpa+Ogskq3PkTTBfixXh/M3DjhSZlw6oqguU8Y3WaeJyb/ORdzZ
UxLs2AU65BgBleYWfOm8KiZwwl/ZqoB1CJQq+akHy33G6JVpGLEEMYZsIHVCe3srNxvijgvszOIT
IdlanHK6dfE3g6S39BFLmKOUSBZElqwFBD5t6koVt2lphLwh43V2jVoJh2EaDMjKrVRQ4Hosw1rK
o4JvlD2xJYPvi7YjPtMQ6cHkEMO8YDrEa9bRbzEABouBCusferBXALgHWI+vWfa7EFjuBZqlPAKq
8jkHrmbf1xKY0EHKFVdXgpWWPeD0DnpdRaMyKKURskOfp6XM6UeAbLAQsVZvmNgWng+fQxGEDnYQ
qKwK5cTU5jb0DDUJTaMXOMflGcCV2CZHa+ZMPOktxo6BHRmpd61U/Q7VG6AOmkVtPmRqoUcLhCoD
SAiMazJoOUBYuhOA7YeaRhpNSF8YGbZFCli1hkPTmD+GTPjsyBTieL7zAh6l2IMXMLX0uBYdBgNe
/N57BLERLVkQ8/wQcgEZJfgZVnP+0Xd5IEpTdSxhASZBBcHZ43O/xLpy0arhNJAr+qpY1JWo3wFw
PrAB7j5TlZAA/5TT+FoI+3TLDqHDUnmS0FENlY0E2oQMTAPdqgC1y+sQG/AAYml4ehdaSFEvYyYm
EVVo7HHXi05f+4SpRxsKLLW8DVHY2U+wX2V5C/Ak5c0MS0ek6K10XytDMgM0OxhNdHQBoFJRSwWO
4SNWeRG+zKBgvvTh1smqW6bQzkCfnfq6gbTnT0YTXnyibhVqqaAfkdtFIJoMQqgYiTrToV9D7OjD
opL4AQydOMPHQ1c5XhsjKU8sNcbe7uWk+EEjd6l1qQScdM0lmFFwIQQzhcKeAdR0Klr7EX1KDMPL
3qgwOOfbFvGnDkET/gWqoq78EhkohyqkvyUTPBt8mc21KR2bw6oInALLgaMRThEk0Awg+uW+cR6j
6hD8o4llbQzQxH/NncxHkEk7hiKFXKFEVcRR9x3IOsCpFgwHBEscu4wOw9YwcJryJw/vAacufZZj
+S0m1uOpWII9qotSYk1pxdf0VCARCCgwTPf6HsMWhxNf3Kpdh0AEp6kv96MRJO8vlncb+nEsh882
gF96E224PVvWmy2skUC6m2MANy76MVnmHc1AyIYRm2yEPgA2D8MZFla9uEQbkP3dFVIcuhI9RA0j
+DGux91v4CzssbcH5id7ZxCHp+tkBIR5MPs0yFYPYpjbzm/R/TyCpl9FsG/64B18pO8Q+YD+q2BJ
fI8tjYT33snus5zWIj/aQUyoPhI/f0GBMZHHEvyQq2TB5vZWchkhayTTIwZPAf9WRFsALwFrC/VI
9n1FA8Q9Oly9AMWpd05wBTx8AU9syzFaGEJoIS4zwG30aqizh5qTfU1b6+OBVmLVV7gIoT4vUybw
tzJEYqhWAHQUcEyIOEY8LCoVLMz9vOPzzCR/CEy+phXmbFt+KlRBdMWHZNrP0Lbb6CaVUz++QRKU
xjeLj5LxsIciLE7LOo/rzRai7QZvIy2seMEtvCOAaocHxXoDx+VR4uQLNodiGVgyKBZAgtPg4+6C
WN7hMxnXo9dy9adFyA1NIEYuMSo0opBN2Plou8BniavWdBISytyCddQGelpPK8Mp04LkC+SGraNR
GKYbOtWbUN3yMcpUiR2BjMJiIsIn9jZ0nSTnLRJBfAnQrILVBCLsdAuD2MXDhiPnw2ldu3B8m5ES
t97E8463nCPrydV0R/906TEJXH502Payx01dYRN00rirkIw3HhGI6xxmnppPdSd2MhwEdSjax2C2
5LYr0h5zD7uVe+NiCcN/dDdFiIvHyJfUuiJqhjjFhLC3biV4mqQn1bDCTu5Jx1uYtnnEgZ4ksafl
Pd3hiNYISKTGe3OtexuDRK2uzRm2rGeZwYOnhnJMJhVIZCq5tbARBBMszQirRVBE30xYzEGrQZL+
wdzmCSRXuretEpmfL4Ndu/wBk0r8fXmQdrJGMVSCIiaxpg4CIFFU+dJYc6fpEuOCFSgRzpmT4I5M
cxlOh81IHMGQxnpctv46kUxKh3evJdk+ABJfzQ1MeHXySHM57I0N+nm/jXBWPvQmGIajKAtFblYZ
57KZHRq255K57C0XswfrgOm0/0H3GcPSFBCC/yBUMiUnjfwU9wEWNslyNyfGyAZ5Z1yd5iId9RE0
Fe3vBiDH/VeAEOiUAfiPozhijD/6+w74N66GwJxgeMBzuwHCRESkVzg78e/+em3qINzMcgLHgHY1
gMFFbFVZlp3+GLHJLcCnMH2I72CrFkADO06T+mgEL9MKgAHk9sjpBjDaQqKToZ4QjqynCVIxdoT1
uA5hwhZhUn7A3CHldwO4Z5j7LSZdppPkGOq+hkE3502ZIQ8Dxxmg+7oshp1/kG4r5or2oeDnDPSe
b9ft356dhm96QxKGCmtOWakuEe3L7HYKSmerfZq6N71C4FutqowxpKKbRVAg9BiomyFie02JE/yI
HcMntUFdSaoZQCFmPTwz3wFr9PPbCiF/9Ml5Lz3itqIIFid3m7PbHp3GwQUqg2nRrkes+hJacniL
7pha6kMpINBGuCMoEPNUrzZa14epm0l3NAgBgT1KsAlM+JoxMHZ/Zhl4nDhn4Yq2jI3cSak/YOcJ
7HcNdkn+7MA62O9dEKbmdtoS0ydHxA2OEFXZdNue4NIU2a8GPonIm8P40kjMlFBR4soqEiq7H1AU
UTNVcp149rhy7IHievpJM59YNoZyBTEsHBG9jKkf3ysVI6HwAPVIEf7GywKtS92NEcyGKlYWwTmd
8aG8a0aA2G5kBK7U4DPI0qXpMFzRL4FRsCMDK1WPadlwGALRL2iBJzSwhEcR3e5QaRP6UBYsLeRh
ErndDrrE7vF0HQ3krIr4vmS3yO/BlAT9UY5ySxwCHN7b/dXYnuQIGXRQ2h5A94KdWrXpcCuxkmME
E8u9xcsqgRjPAAc5hsf5qk3aomvbI5j1lBhlk5tI2yG9AXwMs4MGDio79gRZdsCAL+C4ZlfAIiut
hSVUTkN5Q3dqV3Jc4NRcvKUghfGPSWepfNpZEoijQ08HHNn0uY6qFNx/15oMVhBlFSGD1gNhH9P+
nQUFTz8nuwCpvd6pGuCyhapXgktzZfr6OpF6y7umGGkmH8oRu4LAXHMoVldFWbStl1KBquQuoQRg
n9eYxevpQSExQFQIM0pIRVkhpr7dRIg8o7yXiqC9g8W1wBxmQqoi7q2Z3ZoZ4j/SpACdOooRekKn
YzxuEfmR83Jgt4AmZXxegyzQKJXBRwm+j4p0yNXc4nFlNRqC0pzmhXQKpv7rsED/HwQAL1GJYoa9
YaHg3TJ7GNNAI4cy6l2UbI3k4Ei9ZhvoBAoMkDEHZxA9haT3hgqpPyuCArcu9nVxWV2E4DmPjS7g
pTi3oLOz4CmAz224VYIsc2FedcrLl2JYisrgBJLn/zdv/W+p8tiUYE4Gc07ItbIc+rQ/0sfXSHUl
ncLlme3ug09h7w8FUI2JU9akOuubf/PX+ftv7h/69+Xxf0lf1J//Ed9/WzAtoP2w/c23fwa3Bv/9
4/Ux//Y7f3zEn4/vy/0bf1d/+0t/eAye96+v27xtb3/4psXnv/kn/S7987sC6v778+MdXn/z//eH
f/f++7O8evH+6y9v3zmdG6oQ3/xt++WvPzp///WXCKx7mH9CY/H3//5F/vob17/i119+/uef/+Pn
v/785+Dnf/n53/7yTz//9S//6S//8ee//Pznn//97/CTf/nLP/3lP/z8r//3Z31/U9uvv2T5n66K
WVD8Y/jWwaQLSgD7/vtPoj9hsASKBiiyENSmV5XrvCDa8tdf8uhPISaM14dFSKcm14wFtWDAhucj
f4Lr7NWBEraXUPGX6S//+93/4SL+n4v6d7Pmj6Bzb+rXX+CFjzvl3+mc4OgOgVN0vZMiGCvgM/nj
nZTCl7PfkLh9EoNv9yCPMHtL1vMepeCqlOOHoNPVgvfWYI/4jZle3Js0W45TEvU1rBDiD/BbkRdg
YCCdbpeE5eKDm9a0FuE8nndVsuct5F8HU+TwupkK2Pjsr+CCLC34zEAv0cc7GBRexwyhyRtUsBMq
ZWCuEfQC979/wShwrrFxnsA9p5ciN+ehBCmC+vI2YyFEEhECa8B0gsgBgbtPUfy94DH6J8Cy/i7R
J/R97vb3L/ik//p/bNkduMdDBtoJX1qU+Zhx/83v/P6tyuKabHHx7I35zOiiESDc9U1uGLnhc6rP
qG7fMptGF1Q04V00oYCVZEVTRApyUfxK78zi4diL6SN8xbrHDlEUuBIZgBQWPIrrFy53hW4LiqFp
DwFUFzqdmxnNp4Wk+6Yvxhtj+vedZ+Hl9y9FrkyVUTg86R1Qu9mHBkxRzNRNML6gCLcPPtuO4yZ9
DZ4lOZY22W+Q+RreFAIEoQrsI9LuBfH12INap+ffcDPSmiPRvYUDAeEY/7vkkrFyPgU0OPn9jElW
v9bGwHlmiiBuYGVjig4jS7OgWqbFh567o95peUGd/AbtynxM9f55SsmPee8i4Lv+0YF5e0mn2AJz
RZz8EvTdIeM0rlmE4ink/hbnUzVk+oe+KgnU3u8Vhg3lISznl4irEP3jb9tWyvvZ1mag6gKi8iWT
MrxLZbJUUTyXtx6qMlBJ3UmA33YPE0q8v6ksz0bEt4vPi8taJhwIjZ2g2wJwStCskFRGN+BS4Y4w
Aa8pQNOPe4TKFl2pLWBgTq9C2B5eXvXsUE3AoviJT3N/A3PhoaKldC+AIn+AKb4eEWVRHg3NH1Go
iu8TqXBQmEqKUQO6348Qt5QnjG/IaZGIk9rscqdNPNyuODmPZefhR1iYGiTesV5w/YDPIX1zC8LW
+Yg9iBiIepEYcpg7PCik6acYHd8c3q4lC36LqKDVDIUEePgr5EKd/lB4IloPIhKuXV80O+7FO0L6
czRmd34NgLkiwGPkX4B1fgM7BFNLVAj9JvhpWbbtPkRvXVkYUVCwE257D5NE4Eb5gawivQ+T3l64
8Hf91YUlYcinpkGU1oqO8qNLkCEMaPu2pBhNQZBEScMxvEYldzLl8nFPHX1GwBAYpVD11EAL0Hhu
F/s/qTuTHMnVLDtvRRtggn0zJa0lzczNvI+YENGy7/mzm2WNNCigtiBAA01TNS1I2kK+Hemj+Uu9
lw9CoXImTQgjae7h4W4k/3vuOd9VMNKyrht3ctErbrwArtIwvXgppz8XNECmbNkSC4/9VulFUMYP
XRipPuBd1ow5FnW3SWaD66rFJK+L8op3UL4YlrDcSc2nz07Vo61qc3SVNGUnVfG0kVcXaiYrk29l
KZaPSmhPGpL5EyQKN851Yhl9KPnUpuJaFsNa7I8KlwwzulmjxgHd+eFVScZNKDsjqlapeNU8Kqel
pF8swgNKRfqxcz9yPxc5qfpxDC9Gyop2QOOntwP4RXEeLH7oC814NEBYHF+GWP88oSU9WqNieQaJ
piMNoFZ3e+2hrURxUbQcnwHOur2MpXhjxaI7hV0kvEay2k8JdipXM5flPM2J/gSX6URL+mdXdCtT
pLvSOOyuehlmW8w/0+Z+bFLn7iqSUt010XhosMo8pnL0zVES+fOSmnxEqUcCQSJWmdUg06LwNDU9
7dCSPjpW18lzhC4eQCaZvk7CY0cLxXl10vaGYyx+nUT3iA81LVcDEiCO+0v6v7pvFu2MsZPOWGNR
DQ0DfZSeRdxbmVe7dm77JwLw0k3rjlqn/ZhLqgyJKMWrKNt9bRfaRlKaaVumu7QZuieprayNEEvr
5gyDx1aYmppfhAkG6PVVUnObu7+qhMJpva8b3PtGf7LK6UlhPG1gOsMSEVJXCteop/HYFmAlPTur
E68R2h7tNL3kYZM9mAxtK3TzYhOHopbiCCjAIbX9MOdTL4VdzpwjUlwF/uVNLycvHU+wR3Ohy4e4
le3uu/eNtsTbabHVh3gywsuc1Fi05/q7lLLA3OZRVRw7Wp8fu6E9t0fddj4XlGpb0xHOUafNfgmX
AQ52vYZO7GnR6L850REH0NqqMvUjc0reUOhCV5Ztn8SQHZjYX/AtSuZDPhdmIGllcN+7H8eKTfs+
zNWtZSWW58zJvhzG6ca4eCngD51B1Wrzh8wC8DYhEDwO8/LqxFpG20PfdkI5SZMZB4WWI86EA25q
hv4GWBDLyr2fGWOHMS/oYF6UTvVpRD3ZTgYRn3D1Se1QROqTaHKVeE7UTT7XsHc/BrGg6NFu+Zr7
F0p9olN12eV1tsrsIO6n72fub2d4an363RcmBZW1bcBL+d2/c3/7x1e2ZWbt6aM9fnzf+xnNAGix
ub+M7MmtSbP6taFEPnJTEBbyI7ce/S0qEjIWWjaeHWzfwbhQIDpCaM/JpK7NE7v7YQ1fSlHK3+ZC
hO6oTuEt59m7Z+yyaxth7zYYOSR1lOZVAGk1fDm4wlV5nDYSc0KiTdvIWjAizLe7+/lFNCdbK59C
kQ+nPkbNyEtN2k7xMJyWdSPJFs7RCa81Vv5e3Rr2YJ+0ML8qxIEOIXyBU2yq8+BGCi8lY32ZJyLb
lG1ieqJpFlYd69d8vLy/K5LC9GhY/el+osDedOw0TKYDw9mbzhx+6kZ6aHHpfSFQn3nY4NCRVnlp
6qfQ5zbsnDSqYkIplvZcL1rrxmKKvy+XIhKqr6osOnBrTB6hSNW/b/puwbDZLHlP9gRDadG0pxpf
b92r0fG+F8M0PN1fFaSdPl6ZEcaLwjTDIIlDX+HO9qPN+tuQOeabsHJpYzRqdVbhxgfMNcBnldEm
MPiVlm7e5Kwy7i9tylq/sm0cLUqsmf791P3gfWMZt7DX1NM6dOwsU7Ke0jnDN8Xe/dBvG0SH8NA5
cx4030OBgcOdQ715cGC3PTjNZQBKdLnv/Ha4jzNPx/F5/sPxKit2jQZwwdoR6eBqIG1fs7Tlk46/
Ie9depP1SWEcFosXRsx9HIxKi7dqRrwV3YQ02M8PMQ28A83v6jxLfXVGd9HcKZUND5+8fELblE8h
+sjpvqvj9YbaMYfe/QSu4V/f8vG+9StSlGzDjFYzxLWWBNNBS6Z2tusrwzLqDW2MNmgQ5S+4SK1D
pGlMsog2UU5XNLaj9NDTUL0mDJu4drrZbmvWkJv7MXphTDfKKnMXkq+7EbrcZxkCoqXR+G6q2rhY
SrUj9K3uwGnhgzInKxjXFXtCZw6ctYNd9ZbSgvMVa6h9vF613w3M2HDVsqx9abaUxVvWU/fztdS5
bRbGx/vZ+7vvr379kvWr7/utlhY51nW+DurB33+L+6n7u+7fUhfKey1M5Dk0Dq/HXlRumxq/A0kF
fwn19MrsvvRKfOOxT8P2VLZ2+yiKvt/EK7/wvnvfGEtyLLA6Xu57y1TmZJJiOoWNjHGvGd5yTX8g
gth9Z7zsC63b/tVygDTjCFk5nE0SxLX5MtYFnbiiKekvE4iLYv1cqvb0Gi+d16WZ+dlQKpWiJ+HP
eohtp5zRwMI40MD7GYBukaNwjZwZBDufm1qKfXVM/Puhj+P3t4Ak/qEYFgFBrs9qvTRljZEicp+l
28kkFfDbifvZkUFI4Jrt9xjkxw71y3kfUMNwr3RfrZDRockymWfHrKqL0xsjJWLc4RNId7Tv2ndc
KerOEFlyTMumeCaH+G6CSdznqj0eIax7AtLAzywXZ+oT5ytWkG921s+foI/JLmuM/jUhwu3RlJ18
kiTqo44P9Jwu2TUViYbHjEOrVXNDj8TZtXKjPo6Vnl+liqol/kFOJP4WtbXqxbnaXPpBDU91IrGS
BvS6y0zBJY/L8ZRohBo/XoYo9fKi4fVdT9zPAhs82F2n++UMEyhfNzDuws0khbqHjTEmcqTUmLGv
6NB4goesXrBtpN3GWrSeZuugerlNEUmv1grur3KS+II7En9E6wKHyrqkvWNexio8tmKD2Xv+EVJ+
g6dVz8ywR2HLteeizvQftlyTOBjNL4pGJ7Vpx/I2N2p60CdRH0k5zw/cxCk7KCE+jYoWmKMiDqKp
HX4ideE+LuWBxnye9w6dkyZV8ZKM3B3spN9IcpW8VEkz+ibumzWhFb8Y6TKesah8G9e9KpbCEz6A
qyA/1RZjc7tvssQMH8rwx29HUP2iU24YJ20eX0xYwft7HX/fZPcy/1773/eTVQUY+lLaxK0U0lxp
UAGw8NeH1lnovYkSJN0yiICWY+6Psp4dMew+FZKsHkTp4MscJz0P7puP/W5N9EW4Tk5pXDmB3ktf
Q9vIX81yajGKdcuuW9LW7fiuAb3bwsVgRsUyzCepLfYjQZtjgT67HGm3SwEeSLLGLJLNWfFaox3P
a8qJUNRnq5kHzyw7sYkxi+BTHVEDMqD2c1vJXgMC+kWzqsNSM+6SZ3pywklu7GF3fCaAZF2X4YZh
94N99A8phOfkW4sa9LP/o/73d5LhW0K44cf35Msf3/X/rkoIn+PfUQn/Gyrgv/71L7/851/+jDj4
l1/+5T/99b+gF/75r/+LE//9r/+GXsjh/4tMyLf9kAl1ZD3FXMerWzBVDdguf5MJdeNPDoSeFUUE
Foj2MGd+lQlXbXF18kKSlumuY8n8TSbU/wSgGBiTYmIKu3+/f0AmtO7gsd/LhAZT0GASgf3mhwMw
hWr6e/LMYto9+c2J4b+TI/YqjQ/fwt/iK0ueHtDwrm0Wqy8iG6HsJoFdFhn5p/GNaFfjh8X8AsX2
sKiWfCZdp26B3NAD7+pn2m3Wc2t9LSK1ebVYzt+SG2tT6wth3A5tropuNK2jE22q97jJtzR8R/++
Me0Oxam2Dh39sRNW1K+YY9otJr3mKWmM/jwkQ+HCI2pfo6hVfTO0K+++W9YvRCEE+gfDAihxMTMw
JY0KcXye764Cq3/Vy1l4dRjb1FqVfnYWpz5aYXGl90uGdT2k1kW6t6TFYORcBvkgdqRNn5cvhmxI
j7SkeQoQEPEJDT7HZh9e9Uj5EiMi+oOmCtaD4xaqRRfcN3HR73JiWQctT4adgcaEfIi3YDSLY1ZM
/cWaMJSPhVtQjT9ZUqXsIPwj5zSW9bRoEcaBSg7If84HsuHlFpccTeLaqQ4WnKqgTpX6khm00QpI
9MYYzX7NcL5CL60T925XnmmdMw09e4vNm1lZ04bOm0mGQRXBx4ae1oYh64aHPkZTVk+u4DP6Q5oS
2i6zPt90MiZAEBxPjGbfDZ2t+Oa8EIpbl+33V0nYobux6jgqIyA0pbUOUsqPqqEv75dqwN/Wt+VJ
VEt5rWi5u6aqlM+4CmlqxOmmV1m4hKHyiUZd86NrxTatzXnbizYkCYQkeN9kZHGOja48DyySLiqD
0VwH7+U2wgexSUGiQFWxKcMBpbnCqTLf1Ot+r9ZNfEvK6VHtdb8v4v5Gj0c5lb35BYwITFJH+BYJ
0Y8N1ycFt9Hu28Y8lxV9f0Xt1CCMgQflqOavlOm9C9JgYXfJmbDct0GmZ22gZwhr7n3fNHRjawPu
2OaUgP44G/xxKWko0dtqr6xW9lAnzMsY22IzMnc3YEZuhsBq32oiTI/dgCtiSJTmFC/hTzFFdCFJ
31M5msXO6Kv5wr89XepK+EWem49JWwxX3IVHkqqHUinFF8URiacjIm/sKTwnYe4cjFB7MLrefhXo
WLtR32l9PV6SWIKFX9BDq2kY7pT12P1ERkFK5jfWvdES4kRot/TTzPraN6p9orNpcE2QTItKBxUr
na62YWS3VoUnIVcv8jTmt/sRLc/zWyx+IjsTxbTK1Mee8qOv5Glfa3kZ9CZSxP3Vb7uplLN8C5ej
icL3cZI8Z78VM37RGdP9LtHH5FiZ+XLQCxTOhtJoJ+m1jHYxxUG4qhH3DeyuOGCwMUIEAHnrEDdA
cmoldetSLi5Tr0iEpSaP0YX9c495+XEZjYNaXbkXhW4UxZMHV4W8HC5GAtQOJDWDOXx1PSs71hrV
kx2P+kHgh91o2jjhYJaqg+KkR7MtiqAH/TEz2BRuz4TYnwJdIvzeT/02kQxmCZbRcM77CAfVorxJ
l4nUPaYoyzhO9C36REzkJMxdTp/Ux+b6htVXd8NF5pwzW2ez7He0U63H1o5+kqlRgLl8CSttb1UL
v5CZbquiBq08qV5Zzos/1s3erIf8wtqEbs7AoDhc5jjFTYnhY0Qdkn5ynpXymEOPwmeIV3EefeF0
THcrrdnDMDJ6+tgf5JoQtp3GZxo3J9seiHO05lYfqujBXLrXbMnOS9xIAdlhLMNG5JX5HG87bNoU
KkFC6tTVSFQFs6PxKb+/hJHjxDsaLAR9F65EE4xVO+XnXJWvVbU0JwmnhsbNeYuZlI4rkYKNqUUD
KpH5riyjc7RUS7p0OknxhHbGNMXKJh0QwCRuXNyO2GR12W+6sMQVLKJ+pyBAb7G8iN0AVIP8HR+R
uGyjfR7Rh5nnhRt1Qt/GsCjNXAXfO7nPGPt+7YB/UAopwCoPVuS+b64HGQbEPh/bMAjBrhCWkyri
IkZgj4pEvTU2qAppctRiLtacKSq7NR6KFb9wHBeSxXKhCOUWlnYtMJXiCwtnArsM5sNUYeb8sXpu
vUminO6bLMI2buCqOihEGa6Agi+L8swPu5A5nqbn1DC4tUZfOyfNH0nqjYeeJTnFXd7vZntcNnS9
kfvD3IpPWa9Zu6qRfvZlNuLqqJ6rkNEAmSy4FxAs9JVsXeuqWOr6stqMJa2lfh7N031DdrId3Mqc
cYMPkxcpJU1q02YRYFc3CxIMAfMBFIARF/tZ7+yzMYSOF2V8kCejeCeCpgdLpaGulQ95Z6y5H8tE
Xoi6F25Z+KCkvA0wz3QvTuzAjcu18Kg1uScbdfyUKlLmGn2O4y2eE+JIZhnkIoReIfT2QZLjyOtT
wUTcLJDi6aWZJAk3dmztm3hOb9rI/2Qxy3i3RN+1sqV9wU8CswSJry7FQ62lvh4yJahgttw2DfMj
psl810YmV9C0zJ6RNdNhSRrpKTLG/iiFMHQgdYZPKPDyY9S9k2SkpVLmZ3qa7UWajzhMaIsN6Xdc
Owo+GgkAVRaRM+hMgpVZyPoh0k/wLkhylMuyFVyaLARoUzYMlHY1IGe7zlTbvWRqmUddCui0kuQd
XOiNbMYFiwpr5dq1iLJI3mO7OJ8GqdsLzGTvXIO0bYzI2TPyGIW+Krb2OAZGkxi7OrbdKLUsZo4W
78YsTOK488sYC+7eZMVATAyPC0rknsTbp4Hv5JpD/+KAwroNa3wOCNO17pytFYn2XIkvFmZpvy2L
JwP7iYvKEHsMQ5k2OQuHIB32oDh0rwnjxet1oBupnb2Phuac4mken9J9u+37tD5xTzoa9kWOrS8i
Mj6NuRQHKn3uQJGXa5na+cacaszH1pA9ZeHoyZCDT1oRdq5jUn1Sl88YNumtxVh+9TJd9kCMuBmo
aesL4HD8/xPMiyxCvJHg+MnAnPQmjQvX4bMmmuViFziTiZ6ILelL5EutEXsswH4GP/QYpeo1JeXn
Sm2nXA2dUVUy7K1bY2wb3X7sraT0o9bBQaUrj9ATEuY9eIsj6c+mICfSCzve47kqPaPvGGaiDW5p
lAUtQ5DHeIcmr7d08Zo187yPZ7iMjTRl2IcZjFVnYgfdRfKlqT3GZtTdJGPdlDGSdBod+UCA7h4Q
hX7WivEujQ3aet3qWxx85lMGi6KLouJVCFHf8qIK8BUXr4jUW/L7CpqieJ14zu4Ne5OBKO5K0W4K
x9iVOMH2IXzC7SDiYLZsiva+IbIR1QgeCnanauW8AKXoT40yJZtpQahu4zwO4tDE9VWxRh0LOKHE
OdfG0U2i83zEWM+TtqpYwcN22qQNRmEzfRemGH3N4nMyhIq8sepF7C2yJ0pkVIRK4vpFVXlmLnpW
QjMxZ0+Vm2IDKqE5jq20E1Ztv1h5fO5lhhUmcR7uBJznF8w92b7HKOfFY/ai+CJKxINCQymwCNLv
OjLOcO5a7bGdxc+FHi5PDPGY5cZz1FHc5CTZea7WbsVako2VuzKLe1p1EqQTkrCVJB5LvVSDCefr
pJelm9W2c2m16dcNHlrCECy//3ji/pahPGUsmj7ez+Wl0BPuBpCEKiuo+zv0RlI1nPvRcOhG+6eM
I/Tj3XBdJlekYRGQqsEcBVDBpzPU+hr9L9fQ4mgXVgB1iklO9zDQG7efVvTgkkgPeaWrexzpPMN6
XT0C2Ze9JBrJM8pmz1xibHUY/u0vH7uGlt7uJfU/JC/8BwxI/zEF4v8jmxIcVaC2TCv4d/SH//rX
f/vln3/5l7/+DzxJ//qbBvE/79rDX3758y//9Ms//159+D/f81ePkvwn5uQwNBQCqsnox3Um4odH
6S4+MDPdtkzZwYmtgkn+m/igY1+y1x8N2cIEHI4k8DePkvqndfgHvF8DR9Hd2fQPiA/Qe//gUTJg
tTCaQrMUx1on7fxBfGicgfzinGR7htfzuOwzYoNa/EUxQEsoMD1OJrdwnOeF7eWyVO7CNCnOXTtr
h6Icsb5ELG2FHhO/wF2ytbhxeZApo30xl/EZGF581s/hFNqnwrYqF/d99wAzNdsapK63lVnIOK6B
LwB9OOMr+HUzioguifGVdU+47TBAnrtxtcEPtn7o9Y5VmbCVb3b+NdWT4QfCD0WFXQd1bmm7frSz
rWTHjP0KVfyV8P/cdOy0I9N3x4MzyqAY4hyJs8P1LwgtW+HQBAv8ba+xsS50TX1IRmIYcg65g+Hq
xpNZdfmuLJJqy43PeCoXxbw4U/sgJ1X1ZpUxpa2ZTR5T08s3cKgErBBXPITuOMBxvSHYmZ/bJa+T
raMeaIeal2YopfUGBBi36ysfmlDll0kLneT+8n4wXw8m8wgqwGJiRzdY0QMu6OhBZdK1GxMd3UdW
keh00SZ138dOxT3jx2Sm7dukN1OQjHS3R7WOPjkGfXaBrn9W27h86em/kewfNrB52gt14WsdO9bn
ER+YS2BPYPjnexUxIoHYtwQM13uw8TA3hvFwf2XJqeNVlTJv+aiAr1sV1zxx5seWR6RlUYam657S
9+I40a6k1cluBqDzSI4So/Jk5qdlVeLvm992E7n89VgUq8cCRywLvL+9jVb+uBdgdN2SzgflkPml
MuxnpD0CJF2teJ00PleaZHl8m26zhPE7Pt1y67UOSQHNYTnq8DzeV6Q4PXlJGDrrOMqusPmbJFp/
UOc3nFB8FJr6zalXCcau5E1n1/WzaQNpsERvkZPiEZtbwUD2b7tkWbxtRospbxAWCSyM2Q9RDGSF
h9exmTbNFDdnczEWVy4GJYj1OHRFkc6bGleGH4E3c5WwDRQMKv2QLG7S2NLRidtDrCUVdX742sHo
DaQl+wFHjAl9zxGeqe0sKQQrwFLsSirkYzxHst9MTOwz+m9iSnUvjoyIy2ZOmWxg/XTasXWZmllt
sNHRqRSLcxp1lawoC3fi8oe6gBtEKFQNcEO3G1MtGy/GI7kZdFd9L5oFNJJqXqd4gTkgOZ4TOQUK
+2dtGWV8PWvNQCxA35dR1fPrjAo3NRJqLS4sojqv2AaGCwjWfCOwNV8agTcMRIDhxknNr6Krd0Zb
eaU84rDKjO/giImsFfjLJ10HztcjBarZboFhhcJgGDeLgQ3zWJ3kpXqnxxxAb4XTMJJTyVv9dpIq
2nwaaMzKeLUjjMZNPIDvsZhMAJUUj0O4A5Lqc3sN94C4bBjmfbNl7MWFSX3mIc0rEs12jFNm0g5S
zKgxebC3jjwzT6FG7GzhN4LzYA7zOi1uNTrj6RuYdGrXrGPnHiu21NAUmhQXhga4HxZpgDiHx2lg
5SeK6FPVOT+brPvZEJyB3ZXbXlmrEP6GmOhVPR/NKuOimpp0V0fqsS9k5xhxW1VWXYdwA7XWvKcW
POJdejdXw6QVZYdeiWyP1Yi67dcbRRo57zkPkWM+PDNMIXPTsjKv1jj+jDorOfeR/Zo7+EFhukhb
RW8qnHokLNoWaZgCW97PjaxubWDyqcXiLKXTqeAgPySaxF0s/j6gBTzH4zHT0Jqa2oKtCvHP1PQz
IbsEJxhybvxUapFDEpJ2mRx9snocQZlsbePM+qZNVfOYFLEgJ8zfHW/vdCoUgkhwMs4GCBB3TsE8
DPEg7clvlS6Fq0ZHR0pwZurpa5rLLh4eGFeO0RxIXNjPTTFeLO67dtZlpzlLrQu5uAMIkhHoHo7a
Ceu+r+DW2GEB3Ieza5OSDIyIZWWMocmDJGgzLcmEWIKNaIrUgUlRSM1VIvYNSvCKAP0yQ/W6Nb3x
ns+yuh8MWz9K8bBzUuYxqPAccNbWuHKHl8ie7cOszz4Ow3zbVs5yGnE2uTU2+tvQzpUXqzcG14Wv
dp6pO6tbvnddnRKeqm3fyLPU1UOT4XqglA46UZdwdiCxaPMuLxeqF2VkBkacqkhINQ9YZePEAOwq
2qRbJjVGG0HEfsr1hf+/GDeIfTLxP+bJUceiVgVVY8S3oaOsEfif9vMSOWetsF75MNfbeObCjUYD
3RhXxKkVoLzVtgSHriJVM495g56ibqOx+gyLrD/DSD5AcrRckGiK2+OV43aD/ynucl+YU+gaxfRl
UaOnDDjeYbBHdOIxtTwbEsCmUus0IApmGw9KqU/YDipsl7s+tfsD99pV1+bjgey6j0g77qxoHjdW
/mXKR1C9rQPMtCUx1iFrE2R0FI9M5TnV7OxzW3rJqgcBLjPglZVxGGRhZLbuNDdhcN/czzNxxD5a
c0e7grc06fSzj7LlAhHRJyvT+EY3Nx+vNFt7V50lP05Ob10HcuXX6ZuWAUKEmAnhAMbJODmIueOs
+Z1B8ncqzWgfZY2ypl9Ia+c/4F6qHw3uiv98m70OA49ZM9YoaTpN8qMeLZpagV43kZL1rly4v1u+
/mpT/70tnSEKtK7+zpfOKpDEB8NmmWats/L7AyDfxgygjkUv7xiJdm6ZB7btqK3X3CK0H4Xf6xJ+
NQt12YDPSvF21ozJGE8VgySvcCKcW6pwWWewfreWVLY8injExx2f+T4FTz7xlKurIvTtxnEwJQ8h
CWF2lyQFdV5xc9Yaw0fVM/xca+FH3PdTLLuE3SVwp1H2aErtMRucyMW1oz/qdt543LsgwIRlMNiN
AKCrTBZLpny9UYoTAG6fT0b7GHJo39oDieZKdO6woPmbwDEv+ZrsXMS8Tfphg9OUFE5hfbLAruSQ
BRxgaU+wEDdVrXJ9J91Ny5r90grr0DANwiwZeaz1anfuTVETZifWq2rxNYI6fQASkiFV07xS9zTp
d7p9C7t5+EnLvxyiHBaYIV6asMjhbQvq3gS6NGzc9Kw4ZbVfoeIuI7idY2qqP6CGadfItNRrt0DA
yIWmeUv6POSj9FyP7fSsMZUpTMrydS5k4wY4/mgTJ2c+uKtMVfep0z5rSA2BrfAfdPpiozjjOnrA
zg7R3BUBSLN5o8DpJl7M6pKkcO6b58oYmEgkN9+mBbjN3DjzkaZ36Q5GgduhFc7ubnRK1bDaOTrl
AJFl4ZpdN75TaYdRPuILBE9dSKeCjk8grfjvyICK3HZVQE200FJ4W8JFPYWAHMMKEE2eyQcCXMpG
b8if1qbyTcBy8VImfe1oh840SQD+L/njJM0r+bfrdqZRfdfjgREMtSbhvG9fujLtt1GfveRgWm+r
x7HG/W6xxHpw5vFrp3NXWBow1qSW3Cbqhcsoa+S2KW22QAMWb6jm5WqH9peCQL5LVQ7pQrOVY2mL
YzvPrEHpIyEZ6NtUkBGUtcU8qnW+r+mc7pbKqn2NdZibTzMcI2feSFhgnkT9swd9+tRqBLsyyGJz
NcQ+QmqaDcW2puLjj6W15w6EPPEpgCS5acEcm8py2wq92XUinLdGQ5EyxtGmNKEzdobX6Fq+n51X
YY7SQYeGGWAFDSkE8i7QBmXXMb/kYkR2tRH1VG47laEUlcx48qiT/KyQk2PXF3bAg70+8AE1Ty1U
1f00GiyEzYwb91OcymdLyaOrs26Yz/HYEzKh2do9WjLPeCPTZPrCKTGHdLTOkWW8d/1woBn4Co5D
QhzsXvUIDnYmd9UhnQo8OHr0rlXRJ5HY4qFIQiikZltux4SGp9w57/ZUSZs6U5Wr1iw8VwAXjsXY
Pnc8Fc+ZbX+hkSo9OLFZ+iUfJLxVuXJGkbL3Y2emJ1ZQ6VE4NcAXhYdlQ9xEGiDjkWYlHDsFNZAN
5nfwtB1T0V0tDceng0FgH9Z16WFe6vxkmuYcoVt0vtrXure0hkZAIEkvyry2VpqQTneo3iiKNmNU
tf4k3SKp1z5BscF81+0VIpzHBXfZ0aRlMuMDD1pMnnklbaumUT/zKQQm4/B4lrM+fcXEfsiJDn3W
MJtse3ls/DQ1XnrmIuzTKAHCLDpQQSy/224UwdLKeKTxfDwIQocbqvGdLC2Rgr24zU4Lk0OAFmWP
gAa5a2IX3iyW2bhA4K74Yhf07WHZ9UvzLcsMYLy1+WTS8fLCGKtm2DnwoJhXRyydvE+Dq65Akt4R
fk22ejyaO4Bd80mVpAYP58haI7FsD6KDuGqifMzTMLlMlR2fNOY3uLS9SWWTYt9qmLv93zYUnouf
i7rdkYf53tLTAFc2Vg/aAn58rkweg9MKMadv9ZbrUbyt2lo/2JHMb4erbjuoEpyX5iEcl1Vq93Nk
xZ1B8tUTsXnuFEU+1Er0PUkdgiQKuX6bYQoPBfwuOgOUQ6dImK1nqe3XBgvpHp3iUxvZDVEWblNJ
vjEIei+bNIqXn+T+mVRjM/5naumdpcXXkTyFakpYLxxJAKsoWOO3CaSECGQIDovjqFvZ3gqjLVWE
9BYP9iVitJQSZclXYKrbZYzfkrisnzVzgieV9g8sOrrHTGqvvUD7ddKKNCZzxSK42M9VilxvJxpC
dagNO71xlKe+G95MAKubMR+Lta9onlQTpi9AmbMhA+aN5fEQplILoaEwdmvCQg4lbZuUih20Bdiu
qaVtYjjzZ4MmizZb3aWDHHUwFGN2MVRDIVwjFQQVJNZ7GA0/gQwmNGUS44ykTOwd+LE8opBFp8E6
EPR39nM6yzgZFlJpKUN0WoOyJ4fGciXV+tUQeX4mkB8ZuXiUIB6V2RxALZn586gZnZYhKGL15zBq
yUOvOM9FRx9J18f20MAeChtF8jXFOEhNFROfRTUayqXa8EFrXG5okBDpPZ+WnFk8+WhEB8hVn8zY
3LUTxVKkZ6dcZp22lH0wRfU7CAhrj7E8gkc+YvH83tJa2Up6U28EKzYfMKtH/08NwElQAI/ipqAK
uUakyMfOkA+w180HbcSBIOpsM2hDH/xv9s4jSXIs7a4rQhseNKautQw9gUWKgHzQekjOuQiugRxy
D+SOeOBZXVlsozW7Of4nMIdHZFSUhzvw3nfvPVfF2EKcrMdy56KHlRZ3q6gicKeV3BncPL+pQvQb
bKo43oKSnUbYefrRR6NgPU9+QqlU/ZiCM2b467lriPtfDhOkQ9HhpI7oiFlwwen2jwN5pW4vw3IL
78GHYAulXndP0OFnrspbJHaH8SynQ1xF/mHMik2vZPKECw6NfXpk5wXc7jDV5zhqDtxxwhcnfQ9s
O2DX0mQ3ktIhRlTfht3arxLpE1oikA+I7JFTyNGyy4g7ZVGEV8X2FmOcVafWD6Lr6KnDikYnpGlA
JufM8jLCu6hlaZ1YGz4w2qoURvJuiYLZWO5+KlVZL+hgELOYJTa0DK7Ghe9Yz/z8FFzg0ey872Vg
F7tyWnk/DrAP7nUUNBsdItvJN81tbhU33gviSplHuh61wt5lVQ2/F4jbki2UfCqFHOC6B+X3RgkW
RdLuitoLt4YLto9LH32dtJ1uY8dU1/rkttK6YNhhNYG4ZqiH8TFzDz2oaD1+re2v84yCInw6DOax
vax+KdMdJvBNpzYH0xhZktqu38PySsaValvxFC3vl70oyabXybBtmVPsEqMgwYQYcIAsh7VhkiUe
B7AFUPYRnNewvv947vEFlAprZWsYxn9/8+MRoC/ndPmHJ5NJ7Gg0UmGejq78+CoRTvf0+IKTEgKk
VMQ8aBlMszAIvW2qFdhsXKPZKMLSnz0FkbnS3P7XabUPTjmESqZtTnKEfDoc48QNcIl+ETbBKgKk
CKx8SmUHKuUOEw2XzbxXZ2nXejOg+WKf23iFfYzf/YxNG/ULU34HLlx8Rt80VpULhZvMj7NPtFcw
g4cqwTTvdnk210uy+FnY8ZagswyI244cVruO9XRCJ/ka2UFMOBWr7zBRnTuLt/FZSD7bTCC4IJNN
t99GoRqs7jFSIPUferScTd1LbZUhJB21wDJONpUjvcgWIITcbcmI0TRbLGNR11G+bsBubnv5Kh1n
BQ6UUSJBDctEhwaAIY8itZNjYakZPvHwGNpNfNSVOD72CmHxOvdOPoSdVWqVzUGILtuTxF3RHKUu
AI8mz7lWagvTAUczyPYZ0s/MLrz83uK6gMs64DZOcrnUVb9eEG3EFRyUO9IyGhpd0s5zKkjWeqox
fym7GXDU+Or04iR1szgOpafsbepeYJ0GK/a0PusLCljyiDuhaRbDGjpEc3OR/hDR5LgtRgYkRDr8
NS1By8ysyPLA4j27RvaMF6peNxrkTd6YHrT4EqzdFljyreTDs6xCuzxAh754uZovVHi7a2aVqKnw
Mtal7qwAEooDUw3rXImRV0W79RTjXY08c+YktHuKlfzwOAHb8lGGB5MeiHWlvoWVYa9BrRfrtrTO
BlOYo6Inr73juReTLMViSBWxbFlibTvPLa8NI4218GhvMWj8Rb48eb7RnnhrmUR47XYr3TUABiZa
WaecUTCaLQ71jMlUXp7rhvlxW5XH0aYfFXRjhw0k65elLA42d8WLESrvvWrIO/a9eSyz8RAB/KxR
fYCqxOPRFZGz6MmkLZMKLJBjuz3CAgmcnrmhwxxjLkEkzUGx9SsF0yQ2G3kzld5fpQP7iW4YurOW
iR8Rd7DlMGb1HN3a3Pei3QPo6RaqSMet05IQowKClwyqyVJECpngOntJYzJM5IajQ2D2RIAtZVZk
ZVfNHs89DjRCRRDFQIYqWENmY9dDn6wMedUbefaUKY6E6QG8xxK8Srayp4tkHpi30DKqfaLwiWaw
PaxLN2gxZIzGtdPbH1FrfVFmXlAYFzMDz7J+qxQuH0CLkvXpch2HcbRyrXJvMkQ6BJHxg4x+e/Ng
c8+0EQKpFbX73lXzg2P0S0N5I51Ntzb2o4UrC2cX2t9xWvYvFjyFeenzf+R7pXvJm5q/cpjp29bw
6PFw4U4mFkHXku7LimsyNU7lHBtWx0wD76hg2rEyI2DE4LXaBazhaKH3gBeHvtTndYv3ThqJdiVj
oF3V/mP0FHHhvnjKVPkTKFBFPVLkoUvjXZIq6854ivfmvnoA2cTKLaXNAcllU7Kk2ZhKkOwR8DHU
Knurb/RFAdv9JfS0eR82vAuj/NLAAsS12V6CNlKRdzVziZKPiJPzXtAVVZkH9Tlhr/8ZNDZUr5oh
rtN/yyOvn6XqRw7I99VtMQsUadlwrQ2d5xSXROVwY0FmTwlyYHt/HHKn3T8P0BXZArYxPEH1Tkc8
0StEs0sCtZ1CCt0qAA7UeXRo2OHQVAN1tkiBTfqXgFTPyeA3Jcdm7n0H29pMGF5CNqnP1ixL7Ysb
Fdmq0wgDDUWusuTU4G/WXr5XY3mt2JPs+QfmOeoxqQIbzA+tw/LUsOReSjaVaqcPp/69HyN15dgB
Yjhi6rLAqb8yVe9TC00Y4xZ/YV26P0JhJRgSRkzLuneyVVQ9vAX3qu5XgZ+Uq7GU6pookDNr2T2d
weyBDIz9H9JpvIVS6dY7le9gBjr/tbeyYEGd4HuShj7T6lhn8J18WVkUrppIo7TPJZfg+PW1CbtV
ofXZjrXIW+DQUAH/1z63xg1Nic8R/WkYw8x+n8SligOkv1komTglrPRAl1jH0qXyWKazDDelbi9o
8auWbv5J5MRc50poL2XN/jvoeNv/h67/b+BHaIj+p8L+f4M58p/BjPyn37L+vxYt4Af/oe4bfzNs
Qb89Fn7b1o2pVfhPAonq2Db5AZvEE0gZ4CB/V/cnzIhB/6vQbcMU/0e0wPwbToBHGsCAHzZ5Av4N
dZ8f9Q8wG2EawmYHbFm4m0zz8Z/6a7bAGcbKZ6BiAHZlfTClVXK9fGKMSr9DwwgkqRnEV7ifdsC8
b0I4PMgH+2yAVsrKgU9I7KdLUxbWri1YIzoDUpMH9i0NnWJR93a3TxUylmHLHrmHp7MOKuxpjNix
Y07TiRLr4cxo3PQKPdRc9kpz8UPc6FSLjWznoovKXB/cQlWvJQgk8rmVA5H82eoikllEA9y4wbjW
u/nUK5ddpN5vXXdMD6oz3qGiinnYeAn2Oyd5dUrlI8inZgiAjr4PhSsz6ZLLeyjIpUGrWecwkQ6y
HMvn+2hcEk8fcF9VF2C9PqLLZBJudeiZSrERrd9eHocka6ipiNRmYVEIseztKFg0rZpsizZeRg7T
oqhylR3EwXaB7YltYEYG1xztc4EdEytCDxW5pAPA7yh+UYbK3ghTPxNKCJBwuI8XtYN/0EZxTglC
gv9VLyh6KRkJXoPQ0J9KVbF2mkx4IfWRacdgi2W/15xQ7B3YS3u7wCHZEPl0u8HYPSmeWazKBptE
DIlw61JirOZWv1Gb7LueFmKN7lYfwwjnRkQaFNPxuFEnY2zJ6H5tRVjPc8g5EKxcq7mQeeVmoXmn
xxk0+/ai4x+kJyAIiEpEfF/VONoaPj8GXDGyeiyBCw56fs6wdM0FXpHvIlgws0q+KwUrGGewFmPz
o8rI81JMCqZiehSrhX7QAU9tenLTsUXGG4wwzOfKmVD63pymzPik5V1zCvThTCkbVlTQMqfIAGXV
egQ0hjSFdcFqZYmtV51X4CfPPvmHc5V68yx0fgCjL/e/jLOlIVhdoem2hnbFF20v4JwFNyeKQbe0
3OvMYXQwnVGWMyhpvi9UGoXCsg9XvsieuM90dzdrWmwVIcvEKRL8SMAPBvsSs6E+VsmZrIyAPBbC
7vK3XNSLPipVmoggEsjSN49q7L66FlO2iVIiKp0taCuPft6px47JkWm+k5EutiCHAaekBbffHnxW
BqDS7cU6MjFbWMWwkoL1U24ZYoUmAeNPr+NboljLdkzFcqLeLCCOIsmkuTfVkan8ZjkUScHbD+bs
rkuxJ+puqB3HSlNmUew9sYRVjjiA3rBSl6seMuo+Lp17FBBKYhyM62E/NO6dTGezDcwuOGOrDYt6
JPoSXmA89DsnqheihDvXWuZTaHjZKRAGMwuy2eMhSQ3mfnXE24zE5cko5Dop0/KcWpK+OWC1uPjY
tYH28i4KTp+l5++ABCLHRpakXUmEs0Id6OJkif6dUnJzS+ICFytg/TUc3HCDWRSkRGiG54jTpRRu
eHIry1wNIqvmsT+ql9RK1UsAKvcIZAgxhKfAxIwXuyW4FLXBRMxT+jNv5ReuHDrLM9YU/bRgDjUB
96bM6q1vRumVgg6im46FD4jZ/bwLr45eVrwVhf+E4JGvVa+Yw20odoGPMZ33pI3LyptjXa0vODfq
Cxw9DJhxql3K4DjqbfCVturPimXzrGjq5OgFVA1Su4YiYlKnU7if+P21FXBP9VhU5OtBTBFtBBP/
3n45mmNC+WR9HE7RU9UId1VQ2LzhmoYVSyjP+hBd0iSwnwQNh3O2U1Q1eMNwlW528pMhfTVFSqtZ
xuDcsarsdcRBv+QiToHO9NWoafVZpzPGsDPN3UcWOpFhV87WWDtqUrO9d817awXNOktsUEutfW60
Urz0rbsKBtf9sAWtVhjcsn3dimiPbSE6KTFzXZNRLVTy09ir4dHkVd/wWiTMw6Lw3khVxYEbnGKj
NhbW6EL9JZfcHfHE+sskDSj/CalgaSbpIFKUW9H6a9iO9ovEGUocDctoXxb2i1cpyiaqCXv3WPPm
9HrUC/D7dTpzifAuBpAZ81px9DsYLBDHgAjN5hrFSXuVVlLsI9V9/f2UiuCxixx2BjU2qKCM9Mto
4M3B0Jceg7wf6EoKkmWWRcqrCWCbEWIiYex1yuvg3iF5iReviaKTbixVXpZnVJ6P1BQ/rcazLh3E
00XXxM1tcLkBKQR9nprp6jQ4MKGioFJm/bcA5XhPw0xR4tGyOabU9u1/Hyj2IAGMu/owmF501OHK
H0Nr1NaE4pNVz+u7so0gf9HF4C5StZzGT2r2QlJBnRNZ8LaKqaFFp/ZxNJJAmYHE9QDqx+N0m2/P
YfTRQgo/21YtIb6oLwyCrWQpelEt/FRFkqcf7Ow0GhNVKEAnOhqw6VbhT8dIXzC+1p9JkERzpQnV
k+sX5gnfXzDnQ9F8Uqv22hp6f69oNUFN6JJlP/2DWOmZB1vyPTamvZJMwk0RBPIGen/JNKGYD3mU
b33QC+wzagYjSe0SnZB7ILUmzu2f/jJKwv6AXNrNuS07S0Uj2ZSRE7yOyjRegrXDZneQBy1O0gM3
hHKZsUdFT0VGSgyLm+6oqjdbx41gjJ9+a4x70zKrW6uIHUyOcOYINz+pfrrwwyQ7GKCadmo3vAVR
6n3yLvkhqei+NngJQS8VYp9MB0oSsQT/X89RusO11Mp3iperXaDlWwNZ45glVjBS1DodLcrQUetx
YD++9DhwQ2U7HJQFRX1n1a66b31rlgsnNsYDru3qLGAHmWZ/DUOX0SsPsHB7mxjr2zFVhqVEUdmV
WdocHcUhTQOgPi1ydjnT4RdhTsO+vuTjCrykT6IDm7bwoMruB3mW+li6TJfE6Nd33wPalgp5LvvU
vYRjiwBFZOs9AMkBAlb90hNjbtui+m6ok2WzCrBOxOwCPaUaDqWgEdujmnBW9o4/89s0PJSEj+4w
rO0VliMm1NOp3mniPDKLa3AD7oOi0GcqC0Wa5HGbw2yuPwCuBQjTjnMQZnkKUh+AAdtPOHNkEhta
kBXb3Qo9iGdVr8YvSdCP+9GhW2rIZbjXQHGvoK6RSGglTXa2d6MecF2oeC19G5SvWmDqxV2j5XuJ
a3yl6+k7Vw3GbiWqXRIqCStQ0eWYWVO0Djet1i0I7i3dDcegDyMWBFU5p/FL37meli+VcPxEp6O1
hBdsVKR3sPO8uSYBPgjePffWNJojgC0uwFUxvAQgOrZdjI+V6RTNLk8xMw6PJaPbXWos/5XvDqdf
z0VME+aUk6FWWORRCpxWhsNE2LCUxGX2wFIyj9pXF0ge5a3DsOdWMUAjCn/gaBnPCDDxRvDKbDS/
9HdR6x9YBmIaGtVeAbsQKuveH19I0SmEQSO0kNxJTrIeNJZzMd4Yq7amTllb28moOqQR8UZdiOgM
S9pfobaT+ojbzpg9niy0Gmmemi1VCfybDVJmI3Kg4cAF4bYA20xmnsh78ikPX7D+c8jFZ+mPDZXo
6lZmbK1lUKmvaDXP1WgoP2PVYLrm0mdnuc5MS1R8tX0XUAyM0uIryilM9PNYmf2TEjiLiPqID+IS
zOAouNlg0JOz2umIQ7da+alZO7VNq2/lCD3AdehE6cYsvMQJvORKKN0rvpBvDlixl6AG4pZUONn8
4gMtp6UFsz55uJv4Zv8iNTE8Uxt4B9Q8zvtEvqGC4j5KDCRJy8/eXIWwpNGGrx7d66wpE/OcRhpy
aECWgTsWxqbainasI/pb28BPII84rDQw8XtWydXGNRsVVlaxpne7OMrSVXlvNGlLEAPzwKeJjHWs
48GBtT01yhY5jGGmxwcCN2sVW94bjgO65ik6hoXlzSpsp3cR5cEih1a7dHVpIKZYBWsh+UORkXtm
FJwsfZIniyE3nPPjgAHMO7VU+kjQbK90XRr7oKL50Z6qdDX8x3oKGoXf0Ju1WRq9wgMyZ16ufzFE
1k+qqJ1l6NO/HrPhftKngaMbBxloGUVus17p9gXVVIsyp5sS29W3OvG8d6truhnernihFb26cRoC
F1oWbhtjePPZRezMrK+extRdq7bizVW1e6MeG8vEdHg8ehzKwWFZ1DTK7vFI1UJ7lWssA6tB3xP9
EwTcbIftbPDrjELT95Bc78HlRuFnWnj2kR9ubjo59wi4z8Lp1CuwEaGKgliB77bpgjh4GVwuMnzY
im0d6N9YtA1rF7/anigriTrbU1e0cSZ3PInPRUOxc571575xg0vILIzNb0g7CqUxYHqN/sSMIdsV
lbsNqbxIZmwTdq5i2Rs3aKp8oXnDj6ojqaKTT3RFbWMHb8YbF4R8V/sSJxhwu5tj+FefKNAh6aNq
a4+TCbV2/NsQZsEtsb0XqiTCuT1YYo4Bxjw/DlkYWGelEgQ43eBdVUwKqnpc8LMKTsPCrrW1XkYf
HoL/OarK4JwqFpfWpvaX7NyDBZLPgGsYz5LdtD5Eaq1aiLF09kXRon12RrBVDOenymWVdbla3f02
fvGh0eQ5C7IBbt08x0dzdKl8WVDIFq6cMS+PwHsiihMD+3l0EvPQ+yzcxsBLSe5O2qsiu3OX192h
iccVtWIe3WsSzL5FFrbp69vjoIYBS/6Jzx7inn0qHDksyjAc9/GYJ1Op2ZewR3pfMGnXtvapJ+pN
Jt0X71n8v53CO50+2BtgR0Ytsb19YJ0eh9ympjiwf8bMErYu7U333HCbw+iH74+ztnF4+ShnXflF
M+5VItQgidNm2cBdoHCwu2ulhcU87/Nz2dJLNFoOjIAE2tmQTgvouFbOVpPNY/pq92pUaCsGK3Id
NuZPmOEdpnkaWGchTl1Mcxp5PRciaTmkX52SwgNDh1uTNfgOL7ECtMoBtlCHtb7i9+jalTI03Tv1
toxEfe8VaHC4ZTxW7IMWU5g3vYWd6fB4NPVnsE5SXopU7wD59PHRxkYFnT9pDl44UiDg5FinfKPA
op34tKIYWGC1UGR8vrR6QxiNvZHZeKsKT4Bu58kzb/GVsJzyTjvLtuirfN2O5AqhXlUY1BKygAoy
F8uP/DPT3S1BLu/LtIiEV1B5Jan+eWMV8iwm+csui9XjzHEi0+BTxfJFdU4W7QMnvKzp0m6EXFFj
/72d6MgU6xyc3tC+yq6Z21FUvNYJPqkuvGG89r68Mbol1Ap/VMR+WKQH5lOADROU0Dj558FHZBIY
qg/9G/MlYmpddMYtiD2saDGg9JScy1vfqCsKa5sT3E+5HDAhdMC47kanqFe87RddabVXRchmG8YG
f/xEE0vqB02EETp7Zgzsqm0S8XGL7IbsopHiQGQ2ZTZNuS2pLF4ZUfRNH9/cdkvCJP5GRGcgbC7U
g6aU3oFP9lrXundbFMY5WDdi1FeWJrUNbKvxOYZdUCe6+6nb9PWxNj+C5MHaz8b2lOletkzLoH2K
Qz68VneNoAl/5GFzcUecjVhOi62nENSnIPFDSgzBtjT20ejqvw7UvjhLTXWqOdffGNfX1JLUqtax
l2O+FxbaSpZhHWg8ME+AgejICV0EoHjc2KPuPJVRdsn18dhNsncbN4jDVGMSKsbZxFx3X2Ki+yHs
/nvHFIuaVzNapyyptqPRsqnMDGz0hYA0pxk/4AL3z2bnvLYBnfOdbVorpR3Vu6ljpk4TvHVRTRko
BkL/rNdSbo3YehcBntLSufZFkD7pLRU/pkXA9nGK7E5JVR/I1ePUyG3S7569NKu4P1dqfi9Aw0zq
8MnVe2+TqPXInWBuM+TUZwwkj44m1R3WM+/kTIea2prlf8gI/4qMQJTPMhxG+v9ERfiv/+u/ADH/
7//zf/zWEP5ZNPDXz/slHtjm35gQgBCyhaGbjyjfH+KBRf7PMJEVbItALDxyUnl/Fw/cv7ngzP+M
E6qYt/8eDTT/JgxL54u6ofK31sW/Ix4wMP0HfrlKxZjORJx8oEFyUdORPf4qHpBoNyIzsCA8e7qy
NVQdnRoodeFmjEfzKr5BVf4SBGo/cZLMF9ju6hXZXko38fMrzamxxj8gJ/qENkl92n/hS3dx3JzC
QrVWPju9zZSqwGnxPlDBs2G88y3O4OdpIbEEWy9mujFzTboJ8V+uKODVt/bBC+AieNRfgOQD5ta6
28c8VfcF5tjcYJLri2PqOdS70bbzLYqfEsnoQDQXrftMs4qEeZcPP3LlU8WM+42KUAZw6mBCzCji
HR5Me1WMDC41e3hK+pDuC8Ys8/FP4Nfj0eNAewwMEVZ4W+y2ABYNvTxb8SCIhdvquqbO5CZzx55R
0dbu1ZHVE/tSCmc0OGhkF70bTUr0OKjBrzPD0Nyb0ZbRwkjhBj1OWf95FxV/3eNMsYqnMKY6iIsh
MA7+cN9cQ8eT2iWvoVOG6xII7SYTRvwUlsFHJqR+LhNsPzAF22NVAyiiDrj5Du/Qgc6TWGDVbfOo
OOPN1zRlMsJbW9OL+62vw9Qmw0EBJWmCAxLQlqmNu6grvTqPLeUwDOv2QLLqJ8uT9hxungchnQ0B
FzOG45izFkRV/BM2wS3O4m7DxkhdRgCf3woVJHZfDRf6qme9m9hHvaIA2VKM8jLmDYoK9pelys4R
1mC8VZpS+86uJ8f0yG1RKuk8oGNj2RatfS2FAvkWZNFb01ovKeaOLyRexmnZq2qarx0mP+59kCEB
ADLMF0PinOhAd05CymGJd32TG5ncNYhku7FM/zh4qYB9kFd7usHLje0OBZ5Qzz03Yeke+5z1XVSR
zGxZq858Rxn2+AR5ZT37UsMIONpRVyxCZaz3rW4HczIN1tEZs9XIQpTiJc5+H6ze+ZHF0Vlzq91Y
Wa+9dLyXmIjFXE8+vcBNACBxsEOwNr9PU0q+12kfn9M8HOB/8keekVbLNj19y8w6FwaECaYldIPn
mqZ+p+6UPqwsS589VutLyf5+hm8mO0kRrio3VK9Gq9H+o40kR4NhlVeJcx2rsXnuVf+gUO+9Rr+q
l7hK7bnQTOVbuPTJBpzJkXhnvJ/eOQLmgRWWJnMPYtK1Syb3FMyGe2LcaVjt5kRe2nU+Mo4G0b1g
f6q+FIlCvo7p4cNPZSRjvGV1cmlLiB6oRx9VUVbnDoi4k0fVBn1kOIy8OQ6KCVSEqDzkZHfJmH3c
5wuwqmczUfRXbZTZ1jJjE4dwP2z1aKhOjwPdVS+MJdtt7Q0Od0+NdiLFoduY9eGYVFfcQfy/JrJe
DFqhrADYlytUhWSRQd+l4xUKA/WsGY3cjpwlQvH36XQwy6DfNBSFE4+LzS3DdTbR2XjHu4kberC6
U+PyqzlEbgnT2EyeimZJiNO8sVYZCD+njNk1LnrMXuNtSafBRkenUDr32fSBrRtVts18vX1t6yHc
k+oC6o6T6VWVMYT/aDy4eaUvTa3w77ErYV9sHo89GL/31DSnmG5ZM8PHao0fcVyPniv2jBcmaJek
Q9xV5bGYKoy6aVaaw0YJuGGhaJJodGK3OWtskEDF6N+1uKy5Gkp338T1E1vZ4TjSZgTewJNvQiyd
mt9matLepIN+pLrSPfwawHaKtmxcXL2lHdTbsCHASzGG/SxKLV11GbT7B3OZv9ndlDKjvU7fd66T
XpHI0xcfYapkS1D233uyv1Of04RF8bIvtwipFvQRZ6QMkAxdTYLU8TFe6GwnKZ3VltR0AdwODHPW
EltZBFbuUv06mIsx8kyMJNgZk6bznkiOaRcIbluNCmYEqjRe0n5J+My1k6s5HeKUrTUxf4a3bf3l
G5b3UafRD/zavO+xDjI16eVdiTZeFne3XyeVwTw8yYmxT18Lsia4OmTwxsqVd1ruvTKPcW+75UbG
rCJ9A+4lGJB3P8qNtWYGx5we5lWb2uVZ0SzIpia7CjMe7SPZjzxYqpWk8kyjdNoP/U1fhc2mTkZr
3zNJ2+YEeOZ4mkYiGlSbtWHFzpnGuJNWlyBmkIgZTWbnqlKaq24X7XU0Gua7dvBiTmee0SwhBuQX
qsD6BaY9ZwVGu79zs6+P1TA8yTIf7uABhztR07ckDkk9TN+g0lSy9qkxXTy+g95L3FsZXP80dCHj
lCjsieZv2tCqsPg7wZyLtfOsMLEzYh0Nb6TrotdMZzdyf3LhxcxH5u7B3LLmfacF19Hvm2vR9vkm
sSEJ6OZweByEKzGFFoC1HqeMuBA76QnbeHWnHHKKhFZYCMITcd1pyoxElPfKTfa8oRoceGvIr/lH
cFKJTH5UTlYBKmovA34gm6DX3o6tbwPGNaj8dz0Eyeu3Y3+XonBWVkHa20n0F8Oyi1NBWwZDPQ1v
nAEx1y6svezh8nTQE5n/ATKeDAHNRUk6bJlIXFKLCE9he+RPh45Zu/o27UWy8vq0ezfAs5QTl1cA
jJiz6aqOQvY6/S0Y6FQl+jngn7/oFPPNwMZqp4L40x2KwKkw8vC9KVV9hQiKi5Kyp/exTHZD4sdP
pdlbx6ikUbWenq8Uy2PSmwPNRlh99Y2nx9Oph0syo3ucnArflbGxpStOMMyrY5NETPjy+KmFcOhk
TQTWkOnbgqAjhJz1YFJV7cASV84fv8tooSkOrZSo/na4qgcXAu5ku6I/5VuuDw0DuiE+gGTbaEot
58lUJjBMZQKe9IN1nMlzalp8Ksl4EL5UZqS+qkMWGN+86WP/+yA16k1GRwDIietsaQ4S1SsEvqwO
2tXGTX6CzjcuHA0xy8wJJg2dtyytXO6oKvuwGKnsH4d6ssD/Ps355ZJWKamMcbS/HChZ1P/xlKzW
H8/l9hQ7C31Qwn8+9/sHgOwWKxYKzSKaOIYkVIiMFzZcw8c53YLYxH89++ux2rT2vMWJPf/LNzwe
/j78/veP53Todcnq1z9/POG5Bk504KJ/ec5iHc1IXsPdWNH8C9pLuXeKE84js5LvuWK9RynEp7Gl
vdl/CAR0hOQzfUobtp1d4giw+VUpoALJmFM0Edv6CCIyIuzViQB6IiyxWUl9Df7UPx9WKZeWc6Nn
0O4mE9LjkIqmX8ahQLxTx+BqNIF+YeRoKY5/bdWSIkL0v7VOfPgMK11uVAMJwLEMyUsSUClUFV/S
Mtx721XunQKmRUrE9fI4ay2VvpMhCzehgTsgCCUNX9hhUyl+kj37CfLJeEZGI6zr5jWV3ETJbf7n
ETKD6lmQh/31vSb1C0OsTKUdCcsuPM9gXftdWLV3gGjN6nH2+6BNX/x9+nhEMmj4fzz3//nPFL/r
d//Cj398CyphtVByzFgFCDTQB0lr7qJCmjvPKrir2eUG94JPlmYqFTRlzrj912PsbVxFfabbseb7
V6t2oMFo4pCgeyBn8FTYQZ4Q9sDPprlzmdWqeO676ES3s/PpoGjNBZiEk5e24amoIzzt0xfiTtkJ
f6hfcumnm8xBmYalvmxVRx1m7EjFkbWbOAYi5/LdaLtW9cytYhnPRaAPbxiyTZoM33Ir1Ymmst18
PD0wFUcXk/leY2vx5tAKbJdvbSdHUpQBSL2CAkUa6KtbZqabIW5QGkXL/FviKZrpaOV6XOM7GUkT
GHb+ZZXJEZU7/25l5Ueoxu1HEBCFHoQ0X7MuDOfMQrPnwG9ZxXNfvDnh6C5sx33y80LOldhZBWVo
Xh235sD4eicCcP6P57zpOQ0deY0INplV/R8ehJUNeqV+dPJCP/56FNNEKpoY2y2VRNFSc8mwaznt
UbI0+JBUuTucGyT0GeiAFLsypz0FlcdQ+nMorTWTxgnezwCigpo9Qcwf535q0ZiS8U5/PPc4FNNX
H49Y5ei0NE3n8vEzHg9jhcL3LA1Z5fz5c1KpWHvotySudQAb7FJnpdEhSWtRtfP8xvtO9Pk1yK3s
Sfj22gqNYc+95VZNtV2J3ioX5nBsuLxfz1BcXW69OHvD7gcVQCnjbhdRO0Qn8Oifc9dFomCJF0Fb
ecMZ4/1v9s4kR3Jlzc5bEWosezD25KAm7vS+C48+Y0JEZOZl3/cclaAFaA/agGosAVrDqx3pI/Pd
uhdPQqE0rwnBxsMzMpxOM/v/c76zQ6rIrEwN5DmP5ghkmQ/X7l835IdgTBONvi2SJFUR9PSIoUPz
q7Gi6gIcsv/14jrwxDYxyB5ceuqwQvTLshfMey2uXOiBl787vRzy2Oi3fHUIM55f+sdLkLfRsRc2
CktJwulueTssd+kBeBoLbax/K22a1HclVEBP0vX8zPvgvfab4buI/QsUwps1dQddjMlrg6/CpU3p
7SqRJK9x7GEWruiLLVe9xIdqKcri5As9flWK8GNMceOP0VFth7sjCMFZNmLeyzPlvYlT/+LXVfjY
OGIOlUyfG61Nn5UufO+Dqrssp/xegTNZ94QK+hsA6aErqix7MfW8PUqVGnsYyewlncR4ziH+8Glx
VQ8lX64RTszc+F26vx2hONSKegy8HWa7U+Y4D3Fm6s99aY6Hskk9hODh+Mnzgy0OLW9TMJgdaoJK
nlvHelBSS3vSRq1ZNWMU39S0jW8pftMLwh6AeXn8YoKR2fMos8C3heO75zmujujmK0onb02oW3Ih
f6u8qRaUtyHzoy+z6q5dlOsvLDHqPRCbhBZ/6rx1+bRdfpJoXG2t+aq8IFk3ryqwml8/2URIb8qh
fo1S3d8LjG67ckzzt6yc9nnZ5G6JQ25rAS+85B13zbLX6RgzuoJH2zQBjQHez+Vl08ysFPrRL8Qd
dw8Aa1cYXsyrD5Z/O0or2kwYQm/mAb5PeRtDC4csqX8G4at38vuqa2MkRInOF5eNpVTwoQTmoPml
yyndtjqXTypED1sFblePDWFYUIGSOv5pTPWTbkYbnObaTu8nYkWglWhnfQwDkKMwgKe6unlGIB8L
jDHbkuX4WZECtqM3il3QV1SeSq1za5JBXvGKYfmIxsSN88rZZ6Gubgccd2t/Etpd8aV2V7W4Ratk
ic00Hy7nipYitxxbZV+3uXbPosheUy1Ima056YUELKtf6WqWXVLfvjcU6ffLhWUDsodI6jFU+/2g
RU+T2tr9arnSqeCca9pAWylnmU6Hpv+sfdREL5+XDdgpni0XoTJxMfVi2FUUEia3kB4tBzhI8Mr7
q9/TgMgVyLZp3Fbrch4lKWVREyD0Gpv5vLtslit/Ommjbf7zdXJ27xIMx86s0DUvm4YcHIK79XEf
jYgCZ8t2VUsfq3AUYDVoEyg9Gclzooe4wahGbaeyEQYOQb5PyEdaF8UQbMwK1JhttbMSpm1DZsPW
pkF9e63mzXJ1ORya30j8SrcIPL+1cefXKz2Vzbpt1HCj6jNGitnipnECpmqx1v/aoOfCGQ/Sfrtc
GCr8FstVB1LbyidncC9o0wJhqeNtK1V5MAzKZiwz/AINZOrH3k3TwXNUYrBWox6h6+viYY9D1rqU
edic1Zn0ldCWDukydyJ+HfVwBWG5ew46nid828aupqBTtupjC3x8eU0CznPOn6MkxU/kCahph7bN
clTKNj2nWQ6wYb444Ek/xjiK1sthP3rKfvCCinYxVz2ep7tuKLtNNmHkDIlGgrBFdtuqb434DBEt
PsdTdK8FxrLC7+PzH+fTYbRhLO/MAnlvbpX1u5FOm5oiyReWSDLHQlO5UMCbrooJ9KIQXfqFuITn
mhq/UarudrmDxAaAgv+aKeZleYFKLDbxVsZwY6looLhBt7u8ZdeH0PeL6ZuJ4ApyFYC1aZiuWWCT
9TTvJfNeGGGPzorg9MfF5TxmPWevd+W35fXLqT9+Mm54mI8q9GNqhZ2KjOL39yzfq6Bu6DYVnF7e
crC0epuMFp/t/I9qBf6aMaGKEiGBvYqZGkHS3i02lDn6EfFykNvxg9JWH2Oe2m99oj10dfnoeV18
orobnzBC0mGkMiMdgQN9Oacm3ktoG988H5h66sESFX36aWkSrIkm6xODlf1I/NDHch6uG6qDCB1y
0XnGtUkH6DxdTNYnblAShDttl9Qjhj6oV12rELUS1CQoYfmaLYPTpR0TefGSgf9XWvc8mzmnk386
uI6vCJZo4ISnm2ECv15prUetK48/WUobqyoekmfy6lFxGUNxFbWdbZEhb1K1Ns9Z0rMgmhuTJVzr
+zjK3XKELrhyW5b5/J0H45wVKJpk18qn1tNQLcxExboeAlS/bEZi4dBhdElx4lZd/+nc8sIItguq
Zf5uvl87Z2+uukRDkLhdoRvraa7EpGU4HIkAdxu6CkcPvkxCVihw3uV42SyH/nwuHyh3q6KWNJ6D
4SIBQu3s3AxXyyFxaP1l2QuHMcbwnhcLFQEnyPxqM/bbTa76DTCbUTFZRuhPUOnqo8gN5ZazBv61
CRmJCrW5KTYpEJECZ3VWby5lxHDOQWyQ+rOcXBjqQu2oAnDyj9csL5Q9+V9tZTAFUGuAGf/6Dr1g
WWmMWXysKPbeJAj7w1imn8sRbC9C9uZN2Hn6GXk5Oc9Gf3Ds/K1pq2IuFlfmVVdrQECRY+30VOUw
CdBY1xyFsbxO4NGHrDAfWt+jS6H3GE7RHq2XQ8ZO/VFU5kubRfI8CEGX16yiLY4HVjWdIm9FDHYK
9LbAGmnaH43SBCs9qNFnZqN9ZuGurtNGcz5aXz4LtR6ejD4kk9XR9o6dFE+ylvqG7nS18QwjfxpS
xlCfuLjlItrA/MlIKPKktfqp9iDdnYbQDoaK2h0JizgvG0wu2Tmagvys2NNbosb6HoGudQSMsu+1
wT5heiyhmshdD9bxFKaTc6J4SEEcyIKOHnIU70pgxU/1LFDqGpAXAwHCvp1ekwyr5fw8/AUur3HP
RkofbJwWEokcdOeoWr+VkQiPgAbClyyGckaBF7LhfDhmReHa+DbRtnPoZS1NC2AjAKja8CWh4Lav
ile/f1YlOP7I94JXtenoloNoBO3BYZklc0EVbRAZogI/5MXIripq3JsyKw+XvWWjj+XV6yvlWEZm
AwBxfknRFqiMKAtu/3hxaWBOUsfkG+swc+Mr3NykEWFtQMQZ3JTE04/VlGMo7rAeVkIJbgGm5Vqf
jDP+cX+HxAJQDiA3xnnRn1OHsa23oDRP4WMGnes1JgnUGrwXYjxQriTeZjmblbDV87x+oyi7V4aS
qW7iKA90Qsl0UTL7sfCz77Wc7McWjGPYjtfCFh89kif4SGyC2DFOiT/MruRmXjVU5jNWUm9LYQu9
di2M58qTzcEmbCmgzriKQ0TYjs7qEdElbu/UezYNHeCjIT4UdfSeq5pw6ZE8TiQxfbZlJcWSs24D
brEAol8S5wn6zxjavu2oR+g04XtUI2hX1fgFmWhwIw8CekCjh+9pQSJlP1pE4cwvI+reh3Qe0N+V
PjWpziLxdBqRXFaxRcOgPNAdmHYK4j65jmX/EEQaQbmTWiLFYpNZOnl3/N9ACdYY2tXiGJt1sWcI
sBBLGExuNb949mLxhpECC6zi178+qmb+vH5tSDbb48n5AoUX3hKRTXs8vXKt+22Jjk+UR8ugwJ5p
2U+vTnomIYH9NHWRuNT+9EiEz7mvqhdCJbXXasYdIvpzPiLLfvJrOAANxmbXCLT8RM+6OC17QZjE
u6ILinWekKVma8n4rWytC3DV7LekkyA3lH5nYg2io5INN5MxagKx26473aUMzIqt20DQXRe6LjAz
ZBpjPzOvLktsF8ePfippVhzHAqhKOlJOj+huUdYyorWjVKQEQRLcE89DwMt8yBia3/0A1WvMqnw7
zLU+VTdhe0zeK5UPRGDzqaXw92tvPrccTnpiH4g/WFcdSMqFS0kITb0SVjrufh1iRbsxL/dvnYP+
CfAX0875sJ0vjE5T3Mdcn1YazZE9IRngdwYkFqu281Lcg16wT4QXb2n4tay61Gec1tWPKJYPXgKL
F4eFvjGMtD3pkOP7ehQbJ63sN09EZ60tpsdqqMy73Xi35bTdaoL1g2q6g6YkG73pii0Iiuk6BUTm
6nnMSG32PuEHK9S6xgNElujuRDK+O2q9DezUvy6norTRz6yJblZUytcUsvtW4wu4wSgtX+0c2kBG
bjU1o36f6VH9mlboeVQrFcclQ0ki1FzlVmhcEupIMvaTqxfU8d6JKdmkogQfViuxdkuFAFw3GYh1
50OfWNsVQWYFSUfBOIui3vy5xOTM5aSeyMN9JRyQcl5CDwkfM9+Bd5M16irwVfMtDw3Mj3ZvvsKv
idbSxIKZOxnPtDLvIIWpZzyDzZkJaftrr2/HfKezYPjjvBrRnwkJZy2NFnhjzC2fJ/qeR3Tvgo6y
dqDG4tWkiRwdrerdU+aAc3bRxrf9gBjNIIelSd5jElsrBfHwSfXzH5WTiU3Yp4BD5g1m1r/t/d2h
b0sVESIGu3ogOaRN7B8EKkerDlfMq99pk+vQTrmBX8QIKYLx0OS6R8M1Ik4+aLWXHjgresD0HY+v
ehQARdYKBLN3urbjWqcePHngxjo9fcTj+SOti+DTsy1oJzIernnhdLdmcuavUZmstNJ3aJVlVD4o
ZffHfq5v/zq2c4u8ueXEcgkYcQBEfyI0npDV2bz/AtIjnO8Hz9pazgQcNkz8RyaQ/qMD0H9d5Kq2
qyy7v9UmyTNRLzGBcFfjk3jVurJvd0nSIl5WcDioIYEGjAHkjBNCaXvWufPojsW0vZ54bHj8emp7
QOdXAFvhUVYpPbz6eQ+r6zGhG+lGNs8q3StpZ5JVOaa+tzYBLZwBRvobbLtgWtIAR7yGOUKVRvMu
cZXkWth+YQfr1k4nNKJzP6TB3wBGWBFexMiSWRpHSxXqupqhIsummPckQUQkGKvQO01aecxVP1SH
NNRuiM8e2uBVauTUfwvhbPSEuQk96ymIgSYrEFCnwvyGT8xzQ4xNu0JjFG5848YU5yQaW24m4ZN5
43vEEInucyhk/RipcmNIv9p6lqqt23AC1uIVe1xrT3rFtZZVtxsgR1bqSH+YwtcsApuQ1fZPBO5u
SaQQWMV3r1bJqm+0atP7XUJ1dxY99zvKUuYKzeA0R9/AjesVul9Tu7IYfEvBGtirm2eyPzCGhaTz
RMDN09HT3Mz4sALVx9AYfXkGoMi8LncabWioHuSLjDQ0R8/8SBxgMsETjV6dHMbyhxomwXH0p2fR
y9eiOwr0QDvTDt7dlKRPEnWK/IhoC4LEED2JlmalTgW85BcSkjzdtH3BBpetO5rGs3czwCip+8Bj
gvFuxiiEYGLQyB3vodF+N3kKHQwel1blvbhm270FiglaqY1JRiWCsg3mRPA+db4Ftaau/ZoEEkSW
2y7oxbYJsI3TRBg+zfm5ptmfgsQGk7UHzkrT6DcifrEVFOfuFO4QYu890uDHdVh918GgGyeY11Zw
bSuyie86akmvnjYe1geFdaFG0k9Twtm1RnyKXUDhacdt8lC1zWFUbazKOskhDh7Y6hQQx+NE3kmn
R9jCBdE6f0Oz4E7NN9p4DZFZEfHefALrwihdUooIA+J+84grDd3Oy59eQY/z3yxVsY7houCzhEb5
gEylQmoWVQYAu3y4uDFa9DHN5ifLNuq0eD9Z3IilhjNiQnHk0pAQR7pl+84n6sq0mufwMfH7jWUg
UIrhj+6Eml6csXvMAbSsvd77CtWYWKLEsN/TQKbbvPNwgYdUbPO+pUMRGFtvjNpjCZWIZne0Ykn7
G8T3Qz6XXpFQY2jPIuxztKPH8ZE6T3vPehP988h91/sgrbSwuVVaZJBRGoZHNRDqqqm94mte2CEq
YrLtJ5h7wm2sdd5vUrNflZ7PoZSS0QPU5jFQtPpY+AXet/lQUxuc8WbQXdLOO+RqlV5kgZcPJG+O
G8U7lCA3CLqNrsvGLKzoIjwAsCRGHQc5KGtNJP+ha/3579G1gvzVAEX8G6rW//Ev//TX/42i9X/9
9Z//+u8JvfjbO/7SterKXxRFn/MxEbOrMxbjdyiGZv1FkwRhoIpGw2qpJuLV33WtNrpWBfEMatcl
DIOcjN91reZfjDnwQs66V0taUvv/0bUqFgLeP+OPJegNW1F5GmiGDolNnSMxvn8+hoBQ//EflP88
qFpkT7VWbJsQahCTVAWjYUcYmF/hktKx2EtjuJZedik9G5ZQVuzTPjCZSUYfxtj7biJjfaMKv1zV
iTVs+sWWCDpR1caNzeYkRPKAi/V7QOLxuhgGMOVC/SRZMN4lcijoUI53Sp2hMVSbmbDEfAU8eUEG
geq/RrRDD3bFYOcHoj8AbKQsQx922zlkfakMQOvWI6oeVDSI4jj3afCFYLM0N2mnYptMnbnydcY7
5nUf9m92Qp/VGJ1nLfIIz879Z8UwimNZVAeGAk0LD6iazF2V7/O0+C3or1OsktLs9F8xip5jBPnf
LMaRNTGV0cLXxMov9W6vo0ecQwi+ewPEKjlELwZ9UTdvsd5PAvaEmKqdRd/M1Csq+iGoBMpyzqYm
ksrFjOmmVhq4hsNywDP8/iL86lEbvhq/Sk7mjFAyojx0C6MK135eZpCL9ZRhfHQ2uYF/r6SkdBWT
KS6OEV/bUmlYsugDxaAsbRlYKQ4PKF8AFR/LwJweKsz9m6qr8A7O7c3aED8YFbeyNg4xD7cb7OBm
HQmqvd2g1Rsl0BIWBUUO7cF76FXgdREaZEPacGhnWmaiZ5gn5cggj8SKvIAda5pPtWnALOLMoJQu
D6x+CS9Nwi+1pxTE1CaDc6QMprVTQuttnGPFopLKKMuabVKTBt9FSfkgiug3rZRbVD39VpidQvKP
egA4rJ/14bFHcHMWYf2Kuy7eq+GcNB6ooOK8tUVSpWb6PIMbmE64MB5LxyenLhvmD/De0IkEaUS2
oMx7N4iz04Co4eJW7fj9U5d0eoxsPBKTEeBPSdLtn54fD7/SbP9MHVf5+v5fXzoDBo1NAq+pS+3v
mOOyHpHt6gN3sUgaN0Nb+EDiLRWb2OkdAIBe7SYjBQnMbh61lskwtgN1XbrmdfQ5ILdBar2TLO/W
xEqkrko4+2YALuPaNHh+YZPISfZ/5v+PX5ZyufP3vy5hLZqqSUUiOdDk32fy8qXkaoopY1417lE0
hM1KIfCB5sukb0THUEv8a3VvKdh3eQAZgKXfFYrm2qMeeCM7wsKCtZTurkmHhbxWGRjtuSdU9XQB
QaVj2Y8G85GyGJFfNRYxwkQnDRsO93C8yrw6P2plDmaawIbVhAFoCyf2KcrFd1K05YfwlI2qxNeE
v8K1lcDNIDsWhx5z+1pCG7tnrWdvgb8ERJHFo8tDL3/XOIqRVLxGfp5sQYgcG6PvL9Iw+4s6byb1
QQQscNGC9EdVTnRm+BqcrFXGk/tHTVCH1zfbGsEhf8DsTR8H/1Lj8l/9OpQpWQl2FF3wuJDuF5Xm
x9CyJoBcNBdEvdOY1zH1ZgvlISvkbT4HoRg07o9qbaXZ6o/jIWIyio+MS8sGEkmycyx8YJSMyA+v
xowSRiceKU5P52bK3lTLqA/Ee2TbnDYztEnWR7TOctZuBIWt0pbw8hFOHesSma2aWWTYc78elz2/
UUH0KbsKGeW2jc2MJPepPpk+TIVhSCG+MJ96EtZhubZsRGv/NAmFxyvIy8vMSjdS1O2WZLh73+sE
JM1NIaStJNu1wxcQVei881Ezt44SRGm/LrZYrRI9r/aLFxJmSMn6sHM2DhrJWzAXE5c9Kc5wffaU
uuyjySh6TCZmka2vP6SOyM9BXWQ7mB+I2VBCbXqnI36DSPM1M2ScaTaJ9QAv9pQlt1qL98lWJMuR
ASB1TFlwm5ZXtXqZmnBwNX/id6yU68TTFvmb5Zz6xMAXYZDLqc84f6qvtIIS2rUL2H/ZLBdKdTwW
g0mKSu3osImc9xbc0XY5cmbccuf02g4kKrUd3fNvJQRJspWj43Lkt1a9hgfUHSq7whRaGji7df1u
piaOd7vCiJ8YWr+iBse8MQN+qOZ9vWus0XmgxAzHKgiqdygRbwlJUJepxU3PlzgD4p22G42C2WM+
7Ys8gtmo5rSOcvusK4ReJ+ktjQ5kLRtPdYnMOK991SWcxltRdmpeGDqcdThtskQAoolrdZVPmvfk
ZTgsrTqprnk8PAxoc0s/VY59ZZ1RpAZbKr1y1Vh2vUVvxkrY7BvM1Jjxkmk9dY3YWYZzzCcjeNSm
BKox+TdrkODR2ouqWa84+rTJOvVWCO68jKgdiZLwvZBRvw9s+exJkRzjZrKwsZknvpVY2TSEuSA3
YZK2ZesmWvMhEv05KsfiOQbX1eFNf2MU9i+xB0ClM/XsbTLqdmdaG1E30VNiTpvRN3eaYn3h6Eaj
X8fFtk1pXmmAjgjOSbq9VILn3tDLHQG8+JEnOpsOI8YNFI2/tVJ0B4apbQTrleOQZ5SbYr2vkTjE
33zKSr2beZ65VsAdusPsD+rHiFwtyK+rRffb9JVzFCoFVqJUT4kdGBeNf3Xtm6H5gHRKj+P4jNvF
3+Vj85RbtKORR2CQa6Nr1hHsNFiTmzLUtpqHWKCs7OwUVr2xi6v8k/a59S6uitK+Fn2oneQM+eq6
NKBI1f+GBqQ4GtAHjtq8aeaEhO9ah+Wgn/O3RsWmkgP0CVFY1+zGwCu2naFGj7T/gbwUwL38Powf
xTAdirgMjwVaxUvuJ+94eje2kNVRlL/nXy57uYGoQxKGewYWowODRGGiNnJGx+gPRouHU8cbokUq
f4N548UBOvxIRe0oaHAt5wByqUzeYp+5WfnDwzD4nYb0McdhgYLN/FBlLwlDnEDm1kCI9HmzgJXV
GEzjIKJTGJbMzdLU+FCa+qOFnupiaffWGnCvBxzQ7RSTYDwvTQmq+dumHuboQhac321mJOS/8rjQ
zdY8OnkE1hGpB6i5B8fr9fs0IT9y0uyjwSN7X05JTbd3GvPDwdSe45y/azhvlr1l01RAv5zY+9u5
oqKlufrjeLmMSfpdMGvE40GI+LJxSjDJRjxWewid7dFrbWMtcmV4g/4BqN18iDSPT7JJN+HId74f
cnkDQyfRxamskZlFMgf25K3SQXsqw7gd0CLcfsGtUWjDoK0Zp9IXK6yTnQBdZU9qjSqH0dBvTBKt
nBodDx9GcRZBJdzOEOkxcaaUICprKytx12vFPhM9ld/FkNUH1AVAoCNqGFKv9dXE9P+Uz46SNIlL
cz2W+47AAGGKE7hxJLXYQ05YiEY3ibqjgeL6yQ+z4GaS9rxCOp+c2wzfkRxD8jdaRd2qggSKXpuC
tYWB/tCpqPgaLbmQvvRJfYSwPF1p0GoSCdwArBg733vqQ3FWij4CSWQcK+Tt7qh04kNoBjUt1X+x
nGATEoF+BB48MA+PsidR9VjQwaCkGTa+GQrQNNiI0Na8jj1VY4pm21JJu1uZAg3q9A4FIQI8eBm2
v2OB9hXb/nRMRXKRVTceyS06Ep8M/yrQiBmapuAoap4PfpI6hwZvrlABaYVR9Zr6JCClDtcSRcnJ
rW/fQs9UHpgmuq02Hqz8ka5H86FHFfoBkkhXuda1/GLThj8wGWnSb15qTFMhxS2eS9U9mOQu7GoU
6BTv0ZGUM5PHCm4qwSM7AuHD1cLAKY3qaAFO30MUPmRabJ3JoQqoAEUezKeOwEQvyTbgUPdVSa2r
8sqAzCVinhxcwjwJSiI28IuMWfVqCzq4voKFRFrweiKATuE0XqG2aA+BqY47q+9IdzFZcwWTr6+C
MkgPvuXsgAxN20pCPkcCvxnHIHXRDjX71icoJ7a+akNhnaR59VaGZHyMiIE2M4064RbxIfZuVOBA
26QCUMOn/1CphQAP2/4sfPLS0DQzkx3VfTBmwHHr/Dk1HsxIeYRT7h9SdCfrrA7qbcx0/smyv42A
HOss/TIAb3ejRJSaleG10RvVpTKcfhpiwvsnGFui0tj22JHIpM/uUhnOns0IEui4+yDf0HY3nEda
NrbL8wcLvi4rQh/0bYj8bP7svCZsdrrAlzfdSiFs1xSNdSCDJlqpWnmO6mo4B7rlbW1IyyGwiEur
X+mPh+81xS70EIeYppWbxtW0FcXRsfGn+4I6E2FiGxLKO0KZnDU+zszFjCfoiHpPmvCdfTQ0Z0Wv
BlocqdwQyL5S6jTbRZUebwrHnra1Hhhrg7nKqql6SLv98JxIo3s1kvRBptLVS4UoHnuYC8oafviS
UEYA0KMLs3pwVbUFDJDYzSHjd9tXTGupVfsCSUrRb3Un2ZoNs+nWQ5CTtAZcw6bajLVnaKtBhexi
8iA71WON6Oo5ouX7PUHVS3yDs280i6+aTDX+gBDJvNC6Zi0fUFoGa2mXw970sACW6XEImBabhIQt
lRAlbH4OON6O2BuvjsW9Oco2XtlV/InlZYZFN19VyW1b6Z10J+3sZAdHb18b3X7O9CaEzUU2fMw6
mTW8usNekK6ctNTXmpJrm8JK3lWWKVe4GXeiMdDgmQ5pHHo4Dz4t3ZMURNKgN2Q8sObLR6N872AK
JFV+9tHobux2w2O0XfUOIpZx3lDGL2jTJRUxE2i2daMJ9rKLQjcDveMiSEfMoOlvMrHUi+czOiYp
GjmvNh5xm4j3CN0U1kNlU8jQXPcTtyjgQKL+8n64tFgXd0XGhLTXHfjAQ/nkxZazbvL0omF1fRil
2GRBC34gA9U+VmZ3NQz1KHWqtk6suGlka+vRd7qTrwzGXJYH39SigSKI8rlRtYsyPtrG4N8Hrz71
KoKMNNB1VOQD7I7AogIdkeFtcHOnVvyR29ZDrDuxSzcp3sQZOYBNIW9UElzuBbIginFy4whsO+q2
EyGqHfdcspto6B0Up74kM3XzD/Tmwt8sezoSUVpkm+XQDuChyM4hqy2biUnRO3qU/qQKpSUvI43f
s7pZFWK85OTBH/LOROeO/mv06NZOElDyDDh0u1AaBynEO6U9GzVGqiMvYZO2yrM3BPI6DIb+EJGl
tUWBKtbLYTefS1imnax6eCbOsVl1JYE2QRHCdR7HjVIr+YePIzyrP0JTKlTBeh80kdx2MHj2wIdg
gcBTFFmiPlk81rdK0YWuVWBPJhrHyk8sAWe0z4++ZdWe+3aN4myM16ifG/g2Wr8Z/ORUCW0mXJn9
riRYw2v2QRhmz96tJHBOn6lay6aOIC4mjv0UtvByEqdMr8BpjoM9apc8M1a54+sEj/bJNynt1ypw
eEuY6nFldM8MbVjPIl07DADDnnXgptt6buwvVyMfrkdIL7ALU0HzKTepLaHvxhZNmU8WyimtyGeL
FXPmfKqsLrSiPS97ngyIIkmUFEam910XuI6XcdmzKVB1BLauJQ4lMgSQVWeK81hXSb2LyF7HxqWh
w57ffMqf4rFtbhPddTf3cVImkXjEBcIyXTbFNyajm0BFFqtlsMeJgxOAWoqZAICdNJXEx6kGgaBT
kpYnS0X+3wXN8NJrSXhGf9P+OnRMZlAFSTsriwLZs+VEDSulJNzKOA73Thg/9zK5a0AP6N92m0Jh
PoZe7tr4rAFx1cqtzH8YAQGmBblS6wB+40Y02UzpHd02ha7bRER1+jlcsTHJ3Uk1EJyT+44YW63p
1xU/cyJG96kRMNrzxKxgjQmSGLz6g+boput5s6BSt22Tot5LQgwZhf5l5glChcR2VhHrgkNmOnjx
8n2pVRIAicxcZjcD06KDx023rtCJrk3HqHZR53yxjsXMUtbbrDaI5QVfv9JybHACHXZaakhucbnh
zWgenZEEvCAtHjr+JDuBU4EG/0nvMbomvg0DxFg1jYquUu++kyywDy0FfL1nEnkK0hcd3Fefix9A
hroNGltr75XMPkiud2468cybEfCYq+m9YmFRAPpHEISb2gZG7gmSU5I3Ac0fQ32o5ZDyBBbRFpjY
eoCOyhRmNO/N1AWbShoQbNrB20EXQinQZ9EuhAbBE27c11UEc60aCfUQ5mdtp/XaT2V5Qq2EBgsy
kGpa3ZHsVRLUmmRnM4KeLZ/wGEhqYGtiwpOVHouBOqthS60wdhK35tFXih8hkNRwnaRtucdX+B76
5Z0vb/TTyknIzJq3Ohk/ChRXJ7X1pn2b97cCOvVHoaGpiDu7QK2n+w+JSUaPF0w59bZYuWFJt1dW
BHkQpXfvetlAZY20X6VUlJOv6dxtxSTOY9D/zDzjRWRW/mr6ujPPwEpG1BZ0pi/ksUn6fL2/lug2
31qr19bEUhVuBIJ3FXdYeT0igUNNi+6FEeA7IB9tyPC6/DqyuJdK4+CBLHgu0qRFgaNv4qfBHsxv
Y9mOe2bfEFnhct894b90EOtxNmn+vi00duMB8J0X2q5dGh7pgIEgoWRsV35Ia88spvac2XZ7XvaW
DfQxNAOCb7PCgLsDu5a888h+kf49xkd+7Of8Lpw3/MPqFK769J4Iq3uZMOauNbACq+VdDH8wG8ha
v791pSXHpYT8HyH1z2Px8x//4fNHChEDzjm0qObPgfKKlCacrn+7Yfff/+W/Ljn1/+Wv//Ov//wv
/+0//R/2ziRHciXtritigX0zdaf3TbhHm5ETIpsX7BsjacZmpLVoBxKgqdZQ2pEO/VXVE0qA8P9z
TYiIfFWBCHcnzex+95779//59/+2TO/+7376v37cn9M6i8GbY7pM3nQgDhZk+n9N65y/BQjgOnEp
BybbwpP517QOQI2rmya+PwZpHuCYf87qzAVPAzTGNpgZmM5/alJnGP/WVKo7jBFZRaGYu6bJTHEh
1Pwfo7qiT1OazUZrk1swyThP0QO09N4AEFjrRmkfHK1iyTR6Run6XJ6msvnBUUk7RDhcdeYQt7Q3
sBXpHjJuzWgD2YJVSijzOI61GRIxjPZO2t2NVMvWzhAQHfel+xSAOFs5rX2pKqGObRe8151Xcx6l
j2VszX2VaBwfqubpcaxtXHXnYE9VrprbVa7N1YFQTWiWEHOnxJnPacUq7lcDFAPLc9Zm0sst8/Bk
bTV+uWXnK/fQGMZP7lqC4mr8I5apjdBGnUzQ5bQ0Ewo7AKK5ZY5wNkM0NpuoyILDGFfPugwcgmS5
tU3r5qNLU+OsG2o/+9hK6IVxDrJJqqc+EK+TLrL9aIj4JObAJTJgRpvCIOdia9l4RJX95NRYgDSO
5npgGc9tIFtGvwrGID5pgZ6u3BH1Xsj6U3r10QFkfnN1SLHUBx987FuUKmfxawPonQiA+KprLT3V
mpWizlrRLnER5fWABsWS8jGc0nm5dnXZkYhiTOVm4MHjQZ8upIuSlAQrBdSEw4yGwzpw0Sp0xrS4
YZUwDikqYic8SghURsgzLwG20ie6rrWkhB7YcbR1kfOckvAnms1zKjBTOtQOnP22c1/HhC5hjo+y
kc+xMsXWT7rkFqQJBMWWFdLTZ45vvvcZBG62gw3OfjHwpqPLWUtaqRFivsIyaNlvtPFhiR1TiHrk
CU/tqO17MBuU0RCGJTZyL8xU37IaNPgNCbtzHyKykA0JHoVXVBwCwu3r3cBSVA6jPGJhsl5FfDEj
hnn0TOW7lpJUrMc4XBKNlhX6ZhiEtUdlFuzwKz5HrcjzlUnKYJ84i1UvsBWblQHTqsEZB2E9DaeW
D50+4BQ0s1Ze3cqsCeEFqAOC7WSXO/alnOgGHDV4sSW2jJVPC8ohgAk52IgPrCF8aKXWhvDziu0D
slHnXahMHRdNlsB5qNlM2XH53S2LS079zmvvWB70iLzcMlns6Gl/H8uAkig3eQlioncwDGp2QJQG
CKfEymJFOla1yjiTp1zHaM/vRUm6gK0+G7IelETdmfZbZaByyMIGxEhmIK6Mj84qokNHCbMs82FV
u938PdOaZROffEnQbpFjflS2hbcfJT+XCScli4b2cVW6VvKjcf0vBO83N4puIBGMAxZXKrEGYnRG
gtGyKWV67RyKHlQlxyPBLZzKdiGudTFbt0bumFYsNFfti4YaN8wlNMWmcWr8Yvm4q9kbrvPaHQ9T
aWOBLNO1NeqwTAB/1dsGWtC6aGwKPX2bsuk6QFE3Qc/gtMOmybiWJJX7i0ALaXwG6k4wFmcNj2/W
UkzbFdlbFrv2qeRgZWqHqXix4qn8FRkEVfx8Z/Rmy0eAvVpQM29EJbSXqD4Kf3W0q3Hdp+JdRDTO
xL2m6AlbSDXNUjtF5+4q0bw3TNm8qrqbO+eoRGJf6Zp3d6cfnCZxpor0UNrHLkYU1THwJU25bmmB
OKjKyvauSd8CbZ3M310roFkqoB1X4fobyAStOWSrtVYN423KR3c/8X9eTTJzD4gZZy2W6iWNbe+p
wACUMYu6V1BNNpVWqSMlUb8clL5dEldtmHcOLmI/4bOk+/U+rzK8iLhLLwX5KdzoY3OMsl++X9cv
5PjmLRMSIt45bbqapL54DFw7JJf605TGuInmkWL6uMTbPBE5DKhEvTSg/g8TBt81j6UclaBZe9SA
JXQdbUtt5NGgaGlVffAzSzR1BbX4Mx2HaQ/NgSYyFWTrx4W7xzyMtmPgZfLsLYXoEzlJqGZjYP8o
/whmOe57CYndHfWKmB9YRcAFZyzfcpPZMzZISqueGGb4K8vx7mle7ru+kkfefMlLUn7g6I9RrTq1
ZgD1M2n9aGXipn4T7XT08Eo4Q5+FtZkMjN88ARkHmJVBh/nGbqeLaxjNs5f2gEWz1sBdqgOR9+lg
rzqlAIAu+VxjAthqsidlZlqvaZkKH9MMwCwtqwDmaBoi3BOM7HajbKc6poGuNhMC/xOTnpmZJCST
SRxULL4IApnHbsC8FmQTJ+rJ2yeFM+99bq8Qj1gWmjwpw6wW6pphnK68qtzbEGpoCF0MjOCU3ZD1
Kd7P8+Dfk7F+rsHIrGxyrkfJQRmRZbrVJG49fcxPI7gXZu1aunbMmqK8mLU015OwmMFi8mIUe48F
k8gA1dSN9N4921X7Jo8BQRvUbDjZc0tUnTktxW+Jp+9LDKygjx37mM2MiIb+G7DeinA7eYaugnRP
nMZ1nbcaOHVIdKQgAafCJtCKXWfjq5798iQw59B14ykcn4lJ6tYcD13tV6GR+zA/t8FDbjfSi5S0
TQuFNxOjyRMslWbfLd9RfWVvnQSDkICOtvLpoTeWIpSm1H9qSqm9akzAnRWSTY1FnCTuFDpLrLjD
XEoRW/sqsvTdSj39TdfbJ+6ejMHoYF96wfkOxu6wFfgAn2Gn1DuZCDo2RswxJvqQWkYmI5IK2cT6
NvbxTeqoYIYZ+nE3fpfO8EHjsPWtCaowSRttZ2dIcfHMSbWdiuheBalgEh9U16KnV72PHNJBoxac
DXdmICnUfDS66IdwfW0t+sEKTcY3l6q0+lOL85OzKukBnfMQlQ3OlhD2uIe8DRyw1PR1ZCoZBmPL
HI5Sx6kw/bDOTfMCFVOdB+dnPbfdeaLvBFJ7F7ELo1SmjJgrWdOrHETNpzreo3Zq28p0ul0ki2FX
OjP7iiKYNsKr9DtmI+jLbsMpcbDg/+LwFlMX7IXnUK4CKLCy0tPMnjqkOhkKqbenIVIdNMv8ZTgS
4GHBcBxwSb9IG+0lraCWSxSyrn3OefbTRGrBLSWKgzyMHpq3HkmPxRRZ2jRs2PYS/07kqas6GnlR
oKZuQD7JBBajSFun9F9c+fgpQr9eGBue/TSYGduH1PgZ971DQW0+Hmv8ZWfAEc026WFqN+7C1Idg
ErB/vPh+D6WeykdrM2b8QYyR3HOyXCCaYREbyrdiuTcraCtkLDZdMo6HxunzHbH/4BBNhHa9KgBZ
hM8gxpXu27p/HiainVUoax/GmOIZOEX6vvsWk+ylCYjN4LAoV0MtyMNBsNho5fQ8sp4cjEnH2jD8
IqOvv3qR/RF00bxRWvfe2YDu/Zq0l27V7bUKSi9EVSw3tfQVg525JHeKKaasp+IEBTE/uTK7SJxn
u1jxXidNY6y6tBA7KpA/Y4n3SfF7rxj5WDsO48vrO1uv2eB9xzS1xmx990u9ZvI2p9QdyDQ+ECf+
piXA2mYDtI3uy/oFKmZ0lbJ65mX82VRxsKvT5oVqOuRawpy9eIaA2x4Ykf0sOHOtqSkq8HC4P7Do
iF3XIQNFvdhnluwvVAI/ZaoOjnZq3s1S/da79Cub8u8iFqzGeOB5B+Y9j1eY7Zm19KlvGtEcaAJl
QGj63zOWlntL3ceq1EApJ3n3K6i8j74a8JTFefzq1A7pRA1eYBGzk8szKteNBqBNny2tJVGyEuAF
6rkIDTl8Zsvj3urTg4GSsBE1poi5zX7AVab6sfrdlXTVB34n16UNPdJh1pANNS3QzC/XpcpOtSPA
PJCKoBwLnGgRtPjRfLSwjK5tpItxU2WVOAXa4qnWsUVkDre9VhbPpA6nU9wUVphE15mU2SbhvHZt
tfRQp6I7e6yzGzM9MyGxLjy/MKRLB+YZ9uGuFx96PGSwwyt8+PQQbHKX4QQtTYL9omAF3yu52P4m
bCgGfm2UIIltI9jRMzGeU0PV65S77OyowgXSNEbHJjt48Yj9rGKqO8asH5mOVGhMBl0NnjDXit3B
De6fvpoAdIaTVN2mcHV+fQ96TuMTUJkJjH40OilenlKyo1vYsP1FYxL6YSZbsbJQUnjcQiJ9GPCZ
wJCW0A0weobmuidJfDbk8EJ5igFWDskfYRwVp4wQsXGSe9w3Qd97q4YwwkYKHTsULbVIz+99EOOL
KJ09syrCh8A+YSEAGMAoKC8U8fjrQuOHdw4ptyxHyDJd8WO5Vd8mPAk39Vz2SXvoAuHvAyig0B4m
OjyBd8HYe7FjZr129qNNG3UTGEHWCuPoU2k79YU7h8xA9DqVdKRQ55ufKVpgT4XuurZsUtKeNl2N
aCIw00mIHpS/XmPbXuEn+00ii24az3q1PfnLZH+KGa7wXvkttF2OkSlngxw0qr5o0ERWLumZ7SDE
F1tYgRfCEPcyPzoCeVtX4OApvp9buecI9K5N6XDIVcAuNyNDYvXaPbf2Y0/uMqB3dY5z/O6RJ9aM
iSFelob3An1rW1cHS2eNz+Echp6Uv+0gOnf4D+DTc8Fq/E5mrTnosccZvpxRBXgBiyhhX5QGb4MG
WihO5JNFyCg0i44GkFm8DIlCzSYq6cUc3nOtvzmVkLdqWDgWpbZHxA22lj99mYqKinGov0UQpiUD
uHPRzF8FmdDNUOb+Kpp1Fg4/3tDC694snNAvTk3QWDObVd27VjimsbtpA1qWGS8P29aBo83cZHo2
shUpSOsU1DbN5H9ok75H3U6vsFvlWZVMYDJNnU3pFAdH9JjWFA4IBy9dYwzOqa8x3lIMUrYrFYel
ccuNOtuyr8l32AUrJArWDs7LdHQpK155ZMOuj4s78gmk+2gGAsHfOEBQ2OZj5J8fF9jgwao2Z1LI
6s2oicnWGqwqTLr1VpNmg3lSPAmrN1dFHzd7NuXWyMbINvOtSKgTdxbXCwy6f3yVMW7K4uTTHCk2
qDLvVwBg70C4Yt5bTv5SOkpcmKw5mybqdXbOdo8bSWEWWy4B9o0/v3Lq8RXjCg0MmICGqOxC5rc/
u8EogNguDa/+Z29qoPehYOHW9U85TrV1NzfdmuIgm2VM0rhKg/shzjsySg3I8I6t3VBPzYlJHKVz
7Bm3KHcdcnomfxqIAr5et9+WHebSyNKzJq8ptbnZupyOkWWNqyGfsUaxCaAVUH83snbIOBVBu8z4
OJ4jEC+bSHL0J5Kp1k5EtfLjwir5ox2ZTbtizgErcU7zhnR+87G2utZg3zpF8h3f6SLLVz91iz+s
97t2Q1Ju4u71fjujV7/Ui9NG59loVJ3OQDlhjDT1fphoAMa0zjvOSyLLCOrpEAzqPYDjw33Hzecq
WanVwrHCHYsrwSoWrVSLDm1fd7vKwpRU9K3+OXbxjcNT82KrXl4cb/wYfdxvjrO2e1d/a2LTPyuD
uuKxizxw867Y5rnFHxTM94wU3CrORv/AbNNe/X91+j+SJflTTrbIUPw/4iT/9e///e//43/9l/8A
Iv2vH/cvddrChb2QfDzPslFH/6VO63/zGBvqiz6MRB0Y6NZ/ZUl817UdDKamb5qPmMk/9Wnnb65l
+cABeea5CMr/qSyJieT970Zx1zUC23Ghi5iO6ev/plCDu7BpDZnBW8APk51pbTrOYKe4tlr8FuO7
PVaCQ0In8HXO8bRza7kjzIk8YQOIiRKvCjloN3ixKREu5+JtABBz8iVihpMZ0KBnCCrVcHea17IF
mjSM2MnMWANfqTit9U0ehYZGlH3yAutbAEi2iGbO6ENGMUfLCapOOneNR757wlFEDSYPHOC2yY7Z
c0lpnDFeLQVckWImfhEAJKvOIw5e+UF90AmBH8h31SHFaOKjKbofmFZ6KtIKF70YC2k+Y7tNC3in
utLt99HVot1IuXnWcQyqxSHHIL0usHDtZ1Mno2/D/fXjsjh405Bu29EcGkTc5ntVSP6WjCiH2WYF
LVW4pFz3znFbCzUgYQe/p7WVDvgZ8VXWYTzpckPH07e6G6ytwe4SpwHh94p19VEbkSzdERORixXs
0OBgly7ShvKeybTworfmKUtHudA9vpPYvGRZY91UVU4rDC0vRoXwoGlNdVRjgWeLDTLWhYFFYG5W
oCwefMW/LiCgt45S2JsWa3aVy69aK/X9XET1JWCys5YqyTd+wTtKFaq/gSy11rJ25yzVtPgNj1pO
FXlby4mGFcO/WQJcu4PaesCuiOZDRxdp/7K9CcL7N3L4kSQH5FNBQVKopmFDt/CwJdk2Wb7NJ+D8
+TzQOmawKNp9FJ0RpPjdVb71ZvOXF8uB1cUMp8SH31i342mg3LNbuI8VTqB1pDR1GBzx7I55+1py
uu4rnFL2qPqNYZl/wD02rk7KCT3HYn8wyKpyWKAlxMntCBy1nHZxhsA6F22yY1v321EYnyR19nsx
P0Ply0hEmHzEOlW8VUVdhElPaFoGOMv7BS8V4Susx+wIEm6tM8O9QKHs9u7MGFtJdZpEoq97i7Qi
kgOnfvLEu2nOjKekYY7AWHTaanQXbawkZrMy9d9iUrwrm1oe0MD6mniPveb1udLg5L9h2BSc+Zld
GCOB0VHN4pi5iXmkJP0PJ3f3zdwx2eVjfxBJEDznrmj3DsY5Fv3i7vVk2emNNFa9hF9fsZ3dukZ0
8ay+Y4sO+6yZzJ05077mKNwhkXlM/D75OY5BqFAFm9E7wu4qP5GbsvaCe+8fl+bxVRHT5CSZ/0yG
saVJ4tVXevXlUMFAbL7AAlcQFTASRYd6u3TBunWo+9Ducypdvg1+Y5P7RuRxtfjbez/m6uRo9UuR
2/7Za1VKvWfSQQFJO7xGvNCZjy+IZRrQWvGpWsWLhxTPSZd+9SL7ZTb2Kc3TPyz6BpdzfnmjExEZ
0nWMDNhzF1wCOqgwD81kZC1zPgBINcKiqbs9lGZGVWP83kccd00NEb3AGYDcneOki0p1zr2OkjFA
eplLtrxyicPDlcfQ6YMugjyXURl3LBzOHQiSIYXz1Q1WLT+r9pxbJAiR9QFbOAyL4hD0ASbcStDX
Xnb2U1wir2mFONtD2m+Ur507rfqDpi/enLp46asYzjRZCI6ieshuqQsRC8yzm3ALTVpcXbv2BvDc
2NYLU9bPSueAzX4V6U37gnf456gGeUNJsc8u8FO9Eju3aPzd5PsXmfu0NOEZ9efoHOBkOJGT9Y96
a/q4cpcaWUGJQ6cb8lUfDkPi9QjBPFXHZUQUeQ4VVumEVaeyEhDWboRHudAOpgjUzbap24vsTP8R
RfmXuxunxjyAEYuv2fRq+ZzaXFc6p2TAJdiR46BqA/q87KbhdSJ/FzhvsTWKLW7K9yRJ160BRUAE
3bQ3i6K40+6wjWjaXlv4srem6BfvIAwDshyFUVTfHPbdalDj2qfDJxyF9zHzMH6zy7LCKRu8GLbB
sKRhhx+NbnIKcLGdGDK68Xaul3YC8ED7yhmxN2l1eqqar1wVoDFm+8OTurbWvJGQZd2sG4nJ2uT5
uarVYEJC6NKQLAUjurIpNlbaPPlx1j+VJLa3+mhtBf0kJ7PveYDqU8+b6FGv52t0UsQN0MCKwu+N
Z0wC5Ap4bWnTciYacnhd03tbWev1ZYhndy3sjv9JJuNt4GJ38+fKfylLjklmulRkeAe9GOOjS4rp
qIy8//OrfvkqLi2C9qkA+NGfStPMLoyMxc2IteKqtBmBHiQVDp1q46avullqV4UvY68maYaMxfpN
MwUzygPgTKfNro+TK4/RltbhCWBXmp1zp2vvj38H+/6ttIxnLffsvSqDkceABe4HO8tVC+L4xAPg
8Nc/Pb56XMi+HDvb+URMphK5ZE6BfjFck8fFb4/JYuTvqpzulrqfmC3LidSKnobAT+pd4zOITGqM
18wrcl66JHip/CneIOq1W8diPWlccqiKwpa9Rv/tbeZAiNsOPUgF1i3v/Y+A4olV1RvLqGAgqJrI
8g0hMgJbGJU732qMW0Ow/Ww54of33FcKd50FCKzuSZ1gFwptw6/eUtxS61Iz84M3zMbpccEOKDeF
F+QUWeeYm31SpSkitfS25jD/nrLIWreubE6dkehMxRSnU7h/F8owX7vW1daFOdgUJIzmquE4/cHS
deJBE1weFz0aCgb32JE5pL4xyd3qnpzIuOZGR6cql8bjo57qHupAPZEFEu8UzkE1o3xxq2XWePFs
Ve27zkqPU26vYwDWG9U33TcNgKEDvFc2Nm2djr8fcnpxsDlYs3SuY0OZnhE1/qkcIO1i7+SU/Rvz
BGdHI0/vj4tf+iRXqnQfe/W4DdvUQDuRjnHRuRA2NOSB9o6c8FOLy3Z0iz3eTeDGuiPvZn/zrVbd
iJOsg2Tww8a37tYE87Rom3gzNNO4i2a84I7HytHqRHOUpMJ5hlpkVPJbx2Dmo6+f8+XRYXnc6aVX
MYqbaUqre/kHnY9bSfss+5H2o22THtT5VgZ1fPnzkvYv2jgIHLoT/4TEwQzTx/yPB+Po5SSE3Fa0
OwLndyGta5W3/j734u9+l4Praat4ZqLiM2nwZH6xtPwfFyMvx5AamZbuEiPamzVtPV7OZH8R8Gtg
nw2imLlgpYyFKOX1Ig598gSrx7/BVPrIxOJfjn9RieJ/79RQEaW2v9hAjmFuJ95ToOfTRZ9tF7Ow
X4ZWKdwXrLg2RgXwTMrkO+XsJ52Ou8ay12YZsSfLP6zKBIUvQT5as6nQDdg0TaMYVtmyUXcbcAe2
lSxKKbnTsRzLveMhNHhJFRyD5SIGpa0Tuv/OAuOKzmD1va8szr5YFQU828dHRLkxtpPYOBZamsFi
dtITprvtHBuvKY+YED6M89xIrcZHPNdHu2R6XSs72IJUjULyVRpw5aUtQ0Oy6CT7RtNr9as90DhY
3KTZ208WkvXNE+A59AZLoxzt4jSkgAnJm4id7IQ4GUr/JFLe3KL+hyT5fE3JLFx9ML+bLBv37C8M
FuD2Nwqmf8s79r5FED2XyYsu3eyVvGtJ2WJLOsaO8iOJrZcqTvokHBapqdQ8mCeZz52CkGDTRc58
BLsp+KknF9bPxpz6lEBMNNx9dJg7VYj3yGRUAnSFHg3AtDSB5lfKLNEbO9u6MSs6AshWb0mZqFOn
o4HjKlllCrvCujI7VruBcfHs9DxjXYutjaVvOr9PN7Xlak+lL0t2hqO5nxmMrGAyz+u4abWngOkx
wpoZMDDF/cszVxhV8B3eEYbZ4NNu0+opi3os8pVrfsaAkdfUUg7Q9Sxxn3zssg6P62c7Dvqtlxjy
HLQvisnykaOLpIyrJgMhg4002op5MPgZ36g+HZa/0DDndpvSaZy5s37uOjoxtZrSOoeigdogLGyb
gfEqpuJaZVp+9HApvTgU36ymrq2og/C1F1XSvWWV+a/GKdOr7H+5WuFvS6XEe7DUdwSNm5+a0Rfv
0HT3hoRpRnifNTgZ1LknA3F+fIXzFI9nXjTHUgwD7UZp+qIPfcOUu7Kob6CbjzDgvVMAd/3lif64
PHRxv7+4/gv77vJu8iS+G4PFh3pMLtyNDbl9n+WTR9DxoYNpy1ejBHkWexZVORToPT0ugzl8WlFK
m1/fMVWuNY3WVQvsWBy310ZRJV5HGdMiP1s2Xc2POY1IsbaVc4oz2W94qxfsroPhVmtufQsDOzDd
+c68I7nlLIiqdrOPORjoFBfLOlYG0/IGqv2EmxzCJympxWDuLlbzOi/6EyTp4GqW9e8E4WOX6Oaw
6jOw7g8FEoBGA+KYS+8V4kJfKKqkVn0uo2ImWOPi1wa8F8wsxx2/MdIY78UAmorzD+ZuQ8X7fHKy
V91jaDny8SQn6KgVH1kBNMBtbo+LXKADTtzDo5VsRrEyrLWuqC/09CTEbBdNPabPcs1hc2fjoz2y
X8yxx7hPHR21oYDJ9T4u7Zh9EZdPeV4e2Iu81VWvLiOWazY6/JiB0/C586eMiEjLX1rH/ECnCpji
27SONsTJ3DmdP2b29JFrpSGwfcjAyAPr0f4y+tLcMvYlS+fTAiuJXvnWhmaobttpmNgytaR1lvM2
Gc1sj8evWfXlbHzk0JlX8TgZq8nq3wwCsXsB3xPhgZhSX7nw4vVxOD8uBLiHc1wxOND1dB+lTvvE
gW3iPOyk8avdecarZ/2WfVG+9EljbGNaLnAIB/o55lNz0ogeahN3WEDXNFUsQSt30Rgw6Wk94zws
xDe7meQ7EQNcMjDDKp+RRY0x7h4TbtkI+4WBVUaRCyeabP5pKD61jRz2ucEcsLeTJOzJP90Tt2q3
gls2rAbQ79gtSAVk/IcpC9QKD/yq7Lv+l6o6fFM02z3XEbywhL6TQzFU/ZPVsMkpgyD6hLxJtmcY
/yAzhXOhvQx0DhxbEWgnPPMu45ShCTueRydwJlnotGawLU15chMX/TsPnmpzPCFkp5c6jbQwjedi
HfTRJlLjrqh880fTDVcaYVd2XVVH/JM8ECPImmBKzCKM5ORdxURkC77jutEQfIlVu+Xa5AbYMSKQ
H6UD1XpsrVBHlttMnNY4C9Z7gA3NopnQPGwDwHX6meRXGd+AqahLz0Z5LSqJ6dnkbhC8d2gpSxxQ
MqtKR3Y+PGWpLKlzvKAxFEFD1tbxcSFDXW4dAxfMlI19OBbjhgISfCBx9dNpc5oHJ7JrpTYPe8mk
bRdRbkwu2sahlKh773qvqbd5MGgjHysftN0NpCeqrrvmMOnFT8xQFd0oggaJvDkEJLfxyDmfNEt0
K7NBW1PUrTAiH26+D1xvQqnZtA6HqHzI7aNLd+7i2DF5Y0i4gqQsOVQnGaWihtyABVBb0hzmvfOj
W+bxr+NXSoz0iFI/HOII0SMadayVjJ++OU2D7kavzxFe31JW6lJD4EZqW0VB941Hw29MWZjTUpdI
uuG59QpdpDwVDXwwUBM+akbFqCT194Qn/NPjouWWf1Lg5LIafxym+JnJus+nVmbmiyzVTIGPOlst
bWqqKZ9nc8jkKktiEk168kSr1/TDK+aNG1MeIqKn0lUPl0GJ1S/ZEGP6iE0o6+Sa8alriQEWhDl/
VrcpH+k1wTz5BChOYG28jqJ76Zfu99Z09X1DI9zBKUg7e9hlKHJpmi3l78VRZRMVGEs1eR1j5qpT
uMuPb4EdubsobmLsf4UJIRzL0tD5FGf7VrrTk+ojzoE+8vY8+QVE8cd3o2UNVAmwr7Xs+qj7HSaj
YKJAXGu0YxfpEOfrfJvHSAtJN49YIq7Mq9jODhr1QCSCDm6SBvcooJ0uDYg8QeqBjNhK767F3Ahm
MakPW5+pN/F439zeXVfsLi7CL4lz8qzH2sef5xq9s0ngvmwfNo3O+GLwWF38ZdBGVx40ETNjFvfV
+ySIFV3hzNuM9NSWiEOlAYCuz5fTNb7SysR6xmvEI5MKyjWgoe7Zsdzu3FfJM8Xw4tT13a9S1Rr3
so/tOWYjCp4052Twz4uW4bnMMnObjIm9yrrooE3NSJwjtt40b4LxkMirkN3wAvsh7KdUvz2+yxqR
b6ijSjYiiJu3oqVars0dHzMuyZHJRRZlsJ8CxCEkXHveYnFR1BukY3lKAh4IA+LHvoX7cenN4tJO
wAYSLY/uEBTjC+8iToyPEsqbo8/ibRwq+UpuvaXD+OLE1jPReB9Y/j8v1jL2E1b5CezO2yod3rvO
ttxJn0wt8d6cqfnlJ3i65hiL0l8XV2vLdcK02Q2aUxHkP2sjm6Gg0F9UVuZF+WBOU9yrfIhZrXMv
K698/A6U1xnHfnIKapOvNh73ncNWH4VDZ3ZgTLvUMh/1eGgrzkCuOhAONnaBgCysvWFBsHWWhI/b
BiENkOJiPwI+KLug3qj5vOPg1m3/R6CZCZPjqlu5IG1wgQ7jdiB57k+ld5I2ZHeFG6aldJLuGm5e
a3YRBPWRRkBPgDNwbDnvarwJGBDwNDShcmLvEkUNdHs7ByHga1WYeb13YaudYJrFtog9L3niv1ka
VucOiNy27qoeJcr4lXCD/XZL6jFsHviq7TkNK0xkQWaQo3aidwCWAivrYg5Sk3No2JBjmJNZGBnu
JohbgyBOJ6+Zn3/VpW28o79tMjZVk+PqjNMz74k72DiAWs5WXRv8EkzWd7y6X2yJ6MQYM43H4PRZ
dyKiBUygOOLJEFUAtQ6/27RKsnipRILEU7XGt6l50o05fWqmzHmCm6XjmUDSdp1mV1FUuO6VhX80
LwSSLXQjAx4hz6yjXjr6kVEw6Au/UaFWOtE3ADW7Bs8PY8rnmIfLrWuiQ2q4R7I05r0dCHEO8Sk3
PMxQJBMmXHkEohOxS+0+wfJFmDLX5dOABjoEklAYNoxXylXXA0bxj1wTxT1TbyKV3i0erDJ0Zrfa
uxM7OiHo+bRL+9lrknaPWsUORtPeNawMIQXEcIk8T4ASW7CCPl6yRtd/00UtKE4o8Xvx0WaAuEES
AxKU+8Vr7WIaxGeKJt3YzzN9qeizrz4bCpra9HgbVXZLXYr43+ydyY7kSJZl/6X2DHAQipCL2qgq
dR5sHnxDuLu5c55nLqs/pFGf0Gj0prvrH6L+qA8tE5mR0YmorH0hAMLMLeCupkqKyHvv3nPXwTAE
ZOYNzqLu/wl5oLt3WUFyRLAvvajqo+gRjuQcbSDwkx6lEdl4+rxUDiB83sPJ17RjbjU0Z5ZLaV36
jDWiXWjWgTLe7Hy44MuML5hVdlHh1pt5pBmn8FzRgnAD1PQo6JqglB7G6Md5jMVDO00O0ep5vM4r
k/02naZtjTxjESwnFxXN72WBA20wRYJjghZDX6YEnI82mkmT5avnVa4RThbrTqFHZtvZGo2e7MYZ
riTMRbDlfrIWmQUsWYsYkuS2s6ogfG8yP492kw7et2VpXKlZz16Ab27CGPRyNkTlPQ3Rn0PXr+rU
aLegUILz56VtGwOUqDFsHU1uJ2fSH5C55y/ahRlK+wINonzognCfm5mBnLaG8Fy4iPoS2X0LNOMa
sAC/dK09bS37bU7k/BhRPqwmv8vxkWcHlxUPnTXqPj0Os4tyqmkzK+qZotkUbVO/G/Yk0d9wuBjz
+HsTJ+k+05AwBqO4RG6bhl4SslMsRneaZiJG7p/qg+Yhiyp3EILHk9uPhL+S/acVhdoDKYOlPnA6
7Vw07YpeWmm8GtKetyS7qvukBtPDki80YoaVUbE1xC2//Gg9DGmxMgSCloo7y1PY73dx2ZRr3a6C
o9MD0mUw6p/4kPzT51e1zFfKTOIDLuf0kGjOVVUBzSfAEJcw02MIskcS4kiIygAkBWm0qN+YuPi5
M5ySxEFqhG0knPv+QtM88Bzdb73EL8ptJFZ90vuvLSSzvuvasxzLaldPUXL0nbX1kLcjOe08h2ty
icq9iNrmeZo7F5lcbUM2ynriUcIA8Sa/E+9+edFaKnM7nq4yNPqdUSicRIyP64UhOinj2tiq8Cry
YqO5eXRDPz8x7USmWBTjCxS6N1X56qbHzr5bxkA9mlC8NZRS+EpfqnB4AbkbkzPEiTVqgPYnolX3
rQ2Mu+CzWLV6Yl37zKpQyIphU3Ku4yYyXPPkCvO5jOejhRQNSwnzabfX7T2/YLduhHg2dVKKW5IC
T/VyIUe82IuBoLcHl2wNfDKm2A8WDdLappXZaSmocfqNqy4ZC1qdAWLSubN2Y0ygjmlkqQVXYu0b
OxCO1Z5cpENWukTvLHL4bNHP6hkNPcTQG/HdKZP2PRTuXndrsYdvzRh+GEHZwBqZjplBiJjeFe0u
B4LjtREKbQJVt/Ukwo9RGD/aolOHeh56vMMpax+ypPWEMwiTQMtCQCOcP9GOLUlhO4NJ0qpx6unJ
rSa4ucAX32Q8/wyN9hlxGyubJMqpkEP2Gg9yWj+shzhtLs6SChqnqr6gQqRWmKI5X7cjUSZBaZ+H
kBuXHe8HokjuvIoSS+v0ZNkebjVtuVOY9dcwLO90kp4f7FjHf0TH0AyYSfWD/eBKbfrq0KkBxlvi
6Cx1cqjhDJNKUsIByZjsY3eVMCSAViU1FfzKrDWT8KeVLIV2x/SAi60gtBQxacQxQjdq94HWDHyW
IJ0rik+3e28dtPl532g3DfjCioepJAxxlHeD5OhVZKBUlu8+/8gYMtRosA0Ca0P6A80VN1fXuHXl
1V++ooUbeAHtuvXnD6ySYWRYr0plf2U4KLJVMQXm0R0lGkse6FrJ3PA+xV2BH8wHp3vBB6wbeDuC
VVFjIMlLYzZWRDLma6MoP3A6ieMQE/JdU4s5Xu734gjVIiKvlfA7L+5CsN8QpJ4NP38JU7EJfGxv
ehVZT9CB7ZWA9NQuuDeoBNx8I4Sxzmrzp3Zum7smtnefPwyNnPl/JN9shoM3U/7IrWl4NMrOv/Mt
4F/FQPB55EJMmeKtg4xq0w2peYk7ZVxkiM1dDSRtE2Bq3FJzRAKQDvG3pKru6ravgQz5ztWScl7T
ke0eSrcjBVndSpMDWdzycgNA0OjEuRBiO27qKbc3NAGaq2MkW8jBKYPz7uIjoWHIB90w9cviNPZJ
CjOnGdfGEk/+ebGjnFxSJJYYCdHuykm0+2iwn0NAQFtZT8OJEjJeOfnotalbnMfcDbaR6ky0jUZ7
ttvqUDmM0vqymzYmR6WrjQV6zc4zbdwlzjxdoJ5xbttgE2mxnoKEi4FZf1NRuq6TCkK+Wvo4OVkw
bMUrWrpwIgc92GW1fIsQsNKt5YLlXt91ybnGSvkhnW9tTNZOBB3K+yzcBPskdLai3as5ndAE5sGG
2MCvhEmuqEPzq23gEJtyiloSkjzm6uWdPVf5WnXyvuxsiw3NSG/MUxL0C4u15aVBs7lvY57KeLCB
OLgpNqxAPH7mU+D9KXdWaPEgNv2Ljr5Vj/voojPsulKPFmSE5AqnIlgGvC2rWdWQZ+VESTUNBKQE
hjiCiPlKg1QctKYeaMNFsAmLVY3//Rn6RkfPNZu2jd66+zEibm2Ykm+V8RxWxbZ2FNJGRiJb29Q6
dllzuFK4FSstq9KnLg2fM91ovrhJ8JLJYsJlMKMvJeXBOY45YrsegJqmJQQ86BVoDfztF8OgWu3G
4fh5CZZ3/HMe/Plt6tQZD+FIMLgtcfHUBXhFOoY+d5dLPGOV0aVkK7uzJf+PkT/orGPnlrB7gE5H
3cWuDvHCJ/zrdUB6/V+yvH9IloevAsTqH2jy/hW087/9+r///V+0X/874rx/WQR6v/6Pf/9vXP/n
39jP//Q3/VmOp/9iSzRLztKZcpW0+TeGH037z/9k6b9gp0BvZxnC1B0ozn+R40l+BPEZGZ9DRrhj
Or9BO7u/KHR6kv9M4nss0/nPGMYX1SFdvylAbf3xz/+EQx25n8TCbiAwoIj9PWSWeVHKi0PmTRz2
Xgb3XXWXFMVBOtWaaeQ2AdQWRgQe8H3MnxMk9kGfuV7F6ws5uF6LiXMTiRmwS3DREuROwCeoFnV2
mlPV1TjCQYbU30ctuLo1+WzRVZXN/jcfw90/QMrllxAKlYRj2fxCtvM7RSEYvyEy2M+XmGUWBEhW
qmS0r642GNk+7p8aq3lKW/NmVNEFz22+QtH00RKVnnfqGEXqElXJEYHIJdecy9yn55nSdNDm1z9+
odbvGbm/f6G/Q/oqUbASa5HuDbH9pjL/vW6HVZpSczuNZxn2frRrMNDV60gMoJEMJ8nYzsFYKX11
CazhAb3KrioItOEtj1TzRCr3MYR4yclqW5BvaU2vPjSjnC5Sbba4FB1PnxwvqeiX1CPomwI6bLV3
s+TqTlULtCX7VtPggfiyMeL45x//vv+f1PPz97VseuvCFArIwd/CCDqnGJLITXWvJVtipcDuRjom
5BqaVYeJqrXuJkFBYzt0soZdXXYvKa+818tzIbMLPQUfQBKDUC9DEF6yX4b5Q2FZl0hOtz9+qXK5
R373ICClNA20rtxKQNj/9qXmZAH3gY66asl0S0HYsLHvqmC8z5V2gd7A3U2JlRP+UgweSC8OxcSy
Ma7YprG9L2zrYzQfohLJjN4/uVH/YFjRJWrmt6b3Elu/9VZ7bxnTa2g19yjHrhJKoOruSzO8uCj3
CjndzVVBq0h6ZsDcyIYUx9xjMSPGxzptv9dacejYlMlyA9xWrly1zav8tnz6epR/k0P4NcAeI/JD
Z3Xf8W991Pn4fVDvcRt+pFHzPRba+wz4SunNJhj7Q2wPkGznl9zSb8Y4PP/xG7qIif/OG2rbLrZ+
iczX+ts3tApmojk6wG94iY4l4YQxE2jc8lCK14VpI2a5BglTbau7D/zpLtf1VYVhpzPKlz9+JWr5
l3730bIu6MqxDSVoWCyC5N8gMTLHaUlhcWdP04ktznZ6UXwT80F0yXOphqfetvdZnV4CQi9bwlrm
SrvZufoo/PEliZsAFiHh6h0IzGB64RfAhQy1qdmSrnCxHExzDdL8sfte6ALrOJNATIgDfFbro0yz
iz9Amktc6LTdYUzUg9gYkftuTGjcEiP9RgTFxlAGJ7H2NsEfWtuJ9oVJ8Cafg008OxtM3Zy3ocqH
LF/T9NJoQNnaL41PPyjVLlE5Pyc0fazs1Pj+RVjdQz8PL+igj33UeDSfNpyXtsi4NoahYUzp7+1U
vNVZshc6XdGyO0S3MFPeH7/njAX+zpsuDEYdcFh0aTi/e9NlkjTISSdG/YVzqrddqq44pZi3WV1D
9KLzRcRBdiBEUEBkquLdOKbblCIF87JsxvgkGH+RCZmpXZVGawg7gTfrhXVIyRomPBc2UeDeAtKI
IFw180o49M7cyQ73tFTiTT6OFoDCRdaI5hMG89zA3HCAws3rwjAqKs7gIav0ZhsAzAomS6zqIAb/
mhK16RJksG1JHeTJfIin4liH3xT+fAsXegmmeB4xdsxJ/TqU5gZf0ZIxipy7Sj86+QP5U0eD/WMA
MLRZCIM4wFdDC/zThwCdECYN/aGiJVt9IGVK1mGE3DgzfZ/qhc3AUkDP0RjcxdL9Jkc8OWZpExOj
2DK6ozUYlIFJwMEU6QwQLheafV/AMu2c7FJRuFj6/WcMsOUHTzEn3rM710jemf6AceHQDSWUVHHE
VNypk2cNPkrpeoaR2akzUwEL0q259pO0RgsXfxlVuF9c6WvLV8nZIosYy/5Pkoy7ddfSYqfTQWF6
NzuDsSqymKGkOJTpuEPgvEkRoBC081a75kfVV+exr65Zfk0y/UPLzVdDNA/ILA9OuVPEdxfT2q2s
k5qWZdDeq3B4NmdxnUKJQMtDULBNQaeg+jYl5Gg2Db1BKKqi/SDHFwtNWmr8NEMeDTHdV018HKt2
C7iAsRISFmNDJ5BPyKUfHsGVwD5rtLG5Vqm8xn7/feY+ILTwrfIHInXGZ1V3jzjgVpHtX9yIEXYC
xjDXoq8MetLkqdCMN73rSQ2y9o6NV7ktzy1a9Sy/R8+9srL4uFiCWlp00EF3ae1Ci6jhP+r2h9C6
J6mdq37Z0HxuncLV7/JZHidEcZq2WIDzbxMrhOb298whd6mR7LVuerET85ZKyjx/JxNVL3P2n6RG
b1E0XNGz1+vEKtYtqrWoGk5Dr38fpu55ckBGuADaCAvZ5E56xKv0gq74pZ6ac5jsOmM6RFZyNCFI
D7rjFfHI4HG6Rz2zNceIcIQOgvs5tvS9iWSS1uU7MsiPiJk1rRAvG6uzZmvvVKuHzjRvoUv/RRt5
5214lAUy+OC+r2ZeWriJichww8pzMH9KTlqJO95jVdy7YNc3OOtXdBdIhWNvIxfyaflk/qMV6e/s
8FBCHJfN3XY4Qv8uxGSRfc+aBNhn6744+PMNOcWyqLRv+ZyaO9JKv9KYRlmfeb6btmz0qbZh3Mb4
OBQx+oSqvFmmvEP0dOiM+Wsz0jodgRaLQDKIhxgZa+7PILKPMcnd9PLoqMCI/lMUm64eR2UlMHX8
H7VEMdKARb6rQnSR/rgJseSaffnd1hgsTUJR3A90ygcfRC8+GAyEESNztafjZPE5pJF26YmkKEkH
kS8AkjZKjJzbaQMa9ogNs98FdQX0B/zZxKavm7eOKNYu3pGj+aNm46Pb6r7rhTo6qbWnb3c07O6h
qOQ+LUgqzbptp/N4FB0yN0UyGkxCV+xR6aK0Vt1DTo/EXdJgeKw1c7wDAnsRar7jV7kbWYw4oXgZ
cfdS3KZgfCZ7hRiywHrVy/FBNfMz7joyoPpvdayIXsOb4vf30OOefTSe4ZzuOzmeKmc8Gb6/QS59
F8Da4yYyr9pDp8c/6+XhqpFKjoykOYChKibTo0+PYfBC72OVRuLGarynJ8FAfrqLxfCYwrRtJ0EM
GC0Yxn2IGOy3frCuLnP5hDTgcua1m/aHOQ4vrlvtRlPcFQiI6AiX+QqU3EMBIbCit27zCY+p9qMi
9XPVTp5WqBiUC3DPoXJ+APzjzpkvYGr2AeOUZOnMC5b+qN7JqX3sWG+a6Y428HumCk7glfiYiT8u
7OzaudFXm2cD/u9rPdEjrJxtrIsJU3H0Y5yKJ9j31zQwtnDGt2XqX0KnO5DJteH0+mqk00toJV9b
+FgBWB2y2Yx4Y12tOcEpgKkIhni9MnEir5Nv9vQs0zMrtISMONLMUPGwG1uwoekq/lF35Y3YwsMI
6Bt9MauHe1lWtoLmFvLd+5hdZx6du3kov0VSbUI5nexOXUE6IPboHtQw7EIr2OpVtVsOtzSkr3Cx
Cm6e9mm+tgYh8aVkHaGCqWnI2fNwpzJQVw0q5HDqL4xseqZ9HeWYF1sV/oU0PLhppiGjEPeaAe7H
YC5+a9XdEIEeoW3Wp0TPisB5H/AAoRchg7BpmZz1JDaskB8BH2sQ/sx9+F2lI7lqVv0qHNBaPPf3
4+xGl8+oPdchrlcY/rfYhFXEbvfVCH1jq4O4kLprnDRQDfeiCvs/HZj+C9X3H6D6LMOQf8zp+9df
/y9ovv/z6//69d/+ATfkn/++P/de7F8sPHz0Beir0yFYwrP+0ntRUtcNFw+iJR0Ad3/pvdjyF902
aMe4tjQ/my9/RfVZvwjDpiNDW8a06TO4/5nei2F/HoJ/W5mwkpu6EhKzpq1M9/eViU7micPgOfdy
ZtnMwd1qS81kIpYor3qg436A57zrLk4vAvovTLPosRJhQsCyXCJwldYWMHHaQyf17WcA6FwNDUdu
AyLYAC2u6Mp2V+Dn0UV0cqlwt/aU+Y9SM2eMbPZIEDr5iMoa7JsDdpfUuyo8fH4bkpLDND/Bd5NN
0KQyFLmlg62hs5egmOrau77J3zaQOwXZhpyR8WvGxCcZp+BoG4QmWgXLaCzoMtToOABBqODQRkR1
Kyoxqdsba+qYwKgXe1DqsbJkfWw6krfSPvW02Ow5BHbeIMpmNTENvDHyYyu1Z+L5OglAZ8kgAyXA
5rNcsDDuXR9M02hs9DKND11RxKsh114sBOSPiCYjPA8mNL9Rg3Bat+8x0R4r1YbhxTQNAgbtYId7
3oHHFDvbrs0RcxVhvvdL82iiH8ZjsSDVmHBs3RRXdGqG87M/AxejMsRUknhuZJ7ZQSAUFKsMawas
51ndEJA85FP/UjI8nVejCM0TEhW4n6I9sNnesmlieDf2Z8jZzfmTVmSHWbxxZmJYpoF8Dh8yxNax
OU5NpFCjIGldr5xZgSyHc3+NhjMwkcHOkshKq5GbMLeOWqNdssm6NsvkpSli2sttDoqbmUm9uGoE
4ENMJhPdpzD4sGZdbTVfO0uN+YGDPt6b6mwiN8p5bxZHlmtJNjaI6trXKs0etH0Yi+5MCrTtTS3L
4yyGp6S0+1tcm/3jopxDSBIyR5MkdtvsGr7hDtsMHblHSIH2HMa59Iq+3lgYlcISJGEADGUDEe3Q
1Zq4TOakv6SEOKXObVjylz8v3fJVnIn82MVZtBUNHfrGJm8jzYbili+XasCvRL6HwsdHiqZdE1k+
FbFadRxHvR6gie0Pb05aUA6SdgLLHGpulBNXSluF/IvADdDhLNwfEsq8hviz04RVtwqdeKtNPQTi
PMc4z3wIQx9K8DI2GzpBrfFSCPVTBbUCK1ZN23Ao4BprpcTsmIl2i3b56RNoEM0DHsMJbR3DzWjD
XOBOxByBUFHriy143IbS/WGOjf6QA0gnMKJD04oo1g2VfkSw+lK11PSGPs3MeLUYgEnUrlMJ6yhr
U6akxbzDyJXdM/e59ukwvSX9eC6KVO0Ivang1PHgoY7HZ/rqO+VHb0hyUKcBUIZVvZsCblkCAv+s
MuWc5wpa2+cP3Iz8OhJAP8ZQ/iyA/OYm6Q6MMPSVRT4nNpOs9JIgxLBLgnbaJvQdm5o4AQk1MoNw
gz25DieNcBcn8iYqVg/joXaHL+GuYwb2mg2cgdCwPKRxStrfuBRcejhvhD8yikNV6IEcdoj8k9V+
INv8UNBp2evCLDzdS8wc7E2vXQZpKAKCcudY95yT3ZyslmkkFIZYgXWaB/2lgyoBybDUtzwvb71G
NdwMGDu1Mtqhu3GPhuXzgbtF/hTDcCIIyfgR9j34RCKyMN8dmKlrJO1Jl+oxntZGOGhMpILC880F
61z56Vq4lNdTSwp6qsKE3F+U+3TkgQRFo4d6hfxAifm5n0K0hE1MaL02ZUiSgVaMlUNkUzFnuyiu
rFuWl3gCIqSOcWY1BCs6zPKJIx5KqlXTNQVktVRcAmihSxsYrX0DaG0OdMb94TUsXPmGa2wLSp0F
ICr1e8qjaDe4Gi7ZJTx4akKHIqV6LIIu4XMaG064/mXUesZhiLYWbwz8VHNl1N345uikPrVawyGx
Xw6m3dkxS3/tRi0JA/z1ux7FJdkB6iMUbXD6vNCDIeRDRneab7n05bEDwVbeYf/RHzXrecwpDXpL
1d4IgmDbasFjOOHa9Fthn0wXCbhW6iPUs0BDjDsZKJOYnUfGQlzt37TAAObq+OtGI43SxeOEVzn+
MtiN8Mj4I0CXEGuxCNqFInun+ZKgsbvT5Uno5FO7ffDNAHNy7lLCaVzgd6jvxKWJig9fjvgNK3/e
RN3gYpucske0E9+Ww8EeHhWuK9ngI8+LJ4mLAasXUZLupL/iQ6Uizh8CnEBn17YLpCXZuonm5BAr
CsSYJ81C0krdiD7cEoc5t4w1PNRldAvebdCH8krs5KPq6+GoTWQpm0b8Otl5fQ920F51Rv+1TXoI
p10I4LIJD74JkSstKL9nrYSuwyNbROZ4hL2dPRNYeLI4eb8h2NlbZf3E/9zu1EgACIvhixs95BXd
M20q5I0+WrlKO0c/qh4ebYDb/DAhfDriOH8K08HfOAr7Am7x4BK48kBloj2lIr7Ocd8ebKlQDbZm
vklGFjYGsZRR9uT11Wg8SnwOE9RuGPS3CeV12G/LpujXoqFdnQm9ulBKpF4gMNbKgCVZq8PRs3xE
kpEOJLvXBuQz8wCFSiRP2CRXUZ/XkAZt0r0ji5F7BWdJ2OTcl4m9AESDe41AMiNKPd8ZbmOvpw8I
OHAT588q6PWtmahyN/YdXdKZL9yyWjv+IpDUyc5w82ZbzUV5aMyMlN3O3eo5CsqhB5JX5DOm52bN
0y4uHSD1tYP+7gvy25K3McrvWnJcvMyXT/k0Zte4Glm6oMOsAnvoQfogawH3O70GOcAiY2zhUQbl
BhagfqyysDqawaMSYfuAaZXkqLzADFWCduq6tD6Dv6nPn1/pbhshZsAQn9lZcotz3Ty0Sv2E9/kV
qayzqVpaNTbSD7wNw07F1ns6zf4+4hgCZ6irTu1yEZYFJMLUW0U6CMmumW1jfs7OuhYsorlAhzsH
pp8NYa21tDKMTIWXAfmFV6UKi8ji9kHK/KWK5+pQS5KqayzC62GAdJZWCpgSEuxEl9GhVk5+DlPD
3EcLuqBYIAbFgjPIFrABePnoGgWK8EgTdZIMsChmXRsvyPePoJjkoyPv6iGtULJAvwXUMbbhfCRV
OnsKWwf6qD6iRbFgr2fz1AFNEj8Kbdz1jWFeR2Wu57LoaPnoWCOdAWpEZSf7GkRwK3d5YOev6YjN
Z6BtCXAhIdWL55VKg1N2GSQ3QW/wtqpAb0FpXjRTn5ewZGoFgBtrygJr5djlp+9l2l6qQkb7BrSb
oG8E2s16IPMV36C4Rn79dVbpF1R83a40hMJGbIMdHPP7zyS1IFHjJgvh/vmCtoadPGRyZ+MGeqLL
vAUwYt4VqGRpP39xOpS6gS1BbKCr8TD36mu9hx1sNXRwqhFkbiJ/MkH+3nRB9JSstUAjI8GaMO3a
9rPgpDyYotlJXgrrF5rcSOGEoVmY47FgstU3dASETM0bsACODJGlP6FilchymRVqfaKdIldcxiEJ
D3ZJnFKwHAlJjwFp2JF7MHTdWQTCWBu0jvfkl9sn4ThftGF66hm03XfMKe9zWS+VPJmZTBLBXI5G
cfvrRcE5IcAdQEoTJTFnsimOEGeQd+GjlXiyRhlvShneNzZwVOyYFz+mSepaUJGCyBOTFVzNRBqr
znR+dvSJt61dNpsxhm/aZHQq3BaQx1Tm1SrHZ3z6/D4cyuOYlcFZmSVQTfpUyy0fFoDqoNYgekoc
Mn8myQfrcw5PZteL2QY2eo1E6vNCniu09Tj/YKogWV7lJpKiO35eRnBlRyMeuiMOG28OY4Z9I9NP
YzbleW7Z0ay0yiEqLtdAlPL41wtNM3n0o7Jd98HgIxlHEvKni5FCWK1ktJ3ji+1GJPL95aKP9Z+/
DWBdHH/zrS5X6MMfGTVoz2xy2Qa/Cohxui0bkCol9BMRe5XBQZLXe0QqVaxcWrTbVj72g781Mdxd
Uvz467ZK0u1IpDFYLbY4S6PUmyRIVZ883y47DDhpTpYlmcKUzGPKmIwb933EUnCQmpufAJUdrahP
T58XPHuriIP2DhDFDso/A87oJZ61xlNFcnYD6T/SpGZ0bIj07OIpWmkijw4pI4lNLSdWr6EWp265
wH7hq6myDq1kJYKjdPm8mHiDduWAtm0haGcZq348zrVn0zwiwyf3UlT3B7uadmE3GndzymOD+Z6G
IWbTOcalKTHGbzQCL9Dw/tRCR+OEIMRbgCFgLP0PrUUUOIZaeGqwVpWT8aMvzPjUDAR/VfkSXoFS
1e+lvsOFxpmRmfw5JDdv39rNfdajVnTl+MxnFRFX7BdnQp+Ks6iQduLDVXtISOBhkf6o8ktgBPku
Ib/vkDc/aURCzzYX1ZHsot7kjs4aFNV065LyGdsOy6iIIlihmDscrcsug8DpYsVqOMCuh9AhNUIE
odA8RPN0kJVoLoOS3/UWhXam5xBNteZMZU65hkPDm2vSRoKJyECVAkf0K81/Ckmh81DlpVsymt84
FJob4JvDKje/gAQO4JMUcJxdl1OtrHHAxfmmHp3TXBv7CK7CpqAHvNcz/0RJikmifRYie5KqbK6D
nZ0KQjpJ2WOnIqbP3VbadowYE8aC4i4PzAc3Qxvh+8BZVI9rXyYacMuMgjS72lk7fwlrlLHaaHt2
aCK5M1sqCk1M+xDbMhLS8jHo6XoIwmYHx/jqMhbcuXOiOFZrxwrz7jXSsnozzYjELOilLFiY9BOE
5avKD1scR3Gzzyq2qKUHGQXY/5IKHW4TCozgZuNsiaBaT22sQTsn7S7s8T0607wPixJoaT58JdCT
oVEd0AfqAnOrmzWweUveyNE7pnSTPFSwV0KK1nEdRXtRQqi2YkLGJRMszTAuNXrMw0xJ3PTIWKuJ
ii+b3JcO9+vJqS5x65/BbA3rREfPN87EznYktjkWVKBWxBviSoKVmKS97ZFMrnV3xoaS3Vm6n61d
3b3PxjBd+4322pZOd8nUSzM5/jGRvEwe2mxDtlrmsWlwpHX7W0uxuO6e1Oi2uFNPQZX3Z9nIr2ni
RKsYoFYVxpztwhGZMU5q/A3+HQfgr9BDyOsMgeUYC7+vXygjfkmkV44zapVP060vrZ4mQI7Nohaj
l1YThRW2TY8Ai2s4VGDK43ne4CBYS051j2OhfzU0PQSknNII7opvLjCuVTtCJA6VWDBbfKQgDO4z
qs5ThdJ2jf67WtslM8OpjI5lt2SHZ85a6y+lmZCDXuNhKOeTbc8Hg3PmafLTJXbAkJekhJqj1fdo
BlKyoBTm+qi42kVwB+ME/6OIgCvZVXitC+cet05CO6xV66zmzTd0hLcj9uFdxDMF0EylVBakcASA
LbQMIHaLp3IP+iNb5Xb56vh6gpynPE6RQMlRHP282qtRNmzR5LoNEJWspidoZyIOQzt0YX7m4A+r
FGNvJLt1bTYP/bAWIt3kDFrbDFr3EtwLq4ej7qFzwGkgV6RcZEca4Dyt9eQ4NHG5ZmQttrnd3+e+
8MJo3M/cVOuCN9NBMxFMMLuEbniNKjetezMof1aETVALtXvC9F5iOg8ezCqsFTiBMew2SUWLRSGO
ZR5noH6pbbK4JmDSfYK1U0CZCoeMN7Z5tzLk70NxsviBCZ6Dfg7I8gmKWP6UF+4SEGbwujOCkhdf
fFdsRyRxa02DTuqHF2ZeFBDwkSgbSrj+5ZZh8qZBX8wmOOucBowdGLLneDa0TTbqz7YKr9I69wGT
oNQuqpWKwqfUhnLg2OxoiLbt1goADEwbWKVf6h4FdiQuBO8G3qQZ+zBxnavTf2C3NY7DiGJ7MsgF
xwRqrfGv/JjtlEyliBMKbi1Y9anxnke6wwbdAu8up00e5ene98oSYHHfGZhjwPl6SLlXdUe+RRlp
uWcO2V2TRfemwP8F9OC+cvX8CHfoPpvJAgmGFs4eaZF5jZeKHq22oMsZbH4QedJvCLrbIQW8LwK6
ckHq2OBOcuJEM9RFQhQ7/DprzS1sMnEF7RHNAoqJT57yEs/BuLibWZpi7dIUmzgAXm0gtf9oibiG
e00UpgOSoq6xO9cl1pjYn+37cFo0TJq9i7NiZyX9I7Hxxp6yLtzWQ7lP4xwPnFMJ2iHNx9xFgKwQ
rriRhtHT6LNrhgpx8JtLQFNhFTh9vgZ4HfaEG2AOWtB4xD5ivjM2EQIMHxY3xTVFsN8wFPp/7J1J
kuNYlmW3khJzuKD7+EBJRQ3Y90oqtTObQNTc3dB/9O2opERqQzUqkdpE5o7qgBYZ5uGDyFxATiAE
SFNVI0Hgv/fuPbcldeK0i5D1D5KhkD/ZoPz6geW9JHe6My1vBUC5OEdWAWtNh7TnNcQ2qbj3SVzx
dKwkaUDaTITyv0XIhWYb/l/269TJA1wzb2eNndjofff+eHWQnSJ3/BBu8lx22buZm6jtSsxjDPpe
uQ9DzIu1hTVk3A2sfaIGB68uPDgAeJ957lFzF5iYHaUzgUv4jrXNniHudChbwT1oqt7s0Uby09nr
sl4RHAI6T3CH6efYDPoMTdt/IGdeEa89MaO2jEWB+J/oSIsA4RaBirtuWWMshW1azFuzY18Tojma
2nqgyYAOtAJyGvGNgtF7z4i31aKCAdqyLCLwzfmQzo+2mNe2DYisBQHy75pA1+MCPTC9s8/ya4HJ
HMOjZxwMjfu61EETUeS6doO2xPPfEmt6SavpwJL45EQg+mCO+TnLvLD/gPJ0d7oG5m/yxelhvDt5
x51mXiG3/m8dk02X+yD1YvLqiolrcO5uKzfb4cTCUuMyPZTmRL2lE7w3kQWip0+pnmaromdI4Yh+
HbukefOFjCCaRfC0uL4RZB8KNKM9SIwW4tI6yraVM1yaHMgbsY46xpjwZjke41WBEqcy8lX7FvoE
vFeAslijOMSsTjkBtFe/d4d9GPcvXqHsNar4EDsrJoKgD5hSOOBS6uRTBZBYwqJ/Vw3At7o0KZxE
MyxGKumCoc6zk3VrcwZem+Wwzuwk2Ea0fLyO4GZ85wX1eUDAB0y3lcQev9BkT/ROLtXGzFlEZaBl
zMbmuybX5ORJGqmUMTiXQG0n3yaPUYjH0HhNIM67Zmn3ihsFTbjCgBTERY3WCG8/qqdmG/UR4eMZ
ZRUT/0NscNKTurOV4MhOpUloEMp8QBoo+ULXu7QhpYoKVYYQuPmKPIMRCEyQtau4DUcJNHGYtKaw
xSKk9blEr3LysvBi+fDwyakJWP003qpCGCl6gpkngbjAJsncewR0VqzPNGeOsSdWzwwaaxMXMWsl
Yj6dim9XMeElDlnYVhFp1X6H/k0zopNt0Hoy3aLa1oPLCCAFBAn90Mhd82xErE2CgF9Mk2ZhoApd
pJrLxKGChJyNzUqvgYNmKo+uGGeA72DOzqAirNx1pBL/HHSGR2t06pZNKPdNmO9MD146mfEkBIlo
0cVySbfaZIFFCJHjdh+ZHoJBlpmxCpsOr+xQrS2dVv4Ej3+qHQRgZtoD+ce6mpnjN2J8wFCHtHkR
2owbuhfPVRDFBxGvcFf1APrHm+R6hsTZszZZ4XZc/+GV28QIPTYJRdPqoa35r+H1fzC8Nsh6Y4Dr
/kGJtPpsPv/l94ff4EIUzV//8q+4Bv7tf+Mc+H//+n//UxPsnz/0xxCbFtIvUhgAOyxQh440EFH/
GGIj2f+F3+44lkfD2vQcnvl3nq/9C30f25OuAzrMo2Pz9yG2/ciocz1pW3S5PQ/R9v/4778O/y34
Pf+b1r7+0/6/qDa75pFq6r/+5c8yX2nhHhCm68K08AxX/HmErbmRPuIt9l+gwVxEUHAGmom9B8FX
Lh2txcJbC7VyTUOQlRZ/d9EL7QxhUpSbfr9h6MZ13AvKdvmHN/lvf+c//F2O/BNnmL/MpsNMHoR0
WfbjlPhH2S++h3SWekevfUwGaK+kPDVa4kKW4VFbk8voBEg1JxE+p0UaPQ8VQXeOtKZdlOeYxenH
M6OJkycIWpt45IqVGlFPCk9avXUjqkwHk+f+sUteAgSFXlMnMDvlxmEWt9QnnZZuFVHdTE6lIxky
3qyJsFLNwYz0YA9HgAcB2hk6U83MfZ/qvT4jiUFC9Qe6biSyzLtjUnk0g3hVwApFxrp5azLV7mjt
yB+7LiEHN3LHwo3j4fYSkktLnNfiOjhIlJymN26+EjXCcMCj4GHLV0O5HwT2WlsXXvDGprBaOV7a
IzQP2o+Ci1XoV+0b4rb87NhE8jbzqguH1Cm1veD82HD7wVrcT/yb1Du2jnR/bGwaDXAlZLnqk7zc
dU5GJGndp6+WkzgYnoAZjbm9Gcd6xqC47ba0e+Sbpl+ea0y6oCeBPIiYlih5iVf89o8dRzffGAK5
B+qGYk3CA64p3Z2uZQPcKAj8m5nT8MCiynh9fkSKwLRLdKAxvc0eyMPNaCHqY873zmw/PyiNJoQF
L30XVfc4bDKsXWP+rLUdtGMne2OBYT0Fwrs/9hQcm1Vu6d9CSd1RGSpfJ16vfRXRb2nsm9/6CUbQ
/LwTl9GqN7pkXMS6jHd5WcxhEXW2MbiOry2Y1XeGjcOTGZVknBl2yYUe/mtsRe7x8eyknGHrZeYS
uIehQ5bqt1rhXe0IeoYFIs5esOJKD6KbLkUc1ifdEx1N7DS+UhQUS5Ii0ktDwstTqetyoUANfgpH
PQPQ/WqKyli5uSaDlSKyAU99dwq1WJ2dipItMiiritbqN4zOvSde7D3hTcJ+3CBaJ5XnLKIMvhlN
7Yq0t0724aIzWiAVupOBzaTya9IOxr0Xfxd28pSObbF3U3PckVXGrUh3GDo35vAxhPpLZLfjzVEB
iayj8xYP3xNr8M9OUvoXD6LcJSeH6ABR6sehvovVdugxIFvQ1YJVxOzpCNBIHYH61nN2FiQ++Ad8
NQOyI6Joa9DEwgPtLyIGWvsHPqVpMRLDuF/56avdKBsLY9WcXCfcm0OLLiWdSdzO1F8eG2XB8DRR
3a+LCJIk7VPvXLga/gFTPFEWZxIMiGeu+PRp6GWgq6rKvdKCl3xwfv1hdvn7RMGKCHRbWtqcQ1B6
+C9Vj1xOGdua2J6LHTQ4BWCqGtLqlqRX5p+RGp6rolAvuNXLgxtpDLjn49PkL0TY5heMyMFycojI
5Vx2n9Gbpmu68e9KF/Wq0l5iM1Hkg7MprU5dCVDIV5W0qvXjmFQG7GnLMSg57A1U6fYLKRHJuqGm
P9lOXVxS7P7IazAblYl9G23a4ywg7HOo2uLdBITG2rp+lZNXnZsg3lmReUsLzX2DjdEcRWmAtJl3
ceuorW5Y9noEBPmmdJr1/JndXmb6mZaWifdaEiVkJeqgzAr+ERbgVdDW7rubBi8Kp/LvdsLXrNO8
T6uSamkVhMv5xfBFi9r4xSQRkdX+cPvBPIyJ09Osuto/nvTyLNpFE3HzeaW9Icwy6Jq6yEZhKSqM
INwYVoVi+MPkCyqwUkiyUd9rp8ejYt6lCKQ3lZmSWD4PSblIXqKmCZ7DhrXhvFcFTfJSpt1nb5nB
+XEIGUxOpqNdbh5PMte5mxj8ttnUfy2GKrmzuEvudTC/iUapw1jQYrRYRn70HVJEHs8+NggyvhOd
ZBwZYiR3uxwVQldQVI9/8HjFRKUi2s4+tZZ1GlomSKEgtogqBi5goUd0hwHfuFlwjwhKvgfEPI2W
CN97ranPLfJv+G7sTnlT7OJmoCHZIOKSRM2T0ei8O55W3EVIL4xxPEotdFmffjatIQB271Kvyp2d
hnJTjXn5tU72zELUZzFyn4R7bmzcWmyg3Lq7xmVAK7RG3NEihPeq2FmVCg51AlJmIq/+NNIrPEE8
w42bC+AB+YHSAsKLi76s7o3PUkNWa6ZW+UbKXrAyGb48mQhgR1Qdy6q25UfpajAX8jA6NZH03zz4
D4/jk/ymJ316tWuynpppuDxuI1baqRsIoSPKleD82KtMCN42le62ZAp8TEW3NjRLwkRlE804nsej
xzFcBeSP5z0Jg/MT2ODdHy8pihs2t/QYqdA/BvNmjEzC0X/uA4W1Fi45PCtLWtwvc9tf9waMq85V
oCqEBRsWAuAi9GLzhBkA6NX8CKiO3S5+7mOaRsbVDCfpApSsVGu+TJpodlqV+MvHbt934mTiCIfo
zbOxXT8TUyU3Dukma6/tp7egCd/NqA9+L12bQaWUXzLY3lmBY9z3zPYOLrpeQTsqnq2i91aaP6S3
Jsi7NR9ufDUUWfNxjoGgN5D7xCrl7EJiq1XNLSEl8K6B6VtXPVWwSR75urKxZSTcc5ahCL1rEPT9
Hl2L2vpZ3r6UGX+o5xOzi4dBQ6rYXvXKr7+IiFEGeiIMBOTobGtfqw6JbZZnL677tYPk/iWiy7mo
ijz6rYGLE0DQR7/hzYSqrkGylQZMylplrTWgc+eiMvkHfXfnjdoE8INREuceI3vfrbZ5WpWrdGjJ
2eVt2Xt6YZ9EFkKYib36KbRbPKylJ9b5xIJPd8p2j3tFrYo6I9nBrWGYkOSyNYkrXWc5GI4AL/7C
TMr8QpYUQJaJVpY1lc2xKOzoTcXF2iW3bw7LzebGWrRNimn8EvjhRuskw1k6IccmFDSbi3D6Utcw
hfh9sNOQG9wKvfj1cbyyI3NlkC1zYGku39PuO6REaPpFCn3TA+johV57EWYvX1u4jUZjRx+xDe/L
QTsNyr6MPjAIlSvZhd7+8ayq2y3IM+3e9KG/ihu92ASuA6ohB/c7aNX1sakt4htk2sPLnI/h7ALY
NCaw3yPNvzyODYghgIPat6JO9RXccqjZY7QbXBTcfpAnF9eeym3HJO7sB124S1SYQYMOibEfRX4E
bgmaIlIlcrtyg4K0Oj42ZBC0xeLxsHWKfs+qYJ8GtOPQ0Pq3RO+h6wWOua3dQNyHhBGQF7Y4Ulqs
A8oMIO0gBlk1cJteH7v4Ztj1O+sVrUby49kyiq3XVpecIKAQCdI0fYbuAa3SoG+Pjc3p4zhdfpjs
rrjVrUt/CAbjrwzzd46y0o+fryirpLgZYaD/81c8foYoouhM1xtHnjsUK7iK9TbWLXmvlMmSq5IM
wiMXml9CLmRX9JLubuzeR1gP9HCnZvd4cS674AC3SuCkbBRWCtrraVjk558bHRv0Am+iA9Dk359I
/PGPL1FdQzAonJefx4cWW0WoGcm2qe322lgCrVSeoMDFQIa9De310dDdSwConcy++TVlOb5HWTEe
fvyL+RDrSGxBSUtrp4+76+OJGl/mXjfxgdbW1nD65kUvvOYl8MJd2iZQP+ZDvk7flUl6eHg86dYQ
jIjuLNePZykrxqM/udueJbQ2at4lCQ3vwrgOgRtaH+Zl5DFz5Odhz+JdBZR20aNgTcVtP3foPV89
xVwgtM37MO8N6UumfP3l8VT2ldpWf/WmOH1NEY1MPTTPJLqP5tSBcUmRbrnD+NFE1aySmWIyWhM6
vugS+76kwOh8AmkLJMmP4zWt0XVkO394WcWs795PjXVETvVmiX43jnZ0A8ca3Sw12NfQWMh2hIhb
OAprsKOdHy/IdGs4tOP03uVxd+GKDh5w3jjCqI9BVW1R9/zxOMA6LxMDcxQRXXpIZNtkap0jmGlz
7yjT3kvNYb4LEJ7FcM9CQDH7QFuLe07KfWgm5jP3az4vZ9w5QCqeW2Ebz64SwdpIArnWbFJgAml9
iRpDz78nAMuPnQVEBiqZU+b9koCF9YCkaOm3EB2HMBsvWjmVJh3A+jtz+Hz3Y/fxTDsWFOxoIn+8
mF96eTx6bOwRfvPjR1ExeJuhTUhFLIruuc+ggISJA0CWrvjz45g1DCTdyjHfDQml7hIr48TsK2mN
o+E2xb0bGLJVmnwvtTw9BIxKWNr705fRGz9Np2luMMTjp9TqQXDOx3ORmMsAQObJHc3kFd3Cbgqk
/sXXrQn1S2gx5eBlFYBSMZTpuyKVHUFf1K1ImNW/hFH4HejNV+6Q7g7eLVyuNPsUfhxcfuyZ8KQz
X89O4xRVrwYFGgsPPurHszTyXpzJCPeqjwgBi2TgnOLEErQfhDyEcXUNLrCZkCSEjXdoycVbPnZJ
xEU2VhAXFGBaHkOokyVs4h+bjFNpaVbDuADPQiyN1vko10GRFMmAUpdsX8hvKnkit95DP+fWZ5Lb
k91USRucdgsqnzn8IeV6dpCYfneIcFoCCOppW8cBAenRrK1uIvulqcCez9+WnJYJwzGLCLN5N0rn
cbgdlpdYMlAGs5ebnU66EqpLGMzUY7HRPCmnGM7pvIlF9E3k3h4JdscY4kpET/g04L8m/wpZ9bx5
HO9msyWBo+bucSyexv4qGjQmKPu0Hy9urXikX6HZqwwsA98LqzxalbF/7D02DwLZ41EQufQmupD/
KtZdB47lroLJtoZ8C0WGdgr3y+7XkKvAPAGhykX6s+fj1DcQHghpd/Un+hEjnWTHhnk0jOfClu9+
aabNciKdWB9jJnTcu8GPFesgNeRnJpK5pZ0bJ4DM6hpKdNePJ/K8/vD5kBe84fLQFpMPHr8X67gh
B4KoUq/L5GdsutW6SNCE6mPlPRe1++vj+BRXaD5Yey2C2iHonO7juXW+11kwIiyeO18CrnNQMYj3
kFgRWUkyAr1IsapsJ/ioI3XrWTT9DolsbrM4X1IdDUEwh+VIFF50JyZUx1117A0ZvcYDjfpi1MWO
3BjjCR/pl0CpTx361mdS1Z9ot6fHA93H0RZmk1jbtRffXMNzYXFn/dKZdx/HjHGSu1xnZfw41oRj
fANvFB/HUL1bSdMx7I17/Tx7aQo7T26PVxRMVK51tfv5cx6HDaEzZ2/cC3Ek/MPKjJ6QMyoGVPzU
x68LDPoDDtGiNPQ5VokPAmv5otb2t2pQDOH5/+1z2aKLc+r83eKrvpLcYMhHuiYG0tWp0codStb4
ZuVdfJtcoFlIcbATTIpf2UQZH5Dmm6vH08H8QhtxJ+6GALbR2J1K2072HiPTA/0B5tqOWe4Uzrdz
pPfThtItvHaJ8+oO1keVm8exj72z0bv1s+bYxUnFwVubAXJCrq6IeE65TpdlzvytSZHUlsg3RNC6
Sztu1frxwWt1gE+B/GZn09iWwKpsx08AYMxdIZr3pg3sfAEFHXbsvEmSMDsOhQlRt0YfKPFujwHQ
BwasSyft+lerbL2DmiQZEvOzLoImRAvYULCpn3Mvx2lMUtirQ2/yqUvUPQgVe/y3bp6GeNCkAyll
Xh6qoa2fEidm8wX1dMoJGqx7IawVjPx0P0Qiu7daEkL8zQDoQRNdlw0uopGq7ui0jDANwF/nvIWJ
W6sxB1I3ghrvmXlrBQIL3cqmQ2vnH20jtN/Qua2gFTPmD9P3qCm0daLr+ZbTDo2AFVh7RKjesxYZ
PQ006pa68Z5jryFQOSWoOC9NlAJcwcEON4jIk8pnDp2DvMhJDThSo4908oBql9ITl3zecOP724aa
46wbDK+B9atVnzXeVYWRWI5Ksz8YvL3YZje3lFDWYa95An1uLmGZVldpKesCgh7Fl7zGCqhPpFk3
kDbqKUp79RTMG8MflkAI+r1MSRBLvTTe1hiFT2UeRMe+ZPLM2nV8mXTLu9ZQgB57LAuGF3iUazKP
cgA0rblR7Rhs+qk0nh6PNFvT//xItc5bYWTDBnPb9N5Y98QAh2pFQ/oUmu13BmDTu2Xo/hYSfLd+
7I5DSsStRGEgYCiA4/DBgvp6/UqMxFcYEvEN7AOc40yj/KS7u2GIaJO6nn0qmGH3ItyxntQwcwWc
ETEuUQpuprPojj+QKtzhtqjvY2ks46HcjojFCAjq5FNsOvLJjqZw0/JekIweHmoamJ+Ibz0mMywO
WLLF8JLxJVk7yp3o+HMjYtL7AklKrGbH5ao1YvGWIgRbeX1m7zjlxRuM225RNuA+J8Dgi9pwMVt7
pnpKQ4MkYBwa7wylv2XKtr5bBz/Pmc1L+16T6kMgRAlSsi2Kd/8jpdN87pSfXEptSi6V5QEPcZgs
EuszLU09mjoW4PWwo2L2TkFQe6dJRd4JDJu/tWRCrxX5BHNGjrmd8PfAZE8OLoYXBrT0uiMMc9X0
7MMXSds0uZWhfy3dxt+2MWXiCP70IlUYrqmUY1ii2WLsGhTJQR8usSQyr82L18AbZ8CxPnBORqTc
qfqQx6TjNBPKNUPQv0nm4kNDZr51bQ0x2FyBTH2ur6gn0iXT8+4oA/hHedZADh3jbNNF+m+hE2Ik
rwRr1vka0MxXg8cloch6cAsSNAvRrGtJIooRxu4x8CPC1asmlrPU7mvbWte2JyjLjoJu6fQuWNMU
wOljY4rCP2ohQdc1Tp9iy/sOMalqV50pWTMNWgQ0n/XxWTV2N79zGDDQ0NFe6fem1PS3KAF8bAVx
fh5m9xqYkyOUl5FkQXJWGAudHCxptBUmhEQqOlcWZ2ZX1+1J0A7jClOot9ZNd3rTq9tgtcXKCkvv
SU8cKiEk7weWWOos1XeW/9pTrXxxdb1qG1aiPUNSeeo13d1PrXwtddd8pfkA0KYnl4Q0rq71koOK
GNA8NlERo9o1az5NKw/v8djREh8aZ08wGDr/ynG38Ht7yOHd3JDR14ay5DtUEX1r9zYWHCaW7zhn
YQcHxmfVksfpOE1xilWPBAAlTeQlpo9wGo6CPwJOqmrjmoyuxWni7CjETlGmjWD16uJIe6FcTaqu
vuoCnSfSiTsVRnUa7ZzRR49ka6jelYkh7/FIy42/Pfp57OcjLdb30RARSynsr1E/FIveaLqrNpko
Clo84wFyoq+dYTLr4KJ9Mwq4BeAvhmWZdM+4UAoyliGURmU3bIoWk+dEAXXv9eiaGnSIxgTJThlW
yRHX/Lxo5tEQczVcRLGDw6Ob19OFpEVB4kFGV8bCQVkhuC89AqCKuN4KowyWaetDVayxteh6aL7S
ZxtWbWAwbLEJJOfnxUfpQzjRRKq2huy7c5C71Ng2coMZ/NqhCd/HZsOunICUWIZHhXVrEHl82FZP
endQEiI/6OaHaFysj5qvAw22wBLY05urfabMST4szWuPdKtwn5n51sejvIOY1h1+bmgc/XFXCrgC
tRyhTGMyJSozR4vIe7ZM+MS2sxyPm6l1jMgoAKfbhoj0UzjPQ5tyUgiEQoZeHavGyVhnRfh6DLP+
ioSCUjYMyaO34fPOI5EA1OS5VbfRzfNzZzyZTHHOpkYFRMopb25yARrK5KQeMdoFdGiwrGwgwk43
B2/E6zhUbw0q2IvEDPCa0+YkitKZjo8no7g3lkBKyo1JJ9FGH/KlF3DJYtF86lEFlceR1UE5vbzX
XfWaz7Ozqq8xtNTBcIHvJy9uyvTFL/gCW00+C9Q82BOxWYzbflYiIkMPV5zGEsaXhwrVmkDKITt8
rJ/chOtYqMthWTXhcLMwdw0A5i9IO4Zb7XFGmtOJGbN5fRxpbfofzXgzHZHM0ZM1EIUkoRMZjNC8
py+dKpsLRKD6Erhafcm75E5aXIuxi+N9jYgSWRxP6OP3lgDZs2+VwW7KY7CkMuGilZJDHqFRmsGn
hI+b3cm0bD9f2tEgMEDK9wJeFaOulo/Yo3mm+yIjy6tB8pc2QLR7Nz7n1uhccxvUaevBSqh94+O/
pCX/GRql1HXLnnl6/5xH+W//E3XJ/4KP8H/+E2yEv//MH8ISQRy0ZyEqkVI4Fni+v9MRbPMXQWSH
JwlOpslo6H8Qlpi/UM3MXATXMxzdEPyjGsFh+Ne/2N4vru7q9kz7cj3Hhmf5JyHJPxOWmH/ixxkC
kiOQBWkiWLUB7PGL/khtk2UZ23oYFJtEEWQZ6lb0hGZ73LWi1/dEAW2ymhUbTfbfdSepT1bJki5j
nLiV+C+WZScUxUmILo7wJ7dhrZgMwW+taqN5eVGvZIUAX/hZtNW6Hs1zmvBau+//A+yQrXt/IqHh
CZ15Qx5vjO55EiDFP/5H+lZ10guGboPiazU2uIQ1k0FMnWyoxowl7qfbGNQDo/JRXadEKW6W/sYm
JfislKeuj+NmVwfUw3z9a4EnIHazK27ijKRIeziVXrWvjXpNsnZ0YcXoXZtAuldmomQbRbGP4Hob
+Qq0L8qFPQtqAh08ZmNi8vurMpBnMpTtv2Q6zq458ubA6tS8Rn11l8DDg4joMfxx01INTbqqSjJ8
aDn0MyKth87WNEvaqTju42QBAufZ5xKx6BMmv2HaOQt0vP6xUy0l1pBHKwwye72YPuAd0xcPl5PC
kPttUL+N5PTBiuCPQKWJGC4ckPiG8TJzzYslWsS8BXNTPTeRkTcZ7ARoW2ZjHqF03AZPpWgbT0VI
mR5yMYqrmtRWTEh2y0pPH5x72te0XJw8u4lJkbA0sR4YdXL5TGaUJ1pHvxumH1yFO32ZGg/cE+ML
cqhbFoX1lG5iE9Cu1Fz/ySWGb+OacbrMR2NYFDmd58BnTWbRlwU+FVwso/W3uZv7C1BR6ubE469Z
4Pen2qAjM1hVu7DN4YWIRg3RN5ifyh3aTVelKGY8cSonqzhXovTRYocZeTb+15gb9lYRKFcHIANY
vQfKA5dm5FAHYLNWtb3P2+icjFF61pVPAgUW5VPoEBSKeLbchwIfadbimFR4S3mLrVezwhPVzJZx
lirJujaH6ZCWMSQRBKc5WOY3smfjZZRMrw4dOgrPgVW6/doO3rDPxxHtjF+WO63DxmEM70bBXNUf
e+uIvv9LPnhkoGRdzJkOS8oZtK89xA24He7nIMevwoMQUTlRgyvHp03yDjYDAa+IsfUTxbjWyD8/
JWXcneIcLwVqbdSwSdCg30Ib64XaouVkOKREGa1TAXmgN6dhZZkNGnQiddpU+Cds9hrObh6N1US0
xwxGYBG4Cf3myMSKkqvJhnUOrwLa1+gwy7LkwgcPvcrnCCOj01+YgTPnTiaWOUV0qlz+5sjBRFPM
IPOQrkhH+kob+jtBvbIqrArYLNa03Ci7Ja6b8KSSAYrJ5H1p4kgt9VbTvuJL9OL3IK3d90QbNln0
NmimvmqQPm2qbvjat7Mxj+YaBsGlp8UfFehcMjlABQjSUxeGqdQxHWUGGkYupwYZGl9IMqdqPlJT
noaeLwvxTqGBR8qRwa6dAPpxrx6oDcGzQGJJVlNFkEFdOotyyFC/JKW+iS1CCRFg1B4pAWW4bBNw
B1Okhbd5tRyCUcILb0qiuW0db6jwj3IoLxj0w0vIovSSt/aqKRKawFMhmQ5OLDDnwI85+qMZgnGD
xC9cVHJeXtsjmuamcmed1L3qTNq5FFH6EJVfcMBZtApWYWD2G683nTfLJceqwogWRtVV+fjvZ9pM
KIVOS7NiQCExKbWVG9IOzqOdG1KO6ILknQIFM+CfdOMSMHSUXr6zWoPIucIuAbg72WdRWe6laWvv
UmeZcWx9d+uK2r2Mwtn1sINWLcYIevBTcJa1LpdBF2MtpyexYqljEO/ElboQ3EoChoLLVE8QCRXE
2IpqWASd0Baw8jEVSSNZwW6z1qwtp+s067xFZsK/GLdYuVe9g1kkT4WixzFzGIv8Ls10Fw2QTwjW
WDaCthEACl6P9zkYp/4YBWozTcRXmE2OuUxFhMxp+YbQuDmfto+4zH/jwk33mtjtQ901z8ZsirZ6
194P45Um19LgCrlsNc4xeiY9HnP9yvnL1Dyu+f4wv2ak6pYbXYt/y2ID3IGRwQZw04Fgbka1nZOM
Fz0Ovpa2S89TfmvCOMUsUoZrf5rOU5C3O7uUSOty8RRrmkOdHM0oegR4Nf/feHYRDOO41uHarDxf
aNhENwYz8iVavgieDtbIPlhVPU4MTZXn3vKXmyIXjLOkPx1WhFBE1oXUDgkrRL96EbjPvFIHu7jn
TeydRhKisZMdoMp3x5H4EO7zyrivaHd3q5I2Q3JmJbMYBS3FZcXYIdbBKiGSUiE2mTF8B7CxyFvr
0BGTmONPo+5dDuNhiVkXmXw0hosmeAkbTDw6yLLqNUB802kL6SyXDNFdBOZjd+0EEBG09vhGozjZ
lFm3VD5VUzTff3eLHARpT7fK/tWYCGJzXyvsfDjW+c4Kot+ISqNjlOA2lglKdH+ZS2bZNb6KZrcM
tWZTAcJ3yRSqSMOr+3Clhe9dSmic/zRwT8qvwjo007gx05OhPXuBSXx7s8S3gNEd/1tES6xeWl21
aSJcLVOynMiNLg8dbaRwHLHCeDihV71ZbqSUa6alyyYgjxAzxnyCt/6CEPl7a1yWcSwOE8N2TefE
GBpaCFQRmsQH4CvSQGK7W0NZYIhAW2Dv1im8y2RAEqyyjWdRg1jek6G6W0bxvUktyr2RYA9SMC0M
AT72FZkccLjZO+ncSiMtn2rum8IQK8Zy/RaiabYcYiRXcXnG+VOeuoxMFvofRxZ7m76q99Mg9L3o
9G+jNhDTNzZfY82YlgUZFSfqp+k5aeS7XQTtV6M39iSSYqbl3DFc2uRTQ/YmaxRG3u1TN290JhGh
gjjnZYG9rSB6LLnJPtctZOtGWBuvtRyxRufIuK9Ga8Yid57cCntPbsi0GFsM0kZDXyJ+MruRFYeP
bcyX2a+W08HQmcDYdcLaj0UY48eGnjOFp4GaldOrY0GDKPauSoSwBRZDsK+JccfQt8ptFd/8ekCF
VQ+/Bpp/b9JkVabJZsjs/sic0HutQwxGJXHSp4jxa2Km7r6G2LLUoVus2wyXEgnMYZhn69omqNsN
oT22HT3wokn3JrePN9Yd27qUPZo+ITf/n70zSY5babPsivAbWndgGoi+IYNBUmwmMEmU0AOO1gGM
ckm1ldpRnaC9sj9zlFnzmoSJfPYoKgJwuN/v3nOtzL4Gg4tRqWKoAzvlLO8v2E7UzkxY5NHUYP1a
fb2TrQXAxH1tjVicfHMKwgR48cg8avOdiXfbxD/wYA1TNzFoahJfZZHdLDFJYtO1pH8nF9ty0h9j
QJH398s3mMrHrLYFl7yg8jF9SFP7ra55KotW7G3FiVh8uLZwXk0NkhkW/4zL1QWaSkPNRkBI6vGg
Sa0gHzlo1KLW0C9nqWiMtfERCet1dvoCAVOyRrb29ERq8CVLsEcVRDT3Vi7U691kYVgebUN3MR1X
ggy9NIASLAF7VTADd060JI/Bgi4EnSZlLW2no6iHYK+M6tOm52rVtQv8tlHNYVmDrB9AP3F/nGIY
Zm9pS5gjMcn4w2ATp+8Xj8QtraU4nICDvPVp0bznqUP5t58+SWA6o1riZzzpybq2Dma+NLfSnE8i
LZ7iPJmvI72zKyiaPMQmQocdvWHnCYrVqqzPnMTwkDiGh6hH0ZaO54ReaAewW6qf2sJo93lTsmy6
VNRJe253rgMoYIK/FkKQMDAfVNU2a/KO2svOuRaud0XcfSmU/GHbw0Lrm5dffVqsuZIpHgJ9ecLa
6p2M3toiMERHgk71xmKevrXSmr4nT3lr32xIHzo7hk8E20qivRVxu5ORJfnaBUpzFiUzaZgbSDGO
euD8+mEibVyJADxyY5r7esR8PMy2eAM5sSuiUf3i1DmEpWW9Dm7Z7TERA+CKbWPZuhEXfzswwvMb
+eCOPoByh2XcShC/mOmDAwAVebI7HiANWyku+LQ7SxX87txOHSvMkRVOsVWbiaM0qoRjq0oxi7kN
FLJx2Jjash56w7AejJRRC4xrVEV49+suPtaCqhMxxN4pqlihDdxq0LRuXR4gxXF428YGal1MMA1I
/VCoczvSYtqOqSJexP8K0oJj7JSD5RKtemuoJupqoRgTmFfowjCAODmuRU0wKs2FeUyHaidh3K76
Imbk7oA/d/KiDIXL6gEh66Z8a95bVWXvPYo506vNZOwA5gczH7eIKR36SLiuVp63jdgI4gZIax4I
zTEn0HV0PXkwDYTD/u61q5rhru3X4HFm0DgzAb6sNi80ipWrqHCufucPR5pufjDYdy52a0IbnEFw
DLnQhPLT7lG1zbtIKbNNtPgUo0MQc1kE0RODeks/c5/ihm7nfIScgOfiJWlT70l3/Hpd09YnUbHW
VSOqWxksZ0M0OJfG6RhHdvmYzeVGUNhML9NkHlALsW2UZct4In0rys5ZZfM0XmbNNmjxRX+AfAPt
ui53o7IAqGA3ztM4vxilDZ+lb6YQr5pa1xOU1crmU+CA2X7G8jo4bnKC9DWt6aXpdpF0f7n9XIcd
rEHc9t2TiNsdRUM88gqbIrWKrL2bCtyEs/soGw1E2fuKep2+223xgOvsZ0af7qvBXnQBSZW6DK7N
/Nlwl/LUdOz6B5FUW11hy4I/eTDTNMdeXp8zZSNxTywXFXPYGpN+xONuu/A45cGWlBwSM2p9TPYp
RdBvTKYWee3qoyVJYnZWMwMu+TkzEn/2CIvyLCdiPrkPRkmEJnL9LcZeIESSjALcs7YYrgmOz7qb
gZH79mfSS3UcY5uNXgxlhp3vapxZkpkPEb/1mWZ5rYtiydjLMVBv81SeEcun96GEKswUWSfBn1T/
FEv9q6Id6GIEsOXo+8Uby7Mesg+7DWHll8m3970mOJjonCk0NXUx/T9mL9pwlLBs8h5DCVIR3Wzu
X9CZCj/nQpsx0zps90W6thuOFym22a3v+MwAZ7qIfWEy/so5hru63wP/Ynrb+A+pSQoT5+JaAmgf
lrjBVHUeMavB3iHBx1hedp1+n0qUhMidrTXbIXLr2aTOfgtjKlsIArZdUDJjgMsdNNWyM6KKCoei
uaRn9PriWMR2fbQbUW1cz6P1bMrKU2SCAPDse2xS1uWanV3oKtWeeucTYHf7kSwoFzn3QET9cWl6
TzQ2Vj/Q1Ve1bifmMNp4mbOXHCd52M0BfJJF21cDWevKRONPwdj+QG4SxLKM610ypdmFeEp2ycym
C9uoLOD+Dq/1GBc0v9BK2M3jX89/gi2/HbZgedyLcEaGL1Yx7D26J68sXjfPTRQMgK670LrFEJHj
AYQpuV/8eqfS7qlSdveUxzNhpiV69u4D+t79PRqO+CjdJMz6cW0O86Y03PvbGjUPGufYzgkagthw
SeCDpMUumXV7c0V6bKZmONesA7E9yaP2m4GjDpV/TlN3h3ghqiYBR946qptW89QcCP1nt5Ri91se
QVhyGhY/p2Urji/IO35/Tbb2iEOc9rc7NZBNR3Q0e/OuYfGlvxAucvsopVSlf/Uy31xR7tquaLh0
NrkFyYU+uuBJ0ct2HTWnFUAS4l7PIkt7AYr5C7YlrEZEUWx3Y7PDGE4YO4suTLUANfQ53VwG1dk4
eLxdpH6WfdVtREmqITVbQDu643xexZp+LVGdJfnZfZRNtzJvTTrLJ+BftoVUoEiIL92tHnzxWLhm
deiajPVVQZHwh+19R/BES9dxzOBpjoJelKAP7E1OUfyxSAw4yYPXPRvTfBgIkOFDoso6xtaxThvz
b+KPHV5UL3gs/DsKehm3Y+HMQHpyBkJltoO+Pt/pzXW4WDxs6nbCnxs7e10M8d72gfZTbwljsm+8
c8wzuAfMJmu/Ow53uI+c8adw+4uz94l0017me+jXcHckqzduhAZROlStzrJ+hmdJoR3uCaLfaQ3e
RHYXYEoypENQH+1+Z/uxuKZ1/54l0jmqrP6o0HFhWrrVY1fav0tciKuojekBbYn8Pajyj2qwHozj
KWZkFdqOjB/He2g/gu5uDdxqLsoUdeb9VrMLA0vZNivL7PSa9DeTT5wEaGrd/RkPkdvnaBh0V66e
k2u002cswCQNo4hO1CdwqqbaYmeRcN4Zte0CL59Jy1tIoS60n9P3S8Ogt9V0LmAe6GkT9wLC3uqx
ga//YVn+Szmm073vkDwDyX9+djVd1EzLYjbb8W4eeS76AH0gqlivbiQHTsitIhDgAsmqedaDVyRB
CCdym3kRTPW7zkiIWYZMwolIOTBSS2IkXLvgSNneaaJZV4h5f3qV6h0+sCfqevU5klm0me5pZKaF
G1X3zrHuJw4MHvuCEicDDfQkF21sdXAQmv5SRfWPvqGxmHx9tuHexqAPzKTNc4kHLqJjzi9fYevM
B1gkIzFvZ4HTe27gZQxvQ9nLh562n4chNe8DcTwLswG1SOG5SYBDHxsuNR6ssFYAKld73dPCNskh
nCjmfncsGydBiq3bDlAsmn5pzk4P6d0KFsKruRhexijROPZh9LeN+9zcTe9mJtVBAOxlQNmyLY7j
Tdf45hYEBwvCCFshJzS5zGqTUga69g9l67e373WqVGOwXzSK+ff3apL6dUT1KII8jkZm+FuB9ndx
zYgW6g7JAtA7OU2n4G1oDKyugJKxfS/bGacL0dsO+9gSM9tOCCj0A7dFJpr4tEiDA+b9bYn6qT0O
VnUBgwQZBolzJh33siTYm9CEGfN5wAJ95SycJ+68HaIb7Eo6Y0t48O9ogt3C+x+shVnV71Nh+atg
CSRpnmR4m5x9r8BOalM+B2WWXdQCybiQy5clB6qrbIpCnKT9+/3VMJe/qJvPD4UPa4lUEx3BUl+L
Vk5PRobTQtgqOJvTW0KM7lOLifS8kTIL6It5U9m0s1tuEjyjZvP5GVbxCqrrMbYjSvQyIC+OgAPG
VX3RbRLvNXCltQte46U0h7+eWXvbNJ9rEIF9Rcw3IcrifuOBRy/YBFVsPteRHh4stjJFlbRXgxyM
mcrm0YNXShrNWcXUyByKXExv2Bqe6QuhbSTwjqlfW0+DxgID1ODOkj1Tc0BFV0XIdU7BcghztvEL
5fMVHMp0Za5FC7ByjU2QQLSM/UJsHGXZK5t59sG+V5Y6uqtvVX5MZDDeAQWcYTPTY0/bkzmNIwdm
BoCLwcmtdZ+qq8RFTyzR7SlyNMywLA08DE7wsgQTrNCsv5radDF4FfgSlDrxb6lPdDwqAiJNtU1F
XK8d/To2lf2r6ZxnQ5fe79Y9lGntfUltmSuDY/bFHqsvBRSULRuUWYBeyVa1fX+Uw5iuRw8MkDVZ
7qMm7HHys/mczgOU5yX6aFRpU/9Us6MDn9r2Dp2MMopeVWTn6zKXpzqe0WY9Gm1dJ/lhkQFcp/Ud
xDEsm3IJzCNUdeRpsoyxDxJSZzuXxo6kAqmGUHGmo2OtsW2YWV/v2wmdLsVrcSHwuaa6rjotSa8u
5ZgA4LifDJwYKbvRYus5mOksTS9kkmRO2KSNRVjdZvTGdfWRCv82O3Nws+dluLCToonDzLfMiPBL
Agm+DpBDAfE47daq9X4xjBmIX70cOblhgjY6sc398g+8KfiNafaASSc7JqkDC8mPQ69Lvb1ZMRts
sC5tB8HELChHmqolA53EmM4clICrlpBeqXdyvcE5GO6UnL9fFO7uDvvvtufgs17mKn8zE/VoeZiJ
uK32Ts0K+v3CFLM9xmb2z5fzM7CN/nd2r7oem9bfFC4AStPj59k0Bv027+C+SAx/PGH9TWcxvLpQ
9yFepMHJh2HCe900mI5TvR2ISq4mGBNXlxnszgMoiEp1ydE0ji0b/WNfwCkf63OT0yIUuXV26Yq8
uklffVp11X2Ww+iHnjm5J02tBmitJ8vO22OQ+79BydbEyCDTkudyeG+j5IltGcUlRXAPMpsco2rj
wUiizyRYPmXcgz6xFCYScB1RFfev/AOXter721IKuFlxSsOQM11lVgCxu0M2LYO2Vb3ATmvb7GMs
95aYq1MNq3KcyLp7SxY/uanF7LIQxcNUdebdF3IwO+nevl/6aRrXMvUYj5b0pIYeHJK57W+qqbxb
Eo8s45ZdEEK6/8cCdx5Et/hhmqAQDmimByxjj75EeaLNgEpxWGI7t1bFW5tPB5T0+tc8UzXUQtF/
aI2lvViCgxzYljCq/epmRQjUXZxH1w4o9K5TNIgQjOPpgHWfCYQfXHG7uZfMXbbLPAUkukwuy8DV
IUYP9+H7e2zNwSBbxb7Jp/w81LTy9TMk2QUUPjOqL5/My24hXfTgD8H00ER0RLpLdQZW6NAwlUos
lN1BegbDLy8laGFwUOi0cFbm4Ao89WsPpusml5E8NF7zVqYxNnOzTgjORfPW8ynisWf30ggfu53x
OdepdV4MylJinRaP6Yyx0FvuGokS+k3Oz2mnrhFVBKcm6tOHXHvRyiwz/obCbS595/xsHQflr3aN
da372aB7FhVRF+YMLmXh5hp7gAllIL/6katVVhzg0sJ4IBj9s+t6zjF38G53f+m/ObwxXNOl9s21
09bi4dvA2+Mly/t5OX5/9W3nbeUAsVP3r8VCOR9p2rCjvfedWTWVTtZEsbuTfwKXYSDUz86GXtcx
TBGH6EwpdlOr4z3D9fa1HADcKgxXp8y1JlQYdr6MRb1bSeJ0nVZxtCUPP6KRm2qFfChupvUqg8l8
YhTFFC1x07CYuk5tlXLmE43hBzEHev/9VXX/lq2dS2x6/htYSysymOPzh6juthFWZwDTyzMagcZA
/kz3zbQBzsy72aD4AV6KWbxIZyEfTXQJ55oZKamCRUMGI50t0Di7ZaM0+Cm6hbN9V9WUJY3i51hb
YI/vWzrMH8ZG+YO1cnoGnlP2YBM+iiJr+TXDhVxl5D6vo9W2p6Et/kw+FTe9xeQ2Xp5MLGNbOtD8
86ifZsvKP5sBX3KTB/NeVURdNRT4ufCHnxH7smCZj2Yd8S5BFSKMGQMl/PdL5XJPTCoptowvTuUQ
jw/CqaNbOfbOPsdbFn5/qeskuHCtvs45CsVSUK7lqThh7yXScZsZHmjo0kQqCmhzW6SrtlM7ZRd8
cgAO9LET1j8v1TxYYT535spE2ef6o2+uJ6gSRZ7mQCxKqnQctokYrJrIBGsY5TaXtZd94i72V6jb
5QNOZVYYpf3TyDapNlq1MQxMikbdrUsf/2xQm9H5+yVKCKvE97K57y/rtKffwMXCNqTZ+FxP9lvn
mA2mfsKuU2pGq2n2vNBONOx+cBBYwDyQ6QBIGQOWxrpVVH1VPgnRWo3vMZOYfUXD/Gm0pp022bUk
ts7OmQU5FJEKL2nrnYU9lGEOXnIHsiXYRPVXqZf5UrTvnUzm+wIOtShn4AL2kcVKAdldYp5mgeJe
6dle7yqnu2f5KvNOODPYlI/BxmxwUoqZ6B89qnnAXKzMTL0eQPdqmwcjnYKpOR/rlmUyfU1dQk6p
ByctZXS2pUEOiN9dv+2kSa0Sjz5k8ZlprkFvih3f8pasuF0Xe4XBmYdH+tx3WFP7FpY40dM9g/wH
JMhmyxnyIPFLHVvtfkTGUIW2INCh/MzfzaYNyxI4qu0apO2fhWbsVwH09iO80AYVhJt8YCJJtlXM
8gF4x1bZ7NUtw2ddrxg32RNW0tI4jqg0zAgCi3Aaer2W1ofLxHBLlG1aw9VHqbxDKCssA0lDsXht
3GS7I7m3HwIK0ufYt2FgIpIEdb/sLNu5YRqYtp4tf49LkvJrDMDXVZs8p/DEwn6krBfz39Hr8+jV
56zsASvhDIJiieYpQwmqcidg+m4yV3DtGjo6xvAfN3pghlxOUfng1OaryPzhNKJ8naouOed6HTCK
xP9NU21loq+xbwp1coSxE68Lrh6uwGjn57QqBNq8WVNVHl2g+XJEt85qPeyW5QquyL8EXTFeOk6U
wFONZyt3KUUlPSUkqNlmSGGXB4G/GrWzsw1aAYOgoE9XfUPiFPx9WF+04qqNjMzkGLlNu2UCUaxM
UMDrBZjiuoQsaZMXGJ2JipCg/UUe8WdbzMRRs2DemhUjATt1vQ1CZNagS1d/ZMTTLCkZ1oOdu6f9
OIf0TnIhdmysm54teNVFIYzaj84al3WfB2ySiJSXcsZCsTiQimHHiaJ/N4fqlI3pRoIWh1MLwEeV
RybhkEfEyOZPb4nAsyrKSW3AkjGimgKK5wMxbpTt77w8M3YmS4ms40OMZnDnlFgHTwB7jqLhh+oI
VvQpJ0lcq/TMcrXt+8GGfAqeY8WAb1qn4/AaWZL+4cq8kGWozgJPSzgL0G1paaWXQLaXssAuHSuS
ehSD8Os7yPkuJzM7aegNwi8RAqhH99s1JdDU2KkOwAGrMPMpvmsG6dEL41ysUfwYjEKeoswECFDz
dtstBLa5ma8TkQbcw2/9HC+brBbLNlkeJxPQ43DKA9YmzIr8YHO8Gd7dWsJR4+JUFRfm3J75trWG
89owumkfVRG/tUn2iM1Frp2erEajaofgJwoVfX3DpD7btmpCe6Q1ZCHTmCQT8ZmMQXipKgWLyHd3
Mdut/YCaGk2p8eQL3f3o0RBY2l+1VGB9C3ZMOWxPxlzujp6zUjfBq21O66jttGIpM9pT4vfIwJjb
INTAtZceU43vF+ZZ4G/F9+v3N7z7f3IljTfeEvzFfuEdbaZNK5yEMSxEFZ902rQHoLVrt9DNNdAS
3qmXX5x2tqggaX5pm2hW0nBP+DRlkyma8DAvFeVvWc1ULE/XDUwA1BQ6EdLA+EP3ULwFL/e3srDN
BPNgA8KKEObNYaeHwdoUs7bOwAiLc92fB1u1xzZxsLsNcXSq75GK7z8FrmEcW/Gj7V+aoDtRYCdO
wWDm1zIb7LMY2NnO7Dm/X5bUc8noB5rwisx22FcQchmeraqhtH5U0RzOmZXStpH8jYlkEe+DAB8Y
8ATBy6d7wiLbcYDbbH1VQ4EDKBo5KPd7sQjnhTDiFAqZAWAEBJa5+iG/Ow+bTvYnptPDaVDuzunR
agIxREfZJi4IdkVXVEo3rFvjaGDnfe56yI0GDaVhnEXlEY8HQef7nwKr/OdP39/zMwZv7fC71LTM
DEYTrZGwYa9XFZ/w/U//fukDIzlmDoPh2fK2TdF5D98v40xSftTTL9XX6Yk7iu0tUwOeyGwxisG8
jHlKCVTBLQqanD0nhrlj2sK6Xv37a1g6WaiHqdnEDg64kbwF24r598InROWeXGd+DtsxyXz2HVhU
Cn/cgPSXZ5UXQThASdz4bc7N0Wuey25g7cFMqEuV2pxLR4x8rRuSjt40Y8TvOL513RzvuLkwatrQ
vzfUCa6Zre5M7GSoH2WADWrbqic/esuIykQNLZSB2DZEXfz6t7YPnR6AaSPAZJO586kKi9dj/RMp
VxvHwoBb+W4UB899XpxVnxI1fCQyTe3uczowTv0R9CxOvJOYWVR7AzDA02tZwR4Fs4iBxoifvPKX
rYAPdTCQoy9aSFa9+dfq2EsVeegK6kqtH4WggDSaV/StlNl+Dq4+wzRqylIoE9sen3vi/C6DD5ey
1Vq9p47aqGCDi3oLkL0LaP5MDp35A1F9uOOj/FtuQGiNf/gU0YzCpTWR6KBysKLV/BuyVUhwDxce
sJ9+3QCNWzi6RKBl47LfFIWzWlido2DZB3gE/RZTkf1rwBGJ9LPCOzdk/ZkOOC4hbXNUbE+VTDY+
PkbipLbaeP4PX//uamjRCCc+9STZzuFd9/W4NXOMz8j6qcYGuwD6tUkrQKNLWX21j18JD3VNSpUD
zoGB66F3Lfxs00rb/b40f00jQyV4XBdzB8mI9t55RVVmP435Ie4ysMOecQ2yZRVLSC4eDZ3LtUPF
gAGU6i/yGHj/KkA9ROj9zkDY6CCAryTHa7GG58Pn0my6hfVMe/CK/6IYMehFDcBNpJr6MBfByo+v
IKrK3thzE8xt+pLpzUDfqIm6W1V9sprZaLu5t24WH1cXbt8vj5Y0DBI2V1Zn7ti6/IlMeoxYgYCE
eFkacgTcZ8W8pSjzmHfinXL20C2Bb85OqM1kFyBPLgrNPk39B239LsbxI/CmHam+lRfcWuw9NYq9
ouu12hnpxaiDkNzO1qa+1C859LNDI7W3d8ydhf2RmciG3uU3kTaPdrEQPf9IZEvePd9Yw4EJLocg
DIsCEJX0eQca71b41kcYB91zKeMz7VEew7L4hWPxg+zFg8NceDXH7kXbBo5W4y/Dt6ceGE6OjQB/
1Kcauj2y2EvrJODT3Cc+2S127h3Ej2dzcQmsW+UJk+u+wPw3F+/LdORZveE0dxpKagTcubxRjnEK
5LiVibtLcv1sLcRS2ejIZAKG6DxPjnNNXqnnvmAuY+9L5MZcaAJrjcM4qUM7uXsmIaeaBZftrlz5
U/67SAMgIHwQlXFRGhLreJRN9wqR/EpmxwgnsD5Wg0sPWjdFzvNED3S3HEbnIw/Yy8KeIdy6MplE
ERx334faf2B0eXDQ0WAVb/Np2ToOHU8FtgI32gdt8wzeRezx7vwwaXAmLUjkssXBRvQKTDf1UfXL
OpYvDjPDyqMiNZ73ulY72FPPxK5PnvknR0SNfvMAC7+Hq3eHMrQynoJoE3hY026V6bvnyIOzn4Q2
nWQWcEx8wWGjOF1LZzVTKicw1ABvjMrpVNTWtksRHP3jzGcSoL0EdrqyHAMf5nLp2/xipwDBy1w8
LY13waZCV7IxswQCRmZRIg+xEi1HeAqIliLaeu6bzrKtnTXXLhdH29DbSHwmTIDaxj6hCBxdasyG
hF7Wcnock/ECZJQysvQo61sx/+xt1rm/RnQtaTK3dzXEkfymql/2AMdR/6WgOjb5lYcK5zh+gXw9
lPUaGVTXILWpAWa4w/6kWRUlt6TL4UYReITG9jwyxCzbPuyzh7R4mSQd1Qckrkm5sCb+NLxNQQ/a
n7qVocbmEXoVCgZgOfaOYaB7dIIzzjJ6QoADRdvF29qYGbtDv4DiWxgXBE96ZJ52VeUjXc2TS0lC
m+9Dh1xoHNBqGeAvcD4S6gMl8APZ3K2pn63gBPxaIwCPZPlm8TOP6FcXz6lbYNr3Q8lG3H7u83ht
5ejhgPAVFdIgJUEJhWRKe8Fg7e84FnCNkr3rI00uzNJT5phyWEFT6reJz+l1upNO5rVK3nLcu66/
M8Utth9k85qUv4LhIxs+OrY1zNbgBvCICPyTm72OWC8h2yTFUdU7kgn6y7fQX0NQ4H2xadVZQtqZ
qMbaoZ4SNxw6ZlZAQKxHIJwrkT8q763Ifvs52/h381PzmYlzvtygKGX1GWCrQG+rj2x4ZPJFIJOe
xsfSeLEs8Nu4qtStD7odH0gUvEkHsZbaK4jqU76sGvPOySMcy4M7GV/q6UwhefkzJZbmvdfJYwTR
vNkBmE/WY3bFGrLu8scJc5vxZDoEPc8jti3BpUKvXrn8UvpFiIt1h91BYaZeFD3w2qufY8yKeOM3
NtIHj7820OkhK+TGS38Y+pIb6zlaO8aXDmh9vOdrPAqO2rciP7nMWcN8uGr858hnojPCTDNX+ipY
GAMzC2v9jlLk+ke2C7HBqryW1paUG6bkJPoRywsuGbjwKzvhnsE30HLGqo+x5pk10K5Q0YiyxWrD
RsDeuLQy8JSRlFWkzFcr4pr2G5WuCArjyowpYqDSSNaoRe1HPw/0cNCEAu5I8dtSnBU6xjUdNtX0
s6L92P+denhRlgeKAWuKEc5zdETeYLq0BlhJSuaYHfv0jxEF67l4mfsWGsZLKW7UCtHQmmEQ9MOG
lhxVv/Vbe9qYxBlm8KSt+8VQusSuTGQgFMMPKPwg/i5GY3N/5WZ5mXuJiuCqEDiWv01NaAmW4m9h
0XzxsZ615ecwkPhJ6b6jGt1CxDJsD9jHn1oA8vjp14f7ZQMujW6GJysTa5s5uUV5iDFCRmBQSsjZ
yK+slHsv/Vul+xkyKUOhlTd1YeSUK0JhT74JWIG/wrCSEBMSv21oD18VNgljUSvSSBenw6LabKf6
5k/RKhvIL7BnIQ1tGHdl9LPRPXnzOxRb7hpA/5J+uQryOm0EfVWtPbWwOMGGaYS3clvEN6cPtkuL
BVd294wpGtDw02YHYKaIXwJNIla7Ehd7AIbLmXewNjjAf3XxNcm+vHIKSx7j2dxBfHBXlhpYe/jB
9bDLUowl5YtmhW7z5TwTjVki7LtYRG2n4EBRr2WdnpkHbCbXCVv32MaPFK6Ay1g7U7z7/6HK/0mo
0jJpjPJt779LVdI4/b/+93/8DxKV//6B/0QqCU6KwLF92n8s0+Px+X9Z3a78V2D7ru3fodQmQdr/
VDjt/ktIz4NUzVVzL5XmP/0TqfSsfwG6cBzfsaQvyWH+P0Uq+XuIGv6nvmkyla7j8RPlPVvqMEb6
r1HE3hpHGrELzDEiYy3I7BNmqfuzmyLBxKICb9IukTYJ72nQPfK/Vb/ShXf0Ur855K5RUekCO5C6
S4cNMnO1xYZ2sUBI8UrumeznyK7iBBkan7tyf4uYo5pZqOnKySAgo/CrApFR03zpl9G+dawSMu2R
HksXLxfWDh7GGak2Wli2lF/TwSGaJ9x50SkqBDSDko6wJqYr7r6flNS7hfiyxy0St7jIqNGbHjsp
DW22JLYR0O/m0SjdojCTp1C7IKIsrKxihRg1PddgogIZkM+xkJ5xvZkndGhgTLa1YsfMeV4nYJTl
LlaJecIaJx/sxpNkyxCfESCmq5Gel7ZwH6s2e+DgzgMVUiAiefrY2B4FwFCL7pMTPbl0AwHYYPPs
AmSOCDaNeWQfdO9tgnmCsGoaDE0aexflFdWDsfeI76k80T3BqbOW5/TuHaiCP/BA22Paz1QSZ+oD
CkQYRz0x2NmNLnXCyLItC3XpBB9jBF4gpK3Nvgw0gMW0J9OiMtVUokH3wu+D7WPmHFfmBU9YKumo
H6Hkym9ogDLS7ITjHG9S4Z+gszro+uclhwHljNWpdBx1IkXvzjQZVPhTl+rACP+HnZFkCWcP97Hb
EQ5kmKLCCqrj69iipQrHBqEZYdcblpMc1f47b/j90s48Wpe4on5XRXt/ppVSay4A/LI4metyuXJt
JOci/lJehrRWzwfkjI2ZV/mtm/ucvbGDyaVp1tYwmdsuoEetYF+6yqVmfqCtam15RrPycSfsnNw/
xEbVHe71KhttxoCm7Gx+zNw/Q7WML3muSlA4zbhBO27OTKiBJYKaPfZywICEF2GtZfvcKnMONU8N
rBcCyoXdb4O8SLZzvQTPxBU2UW6xe9KYNrO7MULCAySWkYayBe44SCfZUCb+3qTusoHKlN96F2+h
1Swp7DuGkokikVdTNhTEZfuYeB0p4VGL9XAnrY930nprZF3Iz5a0q32xX3UPWuefzljOZ1/iN1FS
XTsAwjsew/qkkojsq+0Ktr/w7pzctU5m9FnEKY7g0jOPSZz9UlMbQdzhdMciofce2+o4twXgyRiw
gUGubvsbq7J9djti1fwj8BPK6K1DFLwNgrN0HjV7Lbz6cfgd3W+DASc2w8TjIPpoDauUR7UypouR
ckOxcWR4KJ7xlqqL/j/snUly5MyWnbciqzmeAXC0g5oEgOiDfTJJTmD8M5PoAUfnaGa1E61Eayjt
SB9YZfWeymSy0lyTMDIbNgHA/fq953yn76bASIpPaG9rZPTS4biEdmirfhwF4mIknwQ1fub9MCaN
PoQ3Rm5BLsnUZEvUVbg/Wt+bzuN3T9PoD6PSuXjlMAY6HhcNUNULwDVuvEy7dO5Q7r9/etrtKumG
VyRtoTXG3UmtbqRaadyYZBkII4d8PxZkzcea7oaTFccPrtO+GfAVDrD9KMT8hGYuOaNEQE0uQ4R+
Plhm+960C0ZBUKtRs7UusWpoKUnp8+NYkqXe4RAnxld7ziEq8pb4LkAoO8KH58D9Xd+gGM6BiDuT
jqEydlmn7GOZEVBlS7eMpAW70MSStyvKDs0L1e3kG0s4LNTECUE1ZrfUUQ39P+olbVL2gvuxzZ5a
os0PeddeLam9Z4ZH70BuCh46I6GWZfuxwj7v2utR9e1JUcvRr+iO3eQ/LZAKjmNfaYfebh7yZDTP
mhlXx5FYT9kjdlSlT7Rm7dpBjvJ+Bxc/34GJCFwDb4Q3c4fnU+gQNr53qyremS0h5z7TRRS4K+Yz
hraW0WYHm4QnQHHV1RmoA5eK3J4GmMhZNeiiEE5wv085UGOR1EcY9MkuLaAqIXu8S1daBKaFEXPm
pki15cnoik0fafZH5rMTFRkjI2tJTrquc7Yc2Xtwy5wmP4cPhqaEQrbyI9v9kbM9PvjFfuCGmP0I
+/270k3n0Xr3mmuHCnHHXZAdwLqXF33CA5Z3MapP2kdFXQ0QDwuYpFu4hQXADI8/CwmgwDGY+hHf
Oc0ZpwdKBR/kYmctbiJHO5V591OUzGWsDHmWDWEBGh+7yciGmYwLHQNLrid+dYNz7ZMPfsVP52A2
4otjousAWWfsGy07+ljQw3LNqT+FjV68MrktPY/lvl7yE480j3VKLW03PU+wbpFm4GHos+oHc2bx
dDuFaBQfXeD7muCUVKmTB9ckwg3g2n/oA4dehdZIbinemLFOszscC5x4uSvaozAYqXniWeKL41Ao
xgcBsryhrbOvPNhnyWztTMWtZqVEFJBkMiHRQt7tfzrbVHvIeb5LxnihKNzsWCHloOtsUx9PpiJw
Q7zESfFQth2Se2fRdy7qCXoY1NSjSGyIEHRdWGyteOpCX9B5cBGhM0o2/nRLStZdgh/G7quorMV0
8zVYyOY3ljORUTwOYAO4BRB5vsm1extyZ5+q0cQ4UcanxdAYZYJLaoASpeRyNx2HYMfO/7K65m0Y
rxi7wbAxlNkZhUiOVU4XqVKtGegVEngkEbhiHibH5/yr4CSsw03FPd4oH1RBWYKOFUL9gtA/GAth
bjoGBjiGn9uNWVQZQjXhalfmgP3eJGV0Np7GJEedWcSPmGnaAKh4HOlDGuHJCj2rcYOlz77g4JqI
zOSlWZO/VhxfeFXTIsC9zIL1Ydext7MduqZ+SWiJHt+PTHpUpoC7nDvX/9OwqvUSKYlEAJgNvr4n
pQiSO5N/afCQj3NFz4WhdPw0bpbTQWCD8v7oU36vGQPVh9vBLdYXb+8gqj/T2gpJXHktVYmdB9c8
QhNckm5zSi3syQL9kMxuePimiyXnC1Fin32Np59YZpq4AnIpkMIzaCXMsH69EgNflVxJ4gkJGgvT
xrFDogI5jFKI0cvp3lzl/2pQrMIr6N4sg8JIemk00jsLF21gMF5dwY+TlAHGnbKRE7vucBQeyGxi
33hLlAx0pN/7Kf1NeMIL1Mujk2V/KazeO2PwXuoJY+bqPXd4LkAW4yQdBnqjM/+3n1cjYjag33Sd
sK2+gdhUrLRKk25vEkhu1IlzkwVPme5BXmqRJ+66yeY5BFswFT2shDR+Y3XHsdH9mGjF8ZyUXkDY
RGunSfT2KNgPsYZI+1KRfulJ0OCpXQK/X0i4msSW7OhPKnDF9FYMrO//tl3QtsBqdl0TxVicMZAx
WepxdvMz+gyFGmax91bbdOEwZ6ADzG3OlSN3UE4STBkS2q4kH3ehzg/I+hwvdidvtoDtTtIFD1PJ
P/NM0R8YqWCV9+7mDOeyXZVPPU2DDhEzgcyDHoLxp1HLJjbhr9jJOn4GFzQKSlgn/XRq2BhLfadm
7iDdfigsuz9Mw/SbqXDzmFnarZTbPEcyFWFcle/kml8lKERkgIzZykkGWSm3aJhd2sNOLF71dvMW
jMNlV2COpZ9R8lC3WNgRswZOD2/P1SBJcN87eeGHWO9C7ueKfasu9h2/xVatOJjMcMmSiqlLSCKM
eDq4Zp666LiaAWmdWDM+hqRnRjg0RqDaAVdc2uKz5kBy1+kdxrRqiNH9kN/l1vl7zhFwNxRba6Fg
6+0rCz84gTugJdFl+zach8Y8t77AzWL7t2linJMJfF/Nlp7sjtN1sC8QmrrHPJ2wVNFpcVqdfo+q
drM9LHeOyt6sBo87cmh2VSCLbt/dtJ4rW3kuoEWuIIWZIs+mQOxYxOurnxgiyBfeDCZnCRIMwL8M
hwJTR9qYZOBlB3+hz0VQT5QnFnv4BLqjTc3zWrrmTS/LV8SKzsFx0Dbb2PpbWlQFMNg3PIkZG0NX
37fIPhEBpl9xyQI289gtCf1LZ63AQvQiY0ZPcVsv2anXMjADpVacO8KMmNi3x+J5xBQRxANrmepI
SaBax/fSrQeSWNjRbY3NMp5+cY4Jxngi5BuiAkZbh7y9QKXr9q40BUmfGa3awayiscNesYzzIXE8
/Q7vsnEwsoPeoMSp8Mh4JgsxzrX8h+HymPW9SWlr9sTg2DPSvWRAd4CFwSiNCWKhmaAzjjkl90Yd
ADFYNybDcoMHfItn4T4RjMKuTWd9cPuL8mbAdHNH6ASj9DSQNEFnjcjmtZpI45naj9b5BCkH9QhK
TadHKcaYJ2GqKSr7hdCebsB3wyFhdSs8UBK+vj9xl7ED3xmEZaSGUR9M0M3GlloPPZ7VGUVABJta
XQdqsb2ruurcNsvDNpuckGlSyojljnST8z80Tv4PGVymbov/3HBAQ6N7lmU4DIhd3/tP7CME96os
x0bb51PDiqoxQ/BSRolsm9rbCFkhnGNCIYHCmG/i1/ef1qZqz7CCybFa66fFXPxrC6XlsRzaW080
5tV30ulRmA5WzYrVVvrrjdyJZTdYuP4y5IyLBeO+T9hauSnUh7Kr6USS33AhcyrZyT5t+YprckbG
ve9N+WVa3UXP9eFesbOAe4WyUKMPV1g4A86jaZgJ549G5i8BM+wFm3PNQfMdEA3gn/HiMWRqdSIi
896JUImwlLCjPgG542CkwdWsOI1WLgnyq2XoLxmZ44zN0JI5T3bfGnu/MywCEQ+icZr3sQMYOiha
yNSAbIqfOIZkpOz1npMsyYC2fafWzn0CRP/QYgA61RZjujG3SHD4s2y0Fbss2Z6rU1eZBP/4zCuk
t2j366z9tdJV3WtF7p3nTt9VcvAPSltKnHfln1hgGAGhUx20dCHPHrgAzptXZaiYh2RkUhsjwIX8
Nh09FI37WnKEw3FsTaK4CB38RZ0wJSyK93kZ1RmAsn8atSuJqeJmgR/S60rtvcEihlTs+1wxIC3j
AbfHG5Y2jh1odfeA0W9Vu+ShjuiCwSAUd9Vj9+zz3D/4+XxLJcvQWrw3ViVvpatbgblkzwbxKId4
lr8as/1JnoTJFBtdZIYBOSmw0XjkYHOQHBjgiurkj+4VoyfmCpCUO6W7kfDtDxOwMxzP7jKbOotx
spLJ43OwbNa0O+ra/NTQHyYgfVVXY/3jzvx8fU5cuGwvXlmiC5D1KC8WWjMQ15E/N/ZVKwieKd8r
kK6BzSnw0mSAaL4/ch2d2ZLCzUoWNZCjLvLGb68Yq9MTHIwzAyfzvqpshWhBgrChycNKfTUQLl/Z
PxpJgWlmEc+5D8hUsKuL6g2PU0OiQeASK4U3wsNjryfzsfYLC41qDb54k44kPvRFssRR6+W0mTRm
uGhDGASKwZyuWUqab9dCTcmrz3VJn0miz7XaeYnrAVh4Ocqo0YrPdSrMS1zgTDMPKnF+dpIuYT66
HFJEkRy1KQ9HwDVRXTKHyP2n71ZPrpz17MWmc4x94ogW/F8JfAKr6Gh1oA09xIYogPfwPeJOojUA
Fk7IuLimBq6ziklPOeNXR8LdXgpTa+mCtCc3Nnd2bXEOjTcxsa9hbADHirMJOgqy9BmPGdtrZVMs
Tpz4JclxyUBXqMYyfP5+6ecyQelnNYFizjpp7nPhxz9QaWH4HQqGMMNPgkMeZg1vrN6jbpPYzS6l
bOHowBuKKA+gWLbeyTZwwBiLJ8N2c4fqpIukVvqJ2z2Ivaa+joPIDpgLsrCfOv/M1lMGRV88djx2
tzybuvPckPRUt3nU6kHceeURclAeoReVoQMIJKRAyKN+gCipTeyFjZAfFmQ1Q6gcULI+XBEkEwVj
BU2e21sz77Pu+/Xu+8U2vX06D3c9jcGo9GmdeHX3ZgzmYSnZqXptPrFbHdkRCcNOSSJDGTPWtX2z
LJRrurWA4nCJzc05hfv0o3CgtODz0ewfKL1jYgcSItV7znZmMxeobcv7he7iodRz3H5uepIWtXjq
HCqiZ5BL50jYfNgHCYgRwkOus91vitN53tn2RF+PlI+QJJe9RJjFof+nbtlgger3uPbmi8WghT/E
MWUIZuSNxYgMbf4+9+0xIq6B4ehGvEkJTJ+MtGVgPt46+n3X1RdpWC7PIk9/N2b+RePnmUws+ilA
3BDVcL8aq/eS+fFe/8zS9ANc8k3hTgg1LhOxGdqnZOCIYvmvPsPcVCsp91r1Dhp1BxbmTfQbr3QW
u0nFjLoUuRhxzpjHT4vloBVtG0g0ewG/AOCGfpV0psr52XLVTfb0shXkG3ghy0UwvJPdy+iyt68r
rseVxAV6yM1DojMYHfB3XBPobR1RLJkxuwetq+TBK7+glmghWex8o9X+IVcxbeCQh4ZOycM0GwBh
GAVuwSYnu6U4wMUgGWUlR9nm17jz75wK8bhF0kZQrZzmTYSoqRxeF6+T+7ynYa5kdczH7tFxjQ/P
MR81lf8yEXarW6dJwuvZJEZyZxLJOzkz0u58bTcj06hX4AlojHbcuvUtyZmB4YI/Irl/R7ys8uzR
mYl2MpudvkpUEq2wYZNNB6YWnKU657mqVj2Cf1HvrQJ47UTliKMQVzVu6Vu1aowHE/IfqSFFuBoT
4dPbp5WJoy2HB3+kfYo/wI9S5CF4FmF7FWaOYxUdGugGtEJ/ZYKfvNOu05wjI2CXCSxCwbBV0iWJ
8zSse+0u88RZuJyh4AcFcd8KWPARFM2aqs++q2X3BR3shOJm3BvK6MO+SxlxExtUpebrUg8fQhvn
3TjyHwVuXcdSl2HIRwQyxRfGQpKOt90kwSOOxoqisRDPZjJiyOE9bn11x44mDrWrw4Mh3D2YiCMs
8MFh4YksZ4s8shEsWAC+dt2y8uTYFYtrKZGrF9C5HFiao/CRzlQMo+vUPfu255zshYZZ788X3mei
sPwYg0WN6ti3IQ56mkLt1FmhhoyTEcpKoJ38zZKOVq2+W2eaN5Znj4GrjdUtM8Vh6dETt2NCR86+
lLNpX0an/UiMvkZ859CoJyltTbxfxFr4qB6RTMF1IzZuQMmHUMbdtxZH08ZK9iNIEpLNOf+qglan
v641fk4lDhlt3+32+aF0eYhb9MQsQQ3uFX75703fgJpTVB4j7CZF892a6N5i4/eYZr87qOLhkjyi
GToMfLsjWY09XlF6CC6VykqPZZ9YEnoL4PtwGBSFhUAHUjGr706WN2k/K56CC/ibC54HVp4+qQIJ
CpGqk4+qoXkDuMbGB1Hs1A5INHw33iduSjMLb1FQTwmit0wLJ31dImNlSDwYSQmSwnyQufq1EmPG
JaywkiQtI6NmabEot3IPMnpDBfgqwb7UI2dp0vYN5gZGdxpdkQYFByz5XIRFDmVypvd2HVbrUZqc
t8tCf+3R0O4qjNEw6RMexJwrKP0XSbIfXVsuPEXjsbKoLGTcm2G30Q+R37AsIGcovrjPDqquHvwO
JI6dPEnbsE+rVjH5L0OLmD7aSQRKLG5dAt0qd0vj6iG5WzpexOIzRrMa4j0Hfj+1jCisimOrG5NQ
7tY/Ok8Td2MsibZ0y+UkDdXsW1dxf892vmutc5HT4JCou3Z2aaKnsMXb7BlBB28+MmvDCuhCpHsU
8KggVyjuZZws0dDJi8dEs1uhA8CSS/bLsPyxV3ppXo1rc9Z2ZPASLkGG7QFhwUvtGq+jIjDKWUuD
rtqISg/5z6yPYe2sKI8wYpAiwnXuykNvZB26n/4ylCIJHeWCl0nSv+yWnFuZ7J0CpUIm6z7wSwdu
C7iM80IqbyTzUZ4ZET30Q7McgE6gvoj1J3fRMoo57qKhpb8x2nwfqFRn9AiUpo39UCekCgmUp2OT
GjsfN+uZLKGftQLyZ8K+ISs0cCoiyOoBzlLqIkrMqkBYxucyn4jhccehD1HV4DeDVSZ4FJEtEODk
g72pOoJJ46K7ZTN9xtqxT0rm0CEEKBtXDMAwIuUYXUQWG/bazo0kx1I00Nlv0Etk1bI0b7h76PB9
/AMr8hoNOJYD3UGmD0Wfc2kO1QU0GlatIn4z0ZZePakhZEmpi+vlQKHBmAMNUbK+SYcMXkSoflFU
PzU81HqMNUmOqF6Zc2xUtK0Vp8Sjj7SCt+6KaJ1ecMEubir7sbGMJGJngPWdxJT3HAuocIHiO/nN
ys3lTNzvKzN3qHne4uwApsw7M7fH8Nu3zK8znOE0ocPErzV5U3JdWrhuWrwk0dxXv5Z8Ic1DkgrQ
Uq4FvX4ftyyOk3Vp7PiPpDlqoZ9uJoTHs5j+ZK3Nup3+BeqQ1pNi0/KzP6pcjt5Ex6dP3CEosLKE
eQVgI9vYWhpenbOUWFBM74VHjAj6enJDQi2oN5ub02GgTpcPHwMfF4Vq0gUSSbysMR4AIe47nS2L
IKietJ3kEmvZVzFmX/74ezD5i5yP49m4ZxZzrEzgCPZ0z9TumiuJJt9xfvm6x3emns4KKH2rM1O3
kXKHfy3IXRJcgJ4wV9W86kHU/SUdY/t5beLP2kUOvRj5cRztd5ht5Qn4pHX2UkwKxQwlroxJg/nm
fUFyCUyGQlR8g0C7W3j7QU41kMcJZyJS5t7mZlL2cpk1Zj8zCeGDAItl9ZvMABclBt57rVhZJ/Xk
WLiY9yufxXKYnCMxRPWDbXiA843HTcT/by3QEZBca7acYFb5rHvYCSZDfGj1tCcN7FrOlFcTd8Ey
IagFXHCM43I5+CSqHo3Cn2EiTvPO0uD29353o46BATaJEpxSfwYPQehRgXYRny5RFh0pylZOGRnX
McL8cQkdK2PjC6DWTbT+FuLJNHEy7fqBIACSn5cEu3nR+2BmEe6xsUR2pdTt+8XRPXFcsv6TeeN6
PwxlAOvrGK/xzECgxXWVp8nDPA2vGe3BH3MycX1pCbqO96xcaM5uSs55nqk10grHPTHU1ul09/lj
U1ySHlJy3DAyI6pXBSWH3gMpjTYwjXUrgtdkN3CQonC4dOSFba3IQyGIt0ka8HS6qx8HAj5DHIzv
bTFqB9VTQNtL9mHYpf+CTx44I+PHYNDcD6l3Y8Cq9jUXbBVVukn7GFJo+nBAwjpGkFl+mWv3M8UI
uMv7hGhiLf+q6r4OZAqeDIsjGnVqkTXGzWpC0aRXaT3FlescK7UB6MpVBhZKO6SeHMfG7IL3Jr8u
mvbXpDNIYLXYLHieH1qFehZ2U96LNv3KV3zk2s9R6gaxeOUUAT5HEWga4txuL67bQ4TRUdHyeKDR
yz9yt1Uo6QXKTlQKk/4sVG9eOTeY1wqx2nUcgUPJpY3KcdTOArp5NNWxc2wVvngspsg0HHi6Xmf/
0Lz090BpuNPw5IixOBdzk+ytDaWm1c+aweZDLPSb9iGou+5Lgx4MHbY2yDtp3pSW3LW2vdyh/z+m
jpmHNMn8aF2Fd4m99o+fSuNd2Zy0CMcdH/xhCRvff/HS9bUiBoJ4UxnhXnd3nIfuarRomkZrcxJH
BzjJStM7KeUb9aG3s9IYZvrCHS0NmjHroG6x9bszUdEWwv9ZM9LJhbWDhXSzfdyXYtQZhlUfuWge
WvQnoSuLPWLbLFjhPYVSsTpzJi1zrqtrNmSRexn9cYcD/2A+6n18MEs9Kg0whC4zoxVRPikoPPsL
KyG+rrAaDT9My6l7tjuceLKvn+ct0i/VK3WQBBzthDfilikSZK2JRyhL512/dxyh5a9FOsSBVvo/
q5RBFoFGHbOPDqzRrLj1HfgS9SaJtlPvpaApARl2rK82qVS7zTMbZBOwtTNhC7A/F0om8qlsuOh3
ysQJPA7J705MJH477m9tqs0HHXbYQ9WsX6AprYe6aJ9qtNdF3ZEdUeOkUm2SkNaagKR1aWmyKi5X
c5NxjAly/KHxcAV4djjJ0eMRzvtdXFC4a0zocaRW/h6awu/WGh8HmDiHeIKGZTfKvHyffDT2yXb3
9897RAeTJT79puhp4i10wGgCqBjlwGDVL0aTfWnuNr/LivnQ6zOTVam/u4XRX1fG0dHaYeHvOLNf
ysq9S2FyBi0HTUqKbDi00+Zvn8lxrIpEBtLjTuA6wQmaOXijniTo8ILvT+0c4lTUagXeZH2pr4TO
8FGxcPq1RZi4SvedL7F5MCOOvCw9DrntoKdheaUP6vp/JaN4ERrdYcfvfnXkje4o3pe9YQxfTu4e
eyxBDbVw/++vCZalnrd1/oI32UJ8r35Ns/Y+KcT8vV7fAEpql7+/xHaWXFkIrYML6vs8U/6lnXfv
Ew4A+oIKW4wY0az62uvFm52mtMlWxEhe3p0YTjinWj2Mm/knp/h1KifSbR9RMzh5oxutqCoW/6FV
6dWgQPAqdv645dyYCNK+esFeIJ1Xop1qxCPgCqksPzhiJKFblp9NEUuMOPnMDJFD5ZJB4Va4OjSN
tNi0x8yaVgf7OxWbcbmUGbVCsWywLonIxB38aHLWV2F7EBi9jI415sZ9k2/R1yCkAqtLZAifWQcl
0Gic5CDv1QiyIm3yGNon8tYUqIrzgVuuFdNvRlopZbF2NkXu32QmFW0JuNxEdSJfXtbf5JkjtdrS
UEmP1A+iVXdzlzEwagFdppsXaCS5mYvYZGetVQdRVzOta7ZStry9PXokYbcGbFCMffwgbaQvM92O
hhlYIZ1833EAuMokgrGtDmmFJnmZTdLmUovuIukQJ9/g2S2KHkvTktIPazxt7zGmlckibzCRLlbi
VsdZVEZoEpkLmYvv3Ug6mlni/oDeyxHGc7xjZshHpmli62TDowSEHWWy/Wo6Hp26AH80gC7aZMss
xyymmVKQf4h5ya3xqkvq02YqfppC1y5eXLoQRsGBl07hBBjqBNpJ+WKCrTo2tmpvRYNMSAeHin8W
E1VZku8lgQf0Tj+EWeboQWmR+MCwyPeJlcs8CDu03j7qovOwaRvndG6z0yrQfTnM5Fp/cW9tK3+V
lvY+I0fe293kPBsnVQ7uhV1xpYyEluaq+USY6L2NgID2sIPKSDYgNlpp3TmxSvFnAyZRq/gUrD5H
4i5uo/AWji8CBBIoo0NrA+avtbXd0/ljJgBeJLTatjqNpvuXN9ULUXn9yWh7FSUxd87g4bJyDKtC
FjG8doUhf7QW8ACQysgT7QlEIW5Zbqiza2l6RAM3e1EaKg5mOclOMQ0mgQH7fDZaRxXH/YFq/Pc3
ekya0FJbqoIu+zlDfkNsT/L4sI5PpYWXYGiRWaDRJYSoHK8TyIbDSMbpfoyLN7Ta8QNWwUtnyItK
Bsqlwf0z6zhjYSVnwUxSO20fO2dPKNf1nGrWT85nV405c5SNDm4VrqFweTwHeI8OM+g7s0iLO7/1
TKTdGH7MlLmoNP2o9GL/vuD3H7egDquIBbZ8DIddvNBPWqvuXDmHke1QakXEIsGUv+oqSF3sjSQt
rLPxNRibG242+iCl4Y9VpPf2iDyvtt91+AFSDteTUd5/v6y6fCEKgQWmslyCFtYXQ2PDtInV4Lpq
faRrE/aoZr9IJkdirCtaXfE+HrwhNMzpLcGBbYNWIGAoI5jVu6WIWnPLZIhrx9D6EFStkKFRb70Q
qziSpS4Jy5ugF+Anf01nl+lRh8bYkfRXiBsCrVH6m4eLI7MJ93JXwKD96RJ9hIRJ+EcPQJRZPcCx
1a/G5B5VSle4NtjiUo+ehVux6yp9mJ+Y++N4w8hNK7kAdoXB+memfbUYfQEGFxq91665pj+/mcvf
L+ZkqFMzGPzkXvM4JgW8Nx0coZFhVqi2/ruH7X618O+3RotITNBpK+CL3fwa0ETiHj25uPc6XefU
oV9T9qo5IFQLtAGDSZaWGdorXGPUOvNen9Caxb17708sgMwBdnpMLIWIfRFYQrJhOiO8T1qkWA9G
gLqKag78J10OA+beodz6gcvqs1U3oClQJ4d1agBzhJJL23Gx0Z4yg2PkXOzWFBWLgNQUjmD7Yvjs
zmiXgcxY6Nt0imZPz85ymJsAebaxZwB95yvoRH4xG3siEH/UdrHs/J6pTV98OhWLLREtPeqim+1N
79bInQFYuQpQN6BJLeaHhfl8YOgWQwBPo+WB455+7dMsjfhhkjDmfd4WIgcxfFfdowkFeYf2Jb3P
PH4hKVFyxkz7yKVKg8lePuoNqwA20tjnWeoEck4ivaOJASaIrA+xfiIeEtdiQcnUmbRTusBnFnEB
KENXh06o6DItGkZSZkF+1hFnD3rBnhkydVo2jaOxX4uGw/+cPPFDqb3j6yP/1L1xZIMdudG7MXtf
AKhT6G/oNKd3fLpCsRfEy8JZZTSOU4Z/R+coe21huyOjAnC+eJkTdQggkONgmrXRxaxD9dHbkJDF
mJ2Y9ychCHr1lBrJfQ6iGfNjMV+gZOIN81kXyKFHT2116Iy3Fzubg6xevYM5PDOxnR4dzbJvsjVv
HN7FE1SkTclo2eYBrSPKoKKd76sCfTIUkCfS7vonKph432s0DKCaFZceOqc+OijzE4VpSxFe563s
PgQ9WidI+eudNhT0juZ2CjNS2hm52LT9jEYyQPGeED2Y53qjcOrPmKeBpS5rziDPIWOTUwgIbKj5
0r+H+WvQAJ+MuwZsJo8lrSySIF+Q8jzoeIVRS4wRxzbBdFkYZ7IBAiHLYru2DiQJQupyckqpIVIb
IzVzL8ObGYT79S2ndnhl5HNwfM/A3QpGGLkQ1lSk5QxhbhyQorRdf5mNBaaDZNTj6qYvJPMlZOzB
sqlt3Fo1svzkWw+RdkvwntKKCT0mqncLg7XBJEQBObD53uH7YmctzzojQ+J7y03tUhw73yshWDqH
wgDfTjaBG67Sg5AT21FnJyZcswE1ASCGDMYnCRC6jZaNzAGL9pRLiw/RvkdyyITXyRVsS4kBmyL7
bfqzR29jge9u2m11pI7LCY5QTlBpGv3KH8ug9Qf9brGmdD/B3g/s4d7NLPfGnAeVvrJueuZhjirT
7heretjlCZLEGqBl+VqhWifxR74mDf1UT+E247QMbbsq0o86NRckv4Khb1khoWjOdeU7TzXqhhjH
VVxn+tGeSzbPZWCg5Gs/4IM++4C/wx4zpGZ+5Up/Bf0ceqb/ZsrmEfoGHuGx/Bo9gAP+vQ9HxKLr
u+sM+gslEJyszI4ECRwTGX9Ax1v632P3MG1zy9WdWcOJ0UysR92jg6rpabFv6unDXCkueBZ3BDMn
8t3TaM9Oc/9mjumD6VBWo27fbWGhwnJhbmhNJFIEvBj0QttSGpQ3fioih3Ggz2FXyObNWRaQqlYj
DqCf/Z9AvSMvhumx6jN4ltwR51qhWzIcYnwpHR41Rnbn7xf/Pz76/tSp6/XYFaoi30R/AnJS2Dvg
ngD9q6nZq9bFE0svBKHjC6quisZCZp379GM1s0ydOGzB6xtM72hQD537PlZHH98LT07ln1eH2SNK
PwiOLWaVnI6kWmdixikG2V445SKpbq7CCzMAbK0HU6xAqI8VM4lcnR2xGfQ/CMKuWQ3GZKnvTYiP
VmJeGiMJY18+6Dr7M2U9Yj/G38uqH9TE1DBLspeyRqFcUBcpH0RqXnTZE8UPfgSmiQdd+lS9uoFY
kXFBVFfjF9niA2WvSWzXGiP2p6lWMQ1dXjJ8ln5WkQ4NKT/sWRaCYVweUZ7oTB7qe/qgcaRGTMMU
Qu4efdLXSpr0pXRG98jwNqIzapyXQlzrbPiVWMI+1zq2XXJo9605N3RpeHEReSJrKj/8VX9Ze3+5
ASc6wAQ3z7JInpRkoJMxDybz2dEmlIMOHTdTtue26iTv5fYhvx46R9OBwdDUL3PMNMho3IWsqCSw
cqkOaNf1B6a7Y/T/zXj/FTOe6ZmW+w+CsvBz+Pxvf77/591n9eef/+lf//u//o//+S//5XTDf/96
/2bEs6y/8bQDdxK6Zfi+afyHEU94f6PnZhkU+bohmFHzN3VD4OY//xOBiCa2OJQxNhpk2xfefxjx
LPtvviUEBj2+FI0YYg//n7INbb7UPzrxmHuwoVkeTkEHKhiBif+7Ew9E72y2QI4jMqC3zIHuhND2
Pl4NXM0jciZFGP3Zoc9xxig/nP/+6fdHmCb+L39mZA7FaQJppLaTu8Em9pMVj9SAnE7f9kffL9+f
IlomY9Yoy5DDElDiJSPbDig3gaWtPM3wkHg66inqWn0+/C/2zmU5cmw7z6/i0Ng4gcvGzRGe5P2e
TCbJKvYEwapiAdi4Y+M+szXUg2jqsCeWIqRn6PNG+pB1Qq2jUDjsuSfoTJLdTWYm9l57rf///khv
MmxfJSvpSB1RRdQpYYHZuhitN6fs0zWCNKCBNicVYmYIaUzzZUPj8z3uFHQN1WxGzipbOv71Knam
YOVQke2pNb5WnawXIYedU2Ga6W0qI0zQZCcghC+Ocftac5hYh/FUXnLpvPuOvAw9J/egQGDetTRq
2VCsQ19CyJOaOkiNTLsq9/rz4zL2BaWtk2KDswyb7tz8nV8dh7ntUHGC21g2Oo4idIiqwnQG64it
Hv+Evm26EmB1EUiS/1AQ1xR/EB90PP2MGK1TABL0RJXfzNioSEdpF8FPY6pHzGvS99otS5B45Wl0
wvgSHktFTk1bzDLfvrg/psHEdIF6xPmGzYN+wKqJApTVHb5kxEXuJsiOljFWx1hr6mM17lzA24fR
A/FCUhZTicTUL4bGlIWtjsGHRp6NEZBpz7hUzsetIXDDlRbpq6RP4ehMLtobOUZb1Ia4rmpVrLKG
gRbUMmz4SqeU0/Odb5vNRZLMllCaIeR6E1lmHiLgqRk6voMOZuVUjO13BhHfhd9vpcuwnzgDiHpm
zR4yNIwWEozTnRRPVZ/t6s5Co8wUy3BA9bbSq24EN+2jmHC6gekoel9G6FV6DbXOPxi+9ZlX0SII
B2yERBsc68Dc6H7EGQiogkVW0bO7CkvnKEYCyX0ojphlqqcGJhMZDA7vTQXmwvFCUGg+ImAnsU+N
/GaaBQEnFS+yyQeyzFokxrg8hqeQPfwYSroyoMJAfREWN1j1Mp1yY4FcY9jVwqEIif1xa4rZTA86
Up8vaPo2AtLiwSzG4tCTA5IZsgZ33dRnYppWtG+cC9qp8RIVahsn6VOo6mseaepptC1txxCHORxy
4Vsx8St5qFu+z1WUSlL1OTHZX1SjFbxoWNaZK0YNIT7kczkmo4pM4BwPnDH4rY+0b4Ofou2m5MC5
1UyvcquhyX2lodK9EmogmLS9Rhy3Xn2YEd5mIuviKz1tb1/kiViFeZC+1y6j3cS2nGtTN+PNSsOv
Ov/v3WiYJiO8AaFoF2bFuiMAgOFWTzfekSaNeSzBRIZ5rrb0ZzcNyF933QYcoHS9m0XbijiGrIn3
fim0pyDG15WJcT0SuM6YVxtXYPLgoQ1I2ICp859jqvCK85GiE23pJaP5AW4ofJaBhRoa/N1qyBMy
yiXVlSG1YBlrAfZ+FDSFas+8+YLQPoRZle4dBU7Eg8YMdxdGeXq1rUlbuU7WYyiybU6s2T10Mv1W
OGI394Ho7yLhVO3kYuzgtG6HE05UpErLTDffzHJ0rr3lkeXB8UYWQ/gSA88tUxumYZM+TjyI6hj6
j6V8UkNjLzLGRd/Gtrx6zHFX4ZTquynaxtFkXlotty4QfJMtMhFy8YCBRCRpPz8uKu4hcE/Z18DU
AV8RwElkZn/0ELOC1LqoIJpwShDMl9fG5+PZ46KraiaPOpxrwYguvDHP8egFDUscPXXK9O4L9Ey5
nRwdE2RvZV9IA/J689lSjfc2TNID+F/jeMTThWIuOrgpWfEakdP7qLeLk+t80yrGmmYGMPfBoJW5
bT/boW0uvLzCMgbJZconKGsmYg8QsXLdeoS3ZISzRrqTAbBiEYyHCRhDbmjhEVnHhEyTXF/CsSHe
T8rautOofTF8+z3wVPUkmzJ/whV9drQ79xBeZ+y2SiLXda3q3HlF9LVM7FeoWuIAi+iUVkN2Ktw8
O4kxnnjdAGAypVh2VKavfOa6Q63pb9LVD7QStEtolatOVOkeG9KcGEm4xOFxsWpdHIo/vojFCuiR
K17++BHsnMsyzCCTpF5+oCcCFiRkLcaSw8NhnAgknL/zx7dRjHScK7B3aVN4U7427igECCpNyKZ5
PHJIf2KBFCB1hLJPid20b8MAalov/Kce0sYx8ayfsIhLOGm53WzbwMA5M5+ZH+EkPkMJeq+pvRjH
Co+Db3IwcEkPnLAqof0p463pVCMIYTayK2d8FycgKYd1lX4j2T27D7WoGIR36euAPoUGu1YfmqiI
VuhCzSOMWIS/Kc4BpVSxTVjmgqqb3sNBC9ZFhhVHlPYiSplCFk7jHb0u9I+jC42V5k2Kf5tvSIs3
T+IvruAOIIkpXCRB88PH89wxzUOYR6fMHIcdLBC5rEh1TkKXdFg7n+neCKG9Br5bW2Niq3HLMxCr
gtPkloxryDzCvUVutF/LjaEX+arUNcwxyaw+fsTyPR6Vmu5sdEAcS8BfXTnhU+3N+DA2TbE3WXOW
YC+XbNv1R27Ya1VIRnwp/oqS892OlCR7XTF4tRF1OQvMHyG6ZWLDtCqjnefa/bG3Ivuuhve+NGaa
iQ+WRAbeiuMK3BFUKFs08FiZRyjjDL0Rzraj2Ph5rh2KpTda+Xd0pIyFMR6egyK0llGZuGtdJ9Yp
Hp+cAsS/48EByir5HDZ1dEh6LdvbzrgieOJbmOv9vhwgA3XIFNm3cAv5bruRhvfu1AKtcGg4dMJW
Hp5eRL6Nfxe+c5x4x8FfM0mSdk3uy9j8qOf8HsXQCPPJRXOkvxGT77NamRDoXW+DNJKBdGchnWWA
dQzAJ7hyWg7pp/K4vePCfteTzNy6uRNjHsOv39bGuE9U/0W0Ef0NfAGL1KQX2BHVCIMgoTLLMHw2
cl0PrXzK+5HqwiDpjAKI7ifuq3ByYecLVpNg6lCp5f7VHLFuuBrLMqsiLM5KEl1nN0dtrDdTHtNJ
rfL44GW/1QT0ehH0Wkr8Q55W6YphCDP5GHUSJPubJGeMoSo3LcIPa5GYYA3M0BtRaJH/6+D2XnWG
c437kshEv0MV3Mtndl1riTs7Rc5v3qvOXnf1hD7MpLAJcbhufaJcgcX+nBraZo0DixN2V1WU4mnM
mlM8kQMxONbJ1IJ0VXQe1WzFp4COPU6GiO0v8DZ07t9STzrrjm7somAXDEYMs/p767jNxYqhscWD
91ObOPl37MrouNMvRoQ2S1Uew/DuYwyjlDg796VBidAUdrMZAAds7JLhJj7CTyOnLVzY5qYmSaYY
BsLcBkZbukTcpiVBso6HUy+9CxjBTZmw744GSZAT6QqsaAVvTbovrAy6d6r/qFV70ycIp8yicNGT
KbTpomAJoTNf0zFOiGIeT0ptOqQwT2EIs0/ijG8UoxV6o5uYsdSoan2fhqQmxQneceEU5P3VEdP5
4Uc3f2pqPh1grubw8gErLDNBU3/HTjbDDdtwHULkWot0MBCP85cvpjamLd90YXHg1yHiqHSSVQ3Q
YskaaD8t8gL3fMisZZmWAiveWB4az1qLnDpwTGJcbzmdMzxj7Tms+ERbcc+fJwbniYkiMtNaw+ke
V6fGx4Jo8PLy+mTmqRzfjBhD9VisVSDK3zCFAwDLSmNv6ACXGwcYVA0grp2q7Ojqn009PlWypKAq
B0GEO5eZTnxiWz4BIo8mnaEctvstvaroHMaIoujCNsfHRZtDwkHb7gIMcjtmDdFF84OOYFBgRZQx
FMfzU5M0npvukrjoVo2z9KskvBBV9ywZe9CSzdDaqVhhCcDLRMRSuKVHNb1M0FF2cRtCZ9CNn16R
dCdk9xiqDMQMIVrQqy8T86qBbNiZmETQ27YmmanD3Si75qxhKsxpuQZ+Oqwrr7JWZGttCN6htrEp
R6qWRn6baicyz4x9KoaOLIT2GTWPBPtUEanKzGHRWarb1uFWGGJOuOitixJltKzLF2J/mxtjkvF5
UBFyg9o4TLS6OISF6zKv1VGz8mdJY+k2FAyNcgaxhITXL5WcBlieCKmT7gsi4F0DiJ0anttD63DQ
dpxc8jixNxY6VdjmuCKKlDgcLxmAwM7kbnryFc159K01MwOg3yKlfTnZPad4aDaFhlJOL55cbcie
vJrKSSSV9tIHsNlM+W0MOOFh5KmWMHvUBhR2u3KZdSFKLcLbGHTFoa3xNBBVNgeUFsyRvR+hy+bR
4js+mXqIWGR+lA3u2hgkyQRx3YbLLgudhQEYdydqBF/SsuSNWxd3Z1hnm55A4tvjG2ZONCohTpi0
gY3GdquWoR1RUuCgTjpb3E0K1YVtMExj0fg2ysg76nVNM1pue2V6+7I2vAt1eL8mdbQ9llkXrElH
A/SQtutAT6Cpd0Z246Dt9tkFHo59MpHjKU+2txa2leOBZMu0TTVP5sl8YTw/X0CAzP2QEuqc1A/N
Iu2paC0PZI1BeY9/RHOPWlujWi20kN3aAN/1+OLgTD1SCCWRsBMSCu42P3JHRcvJJ/2FFJsVLwBK
GJW4V/fbsEn96ns1NvYy5my+8s3oLgyt3KSB+0Gczr1ujOFZd+6FB6u9EdVEwKHtPxVEyFmNpx2l
ol6qkxHyuGMf0tLzmYFwqcd0pyraDn501rW2/VrIM7y1nmiBFjltOi7qWkX7qi/U3XLyfYWX1Eu8
ivOmT8BRCcww8FWyIlDnqumCjy580Koj3G8qzJ9VGpwpC5NvUiwJkH/rO93+CK2Dnmao6ZV+r60B
ChH34gqhHVkqrChJ0zZfEiPeCZSQe0XC48JysvFdKgLSSCy9qNLTnuSIWjeftI5Ibos8RPAmYTeN
70g0p00cAAmPiGl5NZkt+47lfBRVks1oDmtFyAaCVt/r8E1NtB8Mn3T5QQ0RguK+OjrIrTKcsT8Z
C1wLA0K+5zjiyRfR1m76kgaGG25qp98WEQmwmu286qpFEJxS6x05kSzwNmnohJtqY2dN/z7FzlF3
tBhNm8aHqBa73A44pT8ChR0N7/zYK+uYdj+HuAu+iFEL97Z8lTS5j1ptqIORe96OYuLNql2DrdtP
n4Dgg/QrMt62YXKf6rIgslPE7Tl10FTMX8qcoNwlJonYEUnaWpX0PygXyMPQDfWM3bbalXrcMkpo
smdN81hA5h/pgncmk83ZCJWBjqvS7sW46fJSf8l9EW9lxUlCOnG8b8t9iA0OYmMHuYad+2pp/iYW
cfBMjmq665UekqHLFF8NPw0t+OC+ZinR6Z51oTz0ln3BgaztyhHxrQFnIMuiU+kVNaBdZ1rxioYb
M3TTJ9Sc7roumZamMd1S4mMRa0VIDs16B+V8ehFxo149AmHhtFvPnWur17aY9sysFBkyB+bQI8fK
pCMnuYXVmBBt5lTJXVfW19TDtERUJqMu08wu8RR99hm41Rjd/5WpNTeEDM8BsPIvHVPsNS0O52j1
o32WXYUUpx3lbww4UYjI7iOqvjHg6Q4J5NYUxHzVHR7PHxdFpQ2c+yJ1oS4sEPopApeywsSLidp+
1hyqTqfw6XECFzvV9REtJziCqfKafecU39ycmXPXi+gNsGe7RIM2vrCba8uuMJO7L0pUk2Vn35hD
w+jIC8C9D6+0AR7ejXnTHiwlewYquYb46GqCucMhU9eGnGsLUd7L44JF8mjbbn3Vcba9QLqJiMDB
L+QOKxkO8XHUbASrM3rr8dR3kUqPTkEAK+DSZdeXBbEUBABOtn/nWPo1cif95owaNZ3YYPoANWIF
GB1dm2n3fLZs3oUNydmyM4VxBZOltGH6NEiHyqWtnG3TtPp1GvHHh4yTNpomfjRSGltBbCmjmEHb
+pn/UTFUJCZIvZHZRQlj4C2tO2/68A333kaz+Ac/EZru3rs1JTDj3niNVB3skRTINaXgqvZYY3Gx
utfU9tsVaDp2Udz3OjyDrKL7PRrVsC4zsBGSsjUJOEVnBH6ZIXggXzO6TYhBZwlMmOIvhb4McfNt
KooB3xtaREMJ2k2p7yxhzpyr1ujXMJ4DwFhNumVM25N80e2cSKeFmsn+3HtX3enJy0sT9QLfHnVE
V8ObHO3pKGGJAYGG+ZrmdFnRTgC2yOPPugtOeqpfUYQB0Qiht8oB1VWLTY3UNneNvF9CC8+OFJFA
Tdt0nyU46gSr4LpxdQ4kDK1WWBj7uWefzOaCSRyHeqS0cgL2KNuftk3L9pTi1l2xihQracPN6OLu
WdbaNFvFzIvSFqHdYlHQBYc61jAS58ZtOzgfLiHyfJps1Jxmw0A7otr5IvqfVlSSESErl8aLAeRK
wg8ooxvrMUF9eOj3dX8fFSFjpYVdIGopidhh9l1mfXcHvWaraQ+K7Ks+om0ySFa4NLi5QfQtGcN0
beQNBpeQcHhTfUs8pHcxfc3MQwOYE+B5bMgcPdPdpZs8juxUvXHgk9auxglBTOZLIHyx+jKZ5EfT
34EZ72T2F7y125ENycUt/+TE0xcfS8Ba5+iK8BlogSIHRnPUSYJcWFOjtAdc7YeqdvRVEBr+1Sp7
RuWND0kmHFBhFYT54LZbKUA3FlSqKAO0S6hi4y1iIWlV9BTunPrk0x8XM2quLeqZXR2mu7olyQar
B7UZ80mGrIG7nDzKUftFIl1eMNhxNxqtp1coh0vzhECYie9U27tiMJYyLdic2/6mpNkjwhTBFisq
MHy6MaxDNamOqX+wYUu0dCMWYREB/tHrlSXFB0UL7RQUWW2MX6drkhq2zZCt+xJWukOizphRl8Kb
Q1mCQDbRBREHCbImDvyn+Qjsoc5Zmh4nqtqRCMnrstyGGu6lGK1k72jGJmPCwgcWNKDXTtvOzKA1
z1klBBVsSuV+6MIi6cFv8mWnucGltBkF11rM2b29MeIhHWA0j+5QOys8QxjIJgi8ICL9dddPxqm0
mlMdCXvRsgMtGqv7WbnmDQDATyr4T0DSZHUFJN9+WAqENX9asgWSKGijQFtNaYqXASXmEPycXPKk
ilqh4ouywxDGd6c0QbkmTcON3H+CJmF3YY6gBtICze5Ft+qfEBRwPwlEPsx7zSk7yHET9NU14SZc
TqCJhoygMJqELD5TvlbjsEmmwt1KE7mhpqoGtXHUXV1BWlDUWaBgeefDRA6bmlt/ydgxW+aif3f1
OjiQN0ZeStgGKwTLq9ryp2PEJxctE/JRPHB7q/uiO4b9pFyEgCLs4OMBazFoBo9RrzZEBQjS02lI
+7WHJK0iCzp7MybWGQ+pFAqYUpASImla90zmBjrMQ9dV4M46jlOdTcufKdCq5cMfjghH6GjDgpvD
/drmLEA+EZE4Fw2zRTPnPzVpU761e3zdvbcXvnBI/BnR1ws0bRNprc+xBw+38oZVr1XlbyWif1gK
JqLUbrqLpD174AWgqy1ITiVmRduOpg6UB7zYIQaiqGE2tJExYI2u1NpUkXkcYzPY116wMr20uCYE
dGRRm8Ne5PgICvSJONNxl2VQ/4PB3aeW6jdZSgLT5NOACDxjS255u0RjscF00SOPRoZdCmjeQzcb
wXR9rYYOlC4OnZuL/ox/JznlkDSGHgODoVs49ckedS16XoO/I378lCv4J9lnH1mfuKtqiOOvczQx
cPYOJY5fnYsCMVUx5lDoejSWXr4jfGQnO5dTEZLAkt+NdGsoGibibWKSagewWJJryBPdGP47B+Ai
jfIVtvyvVirelU8ecRQ1mDq5IdeCRPKFZTEIBGl4R2ZtYlnT9YV0SqBRDvnCOUd7OeJ9kjhPwtod
V1nIAHMWU4aGME9DLl7oahU4KYyPrqROr2G4Uz1tilH8ZmhSrvJKnfNW3CkcvhaoHAngw2YKSuqn
xKZL0gojLjAXoK78j8i/sSUaK90LiT/BWovELr0NUYRRAjQC+MX3OBkO4BvBHGU1krafru0pFHSY
L7s8/KnP3A8qhu+BkWarZLQ+dFy5Ffc0lDlQ9ZnWEFqKjaRK2f47w30ZHHmgVXtOBpwAIRt36H3Y
OCYXGthWClyU8C7j5mVvdWT3Dne6t7MQxim3YmC941WCOjdnKKfjt6FhnOqQoEfvE5XuSBSK72i8
PbHL9Eu/jkl6xJheLkK6W5ZQydpNgcCZOlL9oHfrdTz3hw2WcqNAuYmrUB5jz2bWW9D4U3UB96sR
fJx9xvWEz2LsJ6qYI86yC7D4g3w3qxZ+gYT65OjRom/CT4JefgjjZ1bqb+Bnfhi2+OA33FaBdkfN
l/ChagjDorBsNATH8lA14sROGZ+MJr9j7QKR7Vy7qvrNrNVzNtHSxYM/pPekFSxg5HUXxqeV0eC1
TPurVoDMGGiJ0ALd1SPIgZg1YJdW1r4QQb00WhyLmhRogSSu5ngCFGIjjPSnDwhmRA4u6BzdO8MG
zRWqu17ZL0ncX9s0f00So1tYrgYlpf4haEoHc43lFSsm52SHVd1GQ4bHPFxvD3nOyDXHAGx1/n7M
9LfB9sjedCjzZHWQcyJxKvxTQ+ISpx4gOq3+HmbiufR4cSI8JI102U3BLfZ9tkYhhTiOQmvhp8z/
pb+XpD3Qr51lP3TwCga4PPLpcG9SxfgSOm9ROt0iNcCkJJD+6f9gSwsVQ1C0HwQ+UhYBrUBJO4jm
NOY0wS3aVLAB/GOjLl7DSjr71+F94VEL6J+mnbyDWfo6OBkay44ErzDu3YXSmMN6H26Beh/p9kpv
gvcYkwXmMBWu2mFcNokssVWV3QoTnsHYaNHUQ4ZSexmShcgmXKZ7xjMX04qCdZzqB23UnUVsetEy
EshcK/FRwTuG4e52q0l4CNJBOxAPU4LN0f0NzK/PNqDAFmLdj5JQz/bFhLjZvbP5s5kbvsA4d+Io
Q4Z98RLENE1Dn+isqdnmCX2CIXLHhZl1dGKnm0zTehuPE/8i4zTuajSobGLS6BFLNfCL7fTNgGmF
GPpKx5QGjtJekYxC43TMdiVmmDADBHuLMvXgl+aXCvzBOioFSIJxOrcBva0hgzGWxQEcE+QRxDTO
9j5QYCHLsfLAEJ8bu7gUzlxweYugbW94bb/3FoDNFrXopCSN2YmFwq/LL/33oSF3puZ4uewSC9jH
2Olog9U+SpyvIqKT6xcFINeuxrY1GeBGBrIAeka2jD+GVWKa96m03iBTTURo+/KeTDbQda/cpmG7
8pp8OuMhhL7mEu9GUyt14o+uDeQW88urpxIBHzXO3tm4m5Xte5eMqO5LUD8HcZLvOdxf+yHBmhAB
hyvwNa4Z2rebqGgXRokqwkm9S2VZUAaadDxmJNDS0iVXT9beWXg5Jxk7PmDfQacAN6DJuleR3I0C
vxUVoaQZn8l9XRhvuAQIwEj9qxhqdYgiK3qS1o+MGO7FODXRBsM3eSVm+4TTOIOm2l6Ao02Hgf5H
2WO/tRiYZTCb8cdrR0MhY8all2zRJV6njPACuw82BYjTNd3rj0i1zE7GOnpz9HAPHgUh8hQcRh/X
JB3FCvhhSkpASYa8Rd+GAXpWrWKZ0zjFJYZItQpPjaa/ZzWbW2X77pr+hY9UJPAohKP3QZjhqcyf
SSbyGM1UKO25m58TVOlHbxA/kKUgF4TyPZkchpoS5APeMYi4vrP1JJ/FIndxxRM2zImh46SXgbUF
psvKQFdmhQuVoLsqG4/IARjqhUc7HAyyBb2GT3v8NjaxgMuHp6p+Tn3LOgfuD5zqnyLMPBiGNGwj
O1irsnuhdHFg08XwPfQYbk9Q+ERPgSUVeVwfk0hLZubTOuU4dbEV8RU9YhDUwdfAgcHInN5eO5Ei
9bmIn4eUqRLeGG8pzS+p1YzAOzuJn3Y2WKpop5U0Hya8yrldnjglEh8lgqVpGNGZoLxxqeuNu3we
nMB9goH0w7ZZf8zBuARt022MyBHbwM55G5KuBb4+zd5lEk7qjsa4CfrmggSyUlrAkUwjs7X4UWLO
3huGtoX35l1SDetDDEsH1zjK8GwFU8p9azn4+xgogsmsrqMG3FCBZ9mPyr5YZfPdnSy5ygZv2/bk
5oTlSedosbZmx0iRpRQZbctthLSLk+9JDMygST2FG6IA3w0WkD/h3auG+WCDCBT1VQZ+fsrJsrH5
yKqUDiNTZ0KFHUhphceMp9W43bUAd0NVxN7GHK0rCZZi2wXWN38oN5nltRQCXlKTGggnamg9+9cl
rlLngAieeahmoHH94zkCYzrOif/N9Pw5+EMSoIfJrCI0EYqN3o/WoQ3LiR43LPbOtKwLEmdjF0/a
t2Z+VrZRsy58wqqQW5OrJDHNIG7NIIvBthUgXpZVRwshivN0zRyEzoADCKDHcrWpMdfPQEssh6R9
72RNKI6hT0zXR3U0ZpBgokNIIDpZ7fjIRc954e1cXhy3xoTt2/aprziQ9IQlM3UjwymKiy9OObUn
mp4tHUEu4F2V6Cwas6k8OUlB7pCgAJ0ZyAZHsENsli+6mT7pDjlOMlDNGQ4dAmlBInKhHOtKPvjN
BWyjlwlpaQ57SZHAjOpj9dqIhAnG5G+ipDo2PsghhvgXAsw9hPpgEmOtyzeeo3NsMW3vYNn9Xy6P
p6ihdKc8PX5fUgwTOh44PgcTpDbuQyR6rswuZlwO5GcREGLLIZkrT2pfjSCYtA22dioYX8wdtazJ
N4T/5TBFevs4+GZ37Md1mhBPa3d4aQtY1CSlMmul7+oCUv1a1Fl4CwqjIjjAWJsRa3QNdoucH2tX
JkRzEPqKiMJx1lBeQN3Nl1/Qu399+viaAduQueP8Rc9Nu4NF2MJKN5+VhxXDBZaxiHQXbZYsQRMW
3ptNdcA6IKghsEe9TIYnd3hNirMbF+UZ63h9ksp7ylzJp36gQD1LdhTEIkFzaSKDFLhxOGYVEN3H
pdLdOZdpfq45VXAoc2RvdvazbeLm2Q87eQwG7glHzKGcqfkxJGSn6I2CLZZV3S5qXbnLevQMiUEZ
5abRb1leuThHCC7IrcwGBk3FBXqifq5FuCzTaHgpC8UBDOLvYLXBc0Pw1pIiY+DlRiVU0znXUN6e
HpeCgd2vR6Hr4y/D8YilMUFoIvWhPz0udEBAgeK83JssBovOo0ZjznN4XEp9itZ6gB9Mx364rEbf
2gYcUW+Pi0V7l/vdWo8UAcgeyd8KJgU9RmPiyZnBomHQ9PoB/L3X0yPEtTdFtJZsBE6LXgeGhpkZ
pG5OngDHtH4fI4R3i+Q6SUiRreQEH3qm2iZw6V44ums2QKHCcTa5hjFnKJ7zUINfm7cvGYO8ZZJ2
DQcflsfHhdkhWd8ID4Khrwg61y55IYZLn9vkAWo1QZkMX6CH6eecLeBmp2mwbAYSZ1mw5SHrxltU
GN7Smz8rfkYcGixBaDFgSzZTYJ2GJInJ8MYTIRx7XNaeO20oYaNdbZEIHmcO63iIng9EHQALCgdY
yQDVSr0Z9OWotYBq5gtdDutX9Mz34b+En8V/wAT1CVv5a+EzKSY4C6CI2D4WSP/fRZCElpkgowSS
UPEhW6PEBpqDtpK+CuaFoPDaXVtLRqwqOw0KeMZIkkDsYxw1dFy1dvwpGz51kyWOwHmWacWRhdTf
xeRMvIuuvp9c1lywdWs2MLGFiIGiZdo5sBT3qcMgU+baLeF3IPdafFC9oiLSOeUkur2ESDzb5cFH
RI+cbC3W9rQEvtK4aPezMu1UE5q3EXFc4JF0PpRTDUCe3WofKst8soI+W6ZYV747tN+6Rt5E1b2W
8/nklwKhhFK6KisQmE1s5LvW9C99OXAEivkwKC8nq0hi2/IOpMx9K5vW2E/xgcjueJWZ4m2sUmpw
msuEWthwkWLkj6oPuR/JIivjAseO199bBVS3OXN3t9tar67NVH7mnHhCvSv3uUvTJcf2UtIZk2nn
7Oz0Q9lMdmVBHKOMUSw+XuswPccGSHws7Q4yBjUs/7/n4f/G82Dohu5CxP0/2h7+/s9/+/s/Yn34
73/+b/zzf//+D//p9//x+/98+CD+6fd/Jpvon/78d/MX//n3fySk6G9//19/8xfbxP7Hf/2bP/4P
v4wQqHz9Pzmeb9I7QjJpGSY3ZP+pGn7Udv8EktdAKuH64pdH4i9OCNf4k81dauKEIMTIc/l3VNHO
HgnH+JOnm2BGfIpzw3F99//JCPHXNgjhWLbJWuDbAE9t7BDWvFp8/3gGmq/4Bf9zG2ii7w2SpIHN
zmIq2akbjS/gggZII4cJwy62QPibiHCXTHWK4+NCJVscp4qEGA/yx8quKwdwLONRTEAfSaSKZivH
ZMHEc2ExELwHTIbPiWFee8Cid8Y/1X0Q4NOCImkPj5+w03La/Ju37T9Y6izD+Ku1jr9O2DA8eWl1
To0eeuu//utMsxuVjvZ0BpcN6PkdGH1d3LClTn00Hn49pEqPNlpdfn3Q8suZOvO4kItDXyarJefa
qLiMfpduK98tFpmQxrnTPRjQTZINiMsAcvZF6w+rx7cel9DRQK0MaK7++Boe73c/pMttRuQj4x1H
eFqt2xjC8uMxRCzt16M+Sa1NO8Y/GtfVu6uhE6xgdSOckAH7OTJwzT08cpYel2oanA34/RXJFLvu
ATvyBI7Cf7388TXERAS/tBO8x/nnXA1i4OPnNNvymZUQnGDNqFwJFPZIPvNfHj2+hlOyOJjJzz++
V80/gOKnAdE4P8yK78Cg1BXkY0hB+qWvc/c6VlZ4i3J/Dnii9JgEolhYQEIU1IwEswAoVKQFGZ65
jYUe3ZVLu8TszXwXYcndpZjS0blzCHpcVMqgMgymT2zu+saw+/K55ylJPUTOmNkIEjKzs3PLiWwI
J2/v+lq+q6Nqm/Gn3/yotTbhzB2nYWxIxuVkDatd08ZyF1bs2Q2u7wt02nIXibpa2xWZdw2dcPYI
rziGM2P48agWxWdaR+2uKtzqycXH9hQy1aqk04Eb4Nnj600HLK2v4lNndD1zGzz2gw7WxujHJ5VH
+augOaqZjnY0saFzjlT5oa/+hbDzWnIcZ7rtEzGCJGhvS95L5atvGG1m6L3n059FVM+op+KL/1wM
ggRASl0jiUDmzrVdtBBFMH0UavETSmZ8oxKwvWQaD0cW89dEtOnZ9iP7sQMh1GiGc+lDYeE6WBEi
V4mBYiBibXFZ4e8259bcxOj2bE1eEugBoF9otBZ8NcZQlDrWQba5D6RF15I5ngD8kTgEfzfp4A9M
NNr8lcVRJIiL0xrMf68Ww3GcGwWZGzlHzE1hYQ3AlKffA3I0RNfcou1j9dbaLSLfTrcPcWcfXGuq
+LngjF9P/IXDdLQAfAY1xeSYvQ6tBywkclk2yoaNp7MnD70AxteScqyT45grCSBxjnD9+n2kAthX
K3TkPhytXOSwA2cIQ5vgSZjkqCDzETss2A9d14Uvw6Qi7/GTS+yXFWkgOEtEHer1ZEF1GOrEeYhK
ovOkL5YjkqsN/kXaQ6GH06UDbYatU3mlZsp48v36SugtP1OlU15QAq17UKxHp6yJF8za2b62xa6u
asoF2NoUcwOKfTEG2qPeZc9qxcaqDdThSmzEXkRBGJ609gzAE3JWF2Y7wi4EioEU1KZZEavzlLcR
EibirjcFKsPS8nNYJkYWbzUwsw+thl0DCAZlCalnfFAH4siRvoe8lbyzCPc3lJ9iBpCBgGvnhnfc
HYE2nsIaDA0bPH3v5lMPJwUpuNSDp36L7VBjzh5SkCqSCiRhPVTNY8ludUD0aI21tpx86FiyRByD
I/gXLOUpZc/0k+wzyC0tQ6ykFoJI1VEJh+JYTmwzUQcqJLTZL4gMLTRuJnRWbo9chrKyhUv4+Vob
JrlJP/bJc3LqGTFfIRhpBzuKr3bH0vHBb6bD//0E0WwxA/Lvjn3zs5dKRdREFgFEYVHL+N9HSDWL
7stSw0yTaqG1EQzmSZ+byj3F1LmfZI/ipuYJKwbzJI8SknLr0IQkcu/ralafD9Y3H2QbTxBjfOdB
imKjqvttPp9CWNsOASUtOWG5sxBEYnChm97B80Pad6JVXyNqE6yIq0m9dFVCLj7JjBEngfARZA6n
xjziISfeOIMLtrTEtw2t5Y76GO8MTOAhGRRQ51MGmySD/sPqc+iuepB2V8PLxy0Y1/pBnoal83sg
ycUiEQli0dbDRWOa8N7yE76BAnM7LakIhPpO/qql/V9ZhcLaARvKz8dfIQRrkECu8mwrGZYcLgkz
Gx7RAbu1nanipuQpNgUJbIiWMcHEk6LOmI65KaYmxn4peiO3zf5YDphh3S3TdPCWWWHr82XJLSbY
safYO96GrhNQ1IIf3CxIPOPaHcKmUSF1xzGJv4owuKFpP1u7mx6qaNJvVl33Ox/w9bqFwfUIP3Ix
hKXNxjvz+P3Rq2d+NNnLmFnMjpxT9Kv8wlvdlu919Sy7ct3d1tqYXesACmIoenAUSjblD4rXQeRX
guRQKhj53RvZl0/GW2fH4bmnWn9dpWqyQWmRfhi8nt2U1bPVqw0kJpy6piRJP9q+RJo2qVRxwNF8
DYily/7ELktkvsJZyct5zRd/qvxHVwlagpwYi6QpCjby47AjgYufZONmCj8ilu/irCboy7sVniBW
9zwq3VNG4dsigjP13a3dc1LkzUvHln8L2mYk36WLDzbLVKMzAaMOPGVB9R/80nCoF62uYafmu3Si
tCauCTOanRYeiNqHB53/M1SrzocDDynQbvPQ6Gv/HN6nyqNJTvp6qTwnF7KNUwE3Ss6R9/y8vRzO
Gz526z9uAsQSYyjN6NdBYCGvm5ueZPkhUHJAQILap1hRBBVQ80hM9OOhBye1kadjGnunNH6vh1xd
92rsv6FNhQUaxPVJqYTyWiekjaKye4q7khIYx+S74ebNdWh656gp5TZiUeryEKPPIlPxkCttgKpT
ba6yD05XuK0RQDyEfCh/TzTn5wLVVecoVpor1LolVhDBug7z6YrWmEx4FXQ/EgCOlBvE7MYpnEj0
DEFMROY58jRv7xBmPes6FsY+1Y0fTdMfEr+J/zLTETarWu7z3MA311byJz2w/xK9bR3k2ZSHJcS+
mBS6FyCBS6p8l/lpiiCHZXuq1JQM2Xr3eWk1Xw/4yMAT9Elerg0TItRi6MA5MV+PFe1iRcXm82Zp
C1Q5zzNKdecrI1/JsUl0vsszeQFbqa9vBhwcVL/5bi2y26f5DTXd1kNaA0MYSX1h+cdhRsSmepRE
S3l4b+QwRN4ZphusPqf4KckQVpZDB7etq5FQhs2pQNAHQ9ul7jhEfboRjrEOBxiGpm+VL16X+BsC
/dnKnk+FktXbSGNRIEctEka72oVxK0d15PUHHKr4NZgnq4L40ljYf8vBJtNzKKLRoxyrzKC6dZVH
PaKd3YJQXcLZjQ4yamp71e8jHKRaovJzKFV2QhZx9+g2+tgcV6na85xA73OQDVu830f/61T2TTOT
XSFvZdgWKSj0dJZbVDe70qqbSvX9pSUWKLtwWYMu3TpoU2dLyzbQhm1rjGet+8flUsxHmC+F+VJO
kSMNVWBErzo+ZTzOUYcwZ8w8AeIDiWLkW1eK8JTvJclx1O5Z+x76PRjolIK3OAhhwBFffXR8PCbF
SMKaCtWl5jvRGY50dIbEDd0S84NTq1bKTvY1aMv1ZQR69yFRRzDm80TZ3K8TdtCCrLSiz3u1Spfw
rZmqQ5N5LrVMurVMFIHBRV6IdR6G9kqeuvx6Ul2Pyb3jxdFrUgh1CUo/3cpRhxKzhe8aw06eEgX1
F/wzAioEmNyllOZSIzwdqUCKXvGQ+9l6ankmJJcten/It7VVOBtF5w9sKo5/67XBv9Wd6+3jzH6z
5y7Zr4yBem4MhCrzhHt/N4CLYt+MM80//SLKn0K2gwfZJRvA0rC2Yqfa3vvMCfVSrwQ/htFuTpD3
EHhlrb0x7aK75Oq846yK5qIBoOU1MG4R11atfzedV7wEJJwOTo+Q7qEfKyxV41hdWfJ8Qhu4w9Sk
ePg817R+E7Tlr8LTE3VjoKM0caMYRH4wtYI19Hwkm37CJ6CdG3l0H/gy7356n0cCiGhFwufw3vfl
NfqoC/Yxvp0D/u0HnZXgQR7Jpm5KfNlVtnNNUR06HjPV57w/Du+z7xcHRTJn6ovNl5tKNcN92v+6
dIxgAyhk4Jdfrv1fk7/cL/Owuy+7HBrE/a2miosSR77o5+H9vjZZip3uUIc//9u7ubm/yn3ave+P
2yoWX2dBmcmXeaQDjb2q/TInFTKaOyOzA5PaXQ3TZliLE8W73txgBHZuxh1o5XEzkcwWbzDKnh2C
X79PDU5n27YN1cDhJvdwphYove2HjKUM+u7AWpfwyC5KgtMCqWTr4s7ptCJXjuR7MwzdRQghWVCl
Mc+4z1Xbhpz/qBHXkJfKm8ILNJxqYYcddHVNGc3rBCHdrKb27FDOoVD9YfYPRh7MNkvzOQoYKJ4l
HgueyMyrZkEcm9rRWuNEqdzc6dTw3HiMTZxa1arvQKbRyD7ZMAGqlf85Iauybg1JflzKMYwKvUdh
90vgssD20DVWhgspCaCWBnAcxW+JQoqqNeL0c2dN3dO8zfhn2KBgK0IX++kC98d1Shvbu6lLWAT/
c1mbK9/ZlJoYscV7i2igj3kNChSnVf/CI+6HiPz43apHtG2jp94ComZrtGL5cd5k7SdUa/oQtLtG
yfJXY5zNSNX+o8WgeYNJkLVGqT18+EgoECDzlfALNuV1wMJ17uf5jSqnnsazA7l+kStk2K2ZdemQ
L0FfXahrhUKpw9TzY6vxPBx80M0qyr8epyHZsD4qDxS1/D7toRssGw1OA+gD9UggcOJJw2fngdrK
cq04qXaUI4ZqZStYz9FqFJSLREFt3FJbxcSKFSxS2y797nbKfkCu9GLGotxpVQeRM/LS77Wza/pM
2QAiEYgqFQthTp5Vp94yom6pjaa7GM0Upy40kCTJUhKMuaAswXFZE4UKxV/sjPsLIVzvgD0ygax8
CleWbXm7csheET/2F9nIaTA6kq1lIi2698mj0vT5a+l5hGRZDazPYa3r2AMZaOzsxq6esioON4Ax
+y16RQ3EhHv2KSP+kWMfsnDDurg0o5KfQByQsrKN8IeVa6u0n7J3eaU+VD2LssZflFXioq4imYc1
3A8+DsnSNHvzCDd5umTYnqKgEukPte/OHTCRlwFAOM63SY1SVKneqAGDw8IE2F8NmxavPpep4558
xZp+35LSKiMwlTcItMGm9fVx26hGuHbcqN+kjl9cc9M54KeWvliqUT4leO54Qk9eZJfX/jDbUjzJ
HrOr9ry36crTO3lxWvP7qE/szsMEZQt857Vuef2zYw9bm83jVZ7ZdYW2svGGvTyFHaevhlnobJbV
8IwdC4ofrcOMdL5UR7oIk7U4fJ7NXSLnn2WoyaOY50N7yx4SIs+fM4LMQZLS+3OBP3PdCBSu63qs
KW2sTydlGHaeNqrrDsfWVRlG4gVSM35wSSBWjdeJF9bXv0d7L5/rqrV2xZdRXKgXYz2a9oSnLEVc
ZJ88cpMxW5hu3K9lH8Uwvv2QDwTDEhYBJJo5zaa6PREDX36eyolRjDQkamEhfLmhOghvkcUm3prz
K8kmmo+qrn0tgxkW+O87qCaqCPxM7EScIcn3oitoapQhmg4WwCr9YCXmMKMckUd9/qI0dnC59xBK
RoUw1OPn9ff5sVtRPeqkx3sXJuCwb7OifeDbxMvIu0yi/alO8A9FW8RXORmR2bBv2vZFdn2+pbRy
TNLFQbdR5/cpLzX5WJ0CJVzLq+Rk2Y+2HMdBhJyr3+/znxs/FnPoVHbKuxTEneHeU52NR1Gzr4iw
ogJsrIcRZjXrXjZ3+IBPl2Ru5FHTh+wFAlY4ct7nqIaKoQ8/J8Qo9S4BTJyjyPMtv5NU4YNnsraK
Agb4y90iuMnr2EaKjc3reJHXyil2FmJmkATd7EM+fQ7IKfc39nnrf9+PTgKf2vJ254lGueUDdqC6
bo/rADr3jY+lwjZF/zaZoj6QQ2Ifh8qVHLJ2k/OhHjms4dpX8g8eEJlU8dbwRyy81XJ8dcsBh7u4
SNqNnP15SWjd9BoXGnnGtt29auOjPJEvF6kqPhwUEny+nGeXydpMmmYp31HXUEeSVda66uZ4NIrx
XW9a7eNUtO3NhLIXA4vEAdbQN36v99BNGZSN3hNltFWz2NtT2j0KtTIvlEDBKmCGOXfxgtpaTePs
j75EjX/oRC4Pchoustl5wPRFzv/sypGSBR3KMn2qiQIWyF5wW7r6GUhmkLkDZKogu8pGmTjqCegF
Wj+cZJeci6INfHMN+NkbYe/eB/4793PQ4Cn35b6fr4AVka5Zv+8ru7x0xkL/975yYL7vfe79vn6t
9IvRra5YfMS7ytdaADEQ/Apv8k+N08OPkof3Rs5x+yZaO6r1k6AgBmaJ8RflDVie4ah2jfosvNr4
HsBaV8zNfSAUlEgEvGnZJafJC8I+nZa6ILco+2SD3S7pi6RcCIpBt4ltJIRQ+ZVoCozYHIRjahMe
bHesnwzD6nYofhxKNzhFLd88mQP1jB6Rf9nlp7DVo4k6VzlYG0p8y0a28PN82TidAljDVKatPFW1
iTRO1/8KQ6V+iucmT9s3cJbuUU6gxMjb2AXVbZ/zjeaXWVU4VEUknpYUD7dbHhUqQG/iCEkXhM/a
HPMRVKR+Q418M3sLyThsbpEGICGtZjrxkSm+xyM5By+bcIDkWboMzKBEcMy6JHf11xBIxpkU8po/
KzV+g0qcxK/KtRePkPPLfkJeQ91CT3UGX2h0XEo3UZAxjeN48ZTN5+fu30/mFBFkxR4duZeqsCvF
AXy8DOTh5hnxiGYNkD9T5J0+z6ncmwAyx2jJXWjyiTIc4xBIehFg0ElmdvqOpRDrLuqTHx03pTo9
NLHhRiX0HUzkAjWd8Z7qYbbBGQLeRcriNIbMusxMPX91oYF6g9k8dfyPe8GljMKN4nUsFOtRxVfI
mM9MI1Aug2o8yiuytK9OainwFJc36Hpt2ZcRoiUtvCUdPiF+PB2DrEZbbunIixCH4FHhhCW+V53O
s3SKy009CPfYDaRdyI+e9Y5UTJZnB71Xpn2ptBbg7LnP41nG4h53t/lMnRt5BLugPeOMoK/9/uST
iLqAHvVWX44mpfZWAfyX/zkqr4jm0QCI/IKMZPRAAjolsmtR9z0fOWo1LsNapwD/3z7S7+nFryCR
awQGH1hVQdLw4j69ZF1g7lpvRDEO7EMragT+cRc8pZYDGWR0Xi0EL6fMyMqH0IqdV1UIZ9sIPjdh
oTivLqqvFU485GjnUaEH2HpYlXdAuRwerNmKj//CF/w7qBMP0fY1mh2+VFU6LHQqFHZyNPfqBKE9
fGxDacMXJyxSfMJMb4mONDzVKrQyxdGOWEyZP7B7Vh+IvLjAqzP/IKqGxZCet9+0fo5nMAN10+wC
0xNKpwz5RK0AGFU1K55cE0486lV+DaCWXPng4phNQcrPJitX/WA1H0BEqHqeZ0w6RBSyy86yK3VM
CVLsxKi1qg/3U9lX9iNuhwBf2Y+h8I7x8Hmowbp/WD2K8HEaY6oHCu1dr1fUjZUfgYH1nIAlttLm
U8v2fwyxE95y7Lz/uJqylA3OM/ZSVJRNR2OR5pCV2S21enKbAc6oqzpWd6xRliDgoGwnjNb4TeIP
oxfnLlKdlV2UzqbKIcqFZXgd/Th7VMifXqtJf5PdCljLDWSfCd9xt34fvPRnyCLjGuIK+qRq/lHO
ssKo2ZYaywZ5GifU/o8uWU1/BBiEVC0+gbJF7aF2hC193ObM2mu38jQZ0voGCOR3nxt4WGvXIoe5
r+ntFgRZdWN90Z7HKsyjv9nEip3WmtGBlQsoS3motmF8kEcmWOBNjKQ+rIfQpnKGiUbbR4f7lD9G
vlwsT2Xzee8WqSVAYMU0FrjVY4E13+2P8c9ztyXIer+97Pxy+qUv7rJyQ4ISqD9l5FCL+5e6qYeT
DquGAupWfXejmJoxtbB3tmGr7wX9ve01r5Zh2MfQFJgGYB9MAWFwduZGHrl5F5xnaNoyMeJkaWUK
Nn2yUw6rFPrqHkzIokvO9WgmZ3nE9on8gVGSKPi3L5hFunI0IaS/aFsytLYghPlwn8PqlXJwExLl
1xFPF+qabCwVO/Md+75HKxwNSEiTsv4h+8p5QB59Ni5AFn8oj/cX/mPQa8qja7NRSDX99zv4fMmw
wBCUmMaXu8k37us+rpR+d7j/c2170JAYd/Eyi3O+LJUe830y8n1aTz2/uEnwWnbOi5XpEUL6mDIC
VVA3U7F+5Du5Ly1vuPSmgCjY1vrPCKKNkka//te97K6H5t3Es9VOQtkaHFeYyd6hRjn+UwHujOmT
/+FH/mzTa5cs/ouIUE7q3cIYfWVGYeh5MNNwKYI0v2RJVSGojn91pqY/QSgEVKXU8CuH8CK7okCt
V6lnkFOaBz2dmPdkiascBLCuPVHRT4XEmJ3khNFEcsH+F/70PB/wmn91nRqrF6aCXSPX7gzTqh0y
3HkcdgnxnFCiEIFKlKlKr/avYc5E3XubljJDTJnsteyTjUbcYB9pyse9yzK06FClygULW5es4j+N
PM18Y1xjZ9xTElu6YCYaUmxyjjzXghoORoMBD9ov/PJWIZrrpY9T1U02njFk65jyvSW+EsUtm5s6
4h1N7lwjNM/r3YY+AlubCqfKP/qKccy26UTFs7xMTlaUVtkmlYUCZb6V7Mu83tixQowf5K1kn8Gj
Z1+2xU95Jl+7iabmYFrmy70rLe3iWCvt5fM+8x1VNuCnukK2E+oRHkV5nJ69LFnzPwKql2LMj2Mt
p1JjPrVIdOBgk3tgKVXse7Ks/aC8PKVIs/eJK/n5c6R7e9lv42yy1iqkzGYaUVBWQe0squYVTFVz
0GtkETHhgQ8HpAwOEk544eln3VLffBuSInwPvK1kmuNuMO7boikg/MnWoNJ3L4cm06NXHv5xbhbJ
JQVxxkcGJLrvtt1WmwJMXtzqlhPrv1lxpO40m0INg6rbP/p8n8qHRrM6/t2WBahkPpeXyIn363Ap
UE//H6GG81+dBio4x7WF5qquLgwyKOYsBfxDyFgasWYqWItR3UoZsB0blKZO2DAdy4ICNm+2u5u6
TW/61TUQWnmF7AqfKnNf7l3EyIrrEhwUQLBczzdwqaYzHIDfTWSb6imMn+7dY/vCu0ooybW1DF82
1d0PbcoXuLEMsou8XSo8Ff2xwAx8gwAejFtmA6Oyv7d886gpLtuJ/DmNKczpwc5gwxii0YngmKB+
Amx/B5IxZ3mkNQXKBhwnbT2yDrIr8lsM1Ey49uP875pG7UdcuVR9zmcwYKqrWeAL2Mx6j9Rmd5aq
3rA0Q8N+jqP2ooZBdZFnCggNtCPuXql08dBpig27gVcB0jrs3amyUfiQ0etOkVfGFwfa7yUgz7sV
Pc8wZJnEge4DBSISMSHndxrzQ8SYnGKuaF1RAU5X95vsaBvnUa+Ufh/NRf6NMVYbvoE8FaKJOI3T
6+0lwNNq7YgG5X4XUPrfKSRwPRzdlqkGhkw0IRXlsbkNjap9nZIJY8fEHQ+I0fiOtPr3ojXNc2Ub
7Suwjk3QV2KpGEia6opCq6xRvUuV4hhedW5OcXsmcB8EFGcaziE1sZjqa3U4+8bAz5RKDA1HNKjV
QCQvsrEtKIYxVNFNpXUAfPSiXcJpYMc2s+/zbvh9JPuaDqOSSW8SzMX/M1A12Hvk4VzN7bvP5eCy
8EpJGeZu+Ajo/2zHufdGGKqOhXfG1G6ll1n5GI128ajlebkh7/oG/P8NhET1ROS5eoKT+OBHVXer
Sr18skMvA9fsuKtckKgDbZ2sO19LTg3h7aXhpcW61+BC4cyFdWNo129amSOuVIqbQUkYFZwZfwdz
+IGrXr9QxoHKRdE1sw4TVqMJHhq6Z3oYEz98azqD0HDWnScv/44GG1yJTnnsw//9NTc060v5gk3R
rIkzl6aa/ETrrv1Fj2VRh2URRxB/T1HsbgAoftOG0n22iIw7dW3vytGyZ3mgAzslX2hFZp7UrEFW
a7TgxCdqwahBL66hN5J1nRJ+srWiWdVZmm0mPCo2lYPcVPRmcPOxPOXHAHSBiLSMDa6l8SQP9ceI
0BFKP0xKG1w2KgQcJAzQp4Z+WajLsoJD3YDrwTanJwQL0ziMjbNsptA0ziW7uqUr8ghPHAZk330K
ZaFtWphrE/tJSgyd5L0d6zNVpRVyT7O+1t4bZaxnTym1pyAT2pPeF99zJdSOsktxI2hWBGuXchBt
1kcceDoQNrGAxzBeQr1xb3Caq3PV6RsdsOAN+ql7K7qh3YHE+Ah0ZZGMCMaAnrqfTaGY5UmhvEx2
3QehmHtnvqgJhvF+uJWjVVybW+zsfzQ5fyVKIY2jSXmLPBuw6zi3g5ue5amq5On5IDvluSLwZu5s
AA+qHRrHCpsd/LpNFU2aMUu0B+7l2Kwgcl9VWR27/kk2MXH730eV1y1zLXwSJayF3Ew98DK1tywj
0KY8CvlFg6J9FAULNZazyUVHnAkoq01JyGuU81uG++ThnLfNaqobozjxnqI+QV+XjxTzGgV5Tlth
bYIXbFwa0yWyqcQPNKdeyT7ZRPMoYWretk4Np+zDd+T3FdlgnNLcxH89cM9e2DZ7Cn/YNqHyw1Kx
ola9KVsLuhhp5XNFsfk8WFiVchiQsFRCjY9G2UAL6WZGhZqb+fKPTnkom1Jxh1Xa8s+TxGekOBTy
9zrw58/DwICDn8wE6LGrZmhDMHyyoe8DThWcS3Ts60CjSqnwiXGrpd/s5ak8kn33U3nUB90b4cJy
FXrA/GJcmT0Cf5+N/d9TOfqlT552w/Ar1jAFcHD/OCTubNJLBtq2+oh/RBJ/iGGoj2amBo9eY+yS
NtbwbezcdVM3FOtghaYVE0rtLO7Pgdr24MloWkUokJQxY5nP5CAluc+9BiUPXqp3QtuEGhnHY3l2
b2LCECdCwt7JUGOMbzV868mZjcsO4wXsDcPkFEOYB/ygG/EJh7dww+MQm+z5NLTb+NT1ZHnrCZBF
U6vBuU1K/rR6w3o/h9xUzX33AXkEh0jZiTQ+uc6QkzIjdBqn1Fh93jSeX9OGnYUS19pOEfav2dDH
gClSbe0R0tijdd6QUdZn83jrok/YvHdGGy3IdBp7I6+RPA1iWRA02LVhUr4b6crCMYffx8LXph9D
0fK+bAL5RtI4RxZ+9YIcIPj1QZgLdnDGuSHXSADeJajQT+I1SMf0oVCzlZ8O2Jkrsf4UD5W+Rmzv
7avZMDmJo6soHIvIlTuc9exXbfvBhqJMVuc8w45+6VFBmmJJ1zciPI5zIwc+j2olohSxMmF1Aw1M
p+8RypuVmpTxfjL5ogKweGmzv2FqKqRFXbN96RU12gwu+IDcig1gGNCVLXXAhFuDlLczm+zNmb5V
IPx/Es8pFgBodQJs2RZsIaY3rFOPsoGnfqwaCFHCU+D06e2OwKix7srEeU1V8xTYAmewqd3WeR3A
cqAIOi5CQmDN9JEDG3+stWg6iSo7ajjilBmu4O78wbbnRh596WuT4aeK4O0M7nEbx37iIyolCmh7
0KLwIJh6u0AvUNkUbE6Eh32j1Tdx2MTnwurLtS6K/NrWBRkTotsPnUvAGSrPQlg9iMveVXCrajpz
WVT+iPJRoOH3aZCHE/xzVJz+Gp+q4xKEU+kbxgduC6iwrVQ9WPZUv3imuZmRSB+pP7wGnadas56u
WiIENPfBNJl7S6jDtredXVor7i2l6lN0qlYtItfci87YBFhbnVnEu6+Ts3bNUn3zSmxqlXFEekZI
4gmPjZPZ6XBh1al7NKiCIU3bGSc7MNxtFlTmrvZN/egie15TgtNt6gaLdFLVDbgHTd0NwvYuXo2/
lqEJ/4eOyWDgDcqvMUJ0hgYAdokIfwSOwqN1bigUbxYugJxVGuHMRtVp2ZwNaO/nvpv+Csw23cp5
tlWZG7wzBmBgQPVEQ07L1/qnwc7nBjC04df8pM99STT0uyZvgHV7oFcWNtW9kCH9m5ys6IFHGKOo
12hEcR2zjYjFJFCw1Df+Rsa202A5f9dJ6qMws8HwtgCNyS1jWYKPQtNZ4woRs3XLci9b2lTCPnc6
RJtpyq03U2fpUhhu/D0ogheltfVfJbA6NRqpDQhNYFqKDdqA//mj4xPUqE1v3/DH/wkD7hupghBK
t9Y/WPpQ3rx5URRCBF+2ooq+g/JYUx4GyFxXzrUZaddgFP6Bbc1zOZ/JLsN+SYRpnXA0txYddRQr
PTasc6fBUmwjr103vl3MNfnBex0TmzVRX754Os7HYsrPEBftvc9ueGtBdjG7BpdUH4YtuHBWtI/V
UJlPeKfUgAawlVDGkwAnjbkL9gjs99wHy9ed5UMh+Jo3tZ5t2kSHdawNYB6RtxzD6NWLh+A1723l
YrTTe5Ga9Zvu+RBg01kya2FhKY9kX5ITIgrQPB/cuulWhh2ZoD/G/slvhuYydrjU6l7/pM1N0iGu
Hgwyl3KGYXbxLvKbiN9LRsPWZu+kE8sIjNVkKtVPNciRozWO+aKnrgpWIW8vdjDE2zjIXzqhACBQ
neEaY62+Hzts7cu+EC+WXkUYfZTqvlId/fOUqgJ1H7hG9itpQ2R8NplZUpIbQ8+tHUINcbYEYM/A
SLP3UrUeM+SAjdUcO/LNhzZ2pgNVt5OykIeulyLzBkSjLSNRO4tM6cNH0yjHTW2wKG0Ql8cLpwh7
dFBhvyHihsKjtdel4+DlbQWVOJS6/qMOXWWvhcnwDBaUMvwppeA/rPtn8DI8edBIbuRolybGdvRT
jcoRr9zls0QoNQtt04PMWydjab97/FLUztjtCrWlhMfy//ILICWq4eePQu9OmjeBdiU7fVbs8tGr
wFj68NoOERVHWxjQ4Ungd83OutwSMMcvySA6XtjFjybqfilj0h+KMtYefchMp8rXb36Lm1yz7bp2
uGrUABycMX+ua0h7VmElHkTCEWlwKspXG4/VB7XpxLsfUTLUgzutjLDcUnIDgWQEIiQyK77Ou31S
qD4kS3wYh055tIv02ZtdkhKcI6AiV7BXw/BbDHTplEfBwQL58cv3qCwshZY+10kwbVrHdrdNXor9
MA0wq/udYEfn4AXRIT5/7ZxypE6NBIhVVMpyAH90zUsewU1BjfcAWG+oyvFqUCOFWRubaEqSx0MV
TwCs+sybdrEJQD9s90ms16RTVPsRBoGzrUeyZaEu3nRjzKmxE/z6KQXVzD4OEysjnY6EvaC4mmH4
o6tCLBstCpkmdOkkMZCQYpP+3AUNcilw+A8an+tHsKjWou6mdFNMFG17zZCxtC5gawvvL0fwHZtK
V72xdoc2YijjKszIYEDsZvtGeu3UU8ywNgaBhG++HQB/fYHQSoMfTyUORTsGqQrSuXB5xS5o079L
NR6u/N2pqqjbgmiHESVYBg3OUrHwUyl76mXMsjDOhRKpFNWVQCZrf1tUiQ7hG1RTDzvCWUAaypYN
Wf0luPdlmKXmRx6fZIkTOHoYZk6bLCIyhNRYVh6JuYYogk3jNtFwbptcXwQRJP/S9UJQe4g/k4CI
EN6Wztl5s23+XLaOJMUwo5MTx+9t4dpbfiG+jWbsH1J3hLaZa39XqcYah/IXB16xoe9F1WmY5Fnm
rRjKAzjPBB8UXBBVbDJiwhP2hmxmdWuHoCfiQLYinVW3iO/yA6UA57EsPlJHACW3BeiREDjSaGyM
1DWPlmsXJwCy8/7PchZVoXSroHH8R7uK4zVLQzhDwKgzkL387+m6NXvMYzWssXx09uHcDHOtavGT
yvf/x9d5LcetJOv6iRABFEwBt+09m02KlHSDkLS04L3H058PRc1wzZy9901FZQFN090AsjJ/A7gT
SODG0t36tZ0kWkpDenaMwoMkgGxYWqI/4UA1quhYxpg5l5kH44GLaaa0vOKZ4d7VmtvF1qX0g/MI
v+iu1ocQi4UuHwA1LpnkuKSO8PQ2Vh3FJ99FuSI0gd6IRjy5vXHmITvdxjjqd3TDuVLg7m0CgS4A
GBosurQSE5Aw/DNTa5+hOhovp4R26ZxcTDzP7dg1T4kTN09xr92kU0Y32KnjJRhckwKS9nVy9Wso
SvuiBrchofSX4WOtdqi79/FuSbuOUZQmr6jOo/rUmYfGzSrMOk39DaMeylWTsM8FuMzTUKDBOZXd
fgCi/Xc+9ftpmQysaH0TPUIX9Ha5pJpoUYR8J5ip3ZSaTSbEDQoa+vZz7WN39Rl/vi7ga7iRRhCD
9Prlu/70XfpvvdNvqe6+UusX99KKoYuHkAqR9Gi3cSnYkLhud7FftRian452MKLmy4rSlBkrk1iJ
4HToeG2rzntPBWLMotc2XYcIO1qX/mmOMhvH+CLzTypWs8+hjS0oaaBOEdhzV4q2jgSDcYQMDsMb
LektuO54beNWYR6sElpx45nlwfXC57wZZrADyDE0eOnCEp6aF0xk5A4bajx4F3hHNhjWw7d26pha
cbyY+n0y4UE29XLj9shCR47ocT/J533FFpreOeEYNv2TmiEeAq90znNUWP61pg4MDkk5vuwgzf79
Cj3VvmsTMlOZ6bcnNaSLXHHv5GAfVFx1AtDuUERbA1LwUUqUNZYLiD632IjOtHeGL02sl11377Ve
9BVK45cM6ZbnAf4wVcXqLJdlAMCYSSPoRdmSUPf5C3PRaGcV+tNTHvARx/M0o41So4C6nKV+NFn9
f//ouGrQfYHmMiedfRzK5Ee9FFnVoGEy9TTGsl07nQCyZEe6FQanlBzmVdrArSplP0OklsC7/S0L
nW9JaMWvQRtib+oWQIbh/aicyjPBtvpTR9+elIo21vAC/BgYMLAEGIDkZZnTy0MVaUgcLaE6BTo9
ioWz96yiicLcJmRDBcWHMzwNVLWpV4/P83PP/9VPfX4JlhOGepFYtTtrrV4eV3GxpnGLOmqcD6up
goBokcO4MIPpVCLTeEO1njAZg+we2/kiKej3exWqQRh+cekksokjfbiP144iS7EwB7nx8eLcwwXD
TthcLz9FnahmCvQFPKfcqTXNKqxD4YBNKETqXad5braY2fF9k713zfRxnj+OZMvhyMJaD4cyenzu
x6BOUyE2C5hpTVgkqVPVmvqZajZmLY0BhzzVRmYN37smyCcsiJFFRjxHnj+HfxhBqEXyJe5Ngfc1
SWbjWteon+F88qQ3GdL6y8zJU0zDAiyA3eGf6wjoe2dPWIf/Or8yGvr3fcln9h8/R1ag+pLOe3yu
u+glUf/y/S3mYtE1llj9Bm36pKLPQVpzdKXYgfSWiNmzOoA5G1ekeJRgq/s50MbgulyGuZyoOtnl
ETeHEOoqCk6DlbENsgIKK5PenNBx+seaOqAGCFf+YcjKJ5EHznXIXJstJ717s0ZCQ+loxDHW8Jva
T6+9Z1lHdZ46oE5RodVDHELD+C8VlQ7+HFWL8LnrFEiAMzQGXThnQGsoZ4/5sYaecY7KcW2v9co6
oZgz31yRaQ86XMNBD7lghrZViq983xLgZ+qor4flsSzg4UqoQC7t4TeyI/R+Q3M4WFqrsYUTGxr7
FF+8Gnv41DjXgkfs8oT0OuR1K64mUNI8WPN/D+poJaUGarZeBE0j9GmHZsZvyWt+D5Sydn9CG/Ii
X7UfM9LCu2Txbi8X7/bPwS26gzV0+uFzSc3+p3P/a+2/woIMgApWMZEG/P+/5/9eqwYEP114+7Cg
IOO5y5CW1Z/BWGh5ovTAoGrdbox0iU+0GskGs1NBCfJEFYCq3TL7n9aSAmEjuqkc/ni5Ov1jqlbt
bBTH1j5hMZBfHZHn1xpBVUcz+iNiqfn1c12FckCrkTbls40JwUn00jnpy/AZqplaU0dVqAZ28ZJX
mMh0/a+H1Yl9XtIBVudovnWGF+AdDG+e/V29SI/Vs9D3kIC/UWH0cDYcpqPV29cIgYJHJXz9FAhk
I1V+rwZvUSIOZi/YexQynnRwvUDCq3OySJWoWbTM6sXvEtI4R2qJJkmOmvVR95MNbZrEsUkAjcBz
VjIoAkDz/soXeXtwjXzcw7SmHRxh1YP8KIi39B0FP6++Bq77dTSt/Og41vcgtmmw9mBalWiGBhri
lGTJq4rUuhpwFkHsl4fM7mMtzZOLt5gKRZO7RzFz+g62u9hCG4qP+BA323gAtg9qHsUIVcpQRQ1j
qWx8lDcyGDhlfptiV0d+ux1OgLWGk5ppNfanatZ5CTLfFvthKENRGbL7jIV9rfqkmFfqXqHiII0u
iVki6rbcgxzfzZBfddsPK4xhscJgY40fRkDJRA1FXMDg/ozR+fhzRFga9H092FJS+mktpLowD/2z
mqlhWEwQP8PPU7DVAT04+9FxmkEE/+dL1UG1hv9BBdJJmmV1E1opd05fDWgxEA6tVv5jMEJhQ9Ti
n24b2DFOQd/WGf3h1DrGcJr4BLKPuCPj21XD+DPvsnpYqefANHvRVc285WEADVVC8r+41sRv+1zP
ZzPYGS110iorh7Osp+EcVaPhr9UURq3gOxr3q6kW4Tlc9FBmAe4N4hFTpZlitWK4mOb3BqHzswpy
9HqL3BueomDC0VlH/Bq48LWfaXttrKBdxJTpHtspreoZKaIDnumVtQL0Y+6mwHRWdiyjp9FNo6cp
G7+zQQeqiRTAOUYOhzt+9FwhYPgUVyiAFOxRsOqTLxQ4rU1v9dZu7kf5MqVNBAEANcSuTrKNmUkH
Sbu0umTm0qAIC+drBX0JQGZFR6EH8tlQo5CJf0MdUBy02GjBLWJyhJf9NL3W7NJXlZ5ZGzvVJPJ5
DOFSHLE6MzoYS9dx7gzBVwfT9w6P3qtMjBYp0dw663ULC8eMoxuXcnRrl6GbqCCJapH7+/eBbLBR
PcZOGaSE8doiDrpgjTFtHoPiHZWFhj2VY714rqB26dfT3RZ+vRv8xjjJkK0mPjVLFukenA4FZtFz
BayqGoPAeYqOWmR1lzBm0Ieuu0Rhes211jgUdhXnm6TI8m2eVUFyku0sTjWOMpTZ0LixbNt8pgNp
Pgchavk4PHhr0crvbP3bJ3uG8zTmttxlbhlfm96ikW7nWpFsc88bKQP4f+Ho4+Ld0LmXXPgInmSQ
a+tUP7dLkQ6dq3Yly7pDXQDCa9xR1Jhiuz+hZxzvEIA13qkCoHGqj79khudmNtovE/Kr3+y8pffh
GO22jGbwYGLyX6su9faQnxr8MHVIlw494qSgnrJK5rC46LfMNvEfhaO9yxHuvfAhZwfN8v8164N7
2IA/dMJ4F1P8pYEg9VNEJ2wfwJbfkk4Uhyx8AGXSH/RIrRe2/hM5Zt8c7EY3X0AsjSfYk8NK1wPr
Ra2BwMDKIRPPaqnhxkhxjyoHtkpTAnl6GSC0VcYqJnVANzL4lUSudxFYb5QL6gGzTrRlfOsHKAcq
YRkChTYNnhkO4EVFE0LBbiuvCR/OKvQCLEqaGr2EJPwzGEtYd7SSExdWsFa643G2opdUdpW3Mowa
tASbzV0nrJLEbXanMzSvW25Q6K4lThjvXZZMW6SiI5p2g29ewYeMZxOBLktMFo/iwqJG1e6yqOA/
sHMcT6QmafwvDjUREuRu40nYepoN4FVc6l5L7hbdprua8WRL1y1y2shxc0VCvG3fxmGmCV+U4V+O
V200Mc0BD148eNh3U5H1wnOG1EGtD8ZrIjXv5PaVvvEmtKRJQ9oD6CoTbVkPX4MsRvlagtMskp9O
0A73qIrHe0uXe4T8ZNGV3M6UtjACErm3jtsJhbBlKIwWbX+rhD49ewhqFHZpb4ZB1mffx0IyFpDm
VVk17IL+wBUCdG+psqpBmAtuKym8k6rDGmVnXc1Ev/JtHC7SLe9Ku+RDsWSRMmmm4GZQTjnSzJP6
Rh31Q2p2U9c8hsH9gTHOjMXD0pD6mCp/3o+pWFZVXKZ0frWmOAS5TcUsBwnuU/H83mrmVqvsiO5g
rx2iUoDTsdM30Tpi76H29kWLw2oXOdbvxLZmY1PGw5ubj3hg2/nwbVHgoovmvRVzTAo8RDC8RVRv
S5KeTeZRwqafv/XjnAJkUwyCKmmt3xo9sfbpmNJDLUL9FptTsfdK2IozypKPAgYG7FPodzjcBA81
FGxq5yjiE1qW2oB6Uwn21FvIWBSK5RM4rhhwApeDHNP867gbsT1HBTbYo1HR3eQo25uQg42As7nz
tGsLquhVmCOmTFa2aR1gkoUwUbDWabZ0oF6LbWrlV9jjJLMfzD7ofbjOmjAsceNTa0YI1o03CW8c
k49w1RQ1OJt4vpiSStF+CKYaITCf4lYc3e0Jn58hWWTnl2eAmhlaklzNtqVIgNGvWlIDIPn46g9u
hw7zckqT4lMqNSAi6rWZ55562Cnj90JrzJUGQv6kBrOLOeJW/IElj7BdJ2uMq6p8wQ/r1jUHMEeV
E1wcderuB63Bld15w6+yk9l6LmfeRs/9DpnRWOlD/i1Eou7U9KVzB9wxnt0cgzLkhpAPxflm22V+
jRnLGO3GosyPrg9Vilb9y6den5V3jsUmx6V4kxe7RCxk4dYZv4e4w37MtJEZxc5VnEUPObhUu6ep
xruRmSWMHpOJDI39KPuPtc8Tiz5rrrIet/wN8jR0kOAo5FT4Bnek7J3Iemuth4vufdqR+ofU5l0N
thSBWqZKhwOIUl0uxyg/5CaqGRMMrH1pt+a3rk83VqgZb53uWDxJ43YzVrS95qFZiFyusSomGW8t
LJbXJZjBG3RiBhmKg9DtL0rJoFnMHtQs8hDYS7Ueduqy5iCAjUyjGtVC70j3z6qKhbOILdjBF69A
sGQFzY/z1Um2LQuKlO3i1O7zjBhNcZlrsRJ1xqNBx5gUVD0HhiapT7gqwU8nUoM6WEj/bAp0EmQc
RNehooIpSxRWVCgCivsWiLRV3XXjRQ29Pf2USUbbdllyUqB40LesP0c/zzOtKd7OKZq6H2vSwNe2
oGlStcPzAARgl0Z4WvQk+9EaWFi4jQXpRYWVKKrPvpbgTdzlO97t4Vksg4Pf5Crzf/hVnFziVtee
4bf97RlT+sOQ0E9xo07R7siNW+KkAXqISfoj99uffqWPj8yPBJaZibmqmuE4h5r1rdfLH3nijs+p
PYhbm6So+y/ruMZANpCmBoJrHF8gcD4hveU/Qz579qfMvHiu9hombpyzfcAOButfucfUlqqpTWF+
Iap0dWg/1FJX+MbWNdmEfbwixwCkGergro6aE7rD8wAOS4Vq0PryR+Nk/ln9kMGxeWIFsbv2y3Hv
LsJlanCWmVFWf8O/MI5qCbh9fx8L1LUmhPuxceYMtRajS3mHEWaIoV4PsUHJyeIb4oDD33JDqLqV
QML7ogZaev+KKaXXW9uA76KOjAPNBc3bqi2mGkQSoIDZBngBTk71pjakai+qZkVt06odLlwzUwG6
EnGwWE0HHDXQDuiOak0N/zjnH1N1yGy0ByoL7aGTk3Et7cKg3gpeAfTOWUWf65SK9avuoaGAcDg3
PM4X0C4mbrz/emkdJSmoIh0PVfu5aV3jaEUC705HjfqECMz5nyu1DVPFsHTQCJVhnwNATTUuHg2C
7sugZoUZ/ZmptdAv2NVyQamDdhe0Kz8gL4ron5Fuowc/4LepeSLDto0lNfNirLNXn7FaNCH4HoYg
5kn3r/NSZF/PAbeZJeGIaYH+yT1UxqEbnbVK/HTaVCorCZcEZe4kH5LKVdRJ/4it13lIc8B847Cm
HeBu65I92YqUpXtqeN7jvQTDXpUVK9vlSFlSDRVBiSCsiqccKUy3ptWyiC96bfg6Fk74CjwOGMZQ
P1QkQKKsi8pF5q2cv43NRI81m7HIKGTHU9vQ6RSN57CzAcs5y9urpp8Dvju0YUGEHj07Dk+oL2Jn
FQXFd4mfp8XavRdy2y9yl0nfDnAv9JVFrvikltRsmKVzcKrsC8oqxom9jHFSM5PyDKYVzf5zPUI7
X6w/T9HRaT/FGDJs0HzwFh5otu/8vIcFoIkFUSJA0pTmbfR0cav67mWhGx2tfNGU5xYFM6JkQ1qZ
AfTrZVpRa1yjl4zf0LAojYZG6WOWg1Sf6BqexukispsvQzYZtyEZ2qOK1HomgOKrUPQjJtw1ZnVG
v8VHEkKgJaznti/NUzh2D/zOJmTU4TzEvkwWQz5irff2zUB1Oej15N6AOzumffDDXiQE1BKy8Sn1
IsCYqlVXYM/5p1W39PDUGt3eR4ZI4+Gzrecsxn0DWfvGz3J51aMRnfTRqvYqHIQ9n7yYTVntIQ9g
Cb37aqMOtjX45pCBduND9t17PWnVNzs0r2kx+r9xNTwY4ex+n5P0MNdoSaWxKZ5TFw0v9MneVITG
vfks+8k44MNgrtSa2oLiz4Cuu16zhawE5lNTH6UbIaGOq5eoE/Oq4mtSQ/aUf9m8rT8khDCtRJbL
8UZ/h1qjfsC8qf3iA/6rh3FRihlAQCz8ZHYR/lOhD39Z+mB9n33amFFrok5TjNG2KxtzpxXxz8QY
65PbmM5dYf/tYIg2Pbqe4JdYUweaAT93BGY9JC/JzroMVuSYUMGLx6IuV/MyTaYGv2vXfKC7Qw9+
iOSzvtgSlXr2pVmGbPgLNJF1aUouwpG09wYPlA2Olow/wjZ4CEjRr0lRUlLnH91S7SPhQrFxlcSV
sWdP2Z1oTy+Xkm5hOjEErzXNxFWu9dPPOcpx7YWwnHip2NldNvQrvTLdfatXZOGZO38RARQOf9CM
87iEJv6MQ6TPXySWOjuUNvJDHGFCbUTUa0xpfzd4Od4IVrnG5TzBzNAo7ynyamu9McofEkeqYKr6
37C3YDxP2QudEMBxgblsvbwFz4Q/gOeiL0v95clOwEXOlUDSpsLS3MfGq6/m7BtNrGGn6Xp6BKsd
IPkF56KcvlNt8l+DWcoXG+91rUvat9BGggjpteewJ4oLx79k2lzjSTbiFT3Hp3ykQWU1/Fts5/sr
fen+WrcFrncqRh4U3UI5H8HAVyvd9+Jz4FKYQk5aj8+h68PjRKYXVWs7eouWZ4gaqAbb50yvc3wb
s+Q0hPqEi3TNjlEd+TwxgFaOFNBJlR5VefJzUGtBloB4UIu+6Z8DzXL2eTAjM1bU2ICp6Tz0V5tM
9oRjQ/EUuH5/SQd720RJbNOiwO7DHevfjq1dyGGLbafHOLhMrvGNvP69Jq9/zNIwt5HlRLvGR9oq
au6D5U+YvVfmzmpwcA4SPXlWQz9iwOFjTIzsznoOcIszdXKtYrx9DnMC1wilHp4EMHpLKJKu7LIc
mQR6ICf9r3wuxWmaKlQsMQ3cyCbSj5qCZyWtDUhL4bXGpT70EX8cQxxWP4NxD9dFg+PJPxZpYKNq
BMcYswNQGZY2mK/UFsGDBp69AfcjT+oImJgC8LYVPw3auDHcov4y4QpktzEKN1OevA/wQjbhGPuH
MjBbCAMLTLx3G/AzkDBIO+8DFoLWJl7WEqAOO28mATCR2YsNGp39EIF8QqScR3d2VbNhESRXMzWU
Wz0KkqtaVSd1NCKHlYrnZuGRs7Nbazb4fYsSSw3n4ykh1XhibzsfY73/qqJoWVIzN7CNI3fndxWh
yB9fIpxR2rSnSFBl9sloZMbdYJmOsosxDsceS4opunjLkJgONIE5bTZ5BQV2pRb1hWKmhs8TP9f8
xsv2dxCy34Xkp8Ln2YdeW9/csHmSvl6esoVB0Vd4rmDB4m9UiDeyf1MzLYXMVYfiMTYmVNTSNPdh
ksptg0bWOjZL7bWT83Qebe5GKiQviJ+k2zwbViV2VTVkCHNN46X1qq1e4fCOWJh7h8Tj3iMEKYDX
I1fRLGvqQNEV3/na/GVXuflw3ByNHb11fvqOtjZlbhy6gp0gTEm0ZnRUQAcBhliF9DimJzWTJvU7
0nF/57voSLRceufcNv+qjCG74USTvDnZNaQzdhkk2hGroSz9a97P/hVF83wVziLbq7VRB+iA3zAc
gHGqzlkAmW8V9iXW8R2Dmn0OplscsTs/ZZICQBMMX6g5xi8IBCeXFvlc3/eB7SdgczxhazdtGaSb
JufccE9qKcO+aa9RP9lYRU1fmsIXFzEqXQWsfN3Pnhu8DoLBS15NDz3KcKzfc5CsFy3/wZazf0bP
A4FFS/K4dvr54YxU7XXMjUC8gNg3il+NsZi8Jo8p0X/l2BtfgaacHB6vD0hJyUNLsTKh2tCvSzK5
x4hmziPPphJZYin36hR1IKgKmlVjCy+xstEXoCcbYl8HDHYxCpkK4zWtW+gIk/1LRWFpOg8851YU
bw02awzSE0d8q8u7ivrUQuExk9FZhXWAFZqYePKrsEhGNBEH5IRUqKcZnJsi+q2iYUyMR2Tis7v8
WPXrbD060mLo7yrCAWbg9lbnZxVGEq5y34MD+ziK3eWBYra2brmvwK+ujR2fWH7JDBfxK7ncVQUS
GKvQdrIL6q+noTe7zUCN/q3H6c7rPf8biP5uTqyV5+clZqxG9pwV5Rbr8eLsm5q1zjwUbPwc76Iy
SzYFXW4qpv5Tz7fpuRug50/W79krxN9Wrz1jhmN+73oI8hl3Qez+gIXVyJcj/OxQIUur+SJMKY4+
DsDHVnrlNa7LYpezw3wudRxZp8av3ySZyor8C3+atLu2bQf8LMaeufINxNwRPAsdLf/lOE6Eseak
v5eNt1ipavoDLT9ja1tjCeOzqg8iCp9KRGEDKuZn9Ln788fMRp0VFpvsz3iq7oDEhUd1wBvGvxqt
QheeEs4zMOHm6EVFj1fPPIOCgkKylXMoN13vTjHqbDlSnFmH+XXbkTcAC6TWQSNJDVOIz2k73VTQ
oYWzJj+qN6FS8w/x77iAtYsSM+lW0dLaKtE6AIa6+AF8TBN0YgbP3LnQ0s/CGp1735W4LzrZt6aZ
XlK7IYdBB/4YJAOCMJjBTvpFL5JzOGP57UdQ7CNyfgjjxxbB5oMtSfAndqzbem7fdGw5Vni57/1O
f68KDK4tXQAhsBCs881iWGVpJbaWBoi8AqRMJ5b3kmounpeN1PdV0QFjLENvVVXbEEpskrZ3r0z8
g5uyhR+8R1yFD8NfqLhJHN69rrmidQ2qhurRJXIx/QhCGs/D4mnkclKrwS4d2wffjEvVh+8G/oPb
1vGCxxzOLW0unIO46W940w/OQm8VlvjtWxT63EG8eDzP9j3M5n3eogbmGv49dz1E/6U8CiyQ1wkm
0TDzg7XeGQEWHN74j2FetjS+VX912CnA7sIKOs5bwM/CD+mD54tcsjVdkX2p9pQAo1VcyG0L0uer
sKP1kMzympYSfnhDib7JEvBzVnmv7YB2oW9Z2Up3Gg1V3kKsEIBLsRekH0txxgTqTn5nNfGpWTqs
ATnuCQ1mNxetvcfbe9V6cX2KaY2lmdMcbMPvt96QUgzzfVp67rPtZdzTs9446YiFAchqb7NVt8+d
5ErpRjPeyxLxRCFKaioBHpuFcxgXX7Os8Q8IK9jAsFJrT+0Ze9du2ReV3Tb0cgwcQivdiWRMnvxF
iw69SeFF5cn69wC14WsGi7B0pnIPxC14KpApyqCBXNTQ2ljiiMkdtoDX0JHPqcS7KBas+hKnS9Bm
/U2GzqboRXeKKb8dprj6qXXIe09O1lzECITHgWKLwgd8mjHrvV+Fdm4WU+4idx/TgGxe6DU/p8Ey
YGQj/emTJdFV7ne+h4KmLAVyezXq8cUVX+/ki86DRMP5b+XAct+Ps/d7XqDkcCjeQcYYey/ie+aY
EY6GdIsMuqurtOBrhY7oKSxk8Zb0mU0ho/c2fb6gshPPefNB7B8n3wK2uYRegkpGpSGUpULs4pbH
kZxPKkza7lud5d2TikLt9xzpCPolVvZoPfvoeWZywGPIWflzEZ4H3UNMHfQfNKdpDM8aYA74tKlj
IkewVqcEOuepQZ3W9b6xhy7xBN0APdde3+cxJP1VmYriBg67uDWQrU4YTRxxXihvSLR99bHKuFpN
F7Lpmmj3S3tcqCfi3OvpBcOSA1TLAsC2KNaONsHOSK00wIwrXW4YBdLHbqYd1Z+g/sihCo7sFqZb
AsNHn6fiUeE3vK9lqaNzPKPysAz2NL1I8JFHthJwMhYFKVRCNGjuQKpiBOlcvDSzReplPqmh1XP9
VAB35o6IbaflOHCveN+2I6VZnnJY3Ox5Z9Y8yX5HM/wpZY4ZLZaYn6Fa6//tmlnpAfYYKH4BNxf+
s+GEcmsgnrRRoQ9e9bmOeEt68P2Hz7XRcY+jN7pXuQj9aWJ8T8NYR5sUGFu3kOO0CzIC6QDkgBU1
0DkMIWMNDe5rx2IJ1Epddcmf09pShFfTssTZK3J8Y2FxNXMRHPRWN56nZchKnvKZLJ7UEjnifLez
R4nZznPoFsZzA1ToiqYmG0UitS4GAyYCHqmrz7XBafy9TM0XWnFHa0EuLWBgXOCn+7ygl9RSGiPX
leF138r0Bfc2H9wF/9bHbOhdSlZ4tXEPp8FfSKgaXvvuLECOqUwQr1JTNaRjWW1Lr6nxcJxeB0R7
blpZlXfDmxaWYfitIbHbYokRHufcCb9pin3Pf+Sj/wXOaf7iTTfqVfOri97DFwyX4PZX2gtevvqX
UQDQM6Fh8yfAFsXhfTWMVsotospAjvUwuNopzD5idaQDig9M0Ax3Ob7W1yFsyyuNywKHQsKPwU23
7GLdk4r0CvNXZy6fAVFr1aqpdPNsgMn8MwVTcQO1E5JdNshK6NRqT2MlG1p2qBvHhdXc1aAlQHRN
zwmOKvRNEnPN9PDPM00Ji1VuJ8hrZEaxvc7SKdtOTe0cx9Z7QNlxbmHrOTfQIj7C/fKlxKziOucd
5Re3RqAqb+5qlrmtvqqmStuLAMJVWRrZ1WlRksdxyTkDQhkeup38JF859ubQ3YBq6c/03SqerWaE
Me+oP4smRJMxLN6VvQwUW0nDYQGoztjJqGGMg3umV9WJS8Z48rByvRXd77aiRbJN/AAB1hIUbwfq
2J5NlyJuyLYCsNl6bHz5WrZIrSG9xv8FDsDXUGcIO6PBK+EHH3KyL/AKPkcyTbEAmSH8xB1wpVjw
DPQrHG8lMNGTCpHjWpwnl8WPoS9/goyO9zwahmvs/S1LMPNaNhGgU1YjDfE6pC0XyJi8Nrz/a2sw
5WFudOyKAuMmCglqLAtPmhsLtPYdeKvLkOQaLRjkpreTgcEP8oJjBtgMmT5PbiC1hhu9kt+drJVH
RD2be4VT5hG4Jkm6K85VPgu415231Yt3eol4mVK8RgqmbN7MPN+4RY/i5pRnXwq2TAKl/CfDtCUq
YCOYz7Ta0HROtrEVyifNNFrJ41Q8YbIJcmxZKzJSC9cO4XMpxB50o+qsBmjAyR4qWYTHqhgQO6sm
vgFh8mUweySyE3Jxmy96RgMHroUN0QP9nWKJ1FIKj+emwrbu97kAl/tf67GAys6G7QjDD88FDzBV
VGoC1GA+tWe45Wa5ijTzW271wVLfDXgI5aOxLqgSbz/iji04DEryDR27mIsaqOaLbQg0eKXCNnLs
xf4g4opyh0WusC8uatCqDHhN6jcH+KDXzyUtBR6TUbzBNRkIcSV9SOPF1H4LhMmbERb53ckzcW9t
fiTW3zXgHWBgmoBJsLCTFKHH6+1sUxpBecmjYIuMRI6XTdA8z1Vzr69N4EG+AXD4pFWCLIAbxdcs
Fc4OGxxzNzhj/BVSxVLpQbLK7FP5mvrexrUmiNpuku1QN7UvVJBhh0bSegvzcd2hgrHvzRKTwLiD
EIxI3Y5m07Dj2T++JbbEmrbu/p7Y6a1Smf+5E3tR7PXsyfMLOq4leeesn9VQVV66nuqqhKaP4LGD
a8QT+MXkgvAoGi624750mn9J3YCrFO3x1bTcCNWg7noeyiiWUWeHIsIoLF3Q2tky+ww/18gLyqM+
WRsXsMyjrWyagfBZ/wq9vU0F6ctQGsfPu4cyrJq4J+CWQAeI58WLOqhuN1EuFwPYmJ3Rx1QdKpZb
T+vmdwqnZzE1EJ3nfhM2RvNFJ1G76lzSq4Y8Bq2fn25WI2dTVd/aEhVutzUgELm4Eyc6RSA9u4SA
t6lTu+lTTTNta6Xm8PDYya9NTSL308TPvtHM6H23NEITaX8p26xD2r7RjlQvIJmGZF5WaxYndVRL
YSeWvQNeMmyqdYEr2UshnOg01RnOhgieU85HnKacv9IND061tIp7Agr3Dgt0OPgxSI5sCefcftBB
cA7qEevXhexXdpS85nYPG7IXvyCHdyen0/8M1jJzp9zCvgMBtzRx3goTPr079v0xbJNu25CYAs2K
QKhDLVyhsTW9Q1Yy9oCO8HRfQiNLlmrcIMgUteCQVSgXBOR/O4H93y5z0vAd+PyTB4L2qW+74RX5
jD0unfJet/n4itLJ0kPXHQCK3XxywduZjicoG0cY4+EEcm/K2j1QU4I5soSfgyyQE2RHPINn8laN
cIa3qgYsEush4P9ZD7ne4osPKOIddMBaFGlHdQ+xEd+RGm1Mzz54dPyfGrClm3I0xHvu92gyFvPf
dLXgheJADu4MCW9hrTW6XDco4VRG8aXZRBAtf8pwLTWroxFzRJA+2NaUqQ9gu4JvTo/VeWsZb86k
e2eclCksLIlKXdNhKNP/x96Z5EiOrdl5K4WcM4uXl22h8g2s793NvAuPCeER7sG+77kJbUGTmlcN
BAjSQFtI7UgfmfkqMvIJr0pzIRMESTMLN3czXt77/+d8p463nUqJE1xGeoq0sN9QePFvqk0j2ld4
HrzCJ+g6qbcon2N0rR6xiuFDagT9q2tjp1SSork1KK+wqoXDqUmq9qCUDV6EorpLsgxahGNYj2aE
qNemyZnV6T1imujE4ly5tTjHllXmOVtr8h34dQodX7c384PzKavEjp079rLRKHFktlEzsuhSPyso
Yhd91qZIWchKWpDTK1dZgWupzD0qoEMOt3SY7Kz20ASEwbfDN9PL9VPWjvYtd9KrDUjlFPaTdngq
cihBUe/UwfIXc4UD221wR8UxvMtR85xNALLzqcRkWuLIgJxzU2uOFe3k3zZEs1J55sNxl1URVOva
czdBacdXz+itxyGviX9OLUFgIkNooOP7dHoF88n0aDT2/saNfXs9P5rK/FORiGRlWZN9IHKTl7wG
P+0hi9mbbZi8aL1FARk7UhyqKw32+UlEiX3SKts6zYduBKbRtIWxnh+YN+P0lO+H814p3HCbRt59
QxzHQddMcpRM9QRH2d27iVMuU/gRS9WCJpj41G4CJASFpJpua2uuVedTbgDHV6CXn5VUygOxC58w
hntrG+/bPjRkcO06946Gx9HTSbCM8LCutNIO70pHZU7IfXCrDFV9U8SI1aJgVZyUL4rV9R+J0lHR
kX1xR0EIgoWqHK3QVQB1ym5rlc0DvgD3GKaNgdZo0pRnBqAn4X+OUCkfShHkMa3oPosX84k+B1Be
0LbKNKs/xnMwe5fmh7wDPDCd+n5+3gMQoqzbQZ+s1CiPTYGAQLUMeueJSbWbvYC4oAl+S6zhdK5D
9zTNUh89vX0oAyO55kafPLSpth87xX4hQMPZu11MG6VD4lMKxLWeqeJqmDbu0Dbm2hnMkRTz6USj
qObGyD36cBQ7w2nzpJk1tlSD3JolH35MclErgGxkyNIrIU45YZSnXgNstZh355M1FvCIYvBhfh6T
t5wEp+Ko21p40abNvOeI/kFqFuyCPAe75rdDsgQuFq7TqdM9YIQ5OQEDRV2V9eb7uXmvoz7d4tCF
8la7fDZKiTdUB3vWNA6jSo6GooupUtU+IeKF9WhxKe81L3DIeM2K9jK4vAu/WSJNHje66GG1lGNk
Eq1VITBQHALju/yL7VErtiodnixRaSTH9CQgoBEEsNF10YUsuTePutQGrd9wmCGH8968mRGHXjmS
jjHvOloLWCqLvfHgFV2REEXCi2pABX+7O79gfvwPz//D7vzQ959neAaiHOLlaIRyjQdKA7dP1u9a
dWOZOt6nYSiuRShbQkHrpWo6FUX+Olm1mlc8hfI2F6Toj/9emlJjekLzuZJ1xD6XQJ/d7iOeaIQ6
fMtLbqe/b7IRjNYwE7T/eHp+FkR0ZZGNWF9tiGHZhG2fNzMoC+RBthatQbUkH3+343435g7O+FXH
gLSZH5zPpwXZAMzdaug32lSDIhZ3ELhQLFde5s1snJ/3UosgV1YGSf1FS9UG/YjdXGoGxq0tcdhw
2yrvs5RpcVVrOYILN0atZvMnS9rnoc/uDBzy3+wGkbhR9V/dOMZU1abZY5l5JkHJAtt0G5F+VunR
Fu6aec2reEl1xrh0JQO9Rtkz8gvlpcYLvqce3q1K7jovVUkRVWnEVFbisA20pRVTvCqCPrmrUvQC
86taB3ORRV9x47J2o2ABw0cN4o+8keBScwpdVLuugWLp5Lf1d63lJhsqut3Od8LslYuuilM6aDpJ
B7ku422aFvkaNadctrXeX5sUskxojNoOQrPYtPCo0KNI+2QO8bPe6eYbTKYnSb7PV98/FFS3Y8rZ
VoCOphNWcmrG+Drz9P7xa/9P3kf2e0R29Zd/5vhrloNW9vz6T4d/ecwS/v/n6TX//pwfX/GXc/C1
JCDgW/13n7X9yC5vyUf15yf98C/z039/d6u3+u2Hg/Uc4H5tPsrh9lE1cT2/C36P6Zn/2Qd/T2Ln
Dvvxy09v7wni6qCqy+Br/Tch7bpKHPg//vGH/P7i6bf45adf/+uv/40A+P9FwPu//fo/iYH/H7/+
6z/8+i+//uu0wwP//X//l//7P/lb7rsjfnYmg5IhNd1SLVUCJP0t9t22SHDX6S9LISDx6JJM9t9j
3w3jZ441x7FNw9I00zD/PffdED/TW9JVVTV0RwpTF/8vue/CsH/MRrc0VagOfhHS5Sz+YVPyo/4I
TNU7r4ApadLclgRgzVHfltUI+FB0PdQmBE/oqMFqSDzvft5UePwvBtp6RVdw1ZKgRTHcbzceSjtG
8z7+QtFklbaB9RG2NCi6uyK1kyPecpeQO+9oIOBZe6bdUwXzEMGTIaye6hY4lB2UYNTCvDkyC9Vz
lv1KPYlCkBzOuxL/0Sajl9iq9uc6N0zKCrYfEmbg5Cs97PS7IAcDsWCpv1SMCHRSat55RW4+a+1T
QTH2yWvRbngyP5h9U++yuG9YCHnhnfDLkBdHTxof2T6O6NoGrVruKpAwYFH6k+WLXWg5LQ4is2Ny
CXZUE61cJfiYzqmEGc6XgDfRp9xXYCntbZERwE078j4b+nQlEifeZ2SHL3wtCWlQ4OKkSEq0rCPS
FZqabA0SiG60KpdCMezTfDTmiTehgpQLzQgbF087bpjtevqCOb08GQ0ASUhv/tIH67rUkFBuYz+p
r+m0CctJ9FpB5kER069yLxxo4cLwNevUgkKFDC1kwsycbUSbB55sU/tqf98kSn/fjqWPszD7Oh99
P2/U+hqNrzh/P2+C2VtGlYrWCibSIpvQiUMs5NkpyXPrKgcnPqdoVkJ/05Bl0PQlUUJaS4pmsCAc
PEpjmiEnDJrTGKHlxAOuLTrgoZdQCbt7YRcfYbRRR70/zBvF4mvlmh4r5sIpbw3xdwRG+e9IoXAn
E7II/AbHhYqTelmWuXwogg46YuGrG9Pq3KUwnGITtWQDI7mJNqmrgcZlJkBLEFa9a+m0XgJmnI75
xdI672HeALbsFlbg4/SazkWZXZ+kbX2ajwJpew9uj0rMkaa2j6ZD1MT2KbOzp/kZA1xQ3QiY+cfS
Plqt5xy7RLJyZn6IvwxqbW2oJ0vE5uOIMm/JapTbQ2gYj/ANyk0hXLqy06PKAMnG6VS01tOjxVg6
ZxRhnwY1GhbJMGb7EMLCyjKscFW3LMO2YQKDNK9Ih2tTcyVIbFw2eetvU2NsNmhMlBe1a3OqD+pH
OCT1oY3Hdq/KQGyrimZ0PcnmLUMknyNd2aKELILyvccuxTUZCcjC2rCvbTPd1nLk22mb/iYxAHxp
OpMc0kCd+xTS9b2lhA1JPCVWvVbPD5NzBhUkG6+TabzI9Lw4zI/QR4XSb2li1Vd1dgiozRxi7I4s
aItvFd6/lWmU+WNDxubQpO6ymyYP/IjsYGRcmlmAwnMBpuVK18z4ULqHDKwH+pVH1EH1kSjsR/6g
zkLvxbDWtUbZF3py5wSGmC6Jp7Dqigv4fGDlRt28h8FN6SLzomqasQikV95VBihRazJ6tIlza4Uk
iciO3su6qxelp46nYYgBe3pEL7g9vTk9XCZVZNKpC5JtWNu7MNQD0qKs9Jiqxl7LR/cwb+hCBxsf
/t5KA4O0aN3VpEanIfJqdtY3ncCrL5Ri7icH3ocjkfk/UNYHX9diSvtTp6b3cU1T3Nspoza+QMSW
ODeT8YCKdHyJjIoSdK7flEo0N9B4x7ry7Zufku6mhthDSjK0sWQnFw+lFtQlbXwd626vF5n3oZfR
MyV//dnmgllbBGQscmyF2yjtcPxNm7ihx/XbnodSeD5UKU4MqRKunMTCJ6wb3Y2SanxwRfOZEQWX
E0vnjW1AWrCiOtwZXWCT0RBCNGcK1VKN3BQsjrvSgh3ViHBbjfUdneAtNfxuyk5Yl+bYr0AG0f9V
ogto2NZdFhapQWZF2ZUE9j1MjmqFkTNaWW24wOAy0jj8EhnSWWYhjjG65UEBkd2E2Ai1Ub/X44zo
pwqgek0UU8IloaUfkZleE0zpVJDcfdroz65bqictshZxrD+XleaALKOJQDcRhXe1plf6qRzqS+Eg
QxUWxfCkQoQDqJY3U8GX1qtTn7Yo8mVRbBw/THjnEevvOufrBFS7cvR4jVBrhfB+lxV+vTacJqLB
mfSAboLHUHb9XsnGnYPCCiSAHS3DOLNX+VHnwtpTQwE1ylpKM5rqKIfonV50ceyoAe0V04+4BZYE
8qnVCvCXvxOetlWLp5QY1SUr5GJBAyonTNlON5gaShBPmk7XhjxJ5GTceuQTY6F1yFgILQDnJs92
Xa4Gb6A2xOBHLQ6tp5spB1cJjoDE2wtd4cyPYcKS/7xDU4V2sAVAJorwftAonZiML0ng7+BQ0uEO
wIcNcXLQ7O4eUXWzkNK0zrSOmr2AOKamCGZ09XOGvuIRd0+xAA3PVy5t2yXetByzDeYrpwaHmIrS
OJbBYzk1Voq8+sKdlRrNAJDkQyNMXmsCAhPQ8K3dEQk88OIV6ajBNq4SOSUYLLgpojDSi/FWuVA6
mpgAWde0a4RF3HnVXrvmNt106m0Cd4XRLm3PI1lmcD5po5UvYVCl6yQVH3VNDFPSh6dKOtdW1Y1d
oRrxuvIg6TFNOjS9tR6z4lArU4p1Z8enpPPWbaVN9x5/VQllTZ67uyZSxVvFlIvXepR8hEWRIKwE
1l81l0ATCApNJllUwO6QAiAS6pKPQQBhVNLQWzV6grWBgL9VKuponan7ri9QHxg39LJqkSgb2kH1
soHd6xFnvx/U8qbbyZtipPYqEuOmFgn5hJ0La6/chzj7dprLfW6BGo5mA2q+Gs89mD0wB2hE0kPb
OEQ8T5cNST/ffNE8U4JOV2qDQliMxVvm0oxquM24to8dLvBvpj6aK6h71rp0mRHBSR5W6rgLcDK+
VnFfbnyXvPGSAVJwa1d6ErGp+ODHyxaa0tkrD5oU0G4SIBmKdxmhYnQM+owvULQIdezohQGYXpGD
cUxPU5jPWOCiiEs+JZkHzZLMjsnHntw30s8wsmHDzRNgY4WCfG/6M4QVsTlwx/Q14Wj0c9FOECPB
bM2QyMltUpfw1kWkk7VxuTOwLyz7MvHXjQtU1aBRpCl8ddBN7mgPr50+bq++Wq/I5QgyhdjkOpDL
IS4ZKTwLw3uJTbKzmDZZ1RQ/2wJxV8wak1jyDQ5QerAGUixq82onUbluU19uAb2TgYr7/6i4waYV
b4lqp0+Z2qtrurX0qXxnU3osq11LELsTZ6cCYzpddEpeXMyZIrei12/CHIxl1Q+ordC8DDGtOqYO
7zLJlwOyGWwNtoac2dlYXqwfyrBk/LKVZdR5iCPRb1LAk49KRUhE7IxiWwvjHgih2Bil+CxYjCz6
fpfVqr91I254VorbUfcptfumiRG4I+We39bctEwsdVqlNtI5oiOVVVkTmTYSXIcMZiQnFqEpHtiC
0hhVqFAF85qV0c7P4dVrjL3rEEPLIlGrcmcNX+qYBksmsZyYMbFYeQDfPg3LvZOhN+GOw3IGJkYj
5MILxuAiK+cmIktsRrIzY4vrt6VStXbMkmGB/hbtP7decptEgtnRilf0Nci1oZiEVQJJpk3heh19
dDF12Bn9U8yKiXk3q8gpvgSKqzwwN4ofcQntYkr2caV6Z91+Y55o3Zl+fKh1Rb9XHWxz0i+HLWln
+XPoJ8NyVOU21ikt6Ck0rHBaPGnT3vdDO3LVXTq2L/B9aJNXrnkfpuChMSPLE7Fw435EV75XVVrt
qq9iaA7q+ipJD1mZgZ+c4kAhv7cm6Hgwik/Srep9WdGCmw8jNPaLSAz6SS0EJTyCwy5e+9rmTne2
Qhu5d7m1WBRdYytSroUY3NXUNKrhZF8zWuoo2eC3tAYkfl+NjwL86nJQi2xlNOVD2fjxp4IwuQXt
vgocGr6y7z6oeISKhG15Xcb8bYoksDddCq09Q212IetpbwLgQNU05mcRtFTa3fhdAntYwlKouBl4
1dGFu3ucDwmjOrfFZL3Ikn3KKuyh7MEZ+PTfg2kekxoYpea90MbsnyC4Xs1AqBkDlQIf3cK/JTi3
NuItMihvkZRlep43MWP5EhRrucrcQD+ktRQL4eJ+SXvV32vEKa8100dUlQ9PElHfzk4pYtf4Ja6U
QfO9HeAfG0Tw5FeDshsDYl2T3oxPhVN8EWUGB01siFo1P5MqQD4BNei9z8zoSS3bi5orw5vXtM1S
FYN9juo+v+vK3l7g/gc6ifJybzGhYYgke9XDJ/mYRDRrAi3fFXLoEJBENpEHjr/HyinpuiTwBT2C
qXKvvrJqqonZBL6dooObT3mi9zY9wtaFW4X1WrF67wE+aLuUbcbkZzIZVZPax63uGr2S94zl2tWp
E/8uiyHfTg/NG8+OwnWNBCGKoDw5ORwmZdoYCsJf/32mO35HPHKV5Ghtvb8iH/sg57guc20nJTKq
CQM5P+q7sQxX318dU58BDFY6u8Exw2NA62+pU/1b4wDA8I5N7UrH7ogozgS10b86QRAhWgvNdRfr
7mMaBLjJqyK+Scf+ig7a3jJDnAgMOl64znihPegS4Wpqa+nJ6NBUXQOPgeJBn4U41vUUlqZOH3OJ
4ly90xzB6rfSATlnqSA32q61fQvyX/a5s+38oV90Af9yAHk1Iw9s65lusc0MP/psWZ9iIVAeZ058
pnXO2BZWxv3QtiDrlJpsQy9PNyJJqwPJiw6hJ/TUFVNam1qzhMUYFrl3tnmVkFEv2Cb7Sz2KiMVV
0x5UI6zFMs5efNAnB5FgU/H8ODizJoR7Nx93UbpV6nGJ/gXNmEHqMknDqC/Rx9A+BIszQtDbdF42
rms4Hoeh0cks9IZ6lww9nEh+3VUfhNE1D6Nx6ymEGaKm3wQVNdyMrINt4bNCra3s5MZEatmGJa6Q
WwkvMUtCAPv0K65bBrOyfOl70W4yJ9Ox5xhglUsr3qhVpL5q8HtTbOZkzlfDyYd+vsyIQXktJ6Nz
MgG84RTnU62CPjG4R6yfqzzOHRpRg3JCYh9tOol835tSMAdUQh76yYM9ZS4OZqoucewN6zDp4rt5
M0cwJhEOM6Vst36YyUNIR7pnVBdI5LaNjoemhiaVR3grqlJLF5hhjOegioBLJqK52oXXbLSO5QpR
N6R4dUP1IplVRkbvYtgirIOG4rnRJTK7rMy3A5/WiTAbpKvTRtfjYAW3UF0Xfqc8mtyTNF97VJtv
qe6XdKIQHyjSJcwtercIXlsrohRXmQTvgKQ0ll6Wf5o3oWT1rfTU292w/CSNdPxI6Ojr4H+ewFDd
8gn810Ovw7GP9fToJrucKS7ERlU+526G3WCR+2NxlZGgQOURETNEo3kBSbVQ+QSJaLTVjauUwwas
rPnEzPulMm9D08TPUODv01Ztb3mTggVFm3AIU1qCTptvmP/lj1lnXBo08Z9D1+XOTLArwH6qL4MW
7BSYKAd3VH/fBAXem/kwtXMm57CU8aAG4uwQEAjTTlOStdEM3Jga627UccQFaMgPzPSehG7YK0mt
dFemo7/AdQjyL26IACF95Oa2LhBN5ZxpIaJQJlskeOlMPCK0N8qeJol3KhTXO6EOZDWa9zX4aeGd
bbRDa6phwDYMlns4781zpVTdS/CO5FNH6dAV+OjpbCjOgPOrt7wt4J+S6PfYvldl8sx0iDCCpjFu
qIk7LvnWfDHNKd++GJqvhFNv6ZJQmcvVPSap9oSuDUftAKEiCyf5u1CCl8Gh81cOmjhl0yFOy61V
OOGDFUNJallCrI3toAv1EYyb+ljY7a1IUvXCGOieomTMtkpmf7F7UT22pZcg/yWeAaz/Z182xWc8
KBdchcOrGlUf/botW/Md9vSiU6rmWYx8tfOY9bPqVJ/LzsmXTlt5tzL0Jy3nnQwyseOrqD87pbch
SOI4huKYoqt/skJlGuGacFfVSn+DEGyvW81n7geu/CYzWgs0+y56PL4r/Gh021Z3ilt+U9DxxdJU
hwgw61Y1VeBw9msdGfaaXHWMpfU9MSPtlvYyhOhY7+7njdJmNPJMFmBU2LamiQ0wDpxdjuRB8gsY
iZLwA0nSJVHD3+MA+OZPWIUazesySc36MxzfPZCX+JOM0/cOIBCCTje4L/AakCU4Zjcncx5G8rpP
VVtOxttAbIQNnoBFNmusxq+2FpGq6ESg1JJpSDwH5fpbHauSlSfybD7xw+jaJZQW1L7EuBSfc4PV
IcXElRuNCCKHLN+mhNWsob0dI7ettlozJaW2Q/1p0MIPcoujnTpm7TZpCJNT1GB8qQJj4WcuAnur
m5IYWmsd9QJVnpp5V7NvHwsRvXvO2D1G6aJSQ1gZE03G1ntl3WkGZD2r005kJ2zMpCFBWcm+plaa
nDI8AnuCDXZ6Q2G9UZJ4HQGVX1oYG661n4OwjJIDLHLvbBXelIk3oTV74LbzIZPTDRMQex+2KJMi
I+dq84hJLAkaIPAospa2iHeQ1bwXTKQSvQR/6bBam2YNFtmx+vuxGbxtlsBuI8deW3kU3tC4eN1x
3ugoGXcgxFsIPYnctZozPFdqs0vCsViFdl+cyVYhf74xgwfVN8TWB8m+EU51tXui2GSf9s+IMkp0
3pa1swctugQ5OpE6bx7jOtUfuU3rO9swnI30hP/JquXGdKV4UKv+zaxAlmHjNC+J4GtN/WDkEyQ/
R8d/s3DbRt1Q4n1rzTz7YrQqKSxVnGyjUtZTJkJ9S8yGe1FK1gamhi1T/XrTDqXyIHMfWH2YBmjL
mdJp/oPhUfedp79kX4WkDbQn24EkXdn2e0pglRZtEHzhZa20+iKl10zpAf4+6pAECOFfrJZxAm8W
wZiTgZXJkPIpjJRxZWzro0ZAIZBVr3zKULCvuVSCLSqq8kA+Gq4jQ2uvpEFvDSH3ru8/M9rY92ne
03bQvB65rN0/50RjFL2/fm18gNOdbW2B2zGnHpWNDJrXnLDdihsTKLqxxyDAjbne94ZdrCM/tV4L
zdjl4a5OeiwTHnPwXZRkb4z6+tUtuzVFM/MSq9RDdM8m0KEmVs8kmGrjelxdvx1mhEumzrgeZOIc
BIKZQxiGr45bU5yY4qu+b5zc+DR4DeobjUs708dHxff0CYqhYNhZ0DDi0lCmUirLQqIjx7u85HMa
jfyxjonf455nPglbvW9pL+8GUio3dujlzEitK7NjY++ldRRsyTHTqYtp6roryr5byImAZKpvWR0M
GKcN91q1YX3oGp2K5BB5T4FlvNZjIr6Grv3QArR87vwE0iYr/8ZpxoecafcCCIj2tWYpzHc2+1ZU
qNJ1RM2F0k1RVOG9G0ftuhtHB6BE7t41MWEAQUzw8Xxu3hSUh8+WSoQPLuVi76Ze/TRyQawQsEe7
sCUupmtESg+j9LcaMp2n/tWzAOL7lnEKgZ8csGPbDFUDumCsM/vfDpsRs7lbpk/BqEEB0JTiOO+1
cutU2Ds0KHlXtTWTbaZRoEinFSJg9nUw8UYgGMQ7mBNnVVNotBmstZBLnybN9Mmu836n1cizUDER
h5sE+RGgi3NDa/PZKoKM9ia+aS9v3/9/q31u2P9nWu3Ssv5eq/2Jm/Vd+U4rYNGUw9vfturn1//W
Vxeq+bMgvYn/dGvqkGt/7asLVfuZcEDGRtVwSD6Z2vt/7avrP6tY5BweBT9tW4QKUm6v/V9+MrSf
JVZLxyFKj9N/VQP8IJ34LqX4B4ig91mQ1tUvP4mpYZ7Fg5el+/dffrIMWnwCuAnvjeAik1b9jw11
ghhMX4LSYllOrAQQSVKXwNK05RCtRlM5t4hCreF5sE70g4OF4zMCqrRZiL/Za0mZrUyXuGwtq9z/
KDVR/1M4Kn8qaUjANBLGjNQhtP/41lSyUbOxQSWj42111EQu/Qmj+T1VuncKa8kUp1z2uaBDO3iM
T5SeljHthMfESjTyU93k1iY1XhBW2Fz1fexmZyY5Bkh5ruUZG9pbwWNGsffO1ZNTCw37Dm2fSbWP
5VrSl4BZBMEaxTj0K+AcTCZFA8PPU8+SEsEKrCP6XclAoKc+HmOCjk0XMRWxOI5nIAqnvCIQuj6l
bZ2t4jqKriZ5gJtEb/Iz8Znenkqku/cpkJ3g3bzg8tAWRIisIecAAmvsTZlTQzWMRKwDTQnXZjFo
azAt49pXHH8xpvJT2cT5NkjVaGE0iACxYOc0AliGW8kGFDZ9S43+8ZQjaabS2HnOBA1U3DdNNsQc
5Wq8NIKWtZpXVKtaqfErc+/bFFZKtkEAbtNT71KTCYYmO2PH0Nk5w85MiMsMzJDEMCoXg65/yjJf
3xtxfx7stNnbg35MWNvD79D4XdqV0yLczBz7i+H35xHK2dLQ9HAfT5m8n6uKhEAHY1pBjdJ03Ter
To5N0dTniEXZqey+zgdkB4it0hXZ1s5SzFd+lhxMh3J2pAEwrIPIfCh9y7p57fm3g5zoIKOF7Kju
+gxkdzIu0ryCkpHL3chK4aBp8q7Po2fKL9ouKLHLViEFid6o7HXlvLdjv6A+7xyMsrsJXXz1LFxy
FRRYbskxqbMIXH0dFShWYGWd2a2klRAcYympsbkTmdZAQKHTOlGzDjRzgiw+Ec8yNtf0sMplBgUB
7Gu55vc9mGUyrJoIvyTq0nEReE57hC9Zr1yCKlY568PMpQaowKPo6O5aEpes29jHarpQx10xxMFl
rJqvPiRCeKQtCpesfjM6vAmqh/JcH9HzQfmm3tsUGC/CBE4olljhIW4rHZoQPSs0EyF9nsp7nKPJ
wq3DU6SXzrZPdFhaDTPP3oawAtkE9YvR+Fu1IN0dOobR2OnFJQZ2keIM2zYREFhv9NuVmeDhZIbo
rxxIu5GREfPlnHtwXTA6phxpyBRrz4seij4GzaCqXxQ6n/SkQJ8CqD4SCH7F3NeSEFqeyxILI1WT
bGVr+VmNIIUib/5mlnQQUjcHdWlRjkyRvSIQURQqzkO2UayGTE5qQuDWblRukaCQlxPU1HKFTjhh
yBw86kd/OXgxXIGwu5VV9ZYzPK011UbNphXZXpZltpQiocA1bcS06avG2TapTbowlt8S3wRFnhof
hl2b6FXgC8S5vkI/41wq2TsXYZsrJZRHorW8e6Gq/v28Z+bD1oojeRpE7t+r04b6hNwVOuClrvcL
qKfYTCsDGeNCqIV2NKMEG3gprwbMu7Peu3z5lS55a2X0ZHqGeFDK0DyQcIgFVHQSVz4XkTGkOK6m
PTntkd7V7Oki3SslhT7fbDBKxCpqmYJ+kON70ZvdiCdahkAZcZAv27pwlkYHT0A2Y00/kEqJU0WC
Yno5ZQWjlmJR7h0pLR0LJX9t/RgynmVl26TQ7XuiR+37UfOUNaZLqvVeJe5qq3+ty+QOhXZxTqRR
nKNpMx82JqIqXJnDkmpBuR88YFI+7fN706COIOgaoBBbKPzYh0IG/kNf9+Oq7t12I2XjPxRKVFxJ
DPvDM4jw8DJxUdqChWLIsulO4y+8dM1g7VBlPns9ARPzXsOIiGM5PM1H8ybWiKLwpuQABysbAdoW
PArc0YrfdPjGHQrbDjGs8OMOasEysSeJaaGNYjjkqkJAW9v2n0b8kYURbU03bp8919AvgPu/lMHY
PjfSro5OmmG4Vl8D3TOOpt3IZ0uaN9vxi/uwSNStnaaPjehKiEMSW4kVHV3djC7GLC7WUnNXBxir
ffq6aJZ4AJ8fHTgVLXwVox6N7EHyrxnl5G+L77I2aDDv1cqxJZlqRQceb2+ViENY9lSWo3YoiJFw
P4y6iE5GPgYbjKw6eu+SK6yYJDCy4inznlkQthPXBf3nqo1WHbqvfahRCTPkcCk6zdkZRbyvprpS
KWW6cUIvpLbelCdKJm9mQ6SmHvuq2KhYbzEIzB7ecHLz9jEGroq3uXASsNSN1mp0/6Zc+tSup0Iq
w2dafHi4/GkEdupj6Qb1BiVKxN1n/YcJ3u+zpx9mS0zTfpwt6dISkiGILC7NsOT0+B/y2o0xjhXT
9pSLWZIX49JTs6wCXB6eAyIK4RK6Ovg0N0M9ZHYVPcshWlRBTOHIgPv5H7wZZqN/82Y0zQEhCejY
1lX9xzfjtnlKCkxHBVwpCGqMnA/gIvZOe9bI4+GbLve2k/ab2usOaDcf6kIntpk4eeBpA32tcUk8
gI54RvIn43vy99+dxrz1b94dok/mtrxB09T+NHsLCHHQW5XLoq3qdmsmDyOtwq2aY1LxqB5JmvtL
QuGzjVgh7sYu5XInbKCpI53vl0ZeoWcorFd6wDjx3DDfhH391FEDXyReuhqJPEmDCwun899/39ac
xf3DjFi38ZxgwdSRINqO+qcZcWLrLstF06eTWbEubQJSPnDJdaC3ZXeOLaz61ie/G9tdHoXq3W/p
yW6pXNISQxfxym3WtiYajDFeSYGbRevsjU9SH+SIccDopniv/4e5M0tuXMuu6IhQgQvgovklAPak
RPXKH0S26PseU/AsPAKHR2LPyAt8r15W2OEI159/EATIlJQSmnvO2XvtOtdfChUPygYWYSkL5xe/
xI9lhN/C1Iw402zY0TnECQkQ9bWdFKbREY/90l7E66yrB3uAEYZ6lS5Nt2S72Y5bdYMRnDVLWWgu
vs/Ix1YLi6LUk9e5wrCkLeuCC8QpKX90vUf1QthfcLOrNnrMIxNtwxjc9HWTL/EAUH7Cvcl6oZvi
+EMSkefFSFvOJoaxWwNGngnWPHx1YKNsQhoqNyfo83OHZiaJbIHHZa5P982Qo+0yxvoXywDNtbtZ
/bSwyzEvarIHPKfNDbHZt/vxroGqkgegzuiv6u8d8yp1VqGAMEFBTVLEoAx6Bj/hfL1vKlqniPnj
zA+4c0JUtw+5gSpXycLxberaYheFDoE/665BUeDrMSnL1czwVUvIVlQrjUBietYXbX2llN2ysQso
qQNrgE0jp7NWzcQ4ID8wBru/ETcHSYwa4MBUnCdIx7oPb21U0F1ooXe2c0pCGbSDHUJDx8Wm3pxJ
7dT8QGcUGctAvM2Lw/i9qZdjNJPMiTpW+Ong6FDsmhHAmSa2jVYyPbds7qAzmgG7Rju8kZAiCAIr
EJHML4hKuosxm9UzbHfMLEwCt6U2xNeCJKRt38f9NQ3oySYSNWClWzYd1/BBSZXvmtOKH6rRMg/v
kH7QDXNHjS5rC7h1u8jBvsjYGRjQyseivdKdIS+BNDdUJQl3t0EpC3Q6WnTS66TyAf5e9dQkRLHP
xg85k1DYmgMh6pF4HJ1E/kQS5GV1jz52Cd9oqQqx6bJkhejZF9BA2q039e5YN7npE0iwfOZx4DLz
1r8h1q5doApYaHCJq1C5Qb9vnGHArB8rhlfqDQ1dlKdt7kA/DdTlprb2T70rOPOAGBF9AKEsLeWN
wCA2uJHwcY2uzo8IrAsIkDIan2YQFaCSZkh/hvjFLEnbmWPan35vmtU6162b+7Go7omfcJbUjZBg
GqiU2+7qxNklpL15bFMgnh7XR3cl7Wxmrr/EFf9lrZtgA6Vmu5NLMzyWSjbtlY4HWrsY7ZFQxGaX
huha2qoFet22BfI0oclrFCqjXzronGAR5nYCi1AJkh8F/VcKbkot1e76Yy/r/NhHgXKAxaMeByua
MS4RI6qqY0pVOcL5b2vawoOuHYCubxw81I+h3ZvbDlmRq+aahlSeTYqP+iK1jpgDcSDhMnkdzIEo
WLUlRAAJb9KY8slCfLZdY332uU3KZDovyNpJdn9IWBv4E2SvknHTDUQolEJ+OzFC6F0QsezqW6zG
lRiWh6iAToR6B/otjKcvGTZoN0VIxdyREa1qweAG6A8JPyAEvIkjsrcjqLUE45Dgk+ScW2e0V/FN
Y3J7A8kc3YxY92ubcVtoRvEzVS2LY+h+T7ruCBK81RYP3tifpQbAsxV98UIVQTWrckWwrtqEoYnV
mzg3VGTtR2OSBB6XMw+YBnWPubCky1Zhb9oqn85c5nuCQbj81/i8ZRHVw9x3KwUhCP2MM99udeWL
M5JdUxjm+EpSdeORUK49xkVpcBfOJ2KDjGD12TzozMXdyLS0Rzuk4pqJWIMQS7sQ6FiAQBDHsGPr
O2sdVMb5TAl1f7nYZuVT+4MfjRxcyahs/9joRht6rL8ZXunQyHiAvtJvGNBsC2o0mHJ6g7l5AlzW
xkD3DUsiOdikTqiecWtd2hKkhhldhpCkZaqCeKdrxVbJp9w1q0lzw5A7ctn2PiEvTHxqk5vVZE9+
HLcgSHI5kPQC2iWpgPp0RuaFoQAUU2fdOYg+J1S97jhR8MH+ki5RBRexUFvkONQ32VS8hQ1ZJvYc
HEILfl08l29kn+N7DMndHSsUlI06EQuKcnJx2mFntMGPkEY8QGdEnYwt94hnZq8iq8KWy5WI+ggl
JYWioae/JOMXZr4MENo3Gt8QGRucbzksWH8ULxqyq939K5td9zql5Ray8XlRG9uzSd+As7CRiKA3
wHDf+H1+rZ0UviSWDYht5HA2hLz2yxvld7Xtmf9vGmt8Q2rDECN91ZLkVzZqb5nMvhSh9SvMEXBF
mE2B2hftZsiRBEqog9wx8q+iELdJDbq9nlq5X5Zod1QVwrBG5DLgGr4yasKx1u2NqtaHCcKLRzgX
dq2WVsz6RxgbLXRFMm0SVAouABOiiIEZ99YtTvn1G8j53EFtzxHBEDNKZVnqzzJBEYZsGWliqLwo
YboSfp44x/ibSoGPoAX0VIzpBU/Go7HOL4oR5eJ0lRnZOHddqegYqJANrdT8dSyWwMIhCdTIlY2z
lHJvIXj3QotS26J7AtesOyU6GuZZLbd38aMztiQSSPMtV1QmYSibMz246L0aebWC9AFA4s9KZgap
8Mm+ys59Y5SHqoCWheGOgkQ+0HShDkL/uhRO7tNV54cnQWqdLYtti1YZTFA64uKoawy7SDmb0Op3
CAoGt1BrFujjz5458GQ3uGbaGARWiOU7jc3raCHwKnKDyQ/Swv2kqmd9jKOD04fHUbWtPRPJJGvH
vbG0ECnIk3WrFia2g+tTyV5BJH3jxODiqYoAhlP8WnJumRnjlDwhJLbsXDnnKJi5pYEJCT97O5Nc
fNZlLO3Ua0T+UVjmRJqdeSCvkWIjU8JdhLtRXZsn9BxzVwS/ptYkybmYvsJCe4ON8VQn1nYuytRN
A+IjTKJ2p4jfZLPEQPQ7Mt+nSiYe7RyR9s4buY7w2jSIY8R/r9/Cx4n9zdSLd2nSS0wJOvLDhXYK
Hc/NRHMYehyYh6a+ZmLF3QjrhP7+qkkjPtE8ZajV0xteBzftSE1iL9qPHMqL0JXpxRp1ejZydKHA
E68CEr4k8RaEZUlYmMqaOMh1Bd7UGq7YM1ROrNw80xY0z/dXWpIi87MOvw+naxStijfeU1kUnJqx
tCilsXtpiz0eh5SLy5lCcuwyEwEL56mXdvbFzKuYEIaexFARZl5N/+Rxlm2z0yizT7RU1BPwvF3Y
K+d2LMMNQdgwgCunIoMBhpRjRdWeVKzJi9W+OP/e6JgXIPrW5Cr/9caQGMVZT7N//FxUkEoTzCx0
VDkEr4QRPwMKWh7iNjn0emB5ahKbt4nB9E0BnM7JYUyoodHKaKQnXQX6uev9FdCqVZOnz+7vY8DZ
5JWl5sYxtfC9dBz0znobXoPeOEy21A45wa/9dhxS+5RExlOyGtaNyHSGw/3YfH+jldBRrG4bkJ1H
VFV6CGYBzBv6+Qx23eSveuJS0k72+uq+O9eqvbNGJd1KJ0ZlUCjZ3k51OA6JibI9bvLBjTVr2ZHE
kD2NqLD2gzUeUO8J6dpM1llvMEqX1kkdR+3L0NG1rATe+1QnmIrJn36StamdENqLbRSL9qmrzD1p
5MbrOKH+RXYmH2hD1KyGTGcHgxspUuskrtpBnVSNsfLuAPH7Zhjxpztt2Gzvu7auIv9gTqlVI9G1
IdAqNx/BBaHocWt6Dq+RMQQPAVyDYAVMg+a+tCtD8L7R19C2pMd82CZhRiUo+N/q3HeKXRwqOeHd
3Pmob1l8spY8OnU1P9xL13/KF/t/M73+r5/6f+h61Q1NY/L1z1pe//U//+U//v0//u0fza5/fqU/
na7O3/B0MZAzDVq4GEvonvzpdLX/ZuO8WJ2mtqlrtqDJ8/eJnP43SzCTswlCstG9SZoef47kDOdv
ljRN5mg6TQ+Nf/zPjOU0qf43p6t0hIoJl6xUx+L7metP8Y+tJgelYaq1bXWpMeF7wnhadHN5GifO
nyXOwN2umcogOroHfaH9OvIfIRpjkhd10g/p7HwrsQ5gTfE0RYp3aK/GBja/dipnkIx6qL1Cf7kt
g6k9AJYr0UIOwwk/uNlJ+TLBYRyxJl5IU5CbXG4tdFJkjwT4CbTiy2DS7c8QNEaWal3shWVgFGhf
Eoc2clZKbgwVMoLxYxRwExPkAJk6oc6syeQjDSD2QqQyayMvggxvKf7aAZwLu9+jVyQlmssWtSF3
jHq0NraKlrAS0CKmWjo3wijJ9Er6wGuIPd3aA1lzRAfAhBJJxKq9jx9TVsnHANjRUhd+p4+bCgs9
zTlYnVWvLiznq5MmIVtpUEGhMfDcA7Xr2zMNlLrVnrIW+bLFuIj5Rb2TQ/UcmyVS1jwFErrcMKuX
bhR0zUUz82OVY2tow0s9YUmx8vmcIEyeIAx7SlSErgFVcFObgeotrItmQ0mesOxtZntKTk20Dtky
l5w9NNh6Nh/qN5ra5Ze4FbtmXgd7QFgJLgH4PNXquK/AubFUWOyXbhiqg4F5KehplTVqvbwNzXLo
aJkNmEd9xEM8xeA6Xw1lfk+sGYfFQpBN1MUJTgBrNwIARorS9Vhm6q+ALx8KBE1PBlFUdJTzZzM1
1ZU9P/o4k5Tt0tnKJpid9NrG0RW/FfpS0NVkt36ife0287L8wKKEZsQy4DrNRsCiiSWqPhluG1XA
Y4Wi3cZ8Nly9t11ZAzVC57Y2kWP9klSKr5qtiV9ECJ9Ue0YcWvi17JG/YVB6DAoCJDpEFogqIGjN
37iWEt/OWByn8DlddIzkoffEaTd6pVK+4CoZafBtqKlBZaTmsss7JE1TiRo2Ui1i9ugLBJ3xM6Ej
9WUayhwLiMC3lK18XcXQPENit+nj8gX1uALtO+QFEJgOfzALReOKJeJpCavqKI1+YDJcnmyS6WCI
JdugqoWPfz29wfs6moXzPg8aWW0kDZHplJ8Je/iMF04o0YYKYWcO0Bn+kpYzNYjbCEDFjVUKR3gZ
tdh2sMUjMUrBnrtS6gF0qW71gMFTwU/V1jnWO3L03Nlw1LPoa6pUBmjZNNNzcHA6JErlgWPGItAv
vRuP2kvSP891dewQ7HmN3jd+nQXbLFDsb5WGrevZaqJ+PwfzCYHMzySoLUIj6xCBFj9+BWiXh/Pk
hjYhtBOKFLsSflmlP5PJQJckPVmio5e3xaafw8mK5VJljajGmu5PSt5stBhI5Mh5EhP+TGdPK+l1
abSvDJsxAAkkWVAXbiSNC3VPZcw/yNs74z1cJMhhdP+tV0VW7yEUHirAYFmcEaJpv3eleNZ6A9MA
JCWU4uWu7UMqm4C+7YBT1qmpTtpoXs+Fxx6WPj1TCro6fK6y4iWb0p3KcILCwX5N267fpMPECD2a
xIZ1R94qzkNPBKaLW8iAwrgF6QwDG8wGo0yhgrjOP/pVl5RKTMhaM8X7DsU7TbKPkeCRp8hIPuj9
AAQFQ2IJ4ziW/Trp1Sa0BbR5aZ3Wm6Itam+s0fDMZZ2c59UCgKM32KdNeDCo1ffqlJAAQzkdIHPY
DHxRy5psimf1MFt4irNsHD3HIbFPTrPbtIPYq3jSJ3Kb4OQ8xgqZj0nFXHtuplOx2r6qvDd2nSEB
MVL8Nsjy7RXXZpDCwR0LilgUfC+LpN0QsGfTUsXjiN/9gaaEdQC2R/5msFv0iaAzIRQsGea6or42
KgNzIMN4QBux+OQ2nipNNR4rM3iO0rq7gA/ykXi6MfC4q9DNYN/r0+td5qQYnXXmbmQjwrAGH/3G
M17BdJNWCUNGu4Sx0Br5LSIJtGR1XzqLSjJ8k57vm1rSlKmXNttRbVGF4JGZVctPcovfnhV/TzWh
nEI0adTGteMvuvELoFnILRPDh8Nf1iV4pbzNwnnIlq2m9fMrDk0EWi1csOpnOpMYMc6d81nm+U7L
kmctKrBoZ9Y+DZT8eV1qbCw9HQ9prr/lQm99QHz6yoRp6G71oOo765tid8+ZlrxErDg8PWTs4sxG
es7yWN1rRXSzu3rypg41C4kO9N/7dx6A9SlE7uvGLddXQv7u743tINPhdsbUxFLGfUnuihf10fBm
VGcRG5+zAYYM6oS84PuDQIZYxvTNToEfWAeIMRR01TKWIJZbIMUx+fCNU3bHTovRNqC87Y73/fur
gZvVDkxxvVHBVmwBIDQfy6B9BdLQPFJ5Yp0Zo3NnkWZUFEp4MQWohRbFJLxiRb/QWnPcYamtb/b8
pSnMAIbCVG7HieYmZp2accVMDNBYTw+TVjbA8KgQq6arbxaxOyfcJqiSRLLXZJmgr+/bJ8vJvaWo
9uT4NM9zUNBOBr4tqd3zdFIBpeYqM07c8yaLLJ+8JJ4sJK8+2QjLOf0qsY+t/p3xSahi2dKyo2zV
2k3TjpUAFpb4SryBeo6AA933ysH+ZTlzTk+sMUkdVoDUh70wz0pGvzQUxv7+xhxHMyhAHvMRt3B3
Fpm8AuvrLwEOM3cmKu+oqwxQ+Y1Px6YmO76KScGdR/lG7rNnIvn80vLc8XFdl5DF9XwrhdZ4ySgx
GNj9eVZCejioAvw6oJG9cpTBgDloKR1JN9j52ck6uDXrBvRnt3WIzvLun7hv9GqsXb0IWROoyG+g
HCyMyVtJ6m8Ykb+2lLduQZpe6/lLFMYSzZExH2O6o9yHc1zXVOIvIQ7SnR2OuZc1cniRBFwiuu5H
RlyE7JQdCyHOD+IbwHN5RkzuE6G6ywpLU0thvEqC+PwG0uJxyvvMFWjAIfXOVwSo0x8bhaXTrugz
7BV286h2U/OoBc6WmV12aVf+7v14ndo8wmKFHML1Y/c3Ig0oXh7+uB/p1sP3V4tRFVxTuI5/fxSo
RnCMavl8P/T7uFJMXyYjSI+/j1vQBHeo9EBT//UD3b+dWksaFCvc669vJe3RZKnYWn/8VPc3UtB1
ZJc6LuyZzK2T3jmwmllo7xnf7UYv94FIvtdjxdxQM+JLSa/MM50exzgr4LPSfMNoqsH3N6qTVdsv
aVtG598bx5j+x67y1zFUIK4dv+l1qZJwAfk2sJcvkRyf27ydT1lg/HLGbn5SzOUoerM8tOEPgRXg
NhtZzlp91c/Qwp5YR/OnRGdWdMv0jgAFT7kDv0aWtrNJquWtkb3yhj9rOjq5xk+OqvDN1qiueyJc
NyUDH8Z6+VWrKuVJQS/zhJPig2aWP1tT8rVdek864fyjjKeHpaNhofDQcu8JoeVAOKgJwoZHC7/m
S6cZ60CjfvrjWB8LMozXBkGIVmiz1MH8AiUMI4UZmfhlMhJ0dktlZRCFi/K5aPrkKSDAYLaKPzZD
XRUe60BWAusHjLi0rx1+Qny4xWMYpJ7U8vLq0PG/huN7x9z1QgutuJbr5n74vgsDdhM3WLvBbNYH
nXAMlxZu9IH0p/IWFgmecPp30VXJebQFdrWCjs1ERj0LS5ADf22MQTChZfX25zv3/d9v31/djwFG
WNOjfn88obLyanjvmz4x063i0GZGQdCT5kM3LccRwYyyVvCTrowjG98cee5eXy5Q2VCTX6uw7A6M
vV+cmKlw/6FNJW0ZHKanBY3mtbqRrJC6jbyPIs3TElvYmTX10V7n44TXjCRs8UqbUaNZQ/3TNrPx
ZeyM+aSLptmoZsAua/MbHVnPBC05QuQ7miOr9bnDkEY82HJBHv7nBqN6so9n8/N+nNyR5gJ5L1qV
2OjSpishw8nZjt7kK4UJfOx1c3+Ff/xAsroKffcZsyqRu7aduH2U6seqsLSjFk9kR0ir/XN/1LGU
x9J0yzmNXwP4lVB5HHxHffRkh+ni9aIxt7nmJBCJoUJAMsRLuM6M7XV63Bbdth60axg51itEuK+2
DI1fjDXMudR3PLq6Q572nLyT0J7Ihw92JuMhpcGilIOurKZwfF60SnmVxUmV9pdcW+SzOlPKRYlJ
TM5I4H0dY7RIADXcyrXc1cLhqVyYgCYQR8BfLYIRJZsynrWafI6/7w9j/bWfKhx0YcEYo7LD8pQH
VXlCvFRhYcWYL+EXXupA/XMDPebnSszx56pHKzV1tzIC0MRfqvCTBfoAZT4QlKCST2MBy6/XSXvB
b2IfxvlbutZovaRAI9Fc2ytm0jzGxvxhixiWOI80ZzNydewGTZcbrGBJ7Q9W7S+jBoqR2cLjfaO2
rAeoShr6nX8/5ozjNuwGxgQqzqVyLpWPWUYMTZ3BNxlEbHMHxy2NvOl0f3XfNDkS3U1sMEjVqaY3
RNt5aW/IYz2m9HCr1bJz3wA73Fh4Pa6O8y6zpn5gAOc44D/CZtMwyLXs4Iw6jA3kjhOg1L2YGDEI
2rE/s8XNlzFHkdo1flGE1UOnk/eeG0/3nd+bQbMf57FW9pZeMq8sLSqMliTIuyl1xvm3rVQYX3AQ
rZ2Fi3nnBPPyJXwxR6W8C5FppQrzpMTBuKuoTWSHGchOzdpN6owQh3UzgjfZVqlICUGUlR9wft0U
U9O9rNcF4i/xzcit7yLrxwdRZOYeXhJ90aK7qKGEh1WXzVeG6ADhoZ8WubWPgTkqCCx6NMuHSdQp
mTey+hLH3NuKtvreSjpDgRPYD/jUibrNKi9WCvOlS9psbwiT0R4pTY6Tqe8RVgwvMoXc94OxvJtE
lXdq1j3KpjNwMb7Ma+66bpQT6/yIp29i4HRdI+9qHStVY9EGu+9WDGQe7q8au8ST2Fed+/sY8/5l
WxFa69p4DlkNhl8dtN0bFTffe0Q0zGZWtqXZwIZMeqXzlghukAbnNIvS6um+EbP4pRgLlaNDVAJM
j/lCKkbj5zieX8OaMwr1mrPhAQRfJp2Gja62yVvDVMhTu0Uy00vVnYlN9NSITJyqdTOUSGUNp76m
WHxR1dbRM0twfY8hEOQZw/3XLh4/IqBpgKfzh5zLOQnFRgmbhrFP0qNoLvLbFH4W5LU8FbNAS1nC
nk0z88Z3ZtMGLMa06OF+CJHpgEPbcIvErMA5B7WyKgW+398MMG/tIjunE4UKs71M3Vz7xoqqy6Am
4zJhDYqSPCKiACtltBbPeGOcOiWPiazNQA/NrTMrZrvp8xnF/B3zuL6qMwa72JkYOP71BgEm//OD
97fvmyZ1TiuyY4/Pmc/dv9a0fsEAveCcZcgvmNI+QE5BLIBGU+eHv4Ya5t20l9w3suRTl+21s7ZW
D6C7BP1/vL/imf6DWdZnjqjIX4wOARx3u0vqzM/3PY1OwSYVmb2TUUf2B7gs+8wZmuwqq/xpGips
7fWQ3SvVOYhPSCdCYuirz3mplz/2RofYj4VCdBRvDWuGSx3GyatICWLsMuVBtXnaIV+tWuFoXg8r
+IghgOAdxNJhq1u+ammBsaMydrOiQlMjSM/MqzNKYOv7ZCwhbp+FBVWo7Hs5189wHho/GCfp33ed
RAXVKnh8r2/eN5Eja7fuR2UTanpNL4Q1qNPM9EuM4Dvcj/B4F2eIwMlOaq+9RxHehIDy6EKGVXXp
W2XeZAgC36uqoAIDTuPqLcAYU1s7IdB/3a5MczQJ8TmcUnhwCvC4U8mpfjIsk5tFzh9IS8PnkmTT
mXMUMCD4OdnO2oFkPcEXYvf+iaWXH6k2g6VbP0/HhbII7S7LgIgGa1UZ3/JZBidueMRT10xiqqGf
jxY0dSXk5mZHTXyeSr3e1iFtUX0xMW0GDGr1xNGe1YVcGhVl0hHzawrwaEXtrdC9jo5gs2L4KDdW
mgxovmUl9d03Mdg+6H3xivEbVqAfSQka5m8gf+OK+2Oa6qGZnr5T9aHQRyrqRh1UdcUixLErwSGt
/EArDx0aS9zOGP9cxvWQAMUB7genc9z20CHtcnrsV3qhweD04tS6f9/7fTzus+9NQlzy7+Ms3pOt
OvQmkvW28otqXI6xQBIEGSTaw0ic9gFBul6aWyg8E36HBM20t2ndcAHlO8fQOlrTgxq5YkCmtCIZ
qzudsVhBjcWKbIQ0rwDhAAx0f8XkgL8gRKP7XjmtKarmWHiREiyHqJSMVWsrvoVAtlFtiozRYVt4
2AOKx7SBC2bYwX6MtCpHvzVXiLYAT5L6G190AYzSWbGUwwqoRD0NSQvNtLrCKzsolsmKs+RfotEZ
W+NQR/GrXMmXoSniB7gGPby0HCRmXh5DmcVPddqNrwGjdSAub1VrywegL4eA+bg56Qqt5TIzHprG
qDwseLFfaYZEtpSYX8Zm3PSmqbq6uRJwgujWB3PzK1iYvM9R7gfEHG31tbzOCOwCxsJJH1uh4VLN
R+8FyTMIV9Xk3OCnBkikX4h27h6Lxe4ezWL2i9kikdPqSBGem2yfESCHeUFPHpDdT263vIDZnQhp
LueTFb53XTedewbi0CmmeAssE98K8PzX1MIurC7Kx30vA/t9M2v0LnaTHAF1O14gZIPkpjWfgIZT
RymR+kRRCLDM5srtnVb1gD7nT4Ha6x6qXSgAc256SNnNW4D4xZMJs40+gd4licS79VWT+FGtFYQ2
k/gkjSq6BbBk/NaorEeAkJ0f2bV4dBSFlnlpDI+Z2i5+3wDf6fIijXmSoLHQ71JxSyngx5lqeJJJ
eBNxEX06pjpty7EeSJmW4afEFZOKMX+xS2Fd0rhfzVpN+BksSgSb1XKOmCPzj9HAw5OSFOj0+q5X
q8KPG63xO6PMnoIofoGEbF3iBVket2G1xrY5F52fLuQK3vfgOL3ybJ6u9z0mSCOJtfV0atbPW6WB
INQq5q1ErnEOUM+9VkN7Gi11QKXrjPtYr4PjfbOocBDFuvlvx+679zea0DiHUTDsfn/i/qrGkXZM
g35vDgPgUscBngiF4dJKe7iYjfVI3uROERQTPNmBp6ybSFtGb8h1eEjrbsEdctcVveXlSUBs+rrB
mIPoRgnrfQNwGa5XEDKfXq+8KFIAlFfK8f4KNNG2z4rskAuMVDxkbpjvg9M49iQv5CFJ7sCqEM10
P8q2C09x2HFT1MPhMtbPGb3zs0Qzd1ITvX/SRL9XtEh/sx2FBVI9FqsBh+EFcQT9PDyZ6cQtFm2s
xze8zXFCKKpJOEMMZsQP0ypEnqTJbZZ3X4dUVy4sGD3oVnTude0R0dy7ZhsN9RVZVxO6LjUcLTeZ
hjdTIeWWZUO4s6mHhup4WnKYR2hHwQOs3jma0qfcFJOb9mbopwpxeHllKXTzBURG8JXcADVrJ8Lg
FEjQbLAPc6+OjH2bJ85+KQMM1XacuEXQxUezPauyBAFnmIe26l5TQTZ1qFp0rJBXXOzEgbDTYLXI
f9RktRMl3gqyKrPygjaL6id0NduEzEe56/Bz57linkQamAQmhhALpbgEyvAzjfEIi1KYF07ra9is
BDZusGDYcKYQm6t3ZbQlmfrDaYOT0txk0M/nGGhIoUZIsok0EBbQtYalWtvZPA7F8FwxElQ77j/k
M4kXU5vRaqGb3RQRc5rUrr9MqjpcxyHCDVWr0XZojwpayjOrcdSA0EY6kAhUlkUDDhPdbJN1wzav
5c8q7+Ru6qpxN+FT39QT1iT4xpesd6RLdW25iLfUy9B9pgT6XJm7JTRXrMwdR8ZffF1J8skm0Fmz
tWFeown0oEiUbqCJowXAbozqj0izLVfYyctgI8EsCMkd0vkZPKO1i3I9cYdIDFf8Tz68y/7WrqoK
5LLgEuY03RjW/GL1DK67zvRZW/+Qo9n79B6cDbEtvvmo8JC+EayXudEsnhdn+hLTs3PzirSQsv1w
SJd1W0PCLeI5ZaKmTroKwAYyEMzlmtsP7ZtoasxoCfjYOCSaRsVClCf5XpAKzBeFBJUnJRm644tR
OOMBun774Iic4LGm31M1/giCFTo0nCxYbbdOmz90rXomX+K9iqp4jzWHbE5yC89WqnTk0mgeINMr
z83s0BHuxqUOzVGDHgriw9roKeHvfQeqjjzuOCCJ22zh8KoDPfPKGK1DVdOJtvoJKF2MggUy5A5b
GKtoqV0pzbITeMLBI9OIX8LKVqpiPfJNKn43MBrjOIHM3g9ReaQo0fHwZYIaE9nmVlfCeQM6ZgKP
5hyEQ8Y92qg1vGy5Uq/VezOxjHOTG0eHBtTBXvdWiM1+HCFYi4SAQcsGIasPx4HYOUGLeGNPrQKe
+8OxBi6nlqu+wAWB+4dGfMLtxDeWGE9psK0Qoy/a+DOtdPtoDys1nwEulJDUVyZcCWnBBAWffr/R
6NIHUpdeTAOGvOoRpJn+w4hEuTXMeW1xJyhDZQrAF67PfiKwpI5CbZsD6OY4soeCNrdXr8J8mxEf
sw0TUQPyKlX2hDL2lg7qomDqJ0kq7WlmuPacfWhmD0+BM3mjT6XDWH7+ginG2vAMtbxWA4jihJ+J
RuSGKliaJKBP992IV9kcqDeKMHvQIYts9ADtBpPmCIuf9nUZSMQOiu9tB7/2HtSYW2iQpg+rQDNA
TomzJdCd29RlqXoW1jgfDWTUsuUCbGzwgwMREptOaaAzB4JHW8LlWcFq1kL1AhV0OtR29k6fvfPz
CfcmK/MJilH9LLpQsm5hemsuBVgNjZlp23KGWYAJ/JSB/ilR7NaL0wL6sGH0B0xBG8dZcoyRpcfj
dXUM+Hq/giKR3HmGgIDbJFZy0K16ONIXu4yKenPmdZFrGRNJI9PF6GRyXCgCbIXxSTFMtRcLwrrN
uLslY5Cf42wmKcChFhHkA2WJTezZqGVbMU1IesW7nn5ZJFNUqoGPCgUcrjqeSDx/CKluX2qkycI5
RDozFcLzEIhC0z5icyCBjhg6lVUpfxfpEhJ2blXTWEca04FSJnbnwNS9JE5fSwAWO7smaU4MiFAg
1QqEEm3JQr8xPagf5iE3yRNTVfsli1hOzRMxIUsEqNdMnFMf5EDEJJfZfaP34roElrltGTOHiPv/
i7wz2bEcSbPzq/QLMMF52N55vj6Fe0RsiBgyOU9mNE6r7t72QnoAQUAvei9IqIUaUj1D1hvpIz2z
oqoECailIKCKeWmk+/VwvyTN/v+c72zawu6PpjxP46NEGrCKO1rylkLyS4artuMy/jYF6MPJ31pN
g74nz2HdKeWeJqwGF40VEnzwYY58b6EOXZSvxRdKSHyuEM8YBnSwFFdEFUZnVXFL6GFxVzJ4mP9f
FvHPQaYdZBeN116kn2ovs2+aGPYgxfF2EBeyGa2BQgCcpL3Rp/B5fW9eb/6endUkhXZwk3Jtzc4K
oOXt2Zlf6RBHQLBOau+Rlqc7PPwx6Nz8iYaxg5UGQP5m8rMvNR50x9Krsx7HPqWl7GhZ7WujZ8Zq
6ATin8C8jHqyn/rhkbvc19EJKtQSKnmuFI3ICiEM2KcVzwuQ7xld1KGw8N7TLlzB2ADCW+oPgiCm
q0CBbMpZozj5Db86unual+xD3QtXvuX026gqtL2wxaNtjXfoiY+pWcQb5kMBvHzONpxIx6Jc12ts
MmKTl3M9xbNohET2gUyh6uiN0Sczp3geF7G5NlpPwlWqpnq1vFw2k6ke4qCk/gf54NB6/bkrQjD5
sjx2SUssTtOi/GElNMC4AlcYo3YtAPAUrbZO8mkTgUdLGsKhw1Rlazyo+q108mcUl9/oRBjbhWS+
bAod3mzkt/2WyU68NWwiDexeAm1K3WltZni2m4EQxrpfQxhTVAQpNqYpNcsi6ADNEH8nXJ3uiiP2
JXmmJ8u16Y/r9YknWn1JC5roMI+/Ijgm+mSk0GvErAsCTdfwRNKHY13o7gs6XmFB7ZhItu5cGMND
UyBkCwnNOvG8LE/LK5az4tARWNVE7XTxMV/hZCPEqo+1+Ny0rNBaO6a/GMuTrUUPLk02ylXGq9Z6
zFjLadzmrrLXKFgfIjrMiKrxBVM2nNahlN0OD+dKq1EPMJEjT0n80sDFRf8QhFQ2++eozIZ16WI+
bSav2Atjzp3LQAL2SXrVgSQc8a/ezbYT/SZLja9RmIxHvXJPcv42IIbvhtlhNIL5xiy2FvcpDot7
d9WUDI+mN3ymy1qdamWAo82gJ/OpLPuJJZNeWRvP0ejTUQETDlzaJO9eeMhhwEib/iljmr0qgaWu
4/oLYliBdTvDH+lXGPgbi3Rmu+FvUsvnwv5CKRKen4v1o42tr0L3mVLHpMQORHqgoeqRTQzVW5tF
Lw1s97VSRrzJUEBuTUt+xgzLTVMA1NWs8ucQyNymtyISVVu67QQxDqRa9CPqH0oTSdzfRts9uIHo
ANBxwRQ1MGciEPKtX5hYjDpsi412gZcR7SJAilcKCGB9pyjbGWP8RRNwjfA7Oyd88fBFi2IDD84/
OctmNLpjplckwadgncdBUvBqTqSsVlDq1xFM1Z0E2IYJYmS9rdpHWjDMu1WGvoHKrUyyZ7BrcmNJ
0NFTOUaPcPDXpQrXHatJqh/peeys8uYF3wuNpwTgT+QRjo/Ya96Yc9hRCpl5ndeGva7mfkoWYcbM
W3s31ROQMJ1C1dxR3cmie2tnhEVLEZGpBakZ0RyiZkARVAkUUeX30b2xYxRJuJx2RYE/PLTrDyrk
jetAP0d9Pq5TG7PhxIIJEeKUHP2iqh+Hts8RnXkvERYTjTQPvNVGTNciI6tbV/om8BRCUXfKd0sg
75LFW5G+vO4F+Zwj5IgcYHuWICCMEQKua8pc5INg8PcmuaP1+9KUxb733eOEz+dZis5ZYSvLd7O/
BrSvAm0H7DfX1WbCe7E2Lb/aD25/B3gwHJUafsms/EuKA5Kpi9UfzAFAvmOQ6dFjZowwUwSEIrpJ
ZlOj8DZNZ6+nNuyuSftLMSEB58c4YE3vT80Eq6r7UuVJ/KXj7Yka3Jai/woAgxBbv9WhazVcOSzO
1oFvJpucVcyqHQh8cns73GJXJdtLdz/S/BfnoItBouKSV+0HCgA+VtvauqVOXx08lX1ucOifR7HG
xTidy8l6sAqTYNQU1kVrXMyq5WdvLcG9G5GUIDk5cXjoIpR7bt0USS5+JTLXgbQWqdzY8zIuZ52+
LVS3oUTJs8XL/bUR6dmm7Sfn6GnUpnUIa1MT+2ffa0gbc0IIZoLClzlhaijUhyRtcWQkzhGrLJMm
G/+sEXs7yvSqVfKziYVuW7iUBOhdH/yk07YU9QVhtg+2Gdkb/EU8pWK1MeTYHR1pfikQhz1oYOcL
5k0gTQGhZoOixP4lLRz0F8ivAsyeQnhb4kWIgfKouEuuf2hEH/W0+IQrA0NjbwUHghZX2RTke8ce
H1zdsfZ1V/pMkiydO5CsccrFX6YIX4xbsW7OBoj/QSsxkQ7mJnfHVTYEuKEiCl18AIczggJg50wk
fTc51Ine3HwZNrdOn8ARW50GA1XGVxlU1sEP8wfJJOgQd+q54c6897wI3aAp7X2lqGtLPyNlsomb
GxQ6Apjntmzuu7Q1IbYl47eBRiTBljJY6xTkJcqtXRnpv8jxq4zVcFMTcgifOzAGVJai3qTtmbnu
RcdtWqvLT54BoVA6ObnfHiF5Hkx72xHTDOefSEke8OnSBY0FMmA+VOJWuxJt0iyGJmXrHQXwdyn/
meTyv7+NsfqrfKz/o+z/r876fyoRC7IAZv2/3x7wr7/+AXvAH/70j7/+T3Kx/sM//PqfCcf6w5/+
eQ7I0n79j0Rn/ReO/G9pWb+/3buHwLZ/CnCeYyPQHdqWpvVnD4Ft/WRRUNc9UBFQImzzh4eAQ7jE
vZn5hQg3+CsPgfmTQ5KhzbsYKFf0wP57PATEwvw1gsF0bMBhtq7bvuvPvgV+T39pIfAGOt2Wynjs
uMFXo57qLVSiDz6a9l2K+a0TNgWkAj3uMPbRps39lWW60MN18K1TpVcskyrSBazxMYx6g/tL8t2I
aEVXvuQu5gz2hjhNFjHQDLkrGQ9ytB0SSF2wyRnXuhE+BV1qrhr0kvEkvjbVJMiow9jdIRLICIaF
UWptu+kVzparQJCwpEjRAB10haylr2z9EKxMJ6Rs0hIF231r86i6R+Pdi1R5HGoaP/lcRbPcfNiV
ilq8aXjkh1vk3WjVsEF5eRnqxw59QlM5zc44DmVPskWQRXtTkHuCFwwVRgxQuo5IsAGOsW0tzVzn
rkvKTpcX98nwWi7dZDUGCHZ9FzKOFHMbw+jVm0CLaqPXBu3OP6yrgEPYNOdMso1SVLR9GRDY6I/t
pnTL16y0EZcO4Q7TI7+PORSyHkREacl7tkpRzz0+2F4xQboS5y0RJzA+c2pQWcoETy+rhyilyqUL
U9sVFZY2L8BCoKa0pxRjp6hiTItSpVWjGhDZLgfNyHKrgfjdSO5A3hlNSrJPfP1mNtw1FbXQNPXR
MfTRrfDgbvjkja/zXge/FcM+xF5Cm4JHc5FAfR15om34mT8IKV8qk5D5oXnp67fSyJu73qoPOZIC
HvtJRJAF0/Oc7vEuCdT3uBwlaYL6TiZmQwEjKQjleDFSZzW4GmYBn0+TDfgeoTAtMjC2ul18RuFS
Xeqs2QN1pIWNxn3Xl3qxQcm2Ys3DQpvlYlAQZFjpjlhbWhyudbSt60KAvB7MTFuxskZerGaZlRSQ
kzN96wHawPqo3E2fmeml2Zduf6oclEhlQr+bpg2gRdN5sImVClBWraSdP5RWRblYZd8gMbAE6iGL
R+GzpHWQkVi9I0uXxkuVvkVhORyFCki4dmdiYOx8xsfZbPOKQIBWb7dDkGHxz4cAX4TzRPpXc0HD
06GpnnxaGPB3IgHWOZnNPjpK5clIKmyLcfLE2oWqCgUgkgcAdOetZfLHWmalQq15ppEY6hO3yqe2
ggngPYMPSp8d0p6YRBAhgtCkeUgJTK3zeEsxmKVaYBIb70+Ik5m6xRURvG3bYSSYjT+g9r1b7w/a
3vfRqS67yyanjMrHMiBHOpUat4i0tE9JcCak2DlNFjOplUHaMXCrpjypiAQl3TESVP9yHSFZUjFK
AhETHe7Ab1u1viRWeTqWBnkIVlp8jIDY41QgDFuiM9mAhaK0ZM2pqwS9x3Ag6OtYn1kdDTC2cmfd
pV9NBW46p9u7G8pThu1g7bj2CyHb+cZRNYG1Bdd4513TLlWbDHcldKICiwhFol0qPGvLLMwl4ovb
mT8m8hYuG0hYGIY0gQrYaMsL87ABKj4yZYP+dLRO3khtyq5FMxfHjIxiI4Sj5lsw4vWLx9za6i2/
IhXT3oVivZ5cfTr6ddjcJWGyiFu6bRJkBEM3iOtOMe2vPZz3XWaZn7PaF1TD6UNr8lspBnVBi4wm
Im9x1yKHKIy2eEy4dxYKJ7s0GxuPiyBxyY6qXawiQgRce5+wND6NNCWvyyb+qAvlb9xclBec8Nq6
u0RVAlMn1b7Vef6zKCmudKI6UC6NNzbhBfu4as8xmrxDn79msI4s91qKicJcUx9KX6vPTlP2W5wh
zYa0gK+pUg9TzQ+KkFmRoDibJ6eWRU09Zawqvb0izWbtzMsiI9bQ5tCVgnVOmFw/7KO5qUYlJjzR
Y1tbXRtfBnfqb5obfUYM4+xYBcfnNiZ9pS6Lc2R5X8sc2Hk8ppREwplx9T2s3eqEoYJmcPP7q8aO
znRALZ5OpLtBroCp4cpNM0fRom0YvQK2uB/0Gz+a0KVOFX0KZ9qz4r1gnCpCeg7NbLk1b5VwYNR1
4kzTKN4SXjfUu3y+wxZ1fsrMvN/ZPbe9IAKbGZiWOg9h8d0Yx3bVetGTRezTTpdJu5WAINdNF52k
11GcHW9t2yv6LzVtBPpXCC4Pi7126L92VTTdtUCLdqEY6rXdA7CfwMwcvQQEBAkw2mnm5QGDzlYT
1U7kNg4FnqNqw3qDsbHGO0GYcc4ngthwb2NRpdr5A2IsZObMTA0ZHGRgNlvNzfpLKMtLlogI+19G
1iQpXNs6KskeRh/54t71KHUBxTyFjlcc/RZmQavqw8DU4FB5ib8J9HXoF3zueAwgtV9lLfVPS/gn
b7CYaHdedKKG7D30XoH4L0P9pFGReQSy9MyPoD0H+DxO2DymDZkTPrGkH8E9GlN5rfXm1THH/NQT
9lXZLRGSwQtF3nvYZ/rXfjA2YVA4V6YX5j4LfTg6s/1gcra1EVpPgp4nvxwqIbHevSLIL1eUgPXX
IEq2PZXjt0RHT5+Y+ZOhm9SMdZdma6I/N6UXXcO+56leLfSn9UjIGiYV9+ukhLxSglkbPMJ3vhUE
F+OXOo7SMzbMYiNUQ1U4r5J9lecBDyujfaiycS9qHwC+wzItyoS50VVXHwAGJw91XsyrTf+uF08q
C9eCzsgXaQLGLPzyxdE6iEJD82GI66coG55m8EZMnsqpjDp/XaEvvjtOm1FE9r/BsUsx2tDdSoLy
5w4WP15jTb9ThMkwUbb9M1KTgylsMqo0rzsOqeWvkybJrnrXG4QCG+6K4DvisKPpKvuMYPDeS2he
TN4ddFW6i8CRfO8Sy33yUDsFCKKi2vG2duZM687qQF9lOzMvQu6r6SdUa+lHotEolpVw+SuHEqWE
ecTTsFPAGTuAoI3+BPikO5LNZyGMbbqt5ce4GfP2E/F53rqx0BJEdosAr/FYV6bdFzoV3R2jyrjT
AFmsJs8sD45BN7lNqCIq0V3wiPHnD+1upWdZfF420UA4HjgHuQNkG6MoKr6m+G2wedU8vxOVHeoq
89fknX8HUA/T2U1Og2m/qsYRJzjfdM5i3Itc3phfSXaKSG4gCcPYJELzEU7MZJrCSdfQVHrKrkyp
gf6ftLl9a1DZ3CRqkkwfA/9cjOXHIeA5pmtopUws/nzWNq7bq00w9a+YcUEDSrobvd8gWJT+h7SM
601vRI9dxgeMEl+4HhCZj6AxazFu+A3066zv+NUDatlDU9vQ5rGuDiKJOG3HG7caxTQMbJLlDG+V
8v1rS3nJ1OLb0Ip9l0p1DBN9X1lB/tJ3wNV0+EFfx/FZmzSk1IV5t8xYbNAYbSMf0sSEvnbH9MRb
1QSWrc2SaaHrYAFUHJtM8kY7JvhEexhrlceXkO7bzUm/yU718DiZS5EuhrZDRWerbN9wbUrm7KiJ
anN4ptwrT7hBaT+4siORy3tLcAujErauoUVOpqaV4x5r2QMso3ynpJ8AAYwOTYONpRkycfj7/fT/
f66qEbeR2vx/XVX/27xA/tM//+lftF//0/Lynwib/u8sov99/u8/MPRfWU3/kUX0H3/9H5z5L/Pg
H3/99z/9I9HU/+0vbfnMZn97u/dVte/+pBu+GTiEPOs+gGrIge/OfCf4yWKRTQoBNWnD9QKIiL85
813nJ0+3ceYjptcNx52RAb/Dsv2fHM4F9+D58K491/17VtUW9vu/XlYbjmFhUQDAzWrSpkn5N858
d1QBq07fO8bRZF+dOFZ3NArcDo37svHSjMsGQdQJjOAztyrTXWGcYXqdFoowSfrHcLzmeXmf7ZOx
wCO+DOKSGa7LK1lC0dXtEXTEfDZuPH2LO7qHkSLFyZ03sZ7+tll2iynGT70MdoPccM0OJ00TwSVF
E7rWhiJHSm8EzG3YoB2kIxak3VbM8nNXQpGkZOnFV9Mq4P2p+vwXY/p8YDmxCLHtTp3Sn5n6UGqD
NnBpfcqdZRtiYZ4s/wUlLynyVfy47BU5IfW5Kd0L9qet8JNql2Z+faMV0GwtsMQvns6te9TNjNpj
dA2iAH6eEd5LTdvFbaghK/UN5CFjrl8Ho+tXhT137/QOeck8hv/IHDZ+0N7FFBBy0+BRlQRUuTF6
mlEUwXPVZfpJEvSNliN0biPh9CsTSTq4Yg1crl99rk3Xfxq8QJ7RSo8sHBgPyahQletTmfA/GXn4
gSDS7DwFGuAjpw9fVFVZu2UsCHHYKtk8Yb0GHzP5b7XWfm6rMoexZmbUM+ixMxPy7lQ+8B9QzRzy
MttOZRtvitifWN9wNw3akH/XvDuEQYdTeA6xcD8vI6Ir9Bs6BYqubjpP5BDQwFfg3OVIPR9+PyeU
n5SLWfjH0HJaXfDca0YCVudTf3zl8krGBmwkUm4wCRD4AJWTyK/ya+l3+Qbzs3MRTTbezYpSSWuF
BZMgniEA5l8j4CwHMze6vTTT/K3K5XE5wckmDIZjpd+CLDOvuXCt92+Z487nYSw/jhn16wQ55DD6
51Y52aWbN1XUZxehFQHBbenjj/GISaBkteAUhCXKYZtSud2aUZvvh07mr3lWEl3SFuZh2dUF6802
HQWqFY6aNqvqBhTGZdmtlfe9ouOOMZqDwrDutW/Lh2UvBPyYlq75lPRYLQHf54VefuhsjeAY9E/L
OYPAEURw5MGM14krWkhUg3dtKjkcJju1N1Ib0HfYotqXs45GzJOklbZ2aWesOt3Uj2kosWag96Av
l1uHwaqo4wfxcG8zq8f5Kod7MmSgLVA/vx9Yji4HSnTbW2WTCadmFatVzHTOrGOWn8TTJ1NiFe3b
X6Q/ujdHVO6tmV8tuyRybSeqMxfPUzB6l6MV8SXbrEhYdaE1w04XfdU0j4wS+Enphk+FoscW09Ho
ExZlVo0YzIKTuIaheHUcbTxQ7S4vDZzK941uhMY+D7xHP/ciigJsPLdHBbW8LOyE+kdNv+390F8M
Li+XIznUKJhtJdminY6fPOxv+FynY6WH7rVhSU1Yi13DEzTp5o/pYF7VSWeycVk24lsqi+oixQDW
0dc8YGxmQMXHDYrrsmGOVF57K30eErPHcEAEyubHUZk3JKBG/uNy2hyW0L9/rWqLYss/k9jlSLce
ZWsahyAPLT6SmvWIv8F6FB66RVOr1WYZ65HJPLb94LP6D82dT+j8gX4k92AtR4Ce+NVr0xCTHPXC
urcwoPa6rokTdTzzUlEA2wUOAt5RinvZJ0cLS3G36qLQAjw2OfXGMg3cu26KEko++7kkrtMSe3oh
7We/pSiY6GWysnwPUbXom/uQeM0ddVyDbEmsl6FlQ/NC3NGqCZJkCA7MGmpy86nLQdpNoBruAzTG
LUTpcFdoBhk/ESFDfYrcN9I+yAx7vTv7MZfNyEqUnJZaH4ke7tPdMlguzs35HGwO1a5siEAomulQ
j0X1FnbpsE8KGzlgM8hXmbrnvozSrwbZtDwsWZGZkalf4yoCqh+q9CtGRSxSRfBmgjzYx6MnDyqt
7A+OQMi4fCXSZOpZfnNXWppfk2JCOzl/ZRAGGyjh40fc0N7OoT14KAyU1V0YgzzTp6sa0+zOyiG9
T1xWKx561jMm1AchJ+elikc6+qYMt3WWjF82y7ZuSTbuGnc8ctOwX4ogeFDSmXu2QY21TUOBVs1e
w2LelKDb91GBhReOKll8WbFSZT1dGsLXPkiLG3qCVIvAHo5OhZGQGRtvLUnwT2c4mxga4EsXi47V
WoKdVGHNnodkMNevRfIkM56evTOSzdSFN+fPG0QJjzkX7CkJj3qdfNZCO3uVWlOTHMuKztLG/NUT
1XBMM2KzGi3PX8PYD/eyBlS/HHWnDpA3hfA2vPjUS75hfH+zUYZ9GSIepamXmx/pqrGEa6LgEuA0
OFpDii8qnoo9ng9IqGFOQP0ymBitfY3mTVUiXXBrrd/9GPtxSj0U8orqajn1x/DyKnP482QaJXze
gjadXtGydODxJPU31t2FiTbSYavZ+OkmURH7O5+3bLiXDNxRAE27ZqwDER1jgsr0cJ9gGvuoYUmE
lBY9Um6BJ+gUNhaBlg40xVWYAmPzsU4mcRRtpj209DYKkikzmpIPy8gQG08OVsezHnn7iIrUS5I5
b1SFwm9GKqGk95DtSNeFw9YSKR4345YbrXfWQJSdF25d3+Nmy5Ah4pMFY2cGsZots7wsK2nH73A7
oI2/nb4cAdgfr3o9ykmc+/37lHVH7N6yby/fA2I5yhyproLowHswBuW+7fhJll1uVQL4cz3LmIJR
boZ8aNKtrrIAFqeb74K6sa6+1C2kPrwyI68jPyT5XswGOdNukr2XFkW6jrUkQV0RyJPfO85jELTO
oyfgEncsDTGS5Ed0Vf3ZdBJKh9gePmaae6jNzv7WjvSUYsjUT3EWT4dKGfCTTaN4mXT/5+UMz2lu
SrTV21RU+c5pUqD64GcfKpt+8nKG3X0h5iSBWEhbSXWjg2C9B97Ax3oTGbTJa9yJMB7Goy/Iaa0N
TV6QjkEo1l2B8kOR8QBaZEwoSHlabuCywV9CKz98DiF5H+0JvfpylGtde0rDq521nlgDB3/Nkuec
suK1Ti0Ize5IAOswXpeh9/GopwxFDWUAfvU+rrw3rUXIgvURbrA9C0/rmC46BOoVcB46PLwXxbJk
Xq9L/7q8EvOr0MpdlMjmxKQGb1k/TMWr5IlF+RYElVKzh7Htj7TI442hFfo1wu0/d8wRAcCj/hab
m69u032cIKEQwo4vwLMgPmbo2DtYf9dsdDDJzRvs9s120NtqrQSS3hQ7zD1NCL429QiNQmYihomT
GG06dJ6wiYaPkVesy7qccyMIO/fQ+J6MKSNpO4upCWjdZ94qPWGVJxyL4eXumLejeWpnY3bT1q1H
f4K7JblvLZVbq6qPJY7huGRFksuoOY+1VZ/TqKA1sOy/v1xGVULNVvnWkZxzl492ab8aLaXMEXEX
SKpZLGAAMuuQIvLs6W7FOIvIYLswcXc2orfCN8Ro5PalQBF6w352sS3sR9yuz+UITjAsqpco8pGe
NtPnke7t3sOqdnXn9FjduKcYFU5i9kx4naedWMegeXLb5C5DAkQU5sYVleAwXA3TlN3yGmVXnnZn
ESKIt6Xj3WvK+YhzRhc5WEox1fhgFspFChzKUxxJFCZB+7lBxfwln1BXCNfnQ2NU3xNNdgedmcNp
0gc0QX6fHBy7BVGuW92RCw8dDfarDUqWS0A58uwmHv6Irh3PolTdafK/96m/NdCpPuR57L0QErEb
akxfhL3jqZqCS6e5OXYHdqWGWZtKrLaOLOwCdEyflk2QhTm1SYA/jWXY5xLXLTbxnsp7mQ6fRt/v
VkMbi/OCn0hLk+oQP4TXwXdNZ4SKTYX+0pOtcPmxu7wq4DnQ8ViNsj7iOLcvaQ+6taDz24oBwIM/
9We3Yp3VWiPQAG/6OdTS4kJ1vLioLhx3o3R+XvZ+jHsDKSnEWRNKDQjIpm9RY+GejDzaxFSnNNol
0NyDgZABs9+PHZitibLaDeBrSMU81B9tcP7gvnAAdBlidul6/nnqWMxYXotBbNkfBtc9Q0WZh1HZ
49Br7hFwnQfU4fJBBxlD22K8LEMI4bpDT7ImKnemPsoAtTWkIeEYurrQybZOcc1GV9Vvr6p0GonD
mgeXw0WZg5pIidrucFykTlPfxtSTOzPzsVJZERmd2MogOeAzgXYdAIaiUeKNfXYO1Ojd8NrT8xvt
8ZoWXzzPHy6Z4nLiCYcQi733oWrCnecpse8zol/SxXoME2EV8Ag5yNmETDkwfbBag2eucS3HVt7K
YfTuHnWPzhghz5ruZNNRgdVggZb3mtq+vR9gnjXsspRFsNA+mh0oPTrb4/sb0wWuEfHPgx33v1MR
GRtU89g24eudZN3g6lz2da/0N0URHop8ReTW61i7XbmeLe5r6JxEVjn2g9NU+WXK2uqYiiFdDwDp
XwFwnyRictbuCXphbNOOnqprQUXy3omS+Af/CfaaiT1Zqc3oZBE8GzXh+A/uALibGwmtOLvh+pDq
V5pfkpSH5DLWlzy6UPui3IwS2svlhN8noI7v5wlZCOwum0kG49UdBlDPdhbtRBhPt0LK6VaivF6n
QZ/taOqKM06wj51tqmNaB/LeKOxxmWiGTyWfZYu25QciRb+WWvWST4Z6MaFZo/iSJYrIqvo81V8Q
KSTHMgXp0nRa9jAWoNBa/77skKfFO+cxGFmvwXowbxzuYDszTrF15XkL2de/AFRonp3ItaALk89r
6WZRr89RkNfPyp7IHBqsV0Agrv09gT2A5pJNWdbWytLh17YVk3yzDnKxqo3eOduh45z7Gd07WPxG
3Hl3GfP9t94nVyzp9O9T0gsoTvDuHpxePdvBBiiGE0vn4M5clmXTRkN1a2r3igVsoAeGz8O14/q1
Bum2KzxV7grfq19nJPqmiHIEad1nO0h4hs0bbe4g/tgsYzV65jyictJ5ecMjMdEOtLMpvpfRm3Sm
4FXGABZ4jjqXMRo6oHZmdArmSo81cnWT4vhl2Yu6xL+Hio3bVwmQPyLEl7Hl6HIAG925dejy/hjP
3BqlvGdcfwwt5zvcqCnb0XrNTMs6xkpHPxebksXGfBkA5qeGHzi41uYNEpqp2Bg0j9eTKnRUhwIK
xnKoJtzh8rf7cdUjnNOYJODl2VVlsG6DQv85NcNPhPGZL8q8D0h6ye51Q2wqfQg/hcXo+8afd3FM
+d52OSkATGNxgaHO51lHHxuWBCpkn1858/7B0DT0CbZ2aps6/KC3NhlSVOzOUBiDD0T9UGmj+3RZ
jlZV8YtFFO414y/CLZlGkcSdd7NyO7ktrxQixIlMmXMHCIywkPloVELhgqxn7n6c53VAvWAP9snW
7ukjLyfmrt9AfBMDEBjtpWTR+RFPI7m8iUDVVFl482LZnPx6qK7pboT4aIkHNfEoHJR4NgxXPOu+
yICiCu0wzbtuSMKgSMJfloPLaZYZvCIUa/jkkSDn6sp4NNMxfdTD7bJT2LlJV9R1r1zzx2Woxcb4
qEkjOHW++3UZ6uYhKCfyYGs4v5ax9wOIdnbaROlj+arlvHGuSIAb/+0drG7U1oAmcQihUsQrAiav
7mv7KSZFiIi99tkfA+tpGSJN0iZRvIcK3Rr2kz9F+uNsbJ9PNypR3j2/4iM4QIiL6pbIK1hxeV0Z
OWB19hsHCeh6eRlmIGYkV2eZ9t8sYxB8hYwecRExTUqCj+TO+EQ5YNIlmGcT4bu9Y2zzH33JY8r3
EaDPx5azGrcPjmpEPfJjTOMRvMtJMuZj/vs3Mv0WwtvsEl7Gls0QtS+YQNLLjyGwY0XWDO9v3taD
cbFC8fDjOFPy4pDZAsf8/K11K0XoRibVoaBIew8TRdobDtbWK+yNDzjqtS8hydYhzsgSy8qrjo6A
Al0vj8vR0qbQO+rMWJyKeQbVxeEoG9gBTemXfNipiL7vzmPLKxQzKOX1IT5YXOJ3C/G0swpNnzAA
yCf75s8nLmdXYTMX7xxcFYQwQhyYD3cNLjUQ1xSM5m+xjKU0Q+/Uk/GshALPyrxbLV9SW9kA2dzq
9+/vtZwe5GignXRq9x7TRiQQkYQOm3XN+1cu5yybJNFQuHhZuf/xNsu7iskk00Tp6X6kExhTvJ3V
5AGh1u/7MWvmFYEdwW75wvcf3yHLBr0CtVAPugGBbfOPqc9lUVvmPH2W7xS2A3kHzawvm/+1719J
GRFBeub374O6hXEHLaSFDM6QD1lYhzcdSteyN0y2eey0AG120Rk8rthQlzYxqPpOceo76mHI+r9Z
pXGdjML4GQnzniRXegwNa9021uvHVuNnJEXhxcyt4MUc+S1zqSw7up3cy9xSdxmBCIULE+26COc6
MJPRPTGZQaCnWbV7mjqLl9j1Uzqc5d1Wpfdi55Gxq2rFfWbelTxbjq2bfbfCPt81qfUdpVN4lVKF
1xzoLhyh33dDAJfQsCAdT0I7mnVzrHDUVvdMqWbPJPwlVDk6MySHe4G88EWbOnkQJQ47u3Ofe1zw
dGswecDZ7N+yFpBASHDHkfb68Ebw6AeI+wN671R7EZ5aV6H5DY49t6TW7C8/NnEc/S/yzmQ5ciTd
zq/S1itpgRbmwUy3FzGPjCCDU3IDy2RmYR4cM7CV6Xl0H+XqjfTBmVXMru6rhbbawOAeCBaLGQG4
//853xlOFlXobWKbz4k69Cd5qOZ8exakXNt5z7pd0RFigb9xPL1CLaEVr4YhXnSoM9feHMYHEejn
yI/KV5HZpHQXar1u5qvUwhz5mxb6GTWDeMaRy/0wL17TMvbBrFbWUg7rgnjHvA1oNAU4HQpn13SV
85i4vv3o9wKOMSiOEF/irQJJLcrCeo5h3OzGosXVS/3teSpBJJj+mO/kUCtR4JVWUZ5GPbKfufbO
cILiPtas7pnIT3lRVDbG1XKQE2JQoplEh0yf7yK9QzEgQ7mzN+b7mmen+YWQnAURLdGR27K3doL+
e8//71FOfR4+51jOPVWeaV8apSCJt9X1CyYq64wqD86vpdZficm5N2JlfExHnacEHkS+1i3YebAK
R3oW1qwFwY49WMPW5iN9VyigIn2ldS8KyBAebKYOVnLER1VjkdaDESFlBFi8S33CtjxKK16mnRSX
gxx+HkYKmSu724VqjcCuSMcvZlRfa1tJbz7ur3OigCZOymn8MpYjMDnin86ByM0bHx5qTHQycpOV
aBbV9U5e1nvPLD6T11ifKZNVbG9J4MaJAdg1Wjk2BoKkb6aLbpr8X5KhxlYByeM2KWejrBZHmInh
wslDaZY/z/K+bvBkdPqSJLj6we64Gas+ctseJNWDnEPxjYqmaxH+h8hbl6r5EGEduisTe1nlLsC7
iEKqhtDYzrPh7DmJDbRxPsWPnh0VB2nhPPrlVa3WYlZ1rODm9/PpJMB1LL3t2PT3ALTVA4Kk6VLF
BXLcGKcKVl3jKA8V2/mPs5xW71qfgGPVk1CpD0WvVpyJXWvC/liYKpIsF2DKMiX0/lQXdXjSnMTg
6YhjJK4Le8HmfPpqB8EBXxs1SR1HO/3cBBkdtlcWOjmZQAk+wCAW9hpuBzpK7vgfh6Q12DTIsYH1
ZT0m88rSry4J0hTFSdOzHFkD/0WDxB8kpVOnkl1T7VsUqYeKFSYRs8HMM4G3eOdRcwZiFT+5Pr93
O4d1DUKBIS3AH2F9HA5yyG5J3wlFSxaBavpHtapA+cozfmnI6X1ATOxSTvdmh1Ech9pc9gEAo/E9
v6Rm8r0iqvdJ2HW4AJzUQ0KONXurDMlTSDHwux2oO+xYArpvaa/UEoDtIIR+ii1S+HDzNDfLHp4q
2g5qqIA3VR2Lmjjbiggd2KLkX4d0qdw89XObRg5d1Y+3ahV+p2xg0CcnsVATLvgOamrbwBXtSqmD
r2OA27JPLURplCkw75q+utT5y62jMWRHk+rFHaU2UGCsGeYPaxz8fqWGUp1sPZ+oJK70nfBL6k7u
Q6RvqNAFP/QSdbHnT+YNaN+46R0tPTqTqu6DiTd27O/5UAN2DJuSav3vh0DRGc59s85CXxPYrrrK
zaH4otszE4xCz8Vt6+JeKNObnE+0EFafMaH9w9y4kPf8OLDFvozVW6uLisVmYu+6orOe05Es2LlA
OOBaWA1ZZC5ydmWsT1K6JUJV9IP3daa74Phq73jUh7/VQO3FVDZfyYwql3XiNyzXAF8Hk4fHdk7l
0thdInXkDHc7SV1TsKmTkqjYOODRpRQou3T1sQSZvQoGv3nAxkB9G2UZnfenEZngCZi9OMkzVxE2
EV32O6ar6OCn7h46Vf2W+CpkT8WYru4o+rtpqOHADn7K56RHuK1hQ2NF5rR4qzn4HkBp9nuL3mvC
B2yXRII0jrqRw6QEVzQ43L+hjZxC0St7pzJepj7sDsCFNAOmGadYhtSfp+RAeCxW5tliVpb906Xy
+vnwy5Uf73eT9B1Sgx2PG7ASWssWLMLGVrm/n36Mlf6ry99vK0eRgXt6MRqVdqo+3oPTEw2e+E1r
M5iBenpvUTu4r1WzuhMdGQtKBJZ8alP9mverj5FO8eBekMKWm+g15fUf7/S1Q1D5wbmTb6qL5rUA
XXP8GMZVXAHlqtL9539myCp34VDbTTX4DW3v1ONGWHOFLtNKvLpJg+kViyXsr3pFwA/ogNL8Off5
qpybWbRb6G1I0ed3yEP9x5kcVuyfji41ns8r5A/5eD+5oTwfbI8yexEdjc570WpLbI05CVoGQMsz
bR5+zvUTmCY6bcW2HfV3nrD2pvLK8gEhAaKRPFs4U2hcbU0r0R1AWg61iBxuuk/pskOft2ILR5Ds
5zsq84g6ymIx+uQWtP6iVon2HeI8gLtmeSMJurxVarW1EkW7hGkibgN/tI3ZBTyO5ityZdIfvHDD
jnk8gtrWF6AVh5PZs9oxnRq3ZVQffCXCVNukBK5RMjrlaTHGgBe6xYTT6OACDzw2udXuM5qnJNbF
2plmlkp2tkKVq06qQ5oNCFgG3DPyLJlUnijQ5FdmkDhEYs8vmyPuUNgnBUuQ3y8EyIRtno3P1u71
9qJWWED5MN8bEAUu8iDn63yAL9E0b3+aR+Pd7qJUh5rxxxu0+UwHeLyaJrs8QB4wd1MJBp/YcxiD
ZCEfJzIC9yPywgMs6uhgmeG4cgRh6rmtUaIluUqeFWNPLNw8F07t+6SmyZYlsYE7d55Lp0k94RDg
b3IhhNiA425oK6sknQyukX2RL1iV8wYShoDFP6baHq3GmD10EQ1m0eTJcgrsBnfK+K1PRABaKQjO
VjlbSuU4rqZg15fZs08UFrbMP67Ra49KOci93YA8+5HqNU5MFesR64l7QaYrkgFKpM6WYgtrFJqP
09xNLMq5X6jNp7+M61Gl/SivokzvE4A3TSs1i6xmI6+KEvWZHpi9a7MWbw2LsRNOU1zawIchS5BE
mVGwJK6mOrYxMEJ59jn352H9WwhW5PCn6X/1zv90Ti/Ln//BqqJPA8FhN2SKs/fnf9cgAdkyWJg6
fTQU+3DOyszmEM0QvTXkjRxHCt2bRTmLkHKhUuCXpzRWEB+1pG7sYtaO7SxUaiKv5I76eSUQc/Q/
cX5S2cv9fOMvF7UZ+hoEX3c6jHvaDfMbP16WP+7jByWglIU2XeVIzv/yW3z83AQNIEyT+Cav+fjN
QMXAEsmiAUah45zkYYDbk6RDekE4Pd11k4IH21XVV61uknXdU12Sw5n94LE5esI0s0sE7HkJwvTq
zNkMJt1cvIXuqQQ1fwBVrJ3cxCsu2sT6D4KXtia1M17XMyyqnQ9NPRGY1r3YUcdaQIHBxIpAnus8
wJZajV07rDybdamtveD0+o47OfhRgp8qmKbsSDCNq07GtzDijxT3rf6kGJRY+lqYSPuBFCmhR4Mr
Ym2ta7rqkFHPWE7Kg7xGvlwVs5P+z5eblGQXGlmXq0iYvP6v3o71zlvCd8zWaBHLpZeZ9d4CQvRo
g8fZ5J2ZrtXR7B/RatbHwNSbhT4PRZaP99zaV/JF+YYq6GZUsXnnFT0UMCNI4H+wymrJp73vgjC+
zzL3m0NJ5SCn5MFIIVX2YY8iZkQKVTbULodOaTaGRhCeUcGXXtSV4l/wj31FgmrsU0fU0K3JTanV
pLgr+nHV5b51beaDqozW1U/YV9YB9zFFw5mmshxYgqiotvJVeXGh28izxagu5VzZa/xThDnYaz86
wLcaXwqhqJsS4hl4KTwAMGRifP2u9424j0d3UIuntrKIBCAqiTZ5cp6AWxwCQjAO8iwmGJZ4dpEh
hMhm3Yh86eP04wK5JP/l2j/9APlWOcd6O2fX1yI49Wl4NQmfxxC4MRiBEARNqgYX1bTbXa+7SEnn
IaWR4MLz1ILDEJ/0bqaBQH3BlKlea9WdrrlbPgc2KaLU52nB+FUQrsH/mDyr9CVJnGzQtXhiY2Lx
i9sKhWPXeBP9uk/66K1w1HbbW9imejrkbwWST1eYbxbRcxtqKOEOWQlsoXos1zKeTybzDVbIdyfL
sDkgBkWJkY6xsYDA5odtdJf5MCYUXH8LKkP4cByjerQVzGd4D6z3GIlm+qhkIJ3xyT2ZCGDOSkcF
gUWm/toM8czwOuju1D5GVtavlMJvtgO8wEdPLY2dBgFviUfF6MzyQDBwW+zATOMtLDT8Fg7OAviW
8WmaI2jkQc45mm9uAgwbFP3JDO6c4dlOEosv/NxWLPv0S5lhXLAar0ccyMOnbPy9kvnplzBi8+GH
2kGJuQ/JdZEe9sqRdpuHY0F9MvI4OQJgunf9NrnKQ6xYCeyh0SP1qyu2co4Um0OsNt1ezI2L+o+D
CFCuOOT58tWm4/H5Qho2RCXas8lCj4+RPmor1Hjh80iawEKIOHt0FOcpJ8VvNy/lDKpcw0LMerVW
ZyOjEAoJQF/PTjz+sSkQFYPQcQyHXWpNJ79tQE/NU1FUOjXuE8aBp9PPHlz6RiOh0KNuJmf2ZrDh
67lKRGvFsjLxg48WRXJt+hbjI1pabq9cUQipO2PogEwq4Qb0b3JpzY4UXVAha4lfV2gb3U++kqyw
42I0pNKJ5IpiBjLIg1126Z05Hz7OHPqFJVTiRaS1rNnGsvBO6eC7J6ibyhQpfBKVhHWrm1J9L78i
5CuuaVN0t9xr9ybaL2qBCRGOnUivmpnEa4BU4M96Lb3KuY8XfHbSAzc4NaIys4ACqkA/T81lM8PC
suJLWRVgOCd2Po1hw+FEUvqUYwGn2x4iTIDAEE+CW4k/r4MTGPKIjzeTYzZ7kgEIKVLwtLbQro9O
owS7Kg7jDQFfKqtvABI8042rHxCa7IQCiRoepcXkw5RMW8hOGZFZOpyNh8olcVttMhgPjPDBTQ8N
6lfUxy5+s3koX9An/c7yeqT282Xj2N6aXpu2oZe7B4h/zmEMFG4P80GeybkCD+wYtjx0VUCKqUDR
xSq5Wo5yOFa+RhqeQGkyL8RcA2+UHH5cPb/QZWm0Br98blRNpf/UJEfQTdnZDdxinftpgHLDe1ez
Ucv2qqN3R2oTPYR/b2TVnEF9JYNVLD4mvb7e5ImlraMs9xZVY5dvJMP2i86PmsvEfSZAuktlkFTm
scieuyJt14MzspbHCxsInHkesT8NDCbDZkfuCOXJqMEDlUVd3xPmG1z96EfckVbbYLTYKph+CWsL
iurQhY+lBa98sprvpqNMO7OGeZHCHblMvnojBCeiuZ6CcZ8P8kxXSWvTvSraySGLJgzI2J/XCTa9
tWnF6UFp2uxJd1CFC9JYB27AS5m30ggEQbHaNfQzivrOwXSEwzsVB5xCXRotCtI3if2Cr++3dAOh
pvPdH2ctc1rvBMHGx25AsW/z/F6LvHQQi009N77ZOPpxKuKE/NZk6Dbwv9rNgEMBRcb80BaCzPE+
NHZl3NJY/GPOgWUA1qTaiRbz5KbXiYBL+ESzgNLRKRPjYJIYfh/HMCujPt5O1MTv5VRoQzdWc5IE
5BBRD6lRBjHXLmv5Y4GZauGjKK+WioJas4jBl0XBMSltjCLzQZ7BoMYGak7Jtin4CHtlMv58YR7K
S9hdfrMyGClyJA96h7WVoLldEJnD6fNA5eN1LMjXZtsfwtPWwvH08xSH8aqHhLeUVyuUvNsFX/Yd
TWgT4h0Q/ybzzp1mqjfFNotNO1DWksO+Bo+ctN1WjmgoqreyRA+uVxWJF22t3owSEl7ZKsAxXY20
ez3ZDVjkZZCFnJJn05RCWrQ7ZWUJQucxvMysIeHvHDkUhG8jGcl5IvLV2iZe1+zzOSAsztky6UP2
VNfUOWLd0Baexh+A55V1sjKC4uqFZ7A4oDaxQ6DFt4yHAEHj86k8BFbz80wOjYCtXTtplOWKXF/l
lgHHN0bSIg/NfGayd9qL0dplbVG9E9u2HnrRfTGSDrKiK+pjaifaJR36nHBto3rnMbMIzOSCuiSB
4wM6WB9DEuLDHF8x38mjyxfgn0+FOZbH0UsEjro/LuUL2+1Mv0cr16dXM3DSa2eo6Z3KfwzuWseN
22o3sgWT5CDdxiB0VrESxbxhiI6jYkUfZ1OguHtXRcpmRsEXIxsiIue8Yi+HGbXbMdSSF9WBVZV6
+C4S61VYQqP/y4Gt4M8zORwTE+u3PJ2Mkg7b55UE7Whs8/+Y/OVUvvTLm/wKMmAVkT9nuCS8K46V
HkvQa3s7IHE69oe9FdoEHXj5b30pxlfVABcbjMI5jvhCl35HqVhpkTbGJZkfWZ4VMYyCri72LEi+
Qi2AQj0m+U4dSELqibnM1QZ1RazPYM6ENLiMBbr5W89NetfV0MZwiAaAkL6G2tgs4yhXXn1NEZDI
hCAarBToRMBKzvOhYBkXzjDFxxrBz0oRmgpVUbhLEdY1sIvWedAzJbxPeGA4/Js/yKmmBnKdDc6w
1hodCPno/6Cb1FCC5XoT8drWCVD9y6EWsNYBovuewsC7hLbeAeTizLe6tarU5smO6kvbYNS0Bm1T
WlGULeu4CiHfh+uOTAL6beUiJiwlXFJRy/aFwVdDRymw9jGDbFjT9I80SNi66U95ZtcP6lxKypP4
tQOqvit6wLFy6BqGQgqi0Z+wcG1JD5wOkxOZpxzz5skjCmsT+fVvn1O68TCZNcixCQpLNhnKC+Fe
CDlBW57k0Hsgd8p8KWItO7dugqTKc/dmp7A5bay3vLEWgdH2ax1V+Uajn3mPCnxvppH7hPh1wuIj
zugTnKfAzfE0e/V9E3fuU0cL7xI5xbNBukXX84HRIvxLitY510TLjB0Linbnl25+byXk3iIs9Uiw
g1clPFAqSuvBH5tNMuS0HjDwEpdCT21TVbV7QMzpHOyZWuegZklhZV+LuNYXXqKe6wEddK336jNO
xwiuVVYe23lIY/ZLgrh6Z4waSmlVe+ubtn+MhFY8Kq+WF/aPDj6za0hIjAvTtEvN+iw0Be8x8mHE
Elp8pygivvP09IddjMFOjj7n1Va8ITLP75FRozdrPfuCeCs9uRZrq9gOxm8mUZ3lkH5zkYOstOE2
mpiajE5Q5XbarDt580G4ZNHNOclkjM9jvb1XS3c6yis+Lpbzn+8ARwrnMQ+OuIYXfWxXT7mYsnuz
cy+lU6QvmshP/ErAqcEBXlJAkae0A6msZOaF3HBg9oHvPwkdzshAhN+7HecQxWscg7aDJRuwA9b6
bcPm4lE143oPjr9bJrqrPI5FwscwzGk1zcMpEGjfNAesBNfGhVU8ekRhzgNPlMET7Wkwd217L6e0
0v5aTDQuP0YqoJpKbyrQD/OPQvSK8xHW7MdQt62NF4XFWl4cRn67FyYVTaNo1ooIX9RwGFj0UHqT
9TZb7cqlTu18JYc+qKXQhnkIylA55/Mh0zzE1rmS7TrL/PqneXmFnKuGYJW4/NgGqN1ElG4VbFNA
9Cua/k5aUsyh97xCbcyjLom1w+j28S0VeA3Y9iCaYvLWe4N7aIFOI2WLtraKzs/UnWhflP0cv9MZ
L6QLAkfyS+OAwMB4ceJ+W5iZemsMC+IOVpZVXkfVLhnRJqtdXvFJqehGWf13Q0Tp3kg081SAkaRL
hiAEuNANfZ2+wa40vgl93dIf+loh2wPEVhOGpOknn6XeMRzYaZqJq2+6so4eEtrZhDZb431pmD04
vcldAFuNHoTmRkjzG8AzyUSkxTwXZ0i1rJzNAX+ipSm4xbmqltwZNdB2eRZ7YLRNUlNWtCXDlZwb
qJtpY+o+TsnLWFjADKfoxU8C70UXSrFyoeVcUpFauwEz1FIzm+9xZTS33GiogVA5QEYRtzeSV45F
XzZrLw/H80S88jpS+fp2Fn1rJB3H3jbyY+6CkCQWw96P6Korz9Fv5UR6fNuQmSiHeRTZh4QG/UIO
/aQwbtSAV1GkNzukyCF4DrSyediNKPOCFfuuYDXFVbRpIyN4bq2Zva746mHAYPGs5rCAKvq1R/kq
CG+e4nYlzqARedWrvpATad7Ja0XaXFREKlf5WhrEO7VCWlj13UdTvZr76Z9Nddljl3NVCXjA0ptv
QrUP5pC2J4A6VJGhOJoritTwLx67Uj3lhVni1UqGle76WMOqanwYiJ7xJoK5NRXUwuSR51Szcr8h
qHYPhOFuqcKlC+zDxTslv23UpKTZtvY7twhcqU34NY0yiOahlxwblZQEYVfZCrutf2/q4sDzRXuO
4PVR3PJs7IOehXdCnTYROKwvkfVDUjgGHNhrZzSdA1sJ82HIp3c5H/lPWmI84p2svo0K/GQnbq0H
u/HCg50iujF8LXoDY7uQV7SVk6wys/RYWIbFpWsm3LVD9FKScrMgCQt1blCcUdpl88O5e2rR+i01
i3uXHFLQTVf+OqJxvgvDTt8OtTFeaSd/6UsnOskDER6oGT0kzZO2GzWhUKbSlXtB4hMSS+JgS93t
buNYWXds4k4R5qdbPk8BoqXkXVn9vqDc5UHQf9AjizRZNAFPYO7DJa2hgq2AeOocNkda7qRnS2mz
szz7POD1uIv5vH+rYMRaQc//mt31y3FBkoutPtWqotyntbGRI4fW7MPYmTAqc+2JTu/40DVUnueR
jR/5wcEtYc4jvbXSG4qKpXyfBznkNqRov+bXBrLNbi7Kffk+lPvxY2T8IC/ZWMZFWeE0CqA3eSmk
7wlz1pyMgujTVJ3oriJZ5a6vY3M7eXHIRplhMx/kWfVg9GZC9mIA5AhcxRGrZoD6aqChW3bz18+5
tolGXUE4w84k4jRxemXFtq07wT7rT+Ak63UxZN6zYipwXKfkR2JXO2uo00NoOuGmd4kBGkYr+mYF
6X2cu80PocebBH7WEUN1s4xonkybsVeyk5K9G/aUHGNKsFtkVGBszf69cob8CLg1fWj80LpO4kfa
mWJPuYrCfGt6588Dwqx8Y1Q6G4u4iReEYOwjZYweuSkNaxt89kYOeUN0cuY8rE4o0aOcA6jrVb32
EA70DcGCYZCyPeIzIjMCE57nr721Jkrae835Fzk4vtasvD728BW95prWnwtUK3dF2og7sn44sGhN
Ue4oPrcW8GvDOm2C6B6gm4/qI8kf6Cs1q7rKmhvmTG+Jr0N9tGAN4NPvvSd6+Sz1UbK/eLlFEV/p
WacF1CmKqla+0JTHXweH2XesgLAgFadVUz3oiVU9UPclCKEAeMDi8R33Z/GNRxltzDle3GvbhVEp
kJB7/HVCc/r7oPCivdKj55ZDR3XaTVeEUIYVfDvCBesMgfZVG7zsmoAW2gSeUpxzNdd2VO20Q0iK
yrFwy2qn5YOybyt1jTs1usVedLRweJC4aYQ3SkfPrqZmB632I/IYpujSW2679cqZQj3PtRCETOBR
m3H85lLjPXV8h89UnvGczGeO52r7Ka+OAawD9p5eQ77k5zW2E+16AtYPcupz/uO6LErLZWiqZN7P
P4s6WES9P67XY00dGZic+q7wZS5qXAOKTr4Qf5Tq1KqpeqjTCvLX1BxINULXMMvw9FIZUBCZ9ZGK
cPTiZrvQtck2MfV+nRuRdUznw8dZlUThKmgtPELzJPhVDoVL378G1rcEnQGs93PSxD8MXGk3+V58
rL2StC19JjHo4M3+aUysWfzxSulRAQL58x5mUXz4GMm3kIGz90evh0gfdahovXE6KmrX/jyVY3lg
ezYd5Zmh380lsYMcpLUXbdTZyV7Nwhx5KOUZRYQtlvN0oTpVcTd4iAySrL1La+wVblhke6y9v336
AZKSvnudwqoFn+ssptHpt9IYZFgeElUPIrprtO9y6vPghXMtT1WWZQllh41UgfQIFh61Q7dYAuAq
qY1B+l8qGZJH1QuaRWERyhvz7dhQISTcZJxwxLnRWwUr3RmF/4jiFbg7XsS2ZyERVlZ5Lw9elkLr
wPq6Gs1E3KvzoW1JwwLPbC7lnLyuTd1om9VI8+RQvtC7pCWzBaIq5qXiUmHiotlY08lOR0JRQRAu
raDNV/AoSB8k9+8szxpBULSTKItituzbZjfsDcq/ChESZ/zyPlgAeTq/ijQiW/bJnII9D70cywWs
mCMl8uCuqtWQEAXO/K4/I8pGNc4i4c6xfHG2vOfesrRDK4C4DUUdvYSGeakb33vH5fU1bzzlUcSA
3qHAU1giUaTrvIuVJtGqLLXhVQUJbw5D/5va6osk9Px3BdbkvKEpHlvVdgkf8QecZT2ZBSk0wwbs
/KHpeNhMThduKzb9fGm17Gggcdz2zthdbS+G7tQL+zkiSRK0UpF/z+J0JUoWJyHpCVtC6lxkd2p+
hrAwUcaaVpGZmK9aFwT7unBJaxWB9dqo5OewnowvBdzkmz3Qn5gvEyWpUgK7Jynfo/lqZ/pr17fx
fZkH+T2+ttfQsCmEeWOx1rBAxcLV3oGHc3dkofYQRAXatQi0qNFqyZOvJl+gbenv+gSS2BDBM50L
YqUKUvHi2mUpF0bqqcyMaWPETnKvULJZQTusn70eM6bl5/mzYUBENtRdVqn5b61AAVSM5VtcKiON
KN++Oo4XUmYlwgiRu3FXkeYBLQEF41CaI8hs5wgxoEd1k6kXebCsND5nUY/GKQip4XVBd+WP011j
c0A66BiCYqPWXhFEd1d5xuONtMBYOcuRfEOm2OVqZB29/rh2foM7qf6xtNqPyz5/RueT4jt8L2vh
/ijqm0Gfh2yrortE9JDeCpKNlmxbjIdWH6HZpyNeNtUaD74LmaZurPyqjcSnsxUhT3Eyf9h13P3I
wx+oZ2tA7/xaiR2Ob7aJ882s1WqZkmK66DpXP9pGaqCYavhbynHUBzgC/nwqx1VhwaJFw7j+5U0q
rLwdFQALN1ZyF/OPfZUHRw28Ky2rDDHzNeuB+ehBTtwSsk0l5SDP5GFEfHWAe8FhPvt84T+97v/+
No9ucuvjJQH/V6wUB56XwQqULW0pNMrdHKj1EfZozbnGn5PoUIu1N6YofkdFEwvqrhzlRXZbBMHq
Y1q+Qc5WA+rKLtnGvhY+tHVztppyfIFAmODCtpUlm6npRQF/vrIh3oB8iB4yGpWrn64mg0Zd6l0K
z+YjVYbe1u/a+ga9qABqF+bf1dZdO16SvuXpOK0KGLyzfUs9WdDUVsjoAcD6un8kK2mCt9IHKOeD
/qEoy+4BWpsKC9av2W4zNOrYuyoCV9c8Ao2eEfvmfS2j9MjWSH8nAzhZ8C9T3ZyexgNGR4UMGcW7
keiBAH2+pFStMwVA8ZKOfrJB0jsc2ISXV3wmJPbO31+NbRS3auNr1NqCDMEQvkRlB+e6JAtlisZt
yobg7BpDfzFxiG4rv0OYoWT9Rc4FNPQIhPWhYswgY7t9juxBOdmGFtzJmV8Omd1S3I7NDWo/knOV
dljzp/BOVtrgL/Z1gPXsRc5T7/s7+cLnq7SG/ZPXKToMFNLKCObyo7Wc/LwmgnX717/8t79LPHrw
o7giOw/IJ/77f/8Vff6n4d//v4W/mer/E1L93//3//yPf//Lf/mP/wXm7X98sNT/6z+R3uTP/iC9
ATn/m2sRN+nRhsdHrEFS+yC9aar1N1Btnqoanmrr/DY8u5vw3/7q2H/TVVwTjmZqmmborvbJeeMt
xPJ6hPG4mmXq0OHkP++f/7k/x3/J2+xaRHlT/9tfAST+I+aNX8u0Nc9154NpAbn9R3q6B8OjHnAg
Pg5Zfo273t3YJWQK3Bzi7dz6JiHYzmhvi6x1NqFJcpydqCHqhIrskWDQb0NpPRu9cWnbMfJXHrmr
xPmU+9ZwLXM9RG2wj/CTJxR34E9k1ZH+hfYMpefVIa0B4aN5y50s3UJ5Us6eYg6QCQit0TL/JLoh
ehaleyC2vkSNm0TPNXaeYG6KIIzszklVvWXF4P+wKVRPIopuTUoXpDEoWHhO6u/L2YFnmpuqfhm5
Q61HVAhfgD99KTrdXruZaA7kGX9LkKmg/ZzSW6GT6mFE2LAqxGdotXTIvrPIQR7YX/88I/Ot5wkf
g/+Z50YbPVKJuHVpxGhW9Tywz2BG7XNPr5/QEzyW8w1reOoEZrAUxhHmgp5WazknQ8qhNpveY8Ai
O3uIKQ2gvMVWFB15m0f5V32QU5/zsoH1OecMoKK0blDWZeYM1WKc/fgfpx68ZbJeGDcRbgO1E+Fm
Xnym5aQsIWyxAZgPds8rrOY5jUBazLTmB+Q2IGGAd/WHutUAoSgppkQ82epJLQgT6s38olNEYOdc
KqtalO1dbRThLjcQJY20e1s4uJCfvOp+SADoGZrdA4dzLsRq5b8h/1mTpAYmguoycD2aW4OD5dUN
bPHk8CSkuEXMOE+88QjL4g3cRnIkuY1NbtqpCS3892IgLdz3xv5cWzELevVb0aKvG2OTjLTCUOb7
OGiuxIvHtZak5bGm0nEMZtAG1Qbqr71xIup5WLbUTzdVIGD32tDLT9y/90l16dysPGTE8S2E6W7w
o+r3cdCyKuvSJzmSh44uyi7lS7uoBZXkpYMRcTMRMTfU7nfaIfZBtwoHjAhnGI5xwc2HjxdIWPOb
diQVZbbVYLgE8taatMqk82b21QgcSIc0HPZZ4moPyqPlehMJQLEZbPpgris4o/vQ2L77IOx2iQhW
vTaUyzYBPetlSoHsnKlFdR4Mdx87bBHw34iznO+6xNyC6npOLB53VCttuAt6Z+BjrRpiLAlL9dus
AtI/n8Y5MdvHAPnGEiFCeOfOD0CgSwgAtMCzDpkvoDl4PuGWJKp4Smpd8slTD02SZB/IUh5S//qu
pamILf7xvmXrnu4BzTQMbiTcIG3wmb+mPoyd5vaVnZi3CvbBNOv4E68EMQ/cfdHO+v9QKvxF9DIN
ANx6Qh7OTlY59L3DSxoAicvnQzAlPw+xOW9rFcu6GwABtNw7vlEOr5eOkmhX3Yi0LVqzBdF04aFv
nepQlFl0UBPx+5nRTdAlCfgWHa4tYxiibeOSoUYi3f/h6jyWG1eyIPpFiIA3W4LeiqKklnqDaPfg
TcEDXz8HpZ7Ri1l0BWFISWwSqLo38yQ0ImPpdRaqdqniQF/PpZacvSY0bnFAZB5d1niXNdOi5jDL
U6UrH0Go20CbbJTV5Uc4wdheWVV6GgW5b0NfV2QMpBWlECcTF2UJQcIQjrVh2cwteoCGFTkdDQKU
lU5ACdQxzMq5qgB8wXkiiCeabEYoHZwT0+jJwzLB8Gme/ehHbIf4qqprl1jWvhWBdjCSLrukI4V2
RfeEnyJ82Yq531uTW5GNm043u6XpDu+hTUIoOZ5WrlWc0r87gwIBJqPxmhPGvKpUh2oLGQhXoCbG
IQkbexcxwcMFU1AxLMenGqXDU2t2u6CMjVMFdeBqp7p6zVQ4eW5zlXuCvCAUNMR2Z4H9vjnLEJpC
UDaEC5+m43QYAv1jslSKzm50UAWqO/wG0V0+SslzzIHxy41cETsVIvyBpn1qfueLm53kQLJFxjXC
fvEMw9zaThEip9NH2CVTEJDPhHjVT9MseqvDqQGH3bgvGKIt30P2eScf+iBi549dDMoD62jwvIgC
ATQyVf6hxzD+tbEP0EMUa7KWgGOBTF3Rp+TeE1bxy9RDsqpLQoI0lelpqxYUpJYczG4Z5GZEbGfm
Wd6dT/Q/eatn9GnUftWaab6jAZmdmW1YDazrWlmFSpttmzppEcqSgtHGRA1SmT0ZniE2UQVOoZmH
mIw+BnmgdjvakZN2DeAQvKhQK9paKe8pbJnNwJx2RZhBeJp0PTwFM9h6uYmplfWB3Cm35fCvw+4w
7itKvv+3X25SqOAqLR/mISKtsK1KGJoTwHKwb8oWOx4xhbQjqVEhxWpcWs1xXZ51QkY+hzkOynPB
qoiAbK5A/zso98vT5L6vzdYp0j1Jqo8FxrL0t7k7moSSDHWB2HlORsLi2jtr7PFs4Ng8k9g8ngd9
SDANyTFrMmulxnCuwwnIbS50saPFqmG4qaxd1Ea/p0JR3WX92MAqSKlnil/EzqTwp3FU2XF11jTF
tQ5BQoUfO5yx+dwprAUMP5EjJrfLwNgTXWEesakW1/BNhE179Zb3Qj6Sg7YImMN4uNIU7bEHDd6m
b+b+VfdYMbPcFec8D4dXdBwA7NBXnXC6i1ozHi62TtSa7fCq1dFeADi7tHaLIKS0DiMg20sWDdQb
PNdZaQJtZOIq/VEO6cyk4GuzzMi2lftGr/UdM6gQ6k/ut5xc25Q8mz1xte6W1q1GV4JADtNdUp+h
k/WtACh7bEPHRedIIIxlzNHJypUNbNjydzKFv2O95upoE+uVWs2RNScSiqjtn9t4PFmwy/xgbMSt
6qrH3DjjDwCl+wzZYMW8d9V0VrIdZmUSMIZjn1m7eyFLGoFvXD8pppuc6prG6TCKb/NcPeq4XRUh
nWUvNDsCt/Py1onpQCqbviT3OfHKisa3srHMvVFbKC2nsl6ZCPN+oS4il5olY7CgfpUu7LeeUWZ+
0jbVsYobx4f2t2Qmu+03pfqYDFjEmQZrpOyytyJt8g+t8Ci60Y4f09S7CbV7TZuayQHZisGkv3V2
yWoag8KWahZePdIsiFa69bpW+uAmyGNA9buhmpqgQz0LxNXUUdLcz5Y7zArY5Zas2g5xTrRHdJfu
0RNXKx0h/a3SrqgpYuyQIRKybdvn65Foz/eGDJqjFmq/44xQlk7x6h1fAvesEZi5ijTlt6oDGRVR
5R0ss+2xXHwQ2hfewjqlGt22+c5NNUIFhco0uyN2dHbdd9VJKIThq5j7wFk5Wj69RC6KZGUuJxwJ
aXNYyIyHyaSUW4yLO7ZmjkPxuTsOqK5X9Nn0Y8lnk2AWUdsbOCd0xBw88QU3glMB7+pERBARDqG1
zRc41VyAVjVsYwMyh5vjMlTLhEhV+gRHZ0pe35yhgba0YSdSbyZlPGr9Zdn0GCwAlmVbEU4r2n6n
KC4hEFNmfEcn/B5muvnsEEd7ntAAkag7G9/Dongg5FAfFOKGE5C4GtD+cr5qgHDEX5G5nXP0ktFY
ewVRKIFAPgMF7jWZrQItPDErcv+szLteVOLNLQb1gAaSCjcxROM4168uPfGdVpvFRm5SvszJZq9K
UBDlvOqmWbnLgbZNuBEV+psRzvTnvgh36WpsYxe8COfJAwoBBEVKJrPImIZTykQ+6PZHS3Wb77GB
E8RqSjo8udW9aT38mGbBDEI52miwhQ+lMx7owacvrPa03Ow/hjEJD5nmom6iZP+o6CX4tT3rG6XV
5xcmhMURoIHHnLyaX0rXm24ptZE6TLrOn5TfXpKkD1zS6gs5or9aXY0v8ommEyg0lcNqL584kuDC
JAGxuzzaqA5QVZswI3m0783pThDs58/0lh8cKca2TkJjEznJeJlC0ntTL/VQgI/ua+NA8LErF9V9
kv7pAjvbgRALXxISbFdidNK9p4170CrxX7avxPgWC+U3JFxihVp3nzdRijA6q275MshHdRvHm6Yc
QP0v+xSwKX1jx4dBt1jVLkPkht3OdWgmJ5mr3CPaAvd4FcOx8sdqCLceUrZGma+eXanXcLKAY4eF
a25IAiyR+y3b8pA8ySiDlyBx2gP1XfXzKXI/HqOeRM94QaDPNAxIYxZMDqkl54avjZm+QyMPCmNO
9l2VU5AzE2DkBQK1ss7Du25+Tw3NvLXaGN77ZVAM58mz7PkQEE1PbjjOaCcyNzlX+kdnVWfH5tMJ
qbABejQbXEMaKgZGUJyrUTF3dunYl97o1K3bJXCgh2TeoNOu79QBtDX9zvKBZg17h61Wr3PXJ74z
Ou03U2ESkOSR9qF07T+jA8i5pME/ior7WK2TAFYoezWFur3KjZdKjMRuA7nlig1rbMXk5aTTo/hl
mNovOEj9Bx5QfdWhFnjTM+UaZdUAzs1i9VuU7sNyg6duDIfvncf0B89oedLapHkZk+kq909BhbW7
ndxjkyOgicf87NbRE38zeGtq9g+3IYCobF9wZbcvppl+KwnCu8hdUVSk69ocgp082E5C7AEzuD4J
Oee8rtK7RtTXjj3xpmUW9BYTeLsphtzdQU/Q3kRiRz5xrs3JpDX3FjnKpSmiVTi29d0YEAGac/vL
qevgHTSUtjEKrduHo+e9Q5XflESDvXadGwHSRSpUakSStNRDt5EwikuaFA/q6KL024kwIdPC/DpY
TfyASG7DFs/fEC7FXBjZZUQAGgM8oXSkQnEuh/gmp38Ryc2fs8Psf/NEeUAOX/uGitQQlkP7r/0m
PdSVoPOySUoYX/Tzg/xYDFp+lI+4XRT/2pT7gphTBooKf8+OI2hElYO/DQezh9U6RlW+rCNaarHE
Gd/l0AujPZPx9ERxd/7cVTTkckSUq1fyDHmAmHm+91FoAv9bXmmwNG8b6baGRf+/L2WUfFEaL7Ox
5yznFEzw16zl0u3XaxsZvMOmUrXd5zlxu5gVyxRljKNU16UnHQ36fJmIkMOyWvP1M4Tly31fB7j8
gYlezos7uqkFDb3PpwkLEHVvgKf1GpcwBK7vYW45T8zF/g5RM2GcdrSr3B8XyndjZjHWevAszDxC
vmMbP9A7fau9/K2aHGM9p0Xx1M7EW2dd+86SlKjUPv8z0shbIW9n0RAN6cFqESU5Iy45lkj7qO5R
R2bX3NMvhTW7h6zv+/U8Fd9Az9LTMngHgepvCzB7axxtkCK7Q53k7bPh5Iiu9BokZx+yukJn0sa/
4648pY12slMuPEPWs6ruCbOe0LtG0ZZ4ICjIA0lNDhxOEEQKVL70VfUoY6j6iEo7+lApr/I1ncNN
opRA3VCyU6bsfT3L34WGploxsOzg0j9r+CxWSGDctWKTT+3ywQfp1eAwvCkZZJfS08SdHkSLSmSf
IGgipcJpNyKBnGwq46YYjWg999HZdHL7AImv4ZatENbbaL/ICmh3hB1j2UnJCFIL1q6BQf4Byisf
MYruh/2rmu8WIuFdJcPL7bLnSCPZGKvxuamqHyH2jTXJXefaDOqDM1aEUnXVzkrEA0kSYUz1oR/m
935Gl5zQEN8U886jBCUvE1zX6K2GTDR1wGtIPCD4JTpB35RWDjpVFJyCSrfyKigS5N17vhMavwuv
/jWWoMdTBZiYZ2ZHd3Lf8j6+Okar3JMqvZJ5OGw9UuwbDfMbF6V1vky/GlDF6zwbMWHudI3gsJGg
2bVISPHq4gmSAp4UzyBQSUefvm4cCJfR4Gw1B4cWb1GuY9il0wIqS8yz37CKsDvnbaCjCeOC2mZl
odTQ02I1If/cuJgedqnlPQmPCW1JHpJfVuBfIPVihwL0yLw3r7dmnb+0xlAdqbnO2z7BXISy7lCT
53xKDfPJzXqHpvWhrqCzlmO7XsLrj81kpyT3dNm+8sadxW2Ipnv0q4T+TrMzfXYJPKuaDfA+bcdl
a4s8ItxEPegjkqqiVZtZFGTTq6WZaJ87Kjpwasa1o8QrOCnNPjaKkAwM2oLasMBK5vlm87+3Mm2r
o4xu30Fajyuz6D46x+GSn7poMQwCISrAz433LR345mKQeQBWYZ4Kr6xPWJMoxCXmaX+s7N9Wrbir
loacINAIQxp5XtrRpISwRFFeJ55uRklymJwSHoT3lx+uwGPm94h2lK5Igo6Nd7urxDZPk480EOnN
1so3r0F6W0SJX01FsCLFMd6Qdm0aOpncCiXERrS/uk6PybsTS0rlrsFwt43FhIBD6/f23MB7DxdU
qvthW2W4t1Ul803HrLEWjin/c+eymrHnlEzt4yalztLPN7r2d8tydhY/9GRxO1+PoVUyo6X4Q9rG
roF+1VdGvu5pGgKrw/sS28hQi4DgAnPyadMAFdUd4k1Hd5Ht/AEnuihiO9YYBUQOFuu7ApLFLg/L
R0aRbKPCcSYiMyX/I7Lunacp65nizca0+cM8GglHSnYroyGMXqSut05HgO7jBx+syJ97zC4mQZjE
acZvdR4AdRwqRFbocj5ApZPk2ToeIl9Uhcwa94ag/+FZVvlwXUCjMaVXR+D9C5atKWJZP884x+TB
qYmjZ2f4Jk+XJ0CrXSaa1CHkvsyouysdn7PcisKpepB4r6/UsnIOch+GSOaFySE2qbnoeV98NBUL
DVqoJ12ppo1SkiaXeO2I6YVBHlAaD4d2a44byKn9fapqDwx86fcqE5R6POpm/HeQm7NiLVGNxKHN
iW6y9tAeYR3OR5oeyNrbJgz3Wdv1iDlwIFU55iPLq38r3IW2cpdXaov3L4gZzVpHCrGc+LktT5fb
X4Pcl7XMs+p81zjWczPvSgxSV1IN4pv6v4F8nu9tYKW0oeObNaGLt8dJOX4NLCTJZLSdi1J0a4Dm
AhW/7byosy83wiRSkLyTdaP1vXauZrA8WAAPLe4f51kzxbbEJXsMsCqe5Rlfg9zXjQNwmrHr/Soa
naM8CtOUGLQJ7cXaLYrap8azJHokOCXT2RpW2hIQWvKrZqZzM513QyjuRzrM9lYVi3kD7uJbyJSK
jZWNRmRXhXZlrTJDEzdr1ijw1lSDp7AWt6HticHoBLnHHfrvNXwo30RR/jQTDfGECTp5SuLXCD4T
LfH/7h6BzG4TTev8emSBmCV5uTL5mF8mFbXz0CjmB6Kird3lJcGQzN4qYNAXTXRX13OTR5eYxJdh
Z+U2kz6muui3eEu4Ow/TWPpu8xwun2h5UNMJLRXxIDaf5yqq80zWh3wZM9TSR43BaHHqRFu5z0Uh
dW+DDNksB+UuXGeUvwl2Rx/Pj0PfUzwFTfz5gvKMabIcX0dfv5M/BBGpclVp/8kt+UIkpwsS0712
L/eNjmNdypG2xvKKchciNWdF70Uc5BOUIvxd2KTgeh5zsRqezysOHO9QNR5KYasPMAbjNMCQo/hi
qn5QtKxQi8UN5HrxjlsoeVGWIQn6tWMJcZdbIlSuDt9JrbZKUnIjsdOqqAYP7URXrVLtdWaL/Bsf
8n0P1JviZYmZXoz1NQ3z5iofJRUsviDZmwScMkG1tEcB8OehF5uy74tLqHctjtrmEk3z+IyalkGw
+AgbUgcBrCX7sSq5HytadEvIGb7hWWHdXFwDM4xuX7uJ4UOxHgsdbL2GCDituxNufAKp0xnbUF0G
R3wU3l4nv/mcKjl1Ugy7l9YEszxPTXULS8fcdE3gPVV17K1VpVCf9SEGY47y9qUwuXBboRCkd8CM
x4BavaOlq1Y14LXv5mT+9OJ8+DmWBhbN0fytjO1hphfRWXpygT+UE9fFYJLR7YC01hfIU2RzZ+iH
9kRSRHDM9VA5ykfuSEFjKACE1XPKVIcCvVPDgEijAwIX9dYvQ2l4M5EzndgD8gV2Wc/qTYvtnptQ
7NZUMMtwLc+WJ8qnQEbK/MgxKcd9ne2U83uKpwb1mXzy8to2QMMAduMlNPrBpolsu+e46jfyafL1
5AARIOQD1f0jf87nuZbaeBtYKUz5l58hzzNH8exisPEtcMY34QmkVg2lTcNmDldkjp8nU/Xe9CXY
QZpIuymfyw+LHLBaC6sfwhsF6MbxufPm+AEHOudvGBPoqvk/ARM7XwNpcqM1a3PnSMPNmFP4oxnv
7Twd1b+JH+jsBil5lUolDoYR9TtK2pRO7dK66sswiSQga5TQE8Cy8YVuUH6O8mc9UViXy10Jbf0N
AW00SLlXXnQdZ05qmQ/dbcxHUM6X2egN2DNsKR4G41RzIACoWHnUACCMHnbj1qICdCAEJHm2PVZg
ToDo2rTCf4Aq06b6yTyf2KF2xgPvKnAqKg3/mVYfW8f8Lrd4k7mOlpjbJjG5V7lPZsLPc0w1k3Yk
0EaeNSVxtgsMVM4qU8hyO7spv/UgLqPlJsyNdf4fl+uqvgxi1NfgapSDRIW7dWFhyzW+GSGdD7nL
Ktvv3pC52xYGXacH2q1ZBvko05qajCed9o0LVaCvjs6Ch9Nav9fL/Njh/gREHA5U2Bnk5v/to1WB
wbVbmvxfh+XZ8nly3/9t/t++gT8XKHRmE+tZi429RDuXte4+ioRwKYIEux11kfEkUmI0hUEfrYuC
U9Bk5cXFuumbJl5Gd0Cm1asNZRMajy+JVgdce+lEyU0xpNOWZO9mIzfjIQqPTRoilDSICw7z4Jed
t+uc6yy1VgX0Ta+FFyMyiwv/2+Pa6xoynfPW2sSFUa+yyW1OfWFWi8fQ2rhx5mxyLRUv2SHNvPoA
+qJ9dJFtH62anpLpKe3DVIv2YXNHDlCGXQPVNXdeNhP9kOsEOJkU4npnAHpmhOCcW/uU6PW0h+On
ks88wNYfnHYr37d5Io5CvrV/3/n//RfJwwQGzxswMWQj9ZbNgsacXtx4wME/dtMN0fy8MzFAn9rG
SU7wt89UiGjWO1bzOuZ9uVUmJqepkZqHeLBJBSpj9xqWtrmpNWZuQEDda2QtjSA1ppFE5NfUJbuk
9ILXGcThjrjWdJ+G5fiWdePR7EvvBwbEwefGoVwMYPHXmDWdD7DF/ZHY2rXCSfkapzhIDWuwtkPC
ImEEDFjMQ8fyFBL3gOAOa6tNDVs+LNSE+b9GImBidme9SLNi/a+HyHRbP431+nOnfIo8jIekhbGl
Y9GsjUtjpw6qb1F+pEqm+ilwpVNMRfMNb9U6Mczyg8ZNxDojyrbyNNVN73XgVWuhVaaPEGLRsNQE
dnDJI2Gszleq2hIATKNHtHFyhXX/KHOFhhPg3P3kwHAdKM++xdlVWBoQqyWvQ+2JO/aaYCHmKgUG
cezebVz5TuCQ+6U7/7TAtp7KLmr2Q21iGZ57wguc9oc99sUVSul40BKV9QXyBMTiRlWcyno4d7n+
CnK0Oi0Zav8aUBFyJ1eXI1mi3ICymUevoYEG4YLQwDm/dnppPlnCJpTXE9ZdDllAjHTj/c5cvduI
vkJ2XDTmSgm8FhBHtFITgYSrntxzlfXPrsn8otMtsRKad/ESAJp51BVvi8cT+HP+IzNm0rdr3m9V
nVVIQVWwzrEOXXJkPDh8Fe2HMxWnmojNgeliXSNFT6Z7FWhcyLu2WzeqJta163k/42OlNMbPEh7L
2uwt/RxRUCbewO191Q2KXYJoiz6I9qMAcf+uVXHnB3akPrcZClToFBTMwig/RA0BELgQxaVeRApj
UlfPVUjcT1DaQM9wbfIN0EDWs25ZwSN8KarOeOMK7mxgoUJ3raqKblJvHcpRYPoMQ/XQuEpMu81m
8amUf+hoyTvycO6pB1NBmX87cUJaRVBeO7PpbhqzxHultd+V3O0+dF1Foz4hQQnnu2Ya8z1soUHR
eadKTWKHX/UVEg1XrdZRT7tTZwVJkdH6J1Wp+0xxfc8cm2k4lJF65N2WM0loefYum8s1ciflzVqi
/YRKACCXyTbK7k3Y6idE3cbamu1uHRpqvNXyQTtFtkfsmh6DCcVDuINKcclh/7+RguiLIZ5/Jcl8
GzvVfW/pVa64OtWPUETmNrcsXw+o69v0R15YiXkQa0Tiy82uQihTxMZdbi1pBC8WKxR3fmmXx4PV
PlO10a7yCN0q1hejaR/k2XOY2xtYRuFWbo4aeAuvGPg+F9eEEMGTHLTQ1sljWraRXUxHGKsAhzwN
PRaMtd6piIwPGvtC4Kl3FLjMoOMSZmLP9S4gtGw3leELpVnBAhN3khubte/FReXLV2T5j7ipn3bc
vdVNm2nWN0dPuWqV7asLMPg2NvrvqcUpaUwqbyYD/hnvDRhKugE8EO0RvKP7c0dfi2JAk9SPLooa
neomqMeVVFw1g+ChVFrFBYppm0QJk8kxa+Rq6/Zi5n8Pf8dexN5HvdDN04VuPs/Fa4r4c2dwYTzL
IVS7v49aXcEKE+uk1i1HkbRxADdYtg6d7meW1+22cdr6lJhpfTKI88u2CGXCTaAhBnGyDn+tyLB2
LY8y16XaxsVk3lS9S0eXb8yDeBsEixpI9SmI00c/Oe0x/WbFNKgM105vgjDfzyEtFTo7wXTvll5A
zBTvQcB4RzPVndBjGd1TU03DGp3WvGf91r85jusBNaFpXxr5tA+NEjSPR7VADrUzYez72k41ignx
Msh9/9oM7G9zCpWiaN2feWX1P0rCJ8FRkjHpNIG5UqM+XQs6LodAg4NZpDpicu7q+z5Nu4uBxX1L
qQyebYXnwFbn6I7WcD62WfmDiJ3oDpUpvIN5xV+DkVHuGpem13eajOmTNYfJrhMtEa5JnB7dMDf5
KATmRRi9skH7HT0bWmb7Ae2et3FqMJ+WLf7gujkpTGWpCZ4Ls4OXY1v50bNH86c50GQmmLz4Vjgq
vnO7FCTszfaGj2d4bRIx7QetEMcSd9jJwAa/KzrFRe9TWmurmSEfeoZ3pt1/UAu0XD5Cs7n1phed
HshLLbyTHnvRk6Ynt9EcvtHH0fAS83qDEraXPAi6TdHV3ktjkIma5Hb2uzPNVZ2Y5j9u4D7ZcSI+
TJoOUPqqgEAnnq5k7hJFm34kkH/oHRaR71hWSmWOAc0TeQ94kVdynxzmQcynzJkeeVf9GmzFeaog
xW6nlOv2kJdw+mP4IVA6fpqkZlJtg2uVz1zTFLy8jqWQqiIfLl6nDeEb8DJaWIyD2QFklI+w7Z8C
9UWmO6s5Sc59/N31VOXEDccNd3IXZUad6rwvN1hIEPcs+G1X8qHcWVqVOBGc5CODQhss9zGtDY+O
E+6/XpvQPp729TKF7lh7qzNueMzjSwtq5u9PLHpD2zVW9v3zGZ+/SxvY6pY/mAnH8ovm6IioQpkH
fZEOZ52CUlUzeEeV2rqoUk68DHJTc7lyoAlHB0fllCl789tAAKVEw58pyiid5/PwYiVdvVXK8uRV
eXEfoiRbCWMOz3Y3ixfuodXG5RO5dYBAv8Rxx2dvHt29M1XhLVnhPZpXia13Jzm4LFc/HwXLo6/N
xjI2Jr36vTfr9sVpzYDaTp/+KgZierT2Z5SXhM4mzCkILi2vWpSbftH03pk/90dYTf1pmCnk1T3w
oAQHlZg13VtPDQxIq8uU1UBy+9kQmMHAdRxJh9N1fyZiMhPxBVV04Rp843CsXS3b6q+iSIdrEcaw
swykJzn4MLuehpOBs4Xq8/JwKXXaEEZ8O3HX2VyHr5mXRq9x9EBnYD8iK2JiWeX1Xs9brEg0bf8k
D/oL9TWYbfozFuGFQWp7XCwNjMx9Or+Dj8z/XoKX67DclIO8XueAAVKw9qRsgJaRuyY1t3eqVdKf
JRVjpsX3NyADMth/t0NzycqY8aIf+ZJO255QkEMWFOLsxehru0tpjmXGLxGx/iuw/mtWtLYDJ9iq
XvmqWCR/It6JXsuZ7MS8UEskfVT99ZIwsVDHiWehDoTLj+rBo19TKa8qus9ur/JpYQ6EbEnOfnX6
E1cFlx54coKHNaqFCrESvpW26mbstfyGl+bv4BXdtWTa72lJTz0+qw2/RvJbuRnZ1w7ZC9BkmHex
2D4wYwyOdWQ9Y7ZpNjaMZTS4Efi2Be7bRhATAYElb8FIgyKxnHenpbQWJP0UrA0DNLPQSzjw8fy7
ip10lybpTgbLfVlKRxuar50Mrd/NlBvIX4WYWKdcbIrYNH0+8/pTntpcFxQR+50LLX0S/fCGYl3d
onBPaOHEAw4+OCy9QkynPBqhe13RtZkQpnHUnLTvZtSFN3nQM5Ot4sXKcznG6ivptsPygoQBNsz6
krPcqho6kCjol2pRjXUrqQmDQDrzVuAhB/pGx980LuOsu3vAmdMJItvfwSZKjI6n8bB707rp2fSz
bjvrWxLBLi1D6KAJuQPGcE21qT9OpamhdiceadVBOffdvmwOJQSBw0AS1KVPs2abGlV3x4MRrk1v
7vEyVUfh1OlmMIJ5VY5ldCWdXqwjPY7XkZ0C3bQY+GuQLJGL5gyjfh9RLGIX6B6fw2gRHZgN815u
WgRAATFsVxAv3Q8LZUzQRh+11SQHEvTytUC2utIHh8KpN9fzKiN30p/5YK3zGnLs6nPuEuh/ZzFf
85kCT/w6JFvg8xR5Hu5AQmlKSDuCacgLaXsmTSAKhkkXYvFX22mZ2h7lwWY5Y+TzYJiAYkrSCLcJ
suRLGcwh7w2fQPlI7pObhOaZfCeQxkATMJBbjc0mtqfsDA0x3aqdYT+qzp5XFHbzH81Ct2HVcB36
0HyBle9S7DIbonXYTLIg31gsD+kawnCNMRKslXysLzZxdBdiPu665WGXmFN711rVdA0Ec3slidpv
0E7eccEX/6QLkXhIxDruHEqzHel89RLEOahtWK7kdgcFc5ji6aJxDydKyO3Ncxt2m8SlIhNamrbn
i1yepa40SoR6Sprj1x4IJMOmyuiMohCyziVd3f7zodzuo9dZEL4rpsEGWMMZX8PXvoKq/MYRLDmq
UM+PNc3WGkstFLAldHAg1vWKpbM7TFpa+5bXGy9a13oXW6l2cDdXeY0YvZ7dkw2r/Lkt2uHJoX2p
Z1V5cLgyoyZsdiQaOrBNDA25jxhRE3jedwOvoFP8sDpKILmKBE2rkc+FVX5oNe3XaAPlTOLoD9U4
tK4JGgNFr9VTxjX2Qk4bF5XOtb+hP7qXmGr+GJpxbNR8+GhK3nA3EuM1s6L0WMc3c2z1zReo3uty
HJa1cZa7EgxPq3YofvBN7reVRfG5rprg5o3UXkZ61+TS1ag8jPoiH9HvjrfBWLL8zKmn0741g+Os
kwHg4+GnFN2jU14p3O72qTWASGWfHCiLcnQ5O6wVTvnclmfL45+vIU+Qh76emePq/PvqX0cSAyM6
i5n9VEB4n6ZWP09a7flqauNGdWzSLWD/bvu5qt9QXGhrO9PFfjar+NoZ430CgFavUgt+gBP+MhyD
ieoyIHkOPh/9a59K2OL663A7G+g+TV8hd8uK9Qvq5fklMSxayCoJ9LVTpdRUg3Izw1nc6TlxdMLC
7C+mtAaxYGaHzCTkmTTnfivhBXL4AhvMevVfxEGnfKjItrai8GgYy/Oo3g2Kz+WYf721ny1m5V8D
qRzF5yY1JwRGtSKKI9dYsZ2E+9JnrXOSg4lIm+BqvnN+rcQqag6RkC1RXpqS1agMaEyqHGJR0tEi
pJkO/gyaUwOg7ySPmniMVjFGOeTXHI2FczVzS336PJghcab8ts8Ar/kQN2PfoEDGKq6gTBS3iQ8f
YD6qkaq/DlGX+jmYhc+j8hnDarB1+5wZlXbnzQ9XgvyO77SDIh8yWXPVheXe9JYprWEL97sRNN2K
fBdzo2Y9FWincs+5Okw74WnbTmTari6a31nE5YKpM8tW7jk81ES+nVUz56LEPnXJ6Po8x4FZu0ba
QI6JfM6s1L9qM863vQdUm+Lgzup084lEgPGlq0YNrXJoHeNZbXzshhCelktWr+dRS7ugZ7q7DBgV
kUylXKu+9slHcmCxT7s8pvEYEYhJX+3dJDl2bHPj9DWAbf7QjNrYxlie/rU/D0cVHdJyct6oNP/D
5biRxMNBEdlGHsgcZdrp03TrO9c6jstQjRNIMcOa/sPXmS23rTNd+4pYxXk41TxatjwlPmE5yQ7n
eebVfw8hJ/T2v9//BAU0GqAsWRTRvXqteGkGUEcE42gcSt5aey3m5WztdgqUvBlk7wqEN1fRZKWJ
SgXUSUTv5KtkK/6y9ItfjeUoaFHr/WORyUAvJN8+GkXjnUojTjexZ2uP1QjBVW5UxbYCuwxXvLdq
6ir6lZfU7AVjkL+Ao4Aur+zUSxzZ3s6dTn2O4hunasy2kpbGa8/ry5Pkp+7eIEe5yyEmOLfwB4Gt
yq0Hu6jhKvGJlbnKxEaXu8mPVPZPVpOUVPn8zMVB1sns/ZCZ1g/YGimgKsPiNZAdhTrRqrzGCqGe
ykn8u7IIhp2Td8WhmA6yA4oN2yj13IsOt91Ks4f+qYBujf/VUP9ukRYJrG+whJvvlVL8boEsfydD
VS0KsMyv1Ep+J1/E38tDa6cE9rGt5PxJGoZu7dZGsm4G2M/tRj8H0G1dpbZ9zb1Y2TuK4QDFiFJI
CkgUwVtMt9Lq9ATu8eDKzcXQ9kGkKE+hAU04KW0HnUtffWotpDz5OUfRfprNiBAd0KtAh2uaJQc/
XtpIOolJ6HHwMO4LnQPvOGSEzkzlG7qHBmriTOVhDTatToO9mBw6u950GjA0MYt2Y31QdEGWwlJm
G/JqH0vF/uDhpHCSO5ouHdbtqwdl0VlMITLULgmc3jURN0xr+gl1piZxUErwLOkiRn5t5adAzp6o
EUO7WrfkakOkJV/ZicGYdLwMfMkHieFa+8Rwy7skh6uozWE+RyDCWRh1BHGeFmp7z6/He2skumdD
0gOQpC23miWfwrz3rmmvWI+jq61J5MsLO4sLNIO69DJSrO9HCHbIJjWJUkAtrEqIFniBd3GatNnx
6j3+2xiKCbIayVnn2a/kkYl0QuCdJ8KWa2p2PwgSDpcaKTb4KIfiKBr+d4sjWYFwq4d8uf7aOY8U
IMQkq1qqed7CdjASbhus6QkucCGLg85oI4yisW1X2eqob/GFbKIXu9trEB49D9XQL6NmbBYg/nKT
aJz9XAOUOgRqOlwUmIYuoqdDoKeFfbxBq6J6dqBWt506/t343bdMbey7eEL36KO2TzrZ48e3k6WF
YaPMJltFd8Nhu80zj0Ikd2AMPOUeb5RVmdnJLfPyAOYCtYVSlZ4yOVLO4Wi9ixGkKNpejalF9Ov+
nHelcshV1b1LouqjAfLcrmKlaeFM+9eE22mUVozZ2XDNCXneRggoxCF3pnTVRYF9zvMHReVdzooY
CU6qM3uiuGhDQHwXnmx1QBPnbyNLhLxAuf0xCp9YMxP+U2CskAyQvIbJ4cQjyUboG8al1jgg3O7t
xyZdaz4qnkIKUwheFrldLYMSvIeYEDbR+CQouN/C9S4m4N0jWiYNvxD2ANagVOnZGTOIEhV+SIQt
snWOXtOEGCYm+pkLRMwJC+vpsQaMw3BarCXUiiah+xC0FB5q3HvuWnKMd2Eh/R5NOL2FPc05NEK6
iEx5GVryNrbl6LW2dnqgFi85+AUeXZV8mRtq9jL08R00deWU/52wnnZYxAuClc1utJxNWBtdQQ1R
LB/rqQhb9JppONtuPq5LJnmhDA1CJKa0sIkWHWYfEIvS2k6934hfIG8P4QYfqkPyHO4p6AUPdngY
faIE5l+4H+Xp1pRiL4FcdekhlyiKalEKBu+eL2CejR7kEt3MqEtUFIAqGawtdU+HqG/+qYS+lZ4i
YZDHZr/IJcdbUxejfneS8iVt/ewKMztfctvSFxZowXFASNGNUaNMvfzSmk1EYKGg6qpUQo3sRgAP
YGCiFDElvvSsJN0luvEQqSvd1hDdmUrjpRhmKRTeCQUNdauYBD1HZWs6lLMmRoLKj9rZPK1Z8ioy
yrRc+GB9j3Ud5v5KdD9ZCZSrFrlvwb0lyaBZYxhgVzcWrq+EXDUQ/AC43kFN5PYsGnnqAeh5hQUx
2c12sK0I9maEgi2XgttheuAjwl6/oA/r7KQprYN0Xv2iqtWIWoFM6nGaVQdPA8T35jiwEiuQXj/y
M/bDQOHqR09gZ1G7lUzdTshz1lgG6zgIHFg19TczaqOTaPpg5eTqox6b7T/ayKm9lsx3FARQ50gz
DeEdiadqxGd2upUvW/CIV8UGWYkK4ptaFTAxFqT2YPe1r3qSfJPr2Do5fgq63XPcK0/1xE/t8VlT
guwBrOy6lCIbQWEDmd24hjjFdZA9aJo6Xkp53F1D3xg2Wg4vddnJw7GmxGGj6m18ddwagLA89G9Z
qlxzP2s4JTsmnA2EFjuoMsk7r+JYKtYpFAggPtvxAa7gjTykyXOPHspTk21Qu0KDuhxQUuNzBNJa
3BrY3IujsGVOJy20HjxZpATWvdbCS5hLKMoE01DYSAo3KyfJIFUGiiUt8oq6O6mWLtyY3Y0Bad4b
NGueW9RvA7+r20RHo4Sn7fEih3Gy6V0C3vGYe0+Bor5Cehr8qEtuKp5Sa/ejRKwpSmGLagekLExV
a47wq9p3ihMBG1ZhC+AdbgBYdt8SogIP/P5pD4WsN7tKMsERCRdfdSVKbPi3zOGnehCOBEu8VecZ
HbTULNHVYhHYw8oJzRJyHihC+QT/MSRP+sfTkLSm2FNLM3npqOiidDAgfHOUKFrVctQcitQg52aE
T35QNZSQcbwmvz5CFTi6AwdBlTS5HXekXBOqFs3cBHQwBQFyP7JOvaF+l+My3FdTjrR2ijcracZ9
ZcaDSSUFNqQTl5nhamdqHntzEbasMlMVtY1avggP0TjgbnaWnlHIYugybGrjo+5z70TbcePp2vAW
Vwa5Coov9l6a9y9/7UE9NmvXC9V9TPE3cG8v2URSLvMMQFMmCDZJmvcx5KSGkgv1UUsxIVzm2dkm
JoK/u4hh2hOqWqh6XBPtT6Cq/dc1vmwFcgKcuNpv40Q39sNoS+C+R/l7OTSv3qh71yaSl77GWTw3
apNzRfKPr4DA5p/dujThAMTTK4N9UqMZBZm7dbFQK7DQS+20ZTCglyJ8Zm/YPLYwErSnqgrPCF9B
/tj7mzoounvU0YzHwlSrldNLyZZnL+Oxs2wDyrkknLTTjEdhG5TgY4Fkkc7PkHThAOUcpMi1b40Y
pop7tnQ73wq7RXyNEMXkElB+TNdtnT/dyfp1i5ZXv/5idKfLuK0aG0ux00h14r4Ov3ndZPKbTQYf
3LlSh8ZYuVb1WumNvy+n+L85xf+RcenuvLa3zyXhP+ElJgcgy7uMH2zhBar+j/+0MgYxsHI1m2DG
NOF0Y/1p8wEyxC3azQ5RfP9lrJXsFVlrPsi+CVZhRDFm0JvBuiddt9P1IH9tzeqxGSYGEqpYbLnL
Kb8NpnM0dbj1YKwyS9b+CePxgcyS+g6farLQ/Uh6HYscOI3idU+lA7tNAdPcA0XX7tqiNOUO8XV9
65ODOpoEBfYltAsQfgfpaaSihmoCHiQJOyhro07MhxCs8EpXVP+5lhRpkRIx+aZEvBCTb99SLeCc
BVhLrDYopVfPjEBP8Yv7U/eciTCBnGR27kgIEjz2hh2al91PSe1/k3Ivv6m9lC6DWFMfo8SnzFhy
4bRo3Xybapl0RCslPMgDSVleRn1OhwSVa1nnB0KXkhUB6/HZcGywIprTvOVdS9Fzaf7TQZzAj0B1
X+SjuehNUuF+MXD+J/nmLftAsg9J4HyjCjl8EMokfskZqpf9rdAVE6ZQIX8L0V314SKMQWRsKkRP
zrMfer/f5BZyEuEg7DHE4Yu69jlvTBInoqmSiERWTLpgtkUaKblSo6ZF2GqgTHetHN+ofrIYiLkM
BFNw/hBDSUdIF2D+CWLPAHlgP4kJQQtUtFOBrujmBSKSKmi3zSBZybiYGYMoA7WPMnVD/7kuiaRw
1YXAxD9tdusWnraoiXeexAU0Uptn0RP7IH+XUKDjgf6fXtxtb2AMJ4WHI6g5tSPkcPpR9EQjhSQg
fAhQmJqb2am0YcmAZOnfi6ahsJWWLC8QkYAO7u8OXiOxRIzndfz1H5edbSG/Z9tJgVdMCrtegDy5
rbWj7vMLnZd5gXe1Daj8pELmsZHIb1haKk9qASNDyfNjDpMReUfvo9dMPTG8rfg00yYRO/x19+ze
XRux8s+8ZJ4Utnn4aa9m3obbSbPumtbyo4vqImLUZSGF6q5hQDP8p/fFJoYJIN1N3dU/Zt/ZTdio
wvrY6b9ccgcFpCJAZK3JTcgKhI/YYb7uf9mESwegY1U2PQJV/36RX4bzheetRM+i2g9CY9tcfnnR
YgPfdfo1YmVoRRpFmK4qN2rQ7mrkVe6DMQRB2JyMXDZqyqPoVk0KhlA4iXHq1k9y6Orb2+y0GFak
fy0RWyAJRv1oaa1uewmbWPJ1LC6tW128FNPCsREXndf8r8tnQQOvyqdt0Qy7XXV+dYDC+Xkkz0+9
nVofeZTR8kXnSn+6wuqHOY+D0/wwzfhp4CzsKTsmJpo6Y80XH+Et9hFL5sWf9tYRd945qbkNJCqx
ILFhbzE9e4ue2JqwP2CurtbA3XtA4MzccY8f3VRzlyFZlKUwxu7oHocpzD8P/6ctrIb/Z+3srFWJ
BTR32tBrIECsW1TI47pbZnVgPUSRlTyBzrIXQPz9A3Gk9Kkrw3ALv7ayErOIoKpnyc3J3k6TZvOW
SYbXbxUVtKtF/fkqTnLrvrIM5Kb0sH5ze9iMyiQAlj2U0OZX6Q81S6u3MnbIR6QZMnudBKlcqj8Z
nVIRGXfSVdj57VGNkvwJ9OidsI+AdFduCKFSkZrtczyJaU7+gLTztaUWxp4sofZSdhRNTXbLqW3Q
PRoKC0P6YlLA/CCawB33OfjEs+YNMAD17nB1DJijyzZPbx5Jqv2KCL9TUj95VCHsFU0o+fvbeltO
H4IOQZqsckAaQKxPGs5XQWWaPqzqhjVCO2d3F79I+4voefr4luRatxcjySoicxEFFOVqkMbdhlKO
M3oFbqX3kArUFBmqUbeJYUQ6K9Ph106KFv41kGkdOL31lwmj0eFFrtzQXfo6vLPCWzTmtG4eJu0A
Sj9T0+WXidm5ggDYa+OUIpAKob6ol+6g0HH5dLNQgnpau7aUGjq3Ga2iKNcn1GmplnQnnEUTWS7q
UBTxb8QEGm1sgLQsxJ8GRRyfjKK7pcTH/bRcGCuZpCTc5eZWbOkVbx3UWseqVan/VcKPJi6af9rE
7zazvQXdUi168HSf/CKqUio4YzIXKlL/XmwwL5n384pJDTaveIzLkuhONK1g6VYQl3Z188NGFKuX
F6EFH6Hq9+4qHHzEu1yXWprCIB/VKkil6vwkgdCtiKD44aSRMHUltdY/rGKstuahlMqnAWbGJzAA
6tnqwjcxGgdgHEOlLdKuMj4cSKZQNpM8CJM9AfpVrytPYjjWFD0NMoEksbz0IhRRTHiexLBPjfQQ
KdQMC2dX7uW7KEofbzvlnvNodMh/8SqEpVdBMvZofokRx6apvpDaJyqx3hMiBEuTctEfgGR2TiPp
rz3U1ih5ZPauoFLoKeWcLhy8BK5aUKbuQ4c4wqFXI3ntqIQkKkQIhMfopPEK3hrphBafvXBcE4LG
AFRBFsSwKsry3i+JNK8ze3B3EB3+blwXIUm9kNuNUhtTLgjnuRlV4q6DF5rIckyOskc8fagjZyN8
OqMgOO2R8eHZ8LE2lAaaipHUcZ5XV9j3y01cWe1psJB6pgQdoQG+A5B6y+Dx0Pd7AagSLtI0aX5R
+7oEIKU9wI3MxyDDFO5TtgJWwLgMpUG1Sllr3q7qenimJqPWQ/EhGkfOLPLsqrwWQ2sM8e6z4JoS
sDjMfn83LcM2RDlp2mDe9JNRbAjSTl5/MjYocfyvDecXlGlQAeeWcYxI3J6ykidmM7aBUuce0L+p
MazaCggl18M2CqzXeYJCMyNAqABMjZT2pB4iWLNrgmzmRjhpCbqiLpzRYutg2p9vdfgxW8uqhQbl
nXB1BiTPw7auVkEscdsFGGSsy5g61sFJ0UsTXUcJanUpul+nMg3JryfdycaDUqlIq31ysIEBwTvQ
qpQrU+BgTs1QSjJAmOkhQOujz01ih9S7zcbZR9dBX2l2OX0QLJknxFBsa4298rFYjMUFxTSwMWbE
WOpaIvM1WFCl1s/+1Ixu7I+LTgdzN8APRKmP2q/0PtTPs4/oiSZOIFMaUAYk9skyYRPOlG2lO2+Q
vs8m0bv5mTXaj3kBUZC45hcfcXGtuqvlghjv9KJuW06vSfRGG+VePVdAjP/X6641bu3csL3t7Y+5
XTMp0BMapJ8uga1dquivfpaX+RW9z3RrFMiQDWl+Ek1mlHV+TaSfVubEx0y2e/U8z/J43SzswJbX
uQP7+asRE6/TW34jZh836PNTiyCoqfbdAdkQ7RhMZyOXcAqU3oWsHcupEb37pNfVW3c2ihnuk5yE
xHIxFnuI3s3W9upS11OF/DObi4l59rZ4Hn/xEcN7iZr228Kv7mLhvObLixjMCoxmhbSP8BOvG45O
dZtSWPspNGSLAJCI+FiaX5pPIuLD3VZJF7UxOgvAQ+FKzFOIakYn0dUCDzkH0UWeWY9OIoIkxpFE
8cuY8DWfIk+3kBG84fZm6NMHQ26Gg1drH00+fWnnoZj9YhOzs+3/7/Jf23e8Mcniv9bNu4qL/JfL
fHU1NKm+HHsIBv/Xy3erP3+XcBmBbC1bwuWoTDngWespLKaBRJxY50EeyA04wakRE6KBvWqjd/wv
ipGYFG5tgchWk+k3u5h0iDV/rAyQDqBoB5Hc6Qpf9u1i5Dtj2MsXVWuQWBrNnHBvA62i6IbQPZPu
maxi3LT2L8JV8NUi6XESdooisjVsOchpaHV1vDUtT+tLzVI/xtRLouCo9QaaUQOiImI4u8NbDNjb
bkxSVl1G1aBUyjsF2cZNCXbie8vjcGPX4zu1eeG6jVwDCpLWJX4Q/SD3Nb5XJONJx8bSBXHx7Fzm
trYUC0zJOMidmUBh/a8dTWSF7EJJD60dB4fQqOrFaPjlvQU90NnrrXrZm3r4TkrrOQRjTQV7BxIW
yt1V25T2XiMfCnzQQ4PXgPqp6pXhUe9y6ygjW7UQQ6hdxkd0eiCTj4w7YYL2B6bHqKzWYjIZI/WS
QJEmJkuOEg9way38wBmtNVQh2mFuDKv6MyxlyPQGNTdWVFnl28ShLDsyXDQa2jtqtaLvclSFKzPN
mktLMSuyU2jfUOvk3GdV0S6HsUPrJvB5uqvyAEEhSq9Posl1wrGD4r7AzKefosLyT0Z6lwy+e9cB
PQXP0RKyJy8NEQUQrrrhadDRQtgyZuMQGu6xzLWNWCaa0dRUoEaQThTVWG+NsVWXVlWgWukPIFCI
q6MPp3oQRAIuugwgKypbbiAQyJtrreb9Bt64YiWGYsLT7LcCkuGjMDkuinlkqQ6Us02CcrqqrlMy
BOvbJUjUPDg9n25dSBW6eF50LdP6e5d70ZtPgmAFZLw4JlHnPft6fhD20hx6IsVJvk8s2Lz8cVsh
GR0vnT5TVroVhxvIjuqraFxV3xfQc5oUn1xE+bYoG/fU/M6kEB9cOxXds/1XVKvdKjF7F1Km8or8
mpwsOdEgqhJ61qbPCuXKm8mTf0W6pjEexICsrb2F6qpFheSPQ2YOP22ADxAu4c4B8jKSQNvNjLjI
IAIuFmND8j9ocv2JJlfYPk2Lse5mBmB34yhcVAAWH4u1Co2uUo5h2rT+yD+KHpgq6hDS6Dn0XR2Y
XXFXyp33HemXZ7st7QfNIQsyDk6w8GBt+24HXrCW1ASAeMvQh0rHJF/0Wrd+d0TuFgiWCdlSVljN
IQwUIJ7w4x3SPvEea0V6K6B0eW90CG7Msa4vnFPcc+YhHqQkavOehdSoUA93CXLlsYvHjh8T2bwT
vTSQzDvyud2mm2yi51Vlu4nC+LudleNFNG3dHsaq0ciy5BBC+603XpZWoI4X4KfjBdhHsQZNTnGW
7byipNS8oTve4qdbL7Efd8sgBf4Fgaqxypumuy+brNoYKM+f2xjS5GpQ7lSI+M6S17ymQ97vYP6z
zv7UxHpXA6w2DWebBN6vzI9J6w1qaJ3lLtaIY6fUa1dlr1HSyl3B9xJnkvuduuJeAS3LVW8VIAOj
x3k/1tFyMULlXjSl1u/rCDa44q9Jb6cqewl2SOEB/7+08KOpNk9u4LrWgPNMPQ+g2UcPapLfXgKJ
1EaSSISmhv1mWfleGTvpObOLca84nD8cT3XeHBWmQzvNvlm6me4UCFY2wj8iCzwqb05pSZtOD6Wt
2Sjat0LrFoszFEJxtmy8KF+lUepugqk8zYxM7Q6NpWjsSCZaqHqUSSudg1Gx7uPMPPKvkUqrQVYO
ds8tjZM7HPy8V8cARoltIKMxqiEDvAYLA1JP21QTLzN48vHWiCG4j4+hQ0qcgra/06L3ZUnWla9j
2oCoIzXj+I5z5cCtPlfU80Gr6l7laURp4ae5yVMNeueqlKk2e1KwrsKZj6hgpYwPfV0voqKdVB2b
Ye83iXWQe3XYe8MkBTn1pBpbP816Yaceoksb5urZHrIM5rlWJz+VkPKNrJ9x5HlLVcnlew+BiQn6
JW/7iUtdNJT7f/RsU64WSuOAnJxmbxN1lmyHKHzrlIhqqiJQ40Ve1vVBNOnU86UO1Pc8Vu3IoJrb
V+uDWDTPfPUUM7PPlyXqiHh6kgAssawiOZL7JAWAxHvBcwc1ilNXNGpeDid5asRQ8eM7dAPG3X86
Kw41vWLGr1Mo+EHgrL5skDjRKkpNf2/Ali/v4JXWKblMjAPBGgq0nEwtlr3mwtKThs7l1igBL84s
0h3SkwoiaUniXzrtTkwqUfPhBgGrv3WmcpYvEwAZPtbPE2KPsKY2WbcXw6DbKzjReKP5TtbUoLaa
uq68vD5YsoGV41x9EONbA/hDXopu55V8Zl+7kCL+cbCTRF7p4L9ReTO0E+w2+gnOtYx0JWoIf01G
G3vtbQxdun4SM3Vtq+vOaYZPjsq0QQZtADo6fx0Lg4h1AHYMjjimxUVEb75A1qX62hp8f9kB/ieI
ZIHWnej7gkxHaK7OLMj0a5U8NbZ5Imn8FRVkPueTAAxTXyrqyrGg+LqNoTroz14or28rhE9E5fXC
VZp0Z9RuRzh4ijemuWQgumzyXhfambN3exEN0lzhBZJVJO67m0WfemVUQ6BTm+hQ//EUPb9E9IJ7
z91sL6a0rF7mB6IU2VHlB5HE1CSly0EGpYCpF1AAu9OcYS1Gwu9mjzNl43CMTXKnPEVlEW8Uo08W
PmwHkKthExNiODc8v7bcPSbvyJE/vG9G4TSvEVsIW/Bv73kzKxq3UlV3RFb68j72219lm1HqSO2v
wzOARcDT5gdGzNaIPt6LXigFG8dCSE+MhmlpHqTFWtOJwAibaJyaWmQvff9kKZLyXiMFsGz0Qt/M
E1Ygp0eE4R78WElBBpNZ6PWiRhAQvsR+LKT3AOrDpG1/aJKmkIjK/RPaysF9GkkmxD8EE03fPEFN
0b44vTluG8kIAavU43PnavfCwQ941m5/hNCA728RNuLDoF39zW2k9VOALUidnd/4AUcXhqNj95eB
sg04NDP48Vzo0k4uwAKoLg2guYpmgRLI2mrTeDZPNYkBlZIObGTsnxubcvmmhLGt13OoezpfRqo0
jHdi2MKu6cd2fh1gOHqozPYF3la4Bo3+l21I5FT08WfN3WBhS7r15EtjuS7lWgVHLHMa8epoR/Gq
d9/3IMKsrtNe+8R/M9RU+o0WiqHZv3XXfqMIf3xNPIq6Sr/gPpX0yY5CUQMgsG2cUb7M16kTes89
8a8FZFJQH6bo+6p5o+8kv4c2WNKVb4UNcF63tOgykoF7lDjy1Xqifovs3AJmDJFU0MvqN92NfyYk
pVAG7iiyDptrO3nxK+ttq8Y0efOmzXros/Jaf7BLW7kP3fxd7OWS1w9liNG41UXf0aHRFlRd2WeY
4K1HEPbHUJHC75yYID2cGjGU65RQXMMzijMgHm4OW1RInTc19O1VZUBsbFGvhm5Sf1/Xo/0m97m0
dNKyOFFvm1xBd/8U/hby7kszk2HppaRqYlcj4Rm0+SqHN2efGbWxheS3XctlUb6mDmwmo93LB0Oy
i1fFd8+2l2sQQmTJk9eSxJzMIbwVJw3kx0IM5dSFekVGwkad9mgNw1sWhu8cFU0rXwcj2soVpFzW
aMYcnNCAEE0/9YKEKi3Q0EdhohzYu0ss88PjNqzVreNXzkHYoaoGtqeMzbapomgzJP0A5ETJr6L+
qVHgE+G0aR3EMMrk+p6I5+JWL+Xk+TUo8kunF4gcJ/oVxmHvGvV7V4uDdBnzQ7axYeZcBZ6PPhof
3jolMQeLvwMgGQ5VnwSC3N4FJRjGheia3pS80Ruez6eZbmpEb/TlZG8AyCGxUcD6zL9jE/s/EjcB
ipfm+glYH9rzNrxeZdP0J6/TDISipq5oIPSpdiN5Qb6ZQ8zDafGq8n36pYbGWlFU2Ojcdq1pHiyf
ZgwFOtD3n02v/WrN2v5mupJEIilQnyA8bVeo0Nn3o05VSUilwN6zwrU9yUZpuRqf5dhLzqmZDksf
veCVsIlZMTEPRQ8urm0GPOUgRiC01EPQlpSxycGdA2nUUmpS44dB7AKG8vpNt9tmDWZPosSzmYr3
qRgRHuCBV25FwY6kw5XY6FCqpEF6tAHeTETkY0JpXg1Vhg2kNS8i5SoBRHqoxx/CVzRWafabpneq
qQhLvro+JREwJLyqVUYZTBrUDyDDvJOjNtVKAY/+7lccxI3UeR2SRtnCISZTuOK43FjytXCo0bxY
dYqEYvtgNQ8qF4cg1xnfv2xZQKG5gtO6enQdfV+m3pgs2kkZRTX6P10xHiihOtzmP3VTvmJLCzKA
nTHo3/XelZ5tqfTR4Qp4J6Fxv7Osaq9ryVJgxSnYHFYRUcTbUEcVkXrlCSF+68LKtwvU3jvchtYk
HS6mxWo+db49WvIuRrNdDGdbVhBRUIp9pkPuYKhreWJ6jhRZpkyw+GiEzba8Z0kb5J2wC5PoCV+f
oMFW7e3qoshVfAwIYKxy4gPvNsQ5RcfpiN+uYluPrbMto1J+lUDiJVbavQ82n6Pmd84ReLTykNsZ
XL0TBrdUoEnreMy+7+2Nj5LdQ9VZBxCD7UukJM45D2Gejadh1tTU2UKXvjS1pHsxotjaRlmD6FpX
tS8UKxECaf2cGzqzXRypy6C13L3XZAAMQ9iQGk2DzhlNgXu/HNoTldb5atSG4EcK0cto6cV3wKnd
RnKhnUZicXyCzvFJOMS+/LHS7OpsnedUVbhZS8YriBHILaNh0UrhsDGNAj54YRTTeTSS4wotCqz/
et98Ei10IK8eD05seUdralyzQ6OmmDj/B0iGj6InmeNPOXF9GFrbkyPr5jt8RohEkXR6Dqg8XPly
pd6XpA43pRxmp8YuEMO2m36nqXV2V5XZsPbi6rsbxtnKn2CvQMKJ74SSu58qCSQdE+hQoLQcJWAk
bbx4ebQn1nfLHfxjrobcN51Ke6khxN+m4Iahf2aYqDzJBkXV7lBBQzykUVSiIzDwi9keEjFZHayd
DDMqsuT+NjUK5TBO3xfRJNwpoAOYxrbkKweeG/lmie7NqGfUQEbWb358vXsfciWIi8N0kaJjs4vj
8sOWqSPao8iGCY/ZFzjXuXKrA1z9xg9J/0cLdemNR7R0rYRofadV3t2jv2wshEOuIHpUqshfGOWa
JzakYUKjTtGtmUTVJik10bsZxZjUlLsmn2PeSxf0nfXfvuT9oAAze418JN4b2c8vshOZu75M4EtS
3O9jqvT3bu7kSztEJEA3vyWmmQOOhQk6n2rGC4360htWQKT8YUyttpRaEe+cYAhzoyRKTmBmP1sE
YkAMO0Wf0M1OtIn7rueP4vRcZZNM1dQTTQPX+Rb1GFh4/tpUGzkbkwTmRovj+EG3lbOUmy1QqS5+
ECaKHn4iGdweihDiGkpsiJ2HUq7uxKzwK3Q03ZSkCbbCVgAph3g4oHjUUvJTX0r5aeA/bYOoasxB
iGHNf0a98Oys+Oi2k1VMyQmnHq8YFii8UFle1c1F9MJI/+jFf3vzLJgSe2fW9RMR5O4gm1TdqE6s
v7rIBq8o5MoIS+jaaxXr96TiSSIonIThZQy3WqoRPsolqt4cTgmZ0m70sYuRx5GBqxpVrx945OJp
JvXiixO4kEkMJgE0RppVxBy06U3s6tBWdKucAtMTRPxnas9UalMp61nBs1MeEU7Lj30J2SzyOfeJ
N340PSh7g1zWebZLPlQ7pavJm9nGb123qyfeCbFUTJhGkN1X3XLe7GYmEkRli7nWIg2W9LwKIL8m
6xeEV6Masms2tNre76km58k1u9mQE/CIoSGMI1xuE3q+94oyv/Ni3BQ5t06ykT6IOT+jQJHIHiRX
blxdEtfZOIGVn3y1q6D1xRROPagvPtmFSUxO9mKMitPs+m/77Crs0/6z/7wo+nPdsesm4aA/19Tk
7tHT/GxHPKq61w2nuk9in4hA5Yer3gcoSsES5YLV8A1yhA8P4TvCmLH0gyLcuqmJWyNH5cFqpW++
k9X3t6W22UFl10XHeW2GsC9c9Hxu4mLzRPpahcQPnc7zFj6KUocoIrs4sU7rB75KOiACjNBWvGtK
Z60/uYju7Nc3BeuEUSL3cVs3T4uJiugtMAR9IiLsjKMxQUBFT2kDwLhiDKIt66zqKNstxUxAvZm4
Td/6jXal/LJEfXGZkaC5AAzio856vz8TH1hyLPPNhYg0RFbONrBtSi1RmnWHHv3ez6P3dtKqEh4w
rFSLyIRyIf8/zs5kOW4c2rZfxAg2YDfNvlOmlOrsmjBsV5l9T7D7+rcI1bV8HRV38CYIAARVKiuT
BM7ZZ+0o79iYZvkhzQb3HRsjwtJieOx1J3oR0bTzDd99zxCGnBoJG06tCouy26QWEVt1VcMsIPKy
6d76b4WU8xnFUQkaRyBUawhWnHo72zh1W11aZXH2ccVa3NB+W5nK/nUKsnGvLnysAdlFzVARElB0
kFFmQ6adNM+n5L5Yum6JpegKjY+xTVMOqcucaj7WYPi4x83PetAo4r0no/439VWQ/1Gg3Ans6rck
NQDXc00t8EzMruZGMyi3Z4Un0uYOT5GaCnfWj2oJRHnzqYK1vtwktWBfyhZjtUVebS/i6z6fgaQM
hCHUUF3Qigi8VcFB5oyz5McFpdT+XKJ6hbdQUbGg3KphbiLc6xCY7oeRXzVITerA3fyoRqopeV7d
NDa2h87GBeHzgr2ki7TIzba6HLPNHxd82WgrjVwHOeCiJo4wN0CerfiDS9sE1FbO3dju9FCAYqLw
rb41w1kL4uQxrDHPmCv76gxuahIvwqw6SaNLVwTD1TZz5gqbTZR028ePoboyxoO2kUVpbTTfHnfg
LHHrhF75UNlY5w2/emqOQ4tc5yNBeXX1v9Z5ffkyzaE4fN6q1maRhqfYBP47oNryqi1OAC5AXWw6
0oxCBse8qguqUcO6HE8kQoOTP1sYA/nLHbxwpr3Euokz7a9JB3+oLe7cJR4C/WvUeeOxbizvWi4N
ek160eRsDcqcYfkztL3I/7hglJrPN/SulsIBAJEARLgBR7lSMWgVTGavVa51W0xsTAhTfwad1fAz
3qx6VK6M7ArIiX3+ALXuv+5lbw1SFOJXlVJoH5OD21Va7ZGbSi3/6lG+i5ErqGkjtUhh4Y6h6d3f
aoQe2LypXjvb4aaVp6zq7XuSZk9ZltZf67CKdmNj5wcvN6uvdYElZmAbb5kOAZw9lIchBfMT4rpV
olvzPvTwjcGlb964Y57DcckjwCIBFkgwRo5jZodvhYs/gp44/UkNpx7EbjxX4qyGaUs4fQBB9qCG
s1l+83liXNUoy8InCQXpUY1EVhzTSsPsSeDZExv63xh09LeQoM2rK4zVmFTWuz0HCJkvLQepe+IS
w8m06t0eDY7CVac7a1AqgBaWqyGOLvd1UVY6hMtBbiK41BuJAdRj3JqwxZYYcjXrqC76xMsfTXbz
UfT4MaNW4NZ5hpm99WMeBjH2WW8a/LeDRWR4MweN+YaVsLUN+V7hnMDVavZwA9FhetQEn9+Ivv9t
9pFxVRcdElKRmQ/P2Bt2L00TrdU04vPulnnGF4lvytGkZha+P298Fx/FSwjueFQvY/UKV3N2BAV3
WQEebLJhRbJumRs699/Nguv3koRyYyEkznAYXIL7qlf0vXUZEHSeTCvb/TGvLmIDZF1UT92QC5+n
9AIaUsMuoCxo9cd9FPtZ+2lqKC0trz3o4m9Vohs400gO3l7bPIZ6Drx3uVC3dboyqLF8EoHML6G+
VEGlffNtDpyDR2U9hchs5S3DzvcL8QFazgLBRDZEd5KwOzKzIGihusmC7fjt+m9ddT1Wd42ayPCP
qVDyD0V4QVMdXlRPNV6C2dgfc7K3m32Rpa9qXgLp4O3wv2/7/FEfl+2sQmtIMeVmobL7ou02cUQ6
pgm7+eLoJmZAS69ZVJCObYGtU92o6uD4eP71jyUfi3/dS2BivuQ1xdRpDe/xf8+roa43XzPAuRdw
Dy/wiafbRKk24KX2FKFCflKjako3cSOqZzVqw0Ou5fWrEenWSw4HjJfJWw267F5i6qOW5EbtYZNW
UPqVYIk1Jg8NakNwirMfPxBO64iuTIIaaNLdH9eB6GJVpZaqRVMtv4Sj/AubMWgXFH7zRGBvvzM4
GJ1/G6tuWobeOvLSfp3CNQk3lmnsTZinJ9fCFVf2EL6qhQORGz4A1qVRQ8/tDEzfV58zaoG6puYm
ZMIrrUJNoua6oOcdrdYUvd/ua8ga1Govk+p6jTfMTPFmv/IFpSwR7PENRa0CHCE77Fx3nDMAOoCA
hPOLrquhp/3W/1hkjYciqqojZXj1RU0FjcN6NbYo9F/BRuv2RWoteSi0ltJwqKOoljFgz+JQDVPz
NCxu7GrNf839dp9aky33WXJXa7y4n1sCzILvHMYl3XPTEYCYtQI0HuWF/mbBuPm1021mw2meMXXM
n/WT1sXNsxhl89yEZb0htR/v1TDyRHM10UapkbplqLBEQfDbnyJBrMOOELoHCaFpb2lUT1solD5o
2tWQUJX3GYhJbBNCJ0k/9v3/E6ZRsZvPAI7q/RG/UXNSc96pk413UjQSr9bk30ZWM9Lpz7HqqTXD
r4V/3PKx5I/7Ptf8cZ8/Nv3Gc0QlUXGtdCe1L9LI2BD5xDhgmtiXpq9xPWtLYV/UWDUUv5bnEm9k
F54DZmzLQlzJ7Evs+6xWYxtkySZt4Wp9TIaflz5/UKKZm7rOp9PHGvWfUb+FSNmgFRDReFJ28yl2
Iatvo6X721h1iXH/OxkSkQXDUMzsrkiorMjFGudq6CYsQ6Gd4uOVgciCKY5ObLmUVLVB6QG9Gmi1
RqDYKremHZB7/LxfLUplcApaw9p/PLHVE/m/n+Pq0scT/f94zlN39Y8kJH8IZ816ipcGadTNE5px
USM171VPZOytRyPUqa53q+HqtOPu8xZJ1TxF0fPfn7cQUqBWanAIFJl9fijL6DIsGCnPm81zlvnm
R+//nmu1pthCz6AUanlLWWkDpVl1VeModPNy5f/nso4Wh+A13lt5Z7QPWV9gvcu3s32ISyKJmPsl
cNaW4RC1D2qN6qm5MA313VRpeMksN39eUFenqfd2QLELKnl162CI8fVTkKR6qlEqJNEWPwM3RBy4
aJLU/IdGKUsy3K5rkxqqAQWT0jd9rlluc6UV8uY1nF08QbkAG9sfE73HrcM2zGc151tXPdTNuxqg
MjHXRLxyzLV845mIdHTuTD6f6qq6acZVIuAz92hN+bTRMa6DKwFdzI6b7+NAfYavB9adSIi962Wb
n8d0tC4wxf/pavelEthEbCLKfxD16Wgl+hyjVrQfEB4G/QoOAhuayj8gKQoNFLk+gnNg22PVl1eB
WYZlV25wjjotpS5mLjEIIubm8TucM5I9r25i5xgJOTGVBlzVtDrfeNJrPhYbg9lsw7x34Oyz2Mim
eetHYlVK6eB5EcRvJTmGXZwUNuD/MX4zxp6dZY0y0O7T+E2zC3uj8ZXcq6uti3WmbbPxV0PfmbB5
mR1Skctit1tkiZOdIMjO/0IOR1Utxa5bIb30lgCG349m7V7qPrIP1hgSkQsd47TUfhyCfBYXEdbZ
vnG96AYn0Ng6vjnibyTajVY65UuWlfVaRlb23gzUaYSRWf41AnF2vGhGn1+e9ZDPH4gL/hyaFRzK
GbU97ojYoMNKB0YS3eelqTx2P51g9x13XnhXDULahlSCKHdpqycQrnTrW+xlNYdw7sg6W3tCJLlc
iSfI5/acfp+C1D2m01iRiwzGs5H6zbbU4/Yrte27MDCHH6GgfJzSvf7JzD37yMkR0uXC1U/14NZH
+fijGjPiSW1NsVUz82F2mgHfyTh+To2ClFcQZaT+i3Hvha6Fj3BTnmzOKweExA3PMCx7nbZfVQcK
jeZzZUfWuVka0F9uvfoch0ulgLryxxw+Iw6/M/jnSN2i1oikWYh2v+75czwaoCh6Ka59Hv+Vic59
mqiqeeLg1u2TjnNIssypC0E7dRu9GOPdTPnDHm9s/BklfH670zGVAJfYV3N0ogzBRjJAhOKUY4Kg
EcFPUI+XlJUOU6Y/FHpPqitJ/FMblbsBb+xppeY+ulnidHvHzqKP1eqWarlFx/lhZ8aYGMRphPET
OWXkUxgGBnFxBSCePySQ/Zes9uNnU8Lh2LiaO2/k7P57oV16fdvvkxSM5+da3FBdsicYQIJb884x
CMF9LCbEOZq3CIbojWbR76nPxbh+PPGc/r2xhPh9+MeSMOKOP+ZEge9oFH4Zyk5uJ+pMHuxuhIRo
YNAC4yS/hxNeyHkehEuVUb5R4a1Uyn8DXZ9Ds6hw7R6peAHe5K1K90dRZ91jmHjGSq+t6rubVE86
nLHXHmXpYcCJaz+mYbu1vdDcw3rDkORF5BOWxnFTXkSLky7HQI8SF4Yatru7JK3eWwPzc2qTveqU
yaw+JUujemqOpOAm8bVjYVvf4PE5j5k04ydcLb+2oh7PppYj5PUjtlhC6vJULvuusQATaYzA68ww
S1ak1vSnvKhz+HxRviFWUX2DLnPERaB+89xFSlN1/pbjLF9u96HWscuyl144YmOAOdSDLYHr2xou
Np7u3qbWrX9Oer32fP9NOvpVhk33xt+NCokhmNdVm7wPVSrivTa0xr7NEgQj5BAxT5Pz1ZV++h6M
b4j7I1RNJVWtBhEvz55+5g2e740E+BTVwd62dOvo93ZyGtMGnbWMDkRVy3enCw6zrkGMsGP8sxYr
ipTnogluSEcCj90WWTpNglr0smS8mDZ2AbI2jkWaVA9D1FUP09IM6CvWpuPA9TCraNuHznzjcIzD
q5ekl8Ts/GPQQVuGE4Z5+thiEWriGG/z+A0nvdiUlHwdjMX3OZ3LL34yT08O+SLYjOJmDx7mmSic
cY02sdQYjXDd2wTkc5wnYZkV3Y2TjP04yRilwIwfXlDWBzmE+T412neEPdVJ0zKXa6Z36mMKE+02
Hw9OaQavQ5oR4DbkX3MCQlZoTnJDRwVxq4gK+IKzviKeMz31ovTQWOAJQ9mKTfHD4O7SpSxcNfZS
i656fBF4iGSiHoAIwJv+XON12j0bR1IjgHOuqjF5iW5JJ9TrbCy8j7mypgIydl3iCG1p3Q1OoFuT
rKSWZo9GjeLFy8Q90+z0UU2pBlrTjxigbFtrglKHpLzFer3h2YB7PcZLupyTx9T2/X0ExhmjK4Yu
sIPHWQYJMqHpG/Qg96im1MWuo2StGqdqHy/K7aT32nmVyiLZxi3BHIoWBeXwtuAQZMUNmOdf3Vif
biESN2qZSw2cYE8BCaXtX1MqGdDANd9k0LjryrHdSxxO+HfoZbcnwUYtgJgxQhSQGf1lqOZ6392I
3HJuakTsrDr6YExXYmz/XYE3oCQuRM5eLZEwMa5V4+3tkbcrJgt4fchikaIaOrENF8n+lozuP14C
ZSPLwW/4GMzz0V7GTjkaB9LluzFHIKuavImx9P0cq9786/J/rtEjlLWft+gNuZrPucQYSEmrcZwD
j2eH6q7iPnjsyJVdepRDH01nI9pYmcJGCXxX08IsxMe18HsqDPmc8jrG3tvgwVCShJSaFl7axMa8
dxn6SxPr+b70tfSRr0uDZZKBxULQULCRBwejd3OwH+c5lNFLLczgJeDN5zlWv3cK+8cQUuRfIJf7
aP4Y6k1p7exa63ifvhpl0321q1Eckpli5Vm68s7+1T8ZGGpLs7u6EMawhsBX9qpPnMj8sGCf1IRI
gC1j7k9Y41zV1URSlFAkTrXraiNfl+CkvmSz9XcZa/4PiOKY+07wZdP0G7uShOMZJMcgFSSL1Di0
pbVtQCits9B9hd5XXXqjbu62pmOQhVmCLs3mrhqw/sXOdJNxAyIov6X6vEl4RIIbbsaMEoH4yRnK
BtbiXljUUZojVFCqoMY7yXnnlhW8rJeRagRP7B040mFDNKc55jXRh0wWxcGrSCyJBh6mMMvkHOkD
sjHkt6+Fjc1Z3PivVYgVeE7wfpMnZVxvhpIoXRhfChIEKPlm4zS0mCOrpupTHe2+QVn1rzm1RC1W
c2qIGOENnaF2tuqgek4TmO95KF9zaTu7gqqUDeD4elPHDogKKOUWO/P+q0T/dKgWj7FCT3dF6tWU
W3Y/EoPMv9k02tlZ4odTQYXZyrLwMLG1iS5HZ2Pb8bjF34Dr6oomcIRMpg5G1gIP1MV2FLr9Cto5
fm4CvDiW2QC7t9ucTG/eOHZv00jBjOWZB5WXnBPHOuVLolMNx6QI/018Dst5vk6XMFYZfMHhJkG5
mKSkhuhxqELrqoXIjX5d0PVMv0xBeYh0DZF5IN4AKfaPgywQc/QTEPeaM3cGpzhYRT7WzpiLEknC
5OLsa/OzazfVC+Y6IOd1/oBqyAc43KG117d1q5UveYidVYmucqWuUn+DCI13mlvzmtPSvWRzesUC
FKO9wZ6QGSbWtpWGeASEGW/1SHuOi55/w3w23sus2ebNVL1Mtf9VasQiPb+xr25tpBt0SRRqh4a2
10Jjr0o6UJAvwK4l2qEateRzWKEi2gwRpiyTNwd72UT8OSlS/mxmFwyhJATwcebOGwTkvqu9aSRD
V5pbJdup7UoKB/nqUCFcz2vVTfCjO8VsPHjPjfl2GHr7INtpK2MzOrdLo3pe62HG61soR9zwWJgm
irh2LJ8wHKGS2ajTrUUEPplK+V5VBiiozG1OoZ8aj6GJEruwphf0eOYZs2zzFoiUopGu+gbRE+NM
kSMq6jU7WI/hFPI5wctWjv28QacgvsVGsW4RVa6R4SX7KDAxHOjmc0LQa10XRoxHlv9umeQmCtzC
DnMSsBUJHXMXZ3F+7Twrw+JIPk8Cg8Zp1JyNTnHdM5DtaT3y3jyVGJzuraXWXDVs9SYSfB+Dz2lY
iwIRZW7u+sJv0VazngqacStnOybPKq1LLIb5gvWKkQ5PQa/PD43b875ZMox8p95qw5of2c/d6jhp
3kw3gHUM/XPlOQaoTXDDe+FPJjVooyTxLe2vItRvfVVqPxP2D2Ex2ju3neotBZI1lKuRgC4W0s5Z
uBoGUX18VKPP+c9hUxSnIcjLDQRW+zy1eGnWFbF+I+SFEFVEkFNNHFX46LNRMaRCUggZgDFX84lr
hmewzWobrnbgrisLmJPLBl2Nc3wd/92w/zmW1DlSsJo0GyFq8p2KhWU4RYEW3NigEOJYvDSFnSEe
B6mMEjc5mHoong2vFc9U1oertqrjSw79eGNbCe+VOLcPPAIAp5GJeaK68rW1sh9YQPT/REG7dnt9
+F5xDsAuzC2eZNLUh6AhVSjjYJ9Ovn+BxyF3TRPWTz1J1E1pU8qFvhxuXctRg3RmfdKDgsdAKTbq
TOthL0h+AkLkcsK1l0r2j8Ov6vYhIncbSxzDd8R69ntcO6xmKzw9+Qc50XcfSdFLlD5YNhr0VeyG
yUUGLV1TtO/z5Mmdj9r/VOPPcJoa3NzMpWiW1Dcw5F8XOtGehQU72QvBYpNL40iia2T6hiXWFWdA
e+t+Pig8VqF5T22jj/uIWE23oxYqPpkklmsrK86+4eVYpdHjQ+eVZAqBQDkpFmGaJAmnYxK5VxlG
nZTWI2XC07lPhuu0jJrBqy9W1l0cs7AffOm+YEsQvcSLKQoVDbvZ4slsToHcw00HSCza8qWNyaJZ
7PYiQvUvrRtPlCsJ56Qu8mLgvcvBmbiux3e65+OeaimsoDB9EGJOSZtE47CaRqfdoMKU69Lrx7UW
B/0jSVLrMOb4mMU+dhuJn21GM+F8Ynv1hnpf962Eorw1OwfnvsF0MEfgnFsJ4waFmDhcNzq3acid
Wx0E6EIta29hYnjuvIFy9sk0jpUzp9tcL+yvWpOzOUvdOy504wP2izFmCF3yUpF0BzD4jql09c2I
JZAUx4+/TpaYV37sa29zmkMVmlLtxUhd6swJbj7bqW5t5knLn4IIB0Hm+5ufTvoOWwv3Yaqmcd9+
HxHAvWo9spTIyb+G7jjux8SbdmpohOYDMunuGVF7cjULavKpIKW0ZNSoAJvrExBm8x+tlFBvy/Bn
3M6Hyk7qnxr1hnU06j9j39s5VLv+nIxiV0tyjcQtx61jTFPIX8LddLJuwF9axqrgV8ZtOsyIqiNw
lnUdnfJstOpdUEgDzASN0VvGWS35WK0mUyz4InTch88l3hhje/s5/m21mtQ4SO/atr/H0UJhbha3
VDO+BknTQIcSYXLNqvxE6SwWOLeZD8oZ9FTwrJllv6PcEuv2LNSew6kurhzgn7xllCffpkkjzmJQ
ur3C6ULHwjTUCE+SGV7ZMsEdfPS+RJ7XH0G9VTdHiPKm5vtpMW1tfSwOlgtmZUCVznKXp3c684Rc
JtVC1XROa627wB22n3Oql/WNsclCcjLqR+uDFa8LwLmbzwh0pqXDKerAPS6Vt2o+j0j0x950Upwm
8xf86RPbVAxVD7VsPM2zHh4AHva3oo3aTTlTrWxm+fdpMdsjb9L5xVcBLRsBXL3Lko49qt9F97TK
4ns0s11vHMM8kF0izLk0AtFFD9kEOzhGflZRGlx4JzUqlimLBORCxS7Xak79tDkeBaKa+swzpd5j
22Q8prXGM2cMkieiyACRGvMbhAOIb3BH72aco+Jq3L/VqE5G526XjbfKe5i/gVa5G0rx5YaAad9u
oiBMid6Z8DcXf715Mbj7uGJquOe00N0xr/U5r7v4VHVhcYmXRvPN/PcGA7sejXtEwOQxSPKfZltE
pyh3bNRKumOsx2kedzhaBY9qSVUIXgLYaK7Ret9nyloPVdNmJMWN7DKXhkG9zTIulkb1+MQdwr4s
j5/rRnxoErBnD8ZCQ3KoVzwYDSJNL3miMCM+Cg227aD72mYmY3d0c5zCies4dv6sFYF26ZI+X6Hj
uGR5Ud6jVFj31JpPEIWN99jrmhMgKm8trcx4N0WkbwokqUcyxMVzaPRH7A0f7DD2nht/NC5grFB8
NIPzVZfBrQJIGJoTZ5FUszdDIOqbaiojaW6it9aeiOavtiG61TS3yQuIAPxFJxvscSXmix5b+tbs
Q5hJb3KOnFeI9C2Rlqm7oHkN7xi+fg8kYY1qeHAbHpuomsW26/tyk5gJ9bxZiUI+dMJ/bFyETyWv
+0OwpAZqSAlHF7H3xlHJhNiZd0NwbIy8utSZX6IFE/laUHu9BZ7dXoMWsJBGPFr2snvRqzl7dozX
JnAQBIdsEJ3Je0niIL6q0WgDGqyIFB3UsLXz6FCF1vfOseRRTtExEiUGdHnXHHn8PuX5wCY5Xgx6
9NYKdg2VxOsiar5wtsHcO6jL05C6VMAOcfnstWV70MHGD/2Ee1Eznl0nGq6RNTRXrW5PdjQFNy8p
gtuU84/PL23t3GWuEaN7iLVwWJGlI3wC3nZHHa33YvXdrZHJzzIu09eyH7K95Rsv2GebWys02104
+NqXOAyfkS1pVDPMztFSClzp33OXPf6g9DjxIo51c/uux2V1UivUlN6Kq+6HXxtqmXiU2Gjq3Igq
YbP/2uvWZawr91b3MfK8OBhX7iTEvgtQQDsYuF2I8Y4X1Rs5XkIIL7FM+HVBt0JSzqrm6XOhsFOe
312x/VzH69zYxpJoH7Td4mn2jXyF9DFd+yi0UFS3h8LHWKIbrOhNIGpeVWZ6r5dqa8MbDeIqsjl0
xQQt2dftOyffbqVZWvG3S41+hRxU7smyJT/mEG+DKizye4mrzdHOMfiqBGcv3+CdP/LO30eiH9az
0JJ72fN9h29TrPVhUWAuQ3VBWtW+a2HIaZmV3g2vwBh48C5tX/4l8vTHAA/xpZ8K2EKWGwGDnABF
1OhHu9Fr7rHVejsOFPm2qb3vbSumK5sL8Vr3O9OvdlFUh1+DGH8kcpEcnocYzHtqkNNriuyQWHgM
dAbOm4Vu7YAja4t33qqumgczbMTWjuvxyVoaZ5TPJVLOVdiTyuqog2fbRkN2rrwl8c0h9/+opoVV
i9tIgdreb5Nb2lHH1hf2zgdR+cWlIH9Xp1pEkDefdrbmmGz2E+sknLcaZsvJtkkoYcVWP/uNrLel
rWnbtDI28C7iv/rMoaIG8MhBSnzScZRZu14d3vtp1p4Mgx2YixMjyo5qj5d0dsHxMwdW0HYnTOGv
gUNpFH8hPoRmHqKUCCcipQjhiiFJVupCbsC0bnw5nzjdDO+mxOJiNjllZY19tMCDr/Eg6Z57Xm+b
3DOy+9TbQIOLUXvUp3zeFrb2U5bALTyzJKzWDY1gW+/SbZumWmuWHuyHNNS+CL3j3G54r2NgzReq
4PK1BcP/y6DP624kr+JHJAP66CfRrq1DXIo6xfS9Csfsxe/FeCw0Nkp6AUG8S7VHSlVRbw/5a167
5RWECBo0m03RKmkOggrhByj/w7pyQ7y5Az+qVt3CEs56hBlVRn4hNNps62VT8Yg7BwziainGdd2z
aoY+9c6pG/vbrpZk55YLUwm5JteyYisNt+WQVo7kRTwHbYYd28Rqiu81zk1XavkR4xSY+6G04Kw0
mjYF4d3i8cPvdXLqiBSjn76wcUxOtZ8CTW4DwrYaf8uCIMHJrEWxSq3ixD9feW/hG9772XYxN3Lw
QWvbdJV0lbd3l/pE1fSuR8F7EnpPVpSAkHWtYteWJe7uOv5GndvgTCDRHtmVg41vrD0l2CFjHUVe
pxfsAtXclPtfnckhjj9M1aGO0n0u9PohA08EE+2iBrleNg8f02ZQP2Cbh3u2Npa4HkYolG127GsK
P7Q1zNLmwi6iubDH+Y6ZdHLp0CGxA4zCB9iO2qvjTT/ScC6uamS5AUaV8XjzasH7c4nw1EuuTjWT
LsgQqa6Nk8Opk/2wiupWfxAZ/3BsjaL3yU0hlRftvMeIL8BUdMZVsk5eo9It34oBOKRlIZ8GeMme
0i+drTYZ45Nr6FgZe5ZzUEPVmMDLOTcYBzds9ZOkWIaAjrcjX0eAhzxKLyl+XBq3beTWLix/NYPm
u4Uyy7eYQNqbUDPaTQczbuePPDWknV76pdGqfDiW0tjBsEkvv83Ddd+GUWmuMMaCzr3kE9xpajcc
vpsjRmBf+fzh0YDr19ns2msdxv41L87RUozmJh7CuGA4JB7guhlPkjfdyr7FTkxast4HjeE9Jgl6
Pt0kV2F18z88XZ2bszRRZR2lV8QXmewwRjUPEbD6DTHOLzhtz/iF+tHODS1KU7XpC3/lZouLogkw
1PbWligE+SgNpXGDXw7We+EbBdTNSmBQ9p2c1HF2ppcgrIN12Y7YwlbxS0OO/kaEMtmnPiU1YZh9
Z+9V7kb2Cm/T++isAHydA0rVcIIDCrH1/bLZ9kPvbMbayTd2o2s7zn0hGtEmBtJkV/vIKl+bwpUP
hlE+IYZunnK7gxgxgmxpkW/fZd8d+wEdq4Fir8DNZIdTuP5QL0Wb7dKooWq6zH2wK204fk5RxJaR
TEEzYYfmyeC58tFgJmKeZJpaOGPZF2cw5m8SIn5DlPhn4fbPZurJL15uIePLHdjx43QwHC97j6sA
srHb11dhAMYqOt6TESGKixuMciuX+LM/F0jG1KRR8UmiQrBcJ+yYTkkELJjCvHBrdSbF5UtjLE2X
kvSt2PH0PuVIYRSOl8FpB/4BeuAxQPubxivOyfLsUz3V5PyRz5zcUk4TFeKTRblgi8Fa9SHm9fUC
OlRzlg5dIw0F33TftUGGmOyFeK6esV/wLzFQjoux9D6HTpL1ey2K/6kX9ly7NDYq+Gu0gO2syjp0
XpqecuNbVCXEtHjnmVehdVgRA91d/TZJEse4ShcqQtyk8aEO2OQnsX2fNa2FzC4l8gIX3NxHA1Pg
394yVzQU05k23hSN1L4OIfquYG7dS+fF7sVoTLyrM7M+Qdjf2q045bKtngmfYWoXyB+h39RfyqwX
mxgqaOZrzdrBZunW49zEqZbeUJl/aRYKFNQs8ZZcGfAKa6YYxLgTLxHoW5DEpf0/ELowmNXc6DXr
SIlE3iz2lI7quzQHLhWxqd1P1I5u+jizMcjiUMH/3HQKYNKdVK/SjHmTUlpKiZgV7lrMYzexTvEv
tn3OptXrfJsas/6tCb8Y/Zz8FQ/VsDN7j8Q772iAaaZ9nnuA0ykq+D1yOf8xSIs158MjwQxtbXYp
ZK7OshEYT/qyBztgqOofkL7aJ0yB1vW0VAK6uERkLkEVss/PvuxyaK2cCJ3ExDYNQoh3boZjjJH2
FwcayDqwfe8JJwxsA3n4PtTC924ytCmeF4NH1UTp39CK3wZNNE9JDjAn7aw3LTfFmb0BZJu8dQ9m
gcd6nneYhDfmQtag5/tYYhehCFcCcfraLmsiu3pYbPFBLMis5eVS2VJeQ4FCXho55Tk5se7RCdur
3psNspNhhQ15t+3VSxyOaHMSmIaeVA+rB3IgU7XJygmHq1QrHvgwa8Mq48ccq4lHiDqOYkWNN3yW
RhQsc4A1sxJ6UVtlr70VOWwFuvwxz3s2uuXwpg2xv1Bx9v5sj4+J7Q4bDUTsOvC0MzXd66QQ0zfd
sbS1po/G1SvM9JxXXbVN/ediES0UUczbXYttPqgT3oyi+p8mcv+np+b+GP7HnG8P1TEpMbOFAz6s
W+BvDw0WfA+qhw3DQxUgSKWesX6HfsxDFb8jWCecbv0ZBi4ZvWsjhp9DXcLibvT/R9h5LEcOZFn2
V8pq3bCGcgcwNj2L0IoRQU3mBpaqoLV0fP0cgNWdVdVt1hs3ABGMZAYh3N+791y5qy2JuwFsK4Cv
Tt85XhxtXPDwU9m/97HvPBTwSTAJk4FpIELfZI4PerDx76rxraOFDuGaR9EV/UeMYQyh/qLMX7bK
yNjTRZrWo9FlZ88K8vOypZtWRg3KCM95tgkdorrMUQ0fyvoNpzf/5hdlTG5X7G4niL0EqTQnp8bk
srJmNlScFdNl2fqzG2r+b7POnN00IArpquwlyRq1i0tqVga08q0fRvWWPNCGKNj6Z5K6+aki6m6L
l5IsUL0yn9J+CNbdIG2mDWDds7E7l9AqkJ/BEdzRUnkqMadRYHDtLeqdhEenz/diwac6JwMCJvCV
3ZPp0mcVMOnGsN7HAQi5oMtyEptC95nJ9TE2nOQ9MbP7TFHl+RE9AJRgEKIM97XN++vaZqKbN/ev
gS7FarCQ2w2zgXM5ZhWEUqFK3jSWLu8ImsMjGaYQi/pS3rW0iQ90v0dwCu7bZHvyLoiIe/YkTYu6
eYuiZnzxC1pxlktWpXBN5AdMm1Yo0cu3KS0x6GFJaCBnMQccdmBj3AeLWjvmOPA4NKVqBV6eg3Hk
kRYELOshMqtqRafc34ceTzoP7uKuJD/FXaVhFt0a9YRNP15RlIse+8QIzlgDEFx3sDHKuPHPHinq
jt6IjyC1+32Jo2bfjWZ6n8JkXsV9y0zmh5KK0MaTfCio0ZEqnYmahhye95y5FR6VUX/Dosu0A0TP
61jm9M9g+mBPjtV6glF4SfxIP/R849mI7y95lWak3m2/cQ91YtubZVdS+QTX583tQV5NnQGaANCn
zJe/zZklFJgRIkPnJS1c8dgdJysrn5rIzbAqSYh9LgRT7pQNOV1rFI7OatCKEcZFTod3qvVyTZYa
2V+0ks51nMNsT+pDXQI62SzHpD2KY1rVH21ZovPOEuu9tfpwK8xyoqk7Wu/RUL/pfjTdWV2XL63W
bWWqWe8JzONzhDtlvbxrrBPKv3n/mPnpa+ggIh1QC1yyXLLsbxtxGcDArEblB6+s6V0wSH21SutS
PVt1aKxzpIHIAfonK8z6+zKIFLXSpKTO5Ma7FUU3vM537g3Ch1UdczGMuU3ZZfjtw2qpaFea8Zjc
gx4Uj2nYxCKEkfEppZOQ861SdGluCoa2PNpd7J5qFi3/MNBuKDaml8cbsCD6wzKw3KlOWu0dqqxU
eDCWUYusnd0SIzGGkXyIQyX2g4mOjVAlZhnDsLUc7xixwoXlFBIN0VeYrWWp8bDXzbfRlMWm0PRP
hf+GtDOAMYkndTwBDo6RqBd7bXzFJEBUJe7Bd2HjOs5T62Eo+O+1qVufBif1jrFwJ27DiKToP6mr
W8QN0IyRpIBk+sB3Zx6C3Ky2sizVx5BmZEpGMnsQaXBB8W/S0ZX1nctDIN31aZUqQ2xqxRK7zZpi
71Wo9NC90W8LvJ0mPvPKqPd0zo01uLL6gLTEeutn7gRNz+Ky7E6hdo3xgig7de/ovSYioVNWN5Sv
INnn5skHx3upeF7tHOk0j6Ks5DqIfOu9DrpfCuXobya6q6KGB7Qq7PgQ1FL/gbibymfW6a9WUul0
lMSEvZ2kxoGVzcnzteSSC5s+APdXpmmRXNelzTdkWfdlsKLYvleszExD7/Ggcnw5NNAEXZvJ9NaC
r1gnwxDd3KjRiVPAF1uRa3nOB51om2WT4FpiM0fKZsPw05jjGXxq1k6JTwzbgrOJ+qH+Ljl7Jj9K
qVZ0iJbbqNkjfdE+HIFmu+CWoJyy3kvT3otsjI+4sKh2VQRJqVb/BUQ3uplaXVzbga5L6bg7q6RN
ZWSVtSqFsH4a89XUGtiLcINtmfgmnOvVcBrJi4Kpoj1Y9aTWZhSCditJnTQd6rN1kYoL9pmt3ffp
tgoqm2xg+7MIlPped5S1yskfbi5f3sqJicqVHVGsMWIchMmm8RSXffM4zwznnQDqwp7mmCLSwIqo
7etkwJYqZFwOGEn9ICgwHQwT1x3A/C+kyMIVidIEiGiZwid1XH+VazFZnTJQP/CQrky/Hy+UVslu
LC0FXJB0qvy/tqoQjYBq7R/4oerPrIBqJjtLu9Zpkzy5WvEaNByfIGNu7QCFdd429WdefMISdd9D
Vm0nquvNxqmK5hNtAtQhrzdvTZc0j5AFvi0/3XUO8gsyA47Lrho2nkrFB3ea4ITLyt4sHxr6eoAt
p2/vXlmn1zEZyF1StnwpElk8FEr8bDWI57GFNL0kj295jXXjQZiaeYsr8VSX1bjXJTBCy/4d08D8
5bfUnaouL58L37iZAF3JS/budTAFTAOkBsCBIab1gD1Qnkg7j3ac7+IZ8YxBVosW/2xjaAOIXODd
5ocBsNT3kUAMbxjMjcpcEhCMeqQylGQZhjc2aeGVoNqC4lCMRXj1mvoxiN5NpHBnzaWPuAz/stsi
8axWf16uQBAhXwzzzb+88X/64eUtlUHv8s8HfB0LC8qpbVmR/mvSk1wOBvpnabrmkUi5NFwbnfHQ
MxWWhCYcZdr7J3seIsfU1lLT8NQOg3OFal3i0q31zeTUP6i/VoemDGyqNiYVqdoCQcejT2H2FfZ7
YXkBfeFW/iSjfodkQJ2BYBHBxNpvX5o6rJ4H3ar9ja6xuG2FRIRn0q4Y7fxX4PTdwzKk0g8vivkL
YGOfTB6ovw+thbwqAalXNSk0e8/fjg6Rok2drPW4Cg58X0hgsrbaaxXF1aaqm1vYk3GFeqJdiZBU
ZJNbFVZ93buJOgJUx827ZkYKe8NLT22pzMfBBHRHErVYe51R7ojSrS4Yi8tTY3DIKuWp9ZKTa3U4
IGZ9/DCVw6njiasITC9pCCBneAza0J3DIVejxnzRwYiy7svM48FZk4hNQWq37Opq5NgUiV0O2Gld
Ws62qIbx0Lv3pqgUevpAXfKKvnNZcC1Y5rAr9F4wC0ESUoS0enFJFD8LGmRlnot3W+uLXetUdAuH
tHn0C+SwyzsMrT/YbV9/jKz5trbe9KemLgc0tYa2hk7R3OTiiQqehu5vWG7Sl2ZKuO3kCJL9PjnL
KouOZSaOeavnrxlS+yq0FCmobXEMG9vbDNTBt7acvktnFnTkLC9p1wJid1hFFfIwDcI+ZvhgiZqJ
dyENeTNRw7tNtBLM0PlgwS2qOLtaaWzNZCtbJiHUaB/KLk82gaHybUZsCFOnt4B610ukPxQNVckx
MlHXD28peu3H3qvD/YBSdk+cXfWNNBi7jOSnY4Q0LaBi2zEibXMeVIPmAVvpw3JIgwt9y5k7zOqS
M9TRkN9Ik/atqkmi6YKwWC9vWd68vNC3Huekabq75difD0aVigwHPeefD858Okhe1hC8OH/w8kIz
INiEf+eulg+e+o6UmD4w6nVQu+W/fqjRuZfeU93562eVgDNc6eWmkG5ymBozA1OXgDu0In+dNv4s
XWBXq9LnpgvFXYv65tVxmlU+tuO2N0V9KU1+/9iBiukGtfE2iv5taFPrZs9wrMlVxA8a+guiajpM
Y7+lMFiw1Kd8ASnee27NpFvBiMh/N9OakFrxewYGrgwxe5xQ4xzdOR47c9WAuTjfl26urlEIpNGM
EHmac8KKMEhqqXtvWEW2TPcZ2X7nERFtraXF46Bk/ljHU3UZVXKzyTXfFZmeQhbN+2fHSbx1xB1s
j/S4e9bdORDX6j9k42981BO3tBrNx0jk036a7HK97ALRRg1Whds8aeyntgTDpsIAf+q8q4zY2HX8
SVYe/KebATl8y/UzrZfdPwOtqGqT8ZBmwh6deifKyE9L6meiRil1qLD4bVABkanxq+gjSrDcSZ6A
E6FG6arumDWBf5MtNnyaNvjuDXD98Vj8JmX1u03R923KBmtbArm6xE3sItUJ8y28CKJT+Se1EW8J
ik449572AGGNhG6pW59ZV0XrtpP9g9UgW7Vy51F3I/vTRRi71dUUb0GnfQvpF79Jx9qXrJO+qxwt
L0C1lJV73T+WiSLT3atPvs6wbP0ZKhPVOcjjaBUP0NPonhID3SXcn8JE4hnWZ+OAt24N170j+SPf
WWDySwgUQXhr2HgaMWQUBouMoem8x6nUX4fOST5lNXhbw2oLvH0qeucsXI2uux1lmT+jTTBeTOqZ
BVaAc4hhaBUV9fhgFACFly3Lkj+KJJb7P4eW48vQldrI+rX55PKMD8sh39CSDXJ3wn/RX7cPnovv
fsBfBSCIdYa7GT2WevHg5A/L4DcpE44uDQCBzQcxYG3qGh6SO79g9DRe8EkmSFafu15hSxe+fiLY
wnpuYwctEBo/MNy8GiWx81QanOmae/BdZA9eoAz4M9z2sLInp2Cs/ZWZeQGedRc2fOx6sDrJFtWV
XlxEr31qWSepRkfTg5bJGnJX226IEUSqX8h31E3kHwxTe7LcUO68PJtgsI/aZfD4/w7YJecdVose
tszO0S7+gO2ss+Rp2VteXbYopGsXRFqEc7s9/I4gyEGfjxrl7vnHTFPkh95vx1WogCh4JCm9TppC
xB7bLKVHn/+iK8qdKUnyFmPYr1TgmL9s+1bqmnlMRm/OB7eCY8ozbs3pMbwGecAiKw2adS1E/ypI
mzvJWvdWgYMU16wxITZG253BvsglzqmbY5m683LQna3s8YBJBGjvOUtQ2how2Z5MU2lPTvHawA66
I4JYa4QdID713kWZJbRzTecImd1Yhb7jX1hwtGsXSV5Seu1DXdDo1kqge7UTxUejEbfluGlGVNiX
zeVVJln6xR2vf44sP/lnd9kqtX6vatGdaruz/v7jVHmIL9OIHp6nHOQPpi9+Ht0TSKnHBjf3i80s
5JCVjVw3EaVagLcgIWqrfQpcIAtw3x5SWdpX1ixq5U9tevVL/ZYBWTrBvIseIDyuB2nUZ5Q472k0
nVpsjD+lb/yg9Tx+khBiscQxnVfNjIHF8KZA5R/VkPg71c2QekreiHXzsz0G2SnfsvjVTwECwZNJ
uMmeVLUfXSq3VP2n99YYgkMcRfm+g52P9vUkPZn6YCrqlHYQCpds5pYk85DOyJOi4NyK9MnZe6ac
Hv080x+ppa7jIh9uVhwGBxYc08ruQp/0BW0Mtmloj2sIm5BmAyAlWZZnO7rRPeeBMGEjtYcoI1El
amsN1pUuHiufNScWxuqnqFlyJ1P3W4X2rvdxttCX6i9hTMKpItjka2s5xsWsk4VSfzNKVzsURqXt
4tpM3iW4H9/3xY9am8OBB2XehTuS12FyZ00dLfjUCD/OcDht8oJwx0IbRugTXL8wE8crPB1fbLrk
YXQtmyltO14H1WdQeEq0OP6IcmL5sa9PkCbfRIpvd/sPB41ObQlfM2j3cRJT1y1v+NFMonQi9RHj
dM7czF03rWNvEH7m107EkAe6wqTJZgIFZCrGQqttEDYmRASVFBpX0zznb2L7Gwtp8iz1ZHoKK8fb
mwRa47rqWXRM3XVKYxoMsf60DEWXh1sar2LbZD2w275St8p08JbJfG1g89tKywiutM+Da5gkLxVk
332nj+ZZ+qByyRW5uF6PaKIYmscwp4SWIxzws9B7APfT3nx0Po5X+JvGTOId5TjneWASRB90fPdY
55ltxBWDZCByh+YYpBWUVBJgVn4Wg08lkuQ8mEF1L9LOX8U+RWFvqipyHrLi1Lixverhb7wgGQif
fesGLop5Ya6c58y8G8OgQTDPnTU3y+Yez4NGws4tzzdRnDZ3gpyaLb0V5yuaLgvr4yBotKYUmTlV
m/iTqHK8W0X/U3ed9qwTGHyloZAD0MqNiXprGvhb0Gn8Kp3uPXLDZdGkl/aP3iyeAmu0t7JQ7iV5
Lu3I/4RBVu2H7EjVxr+knPmXZauKuHGYLLjmco5/6Ybe7Wmus4SCFt1uVaYTJe4qtRu5dX5YpXpN
JmVvbGxJa5um7CXtRQAZvWMm8j6FdfwtcSkzGC7GqmxoxRlU/Vr3bAscCk2jc9h/a8fCWE2G+N6S
CrzqaxmD2mLQh+nRg3cHuDHV7vSWv2WOIT8y7vk7wFHI6coweqGeGK2msNJfWgzoU2EnUAfIUhKm
9TFqwt1DaIj3vVL6JnWFuZPGMN0As8ADRdWw7mocd8FscajMCc8hDf5dHKkfWhBYx3agqsrToT8i
9M3Ia4RYktCauMpRK4/WFIxrOH8tvX/OwrwBoM5ixN87YYHX2gm9D18VH/roFY9GximAYdqjyn5q
nZIyVd9DEsilcVmGiHneBdupVnYfYGWaU17SXlkFMRGgNI8TMpEJO09YU+7cPASNze3X23ed1z27
PpaMZKjDQ1XayOU03b6m1FOpEohvdGzTnZ7aIGRhfL8zWdzI2SEaeu7vyur1j1SF2xqqyqviG0NL
MRqrWgv1j6wziVjI7elIJqf+0SXDuorFr0Bl8VEMSXcO5yfkshWDBOOmf1p2bLqjILed/Eg7fAAm
SBfl6FUq5OIs4JBOYfYYRlO8NkxU29Ky1AYfg8Lxb0TPne+Ju6lRgo6IFlv7PjEnWedqiJHprBEh
/tajAoHF45UXnOjTxtPpSsXcF56kQ5bbZPb9KZ13rcEUtwyx0vLi8mCDWObusFlCN+lzA3bkaGx8
ZUzzkht1S65Nl1ArWJHbgUZAnnLmHhYi1a83BRPvxDRkIDbDY+8qjZZnkpTgJIR6Qns5B4qQFbYz
p+5n5HA37k07eVi2hlEVexHavzGjK5Yh86uWlvz91eV95Neo9ZCREbW8+i8fEBXWcA5QM1LgdFlO
N+4JJfTft5Zj0UjSkGOLqxFZAyvfMdWY63WwnMDG50krPmNf/Y1lknuHGFLdIBe23NUc8ekM6P8B
WHaXBDHZYRA8dfCSQSLEPeKfxWzjXba+bLzLvmkLcic73dx1Fl+7RXTw3gEGfiV42bnGrSev/tj4
YNE6vNof0Uj5bqzCNy83xwd7mqf4ecjZQ1t85TSWvJPmwJ2yrb2dX6uW4C/XhIiqtNMyJPMW5WzX
Lu4VrqJjNOGBaMc+3zs60XW1NXpXGHDGNSeJT2nlXaMGddcNMZ4CyvTLoSDU8Xpk6L1wMnJrpI+u
g3cr9bPXpp8tTdV9F6Y+Isc5F20ZlKG7K7s9T4ls33ANnTBn6I+OrzVvkmaBMprXsXH75xLs1XK0
7x3vVpfTsxm27RuRBOZmaIYTSkCCVjAKlrTm0GAkfjjnGk0YSXC/LPqKZUuzhoEfmEC/RBnwiGJW
YyyvSJzhXHZzNB4Va29OEKbnY51cn9njfMgeBkKF56Hwq0NvBuOZyrG916a2XMkx067SJF15HJCB
aQRJrztwwtuUwKTNOLr2ox4IgBCRSRhgx7UWSN1nCmuJZzc15b4dSI2r4AY++wZAsY7YyrZFxiyJ
c34U2QDMjqfx8+TQVXTN+m/QatLNovvOZ6kBmSDVcUDyi1GlfqittL/qdeY923Z5bYbK+trrISZs
oBOrXRdVYtvX3bQ2raCsVnnd4aZU0ADPYyE1OnD27h+OGQ5SObBtFBxGZzi38+DKxvQRFLLZtPjH
hN3E29SEnLdydKcHd8JAPc3demr8lRTTSECtO15GvRwvy25p2t9kmuagAnpMnaLT3kxwVwc9IURc
4wt5k2Xl8VDxqsNQsSqIVMD0xxho6sx6ApGIz9pkEeBjZICQ29sPbRUPK+SZnNbzUAUN6Idl0zJ7
fj3X+Slbmmp1nbvrcj5TsEFqCP3hUW2mFPkGjpa/X41RDix2uS6XY0NCU2BgEs1Vj25x48azdEsT
hy+1wCwKWLaiBtFE57oPrKseSRIL3wp/qq9taP1Y9hzIp6s49MQKKLF6TAsmH51RND+0THvrcqt5
gQHnH6xwwJzkBMlHRMzX8gZP9JiJwqJDbmrqD3h35BqpUP0D8C1ivoQGV3aoKSOdchnFuxIFwdby
w5+eERIg5+UPGcFilIz06LtlWevAFwbOA72+Yl90tn6Q6iebztg1nZq1hV6XKJOUuGG9c25Q2oJ1
wZrhkCtUtnSOXsEsdB+1RZoIX0+0cvpBrn26x2dnFtYRQqU26BGhQFYaHtZuStflOOkHACbDrku0
HzWg/480Mtq1TimbLqZtb7PQJxovJXoRqA3ZjyyUzwN/oCOqRoVtzPxEPFMHOzuvFcU2/TQLw1BR
66tpRoY1M/rL70zt0NT5jUp4eStUig2m8G+QsKfTshd4HTaaLEp+Kl9/tpsh31RBsuk8ZR3tubA/
NaF5XrbGspi2LhbEVTmaGvMIhzX0skmt5VOk+pthId2ZaqzKthZqZ22y/a8t+M27MW7NA4kc8XkZ
YoGSsU1t8n7sKXwaNdQpnG0p6kFfvxcio5Vl9A/SaZqV7OPsXcZ8CUGRlNtlV48oSU3jyWKRNOPM
nZdp9IOda7TutiIo5IKu+Bd3teJGxlRx0ybzYBlQ6Bto6ERl2HfhTfa9MZ1qzpakpN6Z1VE6+WfU
68mZJjt24qqFXeOVrr4ZIwcRvfB5YKnyl1sP1W0Zvo4PhsPE1n0NG30tw55I58mUF3tEXZkHVv/u
jQ1lOJeQAUDoH4qkevSdDGmeXJPYbje+m8v9aCXac27k4SoeG2QbYAvh82GunNLpHCWmfU+fyjxI
XswmfVNZZa/jsM3eVO57pBIjoiSeL3uTSIx2TH3NzV//8u//7//+HP9P8LtgBaEIL/5L3mX3IqIl
9R9/NYT917+UX8ePv/7jrw5ACPgkJggtaXrCFZ7k9Z/fn6I8mN/+b7ks0iwmmfdbYEkE8lZGZ7uO
bsvgCSO6JR4AMbgoxUao4D9fiA33kraU0Tvc6Emca3t9DixFsCXP0ujg9wCZfh7i9yi6E8lKJgPw
5vjAQ+NTqOGZvxkx83Wqb/N0IjB9otnmeyc1oEzAeSne9NjhnIFot/XLUr5NM/a6sF405GSvSDPt
VeLZ2QeCtVRYxn6qoItSdyeXHNPgN9yL/cn1nM8hHsTJr5zo0WCdBYvf/IFpoH3Q3AaHDroj8Bxo
kfRGNg8a+BkyhYPXhd2u6evatvL7H9z7Qnr3Zua72SfmxZ7SSzuXQDxFddcb+kc9N4KXIYe92nUb
0Rb6ay9PPvjXVemMwa1AuPkCmQcKMqe4AVbysRgfRSPsX3pV09Lm93my4Y/5lonJunf996LhWeY7
XMkm6+VDLOu3JqdkXk/Bkbhz9VPGdEvHAECZ4Vj8TtRPT0jmtr2daudRF/Z+dPG+chGi/exy+3te
/B6F7YJy9sa93YmVi9Lld+c63xtXtW8pz/mtXefxum+JFm8aR20HbIVrKb6LWtifnqPKNVIlZNGw
H0GVaUTgJuVjaFvqm4te5tEaYWrSNjmvtmMWWT/D3tbXrhP510xgLQNO3W6nqpcf/tAdAL03Dwaz
nHVsi5D1W16Qf2YEO5zsAWigJHMvg0KqiAEJlTzRSqc/w4iV6TSUCHxx/Y/8G7y6HLPyYfu/XCWW
9d+uEgFcHDGBabs2pVz9n68SBzlZJehXfJvGJNkyFRPPOXW2rXQHPFPGKJ5toQesfIpPGxpbGccH
v0nSb12sfytHffyJmZ5kGDf7G6xQJq4jUTvMLcjBzVvIKlHqvE9196lsqC36bI/Kut479JEzYK1V
095qlM2/g4E1l076Kjqg8ZDFxS4Jm586sF17lpf5iAtRJZv1EAMgCQrSxFJ1qAqnuouRWhyBMMSb
UGl0uLzvcqqBKtAYXC/v+PNC1H2SbBjsPCUsFmBiFbXcCoVsubGqDlE9nmxU3eUOH390qD3Xe7Wy
8QooUJmnvtPoqee5g8YZXHiafeUOLLThMU/f+paKmvSC78nQVj+UZaCESfLrNIrvBAbYj02RQWjI
/ePIFdbn9RGtunoG2O5fdGu86y7LHuCqddW1TIUYQtR7KEHLs876nDqPq/YyyxQyOE/dlmNfQ0iV
0rCfa3JtbmLOueyKxPkR1RQZDIfiHbOXA2w3/zbk4zeDYIwjlgD/lgWJf0tpylw8FR6IixU37VIG
ra2tBsN7jkyrOX/t1g4i067CE6yn9S03BsVd2Wx3FuWTTeVG9Hdw4az0pH8hWSC8aaihd3JAiI1n
tt+qDjnuAiprVRbeMdHn/9tpLE3x385jz3ZczmSPcxhZovvP53FKuDOGafJX3DaRuy4zrC2zhmJd
zyB3iz7TdZDTcI1jG0ldjtq3fUb1E1+WptQyzG5vZAnjLXFdBJ19gwwgdczNCJR7bTWl805QXrx1
aCkc8Ds770PevaAdg0vD/AnnCXwPr2nJynY5pvc2AR/Smb620ph0OX9kGToFBHL33kMZpulVzEuS
QLBeGQvnmPnJE62fAYGeAPTsyP7MdftL2I6xAorY30uTJNBoJNhNi1hQQw7TL9ITjwXRnM8NoDOr
CPO31v3bolvPhz7jT43jYOVCdjqqbpzuoanfCPkGwJe4jb8C7K5vegFojdZxxRrsAtmsXUdW5NJ0
i9Y4l90pT6/u6GXbkHPi5GAwTWbIkLMhoTjXVl41mSfbMj4CHapIGjXHyMWpNLAsPajJB6iOWfA7
07AlkbzEmbGmiJ3uGzXIyzLQyv/71p9jQCNaR08IeHSxHf/LO2Ink5fAogkIQwBecWtvwohlJuox
PIkP8WLG1cG+xjVeBB+pz6oKXF6fBDbejdArBwkNRrkqm3SEz1A4qyg8VsvKdzlG0oNEBTyvf43I
YD28bNJCPNFLk6uy0m2qT2V3btvCKlekb7VnD++mt142ydD8z6PLu3wBo9aTOBc6odtn/hATGDjg
HM28u9jBlkGywKmxLqHJdmi8bHTaCgzMIJoQdVjkinaPlhSMjjPDc4SSOHplclj2LDo4Dt/MTdOi
6alw0XR1kSz3dd6XZ7PRnmB9JedlsObkaxjgTBrHqGictS4IbzQqJpZ+YrnnIGXIyYD7Gv6nYyP/
1xCtwz7LvC2Wy5Q6dXGkvPWRIA8+y9QOmTA4/oNmQKjSowleSeKNN98anwVpG0c1Ex7MYTRXRTTI
g2mo5mpnxmn+rp7ceRhHDMaj1MqdBnr2aXkhTHHZEJsGJibyFHLzRp6XoU0UxBLMd/KcYTdYx7Hm
7IuASrTwapAwZijewiZ8ag2191UboNmqKDpmpklt2UwviF4werO3HFpenJxmb8dYHpc9Hj7ZzeAJ
MZFJtxm5BWxw6xa3ZcBZVAB2kMbWod8NYiaJxGo5qPkyoU/Nci1d3pPQgHP92iOoWqPTHviTM99O
Ikw7TbwqGhKjNwnPp/0ML13JCuviiny67NrMw6AmeejC7t2ZEPQz22mxrVFZ0tOuONl1BPjEj4DC
h4F+HLgF7614XC9eqmUAPQRaLzJOVobvtUK1u/fLiLRoVrIbZ2aQ60zjz1Lo31XfJBfZThYdqSLY
GY3DYq/WzG0mMBlCgHobOlvsZa8TS5bM6yKYS9vCDeRJBLb4Gqz/2lqOTZpxBLXg6tVwpAgwPjgE
dh1chWZgNiTgRqFrVGucT6lZXEMa+VdDahu+zOBYzZ/s6lptAGNhU0kf7n3uOUcryuybbzzao66f
gYwQy25x51DEi1+ysk4uy+4YbCBkoYqOmaoB/8qtTR1jcCZSMnqglL0bOd3uPG9DTkoG/NbDhry1
YNtJnmnmeDX/OWRZOPl866nOCaxYcnw0yuoW5BknnWxz7eGHmhAxnL4mQxlM2mtW4MaccqwLy948
pOn0GamYHLMImBswZu+EfPiLUEk+XnGpqohM86ihWcc6AM0GuQWEQNzo2SD6EWIHD0QT21kO2o+Z
e/j61/3Zl/cPm5NjTSsnJ+qwr9HppHpfopGcH/UebSnsqd+RI7TIMapfY5raaM0849zY+WPizaUy
H2cNVCNr28vyp/DdYlPKIthjYQ+fbb8GvK1TpapIHCLW6kno7ktresHjkBTFs0dLFQii/27UjjgG
goZQNa8BnASF/OBB+Iy7Zle0imdQoJcHP2Tx2Uri4odCJbTgSTnPKGODyw2u9UB3I+fGPWJ3eSQ1
pX6WeKe20ZREO56cN/SSwd4N42OYJ/UaYXV3N231ohW+/sNu6IaPQZsdJGWZd9vtvlXdGIBmmHDR
An/cpnXhPXtJfqT8QyDmUJIH2YR3ZQ/G0dSh+0NkesANmL+GzLaObYFjYnQS+WxZ6VoHBNrmo3OU
VfrkdXri7mNML6ukx6AW18o/2vPkCBRSeMs73T8jm9pl8Pa4UFM8LUUY7vT4/zN2Hjt6JNt2fpWD
nudRegPo3MHvfVma4iRBstnpMyO9GUnQa2igFxBwNRAg6Q70CjxvpC+ieLrYDeleTQJp/iLLpInY
e61vNbLzQrVDDRaOTfLqLJ6yRME9ablr3MNHMY8za4dVI4Prda037rug5xUcw+klgKTeEpsk7tVA
MGWMF9JbU4glMzMKGzk5bB86UkLQGVRPOiljhEPRS0m8DJFcIsa95GVdmiKCBDk4JwJ5qYVT8549
0zzRN/DBgTJBWesiFYchiO4cM9DPxOKQxeLyM9RZDSBrfKhZn78f6DbCVxhPvhxUWdGbPI01j9yP
XaNlVaBDl6nr1yFBt4fUDw3/27GMyA7mpF10KbUyXfks4x8moy0QwVifTUeEZ3eUfhro/bE2bnkj
5y/hRHyGsFgmR64Rfii1e/TCG82FYzQtqXG3yKFwp3nfyjV2s8Q4wjre6o2clthuxawjk9OMZUYy
WOQDJSzNfu/VtMXBDljNeWYXCzPeLMgUh7HHJ1ZhPoRYBn4hEN9s4VkbHowRfqHlx1BF+rvIsI2N
AdGqtqvwMKQBCNyZyVUd9L96VvdVuNH0kVbKDmzM48ITklssR17Fk4sc+sR70T2qqCvI4hQNMfxk
O4FDeUdNGpX47BJwGNbkq8bN9KC+utVGsRY1NI8wuYutEMBb9tiC4N5HYWGvppqOEe9xvFq8nk+m
HLxWn05QXdOt6djDTrPTDS3d5Fsz6785y5C/Cx2PToDlr0uWBXDCsoyJrjU+lE3VEnPMtTqYbr+S
zfljnLrTWpl4ItfiAS3tPA59xgO+nTPO6RfTw9ZIJA0w5IlrIcNaseMVOzJ3B7k6JSmraN0l03AE
Rj0SBWs6A7bFtvCoEciK7+zbGxYG2TmzU+IuWOVe2866+UHZHdWeOo5eU79iZe914K4CdC5SWUkd
bl/rzC0e3p82p3bx1w4/znohSubi2t28z+LhuZE84Zkq2b5koXiah2UXT5FxKacGkqypu9sYiOJJ
zD7CIH35MZhxne3iwopXHaLJ2yCHpql3XQRo2m6/2E0bv8yW06z9wVtT7ki3LhfiWRTiR8Vebf3p
WOk0nwmKgDIFRhkjZgUDtV7Fnak96UmtPaGhR7aPXfWMEvpLmer5KaTCygo6GdaGFmU7VFse02RU
HHe9vzwZ2E64KdmbvlqzWV6DWqDReh30F01vd1rkz++Yh2a8o8Ll6moG1l3HNA+ZmMOV0SyYzOA7
Q0At4vWUEbjQVAvzFq0Ckye3mm54qQZrOXSFZyMZzVPI6cWmXiIDAtRhHvQY4zZrbdQGkyyQzN8I
QccVprnV2rOi93HdhMAblhiBCX1eMfjWkQCDdNMhGjhCYsbzhP4EcCX3Wc/vgOfeVguIIUXxVUGY
daiUeoP1QaBT2sXLzZgqmAGIDW5D3wavg2fyRBVecS14qrwecsf0FA+ec1CtMV/2x3xUk1mpx6cm
bd71Q6Q/LLx4HypYA9vJiep11/C+RmNl0VSlPdPCF9nU8UBUVTGhcgz5m5xePfREta9casnetiup
Ged1Yb1vrAXy6RxOp1YmJtmB+VUvNNrX6qTTwB/r530KOWTliiG/UfJnmJ38tsBy8YiePb4el4fe
PmGHXCWz22Z79VmvJ4VgMTBjZDKRpdO7+qKyWNTuEE/xto8W8rTkicXI8eEHMp3PH6O7fvCiO3ce
qusMV1sdCumt7PvWqAErBsaGfuSEtIH+Q9FeR5KQroicI5aupKJ4o99cLYIDWPAWz2VO1tjalzOX
oQV6ewgFGNWuToxtXLX91ZOoBRtnJtt2laAQsz6l4TTeYVYI7p3Mv4VmD9xV7vlyCLuKWbZIsBlJ
h7/bxyxWImaqdVr3lyGpEBvq5k0Ng9Z4uKwj8gDNdEy3FfZIaRi3ZbzQa6oQZhSa37/vp05xFIPX
SnvL8vo5V32k7mljESnXbjvpD38b/KanNURwjzoUAj/A02cSkVe1MbXPCl+/Gtpk9BH6dlwfsiPx
dgKzKiYotQ+BOmkIXuvlkySpwr2dZMlZeXuVy1cdV1t0d19P0iON916DTdCYlqYGFoEFZTTQlKXa
RwMVPcYpdSKKALlUPk9XlVOUModvofI2t3Hso6O9cHee0qph7o3HIur9+DB14zWWSOdC0n/JvoH4
KHeToba5//EO1IkT3Jkm15efugcsg8EdvQzDW9VBC81loCGqDr4Oe3emvLdo6GrGHolbmKJnmUeS
mSmLdqu+MYdjJfkys3ULlmKAs17WzkaXQ54O4xGf5xc9rFxuvrko8IxrLvo1OQWXQ0b4xtoZ9HHP
myQme3IuD7GMT2CeGcENhLvbCuOqDjmQkgJ7nK7ZnrzA7MElK+F18Aj2XQavuWsGUT7YWcTlROiW
Ho/DpRRtdIHm1ekO+bbyiBomP3Cs3ejEL0EY5DvWgycvdGHAQb12qCfE4cUeeinPEnfqhBqsmaWE
Y0+H1BysczAjidR5gV402qL3gnQAaqb6tfbj8X7SkDlCBdsJP6kOovX3+RTZz7AlInBe76zeLd8Z
yVcZVPFbQaf2RiYnQRuLoz0XTSgOfjGmiGhTD/+x7PMHiF2AEOdro6qb4jRH5njA8QqnFrNrMqWo
b9wRwamuHc3WhQmdtu8Nm0Vp5qVY2MDdy1yWqLrGla7voNQYOEqZWQ0+y1i3DdIHNfg0GzFublrX
9bczivFbWfjJASKIjM4yjzyz62LlRcvM05LBLUW8xpppokiC4KuN9dYbKfyoWAU1dKHZ0BJ3EeFa
WvoQutTbO6d93/OdX7PYS5BfsuvR6z1NU5ivgQ+370Mpx5NceJG3GsW8GdwHy4RNqmMRJehw/pRV
WXbpLWZLeWcfiiwI8XgZprOPo+c+6ex1z/vi6jmZt7ZM1gFNYn9O5RJm8qZlXRA8dvLg+VInRwdN
P6T5cd9n05Jgkxk6DuILdvxUv8aYg40a9/o4ihMYlomYvTZibEPN36YaT9zXo2VH8wYj50dHrqK9
2tHI7NKAS1n5nYav42uA0khgidqGnT+ETERGZpOig3uWJCFShAXZh9ptnSB/L9+oxBuCnZ2KvH8f
mD6pez5CV8quI6XEKb2pYRpDj9I9DYyWVLAzWvSF3DIdo+tAA4zStfMbxq/7IgyPVQmx1aNJB+Qk
I6HRkyzu0Xr0x8G6Rs3i3DDCkBIHJ2endm3LLSmW+YNB38e8/HTMm/lf6abeOa2GdgsrztpIkvQw
ENpxLmFVN26iHTMtMAgx8rj8PBsNpENZLXQTgnbc5okKSbIRPQ9Yw4rwGozWgridUt+0ZCZ1udZm
6snE3izidp+zoqLRhD2QgtONhNizehup1xDY9PGYuRgP5UsJ3WFEgySzaIqL5ayGLph/bDVtm4hj
7pTF2gutbPN2ZuRHp9Ns3xHbUt36yjOv6eKy8Isw2E7IkS/En2zEnNbllsotr2O3GDYZ/E/Sx421
IRacyVVdntVWLYURr8cQcB5oVB9V28TnEei1iBYdGVigDs06+I/OjLOtB9OOOTymfjVIdQvChztg
qz6sESM8Iws8R7yhHl3+rPfpMHzg725voecjD0VeuReepp1FDaZiJinuEMrfaRMv2mkOThA7lrM6
ooZ7R37Hs0I+WZkjSLWs4VUsFSRovzoHTjX6mLTSYpvUVL4Duw7IZ9CDq9rSB+tTPOoVT+U/HFe7
sER11tS4QEjgNqAITMxJqRVAsemaayTToNQut6axssMa1Z7bcbzMr3rp5dSBNCfZT5GJRx0C90ad
0cA05U36EZEtc0nTxNiSWcODVhqfJuHOL7k3EDqwiK2JmYDFSYyWxqlRsUDOOVOypw9cQatJEiJo
Z3da4M4woNS2j00H38ZuRqYiE49FzWos3FVmd+nqCQ1o7lrb2L7W9Fsw+uBidPOLz3V7UVs1CU6Q
BVjC9qG+PJAIQHFHv1c7goLjnbCZk8lZaScHdFzjCoY9T1qRFVt9KZNPul3fxtjwmHaNyanESklt
3u4eUZqKzKu/2ImOWs5qHyOb7I0wRxBM7c48N64Fd6FgVw2VkxB8Xpsn0iuTR7t0P3RNXj83se4f
nIKaeBNrK9pe4YX+YnjReuzwq3COXiDkBQdndGsbVU1xw7BqnJIcAsHEsnv7xg9+3cppIlD4+Jaj
UsQ/AtlJDWopvzABXY/pXG+iSjsIMTXvEYq6a9haYuv1eMyDgZYd7ybSPgkutjOseogK+jXtTi4y
XPXPXuy9c0XmEwHsOM+JRYJUV6TEAflxv88Sco+KZVpuaohj85HOv3Fc0gKTEujetVrmvy34I8/h
UW0W3oqogC0dmvYDOIr8kuV0ma0QQSPaQbxnsiiEDTq+q6dgbcOMuKhDQWv1Z1QIvC94zRsvVLhs
LmYtSU925ACOIykEK9oniwnQvlw8+GKYe8nyiYBLo+sNeJRli1N4m3gC5+GXx24e5k/hEI3roYiS
B8xHeLas9LQMcdxvMitLTkE8HfxsBMbRseiNfPEu7xfeFdVEH8gieUbG7kQOMgUtwcRkIjfYLrls
lS0aNLQ46J7barD3ldVdcYQup7eh1ZH81BaS+KoywarkGs80HkMbGvR0yGegGKtKi6NzF7xQoRX3
SW23N1YQBTkce3jkYbMd9b7a9UxrruF007Sewm3uaCDcoTSfFnidej4snwEMn1vWKe9Z9qytqjUv
YRuEh7ouYiR92m9aGzXvJni+d90cPFZ517yb0Ymg3yf8S8v6Ix6g7l0IDPGRyhsXttO98zqrfo7T
+3zS7U065Xi08kbfzdMUHGHMxw95zUIaXVJ5G4zM5PGDFT0uoRn1wA+WteZMHwwrcPcFYmJaxS52
vYE66lS1v1JlcG9vA0jGiLl1h7PXn92b7jrCYlEPZMPt6SIsIOwKWSxRQ9Mj+N6I2LK3WZH7q3BM
uZiDXNtVIa2Q1dDjWUr9HhiIie2a7tiPQTeaacOV5WzUMQr2M+IyupJzuo+sMbuaQSUO8llydqKI
afXCSklmaFWB5R7K6AlBGZAi/AM3AQ18Sy7ioZAd/1zOsJG1pFuSN05WTruvaQzxPjMGsR/l3FAX
lXhPR2feQp1K946X2w+wLbeNxqQDVyaIqiIZg9OQ7A0JsVJDW5qc1AuayloE67uVa6uUVK6zL3Vr
b7tq6+1YNRDKW6CI274dw3MwbAIjbwj6cizeCGD21VYIhuUwh9az2qPrgnCta5iisLwwDuCUP1Qa
9I3ALSVVFy2CGkz5QnWR1m/C2Ag2KhCo1ZzeXrUwffZOFzwaWrrzJVtdmEDXIWzap9LO0PGpTTEA
u/k3hB22FG78Qf6EbdzwTMf1UMIElv2nhngdag5PtyLHB2yckzo9oqufUeUC3/MFMkCqJc5m6LF+
LSKdVkOOjqjLYhdxsLvyYls/hlVPEXNuz+D1FryDvYvxOA7Og695pzTT32ngaEPqQCkpfSaOpzQV
Y4n5dGROHcnPLK2zX8LytHQh7aUIWRVCqPydn5navrBq7HNT0GE5jruLsCsWRKIb6G6F8T7UB2/r
aZ2DrGEVZTlJEBGPthXWicXY1K02H62gI14kk5IsnBvnIdlBo9Zf9CQGmC2daliS3O2ADBNGhxyK
uVyn7mzs6JTHr8fSJae+jhNmZ0vRfkOT6xzThWKtQRdK7aoT5Ik0Z2cbSlmsGmxTG4y12kzTudn7
tQWv3KSIMgnWJgaZfxurT7Lz29A3wsW8Ri0oaorqgigbf5baVENBIX9j596vYDXxCrCaqYdpuap1
jdrV+9Ws8SJCk5FvNT3s3utOsTFjrq4i4hEDg6vZLQSKY73BqzAllMuDYLoXxBmck5gbqym+VRR6
VokWdk8hZfsdldDBQOIVNaazJSbK3KQSewm/lUigBjBJnEyXYdad3Zwsy33oJD2skwTZQNDsKZI7
N5Aszg0JgHNDQoNqsACwoU6MfQihNeksUiXQ4lqeFZxHOUcfURGQFRX2GZckFJca7fa/fvHbpry4
f774qXU7HmZChwWQq1MZ+qMaxPAjESGYXT47OUsqXpfcbzIdRm3ZKPotHwJrEwMTERbigAEMkdrz
XSmIsKYdt2dHTGzhAJUPn0riXXaxRUXPKXhxV2aa77R4+cjMwDlZju4d0yZ57EPqTyMQhqfeNPpj
OvPuT3TfIaBMLy4ptFrsX9WHKIzLI/V3TPRW5h6b1iQmINZbCq19taUXnq6JdUmAFgwY+GO/3YzJ
1Dwx8aZcYyOddrTxGuAbDG1aQUqjtdhxsLG8/hI6ZbB3vXF+JuUA3E44WLsGhNQzTUO0dbNcFcJE
OmBkrzZ5W3fntI0IUIK/9q7iF3bKHHptareAPXPs9Qr3o6TlEHiVH71KhOuoG7pdELfDxsqm/o6M
N3+fCShajtylLt/fhb7X32kjPcJkbigQ/36Mqe4Ib6heM2dotoYWknEuu62q5aq2Bg2uSlTOl7fj
/Prmgx7ryL7kZ1WjFulJcm+Cnc4Rf+v41U6zYRWPgSzjiA9pl5a4yTlQe0JsFwnHaiLjsz5Ew71X
JqgRXTpGQSMKusM9iP3WsikiJFh6Nat/xNwI+kc2y4UcsC/j2HvbVwcTw3k313O2HZCODEVAEbsy
nXYPf+xbKr+7Jm0tColkwqldIN3Jvdri9w6nAoi72mtltk3ftwdK1dIAWS8t6Rlu3Bxw3jBjjzz6
m6XXVEiyz3D8gnMV8og8tVDJeF+5x9mbhuNUkS09sI5RSxbcu9lVDSqcSm11Qd1uwoAaa0bTDy1y
zWVHfqtDs4QqdVViW/bD3gE0GMVibZtxtOeRWSPB17mTvQVw/OB2d0O9NNta0BG0ZLZeSkP1QV9y
vK6d+U4ZmHpLf3brKr/WWcKCqAqIAZDCQm6U6IrN+qPWgomLeG3RJg+mdaLp1qduMA7mGIffjI5F
Wme1L5Vtu2uroBkdz1fh28RWFIDI8kEzPmet894pbfdJG/kHjGz5UoolICf2E43T/mNbNe6p7jwa
VMPcfQS6Ma5D8dxS5DzEEvFTmvFwl83proL2WKynjp/JADG8TeXZCqXlPSLwVVElHxZrDon86Oub
GijS1WRyxc7RLA2blmYOARwB8V4VXx1VgZGDnZgkpxXDZWh18w4C/F3mkTVT+ampTNTduXcFvYo4
bqMteDzYQnONjDyTWkMAgHaxalDtFau2pDwQTShFz6OeUZM1KZCbcXGPhw7LTmn1Kzeb6ntjnp7N
pRVPs5mE3Nb2Ry1HauR6/rmVg9riOQPs06C8jevbuvqtbl1T7DzBDMW4BzdBQI2/i1u6iMorrAYt
7Nt1zsp/82YifnUSp775aiwmmnJnBEN4oQzhFbN3ly22fi9whx4ijc4YqbfFpfRGtK9pKYhaapgu
+SV2qtdTbW7AFw6pY8u8UfkXZ/rXAfKJ6Fac9JtyAeFt9uEBxs0P6qo6qIafjjXCOWq42IjNFKeU
GpltdPlEE9qe5QN2vobO6KyGoPO2r7vyxGhSsFp0a41sq75Z/uyfa8/flIQi3tShodPE6xb27PLU
RtplYt2EfN6Qq79/dK/F71tzgXDTqfV1HKG3MIzspOP+6KTmRlwmQYjhykkzuBpq08Yei3qENu5P
B1NknEdr0rfC1bzzNPBN+Znwz8FY0XMNxtwigGIhkEz1g9Wptw+pXfWF/I3jDVrIcp3g++cZWono
TH87Og919GNLM4l3okiBB/YPx9VnnTBDXWLlTbvvm+JR51H0qs1RKh1rHnZiiJg3yeqVOqlNFCxN
8jt9THnnxTMH4CZsuXJ4O6ZOBBXVoi7LDo3smCq3z5C5KDzU5uL4B8MSyxFsRPZqCiT+IL1WeHi0
MYtZG3C80elB1JnzZFJ3LHckGpdbqEUUC6YRc9IchYP6PbqD6SFo45eptt6GhYbmvzEBZ5795zmI
G+gOU3Db013f0APzj3OQLkJLIVg8f+38+p3q3E4YJg+6PiCQLqL4feNN1n4ATlebrnQ+UajE5cOQ
h9jOAv8j3ziv8NZdtpEd/Fq46C94uP0YhK79vKvOZr9/RO22vGQ3cZy7a8Aq7QPrl+44LkCgmDJR
zG1pD+JNoYc+tls9060UPlJP4nTQjdgPev2AAOkBcSrmLzkEUAAuJrKDflXLLAYc2USBx1GPZfAl
cUgeVJ1RLR/H+rWo+rqpjnoCOCCoGqqsap/wkHZd8cRYq/IrzgNzq1NwWHVkeV76JCE+pE2Y88bI
JY5mtzjtjkrHNSwdWL09tQCnFMjKFyrbGByedBGMu8En5cyjr7syypnGpFmDD8r9/I4HsvdgsNgF
lF0S1z2lz3FNXZeohuy4LHWGYMmvDkloOmtPRIQrDz0uxxrdA0XrZNVcULOQLoxxB6KRbj2YmJCA
1j5mcqhHYWE7BbaVoIbe2nWXyPKud23koLaw7/qb0B2Zpi/NbznaR7kwesHgDCIJ7eVFi20W6Wrz
bQhzAnXozYhWDDhfG+1mVLAH1cBjNDtNdvvwulfT68INE1MeQaOEbo+7yjMe1J4aBnnfqK2owBla
YiPBQzq+OHZj3seh1T32en6Hiqf92FUd1qUseaFphQTRd7M7Ii7zu04OZlW664zCIRYBTkSeefSc
uDtQfaLkKYdaaSt+2lSRzmofIBm4J4kIzuYCeeHSvHRoUfdlFqQXNajjf9pFcoGcr7WZDi9dUFEE
Wzz4QXyJAL3D/xyeXlPB5ZtBbb0Ncz6SA/22H0w4cgfCkbe2Y4h92oSPISIS6rREUBrcmETzePX5
bUjsDNyi/Mifjrk0znFoQ1Hjsh33NaS2zTx7+X2llUhmWHK4I6iI7dTXcC19ky1yQ05IzD/0nhth
GTJTSDIMoLGg9ZMtM+xBrHyofDs4FXJQWzHE8tPkxOGpdlmGm34/bT0/yS+GIirXDRNJNXAxPVgR
JoTYLZ2DgJv4MIEx4foOsLV7Vn/L3JGoyq4necbrDAKaZmPdRrp/p5uwXrFUjQ/OpCUnMzKrHSBH
fd21DliYaSDthqSftSGbMYQMm5daDmrLDsicEIjOI+tmm417waztottuwcEIewVkM62fk7yPj+jK
cNYQ+bLrAmKLVk6Pu04N2rgUR8dzN7iWyqtP+vQIopdNNWAe+a2i57dPJAJoCLGRw4+nLiDcIDi6
TnMPeKU8kJbSXwRPyIsqoatdbjTQDMx0CCp3gZsc2k7TghWf2hVgII+LPc5kecSxActEqpMSWmlF
QA6SMl0Rka2fSY87Ryzb4apaj5Sx6AQZ8zmreK5mc9PtqHo2YDJtfKKRKG72UzT487YsYf5uDKcr
TohNpjt8ZjkYvfSQN8DwdPSsUoGkbo1pXFyHgnYNTPIzy8HkGCMX1/zCuIRS4q/Ni/665ctddUwN
Q0iYpgNIqJN0jdRsUmruTfjgkZ8xsY7caE5qYQoY8TLDvERVEz92DSv0MUJxrXZ5Q8JeA1yWTQWc
yNkxtgY9q1Wtec5dMsImr5r5kd/a9Bj3RNWTeIOqJokwyuTMPK1yTt/PBOCFxDu9sH4qZP4attKs
207C7l6VGmqrbbkiurxD2VThgy4dUqplDc36vR81QlBZB3hRmW30VYEiNxoegqjGxaHZ1ufU87b9
iEiaqhMK0M6v7pYQf4mPBenR4sFiFdRGk7x1d9j6Q+T8Q3dfBRSBw9Ye7xqbyaNGcYpVOE4mUEf9
PX2I/l5rwc8FYb33S1JeSD1qrnpHBYRYcv3ew0W5Q3xWHtmyHpNpZmYsjHq9ZBkGzMZoHsoqezDq
sl/7FcoDCqgPs59/maNpOsGhTpGpep9xI2o7t6WLsoPWhmc1ZR1iPI5obO+d0Zjfm0x5Om12nmm/
EIueuv6uoqy98alFb5TPR9l+hPT+zGOerdEXzaSrlQkYAWbR9kgZftWYC89RY+4lfIHnY432dA0g
EmiWPNO5MonDtYptKoK0YMlSQ1JcSkJrBgOIGj3qdgtGrlrPAkUrs99kx8I+CTaFR8pYrzUftcX3
b3My/zzw9DppM1AuN+mgs5pPcx3oINFjmnQZehvchAtJ8V1YYP4VJXZnTnuIo2nziIlJB85yNRjY
xXdpbP1KOEKMLfP3E7BY3xngt3adnLJWUquntHtqq5C7b8ficXzp86zcqeOYlTT8nfCpNDh2F0tJ
dNQmbdfiHBr5OquRgdtMP9eWnhC4M/rpExW04LLUkX3MuMeZElXdfYYyNTKi4ar2aKl191ixvQ23
irvBNGQEKw1RKrjWZRt3I5AeI1kodE/6RgTQCP3eTvc+VYENJKr5OtAhyDKtox5R9/eOHHoutBVx
gfZBHSMb5oSYMDpCvvZbEhS5HjTkfMyRUuKZ8FY/zTkV5kUuDdRgeB3f7U+bRtZCPETZYakzan0Q
UMPaBK1rrnAFufW3XK44zSryt26qfZ7lm0ZP5tFZq03NRM6otoxarPVW1Edwlw61gAgIuSrc/bs/
uHZb5eL9Wom5oZDQ/Wn3n55hRlbFv5df8/tn/vgV/3RNviK8rH7r/tVP7b9Vt8/Ft/bPH/rDv8z/
/uO723zuPv9hZwvKrZsfelStj9/aPu/+4T6Wn/z/PfmXb+pfeZ7Ft7/98vnXIgFX1HZN8rX75ccp
aVamXYOyxcLT9rvFWf4nPz4hf4q//fL9v3z/73//j9//99//0/f/9v1fvv+P7//r+z//5ft//v7P
f/8P7PzPv3z/r9//5f/+b37DXPW3Xxz9r6blGoF0eZqBidnol7+M3+QZ2/mrg8UzCEwLc62nW8Yv
fymrpov5Iu+vForuwDNlPInre3yLbdWrU85ffcvknWhQaQUKoVu//OMX9MOe/fqX/X/YteV//3PJ
1nBQmgJ9Mw3b1E3dNf60XMqG2sAQn4Q7VojVeGm9ujg7VjKjM68vQZ2ikJtzMlBYGexS/DHrUl/E
g19U4iFvAdAbs7OZnWVC0EAKjnSUVTFASrWlBk3AoDTdaNlYMg+mrKyDkWRQYmT2StWV3iEr+pdU
5q8YXvCJ2bPY94msa0b0Xi8DkS6bFnnHPsy8bh/pODgNXwtRHhZf9AVED2LEZ1OvnYtuPBN39eRI
dAtAGG0vKk2s1JpmsRrjUkW4E636gEdwBcNrYnnHGzGDkrMLp+DiCcvalXWBJZRSKqBGFIt+vEvw
u21h0i/HLrNemGBawNmCBjyTf0/P8asQCRHEgaPtwTxsXL8mtofoz64F4qfHdE3GZj6xNKvOlTuv
wYQGTzk2sSX7TNsCORAc/Ts3o3nShtlnwyQ9Rasncqyrmfz1GJKWn/xmSRuBy5S/aNxDE9voprwW
3XvUUblASqUmhEM5bC2HuCGtwlvhr9JBDB951GQHtzfJ1WyDr2XWD9QxaP4RRXoR8/K1KHHzdFku
cyAQEPUQmur0m+aUvAKt+sEA93hIo1E7Vqb1iZwP59lodlbG8q9oE22Xi3q4ae9y4gLQE0DQYYXi
3gw72gY5MTyEte1si9qAXlcfudRfiqkTx2VAlBZ4CAfcfjG5VJbrXFWXYWmDF2eBlzt3L0No6MiK
3ItIF/PYwJDaN8SNrdtqvgz2OKBRgvrWD/YzPwWPxgIFbainD71VoMe0+g9NTij65LUfWqnC9dO+
QE5M8nl1LdIaYzehj12Jqsh0F/tWIQ26/fSU+HGn/QGEgEPrz7cWN7bveTYiLYeGoPWnVmDhLLWr
MXnbA826VXLprkUoPPvMeZjH/nnwfW2NcYQaUxD4WzNOBBUZq3kCDIgVOm0o1p/oUYubNpOGOhhY
T+SeGmYNoR1a+fhspstXrITtZ3dJv3QRcTt9a3xiki2uQ2FoZIiJ8gJqEq9T4dOU6G8Qmfr36ZRQ
7xW8UNSurhvipDMJRL1mfEniaXm2QA4jTnA/h65GYHfGeoXUuGdXpHdUZSaSlQLwO21sodnRxcUq
TPIWKkrcpBv2G6ThD8sytVsNRuKdA2N1j7YK70lyLwZQNis/zUgzK2Ej1Q2tLTeMHvrR1GgOBEgb
mxQrem6Wj54IYOxRYbp5eo5+Wlgk5eXjrzwc3mVo+fm8s5yHEh2QWJDXh2hdWzN4qqj43SZIE+oX
DwqNmEp3NO5AcLWHqYUOX9bag9lMBnE4ulxCVGAaIwQ6eRng62OASOdDvneGTSGrqsr3Ey2LdQQm
gN9kHkEixWBDiPk1P3GFjgcswkgsWsM/W2R5bKwSx5ghB5A96I3R4e1GWZZWQ5TWFl72GAcxAG28
/J8pIaSPSHY/eHqTvB+hETFrPflExTBfJoshs7Nx1bRcDEIOTt19okeUnTX3i2kRuUhjsn2qSj3c
dCi6dvbUN09j57MIDYZjkGek8+ZERcvQ5Ym7ZA7fCysNgHZ5OWHp4eeqS4ODS/1nxXGpL4w8bSWa
FBVuT7W9caatg5d1UyAV3YCiSx6QT0Aia9xnfyjqXW/r2TssVuSnUcriiqGc2DlUpXD5o/LzGgy9
k9QoVkH7rS+98GhE7bixEoE6V/bvdIPfFUyfnUMj6SnDBrjB2YovbiDYgMiVdq91KKPqqOG6InOV
VcqjZ3kxvcCJ0vlSOPrJ1WLjlHst87GUSWIBJZOJb7Ptxqj8mNIJhCLmOPTBAyISrcq8AHC7GQuV
gEx3+3NJ+AcNXIffAW7MvM5G2gbM7s7z6DXnFL87dbzC2vdDT3VBb3+tRDV/mAOJooLIfj/FGumt
03TpjGlca0ON7koOfqWHF6ayP3bVsQHLYWX5x6ReyrvWz7w7uybDMc4iLFKFRbJZnd4XPlPaCYY2
3y2wvWn206sTYu3PgqX7IhbwfR7P+rDGm1WLS2T2Daat0dlXXvzFlIJ9pdq33QbMTIltSSn2htZj
feWyCKflYZDL3sdYFdWpKUYlSVBrlYPbZGWxidsggbU9j8aFS5BVlDCgd1GlE2TFegS1FfVLG0b0
9ioUOYGOBbsUzsADCXWUQYvn/7B3JkmSI1t2XRFSAKiim1rfupu34RETiGdGBDpFr2i3wAHnXAWH
HHARrB3xwCLr568USgn/vCYQM7hFeGMG6NP37j33iUEYIIPqaFWQ7BG4yPc8Uu4+8goYq9rq90K6
xSGp/Kcgx8RUTjo9R9b0mTBu/Kqpwen5hJ/MyBnxWzHGR5KmCdjq7bOaUqyMoROskFlMD38dSscX
B22zRihc8SK1iTWLuOuCmZ+PTJQ/rTh+Mmpv+N7am8Q1+zesZM/1wvf0PSQw+ZgtLs3+MFQ9As4a
0AKr9cBCd+rA7YLfM/VDkwi1TZugvuQj6G8VcEXiQxYrx7VnPLrBq8PG6QqPm7nFxMSqy4r6ke/+
VOFAvKbNWKxk0utrMncvd1ulav36JUlqtTJJEIYZTVRJjv5gy/KSkvlNaBz6aj8+2Xb3E0Lv/BFD
yQ6dF49s+tsyKj1JorDW9Ebls8Pqs19gjRugMmLpl8pn7p0P/UT/Zszdnas6zL3LQZSCNTmYvwzA
XS4jihHWI3blwk0OegIGm+M1cBoslY1M2uVdKNfQDqybAMHohq04FjOBi1Gvp+e+7yhiciIlcVJ4
Ys0eJ9nYDDZXJeZ0shAeKXrCdyeCC9YOPSjNO2zASAMHAvOCGACiuM9s7+PvpsBfL5QGBvmJaOB0
MOM/TF+KleFO1Hwhsatu5RJGIkX91U1KTGGd9yRKZa6YkERH1DHxMXBIs5npuPLR6My3IiZKK/fS
/jMHjlJIHO5Z438anmVvwpS1Je4m/RRwk1rFSV19kP2wRt5V7CYFndeGd+qvHKMizdCr39nzT+cw
yn90Msp3YGDhxDmk56CbMhbJDtYW1qXkAOTydn+Wx6Y+Gnb4aXTpBWsXU2FPWZuW+/1GLnikUHos
OFNAJJIVP2ZtEz82y6Np7N+Q7OdnfyqGp6H+ZmryOiBUDrcZGNrGHacTYWDT1XAfk9ZvnxMLo1gI
QmrX1PNzV4o/qO7VppvG6hgrPPZdUp69OC/PhPflSDxZ/KqZz0C1MEzMicQpWJdXY4DogHOhnQ5i
II5CewD8/OjTwJGyHybLoDE2zR/R5P9AbAP38djlGn0k8nvk2oDtFuCfWeXRY0ityJ4gKDb3p38d
PJ9rGq0UIUzT7D3prqJIcZS/v9+eAhgERodwxInm9Fhb8XcraC2s9LY6+GGWvme1lOvKuQpvINDM
KbEmSscYN7kITSIClwsWb1M9zhihJgIXoEL/OsiERdZADc4fReEDsE5p5IaPjhzdG54eE9WQuQtj
UIUzcVFJMHdPhi67Jy/IjX1GRPfq/pSVPz+G3vA5AWA+KcfjjTA1unJZ529jl9j7vw8GfDi3bEim
xzttmCB3vMl1TUjgrNNTH4Tfx8LzLlMpkO3QELcTEiEW5PihthirWD37E+ljLUqAHp8HBjErPQE+
cqcyOnkzg9wwI7CCPYq3Zm7/2I4iem4m/u4eI8L7wVtGhL2t+7PEd1mtxJUxV/Pra/cX1LWaj7Ky
zA/dM0cewfvGhuyPlul8M5O+wr8Wfp/9oLvqOC3fnIiWcz5HH0bIFgv0KTtAbiqhnH/MhiG3qS8s
Er3CVwp3bqwLcC6C57s2wmnkpqOrc+kbHJZHQ2jtMk06TKvFJZVN906FhXwQS8jq/jTVvX0ycuy2
hoeiIqdaPsipkw+TN790Xm0eSodLgizcILl6XvuaOcgZSboU23qO1VtWFhQLRWN93J0S86Ae2rir
Lh1GGcY/bv1WeyQgkgCCGW8aX0KzwTAn43HX1uWwt7KSKskq1clpU2dP3ApGicYHi9qNBbgNPjTg
T6oPoF67rjHWuvDDh2HJiepnEk7jNCkuJNMdOstUD4o+EqIUveot5g1tiM7fjfrv5AIli7YlUYBz
81wau9ybNloitwjdici7GZqeishLtSDB+W6TI+ZRL27Z9gcBqXBl2VA52qo7TilzNdrH3bkHGb5L
dfXRezLZAsJBms+86YqgXF7scEvrgbeWfSKq+2vZRLfZn72rH+Zfcg8u6lyYhMrafnOMgvEPu0yX
FNBkr3QPwmZwDsOYNhTJ+TtL6s+eQe2qMGVxdHPipFSRviqQ2Wu0mIhup+BLIHAUIu9a6ZKkpKmr
ZvxaMAuQXbyVCaMkU3s/cQEyGmn6R68Jz63HSjwLZBUAkLB0wkVLGprOlZxKxE2pz09AKjbhTnh/
LPePXyZl5DGrYm7JR4vJpY51rOi+hT+zYuYfFY5e41/g408EL5vXoWPZoCvrO125SQz5Jel3cLr1
nlFjtCFNmooKJeWa6EFINV7YbGqbZamdiDQYO9TWQwuFIQ1FvIBYsQsPIEKlwd+57MsN6pgQ7FxD
6HdMc70AvYA34xviy3ADq5FwPcvnIlGF2gwE2q2cSNzMCkfUJLKf0EqLJ5Y0Sg1oXWvPAWs+mPQ3
IqCWp6xKVrVJ0iWCW6WN9diRPu3LVV2ZxE7KEHuK3EdUdeuy65/zYH6f/cQ+qGs+WeWxHQkIby0r
oAyHDILQ0t1Cj9abDrAfgEuU+mxU1sqa+g05mhvXNVCihZiUug7Od2/Q4rQ7chtnwdYcrsVTbHrZ
HswPo6OWyDfNRqKssiO7f+uYo9tC/Gg9Bu1ArUPIMpmSO8xP87rpUbxZ/vA1X1jT/vBAcZtug6pP
d6LPv2mdyGMkNdheUs1sHIpOMjoHQZbairyPAvHjwLDNmw8ly+YaJPlem+RDRNyDN3EKRAtgmrMe
Dfo2QRrQxg+8BAi/+44KBl7M2qjKYZfVfn/D896jC5uXAbtlXFMjKlaCsPpdwVDjyB41BJ87E7y9
PDKtHLRlu/jk78/vcOL7o9Izu22YE4R8f/X9hV2LFtYMW+QcIOtOUdGg3hNZuUL7CGFSEmNv2AU4
ImBMaxSf3Q5SqTxNlQGnyJ68jdUBYAAvoficmvnOy+uWJbz/tDspDwhBv8hl3odoNISZapubqatz
xkuduwbQr/mztt3GXSBuVd6+QZ0kzlbXP9AOr9HAj7uuc+a9KovXFnjACbHZsHJgvEChaq2jnAIK
BOgkCWz/fc+ul7hNOu1Ews+18tcMZ38fBm4EaMLyo19wb2ig565LGagDUoj9VM6HDAYcpHysAGUB
n8GiGakjhoSW4YUbu52NVYygaY1Vy8CvhEvYcys6J5pwTaOwd33OhlZxQY2xlwM6XFIWlgtSegh/
G5oG68HLpg2UG3yLirI1Tr+Nyv0JIzQ7oxhIovYJK/q7QZ/Ophq/lh71Kyjt7x1j+CSL83VfhNci
I0Tb1fE6ixARdUxu146Q8rrAYMMkfoPA35MbzlLXteOhNfVPwY0aB8V1IsYWwQnziGFUb6mt6jMr
kQb05etdHtjI3Fy2F9K1sdbX6hRoABaB2Z2qztzHaOoOlv+jWvxlaFJoStZ5BqHSbdcI8usT4cJP
0kgvbJQvkZmckTuqPRKBb2lQ3zydy42SdCgT31ynIfxthMpGs59b30YTQd6okvRXjQ5EtQpg2AX7
aNnnc2HAklsgTyKuHn2zYdtczC+m4muZhJhP2KO5tSwMVmPf8Der8F0wTDo2Vfq9aPOPiRRGTF3Y
ce3HmO34gZZAjYbVeekc9jRxCGVJeP1TbU/5U1q1F9f8NIVwDvw8P4mLbXgwnk2ZNJe8wbJVESO3
uiuZqsX9kkJcW8U0rfaeHzxQvjiH/5qJ/P/ORDwhGQP8qzOR//F//icDkv/9b/+NEcn/+rf//veh
yK//9NdQRHq/OZIxoskK5vvSc4HE/jkUsX5zXazKgWkjol3mHn+ORKT/m831hLvCQ7Ju84//MRKR
8jfPkRb52r7lYv5y/qWRyN+6toxABDQaYEm40BzLkn/TsIcxDNTSlT0NJisAzq3YNbE+CysD1qeZ
sWdaxHuhxPs//Qn/Xw1jz/nbtxYgFG2f301AcOfHsP6Gzh2siHvarOXWH+x8Tyv3GLdiHXZD/pln
463Ny/Cn5f/eGUn2VguINO7onZMIKEge2Yei7QUzX4zklWu+5sXE7UQwTg4CcHOl91GnfXwZEkI7
2WrUD9zPNA2h5JNuQ7cvGgPtYFLNa+1giaYbVO6cIGtvGW5LUWyp3fBs0ulKS+OPmZbuq5w90m+Z
l4PbgkDswVj0itx69Gx2ayii37FIAQLtjXPnZeG2M8Z4F9wMLvUNm5WMPApm5KVW0y5Hxnw19Efa
ZQBGih2KVxvr8nwgUMd7dkPCR0Rf/jBsohUqwDd0GdIQFKO2VynbkgcozhH3DLtVOOWd8SxAB69Y
8pOH2TXWvjKHm5kTIi9m3Lbap4o3AMSXjGt2nRYvinnPoQrwCPvuRTd6xJRC3RFPOROWZdNcF+6n
yjAauMz3Z+Sh26nU4hlTqgEioBzjleD1/FDzLjURc6rUYoA8owmbDYXw1sA0L2N9JFloupnhxNQS
80xb2d9UQ0URg0NB6BBec3WOxe95nT4itOj3EgVCmSKtKLIIklaUHqu4CI41Co6TmtTW89J6h1gn
21DnBistcgI0ch1A6Es+y4TAyrKh1+OZh3pwAhq8+Nv6OocHG5rFh5L1EVqIug2RU950LyHsWagT
kPDV1SkO4nxljyPp2XFl3rIBuIvHZ8mIYHmFSkT0VKNu3TbjaiLfdot06HeketjptDqGg1Mhv+rZ
oABG2mhDRptBltMmL6lFTfhwGKASHKBo/XQO5ywX/iZqJ3yBxbwLp7ZlBD4Wa2mVtD5i2HFe7Y+r
LhXGPhgzBbM3OgVtbqDb8+qHqEkfm8HJT7MnwRnit2ihQT+4usQ6TdIqKrFoLcYoZgNZfg2BAXzV
Fe8BYhT2/+WuVgJvoaz8td0jUovM0Lmg7QeqW5Yn7bJV9JFrMn0PJLik8Llw/W+QWH6K0p/JIocc
1nY9rEQzYWP0ARa9vRgtsEqCXBC6ZYQ0t4jV11HnerRm0JrSKVmHBFGcJ+JqkF4RrhVbDnL6EAWl
bVbN2bWL4tq4QX6dqUWuIN+WE5bdsatsFn3Wr68l/WvOZBUsmeWITcvcJEohCf35dJkVUVxu6w/5
Pe7T9GwMnn/N4RnMlMcwoTvVFJuyWKZhZUEEQSz6byhG7D2iE3+T612VePQkloMi+bfoh+Ga+PC1
76d6Lw2udWiiZnhps6Z7qsvKfLa81N+hEFab+9PCn4mDdrhDwWFVxTB8037o78Y8Uwe2FcZzPhLt
h6B4QsL3g/0fiVr5+DIMZCQ13h+ZRWqXDzJmP6jR248TAZ6NRDxncEtMKkdtrdrrsIbJTeWZ5nMY
+F9UKuptSvm+Ei5ZqiuHGK7r/WDnTn/VMNiwb0+mv9d59cUhR2mdUDtt8ElO5/vBXATCjauuNHYg
OYUEguAPKcJ4ZRn6QTtmShQp8BiSjt0UTVdA/DRJRlvk/guH1G1Xdp3bF3eK6eMkWGhgJBzjWkN8
WQ73tpCd2P/8tOlsSQYkkW44m66ppeXV70prC6WHmMrlqVJJOG2wFphnE/fuxHWWcu5S3f2moISj
h6gzASz6A8b1CkODN/DzntQQO1uJkPWlSrsFMew73yzVXQeThuXER3Zs2l3kWyhufEH2XTeQVCbM
o6W97tagWVmBmcOdubDyxsCtsY70X4ucHhEzd/tMxJxTrzJSEY8Ue5u7wkcKMLW/tD7dd6mi/vzX
aUbWUHv+8YL7o/u5sCLQvTYWaBB6ob/O3x95jR2f/YS3IcvEW9eiNWKHOejtIJeMBWd0T0R5XjvL
+0J4hHwQHSyZ0DaJKZuLz2Yi/ZR9ihWiVUgs376lRvMjWlKdvXYJ1/ake4TyAG6hh0+gXSp+OsPe
jjCb/DYuvNQINjb7+qDbzsUYw9Rw+gym7HQt/FY8FGO+GYj23Lg5rihaD1ttdDv6z9W1K83yigO/
vNZ8olhmyxooYDggpXfYfwVy2zbEodPmCD4qUqpNZ9QvQRSjuMAQybSs9K9D5AHswbiLp6WuDgGG
XjJto5OlTEJ5AduzZ1oeplaVrMWAwVjF6Dj9rrjMBtONhq7owYOxwE8zkwxkmD8zF3UBBv732FOH
eWRiAw5yfG9ZJYEHsdFoIE3F3VNQB/VLmZ0bCz547rj1x9wnN6Ksuh/OVJyGynK+gmMkJKR6T6p8
vs3dON9qVzqX7lrZLU0JNICHJCq4zEZ/NXTuz8Ku/LcwLf4gun747IX3reiG4DPs5YeZhtXv2ILf
ldnZvxP7+SqMIf0DLsAmUdNe9G77hRm12mZVHwA1iONLazAosywiyQiPlQ/I+CgK7GKrZ6qetAin
p0FOG+X2hGbEPnFCYTtQo5gQ0UfG2gV+62PXpCHjrgEVZMxOcS58lzQXy3hPa+bjoRvIqzTjCBex
M6IcsUA9tuOPQXWvI1TOlRFK4zjTi32gW/Y0cMuoMdRfQ50ma5TtZ8ULdtkicBkZVqzj2CSUuABZ
N0xII0qUjmAsnHnThXbLRLyaNj3ug+0wIPkEasrkucQhBQezhbXmUpD4Zm+dwWrdZJN77XZsXFIL
+/z666umoI3tqaLfDfcRdb24gTTJBKtfz6tINDf2zLnW5m3oKV8wwqqDGRoRgBmPjShVz74OEnM1
mHV/BjLeHY3CbbcloK9vmW4vSGi718qeXMxnOBNHdNHfgnT44dsWMv9p6B+sBcR7Py8LD+5aUOPo
mVr9xATse89PADyjTtHmecTBFaXzHFt6OjCY7bfmqMZtUjrNSeF2PGkaUSuPDqBlOf0RPPM6bdT0
jPeaD1f63QUF8EZhquktOfqCsyF4S0ruyziq9smozRc10lO1zPZltABQzHghrFVo0QKcmz2yY/FS
eoBCmfa+R+o9m6MlLwoXtE8rj/dK9g+Yt3x6dqOQYO4CuS7nstrbURG+9zn7Ykle54FOUkptx0Fn
dnLSkf7aB4urY/Tqdge6F9Se6cjXXtBb68cMJsPyVAZVtHUz09jdn85SHzCeKho7KSMFhrtffVar
2Oi6L9iJhpPEWsMgo2ivk0NEnJvX/XWi9t56vEsrVaCSvB9a3MxEt2YmQObZGHayR/ridOF1DMRO
RKm6llZb3MpFR+m4Umxik49Tvpz79WidDNSGf51IJS4OEvjcjZ8nKDQnGtKl7D+qtj37Y1xfutlM
tmzeIrK9POMMQLU5pCDKj1zgajcM2nhgPGDtSKdWD8KtmDjm+RoDz/huYPJPPF2e2P5PFxaU6QIM
7s+DKWpor6jmVr23zN5tUJ8A6b8XXmSeJmnZZ5n2N0hmi27KjbYDk73VzMpGY53BTinz6gpGr7qO
1lBdiXyRaKYJAGvDFo50GJ2yBWZwP5Bmc3GrZng2nPnkQJXaD6OADbIs1Xeghkac1aWE1rU9YX9T
P35o86EzZP3VjxMS2IbL/WX9QuBQSqeHCdyBT0uMe9RDFFT2aznEO6sPmo/KcjFj2PjZjGAm5LvB
rFfFcfbe2ENyQXg6/3qqs6oFEdQ0awwIGlsy1JHaDN1rWFN4GkC3kJw504OFBJL05jT8Ympj19nK
gP7rXLsuSm9j9JQrXR3cQvnb1hTJ11h678i7jjSYCK+z/S9S9/2myFuSWbPReAC5RbUprZM35sbD
/XA/n2FFAVs/uBveH1K6QwsIdZFIgnCkAFYEM6yPSbdbgGl/nb9/0UlatZ+sMNr2YfU5OrP/pWBL
se/yztmKSBgbXWOYl/a8BkwSf8RKH1RFlDIeKgb1c8llUCfDbuSX3KDxUOcpbrEmk1MCI3GKi90i
mbzJee4Z91D9Da6g26UC6N3ABzaRrp3b/YB5zLnBxTuZ3kBX2UmmMwKPpb9u+Y+yM74EVRrdtCMu
Q+bAFO8DftNO68fclPPait3+2ferFwrAhvtB9MQSUH1vvHKn0/pbGzKSz/J65YrY/wOXrUnrM+lf
8BuOOzcHbBkaRHGxE9liAVBvQyNx+jpt/sKE7fdC9MWGbY+3KdglPVpuPcmVyquEv5zLXYt44vUY
2Nnhzl8VNWIAP477DYlKzuluitehNawzBhl7SpAKlJEvfoIWB6cfzMHNaoqH1ne7d5l6l24ZTicd
GouVu6gU8gWXe3/k22y+UxN5j10Rop3wSaPJwPXJQPnXgRFvgaufc4ZhGjCJ/vHlMsojSklWIH61
0/3gevIVSz+zk+VUEbKNXdkNkbR/vaS6n+yQvxwjt9z4hgMVtJpPhjm9B5PVU9uM4RtjmfVYms0+
ikNyCdtQXSp6DhekHpem6+RJe/ZbWnvRB0qZa5NO6bEgL4OmSnid5peqEFfYhvnNduP6FneoOWNl
fBlKJfa+Z7hbZbjjIeN3W8GHjM61JXN3nUgNHAd161ql+YX2gXfB8gxmJQ1wqnIvOWepf2yjpD/q
2mIiVGnnmdxL5znPCe2ljx6cjOZ3FQ3lxRsgqhsG3LveVWg42uqQD3wPJX1v16jIfzc1+pN4E6o6
/yJQR++oO9K9WQ39l3qk2aq0qZnNGvkhUt4iBbG79dyyCjQhSNX7gTXpR4cW6HB/5nUyf8DB4VOH
nScXSlpAXZzk2Uc7V5ASaaw93w8pw3wDNcLKw2KxJ1PBfkim0uZevTMYh7M2Ww74/QrwAISqZtTO
Kp6q9EYXaBSIVVOtFv4OPaYJqQNoleh1oH/A3XPY5bpwH7F1vIdj2K113ULvBbOx0sST7CMElNxF
YDFXrjzELrHIdZG/GJHDp9vNh1cXbRt+ykI9RgGZy6h9rFNZmz76UJsZBcCXOweuoeQehbd3Chcj
TGKT7wa5fR+JkBI/FOZ26OfoWVFw9KXOHhxm1BszJ/8pVVAGLN2QuzrkzbmznWmTNEm4H7KJZTNX
mzjSxo06OzmGWcn4G6z42jbseK/8wdvGi8la4+UFZUTp5aqULSD/sWSiFANQHKK8hICEAIhAWdte
WZMID+yLProGIbxyhPvYeg2TYDbhX6siI804K/wjxK/2A3VMiIM4zOs3x9HijdUvzKP+LUIi/pbt
g1zPb9GA33IKVLhHfPY7UpjwWyFp1ni2GmArcEc1aT+do9jIdw3f+xUhKE2wTLU/ZrxQAdbCP6q5
TdZ0AydKfsxEsyOIgo6N9ha3DerF9GYBrs6acnoIeF8emjrEXZ02V/pq9TXyo0NuVSQhKIBQQxhu
mda2ZzWzuSfU1Ny6VWuvI773RjWRQ6pR11G1YrGOZ3meLfE9r8dT7WHqUlOZbBNRvvolOXD9yapS
vZmiZdRLMGoNAgoLkwhXpDHH+zJsX39JVxqGpE5hN9s8dIi6zvtXk8mugwMnwoecbtvaAcUCSIDx
cAq3IoABQm+Lfuyjky/RKNUXnRMkXAbA6WPE2LKhqYnYkMmt4X81RL2wAPhgEs96QvRWbRg9HFRR
urtGuvFLPkyfS0rfSur5akZwYDqq3XXB+wbQFhW5HCriShq6b/i5BZ73ud4RfwGEAZ0T3AHvOmc0
8ZCz+fs2tHclEESIPyBHh9A/xIlPqxKDrj3075YOvAvD+4/MJ7Ky8iDEeQWDE6u0nAOxHchGourc
j3haPDsr90U6otPXkSBzYjUp55uaicjjNkkB0rr61E/9p6Mlocvu0DziOFsX2m34NFg19xayOXc0
lDLiDCP1OFOvJGzoU3pRKxMR2I4OUHAFIHg9+PQp13IoX/TCpStbbpsWkJlzruKLyroS7MZgPDWz
NxJvg54zAovy2DYFuObwgCgrZW8WiQvVsIfTmfVv7RXKpoUcpo8t1lFiii1z7/WmuwcjMa8jHm3m
Kq12jVFDrIZafpXLgZzK4Sotp9yzCyI35B4Xdz95P2RGTuJWZ7cnaVrsSCFDpWYrTt3ySKexxb2G
1vEsvuIPqB4KjzjOOn6Lk7g8z8moLj01O1xW9SRdK7vUeYTgstEfbg/sLcEVy8YiIxkz9uQ+a/UO
nAyJLHUPWcNXxbrRIaCEJr/6JLXuPPx7RIuL97gk4wMU3YDXp2XnisXyFgzcPUSixz3giWE7LDN1
glQhN5pIrxOS+CCJ02uF74FGwKyLfcDPD8bbiX4d7k+dafreokM83M9HkbkSkJjWsx2/I6xgoE87
F+PZMi8neGCLS5jx3MK1RItopbvZDMx9I4o3EdQuk3w4Na7E/1gomZ/ZFnARI/MC0Jh55Woq8LOa
vYAbwubI997otmytCbIgcl+5S5bC8H6wivwdxU+y9+ZpOJIP0EJSJfm6VXhGR5qFVpt0b1EXRyv8
88VBNha/XTl+x/M87SzMA1e96SuVPEe5yJ6FaQxc9lPK3iBRv86hKk/B+w/9NooX8GgEAtQi+fWQ
CBbNkgkqDXyZ723TSx4KX6UPkHPih4bGFie6cYnnyZpi26U7ZaoLWnN9yjOKnYJ/dqmIQDxI33zK
Fwu4qzxvV0Rx9BjNTfS4mOwegZ7YuwTxLnMFtbLn3Hx2YDo9Wx3wrYGs+NP9nObT9kiqwD7Cq/PY
45VFBF0/sg3q1y5Akj/8eN0Ptvlq+N1TYxQGPUUQyH3dB/U69n5nQ1s/z2YkX/h9AeHSwz9UfGgP
6Apwu+Nkb5x3P6rbY6dm88q6kDO82k1LvKKwNtlAtGVo+9VaBA6gbuuk3yTFyR4zc4QpMI0gc2Gv
s7VNX8kI042wXrI2Ls4RGshF0nOZenLShnwMd5Eo3JXA5bAfJTLkySpIRi0/VR8mD1VnfBUVzW0E
KTYop+TBGfxp1wpV7lP+2ru0q6pbvxvhp7/kddXvYYs3JGDkxzYzfkSFO2wdp/tWiuCFKFt1DMA6
biqFjDvXvQcyyahISgzHg5VG8UmlbQpIZI42btM02zIGps1cyd1BqGg2iRPOXDblTyTb6qxE+wXL
cXVsBlOvR7cnmceaWVEs1KvcvZ0rI40WMLHHZ9/r1b7x2x+lShCOTm1VrAsBgdamzD6PsRBAGaOc
bakyvsMKqPepxh6PCZEZBMC7aGnm3h8NCwTv/qgGYrcVqCNWCaPFDDj0zTUGe5VU6POKJDkULrbD
zskuoiNPdjWSirAbegzFEzCAIzxvLC8kTMJiME6Z1/cvQ1W/L4maQ9Nd8MgunbACvFFdv8HBubmD
Eb8Phdnu46lBHv/CHAUP9jiROm0jng8q78gYclpPiXg0c4ooJasW4Zpns3/U48kQ5bPsaA2CaXaw
MI0w7IPsk1LZ3lgeIhpNaIy91CtREx1moRkTdbQhUijkEpLMH0aepvsKl8W6i4Ps+X6wvKhfK0E4
oQZK9+tca4DSnaDByCYE1DRIqNgYYfH2RBdbd8zNgGU1yn33k8R4ukPUxpTxqYllOZbJrmv78aZI
yVzJXnRY0i2F9oK30Ytq79pEjX+zEVitikRZ38wwJVCocx+4tYEz6arsdj9kvlPvyci49BiMipyQ
o72Ygx8GzhTUflQ2PuZgt0CPI9yx+sZ95gF6n6Rd+ooka9dm1SETMlvLajxEQ2gjzJxtag1cCAEN
nLX0DboMTWyt6QDicPLUQ8yfYN1PxGLrxQlnBOpkaC1ujkqQwhXzNWLfzH0Nwdz9MFojw4EeYmW5
hBH4GAtMJyyIWSBr1jLz8vl+oC+25KeJ6JgXqsdBfalMZCNhQbshSIriPXRlfJpQSoGamIsNnN12
b/tu8dz05BvTUrt5WV88M5ztz5ZJCszyNTOs3WtlWNcszBkRVvV8ioXnvbWJ7a0K2ZdngCb+Wynt
c9uFR67M5Hmi+3jUVRDsBKjkd5khSW7zn0NDa4pY4+rFKHiDIZxVlIlMYFnRzWEheokB+jzWsVbK
ZO8kKD8ZS71Bc2rI0llsLf/08P68HqyPAMDvrnVMuEzLYWzxBghDM14f2gtyMn3BodmSsO12+8FW
X/46dT//t5fdn/76Qir0FgjsvCrn+CkS0AelnXxvqOkv90MpoHDTJN+7AsCRM4saUV68l8uzySVy
ZOi6p9F0bHQ2oBMTnwwWpqD2zpR1ffT1EjDmbxnEz0+Qm2DAgc16N1wXGAeAOGkzMhbNzC04cmi4
oFBfNqGgp/VY/ekywidAVJbuad72NGeUvCZCA9CY+u8xY5XHmFzs7dQaFLoxuVSyNdyvmFleizpT
v9g8/2UzZlj8n9uMLdMLnP/UZvz6OeVT8x81M//+r35pZphh/LboXhyTlpa00c38u2bG839zfM/1
pSssgZjGQTfyp2rGt36zLRtFjYdu1ZWmi66n/WUkdr3fbL4W0JP3PMQ52BP/FSPx8k3+g5HYdqXL
XAcpraRz7Qi+0z/nPmc9nImiMuPHpFfjObCy7pa7tn+dLcIAurS6pCM4/L71811aGMmHj4NoRXBN
c0LiaK/iFrgCntt8qxPX2WHmNm4l0CNKUW198Ud40DOMh5fRJGJrJ6OR/qk3OP52IPk2CjuotH1J
DElr7Nnr5UdRoE0QAqmqzv+sOaOl+iT36f8Sdl7LcSNZ132hHxGwCeC2vC+SIimqbxCSWoL3Hk//
rUxqhtPq+XtuMuCKEotVQOY5e69NL0FtNq1REZtVPdh+/KmOrPmtz10e7uOy7JbOb17NsHxZcB58
o0R8pVlVhqs2/1bmff46p943SMQuummZaS9nQLFZzPfG8nZicRCbax6IfY+Q9KSEVYbauL3bc6Dh
rwyhTfYsZMdQxxTtsDa98t+Gdk/5j4m/2Z09o+vOTUbulD92T6NMuVSHPgZ17B1qpw7+dk2DVGVf
xvpLwNQLS1z+kGbCvHV6at3UFqJp6wbGdl7V0serjlFI/3XWrymkTzrJyvL/1TD9DNchGI3DVC/j
ii4h0m18NuMpzcLvg4YdCxW2vmnHIFrrcRXJ2OoUv8hgvVVl8mcUOoS/cYveWnhG70Sw9tucmc8m
8UbWR5hvuf3ReSR8/JkIOMRLiLk9MbavmBkjKIfVdfH99tWybPsKJogsMnmytjrvNDdlvsav8SJq
9FIo4JarGkYkz9dctj+T0WBqlIP1ru2YEJIYUE1r6KgSQ3QhyQjpeDEGvLWWeaEhYF0K9MxbNyFI
S68EVDtoqaoprQbVrP7Ynfrs8s86MEd+UUoVrK4C1Pm6uqbr8XXF8omo7fdIXctqgbmaIriBe9g6
9pJeW78CDD3Buyw9bEgVJK+nai5QIQyZIyHq+WeT9XErZPNOcs3VoBLvBua1V6BiiGk4jtDma4e8
VHYU4idHpoQiVbgqIg3rhssS1zXKZcjQsA21x3oZkpNyG/W2n6OXGJYVDbL2TmHSWFWI2Pcamakk
mLmQVRf5dnblD4OQoQeIS5EQyyOzxOkwOBa6ItVGkZaY1BzJgHDsES6/t1B4IdprNFxAhbHh/g8m
rfgtjp530+Nj4bme58sGwO/vZo0ZF1b+EuNdBnvpVsGT7i3O1ugH45rTeyf83Gx2wVIiMEhYopKA
8hTAKgQA2Y36qZP49JRc6QXSfIEzhz5xPK39tI6gqJDyB0k/3dgtbt8oXuIbDF4Wk25P0GYO+HAI
FxIXSKVQW3VF9M8Uc8Py4Ha2i5ntqRU+jYQMnozY0cDTF9GmiCLtFKYhTDS16TZQLkvN+YzeZSK6
PW2So2/O3w1MYhHADFz3MR1rFDuIHLYx0ivMejc1JK4e4n3M7DWgif5mWuQmObb2yZZ7aghG7cku
gS/BQQGEljM5PmaUhyzNffznz7UAZ/Hb5xpLPs0o03CEbv8NDmxmulPBPCnulDqIoCwhJLVFQat0
Km8WDQkMV8ylnciLXrrR7W+6yRqW1ONwYuKYLDaFW1jKwISER4ps7GknVXjVNMry7xENw0waWe8P
tPHB+oQV3+AxpU6NDwjj9zLpYjV6wJtZ26RbMjP0e421qEnE2bbCECK2H0JVc/OdkHMqy5qhhQv3
0dXQhpVGkB6CNHtdsjC/Npb2idQS7s9xDh02BWmTzHQuVqJo8BK5UC4TI47euYJDyXLQFAXV4CFE
3MPxyv9RtZl/hvDQcUPFsXB1eL6gXNNJagLR+8/vvfU75cP0DNeRylYJIGEh/5uyNDTdGkFkCTX4
mQKcAUcvpqeTj8GaTiHyA+mWolO6wxQvTkVntNdMDv2oo+lBW7Au84yZNgWhUy63Sn3e4MC3DoYb
ObvCL3QSEkPARwqERP27JdiS/aWsk0vATH2K4+HE5HWEdxok80rXCAEJENpuWEbXxxC/5uDFw2ct
Hf/wejO9y27HxUhz7+KXqEn++f3w/naP9Uzd00luM6F0yvvDXycrkdnxFNHFcvdC8pRj1B2fAATQ
sNX1gxWOy44cVYrtStyXEbASZOmz1U5ktTlO8aOjZy3l68hcTyjnqRqSY+oTMuvI/hbtjbVj6x4f
QG9vSGon1XxYRI3ZbBLuEUfemGhVI3W+O0aJHW/ojbv5nErotRpitWXP1SbUNNlQwiPlaEW5I2Vl
uPgS06K24rlzT7Nurpxi7PCjNKl7MtqGWOoxm88mamK0Kwj6U/Q9YmWEk7WqXFDXS6f7p6LM4X42
XXcYluYQy1TgaJrTeWXgrnFT7Beqx6h8KmLw195kjw9masw7E4P9RgZH1YZzJmncOSe5k2Nbq3Pt
4Ju2vu9YMK8xCFi7RJTGMYIltnK7NrualZldE6HBTHRpanqAqw4ljaz9P/95rb/d9OWfFyk1NxnJ
fzLl+e9fn+IibKH+/L+0t81CYPe8VyFPnYOvmW+Z+TMbmvTJnYqfdqb/JD+TvJU+f86BXp+Kvuhe
EmJ5wpQ1UZVnw6arvOzJtL5kAcYG3nc7EmOx0XpAZlUWSPdGBJjbGlk4Ffa30P+ak5Omfi3kzu2L
xoJ4RXzPirrUfJn6dLn0REUSTpE+/PNvK6zfb6w84TxLpyKMbByxxm9fbu6Y6GND26GYPtbXNi3S
FfmSHkphF58z91Wp7dAWhkCWgqoRp00Q+84ZuxO/sZyZzuPIoyWfJZbfKqqDOqhddOybD2ECBK7h
jvwwDPXV87kDM6skdMzXc9a9vn6CbElHTm7h0P8WUe45qH/To0y4r4cBeyTo7cVyZz5oFJbjWOIk
1SaV2YPTqk8h4KGGktzORJ2/i0v9OylUzivzn1XV45sN6eiGZr2H8dDRXef71UVNSrwyXIorLIq1
r9PEF1V0yPlS34Ow2zWLrI9IeIMqPM692wE6DZ3dP/8BTJ2l3F8fbR6yHQt7FXdXVzft3z5vOByj
LM469+5OfXGg7ZTeTcNI7nOXb7OZRXyTnTIZSZvneybP/R9gw9eJReCV6dnVFyxbhAnJ/g4piqum
rvrzOBXeuu5zjNwpk2HCegOyznz35pIft9FquM/89uF2aQZ/r/LCphpZa9qM29zkc7ykvX9XqX7h
dJrjY9fU5bWVYsS+Gy9WPBLRquFqNbRxWqvA1FmmpiZ1ZB4q2MjHjqWTl2U1XatYB12UJ0f8mM2l
dU7qMWbw9bXraV033rS3JQCKbphPEkr6s6JCdmnkQP/C2cIsouc7meW6s9zypDeF9fK+62G95fax
oNNdga6n0EVwfEylvSLX1G4B+4/ZI93/HVo+41kNLjVfC/Q9AgKsXCaCSLIppEk8tPODSdDpqvNT
XGiNGs3eSc6pM91w5iKWsrlpAT1HNYrpC4q+bZwrBG9bO+zD9UIpbuMFYXVUEXwGANINYBeLKJvq
u1kkySqt7eVO4Xq5Z2O3QGTNnuPaB3I7gTzuPaJc5IAlQZxE1477oEyuRdWkl4Ug4a23lOMqk7s2
U5Gjn1j5g20F+TWJij+bOnwAEfAICWb47NZzuW6XpT9n+QZ+pC/RIY6jCyIC5aZH0ACuAdvfdv0g
qC2SUTVofXMJRDJsgThEM5aAWDu8B1cSj7Br4X6yQPbaG7FJ3c32Ym1PVBQ2BGT/QUg1NQyg/FZS
cq62UgF2i5Z1eTS10j2nuMMbD8hgUAGStdEJ+ZPpnGMKASurmvtXqPN6YAoSlfD6NUiIyGScHtSQ
ofzXgT3cexPuU1UWA+FN1WmptJWbJA8kj6YHv3bdQ+13n0vceFh7O6bH/x4Qlt5F6BVP4Pc2yIq+
AJ7EHhYg76JtNW/sNLsNVv0d+K5/h5aJei5wwbeED9XkRYeY9MeObHpm251ef28aF3td0tEPrq1y
2hRL017aUbePOLclFtkB3jX5xv94Jnl/m/56lrBc4ToON2rgEb/dI4Q31qjxzfbeIyPdLSYCYz6I
GdJPfauNY3zHUUKR3F4ZQhT3eszKe+pqG5EwgQ3qOCbvYGlug120t57ixK2BpHAuvJTIUO6heW1i
1ZQGfjIUBlg7dA76FGWwqRDOYR1jaZRILjpVIQiwnM5bVTyxLPHPaCyymDyiHljjMoPVaHvtnLiW
s3eIdTjPBf1BPBzLRu2qIRQ4+7r21hoRpkl9DFmVwo87154ekQCDKrLpiUig+8UjwplxdZRDdHMh
1hBNW5svToI/W48v3jSIqwr2yiJvuZFQkV4LrcZ1wp5ZPofmV8ci7T6dQvNWGsspaCwmUB5Jup0E
LtdZit5MD5bvcJPTPTTn6cJCZro0SaltW9w+q0yfhjsimtU8xsED7Zuv/3z3d//L45euiGFbtsH6
0v39DxuakUNuhDneXRoDJi2FSzwFHuTqDtCMRhUMaQeOo+AZL6p4RImx8qsefr9MfMG1mvhoT9z2
vMjBaMy5giGqk3ZU4Os2R/O1Wjp0FlJsAW4AwyawEX3de+13GHIEo6CcwrhTBfmqNmlguzLuiFKN
Tm+oXo5a5x6NvvGeo4I5mRcWaUyXDrhwLumT9AnNk9rqo9TCeJrQ/Ndmf503QzitWvnQ0I0LN5fh
nGuI6iru0q91VmrHFlXsukUXYLThk1eG2pswv1b9uNWD9MhHODsTEUqZvm7ao5Wh75WYengzX7LB
FjRXsCRrLHtgihfrMQ2LbV0UNp24W2BP2kU13ci5sE7//Mey/8u3kDqAK2zD8kwHu91fZ4bR3OoN
5p7xnnf8oeT/7j4V048FBtLOk73AhNjVM0llv7aqhq4DghPUwtIHkBcLibahQJvQA/OKY2ruQuJS
Z72aLlm5/BoSuVXoSDB8g165rWco/S2Z8W7IgbxEllR4zNee1qMEkEPi2TkFA8O4pGZUXkr+XSdp
nBPWHwJhC29fwm9ItyP44yWbsHKYQf4/lol/Lz15yCJYohuUA1yDGKu/vjvj7KKDBht4T8S8Wmqn
BCdFwx1r8lCSQd3GBCk08zOdMZ0YIo4lFhkojRA79RG2P1KrKgFvL4JgRPvyoS/QD5yGvCIfoEpB
YWuRuLAcjVk58xAQbkVpbq7O2P1+bXntwjurDs7UWt5Pl4X5mbkR/vPI015ZVTIzbHHlIIfW1zpQ
nAGZN21nUcm4M9bC1LkWyLilXd2icJpXc55jGpYNerHkdMLKKH6Jwtk8BrJf78nBT4LVP3/kDP3v
i03bt7G5WoYndB9J8l/f1WXERLbkTBs0+GiXlAfbJaFoRHJiy3qtN7BhRrp5FsCq3AJY1dBqB6Bf
9a6p9B0hQu7VsUv32pr1c0+ey36Mu+gC8yS69PCjhtJYA+X43ifFglEPib2ZdJ+1EN2UXhY45rsM
woRWQiZJGuvaGg09bcTEB5v82oPeWNba1bhFhsNyTlI3f7ZQ3oQiDI74BBOMWVZ+jAURpYb9RThI
jRcrEnBGvPzcL8zZl7I/LGaMU1TYKNVGl3edefpr6w5wtusrmD0IPVl/A7jW36aiRqCCiEDuLNSL
N1mNCsGb3O5Wt/0b1r74RGG8e7Bcu163OXr1BOTGg90lRFzD/pqQtp9j9Bbnph2ck5P/6chPIgBQ
Pq0NCV9qNw9ThGWLc1DH9VxQJOtC8xJNubPnuQqEH+LIse6d8Eh3MN1EPVHQc9n4O8wV+X0QdX7H
2JrccZ5NiImj4AhHHhJv3FMWdzra/Al6LmAZXXNkAo0ovNz8j0/O39exNHy4aYOd4V4FqPW3OQPM
76GVxuPbiGZpl6VpFG9Qca/93C5O77teK5PimHjXxlKgoGQBN3dfE3OpfnrhqdUdZE59n0rJFKUE
b26vyCCHdVskzjEt623thOOX1BgxZACc3jVOP9L/MwlMrPKX1oryS9930GDbMEXLJ4D84eDYOJmf
YMM0srcua7YNb+qzx/P4jueZxKcMmUUHd/GIX4xoqMR/ITsQBWSiHYm6J3HFwYq8VvtagS2nLt5a
DYhgMCTpo9mHe74BzrPuzM7zzOMwrAYkxUgzVzWwg5uZzhddVg4NNDTruOqwrjHVPlv1ZKMfCvu3
mQTUNc/AhhCUrn8LqZJGZbyjAW1uE8R7T65vJfwOi7Uz66J+suWAQ+WAeWm6qT3N8Atg+v7Lwpop
W8O6KAEaZu0Wl2/9pH4Is+PnhH/+on6GbgOiB9B4DBb6JpLxgUmr809LDGhsMPzmawds3nU7wQex
nTajIOKRO47YL3HJLLAYrP0cD3e9j1CFxRUoWeg004q8qvIqEr/aG+YtL7MXZiDtGaBvi+ajQ2RJ
tKmDWQGSEqJO09FQx2jVY4Azqdn2nl5f/baq1iI2+q1R5ultGlnF0Tlrra9ZDrxGj0DRrVjE/MwN
Q+zLxizGfTFy6474sSTzGOEtnliv//OHG7jU7xMnZOc6GAkahjZdS/jDf70vpshx8yzX01vWmgZA
WHd8SuPqh9C9+owEfXqqUUPd+NueA7mnLogFcqVhIvxE7aoT/OFPzUwVWb0oQ+lw9u355yTlYHCR
3myZjjAi7r4kMiJB7aotysztURfNKUReuA48Pbmxju8f5vnRqYU4+QWIKd30D45U+00Yd18Kf34o
vf5If3bk1pUlZ56mBmVEpmL0R76jvKAtI5sZgZ21q2omLagMo3nrhKhtvKnGY5i/lJr/Fei3f6Wj
EvDXZWtgCgcpxDszgcO8ZMfOkyt0ExVmqB+itApXSRcWF0VzNQKmf6vOotZhmuMDcTfiEBlaef6G
/cC72nzmrv3c+Cski/4qJ1Yu2ArMjCc1lMULLot02/pt8XnQCZRZmBp2unBWGgumZ2Mc/9TKpryq
vZRO85pEND6JnWdSHWq1i1U53gD6CKrhEsSgDWtXHCz5CJVnhRzgycg4O6hDdIXvgRzUltC0PSog
/1zFfXFv2hg7pN8bfMGq2ljltII2fDb7TaziviKf+K+8atZeY/4sKdndajmord6wvW1fI4UZLCJz
aHVj8BzCz6g5/E3RVhQ1zTj8TDIiOlfNya8w0cUhIaFmNckuVCy9uIjTaUW9b8r9UB3896AuVI0r
dcnUWEjQW3en9j4aWv9tVx37+HGkREKAG82+2lVN9p1gu+JmTBnpFk0GmMVPHLy3ASp6vEmnUUY2
83QLLhaWYqaClEdiWbaRzaXetuLL1OhrtQcvIkaiz/FAK4vN4C5AoEmCpWk0/ABPcHL9wvgye326
SQ0vYuJDcm6FImvvIIV5oopgrTyKQ3/W80W9RqINV4EO7KIpo+S48KnftRPiOSbpxqNmNMZjZDf1
pseHg9H7X8cQ4WAuBgJxUMfU4CX2S14eEHKPX8twftCmVjzDyFyOM12zrc3N9is5Il7RfHXpbu7a
um0x+PXZi1d5t05Lp685GAEYyYlD23dmhTWyGFY/r53MP7ylST5phH7DyHkkkWgD7nl4jgH2PrcO
3YrF8e/qUCKKaA0Fwz+qkyPJE7t46V99ZiMrXeAmWWHGQbluGW+1F40PWAPGB7VVxcC7O977j0ME
SmKFc81go67AAKnvjboD4ZVwBzjbAwFodA2D+E+1qSVRfdImFIJxB8VcHzAxBfmEy5o6znEpO+eg
hd201aaaNb6wijMm2PKstmKWEcCHZ2uldsm8JkciMa+tM/WHIBDldeoJCfWjWr9rhFduAeDtMm1s
6NJo4vwx2H3o7qvOun8cGpCENiuCId1f1xmsLpxoEmvdysNHPUx2/WhTSvQXJM9TMd5tXGTX1ko/
53HVPwm0f+dq1L/MZjg8qUOWwze39f1m13h6/9Slc3pqLP+PSvY91SDifiYFjK7o/3f3/YS8pBwr
f1NNUl2FIt9cIKuZi/M112EBpkvqvk4DgtemHNqnRp+N7WJKuLVHGydDZgDDAqJdsAh3pzK7glrv
LGQKxHeBYGaehHTRJb1bEO+FGuPs05xCkshpdUhdqLbUMYAsa0AR56ZC3Wfr2sSdtyFVr2pwZScR
FkW1iVee7xEa611vZBKowWnm+zVSAnnmfVMd5VOa8VwbpL1+vjQ4FP9yjbpcnZqd5dKiiNtqJJzg
+mg3U4ge9x2RD2U9umgeKXJNZX3SHbKzF0872l3QfJ6otJ67NIeq6DTt53AYxBbMa7dXu41N1XKp
FnR1Gmmco8CqXwLU1Ua6rdw515jJk5Mv98wxsJvjx1k9K+NNRIANvMVqXltpXW5cM09NSizJKSjg
w04Gk6AmZAYGAezLsoT+Vdi1f/XJEV7nlILqWkL7AiJxPJcodNkib3CNndWWGrxxbqGM0Nsdremc
sjSv0+YN0ABFXMdIOBUVz7bbH5d4RMRNuCaofxZGbdt/HVnL8QdytxXQ8JObJjFC3X5tpLa4xXon
bomGNdcTGrHRmQlntIgKmsbYKZiUxABc4HJMxhmWyPRqVP02q5FdUoPTDrrbfba9vDhEravfisL9
MyqblscKue1iNDe9Rv8NUH2xq3l/k0n/0sNy+aQGPgerfoqdR8F/AdKCCQijiKZr55jwaSW4x/cN
ew14OFjXcAe3etWZxMxIx4rpUxIszAc9qsXaQIuQdKyGmzRJL+TwRKgYEJX3AGQPlltnVP4xa2jR
C2nrK18jGZ5ServHgUf4+YF6ngsqr66ZH07WGR3qPc/ECHVDjKStFlfex/JpKh1B7X+iAC66ZlWU
WrwpwEPg+8lJSzGsH/MsbLSJc/sp6qivtTgJz7qZ0nYJoi3lgXUvnP46yXVWMzXfknokxCCqq0eB
kaIK3PWQC+OxU0Och5vINMad0HuDN4ghrHDTwY00Dx/HeIx86dKhOqtD6vWFVZGRwLpA/aAkwDZk
dfYTPTumw+MQ/swIgsxkWRPx/8l0ZPKQFKfJv5devW+ro2kKpaXhE7NT5/sU+EP9cy6Ev3dbuhez
rSVPaljqaF7XXtnvo1j/dcxO27MgUPWquoxl1Vj0SGOsaYtoVok2uiCvdfdgkHqxQXrgvtJa67Zp
kel7dbbzDeLzzMI6W4m2ZX1Cgus0UO5zQTBc03w+ejVaI22qsnVNSs8foHLyG+XP7FMUdMunFjrn
ujL48+KLII3qMRyn7pHa4wscEsL/BvYW6N3bdGZChLxuwioQvlhmbeyRO/uvxeBjgdXXo+u0LzgM
7eeCVIg6JGfN6NEhF2NhrZaAudqY1RDpEZWtbCftdpgEbSyY2riNKpMP4dj4JzXwINRB+g0IpGXP
OkxJ6rPGkPgdoyGjyZ7cdTYIY+3YU3KbKj++QU5yNiQmOOt0ktaB2ftzDOJmJ3AQnNQQLvVbGaFs
BvFBXrccyhgHbBxAxouCSr/w9NQvuCbPo+lNB5paGDSLSZzVluGTomDg16MAj38eYsS0jzpf8NiY
fw1x3Lu4asW0GyCAehvmV0WfgG3UpnID7rB6hEiEK5iWJ0k7BvmxSYEtNAz2payAq7aE7TDP4673
o0jKuN7kPdQ/t2FVolUbWBeglOPZJ0CByV2cb4lPGC5Z4ObHsmt4rmspQZ8053QQQkuxbsdo4V/n
4ISI5BaGWXlrSAhe6XnVPc/mY9Gm9g/6uT8Gcww/I2BqNnaUW3f+n8WhnD3vWHnmdC21nMgTCIPP
lRHpK18E87eaVJdKszLAm1g+3L7uv+E2NlZmFRfPS+OzbhH5cIW5rB1TJq4kk1s8M23S1Sx/tpHl
ZTRaeh1Rv7ztGHLQPOq7Nn2u9xMRGXOA+9AWI9fbOq4Z/3TmCdC3ZX+vq+SVBfb0VevGaAX9INg7
DS0NjzD3lUeF6xOJ8v2ROfK8qzDnvDVZxFdotr85OZLExpqde2eQR09lBtBU3cTfim6rLsApX0ta
pHvJDeHcZo8vN5TrQ+LP8FslE0gNi2QCGXLQ/IBkmTJBB8NJdfzjMnWFYEl3jjpn83Fcbel5gt9M
vsoQqPU0ILL//hHqhWo3Hvgk2CQ9b9oJjLqRjdrGIGE73VZDIYXvKeqf1Lo742Ddy1ZY98p+Cmk7
3/jM+iA0RE9AceQ+qgt0Mi4I+Eb8v3OzeFy/X6Nelsx+sMqJ29upK5fA/xkF3rQLR9TiuNmBXv57
y8CD/n7s/URsYKnvmcU2gS3I/eMV6mVqKw8nYm9/f4m6pqWe0hYZ3YzOzh9n9IXyQ4uCnECM+LH0
jfoxddrmsfH2TimMh0zeodThMf2k69yH1Y46bACKh+Lh3VvhgW1FwbGSmrv7iI98V5jkpVmRvh90
wnvolbMw8TR4b5E0uaTa5ziOo4OqTpYkupUrnJb5OS7QtQGboGapThV9teVpTGGB7O6T21lnB0gm
aURxcmuDLr5NXQ+cvuNmkUI7uKiz6oTwePZqceseEN+szNbynzNvMh9xZF/LuWBunNnd2bAAEavd
okdM7FtQW9Uu4DlwwlGQnzNPTz8vTFijUe8f07TPXwoItuoqPJ/5TW9QPrzvZiZ0vzi3yGDgXzCM
wdjQtyM5WP2DFQ5sMc8HUWHV1PiliXC3XLpzqc0HTm4GJXJGNF7j++lhJgZoheLRu7xvQt+t91E+
fjPl1RKvK/TAw3zvPgD4TCnaQU7PJUm9VDh1tVu1/TX+tpg5DIh2nnXiD+RxlHHOwfP0Tx8v6j/O
ItFAAiPhY+q0+nG5USBmQFK6UnEcHuThSxVrxmXGunGk93RqgoxKZam7EWnyS4M3aWpAqTH0XV4f
/CB+zXxtZ9TXuTL8b041hpvZ1mfwZAJnij95a12eaPnzuKL9GlEM2sR5L84AFLlP4tnAAMkFnZ/t
zHIQbzMJ5Lspy/OTmSBEN8L6kxu2+inKJ95KPyU2dx0Uic5sVw6AHX+dUvvv54UVT7ztQ/DXa+UL
3k81gO6ycUqxeBnOqugaJothy0Sj0YIL8wbvE3ElqJk5ro1asLXxMh7C1l++dBDNHH16S+LROlo6
ywHSmvcjWcBrFqzzHiHg8kQNZ34igENuW+n8pqOXOnrAWW6D1zwk4FDowcPhn+SgtrrCSDa5EXib
1ht/HVMvQMERHXmWfVXH1SH1ArVljt/9rHWuH0fefyyGr5UAlLf/uB6cVbiRgivs6iZ8Dbdgwtnn
xutMLrH8RaoNQlvjNcSPwgodpQ4PYn7xkVYA6Yr6ueUDW+9GaiZnotVs5uzTtFa76rTTe8amKJmH
jyP0w7p9pRsK/WRx7jiM/FcqF4cu9JlLjF5zLYa8vaqtObAwCyx+ulO7tjyrtj6GSbO0raQxrajY
gy5QZyy1adoojBKNuOelGqeV5+PqtoZG3JPa7g+yqXpTgxljlCsQJ+3Ubuh20y0QDGo3t/8Qy9he
1Y46vCxoRosh0beTH08nNcRy6vSx+1+PDeb3vBphBBs1KYVZpL8gzcOsKpbL0izt0R74IiEros5u
2uk1lohBSwZ6qy11TO0a05veo99UO79dqnZL7lGHOnAe1QvVEMofNqIb2af5mFyEmDDtZ9Ongl7P
c2z/6VTd+Cr9kQ8B6kvWQeOrYZXXEDd/56XzuTTd6T+Gyi8JMmtc/pryRDbOv87+djHC3LJefbz4
47R6SVqQpN50+As/Tnxc7GfavB3k6mwKLLpxedTRoVvM7pLJYWytF4Mq7D7Fumnu1Amrg4y3ARE3
L71/Vi/4GMZEiHyjrgvcsD84oBSNOFnre3N2BOQmg6gdVfRVg6OZydroyK7tZA1Y/ziNCKc5Rgaq
BVkhps7kX9UlajeqWGLnUFrWCNyAGVG3I2haDoVek7CQ+FQ/gsxZOxkcfavB9BiYSbgl6y+4jDpN
9lhLvvfg7fYDWgDKtmQh5Yn3a8sPyb3Cj9atO3n24xK1lWUNeHAWpNs2qasnQWxrY8w+aQsGf/g8
uRNyEG7sfo72dLaWJzVo8dkE9YWi6yU1mUop8UmYWR6BBZV/trtJroASfaNOqMGbKPKt/mNfXqhe
8nGsFzy9gtx9/v0VNcEBKyQOkFBQE++pGgAMnLrkldtECC5omnaJLcZnjOKncmpkAmr08DE4oTNt
kqz6BJKP0ORiZ1jgXj/uCO/fdrXvojNjysWHWN1TcAP9un+8XxNkGWvKCg2V6872Braxt9XaIF6D
NVuMVVtZ6LKCFjkNSN56soZTO/VgFZWl+D82qwjJHcsX5ORq6Bdp5pb65dR+EzxGERJ1uIWn2X6r
4evbepc8t2XZ3/xUJ9KdossGhSGRB7qkQyilkNIMeSR94brtrh+H1PFWCorU1uIC7veIqkAZPYPU
Ab1yoO2QfM7ycpdHWvS1sRpvY5e6OOVu6H+iAPSpGrr462guMn3dy67EptBlLCrkJWXJ98rUngd+
F+5CAfjv1Ggv6rjadcDZ8E2U16l91GIbt53SkxXD2N0IM8x2Xt4OIDb4FjpZanJT9eM3Y6QSEcIX
vofmI6kb/tkS6XRpCwJjEn0aLwi7jbVongy+GDCINs2/vcZZxxTSJmbppOzIYCJQrIf2G5rPkF+R
Vnu6IMwAWIGwWm3i5y4ujgz1SW1zkAWCduNn5H6tSt3/Zdsp8jhbIdJG0ur6VzSXy4reWrPL8IwA
ObHFqXHjGQRfWD7rVqs/Ncga1MkGEiyJKdmw13hOPniZt6M1U7bryvSfZzE5ZJn0lyLKm4vI5uKh
CabbiJL07Mk9JVfxbApISQ4XWjg2KA36EZuFdTi/p90XmK6y4izkVmBWazfCKubrCUv6FEjHPok0
9EmYI9rU4jbvGGeeWO6183mIrCYTw4aeeekaCm66bu0WvQ/yI0/KjwjYAahjVvCCmsIGm/ivEzON
iJ1ht5+7oMWiHEmLAC1LNsP0WoV+9mwXyzdcf+kPzybirQ3yr5Ou2evB9ctzHzZbVYUM380g/y5X
RmFrHOn0blTxcnBLm1ZQsRvbrD7NctACZI6h2Qc716KFrtHAeMxt0e88qJ8X7FXBPsce1NtzfRjo
eD3S3i7WtKqnb76JmJYZ5Q+oHN+bunkB6eI+1pkxbCKN2r0PLnmXZy5pOuYSXxwrQayfOvYnE+LS
p1qjIeKa9ToncRMPFuEsQg5maGx0URRHeqDV2YJ7BZoFuc8myGmypT3/ZxO7Qfa++ft+LM9DW/nX
+SHu61OZny1HC8+T9DsGZvjHksORUUZHdehj0HsBPIFn0ISfDjE2OdQzxMq1GcZILP6PrfNachzX
ouwXMYLevMp7KX1VvzDKdNN7gu7rZwFZt7NnYl4QBKSuqs6USOCcvdcm6WODFuuUTi4dBFk5UUMD
qRFp55AcLY9ys1pTb5lcWCgrt5sb/Oi2Q2EGRnFta/9EIX3R0ne+Ly28DbkPftJcmEkZapVzMyWw
jm1u0HM2tu/6ROKUl+gPQObNu4HyDbZ2SbU0XK5jPo5P1XNqj8vFRVYo+5XJro3raUvhyL5i7EI4
7BbmLuYBfVVrX8NCAhQ2nM+3quW69cI9uuf0ZITNjBbG7l+SNAcS1es49avxhSYw0Li+K24xoSs7
qKQYsMrEOnBQ6F8XN/hoSyMhFNFu1wKg7TkJTdJlF0Bdgroa1dM1wHH7hwgweFYCv1g/uhFf9BAH
N0l+W6edRQZurP0Rxv1MiBXnfqB12JxC/XVc5mBVpaPxKN20IxgSQ5IWGuKDmsQl6EfKI1Vc7RfH
r548B4El+t346FtUKYnlXfUJrNxWDuqq79jbjIODoBohWiyCDJu8WZ0SSWxzTAydgGS4nEDSnUKP
0NQlB3Mel8kHx8LyUHce+pfU4kM1e9oqkT/ir6Fv4188osM9SbUW6uTa24ySfqiGVnrnvqZ+KF11
n6805j7m3L5Xb2GrTABL0Dq3QevT9dIE38m/qV9rGlqiWIyPtByMbVfGrwmZNVvfiBzKBbW1ha+2
3CmmkKLBV+C2zEW+j8a8vUbV4u5t9Cp2/VphsiEeiNuX67Q1m4Re3zaREe3Uq6Y+peeBigcEMt4c
5+ZLADr2TO4puszUG/ax1tIfDKvFh3HFHxUBrHkg85d9d+89bwBu42Q+dPWgX5xQZA8zTLMHUF9v
P5BigkyP6dcLjhl9T3KO9qOBKzOSjqEAiDF2NXlJo0US8sh3UVMhLVau1h59PezfwVG9i9ka7sE0
9e9DNG9NQlBeepCEb364/VytZ2e92MOAgTXUqPSU0WUqUMk3Tmpuc6hjHaprXnG1WSNgXb5uWrp2
1mZyZxxt+AVKC92Mne8CvUtvBUX5wxhM37OeQxLv14yNZ5UND+MUTF0VeTtf68Rb5rBPh3jzMlSa
dnaS5GOQZjFlG0sjKldfU7VmAB/YBLg8VmqqBvUW9eaxvdg6/zJR5mmzMTWCPIPehf+la29eZvVs
lPzoLa8lv8nkF8hDP3rrKBOQAUPNM6RmjwkvaY95DS/V4sEB6C6eAN0xkPVEBR7ompoZEwGceG7F
Kk/3TTG2h1FHhIScE/3crG/Imy7uIX/OJiAnbOfT3XpWQ0Jgbl9p+W0RZvs8ANi81OiFtJ5iAhHt
lmRA83TTkJiu6sxPIMQxz83iRxXP+go/y54qR/CrWKzftUgxnzdGseZ5W+8G7IwrAZv1VtjVjaiW
4VSFmu1vnJQPrx4pP4XmENHsROLmsLtPDHCWwhPP9EUlbm2yMUO0/fexxhdNWcnA3byrLHl/lwMd
xD9XX1OvdH4FrsVug+y71iabTQe/hBrwbA5ecfeKkHi9Nj2X3GV3oxO3KyK2swe7MYwOmv0S1QyI
9AgZ0DT8BHLqw42GkUeHLbcN8RL/HKPQujhS0aqujGd8NfNFOJ6GVVO+pgYBL/tCpOljmQeyTdHx
bAyaAidkammJihOrnZobEiKppl9rX9OSndSfd6tFkrf/+2619v++x0CbPKeOccgKntL1SGbuaqqQ
pqo5ndK/fX9ot66hx0RBCD4Mq8GPZNoie7WG6ubgTxi3ha0/o7YPjwnnw5WaOhN7uxD8LAEDcX38
XJOfwjHwNmoWYgB6bmxS6SwUPFu1ZuukjbmI6hUZ7iIsGNXoSbsfOhE8puek34sEZKglKu0Gu3Fa
p/p8x1qStKTPOfb5P5dhBj0nlUFYvhmDryyqjthXuY3LRUvkem+0K8jRGDJElT4c3ExHhH8/dBH+
WVIvEitBoc8Jgr0h37sM4baiQ7pGlrNJUlHdTYvWEbTys55UvxLuxg81TFqWP7rafXZKPqpqSRgn
p6HNZdS69ezWGrklDcESyuVUYH+6tSNsOA6uLoRFnE9/XpjqY9Brz7mM21IDEH5OChTHtmUY0WxT
i5wT/7yspv00ersBUdzKNAKxIY1CUlXS+WlcuAMRq7EeNEfYaOvd9K6nJYAUA5dWlhPhVZnhm9sV
02FM9HaTLaZ/Sr3a40GLsMOPho8BwOO+DqvmkC2UwURCXTrznQe76/5eLku34utCeOvsRGtviYun
dsKckGPIQ4Po2Xfo1auJXJAnZOeAgQGW1RZCGu4SJYlwTb6HordH4EboozMmVxMM0XHIzODIdj6D
gu6B+YKad3fBEm8Lh0Y4jig+J3EP9VgOVZbW16ExjpZDmwXhznRZTAj+eemg6Opn/TthhsSN+719
6Re0YFhgdF1DgQaZT3DC+0gGER+CrtvXcZIByQusozNMPPbndBdOs/7iL8Y/WSLiSxsgFaPWH++1
6d1nu/FRumK5WUker3qCIFfR1Bn7qc4wBTddyg8vXAhXgA0/RC1PNVe/4Sb4SPqW1bb9R58DWjxW
8MOYSjz5s4tNdaTgLRXRrQQh2/KKDR5KzABRYBkcNDdp3v1CHPFi1D/yNC42ZYmQwMDx/UQQeLoy
pxA5J86fDSIHQRuRsC0iT5x8ZWky5RFjG6k17vdCmMkTp3n3UTnWjyzQjro1btR2fJJ7brXxVldq
DbNszR8xtB9syThryJNhx65sZXVusFFTS8IO9PfcBRoYFJW5D+ICsDrC9P3CAeXgE/f1NmTtk54W
zc/RxkS69GP/GJvfQsv8lT1B7DTKmhRTIbQTzp0/w9e0waC+KcoEPLqxpAS3a8WzqxvpPodmcZqz
smDLvKAG7b9FkZFtNTrFJzVgbJxOiDX/TL/Wvt6yjBh+vqZfb+GvC3wx7BPNj28lf/1NXXG6ZE+W
LUiFOIjLuF/w2fiFHmoAQ8Etvxv2/eL9WRrklc8xeVPPCwl3/7738z/Q9a0DVfM6hUl5Y8MwYH7M
2pfGSn8WfuqvfVEWu5xy07XShz8DnLZ45VSxgBtsYwNI5cufl9zWiYXugpNa+/xP5gByHUGLFNfM
QtuqtrNl19RiPYeocZ8ANaORCUPY+k9hXZjr3gQClym2Gc8rd+beVVACvIdDXoAZGRnG8eSHSYrY
Nyc4YORpHwZ/G/qo3TObL5rIg6sOAmXBOfTUTbP7MjTNOsnr8r3R3gFbLG+LhcqGkHd3Qtn1WSTM
/slmIl08jjU3NbgLroYut8QeBV/yNGt9/MSTf11XTXJNTN26kAy50YICBmtMAWHRBO7PbA42ppyq
NUs3yyss/WlP5xgRZRa5z51Rxojjue++FClVgsoL6m2hk4YgaNJeOjmoKzVMUoZT1250wX5GR/gJ
SyS1DTHxxGLmylugnaJyJfdyWLeuk+xdPJdbQJ3FXyhpVu1Q/408nxypyqUm5VgEzqbjYfKF8754
1bsdBzw3a+jK1EPyvS2pgpyj2rMXZsa+brznSv7461L/mWgiOUb5WN7V0jLk5T2vc0IbvNTeqRey
fCSnISWLTznvYrCsBGgk2uY/djyQ/8Y2CccFRq6DakkXgi62le5TWRKaZR2If1TGNkfWgeQ0ryyt
W3GTh7E2IjyzS6R0BqWjU2JYHdQLP20PyCv6k1oMchpjpFATotXO45kD4nhWV01B3fD/t+YuyH9p
H1+COCCT0As+wszmnFvUgo5mLZ66KqEB0x6HJO/YYpkIVbR63JkdT3cZIzoOfv4Iu3jYkTiMmjwk
3DJLkZwrr7VfWDSnckw5X2vqBTS2Hpk/47wN8pKCTN1rq9lOymvuY2Aa1ZVWGSunJljQwmiyDVx/
2ubNFL/oPJWf060mYOMSmOy+5Dg63c50f/sZFZrcKMbXqa0NWoTzVQ/KeV103XJTQ0qk+p+rgi9M
12h7J8x/ZMBnviVT8redVHxlQ4/wKAnvpoGYVKtYwrvVXF19Lqq54Q8d2Ze+C+qXn7Urhz5B3pS1
Hs/2yRvJpeJHr15QV12HcAPWMlkvmZdezWZKD5wD3zGCEUejmiTqBYe261C1OV96EIyx4z7AuhbP
amjx4e4WOxO0/vlYa5WIdkuV+KDh4uGoT9XPMu/usBnot+a5+6xXQLI0WoY7S7a/IteC0yivvJ54
bi2LOA6HMlSraRp8CGHxTM331+INpMnM39hpEl2j3P/RrO0LQZP2aw1iBY+6uB2J/0Fwux6M5CT4
ZvTx+G2xlu4jnrVlExQ66QIloJrZm1fZYBPu6QTNYR5hyg02SISGduV9xH/rO9kMgUkP75ZoystY
TTt/YYdeyfOsYmNo8ngLTzIu4diyqGvLFoonnZW4eu4NbqWhGxbV3fKceo8tlO4propg4M7OYzX9
m2LZU0OYLTEvY3Jgy8om3MXcO3o5RiMHPIEH4ueqpvgA7KNlw3ag7tq5kQB5/L8IJnUVyynawCNc
tfGeR85yB10KGYF4GkHe9EErRwtDjIVvOKSyaxjonKIerDRZ3YCWYP6slfdP2f5qa/xml753rtNl
eC1LC8kc+qFz0hX1LTS0q88Z56b35WuRyAO9nKnBGgzq87CErkjnQocsVy8C0jpEcPu0eg7X7ODK
dS+nbVBDkVaX1JebsxqyZLB2dZz9Kip7ulVycFtazgS2ZJAraC9+vZD6iOwd9lhYCPHQW808vnI0
rZ8iyJ6eMcdwcZuMTcg4P4DWjq+uXtorWxainan9B4RvxNGQ05sxbhYxO9fK9LW1S2lwjUOjJhbH
JRvHIQkJ/utmmZLy8KXT0otohFIiJVtQj25xOjX43QmtmyxreNgDsis9yIlcw7RL2mf5SMK2eJ7m
kjtNiKqwFtPVGs17tzR8O7SeJzm2omnbmgSm8CDDeWpMT5Xu2K8a1pWVD/f64kHSfDViwMnQgc1j
MceUeq3FQ95Zxw/KQEgty+gc8il60357ou28VdaLajf53ESC/g2BXrFzwi5bDVkuhQquYW1KLSzg
5SLcpX2bUUect5+zKZwv9sqTsAr1IVSDkJ/OWOCZ9NrgZ9mi/unLIJdUdqp3wEbYRrSZtuFchq8f
Cf+F6v5y4YkAF0HNDWDpx8kYDp9rbi2TLTwNuSmJCudJJnAQSwbdUk6/BrXmJm2N5NOgeRobOyPz
P4x0FKdpjKGry6uEPdrn1dfa1IoZkVq9kFKh528cGUAFtHN8FWWAMgucsHur8LOu2hmRcUDded2O
Ufum95AU2PING0GU7466gIUcEXq5Bfb8BImquDqIhwvkzcjfcrwHwg92ik2Wmg3PKg2JL6WGW5dM
+s4j3ojSY+1sp4704gWH5wWZ4oDfsa6gdIcmRQ1KuIlLNc6K5/cR8/6VaoJ4afJR7K0Ot+4Ubj36
8DEY1EbjUzsUWI3t9mkwsw9B7MrenUJyjetyOtVyAEqbFaspqz/cIazYHWYEWoYcEU+FbwcndaXl
oI351bT23g3LS52WHGwy2V6yZbcpjgGl+SZtiMxqSphWuphPAPLD3Tjq96WQ8GTFQZEDwgEiYtTi
16BeFrTpDv1sHcUkiz0c9G5zoncnUfTeLXKg662MpyXHT9w5kXmiQoe0XV59DflS/5kWCL9WA98y
qku5xZ4RY+kKl9NK1CA3BLeNeeNYvY4ZxjG3Tr2Ii6PX9jqBRkaOaC0unlqTQ6qICqSP9AeRGSWK
ZX/Zmmmd/OXP/ACJ117XvRXuW88vKdnD0qrlFYUy3Ilps3fH2rqEPqkdDtWvS7d0r3lV9wR5hvNh
QQ638dxxSCGk6BnGJHvTcCD7XVY2AQqcpF4ADSVrswkufh0QIF7Yf7tIkbnzlPx1RZldpOVpjQkw
26kCh+4iwB8F0POUGKy1gOBIVQIQZWBO9W0MUMxo2QcyIvuC472beKhEy9qicbnRSKUyizi4gt3s
ns0yNDBzB9EWkWWLX48zOcT19h4E4yO34uytm+3dAuvqsjgVXtU6uC+9qd1yor1RugTU/CQ/JDQb
7dQG4W30rfned0K6AifH3cNUFqvP+Whm+6rV8iMqAHFO5KCu7EqDFBuE2p+5WjR7Wv6Glv4O5mfC
cOJXYnK7k2b06bYuKFUZAApuTTteMPbU5xj92+dgz+QhQa+cwD557slsJUJKXjklbCl1lXkYJIja
7qzXbsil3drrt3kYOb/NZv7O6YsWRU+wnl9D+Apc8ei5Sd1rtynvzjL0GxJ0Af7L4rYnNwOquN2H
JdqjoCQakdBFzZjns46weRPpHbfFf9fMzn9BIhK81N74O0Jm8+rYVrfXND87kkxnHTseANTGacvn
QeVhYmi0dSB4ZvZOemm9/kqvruIXbKa34EVRvrTCebUaS7vECKaPI1a+reM79oGTmA5reC/mxSLN
aIwvAx85EelUarlj7Vq8QTvDqLEkYzS/15w/T0NfPqtZYFZozbuQ7BEpI2ykjDDwsBWMHWFUPNh+
p3Yr3meNXiJhbDrS4CHd2xYb59jzbvpYBLsx5UjeYZGiEagvt0kyPwc5qCs7T4+V0Ys33+1Ooxtq
H80WDhdl+8UOqdajqGr0WNuodmIpvfTqKtFtCphqjoxcnJb8WZH9PwdFYVKXYFTKs7pqUlKfmuRo
G7nVs6XqtT0c+O/mMnR7mrz+ugwi/xmzSUkUKJrDvm83uEwBrFN6e3RwZjaIn2MkWotPCTJpn+jz
oGwNnHnfpwO1D5TPKwfKAsRX5P5D7cF3tsBwbrIybHnsRt8hHPWPwIznA95weIhdfxxcgP8plNKn
KRbeo5nvnTW6T40cMssqSNHKXtTrbmI5NAc96a+HRtFV9ImWVB9AyhfOHW7dvnKKsF6PRUXMDwTl
E9rhbWx4Bgi/wGevq7n23W/CaesPSBWChAjAHIvvjhIidhZ5zNRDT6wDvDS0+uSps0d1VidAbDt+
RYAyOr6g/7mMLVJTnJSdrzQceKFk6RAcYVdmSZtiyZedPS+09TmePdRbWnlluKSclP6hWsYJfPSC
icBZjlVnkekpSz/qqie46aymMcSLk2dswsTL99zw5m3eWR0JD3W1jWYYTXONHA5Rj7lu8/KjRACy
UX+PGsRQ2dIGQIA0R4mHq/5pLW3xaGr9S22QOoCntV0Vw2RA+pyjrVHYw3cwlH/JA+dT4pvtfZ5T
gvbkehu70QbJQX1ubX5dgx29TOY7QofwbSiW7gVOwlrNDMphzxTudmpWFmn8RIvmnMd9eUznAn2k
ZLZBcXBXoa2Tv0u0WLaeyIfAWkwQ7dy6u3BwCIh2uoBo1mljNv1InzkeyX1Els3e42jLJbWeuxMF
SAPJU5Wj4eMkgkyfB+F1koO6Eu0yX9WArPiXHiXjPmc3jjKskPDi//EP/8UhyrL6n1cCUXBotgk6
2xKMVK/DoRgeYWHsy06rXnFSVq8aig0nj7s7Xs/qVRiwGNRbYZ/8A57KuKrSVe32wEnldHTLaCdZ
dhS4mb77k2hfUJhUN8No4OngvTGdonuxTH45cTM0aC+uoA3HJw9p6Lbv7fBWaVmz5VhWbN1p1k5z
GMenbByIC+w8BkkqMVwjOpGi5T76adAPiRtGm6Z2qzdr7nAmBthC2BhvatMMb9zwyebCaMy/KXH/
GrGXHNWa69SAHGhprb9EUItF+SU0wONLSSW7mr8j+YFM6g4+jfxAkkY37n1Lf6C1/ZsIHu/mz4Du
6Y4mwOss9zw7pneaBtTBCR7GszY04A5Ic17rdXjxerJYZ88K9kkUNd+A2zx1ucbdWmR/KZ3F1/3w
81b4NZ+IcIgoc+28qHUHlH/4mD8v85AqeNJmR4KUeKVLuBV00vucOjmuTamQUwPJjP0OA3Px/76g
Xo0dKbTHrDMIPplth7u6TiaCfSIruKUcQ27qij+Sg2xKP1itLXPdX9NcbKLGHyi9T84p4Ldxqqhg
ShH7urRTdsIDZ/dj5UYRsSs8Yr0ULwF45fgeSIYJhB3tWFXus5qVVU/Dyh3A7FQzAYwx0vZjEnZE
BVGstGPRbhCg0WHMUD+T/QnCn1Cnea0WwUENp3YhMKeNwUdWMzG5NE6cTbdEw1VMU/zwKxpYg2El
5xwtNVVWIqqgx9AB6NfeTCyLTmjSEz/+kgNPueyF4bKbAPKNEArsBG0OV/9ZJfObE+fZz8bXzoMJ
e5tghejQJ9m8n4Ih/4iW6Ng4S/YTWTvhjRw2byT4ZDc3GUcQhtHJB+wNT4HK7te3p3GXFyJs3IP6
8nBw8EBP8D0QvvYHoKIoKt2/04x031OjOehcZFnz3/Wv6YDk/5B4PCPljlZr4I0EcjC9DJOiBvXp
/1pW00Ysq8Yr46uyHo564Mnkhno9pRyD3SAv1gPO2dOC1GjFaSt5CitseUPjmTQGvfinML+Po/ee
UP2hC9359sFPO1RGnefQIAKuvcrJ92YXjr9dbXKERTFXC4d7xvm6Wluhu4vqWnI3CEckKsJ61izR
P8IZD5idW8+dHPIk5YYxevBnWvpA0B2fxrgoHvxjAJX13GPn3seUmFnzpuk78zqTxezTZm/mHUTn
dg2tgMC2pajPUWebp7kkgS0nNXvt+1N0oyr2PR/AL4cBVREzrIdNK+WBnklo0oJzMKg0f2fDwLE5
7CKYoKrvNLW9XQJkm5PtHApKPU9xFrq/EzfOdz2kWuWKCqi1XJK8XbcyLKo03yqg4exz4mOKkj0P
8/b4VYFqhvZvDGILOD42o6oopV60Juy6eW8NOwg+2zZpzJMmyRufA96HP1dybcwpSWgh/o82B2A6
EUuFpqJwHljrKA6mfvVeWlPDyd5Yfg5BfUx04iz/Qvw7/UYMfRjKjK+zaN5HWCi9/wk2VHRDpzpF
diMuVg9aROgEpSZLyz81AMHAlgmWuVwUPPF2uMeBxcupGqZIt9hSCb7XDayRuQn4YXhJvjfoel46
EVfbwSStz+2mH0tiwMcv5vc2yusj7T1qDXIYVdUBkLitZe2ZRvaMuNFH9tjbUbLXq4XmZOXSzraM
V7ez9m7B8SYwiVLuDG1fF6EUKcbiFUliKNHpGG7npd0lyPWQKGT8RCZ+txtHyyGLLeFPN+tQHRaV
9TBpix4FPck9LK2JKuScraHoZStTuOUbSjhSBUhZSwkO3ndu5/DDY99TyG3QZDo8uTgDqyKCFnsm
9ai231ZTDjYqz+AE/q9R7Mqe8Dw3/20MqzVUX+Nrk5JDEpRTc4/p0XhOo39MWhEfyPAEJhWuyYvD
1WWBDwlDsSq8kNZ/Gg67OAnoRNI+3kM/+Eb8D7fslDbDqog4TiY5ea1ZLJ8ljrfJImuDiyy8tinl
i6HGvxJbD+FZ1iP2YZX6nGDouv9vzTG1bqtnHTBaveN98gWLCt9JuPZH1t/aHJ503xK3pbKEDKWG
k6lCoo/+SQi72Ysp0GaOvqxpbvdRaV636mLM71kr9Afycp8bCLF1tdHRbhlJT+LXDVwf6Z3p+KcE
7tjJnaAkRjlCcxHmRFe7PF42hQUqLproPtUBmnyndNYjsnRn2zSlu8vK7q+6qeInL4y/917kUZJw
EGUiw9/Qk+12RmQV+yTznlw7T66+jMVqfBpENK9/k/wWHfiHs/1VwPNlmdD3WQ2knI4EWLS14YDL
2UIIXsbheRxR4CegvFaRNea7rxcaKmRQkdj8GKL/1ixd+SPM53ctipt1SLefPKNwvKnBdFNy1dsQ
NWJC4pjQKL0TbJqfGgtWvK8NaHISrAxBho7cCaJ0L1xt+u5Exc5sdNKa2uX3UnP/KcpU+zFbCNto
FHz0uLj3Qe0SWNd44XtslTCksHFlzlDgf63Kg6kDHR0603pzoxmZq2kkMBjYOYS27RGS1YK/iI1q
5hH3Uclj3Sj1op6BOCWwNGOHGqNdTQ2pirtk6H57fzlzSoLGxO3Y1CzvqsofqZTtqivPj/lOi3Hd
NE772yqpklK1yl6t3GrR/dTOoY6t6u4NPHqA24hN2vje2oElA6PQyJ9tSOpHiE/6Dh4n9jWqeD0N
kV+esdVngE4ElvvBQCEmr8JHVcSrokYO2cT8cLtEv87xzP11HuvHzBlsk1h28UJlAo7gFDqEOBTL
xpxAvuroXI5zC50hBLfwpNZE5Tx3hBXhlMAFNYbd8D4M9rEb/OUH2wx37fb0E5Yo2UQx/Wxd9qnV
VR0H9BFcuj1qigz2xD7EeCs8Nk191wdHw4QWJYuAmq7ZiMPlpRoMA0gAepy2ssVZ+JW5non4/rZ4
AJXMGen2WFE1GjIKBsV/hxApXkXMFRkfTtPD2MqNjaEnxWvEL3mXUB/dWP7sH+jXQIf8l7So2mtf
Qx9G7ArHPtyptapGI1W5or4MMcxLezawT0+dQNgJWHghI7do0+k4Zk10JTmuAbOCK3Ncoczpn8Vo
1vuoJvHcQluL+MB4T/qLUZ2KhKwl/+hWU/+ihtyS9Vl7IQlaG4qNrScR/rYdaqZ6T+UQv5ZXalc1
yLyBFadie1eLfu+Z0XIikFHmbnwNEfL/K+iWl2mY3M2czMUuiXPjPUSIN/XBd/jdJ3MoKKQH8EbD
On9biJa+qCWq03+ulgrVBKry9InzCDptGeFmFaMHwj7RTuWCVwKfcnk2jFwaO0ftitYTdVBP34xw
rqfGzd1rL8jIlDN0ikQtVh7R2VKhodq1auDnqtH/Syg6y75tOUwLvUqq3E7dOncTcvQ9bzExG6GB
a12uDQhvvJUQqLzGONX26j2p7yJGxRJDK6I7GQvBuia3/5wQTrJi6tCf98JxxfMoB735qw4yind2
3G5m3d0K6AN33Y6qZ0syyNy0fUP95B5geOC4tywkqIPcrwFAKbYIjvQt5+eA0mZE8LMG2KCSbCm6
EoO8g/foh04gOaenRYB8nib9Q/MC41QOsKXmJNM/auSBLWzH6wzNqfacq1vP800NPZ/S21Ck854y
WrUKEIUaRrDvrWBk98rRu7Zsn2AFvX0JRRhxN/JyglWj7qWe+/ZUJ9kPeFnUK+RgluU/6UjXadKS
5RhFiXda5FUcBP3RMvInTjwoJWV8WSuHyHGzzwEjTnVc7PRFLX29CFLWOCfFTJ4DSKQk7cSJ6upa
ZQ6oJQKta9B9dr2Dx+kCrPanGnkxspJsLKejFQO5iqdueA7Jsl0tpsGOUE5dPDJ3M9R3VfhBxAd0
cw0DUIt3d4XGj4+ZLJd18mppbeuAwGMveO73qxr6HCI9iuVLDNCpaFANqDWy2Oe1AEDlb4CYRwhH
qcFj6jPxUHjmNZ4d8jz3OmLTLYw37opa2DwbtKAxLr1EGicGwqSbTd9mPV65qDrq6XDT2Qpd1aDW
7W42NyXq6416nk6kszQ2JPKBfHKqtwEChrGPxSqRfQo/rbP9nJk/NIlmUEON/l/QUmNegQ9ZO5Pd
bgi5GM+V8EAKpxkYf3XZR0lKvKSA0JkhdrUxCprEZzaex5dR/q4tW/edg7o0vi7VvBh8jSQMf7EP
DppUX6t62n5saEuJQhulAy6FN4M00RgEMn03pbsLA4cdNh44z7AfRQ+8ONT09hSD1eOmzUC8GqwJ
dRnZgv/V3obtIuxxXlXQtJZV1CzOzlhsGILZwD8ztcJfeTAS0IDy55pNZkZKleb2lNXy4+d/sodM
UF0hjtRXM19AIHKOk5Ll+nPNgo04rRr5crrk/YqggXE74hHbiS79hne6OaOMa86YsyA/oA+tIZUz
D+QrXy9Htscrxl8Ume0zLKPwHMqS7oAaaCNtWSvXz8PPF8glRt74n7nQ3B0FsR+xvbSXr4FteSvZ
he1l0RNrg8c9Wau1r7d8XkHzXrdGb23MrCCicUA7sAq8vttpEX3N1ShtbLDgW2ByXA0d0SaZSM3d
EnP804rIuqqrpZ7m3TS1BbjPmlOwNGkSiDyd1fRzcAiZkHfozyZq3hYlZ5n4lo1u/91DCeFDcdpp
PfaDOLRoT7XD3+Mob7Bh0D7N8fCzsIxtni32Hc3OJtaj8ka4c32J65H8TWc6NlrdvnZyECkPEp+O
IMQ1bthBszcLZ7iG9rC1Ccc7WRLXYMih62ccuerVRFgnW0+D43/W1HsWExZbNLGNM7AVu/WQ33rP
68+hE+/a2flzszIykltQKgM3ralRgTXVXM1ZB3PZc7pdNoOJkQ4uFKVfeYXzUmYxS0i3mqshHF3C
yiru2UtlX9tET3ZuTI9PTW32G9cMc9XVGB3vOIY6QJMguXb1lF5bB9z8quji33M+W3uer+QidCVk
O9o0xT/kicYwsy1Q8V1JG2pqzSc1GBmsSaMjUGAM2mrfWbQRMIQOZ4BkPiVseanmefVLxwp6Itpr
21KTXDchxW8VtuyiRp3RAxXT1ZUD5uIJnRqKJ88afujJuGxHLSu2KDBAluJQOVAf569qhh9IkKuN
NoAy89jYHxuJfv8aTAkT/pp6ojxSgqqfsWPEW7eDvBhUYfScwTeMCKWfDHjp8oqf1K/AcSMedizN
+gAszBuNHbRssh5r+tNeFJcHzvtiz4/rvSJO69kJKHlQ5Qfr0xvNXzzy0PDWnnkz5bbNHtnmLNVH
L0rtZmUeIvBFfyvIgv9PKb6QlXlVlFeDmupRRwnd4QyNFN3hIZEBU9C6e6yZ9XWmi37V5TAsFZxf
SDbNrSXX5M0ubHuTJLm7b+iUvlHyxK9d4HqU5jrXI6t6kToZPOj/myuLHfWFknsgnpVoCoJvYQAV
cpqaV6dvQorbmCXCUa6TyInXyRpP6m06FcbKkcKt35PkdAlBaF/N/+oBTMwPNVPr/f9h67yWHMe1
bftFjKA3r/I2JaWrrHphdHdV0XuC7uvvALJ25z477gsCoNQm5QisNeeYNS0YpHbfjDB4OE7lnZBb
eCc1M2if2Gsv/KhM7bdbxMUzcHqdLUurkVoxjscKuOcmQaiMmqx8IihgecSInB4RebgInJBXnJos
mggU6MezEZrjeZGDmgGV+3t2YtSjrQ+tw+l4a2G1XTX0YFGdLYcoFZyvnQbtDsfNInLMvWvHL0Wp
5S9lvuQvnc4vNXbG7KT54T9l1Wk71cb39KJy1vyQFUiA/6oDz3xphrlfj4REwBAZTEwNVn9yMwTa
6lEzg2Cltf2j1YEWE5M+7eZwwnfYFyWp9QVp2nmeOYcwGeS7kzTHKeYz7kpedRVSlfCq1Nx3JtCC
3nbrbVYZfN3bzj+pWZBB3fhaqmuJfMr/PG9Kl/1sO8nrCA5sX/MeIbYm/2KI0TvkslEAoO4jEHp1
MDPYHKtM1kX/TCnyQq6soYxzrQ/7kc59D2JPihtibUDhoJfsWNUa4+dDCz1z7zddDX4yqS9qlnIC
/a/lEDo/ps6uDstIqytJ+z8DEprxVERgB/69TifXJgql8Q+qc/nVw0yNX55J4/nrsuV3v93QTHYj
CetnNYiv2ezcE3aTazuw/ul3qs5qSg60mrmYhA4jn7BHnC9veWj1D6cxDRTKBQoE+TOshlIK/NTM
0d81OIvI+XksMH4a7Xxv+7Y6BBnQRKgV8Nag3LVxpYPe87qH0TlPncw1KsywudZaswBqI5FEH0ka
SWx3fgvAQW5zdm0UNcUDXSV0nCAhPrF0axxoA6Gz7AqJnvh3Zi0hnmfgIdyUo+jqzlFyCx0juamZ
13ivC5lWx7Zok5uD39dpulNlYPlUA/WdBVc7zrlV2wsr2XlZ5p0nAdsyrnmhOBrNm6psqpPrIjvS
FpE/q2HIY3tTL3QMBx1ndobmOY0Nd7dM4jmxmhC3xkAPNDTGW4hT9tjChLmpYYymYVcFE8U6+kaf
13DxDzcreU1Hb3qUUsNIizRHQOPUK2/yCSgX7RMtqPoIbKq/4u8yT2U+7lrXt6+hVCbHKIFWc+gN
WxRc66KJkpPhhJsoneqLnWbNZZpBqNCemC8NssN1YBo/qfsK4m0Y0jror0GGrdyx0ZCn1LqGwE9/
Ok2JXkMfz9kyYVEiNsqFrNUlZzX81zp3h43j+1QVObFcG5mIMg0J2Qda6K6zpqS2aRum2JOuNH76
ytuK4xnwKegJUgdkucJiFxNW2Aw8PdyKsQ1OmYjkEZFSuupRjDX/q/0/ap792/cTeEi5l1opWHEb
QYn8hi58LNe4INtt5JoDZVAGM3PjlddDxlNLdHvjzRQDwUpZ/xpqcX0uas1/ziDyHei5HRIx6WJD
DwqSUb9X1LzIIB5UxA80Neaj0FKHo5bYqpVf4y5FUB9vNR8zs+kD+6xqqKW8KOnGTuv+rIY0Xqxi
V8G0hGmMCYhO2ZBvdZ1NpKJsDIrnMUCfn1u6omI+qyt61mQ7SkpsehMsfbmfoyj9NzHJlLFJYV/9
nefie4TeZoVNBm1i4AMfikoTgSezr4Fa5tFjR31q/n3w62m4SYn/sc2tCPXnHBjFvS/MGq1tP2N7
yePvVdlXaPHG+YSeayCcAC6SW5Ut9dS02pe4EA5LbImVGCL7dba95l523lFLCjbDZn0AsEnu2iiM
7zT1ih1f5PhM6HV8RgEVn9Xyc4g1lh2enI5wvnXjl/OTGnwTOFRWGOSmcMk3NNwaTci7iiJPifHU
7H+WNOqIBaAan+H+uHU51Mq6OqmFGvopz28hO51d2yDZ9fIxgD/7dxxHXrKxjEI7N2kWAiUcIVsT
KnP4vMv6ZgZbQt51O3knJo5aavimIxFQCPfZtG3nqdQAMroIvqM4RrPW2sVR1pQWNyex2gfm6aLR
dCavPPlNUqy4SzTHXgyoXYnIAHw9Xyw5qCXFW+MsqlernfKrI4e40gxZ3o3XHSnjgMfK/1zTS+/P
cyxt1vdl/lsj+910P0rHNV/ZLlHDyv4u2tJ6/bwSVKclbg+UEIfTInNf1BAI558CcefJjfAb4UpH
DZ9T8bDbCVlTEI57tXT7gWqRrrUHXTdeR/kxVoMjP8NqpjX+bz6X5QHiQ3IfpaUNh8RzmJrgatS1
JhzobdDl3xVTaO/hfhkrbFzL3UQxe0py51Wt1BCMxnx3Y2dvebwKVgRhLiFRCyUy2ZIEJaSbyMw5
wkVlyw931QevtgdkC3+h9eSYS2RBc4iKbTIJe+3XzZ64KaxJAPABSJfUQCDH/GdoKspQNeGz25L0
q6uVkRM/EHcw4hm6bePWM/uNE6E5j3nlEB7wsrclx+hVhd6e31zzSK7WuC4py95BdnbHMTDYHZT2
ch8N9+9Zo2xQLTSTe22wjo0+mQRB6mV+CWPZk+4ccIoTOGEk5OTQe8MOk0D2cLsgZT9ILR7kZhkG
W2AVw8MsknTr+YCMXI5FpPPZ3a6FO4qMQS5R3exLMxxBz3JH8cb4GgESP6vB4o/7nI3Tk6b9pM53
aMA7vcZizI/IWt1NaUfRBtXcuLaNFLWX9KxQdupgrTYlKcSIudxudCBvu61z8BviEe3UFaugQX0+
Gc5b+VchvPIdS909ka33uAIBEwvjSlRSfIuiKbNXvUlYnttwM1IX1fM+H+YrtrUKyChfD5hB8FsL
w+XIb7ex9tqOFGpp4NGklSdBwrotcodbeOPED/ExUB55oZebSM+igzSczWs4hZRMCj3fqN3qAlnr
iUzpU87NAhEiDKZCipNJjbUIwV1HnrbDWjoi+g6HDXRR98Hef3ltOzQN8HSzi1oitBxB3mW7Prd/
Ta1DeTTvMvPSe1lOpNsC1mhwzTdzBuXu1behLk5x3RWnMZn5Ccq5VYk0FrdR2yWQYQ56PkLVkyk7
JiTnimi7nn6EcE1Y1NFGb8196SWIL2TZQ5VCVFEkGCs4YFQptpANBVX5RPt7mZNd0jptxI11O+Uh
nakseUdMmD4cQ2Km5QrUx4067Jvl1K99ISpK6EZybeeEbdPU+zvHBlxg20B+w4QORzn6t6AM6w+U
L8lh4XXbqmWx4JbnJ2UHqg2jKd0a6mOpWI/SawJ3OTorg0nAdnRlcU/cyD0XVaZ57Y2Rhjc+HPSz
T6jgsWotfWMuVnCwiEE/6D7ZnBbfpTNsCWIjU5g2GeCEIxpB82aV4SGwp/iiyaHluA5aY2GbFvq/
0ETxhereF7yvjyEer4jItAMby/EwhM1Hq/Pux4iC37z1KJCarUtZ0KttlN2GVKhmLXd4XP+3ovJj
e6WmUrA6ionSmkzJIUlwvkz0A3LZ+ARhYlFvcXMo2ck/apXJS2r2NTRzFoiVjYEXmTbboSIrDnhX
l5PyW5Q6WA0ceCPFidzxuPHKhz7XfrcvwWn8kViHHEX8NkJnrc5qA5uL0xjfIUjrJXsxeVCRomxL
uNAvEz7OZhebZxCOzS5v7Z9qZekN+Gp5HfH3n1nUDMvBpvAMwgfzQRT5/AgqB5vr0/uGHZDs7GT0
t1VLcFecEe1b5HZxnpt805noTdUlNQg+MYc58Q9QEvrTYFIrkhDE/qTWY4peYh3ro0fDICzJpQ9+
2WHfnbkTTxdoN9/58cTmkloUZc3eRDwuh4mfnYtaqllnxtbOiPEUq0eHuqFIqx5RQ16l0SawdGNT
oUi+FzoBaEmBTlCutNDkkgsRmSpeRCEwJq3PsZwXDWH+S8K9Jhm8ZxpEzgu7Rzg3xUhD0B6cdYPT
5FkNOqUSPWu3FFyADTnUXtoCtGcSkVQpOm88eXidXuyY4JOt7IIs3UxxusIltZDhdPEumdw/FHIg
r/LPgM1ebLVFG9cJxRJnPVTWS9ho5KyjQUSNRr1FjO7eSg2fO3QM8QRH/FUNbdlSe+uAwspLdVgn
QClxtRjmoG3SKU3ObQr3huyzeIdTpbqI5T2L6+qa5f5ljtGSfvbEVdtcVPNyQsR06NCi7J1hgFMj
sKXNIRZjLSrSn56pQ/Bz52Pu4d9rbFQIHUkDkee3d5VMl9tDtOdvLDctqVhbXUMI5VJ4ogRevba5
VpwrkhrXLv6iQ5pZARhksoeqQgPPK6zNgCPgFUmev/LMBe5J5791vg4JZRnlhvo/20gkWHm18jxH
X3u5OfHD2HN8mfxm11APPLPHg5SJdCf4fJ0gZ9Kt4fVxNJrEbsteLCWF5ZiLoD4Jw+4WGLZBf2jm
4cO0HFzjtaHD4CSuCdq/uQEP1hDJ3jlbt5wEWwBPUNhzPWjUpIEQ8bQA8EFKMFuLvS3ZJ3e7mGCD
TaAL1GNSllHLalgpBzXrywK+mhchMGu79FFFPwV0x5ta9H6yrWdjE4OnulXzlIMmdpFkLFlNIlPE
73fmRwvRc067z/XOi7ZZmOMtKLY1XkSUClKOsEzGASsKLWA5BLIwpmZ9Qb3haxkVmTjO8hC+YIxQ
gzJLtIXP1gptCKPyUbTgLgqt6BAiyDjFzhNnJ16Wcrc4wU8SPkljGpe/JsRLRlL+1dZt/KNYOOFr
rVOeR1pgbzCpDoZrZk/mPM37XBAhw0/ZuDgX7Jht1CHfkEPThs1xKPNXtXL1mHROJzAQmwRutMs7
lI6mDj9Fy4xDpfFkfjwH65y0jcsrKqcmGR5nwSZTH5vgwHcy3Jr8r6yETO+bQWlcB9nIUINa5py3
V2CTc6wg/+cB9U8kE8JSYJB124FId4wcwgDu37bWO6yKBpY7ddH1E/ZxkfXTsLHgqlB0sybd2QsD
LOVTlcLs8k0ST+diPMCVMfaaTyjLKiaOCGvc3LnnIUaDO89Bvh0lZkxdM8j6FIbp7WPwEuJodgah
5G6yrChLOM8tBJ4jm7YFHP3iPHdNySBZIdQBT7Fe4ztqlh6yp0xLlN4/+hjOkTAsI9/nbrdOKYHk
VgAedMmNHVny0wtxd9510paHZ8OAIXQ13IZKBuBIGYAa8M5qa8zE3dZJMvsbO8D3JSJsDSVm/Wq3
RK6yMYeqQXtW74nWxpoQoNgkX/trqWbqmhvzbqIdo13Jn5VKnlJt1o8W1s1RrUbbsq+dX9b7pQz+
mel+hYdopjSG6izXqglRGLgkzw/u+jwF90pqLfwWLUO7GtzplZhY75GWNgZfzQcZJ/cmZU764iqS
Zli1VsNYiYUf3LjhjbCWO66WeK/PyDQx7+v3GUsaPVW7udDVWOeJBcNTDlatByvdH99dF0+kIlHa
sjOnZp/LGB9nEvYumi/5VqmLfmr/HUT2dwgWhVi5xnKfNec9ijQZyZKviY+o8E1A8VczRy5pKxpb
b8Qopx5Qg4iQPqvZ/zyqHjC0JTJWg8PxRv1bo4rmj4M/6CiK5EhgqnWovcrfjbKvTQt4HaUF/AG5
kl9Z9PvVCMY9pYSniViD9GpFWCtrNrgdQU82NvustLKDKGScsDy0aHYNOcpf3IM6yDiO7+InJC0y
qSeq9KlrnQpsRTRO/rNU18bCtw5+vIx31OLja9dZ286eCLGRK5pv00q3vfislkQVsje1TeqI8tGW
ltmxwmK5dlOzvAWAzQ897Xs0BoHmntKeLcBaTdVQwoLaTtLWm6TcJqr4udGE9+w1GqqNJboM1vDb
5fhKnn1y7GVJSw3UlKfPmVo6VE/PdmWbm0GfQ+qE3vySRpH11IYOBEJ9ecl186ljp7eIyjoZ/3eI
5B8vSKKHnFyZDhu1Mt+06ZB6q6Yr0ae20AdJbPrmR87FD/gpGMrR9lfOwiFslgwtO/KwqucuelNo
20iziAMYYsSp6oGxjpZDhRImKdu3wU+Gb9SHTNRi3rJVS4dEnDX2wooKFI+25isfz/DejkvwmDjp
HZOGtEly2Kx0zf3b5S6Oo2Oa/HCN/dNcqzyIsuRsVxhQCWV6hA5cL1ihEcOBnONUcXrd4kg7clN1
p1KaDMhHX/kdzYBUR5tf9sZKUA+5edqQPIjkSB55nt7LPospqXvJA1dC8kgHqCxzoxdH9Qz1XN/J
53Vcjs5OPaUJg3IboqvcTFLVF3bc21uE0ftBLtW1zwFteLyKPKIF1FDUdNfM/NfXFT/gePn5jKAP
/zwN4stwmSfdAjM0EFmEeLBetZqNlj1jb71beDsqeiAlYy0vE43q7HG83JRt09bMeBsOyCVLaK5P
6poaNDjoiNfqA0U0rEa4sSMBgGArYgfWmZqS1UzRFSPPOgsjba2qUGoYqzpvVp9VqRyTKFC+rWoy
q0vSWrVv/PZX5UR/V15iXsu2St9aERIVFbeItAyPmM8UNbKrg9c32mFtkyp/zZIou1pajuk889tt
Fi36vbfMk2siOyrdUr/7wW/JWb+qo5Hjo03mdS835LlFNzUUclYC/tv2XUKI3+gDkB3L5N5ZAztO
YCVq9TUU3TRsJofuaFTY/FeaEOR7l7IttwuXQBQZqKkG4IkVijgLqHRjl+kOT1hxjmIt0g51+hK6
r+r++xlAoaaTgEWFp9HclvLGzachu6gH1KCu6bGV7bxQr9hWkEFaUEe5JGiXaFpA2FJLzN0WcqCW
fG78fCOvR/mLwMPpEsnsJ602EGH+qwhRs3IujFOU/gh4Nd2VXtE+I3Mp2YkMU33rd3fkN+zOIz4v
cbogFQyap9pKvs1Dfgy9eHjBR0VRoK6ttVo6vNtAc5bnakYHekKeOF7UQJjisuJFoovvL5yB8h5l
XORlpANMUbBF5mzvEOg275nr/yzR8pyViGpuyHxNFvxbo4w4jqOCnyE1Hem1FitHtlOdriXnpiW1
7DTo3Ir58XOlkZeq1XRpJ5ouJGTv1aVqGHTAgPTRc72xLiYBh94urCP9ou2KRsfSKs3sAS3FmRgg
h7ajxTfCgVnbyL7J58VgPHXaPvAK+6zJATa59Tmoa2rJ/SWhPMb/Yk4iIHG8AYnlATuEnT8uZBPZ
vnFWMz2NnbUBf2IjqqV4Iru8eKoH+ychfelBXfq6rmaWarAACN6r5w7l7J39OT8uwihPovbnXT8I
680S5Qe99fJnEcYEUvDuUk7G1JdjJQ2K/M9g5hSLqlFH/kzhNi6ytR2CsFADx/rupvX6zxz8TdHg
QdMrd+OJJbyPdhje0W3EhzwdHGqxWXExzfSbV+bOBpVpdK47bXzJqKLipNtqLm1KjcNd4dXDBDoV
3giHvWaN3SQ89okVvTt5RLOgK4mljbP4vbZk/lI+g1rT2DuFRT5co5JBHWa6tv9hzViU1XXLanvc
iZyxQdBkMz097RDkenlSigbUnv/EAcxbMbTRs2M1Txre0286f8fRSa1HGs3T1ph18nLxEH0NntVp
F1tFJeYy8ShNT24SfgMFiWA4r6u3qUGf3AH5ItDkZ+ekxp1jeUhm8fDWyJW65OP/Oy4j4TQisrGF
xtJ2bEwXq6vhZvgTMFsHYWXv9D/iPtm0QeNvM6/H5Uzd8dbONIStKb5mZjMeFif+G2JoXWxMC/ZH
rIt+F0ntkOiFjRLDc9Z5gwK2G9ltCHjW91xIFuYgoiMOceeipTpMKnamaqUG5BsOAeEEOmej32/g
vWL5BQEnLd8gRyrvtZQrFRIUwCsjN1Ku1VMaJ9Q3eTZBJq9bOONklmBtQrnTL9wy+9SG1JW1ZLyG
ebCtkjJhq0Uxfm5TexPbNf7qec5xWhMaOcmE1ZYjl+1rV29ZsFnCKgQqk54N/1czhoMMfdVoD3bv
TZvNrxpmmldQYYxqaIPx3R+sGj88OS3oB4YTgQerQdJ00Qxb546bySb0m/4Uz/CbYycjwdxJIuzF
DdyfLDnXnjBeJwPXYjRY7ZEo+D29c5N3DxT7KAUks4VlPy93ue98ZFT/PnTvn4jsLO0avhQA5N4n
A2DeGC2P0IYM0/meto79qrkQCVH/1zDKpam5FEba3F6pR7+eR62wWmclYmxV+Ff6YDVrM7veUAk0
13oVoKRXF90A2yhpz4GXDydPDmr2NczSA5YNWksSIEHJdTrQYhYNhJ4p6Teitdrz5zW/4j/pRY62
qtu+B7o8ooEdDXRDaq1mUJB67sjyWjWZx9x/WehGXLtEC/ccHf/C38ZK+h8bOVQIKrcBCFcwqgER
vzKRWpcztZwDwIeg84ZfpcEvCUlp+k1EZXiytP42LalxU5cMdMC3aaCRkHu5uypb7JROn+bbQhIT
VBFAzT4BCm4vW8YdBMus7fag2lM+ndMedJXJvtoVdzVULQ0T4f4Nh3K4owQc7gDGphV15fBcVa29
y9yF2pXg/MThMyE8TjMugYw2MVqTjqKajpT+VgAecAXKh9VzwHB+CE+Eh8rIvCO5v2+L65Y3Ba5K
O+NXpVnDOZ9oblU+mhtzabJXUYX+rerR97a0dLtpxME7jOkG1mHNkQ5Rs04TGuVp1p+dJjhqZWeg
xgG+XeHMMWwrPinRrFGR9qCuq6Exlz/Lrwdwf4t1aZKLpUtsURl12AK7NBsk3lB8XoQBYu+sysfi
GWrRU2CRINz34j1CmnNo7YyQN7rLz1H0yAgnOmOmhhWTocpGPG4WsODmf9KZfrJDafdggUx/ACee
b5FurKN58R660/iPNNCWE4dJfHDyGaOLNb8xneBY1jOKGzTOx5ED9rewzO5+0qa70iiSa9Hp3qoc
+/qECas8qpPkgIZw0xl+iiFBKngiX7uIGqK4ErXlIu0OYVf9UOAG4oeWW6/zCwFC6B1emLc3caWg
Xqj6o16LbGfoc7l1KUcP/aif9MLRTzU7RIpLcR6toc7wyo9xdy2AF13VTLj0hOniVhujAJLCe7ij
aV+eK1l1/hpsCnQ6ZS11ZZEMkSmhrdx8qBNzYkEkiv3gIohG8dzUObiS8uvLwbLg+2Y9NTVQ3dch
8JBQyAGQw3Du9QfC4eaiLquZGojjaQGXOWKXGmV+Iuvrxqs7PkFa0V6ywnc3hiCafeicejfZVrRN
eppCK934bdYucmW/G97MchbnNK0FxcIJ+cfX2hjoi8FeHffEQzt3+aVJEm241B0oOmuYK0Jy4+pI
S1Zbp3FfvM+GgB9QelvLp3QCZfFNJmZe7FKUyId7bA5RiCXWpUWIMrg4d53xboFYe5oq2JlWhIFF
Hd9bPznwEV4u2lBtjcBbro3uZXxmtJ/q1KQOUQSrd0TWjem2DY1sTVpuQYkd/HRuwt0RWp3gfI6r
g22ZR+Jx27NILanrnRHyqqmzYKcmbml5bQgValId1R+JQUc2q/pT0nvj3nWyCRCTlj3UYPOZXwOW
dXeKkFdjspkNVBKe5bBJqu+jtLtV5UyonZx5Vc3+yPTmQ4OVnYaYfYG6DFMXfecRMthZrb6u/89y
qQBZFZbFfaoRh8Vw4vUyWe0VY2h7pbr9Z2aHAjFKkv2IS8O6u1rtXlDjHhEOjjvibFvkfbJdXdB9
lFxs1aOvGs/a6HDhj9hAJrrIgfhZFy/0hLIVyjHj2MTuO0qm5WBCO9pWgW9vCvyAgWXhqzEM+1g3
jbGJAhBZHMThytoEgQG8WLkTqaGgvIObJ4fSJ4zTMlp+WeUzhigrjvMwvpnU5JC9dtZ8ciR1Rw3p
3B9C+iY3R6+/9UOa/+qtee/V4M1SRDHsd6jmL/3U3gcs7555xFf60g8tgqvE7e/Owl8tVzQpZXev
z6W23/DdvTICJPLLqmbNv+YAtfy69vUUda0vNLjxCHWbZNqXqUtk+P/vt1b9Jn8+XEgNt9a2tH9H
4s2qVIsRFAYEhWvw1QoTQ4VUS6j3QL0taqlmWFFveuZ+yy3KCjkfuffEJnok5Q56wqfT7+t6DNa2
5ZfuNsSNViI6P0EK7fa+6/7KbBLkCzm0WIquuEYauAlyLWOOcCP1Z/5Nfx79ep66NvOHrfVg8thO
JfxjvbbUK12nf7rIMqnSRamhCjoYS+riJB+ZJ8M4FEHq2YfcjurvnYUt0YoN/a0G/r4dJ0BDBF1q
vYm1Cz2KczTYYKvd/ec1NS1JxTl0dnuzqf9cJ9pwLlkFqzKO37IqnV86Wf6tMimUzVpyvob1Asyp
lFmFzqn1+2/UXJN17RnimbMEZlv6VU/opKO9wFopd8WklLvBdSjr7007L7tQWoo1EUCZHvPJ38am
+T2lZmLhu9/xnk/32utTKS7rNyaUHsJi+PCNg54/q6HJLdy1Dl+O6d7Kukj/7zC4VbZJAhpbSlIH
J2aL9JMTOc0zXW5KHGcQd4714Nw0Kcplpa53EdBy9FFAqOS1Ee/+TtMnvvFubkgFo77mHlFvq3o0
8GjjoSCD7zxNif7Qa/8jIzbxOwamctsbZXMkYPOZsuVk7BbXc35ULiouD131oyUB7Wz2KORbi+OI
HwMgr02sUgkicoJ1oumIfKWmd2EsDdiVcW44hCMAstpCp8FrG3sHy4ZxbunTyt23PEeL+IXKXrzS
bNGdtamYNkuZBu6Je+1A3zZdnj0c7LCp6jv5HsuzgdBibZU6nh8Dsp9IyaBH6kouMFCYs19G+kua
Y8czjT4keuf/6MiUaCxMG/2SZx/qMfTOAiHhqoWyd3VlwUgfOASaGCu2tDv1cRVmw7oZxqcQrTff
CXv+CNLCpDQPfMYM0ru3gEFc+bkAp6SmVmy5pyWpv0/I9d0KDz+bvOZVDaSXj219W3x6KJmF2zdv
9qM0P9TjDETH7zPa6XGyNcgxPalBaTOb2Q9PoHKstaklb3N5K5bizZYut6Gvl8cABPfYmKSLWAOs
E5HlkL9j85AWUf/MN71/q4L3Ylys97SsknvZDK/ud+gN8BWDDz0pfziSrhxLi7OagUmBF77wARZZ
bEPX6jpO1WGxM8xo54Iid1Ze6NY37Cbeda4xEw8w6rdDGZk7ro3rISyHl95qsmteZO8iSn4v2Tyu
lyUxNxZ1sTdzFCVEqlRmkEQHFw7cbigs7t+gYP3zMmT+Wc1SWMvrRFTJ1qwoOcVtSC5rTtxDaVHH
jxqQbjGH/6rqiDUfekp0jeg0vKVTGxw83y7ozEPHLHyCm6M5pHskV101rZsOOjeCqAolxPiNF0E/
jouAskDVCEd6ZKAXiaYPAkxm5JiZ/x6Pr7wkwHu7ETMuIW5PahDSXuzT/N2NJkzsIg1IsoQIjFZR
lO4hza3mEhpRCwStOsYjpC+1+hrcxel6dLc8RQ2jRqkoSg9KbqIGfozo66gpVuGIDnE9dlvaSVBR
5A6xlFtIreT+pJZq0DIaeYZwv2shGDrp5DLTkB2oBYJybwIxflJynqJG+uEB5nE1sq8LUA1SlIs6
UJfDUHaHdnEcfvxRR8394LX8/NEQQqIfoIAbwZESE5zsyhqwUMI+8uQY2pka9J+2p2p0qpan3wc+
v470ZL86oHnaXa0quJQmXOQZmum1gaW+rloEphD1Ddxh8iIsbPuUJg7tpmZsdur/G7MbhSos97Sq
dT4YoaTzcye5uCbcyrqf7IvuT+OuAU53CCph78zM89cJWRdWIA5o85eTGjytETSDJ+hLPXkphphG
qL0I2tWQ0hOljmhV42nK0N0lusx0pQBxMdjM8ndGD/6c6FHygb2DGJV9Ir/Rtp3eemjZQeFG5XuU
AiJTO+ARZfQh65MeuSYsmIJMzztppsRWzANAOQBXpm0Pu9keKVRx/36kbZOtm0yEfyHa2/q1V/KB
6thMxXFyI4x838c+hVNDcI7WvLMaIAL8Bk38O2r90+za6V+LhaY9hh62JQaGUyV3RLzAJjyXys2f
8X+LW23PKR93QaA9nX6Qj8/Cc8xnyNDtvvfpdqllJ6+luv8ytJN7aSscwK47nvij8ycXL1IdufPl
y73pldVBlNziJUoo0Mt417fkLRn0F4MN0MP8yj1pVf9LGwJnSqgCLEM4lh7udEoXmWvPz35uDVuS
wZbuyccKh30rPpV+jp+8DMJXjhvJExIhWV3J0xBBARG7lQfHwXGmgl8/e97lAWeKHGjINo8G4GZR
Ft4agmo4JGrzW4oj9aSuIV05e97k2UfT6Ow1+pNw50fltHeaWuyDGUs61AlnXXhaeFi68IMaVXcS
tHjXmI3qN1338stoU9WyDZLzwjRN97GZpRip4mGvT1Tu9GgwNksc2GJVD+2uS9sYEBtlAVUboEdG
1SDtU8SQ8R5bJz0mMaTi1HN4ziTDyZMaWzXoUmOrrhEDjxrHW17ZVedsbMTy1hQQfBJjNnEdNcUp
AeoC/SFZXhyD4IARisBzYXcaoKFh40YA68B+dk9aBcR8FtdJEn84/cd3NcsCsINBl/vrrwdCC1qx
z5eSDkvumN8nz4CBPkXfK5PoLcjTEDBj297bQuzyCNBHY87FQ0NR+gjyITjoNvKxSl5DLSguFG+O
8FQ5WsH5Y+yRiEECsrbKC9LLk5cfRBtTKyPUfrXkPtpL/Jxi435e2B4Sd1LdxULnIwraYFXmYPBc
Ae8fj0hmrAe7/bNGE62twcqS7S2rFomHOdJJR/Arsn5RkjyybWj/b6AQeVfL9/+agqV6M9D53cFm
rguSBdfu2I9EtjlIBbXx3oZW/M2hgZLk5gee7eRkA7LaYA4xP6yMbHhvRnpW2ESq5x6GGuWqUbMq
MOPN0DYBSEK+d7XJ1p0mhwsb0TXfvpbqFy/V+EhbuIqBlpYWerLsZ9knyzWXAyie+aqWajZn/bYJ
JnpELWE+9GlBz82Cqt1Ck9G1it96rMPcKnihM5pkdJuL5UG8FPgnB37RQo+FrJbN2GPQdqbFu+Om
dS41asojIDACJfBlqSEeoWhDRUhwWiFQdwJPKrtFsDNT2qDsL37U3aKfSxGLP4xbwEbmtv5/fJ3J
kty4tmV/5dkdF63YN2X1auB9H60UCk1oSqWSfd+B/PpaQCjT88ryvgkMAOEeUoQ7CZyzz9oJ2q/M
0plEdz5QQfpbodU/q4pVTxUZq94cEB7dqu4ifchBt5gbLc4dsK5VtQ8DpJj3AGiPNfcam7EI1dCf
amgMuKQ5sy1TpUF+VqJUr23s6kOfWklkYkuhzV9pcZWIUhlxnjJoG1VXS8KL0HXroNivGV5LTmgu
72MW7BfLaCjdq94HlLt/pHP+miG3xomUvVgtVRZdAyLcqNMjBYvtY/MdoF5yUQ0ZseRSSd+g+5B6
02A/W8NjJ3J/z/P3UW8jm81cePTTuHCffGtD1DV6AKWirzCs6/eCmvcHTjs/m9SbvsSGZR3VvC13
bkubGqu/kaV9M/iqlyLZd7ljXVSDlZL90VNDPyY2rQcUbt+X/NM68q7EGYyKQPPSARJuok0WWk1D
qfQ8n4XvzedFNmrYaAXwzvsV1VMNVBnpDZScmp5EKd4c1kbpnu6NUkCpoS21UGIK/5RJqUlTN4Jt
5Fvph3Tq/rpRgpPvw19fp66oNXGRHhMRGIeP95M/RPUIi837LKseNGQZp9Y1ppPqZWn/s2c2MQn6
+yTFcX9fo4ZqNRsnNhS/XA4MKEPzNM2bbsT58TDJu5VqlGVJAOfaf/mYrBfcSwZ53Rel93M2nM3Y
YGcHSD+lAH29SLVyDETcXReycCyhGOJnV11ShWSqpy6rnpMl3HX1JN6WGo42K8OP9p6dVYcMoOap
z0cOy7JRQ9X8MvxlTr1CzeWjW24GJGkc5oYovwYudS22Vxw/FIUc876yCQSRop2CoV9+C1Ej63qi
HwA5h+62+Qt1DBQDOqMS8g1AyahDd5KQL1iN2rtoCPs3dbjp/HAvJLifZGGw6+YyXY1yGE6FvnE1
mCyehxtBWwwTZgX++BhLo7dRH9qz6Q5PoTMjyEqAlDccsfbkGRdCXiBoVmY7pQ+tIyClRdqY8e33
mhsq2mlTFC3FC74fH3O7Ii3WBPoGQBB5ZX8Ey47tdmuyyxVxNz6oIq4lRE9CTMbfq8Iu1ehmhM7K
ydtDXvrLqed/JuvOEY5H7qPaPNYjKRcbBxmNqi0wg3j1bEeZ/cM/iT88ZuVbVeRhBG82QtFDZEME
Dnt/DHdFas/fSu2ttcfiW4xf9FbEAfFa12weMwsXsjgRT8Hi7JUTsrI4/uhJ0MV9mBBByipqbbqk
BWKnlij/Y9WTzwlnMowtv7gY80J/+JblT2QA2eNFJaoHqqGPSZUH/Jpq3BtS70p1h3d1CZ5vx6mO
12qoLkwjdSihV1KMhAD1oLJUjXymt9iFrxsDjoZlTNRfxEN+SHQ9W30May9+UL1FqxLMdp+9DM5a
BtkqKKEYqQZVjc6fpiBRI+ci+OqVMxzsgbAVKkVrb/UznN8ap7dF47PBw2TnZ1h9utT5r4Y+eIOk
7J87TAE4qNLzs9o/613fbZoqz6AhGhkByW5DSpc9dx4DvLei+paNQfJopgAEaiNFXIeE+jq75kmf
nOY5IkLygiv8IVrq8c2H1rr1TJC2XUuGytGji+pVOX5sViAekhJ2ojdV+wJC0jPH04uvi6he51qj
vVg4VJpj1L8VsX/k4dacBnt8Njr5gdGbSN8VlL0Pg460EWeGR7M5uWPuP6iZBo/TXZy6n7XYm0jY
Y7m3rjx4gJQzZITT4SUCUJZ9vnZQJoX+BzDrN1Hq83ub3ZoCcHlF8MdbGfZuSkjqNtoVUxTvMaYE
CPkbYRVETlm1doZKnKgmwkVsima+c5X1alfGty7vje8Nv5K6aNrPjtMZu6QK3GMnmvKpsa1VAwiN
rDjxX8PP59O9Sdz8j2LqioNDrclj48fyb5d+QgfhnwQ5uHAVo2zZVoUVbT7G6USuOK/mzZSU3qYY
KUSloic5J381JIebCivNf5v8ZQ3C62vfyWLtnJPArpl4jJTSQLEu3OAQDTtCVNklnyfjQiwmqTej
jXQ64qNSyrko4KM4lS5X1ZK/GvUK9FXRofNwy7HYWMZNgX0PDadwZyIVRFcLFgxZWmNZ24U5be5r
4iXdpJSiP2ZQKnaUCfOTW6ugCCBZdoAiovUS6V/bSSS/6Wm9NU3i9tkkPsexTB66GhthDtWOT7WE
mzvfKnB3q6CXsePYLKk2LaJbnur6pjAoAik8N6IGq/yeExZYhaa5vM5ztukiTduajqlvLJdvZJQs
yW1aoO14gdh5YPPPnWNgFdP33rrxTPehk43uhN9t3+uOahTbsfdQu9MzlLZ0bfZ2dmRHB85HF43E
ZozfEW9jpEtVISBc44V92Rb7aj7kInO23jI334sWR+25McxPGqToTTH47taKBhNUBjWj3F5/Kz3d
POOCeYMabRwamCyUTkq9DqKpaLtoNdwPOUQNnB4jc9rBR0jPxL/GinLKf+9qOPZ5a8hCWFZ6OyCI
qIvwVQE5am56SfK4N/7kD2ycnJSQcFy5u2r8LGav43TKp1d9jmcRdmsrKYkJ98RGfc0OwA75GypE
pj/6vLr5osAhXrf4TxvNdeKZ+TuibwoMcfcw8zx/gqyKn1WEZeMisWsUgmgrSA3LYXCRGYXsXjf6
bEAQnZFse+aMmwd3bWrEPfj2KE23feZlXzqPr13aRJ+0KddXUalr70u3q2C8v7slDIqa1ON2ab1p
m6VZtfWboDyaGKNvliYXrygmCcn7y82O09fRaaYjSjrD3fTDXJ2aubkRf9ehjpvls+c7a0sLoVsW
WbiZrLE5Gss3XQAuQAMQnEbKCndDXuFJ3eCe1fnC+wwqGXQQd793yE7RCrDtedLS9tZJC4hWEK/0
WYud8Tjil9a0P8clirAnZRMRDeG7Y3PDawkk69Zk/Gal9aXnxBzxYf6kaYvxlhQ+juDt3tbsmELS
qbs0nWE+Z5b9hxeZgCvq6VvuJBChJyonYjhCZ8+MqnVcmcV1Rs+ULtP8dfCbHyOnXfWhUY0psXKq
BynuK54j09Hu6u6p4M8hcsN6KGvXp9zHeCk6HHLrIM9Ow2BSFxjUX6O0pYJzGBEXWHbO9t39rc9F
f608yCHCJyyvt2H05Lk4pAon/l4FUBLGWNtPnRa8iIyyqtRtqUfSONhVYuhXfjm0pyae2YCw80S9
V35RLip5V6QIbQ1EluTZe9PW4JKZ1ltVCoSNlAvGdWRunCksXhYynkUdeqADS+ymrH58XQBW8OAJ
eFKyxb1Y1oTdxzSuKu6tB/xn+pepWuajyymM+IezbKMpSs5NpH0Psw5AUMF7IBDBLzPEbrXW0X4D
7IItZhkn1Ru7OoBXPM1ndkbgAYUHqy+Kg891kq9FMHXvTZVklIRp6c5+sMk+U2iDul5J7Ak4DVfq
pvZEqYIzgRr4WW3zNeRzeBIlJ0xC3v6B6Gj/rOmrxjKWB5Dja8cbqpvjZDjJhZSIB5Fn7vwaTei4
UAVuuq046BpY0DLOH4zBh96rjTG3XSPtnmSh+C4as2nt+E15mLFpIuiQNDeLXPTk6DfI7TVMnVcy
pc0pxvp15RWm9erZ/YovOodmQw8eLGHiCeDoR7eY9a3ddSSFSIOFkeEci6F3wEmXuLRYc/RlrDUo
jYtDodtUBGdnRqRFWbG/9lBLbJE8l6CCTcTWMBkIF5YXqujNTwiFrU8kX3xBaL7rtyFhmAfUed8t
dypehTZ3KzMZ4KCkUVBu+jnC13x0F1wTbNIy1CrutSLSvizl0UVpT3EG0EHnsli+RmTCMX63kN88
zUtP+ag1mq9BCSCqL6hfbMQh0I3y6Jupf3P5Rm/sNkrf0jwGaWAdq8xsU/zkHyuyc5s8SmDVx0m+
4y/uXCOK11bEeL4kshbi4zhkTI8pKoHt3PpgXqAgf5q5Y1ZjhCgyCW+u7iNN7ZLpVA9L/IgvZrl2
y7k6TKi9N07ezRuvgiBglJ35WdP7TeegXrQrPACwEUF8Og0+totVUtjrvFvYzDqtsZ2D3sPethYo
qsm6FZo+3kxOaJmRxNAV8VkiKdkd54E/pxxNfmnAVXdDdCXcxzwyOUffSNAy63N0C+c+OhleW928
3gYgDgkWjATwQ8Ob2VWJnQCov+XE11ycoTZ2AMuMrVTTN5hwX6NeuA+Z7jkPIKQk0sjZmB7hHr9K
jCsPZ7RYPVbSWSa2c6iTncxmAX3HbXbUCIePyPKHTYhkZVWEmEflhhFfKrMc+G758SkL4mnX8fBB
oiecl6LHKCB0OCks8y4CG3vupWh10qqfzTiPnK5S8FP3C7hfZEcbJjJxaMCAHUYAs7DesrAx9VXJ
8QGlUdJRxABkzDDD/JbIdaoh1ZecCqrBjTTXL66HCXawYHeiu5wkT5Q/LpfBHvRL0i8gUtIWEFAQ
rePOQ6gxauJKemPZlkFdvk5xTxiM4CKu17+VhCsubp2016DsKDWKmmTLnSTYFPqoU5CId/XYOKtx
zvWravq/emqI7NTCuui7a1iUXBIUwWw6xt5mjJZ8G9dx8c3rvkzAOX+z0XxvUoPYq40nxw3bHmOt
LiwWD6xwOOrJAhE0IDBPIRaBec1EJRWXOLIzp5rFqqEV2vYVWb93WAqkQkNfIXVEyduf3eraRFP9
kVMczBmfS5VUHJM0wvegGSi3050delMi7K1hb6wkJWhbU6RFwSfVHpRM1eG5IVI6V5W36jR72ox1
RbIL5NJ44zs/3dj6fuqAVqEu0L8ArkQtKhtM93727nNgSXDFMFzglnLJhzAMG8dd403iEEsjmWRu
A2utupkyk1Nd1ehZ6FA6/a74rcrUiT2oWDutWaxJBYnT/YLq/TJXSwco9TJ19Z+WqLmEM2JCkjrQ
iMYv/NFWWe2Kq2ryFr+xjdbk9a4YdMxwf7kyFRRyUZyowcgWr4Ful4+mgYo5MEhmLp6ffO1FSeLF
8F5EPGGblGCNWLt5CcGJvOioUZQkgp6SMVKzFLPiN5Va1RO1u/UT9ryvrW7rZzWlGr/uvzWRa59E
YqbxmlQuMlojDo/qBZV81dLiUWySWz3e30lQLLFKPcRvaq4XZn5xmuKNmMQlBCD0vLi69kzVzTFq
suXNSgKUpSRcKgPm5oJHzsiO8U+fb9WrQfCsFlB1OzW8X/3bajUZdLhzUgStvMDVTCXTdvdXffQo
Gt4VCU58v1xQi9VrUT6C9XTqdA/gA02VXt8U7vGD76i6PgWbV60MM2L9MADU8H5BDVXzI09EvEsm
0Umpffc8UVf53B9UXxF23XLRD+nCDvo+5ydgRuqscj/W/XzNKC7oUFOMXzm99PJUU3tjdrAIkkKO
kiealiQhmyOjIy+u1QCDmWTbghOJLQrKiITQ1mMwLzzAEAT29UuHAdc5gQjRrNT8lNUL8uUvfQwZ
JzO5rake/BHMa+/joOnaU23FTKruL8t9i3NdZo4phyZKy5R6QfV0ObzPqQuWJML905JqGndlYJuI
KBFED4X/cJdJaWaChWxugIWpzq6WU4rWgi/N/Ar2jFZQbADbk7rZ7DLJxJMhE08wnNJVCwmoxkfi
vfMTqF6t/nkWJqV3dtq9jtspyKwfpCNLWLNHO/eutWijm8rjuDKZQ6A/WKF1QvlVlO2qs7rxNNWE
wW0pGVNxA9Wj8HY+qV4Vc1AONP8wlRpYlCx4XahMfJ2yp4ncK04RxlNVpSRSmio7RSFhIgfUD3aO
c/ICd6i99Jb2jrS+rtYuCLqkKqvNaILZzT3wEalHFr+W8j41Vj2BiQvACcISYVH6V9fQBaWU04BB
bDS2e0GhwrBHwC8OjWW/qTWq4Z9xtjKDj2YHQfBYtK04+iUIh2JIEJ7P0ObL9JYnnwkFNo9o4ZpH
/nP1Y4xMcd1nORkheUHN8SwkAef4x1DIvYgOFk5fgP26PI92XlCacCwYBrjuba0egFI0/a5PrvWS
xYn1gvyS4CjhSwJZzHU1LAtCY9XaqwbrRTjUK7UQTfcBjqGXUDyrfz6mnf6K3SGVZlVj7SuJpPSN
vj/3GdjLetRWlkDFDNWPSNzgVTuATP2lCTPgBLKnmrExAXuUSciBQfva8b1/4iz4IJrukkxgjvVZ
+zKKTmvWftJfa023bhO3qrEmtdD0bY08Vq8pigD3bRZUe2j11XajVQCTk41cW+7VE8KyMcpWTHG7
oRbe5zG5yiWZy5IMK0M2qmclPXUgkM/UaHTQum8qzN3KqIouRYkE3PEqqvt0sK+q0cEmfvQmaJrE
9aTRF9z4y2zWzSHO9PJYhzDlOxl7Av9g+laOfEgFsxfUmZQlyqp/C/mC1rgZrHBN1nOnEPx5GKCM
R8BaNwTX8BruLzOhqW9+z2bQG6wVB59V0UftLTH19tyFrs+BvTfRDBaUnFXauSjcdh80pBUaiuv2
Jqe9Z2xduwc0Hnv4wnG1rqYB2EiFtNAys+jFMBrtAR/IrRq5WKqTkYiWbU1019Ehi61iBy7VMscy
YXi0wxJyRUxYIBRufMZdID7HkutwHxYwRve6Vn/qpyR9BvWerFrhLafKNZNn1TgWcsLcflKDBg34
Ocj972r5x1RrOluDJyVKB16jLoggJ6dOIApnnT/fxwVmNuCy9KimxgA6RVWOr73Tddl6Msp5Vw5L
9rc3GQUoB7tr9YN6hfGOK1501WVl/CAwshwHCta82JyRAMpJN60pkqdkG1dNT4v3Xt/l1xrJ2D7J
i1fKejp7GxVoKRLZOHaHN6NR/K7y3vcMeGL1j3o3dwRgE6Q8UQnczvaufj9pV6cstGvLf2JDRCxY
3+fI/iV7O7T+4KdrJ/xJuf3IHlIYMBg2JcOtNpZbP5so/PGWAqMb/mqR0KfP0Vh+4c+ElXmZ7acl
E189LECIZ/jZgxTzbTSqupCcjedF6kxaJI4bgtnJheNmhvC/++G1Guks3wTpsMzRZsD/+kTNy/CW
BMZjXz5HxP0eZjOyP4NxhmP2uVhCcYrDDsMPq8HZnNxERK3w7xafn1QnllrpXXqsMSjaBCRLrqFY
4mtn6xlg+tiGEcrjoXPzbN+QPLkh334hz1sdHSlR+WgcTrcYrXf78NnI4+Ab1gc1cWkw/xYluIdi
ID+nNWa1czIvvDRjj/BJO3KiwzTTKyn/TNwZlF0BfhqJfzpd4EcAezQpMZFNo2vmqZPNfQ7jmzVw
3gYUOcrAht3WzzLuMW1+2HGe3Hoikntt7JuNE1THammJkBiAi3BGsHSOh/ZzjTEB1OYZS+bE5Ytd
FJKgocOG9GQjrOVH7HjZaQr4leWTV76SyUR5Ef4OP4SYSi4PfnrnPzvZIE/nJJ8obsYIDjLCc1OM
8yodKG5QQ3L3OOxqu9k9hCU+A96Egn6SR5tSnntUzw+KtzixyREm1O8BoD6NmYMDZWksG+IU86WI
KLCJcCx+0N1Cf+EjfhoqUiRNGH3H5eFI+W3zrd4q2ihlo3h+5R8DPwoXnBNcKKReZ3Zbj52APG17
bExtseoCl1ynHpjIp6Lq0RPEFSi0T05TpwP4EoF5npcy3vudVK0qZoHiEwySOY5dTL2iBOFIAHi+
UYW8GhEqE/DTim0R69RryMYMy/6Kn+n3YXK6s0egvPTt8Q29HfLg3DK5v0bTIaTOdYsTonny3VE8
uUl1KQjgXG0ZXowp3VlF7JuvU233qNySAef0EgeyKML+cMSmkzvMxcFr8lnjpridiU5hbYy8e82H
5B3YHLFmg+jClOn4kMjDK766nGCBSK8Nj/K7Sc6pC5Ub8MXr9Zangfaciyp4IjJpPOZl+s1f6upI
KXsLNjba9v0yvdWdHa6aMgM5YummBE4O704pnrGWNOEgNOHKaWuxIUjQHfwsJ+tAVR1s16NbG8PF
N03skSeXX31OonP29fY2VfoV7MS4jWevOCF68V+syP3kjRg6l4SiNsK0s2tCOOOjiUqqhmr2oVs1
l1tUOzgFcXZqdppzymHfvA3Kb32Sjzu+A9FWKwZq67UemJq3hID/vLE+9Tps30NoZuaxHZ9GN9Me
jErWi/o25Uf2qD2oOZ37LRlJsrpuqlFgV0wvZeGOL0NHNj0FrHWe5FxacAsZhMQUyKtqnTvEK0nH
X5MaHzegGHF0lWJc1WRyqOZSZ+0KFN6ipP51MiJ7DcLGfsZJg3Db0Lw1xIDOIxBknuHBBYnDz8bQ
5px4UQyH1R6msyiSH6VuWTIfaD23Cbopv4unjekMD6Stx3MzA1+D8oNNLLGUnRUn8wlE6QCQBUBQ
h54uGgdidZh24G+rY4NNFdSC7ipEfpbHNzVyzfo17k3oOlHdc3AQoKxk0wYC8pCa/OjGluZsxrAF
oYHzCLub6Sn0UO2ucxdwNBSdNV8J7SziceT/5Dy2znNSheK98BJy8i1GcSUx1sdRi344fXn2hA3X
ReYQ/U4HyqW66F6dVYhMeO8vefbcTKOLNMjG/UwORSMyfBtcfM4j92r43rLjT46FhRlkh6QXL4Xh
cGIdO4TyTnnSoFA/Rzp0dIAY6I1JeD9ro70Bzqg/VmFxTdJSv6EYx+xD+lCEXuJDbPTrzRT7xcU2
sPSofZeS6Z7AtTNK6Hnq9uU6N0AvWpJ8zoNWXJvSp9ZAUKa6iu20ANJhUfjeY2UzN1FVAEcS2zpt
tEMP4+004dZw6mShWN6jsENmwaQaqytmxW8rT3nqGnP3W+338RcvDtt9m+DE4dZR/GUq+W3lJlXU
/Ds2cVCZXz2+8jNg0Tf00u4hq7xsp+a5lSOE76M18gKJqncRDfR28COj4PUUu/AwVNOIFFVcNWDq
5kzcQfNBFLu2735L0+xq4HJx4hD2s1l8maiRmwRsiPSLbibdNhPiotUWJWyG9gC8WnuAVUWaqg2u
alQYMCWnqjo5ovo9N4fiE+gECopiz97OTj9+cp0rRiPZH1k7/t71VvuZTXi6DWJ7AQCLNRt+13xK
wuZmkic1m0hcApR9/K1qKr2Q0KUUMgPu86rPQotfqhrHMkOY/icdKDJkvawEk1i4G7dyrEe7sSnP
yJ2vjmGXu2Hql0/Ub2/hAGhfqjAm9x9xH+SgMO60AK/IqRXfstaKnpeurq81Cnxi9KL9ijim6LhV
laTd/ta0bhtjv/vXJCUjPy+LcmmRm8orwjatNeYxxUazXIh99p+N6eTLkb36pmq/1gteT2NavM3I
evdG1WcPdjwg5YmWHbsOzPGQEiLvh5hp6s375KQvU1L8lDzkC9pFjXJ6YEzadqyD5KZyrqrps6pd
hfooGe1YYlHi9oaZ4HKlSB+3D6/K37JiTg+Yo1AvW9agGmMDD3E0RmsNIeLOa6I0WRsu+2G3i3E1
zrVdC/hiGLqae46TzY+O7X8rAvB9H3PzUATbwNOpgVJrKqRJVysMdh51wd22h+GeuGhJPq5CV+Ev
MHb5ptL18OwDnb9GUcgd3glwpfIWsYkhr8mopP04aGV6TVuLR1qFS3W35IeA4yu6guY1H/uHHlJo
hZEed8AO7xT2wt0VlkO9qiz/ufMhqdal5r/agwDknvoWDwnBrxsn3bU1UmqnCq3dAWMSOyPkIKuw
72XXaliMePU1ANcOvWb8Acsi/zQFfrWbHJFzho3DKzU088Zw0pPlUR6Nhr44tVoDeKFLylPsgU5G
uUdXje+NmhOp5XHiGNjWeeN8FAvKczyst3ahJ9ccD56HXj7phhLDHEIpf6gpPqGUBobND7Cwvy8J
Hw0x44tCNCY/hx1ndPCc5HUUkTOBDvJxxXW89BSXWY/JT7rGUpwoADmCjesXJH8npz9kPgyB0nWL
h1w2qteFOOPw9yS9ncIDjnjKPdSE+28QLzjGH/g+tC/xmDcXm3vK2jHt9J0yoAIvicS6cBztP2Hf
vW3cJn0PCxRbsx2aq1741t6wSegV2mCcdCv1js5Yfu5MakFFPusre5qym6G6mZXAuwzZufsrwZP9
xIPIQ2idvvlm8mD37s5PTWBFMTiFNJ1ihB1J/42E6NtgDeMLuzXjBJY+26r5GcpmwK7uXUOkRDgi
CvbGMHlvYBOk9VWL2JBG2UAnetZhldOPR2oxqDDPYdwKYWUEWSQ3Y66Lp7Ea03OfwNpASheyHW6A
UszZKhipQlEjnQTC1ZSNGqqeKLKDoWdoLpMMDwd+qdzbx1f+kdOPBMQX7jTh17rPzDVsUJRE1NAf
E1/LDigXLhNBQekhHt2MLjSPQ2t/BMJUNEzNlzNkw3/91//+f//3u/g/0Y8KothM1dh/lUNBDq3s
u//+l+Ho//ov4KVy/vj7f//Ls4PAdSzTC8zAsT0wd/L692/PCM7l8v+FCsWMfCOzn8K+fqb8hXt+
GXPzCxdEWgPJNDXXxYuOhMKzyfhZVFQFgPCutTcNnI6nsVxFyBd31TDgcctTJr+qxqkKYBUDpU65
iyeGN82veZi4FxTkf7QUKL32/qw9x+RV1DU1lbTttUJR8cBmKgPxgNuJP1UCN6C/qiPKgGCfRZWL
p1Rb+MP8vKrG93X3YWeQpXNLe6+IPYrQQ6yvOCeCYCj6kz9ZPuqyunJfUy5kiZFaJGulXlOMBdX7
ZXgXuN3RDGqJuqDm7kPV+2XdL+9MXP5Ny6BjUeZnzytqQDPD1C4GH4frAFeRZGo2GJRdaq8fK6gx
N68f3UKkYoPzrrtG0vNKmhv7o8KtXnFs9leaOzRfTaN4tiNqp/gVn7QYfMfSxR+VY6qGzPRdrCZQ
5ZGeNIN+ryZzV1Lfyn6vQhyl1qXoYP8KeageAjnxEQH5xzW/XL6/ZKFMICMEDrUJ00yJguxko3qq
0cIsISnx1+VWVlzK+OrQ9zmcNxb/uuTXSaPXk/3//PUJbOPfvz6OruuuZQa27lhsLQPX/vevj+ml
5Eln13iyp2Au8hXCq3mlczLG+jQ3qm049Nqa6CDg4/tYNKHdwWB3KD1i+z5GLTxatX93dTiOEAfx
t1KX1OTHdTUWQnfMrer+50Vh2GLVqF7KV9nYLhhQr4aEVBiRZoM9WaIPIEvp2lpkHguBm2sywoSl
rNy4YEWu/32NzqYMyLP/9zXqzdRC9RJ7HvHAZNe8cSICnFOJB7EoY3E1KjYBqndvyD//XJJU7d+v
Rn8N1bsEUfjzXe4X1Lskxmthg07iV1yALXxQTZulOp5/EAWwEbjepz56Ze/sKVyTRm+8QK1VPQhi
CVhUiqtENXJqqeW7UB+EQBs8e9kuZ9eGJZgLIvHF3AzEjWU3otKs4figBvcVamhRhczZoT7+Mq8u
5vOChLHVgu3HUL5ZnJVfAqG/Dj5e13iDVIDqZEmBmQ7FuiqpVlNXhJxTF9RQNWzaWX0fayNqRWzE
iY3wXlQYItDJOU3cc9qujAOpprGcZMOts8Ss6M851VOJcdVbnAhXggWwpxrmELivgGz9FjFALWm2
pWxUT82pZrLJ3FcmLoRqGJh4nq7skArE+5p/erFakvlDx46tfVFr/2mZunB/u/sPV3OjEbZHxyIU
Lv+NOjqrFqku/8jZadl7BIO3sUKzPaf8jI+GVER7bmSj5uaxL6iwBKi75+R9UXPEFPMApwPWfHT/
eZaqMAJTVVZOHLOpaiywVD2opf/xR6r3VEvu6wDNdQCF//2flaKk2Blu81n9S//pZfd3+eWlC/jn
vhizR4C1HMjn8tYGpfbUeAZMSgQkqdp0+fVsHvXMaknoTi7RgVFcyzI+WZBNd3DVspXy1w5Lp8FE
qcNbW4mk6tZ9GJAVHO4W3F7cg9fJmrbeYCAOxbXsgDHl9UuMAd9Lg4Ke4h4KBNVcZYzJFTbAJ1+u
gDOEl1VduvuIOi2jpsTP8t3yGQf7+ZwP3lc1AudQPg+IDre1aCj6ysbyWV3g2fDem7KAXE6BQHIe
kjzaaMJ3j3MjhlMX8EPsPeQtvV7rEZzB3oQ7miVa94JokKdnpT2NRdu/CNkUhZeuZtP1NiBMflPU
eM1CjKR6qpR3klUaqnefyxTB9T7+z2s0LeNMmPaffnnXf/pJH+/aqyrizIpeibYiEEkcm2NoFW/B
t/nrHja/h36OIokM6rEHHTz1kv6QI5x8leGaw6Qh/6cisn4lCGHeonBkC+lTr0vqm33buDyptemA
pFskD8sktG3VZFq6UVyhTmKGVO9j0u3gTE8U8G0p42WRQmNgbN4TRJaAIsvR6PaIgMLAetIA7uwU
28Ug4XhTPUV+mfjWQ9Qp0o2a82KN+6xaQ2Qy2TejTsxNvsRRV1S3MXhuzuwV7m/4t9cRAhsnx0Lt
8++vqibzRjzIAUku0pv6EWqJQOwsk2rAHq0SNXtdOZ/Z6cOPTSttE4wGwwicdRfrTwPpunUz5dXD
MA+aTZYT5pWGoHNvBSm156CGyoeo0SG0iZwaPrlSzammLeYCR9sYWk5TUjFqjEQNe//FniIiHWDN
PoZYn+Op0CCZUFdVY+AJoFE0+5Qkrg8YviNNMjQc+OXrHQ8InldQUR9Pef4kJiR6LsdT5wu0p/5R
RF6xnggd7Zxh6B/JrPSPfli1Jz+p3hE1IBmVz/9WFJW2WjIHSDKW73zx5Rh3NLG3QOpJ1I6Dr7nn
PFYlwXzfSU4o7Q6l6fcHlV91ZKaVyJ845Wn/2fcKqeZDy3M3eVYr1Jxadh/eX3qfaytcMyaLe5+e
xXjMGtR+qwZi3eciJppioS38mNLrGt5jN/fxWrd48JmInNd5j4HbInkxihwDK9jHPTYc9/e5oqjq
U9XU735TtI+10Js1N25z5ZI9uFB6jqzH7jWMB0zMSnlPvGPlpLpsqCv3cV0skGv198JymqtWo74q
RFRuu0EHK1A7I/SVpuoodfUoGF0c7x032/aqVgsskAhOyxdWHL1C2+vOH3OePdlr8M6gJdcT6WSU
R0NyXYrGWIuG3UFh8lj+mFt8cPIaqdaP8WhWeDcRodmpy/cLaghbKLmqF8MiuznzHB//52Xl8Iky
uvTyy6v/NiRGccqbcKN+EjYl1mapwVS37f9n7Ly24zaadn1FWAs5nE7mBCZJpKQTLNmykXPG1e8H
NZKGpr9f3ift7urGyCQHQHfVG1xAyRP0t3NUlj+7ZGe4zd2p3vZKV2Ok0PM1jBVotTsJWNGsrlB8
/jH/5vKEuhYl0kczV80t2pmgbOGoPEqjT5htdbHaAxD9GVPUvj5PGB6pA1iYVcd/HuP0ugA70B9X
Fhbo9BRW/C00ZhjsBFUd37VJ60PgmH2K+NS1drcPL8Br7BoDhbdbLPOS6S7O0AdwQaws+AFubpBS
R2kQzOr0rXR5zeBa+G6mXUT3+qWRGXzXw/rwLigzfcqXS1fcYHX7CFmXah0KIdVB8VRUwSLnEfsg
+9p0zbjzelxhJeQ2hv0IFQ7xYIgEiHgwlBjqR/U2MuMJtdkaqBQ1j+mODX6MUjJr5GKzCdCtHPFR
+/Xp8o9VXntRtQIl9raaL7o6dTDtrOYOGQ3nSY8V+2lUDEw/XfsSqG0JUgcyWc6ZJtqEsU7hI2gg
vmczgnOI+p4Uu/ROU9Aa3U66ZZXr2NuSLdhUKEWuqIhypUx5y1K4ZBrbGOn++hCjxiRqKEIkD2D5
X+BckZLMqYTXDreVOVYu+med+aIZ6KIshmPK0CuHfISlbreqd+e6mZkd3ZjNdDz0Hn6QXgtvA4gm
PmJfI99T3V2ol9Y5qBflzCi05o0Wg1u5jg118g6hYrj7bMkkSxMvOeZ0aWSYICeBAE+uBGtFydLN
beGb6Ww0yEPrGD+B/eCD5DPIIaMxTWwtNcraVV7LFr8TKVv6ZYhlkEyMphIis6HV284wDZ5CS0Uz
QKd5ywbX2KWqvfBH5nZ/5Vi8H+fLfNjbzNfRq2CiFnUzAULZonMmuKj/z1i+LL4iqX5di4YC5KcK
eNe7if+1+Pcx42NsRcVjqgKOR3wy2CmG3j9Kw2MPImzjf8JMB9po4PtAzAKqxcagnCQmy1zK4/yi
6nGjm5e8gGfnID0TWwc1btGeuipQCUWWBFtJsVDCJVxPTMvQpZIpGV5nJHibfrdGhrcmnMhDFr0a
oezAZ0kj12ZGF6AYA/PKA2k8YNy2tH7dxBdzrv7U8bXae5kOWXYJSaMswzbhYZo2xUtEaazcKbP3
vc0/ybevWL5T0pvx8QJrvHwlJQgtonM5CjBuMWg/QfePkSvFM/m6UhaRIoR2LF/M25W3a97Frhfy
TUQwrHN2lmZAba2UzwNIpJPhGN5piHROIdeuNnCnYz/n/5haFrW17S/okc0t7pWa2+3kEq+OuRoo
ebe1nLHb1rB39r0fv6g8xU48uihF1H2LqV6vQMD80deXSWPG9CzWZnjDskyC17XSvV6AZvWwdhRv
iifE59p2ZdsBEqk5zqYAZgEIgegboHMs/YQKHyog9d/U4mEzO+kMBBl16EtcjZTdYwQ69bDzmo0E
ZZH0HKtjE2p48/Y20XUUTGSYpMjr/j6N5brvsljY+GioLJi2hZSiYRv2P7NYyIjUZoJ9xVOOkjoF
dg+4Ew2IjT3OgDbIVZAXEuoVNdtqGniqtrXjzZh5825gK3nWnag5t+gmAwHhxa+ZQUGGUcufKR1G
K9ylV2maD6vQiuFv1ZGh7pUELEhbq8lTZKrhh8mJ/oRXmBzQkSyxfnDKx8QPg8c8R4tXKeb4YwSt
LLVQGE61GsuupRl8jhdwNMg6+rXjaNzsdGuNfy7By3cDeSRcmbGffbN8V19pXTs8gFzN76ElvRrx
AGA7xwVPBOGkEWy6t0jDSU9i8RxAtnAg4AzjcAAUoy7O4eC0Qz+7x6bwYM6DD4INKxe0K/62UjNC
LIe9agtvYuXGPS6dbRTfI8vPuUfxtZWdZhlP3QCVOz/us1OaluWaLbvJ0U1X7ydlgEOE/aG5jH6E
ansdtoXKIW7qv6IdVx5+/yUwjX9/CSyHFKaqmqZJWnP5krypBES+Uc+oCgfP2aDGd47dftUo+3/p
pjbFgc6bscGBH1SLAY9o8dpdGm5sGydFYfRLTJqwhRDq61O16rQKrqU17+VVLs3tzX57vcuLW4aW
GaPatRgKNWpbndGjrA8Imd+LCBcPv7pF1xw9rjdjlAbrcx3W1hFV7tV1jcRkjWk63n/cLv/rN2Wb
ACYNSiaY/cnt9OY3FRoGkrxR5z8hsHf2eyu8D42Yv3mB8uUcNlDdCu1Ow0CSt3Tm3LWZ/tmHuPwl
dBSXWtLC+WlwaFuUhwKtDNa20kWfUOuqLpUa/wUtNPo0tna7cSwqtuIej37PriAnf5SRIU8NBLjj
yxCZ3inxv6tFgyQg76ExVbJH12z8deoG+iPFu5dmqLI/Uyv8Xs6QglzX7XeRpUL3o6gxu6a1+/0X
SbO8f3+TeJJACbYd27Y8/V1SvKuQ8UOnxXvKo1LbJ6DWr7mJqY9OQVvAzEvU9jmDvgs5mcd5lYwK
UmwoPLUWFrSO7ij3EpMmL6bw3Pjj7hYK/FFDmXEhe/N1RvQW75XV+66MY2rOmzCqtUPuAQ7AeMTc
hTME/WjCGUDPYvKFUeZ/aDzlFKOD+TcKVjveqdHnQu3bu36BfAD31I7Sk0ZHTwfh6V+qwU4S3+l5
Ge7q3u0+uq2druMpBgYwRvN2SVSXZmgjw+sN6j1Gfa+9mhvrVK0jsNS2+gilGM/zpo7+KBJ/6zq2
AdVyQuWnrspvPmUH/Nj5TjWWl77EqC73ftHcIywf7yE6eJscUPZDVSv+Q4/CN1l4z902y/A2kSc4
IXs8jyRehvEZ1Gd80cEMrGHuePvaz50nH/U+LITMj1lg9K/q4Ncbja38nfy2YiSGRt+/IOFa9R/6
iR1wEE2bvpkAGmMysrN8O3k0O29jplry6qj8r1f5w9C3DjtkB4tacAP3Y6K9BjpnCgdvxo1SeEiE
Gu5w9NlBNF1nkVqLVWSdiwrWETpLiWmgGgzZuTzjPkxRmnS5jAAjF2ulCDkoY2iLTbD+qYs1/RTD
e9rZsw+60oqR5S09/zSSTDm12mzXq9s48WcfK646O1RZMSYHRD4fcNrBJUUMU6SbDqgLVhyLrUqB
5WYhoM/DHKlM162QNpmGD05Ya8hgV11L0RSUxKzUsDUt9aQVGFM2ryEAuP949jj6v+8tB+9U1bZ1
zcR3/N2rWg+rCXp1EDz3FF8fAdvs1CzRLiUoHXhKfaaTn4jSA+Iv9mNvzVDgE86rWpC3/mEYTbAN
np3cwUnZ5GU17aay887OkuFyle88z/NPcEY2EMc2dh6Fz4avnP3UrC8y6pDyfHBBAcsI3q6/GlwM
xGbESe7VIjp3jlJ8kAbKnQExsLLugjJAhBsp/q2IgyijwVEw4dnJKR9fSwUKRpG3/S7IyuZklVNz
QiVE2ylmZj6Rr9zmXZO/2nNnryNq+dxaJTz3AQWBacDTxW4gTea1il9NjffTqkBcUd/i7DIdOGXX
+C0UxWOExHWcgSAIGy9fRilaXRDp2afFz66ujfe6X3DXRWP+H/V1eWm+Ka8DR7IxarD5e7mGp5n6
u5eq0cd56MSx8pRp1eciQBGBUq6enTPySeSf7YPTzs1x0C332Ay1B3Aatp7TV3+2c+QdSTdPB6/u
DjbAhQfyWkgmFhZIxTQI1a0EpQEBFcIVRf46SA4gW7IPhW16H2B4IrXScXTvh8b7gNr7fDCtcCQ7
ugxB5gaTtu6Wgl+zNNKTph75O2TYOrRLmVAxHQ7xMlEEC+dHpnNMOHusqXiyji9Ql7p7abRe+9Fr
NYx1wY2ea6WzUT5bJpDeQRm9VpHx5YLbWhkqldLuHJu3uBqiZtgjALCatGi6D+MWrK+Zjv+x5zGc
f91NjqZiqAhgS19eWe/uJjuyHdCOYfEcNjhLezz6QDNNoF8moPhLE5fWfWUEWbgpoLlsoiDUznMH
ryWE4JR35UkaNwisLQjdkNv/Z0x6wT+Ht5g3fzF6VHL/9kqSwd3sBI+2TuIPylK8k2FQLxnxmFPD
y4jIHp4EoEutRDvGdd38x+9B//feb9n2m6RW+bKa5r9QIG7pefFkVM9snxWkgdUKsa/ORgATVcuo
muyn1kYUNnf0JcNHOoOb1Gq3dp9UwMu8ctq6KcLvbsM7tiRNsq5Lb3pAdwpUDsokOb84JSKhND1Q
Fp5fytB9tDun/PT7nYdnvkOzWCqbMsNbfgD85x3t/c6Do1HopEXqPJuWgTuYBVVCqivSM0V5dVqC
jc7zEQsxyjkyxdlBOV57UmNBkGM4KjDf/8eKW0xtOEIGiZZsh8V3EkfH7iQ9aWBEdacaYZOT9K5L
2gLwb5STFU1bbLtiw2Ys8wrEBxy8/rleZt4skg+JEHFPOTytDbOk4FPB6bFCvXkwlmZEu3IjExJz
cgdth8qvfwRltTS4cMEw+rX63ccUyxVYkzibK5jheskStH79o01snQIfVNuYX9D1mzC90fnHYm/m
fyO/WJiVbR1+1Ds7Tqpzvezn8wyyrdukyUrDyY3T8zKTwUDgtb10FXaUd33mbq/TCvrreT8PT0kc
6cdgcbT2qjL45NZNcI8O1ecEk/aPdh85TzNlqDYclI8SyvJnPyidD7IaIsxFcSkHynzmtMUK7PcL
WgPFulmIzdKwcS+8hTjq88udUoS2KXGujNK2z8Bg8LxIQ54OVV6j/bmsvF0pvduFMpwUNzvZFKJU
dq1PcMncS4ZDL2JJw5M0dTKjKmyaj7dQnAOCs432j0orkmXjb/cQ6ZAplCXWQlHQJiU7FJYN9W75
JPnwzHbDPW7qi/ncdDYH3COGpDvB/+1O0gP8i6mDGusm2pzSl7DRFIRrB3BV4IzF9rp2CNR97+rN
sfOQGtr0VnsXGZN1DIKHSSvco8LZ8UHl2P3gmYvMm27tZFTb6WTz8UW27xA/MKY4wFEa2VhRhx0b
drK40LpkHfvsIhO3ZkqUbN3XaribGgOthplD8aFrsQy5jss84Rbrw2St+dPzTWzbRYL0pDrDc7fo
b0tcK/trSNS4rUWE5VdIFiR2/eS18YTJOlxiyPbhMUTK4VMzlrjGJQbpzaoPPy2vix3SByB4FC34
FLHtuDPidlzL7Kz3OV9bvkgyW9b+jJHWdC+TNW/eCceDI/bcBpkCbZflnWJjeBpo907ectf7mXMd
Xmc69LdzlaL6deiBAN6FPVo2hmarlKL014hkxl1dzmG+ahbkU78AnsQ3V3rtMoyUBSIlQVkjvR/B
2UhRQXlz2W2FfMAwdfWeGux5ACbHca3TDRyBpJ//8snWycSh8LOMxTw71fMCv7v643VhFurtUWav
4zlFnA1TK5ZLFKETZRdn6rzu4q7fp+UUfNHH4S7R+vxjqeX2pWlI9Ugc8F+4SdVYObZGE39uuqOE
KwRz7/KT/C97oNjzVb9g3LtfvxLpyc8mvduEXRUx0m/Lwjdd+SD5CL6+3tYN2m/XS3rNWQ1TkrEN
XfJVmUvGvep1WEeazZg0Gi6tF9SBsTtQGmwEg+hHE5Q9hxm0rg4yYS2znD2mM0mrgyxD2oKUSRD7
6abUXdhRMlaQdT/oFvZ32gjqzjaMfKe7MeIsqrTwlRJsfMcRwE+HZaCM3QnoXpr7OAfcFqWagweB
zGNnVhz0vPowsLGGV4Ilaowc6KM0jdcpB72C8cA9/yMmE5YXHWCW+vD6f8Yjq0y3JXLbm2mJyYQO
r+Few6MsQkHQW9WNgUoPDm8bI/FgAJKdQOR/6eouIm/q0ryfkXGpWhn+W9NZRtK0VfXa6qRiXXxH
EeUphnPoYJCJGWh/7dlxHnTU3WecMSPFO6HG4B5kzdsZWW9PVYR0TX7ETqC6mxug71ocwhSh6aM2
PI9WlzboPf8aL8HbMDDtfmWW/KXGf07chrfFEmuguqxIZo/bBhVk3GWH7qgtjQylQefh57AhY7CS
oBrh92G6E7rYy3Vv1ixD+QT5rGKuYD3dxrL6+g/EMbiYWod475UlX0QjGrcF4oCrNgBejENCdXoj
ISvjfpnx7DqO7mScKJ0H5cEsIMCY5G4kaMGB3luO+S3Wklc/VlO8yHB3EU8XvZrmMxIZ+5vryxTb
1SXxZqoHanKiYpac3K5OTgVlCziQKsbOS0xmO8VHyek2tvzm59gZFPaXt8tvn3adqetpWlkmomzy
6ZOKJinskmMcxNmfSudv5smevqDoNaBCrSQnRN2Sx8nB3+nXisj+U6nVHT57frF2FxvkQFOVO3ty
8g9YtvGbAfWygvrKtGUkXw1QZOdkBLcfdnb6xqCz5/1+58D9FH9OHD7aq3GnEN0lNuJsDw46aOOt
46n2SoKtGHnK8kZV0eS8Xd523OweZJOtxEy4MxGUxY9JqDSw0CN3VyKG82rNuISbg95cEieYXjPr
OQ7c8qV3MWRHzOm7S4lzn2nGvA4WP6ubbxAcznu/rdO7UiWrsxFXIfEXgt1qrqc26TYFLj39Zvba
+Q5w1FEK81KJx6nD31gxLKw3Jf1roV8WlVLzv62SoBNSI5DemzW3MerFHKC08qSY6ZGT02BuNB6A
9/2cmHtA4TG08yVoLMHIy6pt2zj9mk1ne2ijLN6nA3I+b5rIRz9VxoM7BOcwQulPJeG5va2Ridvw
tvhdDA1PGB8nibbD11AP1Cdj7OoPFUUce/Cegy6qP2Awjb5fYBs70lfKDs6/v7lVbqRn4sZTDybm
l0v6VhryINSMrrUeYB4IOHE0kVhSlBbOly3mJmORnuuo+YYIVfhBCiZ1ibtKPaVowy8xWTGp3be6
okxfax4oCVOb3bPal9MJ5y+wDIqGnrNaoN8NppY7e5kZMhIyRTbsWtf4mWPQbe2kasFwktgtz1AO
J9Vo7XuJOFM53EPzFFC2wLXdAZUTGUpPYrfhu3Xtl4RclYLkQlJSgi1DY/rcmUOzYQMSHdvJGT8v
MoUQhtsXWRYvOhE5xDvQFzMkx4WFOCxPZGmEiVg6DZWzXkP4/NdEs2Bhb0NZF88hdDwJwj7x4OfM
m//1edPEL8hAYXtxU7FMZHx01BJ3WQ/mS4a3CUHID1G3R4j4FQHhNT9Q+KFSXf3TMirSZljjcOKS
dpyNSxGiy955Vn+uNY5ny0gaY2G534bD9EepOsr5FlZMO7mXYV3Upy5oF6E/rh5cwzooU2Yc4lH3
tzH6pGfExPNj07QB5rLaxavmHpVOU30OQVyePXP4FKQgGNYFhb81smfpXmaNbNCeE55DoVU9S6TX
zXGPcRd6VXJB7mBCn4baXi0qVFiG8EejL8OI5D/+i0tXGTlzrGW+DOciw5Ln5/qJr+iskXJKPCW5
H9Mqve+jvll4tDWYZYa3RrTEYqSUN90EpeE2ATvpxzpDw32mMhJ1JbPIOEO423hsf0C3WC4liCQ/
zomXXwZIMAj6WvFH6lOYfUa69qXo5q3R4RoiDaqF6UrB1AEMCkoObyZ+UR0kNgwOguGy5tpVcAlD
R0BoEbJCaT+SWw7I4nVQZEiiOMfc46W+lq6ijeiJLsFiaSxZJN1SFkn3tlKv2HLO8DsQcPn1cfIZ
RhdzLFs+raSMuHUHB4xa4wM5SxfDL2niXp1XEWYru1tswjGz37j+4HPQQftSZjK1qC8mjJt0Pw8A
DwApVn5zGWy7vms93khIpU01Umk03oAyzNQa/U6GAbTUkReR+2PaR8qVKjxqi7dYLx/RLlcnVNdO
vJbefKDhk7SvWlzWJD9/a5DGJX2fuFV87Gdj/S6PL+sklvkB63wVp2s2QqDHSmv4poQoFuNPBF0P
fQUNpxsPI10XmiG64N10ipsHEqP1OV3icYaj/K5TtfA/EvfmvxL32I3arnCtDKym3xcNEeEo8x4+
+BP7dd/6jJLnnWQKHKOv+pVXKhvdM6CQ4glORifF8bM4OlHu4IEU4Z1bRxrmc8tExHss2UhUVmfK
nyqHh2ULDDdtaSQsPXz3uMwZ9VM1m+GhwG/pJA06BeMBSAMI2oWiazRjsHMqRYEDUtT389LIhPTS
AOlRpHTSzS029pH2H1lIa6kL/iNZjuiDg1kd+g8OZVmpfbypq06hN2hdmFtPRauvO4BrVMFN+36M
muCQpRZ8sF+xYenxsJx3vaN2W3YH2qZuYVfU8HvP5qQFZ+ndhno3/aU5lX7MEvynqerGR2R6Yech
yrNDjBEBh2UIFWcd+nnxouTqXzh7N4+1pldPYYZntebucp5PoPvaY8C7AYtkBH81TNjPSWTne410
AgX9RH/wrMK0V1YYBptC4+QgQXeZqRPNJgmSVuglOaF9IPkVXNwEVRJAJA7KhhhhbYoRT6jf50bN
JZX9z1+uploQmKAs6aR4reX7+eaXG/P38hvVsJ/6kjvvUJEM3qqLLKA0td1htx6W44+xArjnmGac
A3BSfRgnHC9j0wquuI55AXfkvfXFafUHtSJLr7bGvB0WkBAbnx+N9asnE02EXNxskh8avNo+pDoM
Pg8R/21DhmhdL3R8N98pIzw0GVA2wmpaL/JNj4gn7sEhJqrS8FPDPVTdtWJy+jNx+H2NaqM62Hb5
5fe/NPtflWyknkiMu+qSF6My/q6SncRt17qDqT4V5pjfQUe1ceXI1afciI09+oDIvU3IS3jw7O5I
KjkPTeA5D6SS7HtMllKnwgSVAx1ZDUmau1b4d6ZbKi7fNNLzumpctxGJVuR1tWsMlz9UhlzL2kfJ
UL6OQw+NpRgf+gQtIxdj7VtjRTzBZIix+LDihoi2EJfZ613XcDujgrAsao2v6PwW94XpOKdyjI+e
3+kPYWlpD4iaXng3Q0QzvGbnTiDNU22I13FmLfbeQ1OxYyYDUv9y1br5a3VG8dZuSyberbstsc36
8+//Qsa/Khf8hWw0ujwXI1KNv9Q/v9aIBxU2HsLa0wg7PGTfc1YiGulNZY6LHsoKK3XoOLUZgQlU
mER1GQUZEtMI0aaIBODQgIxMmqKpri8WEYZixw8+dc6TpfUXJZ+MR2n8uWi3idX14PB/xgBE43ZY
zzoanekR6FLlrtDFjx8te0DyQkcgxVB4mP7+p4Yb8P5uplDj2IifuvC7TQ4t//yxcc+cHNua/ac+
V30eX4v8mDIjTFYVPeVuGUeTi5BQGuwjEgYXDHhfEsU4NIVaXFqA6JcqLmoQGJHytcVsYZUjfHEM
kF0nu4deBn72GYx8c3Tggug5gm1usW0S51BWnXXvpG6/7Rq8kIVMoHldfddx71N4d+L9DI9t45m+
+iEE9f0Uuc1aRtLUE75CeqevqZSPdymifi9FjRpbFQU+VoRV84IS/RkdNyzJdLd+Lnr0krFuLM5G
qOqfZGjoWnEuDbAEHog2KHxB+aBQF7kLjPBbhsOKtZKYydvkOHkjBppV+SAhaewm7c5jg+3dcqU0
zeKroATYGsXLMVIMmaWZB2Wvkc++exeXSYnJqfA2lJ7aVOFdMdUHGSU1v5/FA1hAwlSMs2ojXWkQ
50hm0PFe7FnnLFMRKXIbNJatGvMwsLoN5n6uedE4cULVC0FYkKXwMwurV8IptJatVpfKm5jM+h5L
BvJQazS1jXVUhWyexw41kYgcXhKuSUsOp8xIxpP0epQrMRpE9WSVKdGXOESiAH8LiMbI8t4amML6
dWg1uDTh+4FVu589TnNscysV07BqvDLhvIQVpz9Tl4hy13ZxVXHuI2pwLwovm3Vo2fVRoXTwgrgy
WW0lHc9ldFcvX99bUy7DYfmKI/z8V8+JbesH2bhuyLbcp5gR6hBwcJSvuzLYqhFw5MUtNA9QnZQe
tiX6RdX9P35//0kd8R8vU9Piu6eDxrFdbsL39VIONqEaz433VJTYDpfNxzGeqi+p7U1bZ8n81F03
XpvcDodt3nrzYp6KoGgdhjC1/Hg7glS4SBNl6ktpNx9lH3tFqsxuD0w7wL74tgkm2RMff/9zmO/p
yxo/h8WrTdc9lZ2B+e4xMuH1GILvUJ4Sy44RrJw5wFnOdJTerfk/Y10CKBwgQcphyXIeJ70xkTOd
PiMH0z6EeYOgke8q1QZwqLtTnD7klKH41QahYvdMRdnfQA8KOSPyeG4WbchgeYLfhpGLwdlstOFu
XpbcJq7retA5XjRXx7I1hvoEvM7Y/f43pFv/ftDyTVENqAS2B9zv3W9IQYIqMdCqfuoqj+QdQCEK
c138vVUui5f1pujKz27qhNBGoBfcmj5TcHcr5vsAfeZtkRrRqXQK52lQW2xP0gqLuM4PrqdCaznB
yTFOenLo81Eo/4+fxdH+/dYA5AtGS7Vsx9BtZ5l/swf0EJ2frNJ2n9N0rZMbPUZlxM2nUOU8yrgP
1KUWlcZUQ1rpy9xtgfSuV9mqVu0nXX3Mipc64PYVPnefaUOxL7WXdgkVhtpYR0YBZurn2Z1tPAwW
Zrg0xOVCCnCgN3+u+l+k8SF6HUi/3KESf8RLtL6XxkIHhESMh+lOEs7f30+wd0S8zPW81ZvV0jVa
p96gBYoE4a8Pkx5C8s093huw3po82knM7lCf28xa/dfUF9lBYtaHnBTSCXFOdh0+ZPETvjDVaSpR
8Jaex64aM6Jf4yXn3OuueSez//M6+Zipd/lEue72sXLNIDMDBhPs3IAtd8WIKZdKCulNF+fb7zjF
YvyQo2sYqHmJT0NjJZewTZEjX/Bf0hhDn57qRQNDhknAD1tn6Z+3kKyQSYnJUOvyuwRF/4ORFT5C
uLiMQZDv8tN1PAcJOYrWNn5EZaq2h1Nj+/EfA8iZVHGTV/RK1d2A0wZ1h/yscYchjKaRgkow9MJ+
03qQmDRe237I/XY4lgq5ew70QAHHstoNTbtHVdU7pB3abHC0cOrADkeFJryMvcW+w1ka6V2nHZMZ
l/PWIrL/+d2S63W3S0IT+NVQ48aBYxr7RusYLy5qMpSmWiYKMVqTGVkjMzLUc7jPVpssNJsMM7b/
83PCrFV3mmu9otKTXW5Nb0YLqsKY0O5ncyYTEpOeo3Q/FkssTZ3vKC03e5msQ17k1ytkbKd1c6xI
89yul3jGvTtViG6PC2g+WfD0SROmYFsFVf8+inUVAPtoWSZTvYYYomJiTVkumyto1ezB5sY8NL32
t4xu8WY0OF6EzlO27LdS2aB5Cgnc1pkXQnb5MKEz8CCzQwX1AK+k1S3ku4ZznhI4qIgSG2qKMpDj
PYSKVZx4bC+oeb5OWcrxmbvicxGb7T4tDHtfx531OozDVhbEY9RvCt2w+JaY9tNQRdRZlyttDvSr
Zpj7h6TCiZ6Syyq2itnbBxh2QqTLLp6XO/fK0iTgJ+/VilxIkSjmBhrS7G5C14jO1JvYiC7DmOPG
wUpI20dAC56kUeOg2ORu4myhdf6IuR7aClk/4sq6xBA5Ms6R0zyrbta+9mG+nUHgf7XApW7RQW2O
yeyqH3MrfpD4bAElMMeJWzzo42dPV78DXLa/uP4hQ67nEOjgE6yuTB4Vz0ffvPV03IYcAM9LzO/U
5DE0WgOjM+/DdYVMJHNtA9BOu32aFPW+BPG6EmsR1arqc1uGR/EYudpwL5YjRgc1GOZQupeYzOJ6
0uGZoq5jy1PRV+iNVydIN41ZOx9j3qiPTWx8sa1efzDNwTj4xaIsvTQmOkyrsm/1HRuTHzHH89Ua
MwemDQuHxIraEP6hP6dlwqsLp8cEjyAwi3Hbj+hlyYwsdC2VIq50ZQ1QmBgjmfjT+yUyRvU7WKsZ
rE3Zidpu6p9CFLDhCy370TdjB7FPEp7lUWILLAh1oovqdf5rWY0gXtD5v5S9678GmxpN11eKnfh/
OdQPZJFhwG03P3cl+CC10v6cB03Zy2iaA+/Sd7p7kWEX+h0GlqTNZYiB+zwvMA33ukbHDcE0yuIo
V0i8SWIPiU38oBdo52giNVrlGXX6gs3nLSYAz+uQROnOV8x8E/M/vOf2wJU9H/yHQiuN9VhjNxoh
f91PiHB6+phsRoooW6Ou7a+IxK5a19T+GJ2MvDsanxcdU/d71a/m9TgqTxratwcVIOWTggrn04S+
NxSYxwV5c43oY3jv82Q/S0hWIlFNxlOZgjsZykSHtPs6ayMobMvnyAROOwF0uJfeAZYO4tB3N+pI
chJKxPeQdAz5w8m9523p3stwxh40HIP+dF3bpAB/NLXKNjJ7Wxd1KHkYkbYZUwriG/kU+HX5qkYJ
aB/0IX/fbPnUykvWTcMvPw9iwivVgeaVpSdTjat6l3hNDY6cQ4uvlP4DB77jXPXNR2m6pEDkFAoy
u+fmYx9mwCWbHh2kZQX6QQUCflPHT8VsliVIHs3oMrHtDT9Oce88o97OjjT8KBG0G/OVg+jasie+
mmiI/rk0hY5gMwqnPgrVQ6x2h6uhRlzxvEeeWdsYSgw2OYCtX1eTsUPbN/xWFfbWKcr8C9s+bVvU
k3fEt7x77DKce0aju8sy8+8qV6J9YnrBRQx7yZeBer959y5LHNQd9hyEmuC6MPNUf92WBTTbyGA/
nUdfc4hxKzNytMcSS797uIr8nJ0Vfm3ANq/n0DcvHd+fZy92v0hcG7tyM0Wo9Rl4A3waRuvgmFr0
1dcmG3PMxD3AlMO2KLhgdRnuI8VCqYCK6LYz4d2Mut08hxhzr9D5Lv8whuK7k+J71TaGRZ4vjHdq
OppfbNe/LrB5T25iKyRXq+nZQzSitSdXUvM+5nVvvWTj+FfuLR6yrYXfi6f9VbnzR8SThq+YiM6r
zuidT108w+nEPfQJc7FVbz+VNrmaTbdQCAocRlEl6e88H9mkVV8n7QXdJbpB9OhliJRoYOI/hmgt
zXWWPcsIzPl3s2zji4xmniFrNNi9gwwT6kG7UoGGEtSz+bGYOuvOQ2l4fV1slogoeeGLTM7HFN2o
na9V9pdxyq6GgW2ZkpcESIBTge8/OaoGKrtXrW+hYW3Roz+2gPP/PmsYIv2N6Dh/wCayP+G/WwD2
L7rLNJbqcUHs7/2pSdBxnWNsFRLrW+bOO7kK95ULcknmlzlAuxFW3gAgkl9gZiceRCAkm0hzNc/S
WKrSrtFttfa4BrXX2GB8d5wgwB2NVcEU7zCh1vaZA/EhQErm2VooiBGeZCSK8HCSoUz0uY/LECcR
Y1lBJspCrXI8QRUCFmg6vo4KQRxvUJyFXO2W3V1R80K2Gsc9Dmx/ns2mgt6fVNEfSMQEK8hew3Md
NNPR94Nu6/ia+U39HHZO+IdqaNlWLRPvSC3GPizaMmgjNeOmx3bypTVyUIRJr/7JcZLkxqLXEzTo
ZtiQtlyvhqdujd7H359q3fdZU11zHEoA1v9j7kx2I8m27PorD29uKesbQKWBNd476eybiYFkMKy3
a303k2qimSYaaKhPeEJBQEFCQb8Q+Uda7hGV8TL1BKk0EhBw0BsyCLrbveees/dehqZBQEcn+fuD
oJAhmY1L37DGKDWCIc2+utzwfjpXZ8MWhfd4/Pm4bsfOVT9hHWhZHb5/w+WxNEIKJEZxbEYCwC83
pDASp6t1BACxUsb+bE7WvmRPZ/s8v+hyvxs4DcjaQ4hNzhuIJN44k9Led/qkrnUdz5YcJd29FdOA
Xbrq5fLk5aFWADdd9Lv5/HytgfETWtpuE0PCgE+jb+bYBamLNqx5lt4VcQPwqUfEQjoLLFe9dzNn
oxZ1ebo45YpZ+wzJaHGnIbP3mW3Qal/OX17uJzm98p83uRa92k5trn4+dPnq52snO6SlARAlABzb
XsHU64NIgQ9zuXu5cayGwXOrg+1rkAsFFzXL9wdDUOv/BwOK8r9I+1UNXT+Zm7zVDgfMP859pqVT
0kwS830oYmvd98VwwlSwukC+hjPpqxlJo6fytvaXx1IpLtaZQkjb5W5XW/1JlopV1uXGXRQ6P75h
tuRiVS2LDNa1Uq9JPFOv27hjvqWjE1JD5fryeJjYSIAFWtjz8+eby3PW0JjkTVH5nB/SIc+BqGJh
+tkUU3qnWdkmmGU+cT8aZT+f/fnYYArS4s8BvOd+2uVxK05f5JDw26VlECx0Ry5cqnlWomZQfny5
5C2PRhcA4eVV5+dDyKC+0qIAZ0lB6mKpw/ebn3fJbh8IxzQlBNW/PX356vIaszHOy3uz1RfBS35+
3+UlccdsWTMqFWp0PExIJomiaaLk8/vdyxSdzjbPmOcpeoOzf0AkpKlnZKs2aKSXISHxhiW0MZpF
qDGbpoy9upnwIVhnsxu5jtL+b99nGcFjbDBPu7xyQSv//eWX77ncvTwxXX76z6cXM6rdUotU4KT8
8J9PXO7+/Fm1nGvfZ+b/6nfxpO0lrvRDkDyNe6b7w91/c0w+GtGKr92/Pn/bby/7/Tf971/1u2/i
Z//4v/237u13d2jBYqG66T+b+faz7fPun0NUz6/8v33yT5+Xn3I/V59/9+e3L0WCr6XtmuSj+/OP
p86Zq4rMxOqy5P6W1Hr+T3684uqt4Ju//edv//XXf/vtf/z699/+y7f//u0fv/23b3/507f/9O2f
vv3Dr3//67/nyX/37R9//Q9/+8d+vrXd3/1ZN37RLBlDNwNfmn34lf/8p/Hz8oz+C7ZRA8O/jIPQ
URWmnqVouphv0n4x6JA7dDvZzHHQ8FQr+stT6i+mqjNrwlFr2Iaj2X/+578RKWHnQNnvb93fDp7V
lD9sQarBKJoWuqpqzPyRO/5hcAdh1dGaOayDdiAXzGk3UizfaonQg9GE6CMWsqkjuSWbPKaMap0w
aJh3B1ZhOJ5CRv1+jqm1RUiWm9GH9ZrZ90OFHtAFo+7qpR4FVTxHQSGEF2FkWSHheuaPgbvOVCD5
EZ11sJxPNZGVdW71ZEErmM6n1B7XdjVSxHfQbWri591wSY2dsojWa4lKG+G97VoazWuq4Ufa+eFa
mtmzE/6+JOg3UK60PCC1vTwyM243ekxIRJwa43VPExyBdD5s6nxOvNnMlavBLgARgNEuNfNDJV3l
IGsI+9W22YskLK7NFBF0Siz8LpdVBjbyggowN/WnhgCXFJjog5iT6lp0xps5BrYcgxgtl2ktKhXT
75yIaWNzzHGdGlHxPPZVEPcambJS9IE9vD/GoQBvPGudl0xde11BoHAXu1pexCI+iNfb5XlRPqtz
9oCifdlIBoajAaXi9ZJLN4w9CVrLE6yLSmJuGaJ7ElF9u85s94rWRneqM0brSc2slbIp1KoGvVm0
32/akRCxGvBXgwThJrX4kRhLUEz0flsO07aPCSGcSz9v83oL0JmIEhAjeya9tasPOfJUk/A51Ym0
hxaRI2fyZGai28EEzTqGbkkRIAMsV6S60GO07GKjOPomnfNkE/FbHRsnPluwzhpptqAazdnZaLPY
1ry/3BS6NHLsIn47xmZwdblRm46gIYy+jR3PQaZK4mW2rZNtY0syOYPsCmWyN50xPrOGxldg+TI8
d8ckIkSIGncfD1XsaZH1tcnrYi36eAqQ3r0N8ShvNUnmpI7D0YvB2+1RC4GfMV7jEP6flE5mwGFi
PlRkgkwtPhV5KaDwKtjpD80YKmsCy0/4mThD53THhlQ2V2XRGKuiYi4cJ6anxakM9Y2bqILtqvQA
nDphMYaT621iDfeqlenuSIV9KkZnDCIsT6s+ybZGufR70gu2zag4O7zqX9Rs6q/njoqqbA+hNFRQ
1aRrloyVAjxrNUVQnow0tfBXjwB34AH5xZAt+0qfu9olpDDbIt284yD3wedZ3urndpQgbu+URbFv
i8y4mexBQdJLGlBXks429h+VaNMVVsnmtjZkDBk9/ed4zJaDArFCTHb9WI+CxJtkIoxGzaUAolK1
Sejd+x0+ZWb/lnJQZnkNRa90M9iHD9KsLUCry8cM3cO6yvVhO7Tly6hUDseiAe9V51BL5tQQjYvZ
IaNTMb72cWv76hQu+ITS8EpLpZ5PGqtNHcbdNgytddn1y8mEpnpfxA6BFJYy7MypJqYAnLs3QG4K
7DCjGRY6MGbTMV/3MZ3pTlAW1oLfQjoTZHVBy0FP7LUSTunjpNkhUhyj3M7SvKyJjkEHiAjlSKFw
K4Q+3sLT7BCCjJabldpy0/PnSgsMxXpH25Fs3gNoGAtQdJLzv4/NMT5fITQC3CWU/GGcK0/NydEa
HPkrJCLQrxlzE4t53upyd7CtJ+Ijl1XWjD0px9gekaOj40JIWibfi9Yfe+/vdovfNvQ/7vv3ouDf
/9um/7tCYf0pzntq+8cf9f9hZWDrNgblf2lV8B+//eXbP5zLBWqCv3z7p7+uCb7/wB/1gM2ujz4G
FSIRqQaGht/qAeMXyk+CTByDaA0Dn/rPekD/hXgTxHC6osnfN/3f6gHlF4UGtWrblvGjvviX1AOU
H7+ftFIBnIfp+HcVh4GqZp8nsX81nDTbhvq8RVaCAuIg94lXNc+SOEoFBiV8Ed08rAnTL53HykrJ
owWsM5b0I6ZoGrxKccxdZbNtlKUfOclAXm+BlBT0Q+iLtCNdf75nPokEFJtkrbsIJ/wwi0hLbL1+
ytwxjIK+BC7KrpIWWrxqVXNjytXt8xAjzbO/MIDe6XVH/5+Y6J4DXSKtOkRcfeo5o/3K1SQ0cUxi
RSEyz50BuIlLjyzz+vhrIr7G0Kfa206pvfPB3IXuepVo8l02F8smRH6kwijBOtu9VnX51jXtOonL
DWFBa7Mr+B+AVektKW8NSnLnAEyxeJ9CZ89e/0Ye6FqXXwtAi8TEkpdlroWSv9batA3rOHOhhNwy
XA5SYjylqlyD8ntVx8pvLZn4s/jLjK8NWIjGcU613hEdoaAFCwwMx6l9isN7i8BJt2Kh95yePCcG
Fl7txAohrwJHFlAzfcwKt8IzW041B7nlS8JPZI9026n3xOBP5jEnQjiX7rX22FtPNTCoXlF9SQYv
v5lUxWd+Pqkn1IX1MZq0QF9olytQskAzS3WF+4pjYLEERp5sB4PMDhrV+Tpp2EAVFPdS5tcRM1FA
7RqMZmdaM7LfyBP14WJE6Xk8c22fq8UMEYGLfGYbTYQfNLjcwyZr3bK67wfb8WL6BZF9pYTWEYQ4
VIGxex/qHsSYlXFWTN/nOu881A73S1UfY7BvR3swt7halLWQ1IGEmvgZidSwSeFGUon1u1CNyuu5
cZ3eddqk8KymvTdomZDbIoUexrb1GQ2tj+m7PcLeS4iSkZYrVn4+i0qt7YifwVe3Bw6UIB4f94i/
HUZ7ZrpKlC7Zz3V2jtmAFD6JljB8tV1Ohi3gUxtf9FjGh6LxJk6p4XdI5+OW7GZja6CzcTj0Mj9Y
tpk03PGOnuRJflskzP/mEB7lbvHM3GYcIxmoYW11m0jh4OY4uGpzkAkaJCVH0wfx0I3ysppTACN4
uOFCTpp1O5QGcKA5puVy0HvSo/DzJiR9UTqQn7KiCIPUo4frxeq0FZLyTSfuuxDr1qyDFani/saq
qmijFBTkswp27HIzWhFEqjO1ZkAj4xmhDMQbCZ+vJCilGwtYZ1gS40I+r8/sQ3PbdrFvbCJSA8Tj
mEYkXEKhnEDVq1oPCWy2SgrxqRfS8mQ0vMGpnJoelonZHxUjXGVVZG+EJgXxWBivKbSkaOo+ESLW
j7EqIa6vlweAKfmDOXR06VWFi4kThkbRqRFCuhtr0V/DdXFBhc1o86T5OUpayQubztiViyYHiTxN
fuGEmk84g2BM1JrbvtDWRiTFPvJ49TmX30vT+JDycHkBBHha+skfxTx9GUzLFcPCJQRt8XrM5jUo
m/fWIsKy0GVgUrZ47Lv0kRAmXFNdpFyXstxQwLBeKjHgBKe/VQDCrYfOyPwGNLo7R1V7zJVyVxVg
6FRjzO4tSGWBMh3SodM8a1At7P6Fs3Yc0BzaFMaPZGRdd6lVetyMV/BoIbLzy15jv9PXiVLoXoHz
gSzh5qpI88QPDdZFTejannSbnSQBAKr0AsG6HEfbEJ4rm9FwUJjNDZoQe0XJNG+2Fdm7AEJgBA4+
MBUEK4k1Aa4qa2bAxPU6RtDoM8yQvjzIXYSNZDG7h6Y2IreRIUSpNajEtoxpCU4JtLekurHFJKN4
4FePNPVJaYT+wW5RyJWyL/WKokdIL30eYhqbS851Gqm2EWcGvwMueRXW040qJ87d5aaS9GO9dC+0
TOOdHfbSrQoVt4EPzxhGfgK+AE2SsNMyXGPKBdEjJ1sr76RVIVAGyU40rJh+WT7yc0GXug75bCcJ
cLhnh/fyCCmUFPUlIpO5KpWjbtdBz+R8N3IkPSTdYkGMqizGepO8weDWExATqieniYgqbXtjo3Jl
HeNmWIXafeZo7Us3O6QLDuVqGCZjZU/LsZPNBChZmqDIU5UukIjN2zhma54vAkSxpfw2M7o+TaVO
9qMT2isRjXeVEWevQ3VtNYnlJeZsHpgVp9dTlDGB724SsCXPQ518jYEMXvVsaZ4xp7cYu8p3Oraf
RVGQ7YSxfkfKqn1A04jfXWdlmOynkZCJIMdDuhk5sT8VfJrtkHhArJhbUF3WmtqZURLI+6pg5mXM
AFlhRef7XDICnci3nMlrL62HVr8ySby8zhOJa7ufmBtT3DIN7U65OSfbzO4MioYJSF88vVemRUCB
JiJPLxwGOvpjWHCNNIwUzzkO4YrB37Wtzgcx2J0Xo/7SiAO/NmtIuZZN49kcwbaRDNvfxCnhVKlp
TJtGMz7JNA1X4dw8xVFWHGK9kIOReaKLOvVc4KgjHy7TIVac/GZtIhvQzJc7sNnzTZRpI+g6wRWZ
i/WsVPFJPt9Idn7O3MHaZIrEy4Sis2LY5ARjlghMnTRxVUFI5JAXcSSdSFqFwwt5+bBjogLT/kQ1
06X1VmdgdRub5TNQ4jmY2H/dUrXqW00Mt3M9mgxBmPZKsZk88pHDBk+M7cQIK5ws1VUVA9wGPeug
Gvm7JxjeTspg14epzmCkyu3NEpn5laKR10RIM51DEh3KIcRcWy4ne2xqfyQiMO4SCHBZeNtmvg3h
UuhdQTCApq3VcjxlrdVuytTRPQJD5U2smNK6HbeSbAN+zowisKs09xI1jKh6mMiO5ZztiU9loczk
r7mqLv5Q6QMaHsW8MaLW2V1Es/2cGoiBltmb7O6kx3XQUBkfp2FO/LKx9D1wnDVjO6xggBxOwH/n
lSrr+3QZvJwUuZsRXdUexM7V1N8TIqsdeG3jLZYTG2SkJrSBp3lTDVqzkmrA6kqriKdaiCtCRgGY
t6ewSmASd1bNGVf21UX/7CqWWjnKnzRFztdVq5SHGnTLlqux3DZtXXsgjDHRlbW0AOQmnAjni1hF
o61+v9sq2Q3ze1A6Vab7Qx5e5Yoe7mJHloKJS0KtwRV0et2sWT7JWePNtPo4f8AQld3X6VV2xk5V
s7y5ZCBM52QFVZhUfZEW7pS5uGpbS9mbU+LrhU2LIB+1la2E6EHicWcVYvYkifM8Mb5YrS6TntJ4
6Ss1fTC6dwKUna9FPpxYwIs3xqJ05ZZtOwx0QuosRx0r3RuthHwl1smgb9kCk9BUwYs26rU1D19S
rVNgPOb6sWJGSnpOoKk9xKxW/jF96DGibJNh2xCPk7TavmG9PAhitvaqICjQImwzzkvtsdWz0DOd
bLlR8t4OnO6Kj3297edSXaU2FjnyX5HgAdrZG9SLN4tp4fyu6quY/FZz0eq9db5XK8ZaUAdty2HQ
DpebMYq+CL1OfII6bsRiYbnjtw5IcUPv0I7t4fJVPXAe+Xn352OTmj/lwuzXPx+6vAyXy1YZZW3T
j42+b883lZRpKzoyz2kEW/xyQ0hgI9y/+nIcxwdHFOouM6ZkbTolZh6tJf8UCMTFYcOcQMbyk0ob
BdnXSladmCo7yvexU3DmsEbjsa6GhEm40SGxSqxjbETrIsy0m9pskL7GZsEKssQnMTbvHIzs2zIV
VOxE6T71rb2Bt7GVDKV+DWWJhGQ5SsGLdP21IU3bThqLN5xslU8+bMGKJDPqRZu1nSeOclqhN9tk
pkAvc5lp9kgWlZxm48bgrSKvjmONJKo3RokL1Ym1HMwxWcR51LgcirPKpfzax2Rm6pozslY6OTYh
syYSc3QO4MtzdCyLGRcnPTcXvy50MLlKkXilXIN+S819ih9of/kqtNuKYYsh4n3Xvwip729vKqMy
Awee6B1BMN4yJS99FOq3pjxMm77WC591LzmNOkhmoZT9W5hx0jQqUofnqejWFvk+90YmGa6wh2il
zrOzponpm9poXLfDFB0MYa6tTGkPvRq2rALApC93VXzKCtkzu8vjOEDSreIkd5ZmNc/s94Cdpqtw
zl+ySRHXJqyuYy0dkd4FuQ3FW2ef8tXIaFaWBTK5S2PJLVMcKhdn9nRma/0tB/flsZ9P/OF1f7h7
ed3lMWR3+Qpq1zPmnXETc6WccqPITlzCsACJWvx5ow59H2it8lzNujvn1wlRsAeEzBJDLRknemqE
pzL6ErehfI3JNDxdHgHS+aBFbEF2CCi8Vhu05Cr2iPMN8Q5T0OHtoaCP5O+PzX27HBOJqOiwJ90m
nUDVc1Eme4WAEBrNeo7TTHulKyjQEWIHrisSSWuTmOZa3wJazb+0tDJb8p6tqGWaONBIjYtpREBT
0lhNpeShyT6bKsqDhnOHP80qOROt9TxZpRHUrWHuRKejdyC7yddlwoSQFirrSsjGyjSnfKXb0gNT
vi8Z48VPlCge57x6g2kPR2CS9rvLTYeFYgdXM3atrulWF9KeKRmv9jzf2lbeHogFaMk0iTlMEMp1
RghLJaGDrOZxKra1TVhGlI378HxjMIVxE51pxuJI5s6CZ79TYxDnsaT4fcnxu+iT7mFaUm2VQKMM
GobZD/0UuXrtqFdzqeCAEzXtVolOtzx22U4zxluLzghQybnzhzidttU0cwqg+PbNwtDP5xtse+cu
MmVLucUI+J5pxbpaiuxYLClvwyyQQlDZrLjccyYI4RQoKbweUTOEIFByfpBbEkTjbI43gz4c8zHP
TkVZ46ys1JYYJ8vZ6Ixg1iTTubpcUoqrc3c7+kNdW9epGfmaFi5HqY/4e49WUKlLtoqgxQe8SVqQ
JIlMU6DEljjlRxNZh4t471Bw9V6l7dCsBJxTT0YZykzUNxup3AxifK3tQQtKCAd7ky3xSNRhwqe6
0Z+MZLrRbaJ99VbeR9khNJyQPs6CmWWK0lOkK81qHpj9oyeZ9s5jV6QKFvbJ18qovrPVYq+jv95M
pvpxWYA0iTWM8/kVgA/tUA+d2Ddg+UqrtilHKnWPzPp1DilltC4R7/j5vLgvwoCQv+UAfCWQ0Zs8
JEnfHoqEBlij0kezKB18M1aVbZko5jaz5GUvsSt7TmYf1XmxNg3FIHkMIsMNyU1rUuBJubyRVHsA
MtbgE40q2jGRZewBQCGu7RPYp1wnnF8mIsR67A+l+rl003Wd9ooXQboHdFDnT7UVr+tSBtM+LyBM
pqy8kfqcE4/C2bI1lECOmCUkS0hPDEr3kxjSIMspJKRqsv0OTstOR9GybRIqH7vtqodiRFdDsktP
8BLN/kmFYlGO8bKbpj7f4OJz/KztXw0ClEHALybHfD31NbPBQjww3qF/KPulbNU3jVM0qzQtkJ9H
pNeJvKQIS7QxpMgBO26+R1ov7ZEW7OR67jdpJ4YgGvLmSZk2TgoLB6DEUdMGEN0jqZ26IO1iAcl7
GHIRPlk34FfyZ6lO24NcswdN2ZjfF3XyyHx0O7IIPqSzHp2KXDqpYz9cJ2n8HreJWLeGCpPDVqaT
yqXjlY54Z0w671sUmURsZiMOPPRwFKuPoV3KWyuhqReZZf5wBjrnjXKHZ5nqT29RZqvzSc0aPp0h
CKwsf0hxqHlLVqquMyXg1HDbCZtqrszR4+sNs4BrtSDwLbLjgpw3uYEhZcW+lUNviAGuaRKX6yjH
fiVXZ4f/UaiGtnHomzC6eCJM6MUaoldHrvAOKxKqMGQ5ZsZgC4tlLuUQUu2rfIDs2SX5o6Mvn6qW
rXW77T3E4l/spbJdnWYfTckPnFe1G0cpw2AYDMgSd2RnhSSoLNOdPNcE7gzpkcHIDSLWmCaQopXv
2Zic4+mIaFnGOzUxIWiRwm7EyU6k6eJK5aSwr3MamwVp+9HY3omW7zAwBHslVKmgLEyuG718ZM55
4nIPmaTZMqd5A3+5yLaiTkqPWBZASG1QSvI+RIYFGJLw1GypwRrTjy1621eM/rWxFzpbRgo8ZBbw
ridOtFl21DDEDFYke7rICYgajECrOMCSukWQy2K+6HrX+mnOCIeVnJT7uvgazqW00Tp7bTTpQzvS
+1HVbN+iD3TVuOTP1euhq4xHmraUSL0YXKWyAk4U+yTVsdKla6cr32c7gdDoIDFl1lkyKPLs1DHJ
p99kOGAo71gGDMP52qkcDojtY3GRcMfXce0lrfNhN8W1M/Z3wq4/43LezAPt+tywry1tfLGqGHo4
Y7safDJ+ObjlEJhcLuNN2T2bk+m4Ugj+wETkBVshdxP0sKtQbp+Zr0Emccl/0T3VWFr62AVUJav4
MCPxkRnWPQilzi31WXXJiFGnBck7tBtbZoqs9q9ZxOFWCe0vfOhst1dRB6dZMJMz2yQN8LKEIPYl
TW/DjOE8hwE4BMBh5znS/G7uHRYrcVqG9Bmi19uikJpWiYwjWUaGcppuqllQI/ObH1N1jNypJ0hQ
tbTQz+mRdqrulkr7buQ9lQWKMEl+VKXGL2Ob8BfN/IwT651QmbcilP1x1CM343+Cyaoe5+xrV4i3
uAlVH53aAz1vXwZHKNJxrYH74keZmzhr3whnu5Ij5cAnIaOB52lqEuTo7Vw5BzOXEHYez+Rlanq8
w7LRrMGE+cpo7ej/IcmU1uVQXTkSBvQGDWz0jO7gaQafteo1uXOVGia54UgRcIftQDDbyl6Wqxly
Qj+9FtZAGJgzuk1XebHQ1l26DltnS7Kd3Gx8vZ8try/KQ0wvddad02j3rlfmV11eBHd0MKUWSe5W
pQKYlGYrcSxmB3mK4w5ybbQZigJXCuzw2giU/rXATc03x/iJDTeavmhTsimTZGUmLE4hH26voT3R
wPSaM5Xu0XSYc+RWrJRggvyQndR8meduM5oNDrjkfoq+hnQCyOIPBou+NGmmSKKfma+v6frGnxxo
dlRW6zQUYDBngJpan7uRHpLKrg20ZuzC1XEwGbnirmy9/1RkbdfYt5qN6kMfAl0laoEYFneyLR/l
p4HX/8CsoSIuuF85NDQlczNnG9LXd8N8YqQT9Z89awcCHleGkC0zb0rjjyR5Yu0JoKijV3g3c/T2
TbzqY3znde3zrHorpzdW9p7UDBuYhYj4Wkke/cG4y6S90l7H+i25qy49n4ZFuMytleYgNq8iNof6
a2NiKYZ0u1aWUNn0zMmcZvD0FJz1kAWMhAZ6W5ZHmoa3WuRTxGZu7Ib0DIbCADGoK0tdLTb6D2jz
S9LQ1X4dwbrbheaa4LPRcns2FOPM0lwlIbbRNxJE9wm6Q3GTZMaGwZIv8TPG7ilapoMtZy9ddRgQ
0ceaegW0JiCYQIYG44qI0kltSY5N/Zw3ZhKZy4xAeOC2EMgQXlmTVBBN9ItuaBJs5BrNTs/aXckO
SXhKQB/CY9DhjvB9EvnDLM4f2nXaKUqAEIBfkfC8Skgzh8FlJYU52n3K03RXMXCkobAsLUEt+GUT
P9OrVV58MEsoAr2sAnSd60KaDr3ieGX4OJJjXUsDocnkZCt+ctfHBKETiz62uMIcY+s5uQjiYkEs
P7mKNqBHsr9IlL6JPLvmoGxnLV7bhsC13Xhm7Tw5jbquLUrVOkU5k9nOF22rrqUJ4+GYPGeL9FZa
kk+Vx+8tfH9a+ENUCjEOFLKpvM1m444EFiwWBmTeed0zpUDNu67KO7x3+4b/0H49d/dsa/T6cg76
vkYqLoJsVldlXj0gmtxq9MXCnPaW2EqzeFJMelt97zPx25zTSWVruYrZGgoJ3RQJljB8o5Dwo7Nd
rVZcOylvWaXXhHxvcwaaeW94EVLdbvITS93FyWcuPUopVeH4pcF8VXW09TplmyA3GSVtVbcFsxSm
OU5/H1P8pxlTgqjiWhxXkaytBX8121LWBk4DC7iLiXoErm89fxWynxRY0YWNJOUjsp0nVKd7DbG3
iI2nXqM9HC8nuoKeMDBepRb7aLqtASqGw66RTV+W0Rsh7S6N+/78KnJqo7HZYdlnb323Z35AG/vR
ovj8mXZJR1fFeFpq2VeGEWCSQrS7vKFAXIUGHoFqRJciVlbzIFNBV+ikrG4+IlTzsKHdxVlKKV6t
TV1Fk8xyOcBB8LKw3C7quqvQ4wTM+4DW27sujHbwCCCSlTdV+2ZEpJlJRK77vNMPcTyOrqwvV7i7
fWfmtEgTu8Gj3eOBqdSnMSWyYtrEnCOVSDDbZo1NnStr4vO41TBKIEUPP9A4k37HFmaauz7rTqE9
1C4Ui2A2k0A9h3SaR8lpmGsi26s8O6x4i2qaIPa2zdi0u2jltxExgnnrKeqXhTVMQYFcReFXVqTR
tIJRvR87LZhqEn/t6c1WSUewnzEOtMwwhgIQefxS5cVt0rHeEU0lV0jxo/joGexLMwEHXVStWo7I
LoH7nrFFyhayLJDwIzK2aLKNSQvckCxHzWZYexLOVo1k+IzkwDivTbva04HwZ2d89iMNz9u5UqhR
2LTthliPrdVPJO7ra6KnPVt6OTOPyIVdd332QE8741qliF1qr3XYKznd4Dt8Z/q11tgTFX1n4eSW
8mE3JL0HIMgVTXWklAdEiO6Mig/K0Spk5lTzSfWaBjTo4KdzdArVJUijO1sPt2fUp1voylWSyp5D
zzUTCwQpZpnGHQDW1Rkh44r8LHHYmAupXrriVdK0LzWVCVZ0ivJlMwlMiTkpptM66cb9aHRfHCLm
8QW57ZIhB+hWZWZuwrwJIPr5MwQ/p3jjyn7XqY8k4rIYVwIz8nr0Cy8Wvfa5XbZxe2hU1Wdj91JG
Bab+hTxBxm4MLDiB2OSVcfzEEtr6Shjy17+PVbJ/dlXzbsmvmvqiWx9d9xGVr6bYLJq1UtVqa4fk
r5ifTVgRWblsTD1DnyDTgFCepsXZLj2L++KVD064vKrLdukI51bBYSZiNcaQbNWYAhkVQ3Un1a+y
3vkLl9uC1bGdiRogrkiB1N5ae67OnalX7wyxXX3WPSJb2F2jfWXKAZu+qwGLFNBdJdltNJW9/lmq
HA+gKKkXOj43LqZqqNd4bS3hJcbW7JdNfZpA9BV3GrGM42kev4Zj4lLfoKkrpTs+eW5VP0zZR6M8
J9HAiOgOP0ukBZ15Z+oPHHJM6cUsRurF3jerZiOwRSHxoOLSO4+LMefvfqb32RrnZ3JmQNFBrKY0
8yxp9M/IZInFIDnH4Gguh+NrjFlBIVVb+f18eS2G7aXTcyaoIwZ4nlirhBUMWu0DmvE6az0sz3L/
qDVjIGnhfRrvsm7fMeAeG+wKgs2GSJHccfF8EoaZHLTw07QSmpJcPsX9KHlK9zpwjnfGwesUm7/V
/2TvTHIkx9bsvJWC5kywu2wGmhjNaH3jZt5FTAj38Az25GXfrEFALUFbEDSpWa3hvR3VZxYp5UNC
KFRpKg3S4F16uLsZL+89/znfMRekbcG7+nWmkqCK1xkLacHJblDtQywcX2WHrd/3Wym3KyaiTRit
7sdAoawHg2mMzdVQHqZ5XumN5DdkS5tEy0oH1zr0W/QAbSXEmyGVtQvjzUznpdI9UWhctyoJUP6d
8vtsD1CEf06buS8Q99rZQMcb2EAQGoloLKjsVT1EP1JOXlHDX/CHUuU+LiNfUWCaJ09DxCFWnELr
pYj1peh46TjXPlxLfo0+/tHoG1vEC4xHFhalJ4XfpzkllIutRanGTGwyr8fFomK+LBEMlAWdeZ7v
svGDb9+zkUGuXQrSunrGb/5j6HyR5Gh8Oo1fkoMsvbZKiAx/5rlQ2qUhX5yYF5069ySd5OuMHSlE
dESmKCwIzca0VEXitSwZlclWIOep/sDIV8cvmD10ZlpJfIOkwG0xXtThzQuSb9lALfEWLWUmSmDx
3U2NH1rZcpZBwHLTC7HDuH0323fO9Kr1I+f4FuU3u3rpbWwJR/b8o0kidNez6Um/ierDCfdx/exQ
TziqZ8W6MPCESUVolT822VCvp/WbZzxJdncLUcfAmLsquK1FgrvANb/Z+hMT+sRaKA7zf5MxHotF
d3LYaE/jT6P6MMZnI/4hQq9h0AJYDgkiD04xBYmqnDeMTWulXPbazSU1RobBL0Z3pVbnYpBemRdY
chdz7QICfNJ42bTJpUQmzW3HFwC5AjPzgkL5GIqkXoxo9cswY6ZXlhw4WB6RZgflzZ8TuEbOR6N+
hrr+E3dq6aUcibkPnSmIG/0kG1p6Cr/McDgFBQtkOLEyov/VPCelINvl1DcE3E/275FZHAMj8BqS
S9nY+mhFnI+psgF+MJbxGr/css0/EJC9nmy8M15bDg9Tb3qp3S04MpYZIadClevCzTf6blZPSh2s
1ZQAGfe2OiOPnWFrA8GfFdU6SIqt1p2b+U2eQt9IfmToYw4IyeajQ4kOITm2iPHYGXC2v91fKE2F
8Rkhgt4mwoziezP+Plv0PY3nPEo28eAH3LZoF106VrYU6AxNshun92VKFxwW9KXQG29Wv9uTsfAM
daPXz7p0F60cPb1KvLGxTrJdYvJa9qEK4/IbPFgvVKsDGKEnbpIy7xaAxI//4J/8w2j6T0WXX8q4
aJv/+l8e/Tv/APKBxAiBVXOIOti67Zh/Lb1TZJwUZREIAnrqhWZZb+rrjGhhMz7l8sCxmdNDixbV
TPI9UIuXQetJB/Uwp6RSfIsLt8V1VptHjudzqZ7iMAzXFszaxdT11qon2bJWHKv2hzyYVx2OhjXV
2Zsunbmuoh6EvOj+L0Izz/8PmmfJtt2Zh/+ee/bv//y3f7lbZEnWkKf5+z//09/+9RGv+R937+zf
/9s/Omf/+G5/WGeJvmBIch/FW/i1Vayrv6I0hvObBXAC5ywZArIsd07bH1EaQf6GGkXahslZOkRc
cNX+EaURxm+6e/fbguARNoFh8Z+J0mjaX9mi4HxUIn6mzo9h8A/9lS3apRD/LKZkK4CVTAbsnEq5
2GzN1UxnBe83xs40JZ3Q9Ze06uxEWXVEb5esSsMztDHfEMPdqSH7z1RJSgYuQ+q55YxLk26VTWwK
b8LDt0o18xs58hZ5EUpa7xoXNo2BHxt65T3e5aZsXiTftCdJhyKYxeugxfI1KIoCQSA0/CA2ixun
EERRfTBWYh4wdGrGminzJ3gNF6lR5UJRo4HbdNDtpGIPy1rBWdi/JM2QrxkQzH7Gd1n1eW1sp2T+
QgqQXjJM+doNxAYxlR5lm+1q2QTlxa4nVvITkT2Yk2Gn76bYZmzTavYmMvrMk2XkrtH0Y39w7eoQ
u6FXY9JZRo2FlKt2V0svzEPRjubh8RZEo3bRYYS/a7nHvpyORWJ8YaccYdRZBVBnh5vnzOhPzbt+
JVoGR1UEOLogyWDPQbmbXVdu6tj83ooy8ws1Lr71VGRtHZaC8A6wKOxCObgZbLPcHhK/lIGhLvpZ
fo/yYjMz/ofPWnwbSYtQ85ZvYkeXmzCxPjARxqfHQxjP8Qk4hA+lCE+OhVfZhr201IhsbJTEVUhk
KMqx0pC6E5wclVU88yPH50j0r2ZBchtt/70mF3sGxk/oRfTOvh4Fxuac2opcA2I2VsJ9oiKGLeOo
f9p5IsTGCg1l5/RFuGmpdXTYaO2D+0NWLenfGPzqjkrAtWRsWtIDtX3FmsKzZkSc7NvEPRhZ6xKi
4q2eYsa0xIHACONsNumKZnj16Cp1sbYlbVyGqppIh2GxHawxeTctfYfdsPNymzLsUkTGXkMEi+dW
LE3tnfC+euVIYiHL3gLhSFRa7djfJ6l9apGKNZxXDELzbcgQDXrr0wpJ2TCtgXHfde3F1dLuAsGz
PIaG8DlE9WeHdG9dUkzaFWjYWVj7Y47PkCg/Yl9SyOmUjKQSzNg6wPqcr45ZfTBFW5nYArCKR5x8
m8iudk0eacuAofKC/u9o37U4hesZPJWj9cdW0uI+gsDgQjTofGY6s6CTkRmEU9eXUNHrSzYmPud/
/apb6ilIdS4kV3l4m97EaH+ERlveFCyE57EQh7FetjMllzj9fsBVL98cl51/Fw1MHCKTaq+Ml0ZV
5+6R0LCyaEol2ga6Ht76XmrHtogvOiZHihAGdJORkMEG92R4o7W9ZQKMZJLUyVFtXipjnk5lrIkN
YF7Tb6dqHfczqr6ObWRCPvEd4HAeU99XDe7iagwBV+SZfqJrQzvlP62BqrjOSRC4TWeOcAgy80gz
wzzniFooGMAUHVjz4Zi2GLpzmoGsXvRnQszB3e3sqeVH47K1jEh1rcNI6lclbKGJiKg9agUDvDEB
LpJnmcX1PRUnkdZbquy0E21CXHdBSQw9Men5HvtaWZE+/3BbhQF9VYElkkl3lc4zR9L5ZlvFfAM8
m9JE2qdbuwjVGwSBhg6l9jJkzuejL2W0hdx2gnlSFhrF2lH7bhWlavE64qhajWn8jLy9j5uAy2ps
is+RFF6s47vT0rtrEtscy7s8zPnsESvGQV2mB6fpum3d5vSvGEWDly0l2h5FHWkuvTsH7EWzSVjH
Wkp12dn4pB/4IpeZV9DBEhoF4j6/NqEhdj1YBPonwuBoWXHAcd2ALR/MP1ijk3WizD/TO6WYrrJ6
xY0TkI5qoytWcq1WaMbWHDNSxtjzPreE/DtAC6fabsSzU3BquX9cDH29pQFUgARwdFLk/I0bKDPn
umOiO2Up5tawTt7Bw3mqVrtbmlGjPSCLeE/RWbALT++arPJ3letkOYiEJX0CNUqB6dtk2ulJyVuE
JJ22Jo0M5SrSgPSn1hSyo8UQMaF4b4c4e+rV0vG0MDPWSSqJP8lkWsaEdVEOkvRpGvutOuLPrNIm
ZLzeEupU2mFbQSt2OOtjCk0gk6cjPdd2FfttP22TzClv/I8DuVTtGVtQsE2qNN+IYBZLLJLBbJqf
fToIL1Z6Sp3rnjCd8I1RMmJtgr0j1ZtZB9wiahHioCwU38qGZ3H3HST8jpvE4HKLBgOkCN30xFhC
87lyxcvoWMau0JzRszAtLcm5detQqJxf3ewjob/0nf+oN9PGZ83QC0TDRr1Lgu126qguibNkkUo2
7ICHyY26NX4ql9FMM9k/mkjF1ssYNmrmBXaP6Ow2qHzZCHqh0GGVRnaxytUG21ea2JeUIEcwwPnX
BPI5nJJNaEG9MCeJ3BuNwd4cRYH9VLlDeedrF8vEgzRkY8GrO3+w34EIINQ0A5UDY+fVcUfHLabM
RehqRz1Vk93QZsuogBVnZ1NO0oOyoapUfRBIzlIUqbsI8FECDeUCmvhuhjwUQ0lpIm7HZmK0VUl5
s+u2Q2ZFB3LgN2+HmkRRjCpKuDLaQoAJNewqUfnw+GmRWeJOsnBoN/xhutSZ97oxICE5BItKOWgn
Ehi935avqvKDpRBix6BaR25JVGFXTXyEc2fQwDOsWdzIM3VMFCLMQkZGA4BZVke7uF+GmMLhraDA
1GZ/LfN0uIrmWqtj+6SEw3CdQrYtkqKxSijahaIMY8ew/w2oi8FkRk+3cTHm97BUg/DQ3WEJg4H+
mU+Hx4NzbyNQO5wwBskgPJ6fxB+nY6+5W92s3U2HjwbzbWWtx1g51L0snswLGqq6GKDG75uhIMAB
VmOR3i9DzNXYPjWOZ9BUlas1h16WN+5F6yZKSFyavYqhoQl9GN4IBM5rGoYxjo6GCpmFLmN8O0z5
GCodjPy9CPAoR0EjbryaqXdKi3ebs+pKj0pzJ1Pt1irkeF1uYsz0WYIKpjLx+FJUeEsmzG+1lsGj
dVMMFUD+rdZR9zhNhg2mr0Nw5znabYLONlBEzyE2OxWUPl/0bvYRCocnpO8BB5+4ivqFwz2N58FO
52RMKow0MjvbHb3AsH6i5meeiuJ3gfbDbImUZW++tm6J77kW+XVEQm1tIGOFrPOb6hb60q6y3zUY
e9vSUptVFSNs68oQ+qJjO+4IUd4iFWK4wcs2DPWDPbXNbh40nvLiMdQ1N9ZEuVjTdMExm8yAPjTe
MurshcRF9GQY8BELM0BzT3Pn8HhoucmSRM4T7+G+DsLi0o0siCbgrk0m2GRVmuWueuBzrMSTvQD5
n26jkdELLR77IgU+ZNRpuIKxgRU6xBVc26jh5STJHAECpg0zX6u4Z/xkDDKvtrLrJBEZ9Dv0qQy1
aRvMxjmunmQuO+pCRuvgyvyMoSg6JNIKD3hvmVJXQY/0IH5WoJh2YUWtUdj35yx18JmGXe/1PTm9
NM0U9KekeXJHuoxxbmd6RpSqSi/ThQBZs28jzs2sLo6PNa87jswJ9wmzuRB8Pvmu8JJ0o7qC6qSe
LMUyiReYH9JA0Sp0GEF5A2hrgL3M8DBst1VEHCtnL6gz/T2r94fehRfSVydWpnnFZkjfO86s74c2
N3699ZeP9YJtQ27aB70g72WZbbwbckt7SpIEmdUioeTCWzk4kf0WZ47L2YSpuxEH7jVKccPFCkCr
QDoULiN5P1VFhDcgm8YdIZZoQaU2Oy2ZhR916nybM928ZsVo7HVZotamJNejNiHF0VURNr2SqHHS
feUZ1UJR2tMvZCWxj6hYk/uX0c3StB8Vf9cPwFoVhD1+wIwmhHUCwWznphtXjDR2BVjaiEp/WSJn
8JmF5XmCdX5yqi0DLo5I5PzAG/S7sQpMv2uR0pww3rL1pApsol4yplQakGev+riOipxyOL2q+10w
8jkNgz3HUMVc2Q7eJD1xV2bSuksjtFbdHYA14lxaRGUx+TJl/yUwny2yGXELoP1SVdpsX+nzq61X
nI6YWvhoPs6apszXMM3SVWXDXwy6Nj90WLwWtEeSbsrwb7euWXk11PbKqj/U3vmuZUF6aAyEOACp
GfjUeZEavUWWujfOYAr0VYnM7ZWdUy11fcLMprGtiRVsSoEVdetSNc5q3ciT/k23hteGzeo2jlp0
yZSSRsjHWz3M9b1tgc420nQDCYgiZa2qr50TVNe+4y6WU+frqQql6CYxj1WNNabGInWOZuV7VvfW
F5ApzMOZ9lVEbzbT4rsoqG+jCisJ3ZII8I7dHZhxQF6e6natJvADctd40cuI+hcLgTXRtIS+Cqme
psHe4KkS5yqOrLNJ8+sRoz4rFO8ZwVdAK1nsyuxg0L1yNivMZCJSerJ3My0wdzIlOXBi4xZ7rxoZ
Mo3ndIfV5ToHSPDsOUCHBhCe5rVp0N+u60m+lGaxiYZevM6SThhVkIhhR+jPhdItnWkIXwv+CVw+
kb2F6bhMNCH3Iu6bSzFgS4hjGa151cYrzTCLs5TzzoW7tErHFG+BWuirnr/W1VBBhmb9NRASQh3G
z9K2MEipjQSu3BlL/HQNmnowMVoLy900iXZdO8OLMTkZgSmOmH0UJfsZXtMesn/lFlslxbcWJc70
Skai8WVrNn5H9jJskmLJ6nYVkx35hlNYlyT+olyo25SyLlYQI3+n65GO+YxksVJPxiaC47ayU2VN
u1R0zszOojcuPw1pqD0ZanwAoZCtxlo1TnioDEwO0jiZHZdALA3JblYEpy4yo4U+Fj/VQlGeYpfG
4Fg1R0zchMYSo/fy0NXfFEJrueRpZ+cfe30s56NTKxbtfRZgERbJVU40MLAvrmrrx4CxAUqqBgQi
al+BVhP8vxsqHKFldJo2uKaEGHxVUGbfWerwOrMzy6oAfDDsgl1mRYCLlMK92EPm2cg+OzNAljG5
0ZZcwYuixclj4AbE+AXyFHvPQElok28Ym63T0KqALSrxSZsNXpPl6m4b296PffzKbnGzmrm8Kpr+
NjuJ8mJ1VuXbHIV2Vj+W51EBFtZkQf/Jt15AD26/4jhlm2kZ8XWMmHFWw5RsbL7dlRqqDpul0XxZ
ReUxAx8/RkF1vVI0q3hguMfw79vDPP3ngwUKkpU0gfZcY4Z/PEieN8ML+tkDyTg8D1pE8bBKRlRQ
Fp+1k74racXeFTE1VoS6b2LCLzfADPFH7NCLJKui5yDWdbYwsGEYXr/mUat6dlhwt8qO4OGNizIW
vk2nGjc/pdqqoTAXfTHuc11N7u5wCrjHoFmE6A6LYVZzpupW9xwzbcL5ol64dOxlSJGtze+LFalM
b0NqJ+fqjtR4PFDpFXvgU8K1UEKV7lF7aI4ccFZSxfhW31+UmvlcSD3c2GmfHgb+sgyvI1ze2uhn
RkkBghl8H5ug9SfbXJYVTsFZ8g8Su2V7wH0Ash6/lZnVOJ3gjz+nPYMf8D8oU9VtKI3ipFSGi6ta
aYqTkRnKEdu8i+tpWwr2ygWqxonypgv5fJ5ZQidTEs83PHu+UioDCF3nuW+dmZ2uarLnLRO/SVqF
csYsPziTE6yQw6b/j6H4DwGqdDAM0Jr+HSX9vz8U9H/92//8jyjpv77bLyXd0H4z8B64YCl1qgdU
AeThl5Ku278ZDGFsBHNTt3Uu+D+VdPc3sBDUZzkanjQYMpAr/peSLuBVaapjG6b2AFSY/xkl/f5/
/AVCYbJVuZdP3X8KwWH2L2BEOygc5a7RrKpejDt90HHY4gvqlR05cbFKtIJGNUQZ6N/DUoz1vKKi
OV7PlKQSbcybI81TrFicGEMhfc2liCSqcI6NQfneSSfztbRgu6PUCu5G0rkmB0Ovb7t8GepJtTIC
stGz1h26mp10qrMDZCPwY5Jxe0zm+2Y7q6+KpTi7rklZXRrSFaHWFL/A4YnWcwox45gMpWPdEvmi
Noy0MzdvOITEvb5/5FpgPk2alzc/syrdGhbGAACOr9aQJAdcB3To1ZV8rTqDWzOZO2ahar1NEqZ6
bs8Srtth51cFnnzdmiY0Bcs9FGaX7edYWUKHgQXtWvneYMWAQw0xnJzPvIg6VT1L9iwnaqakGIOn
bEh1v3YUSuCqeiKyICz/8QlmKY0ng6Y9J4La5MRw94Lw1L4hZLVPUpdhhIg1HDG8+/jE40uswEK0
rvqN01jtwbo/zCoz4JEbnRNXG4cw2clwrOI6Ch3iahfkfp5W7Q6g00d+L8qT9+q74v7AwG6BkKds
NcfcFMAfPgcsEIozzD/xUOxxe6jfCRZWd0ZCBh+1N3ap7eC71Cd3C8rqQv0eUXHFYZM6Ep5FzVbw
WiN8lBIsf9RpfMgdI45KTbnnHmueOnqkPKXHeMINERu24mbblJAfRWVKe2VQ014b0aSe7rybxGJm
GT47IVluJ3PuTxCY3nvHk2Z0eOEJhUz7x/t/PihgdDG8qmy5cvMSKbHE0tql3iwCvNvh1GdHlJdN
WGoh6UvLMmCDBxuVFNGy0yYF3V8n+6Gm6Vpr9fEkK0vdlipEoTEP673rBgPQYbHsczwHOpXdi5Ik
FwhrmCTO5E1EO/aSu8NSNYPwLIj1AJlP9bWWqeH58WDc34qhz67syICTNlafil0OR7cM+ms86IfR
0MVRJiC2qYKjwE1C12AnSJILKFi721LIUh35bT6GCQPGpLbiOLoQrE0NLkVeIkFUuGYVOA6q47bc
qoZ+55bhuFXbPIDMngFxJrnK/QZHtKkiNoxTFmEkscInO0QX1zQGYv39Y0rY6FvLqO+l0UblKQj8
W6VSgmdTOsiKcG58JRbduU2ZJqAAJusqVocXs7Ze26zVyLFrr4+PIOpgcUpDNobD4CsWouEsA6zz
QtU89x75tZQI5l0fKmslHRpQWD0114YdLDiEGNf8/iBHgFuaSXDV7qS9ryg0vfZV/ruTqSqv1Vzb
AM5tfPJjSKj674YLHoQo4qh4dqurh0ZM1q3j6whK4IMIdPfweHD7Kvj1FpHqo9oHCvgMPqkF2U8t
T+kpl3OxfzxUtVPsIee0O9G9lnrmHqPRduBWcvCyGYGvUisYujXHmJHkorJ5fMlMopVGJ2oP2wJK
nRU67yL+Vhll8x00GsYQjaYgZrJvuZa8RVOpXhS2bMToJjzjTVYeOdXcX/DD1pE9Kfr7h9yoZXf6
eF81utafczaxQMtDAheEw8ogRTGsq2De2NT7YedULW82tRpuXaaeQyf+4TZDv5INCOkptebbqCfW
aeak9Xjv8aAZSYiXvoVCnCdfMjLKc27zJIkyGG8m2GOvGLL2Xczj77prWz/qplkrNno2UYaNPio4
zpRloliYXuacmj9QHbwZzBo8FkI3q64O7HaplzQ2VRVdgISg8xEoB3HzCPawKa6hlgQHxpjq1TUV
tv7wwZLRvYUW7Tfa1OqHXIR4Qh5vPh4Y8+rAz/iM3quboonm7Z8fb/73Jx9fNmAL7RL6EOxQtE9O
wnUs2XQtJsUdMCh/jimvz6bB592huvi4NwFhSyY9Q477yQ4s6h1AudjCAiFfUE27cO5DT45qjKSn
7pYzBWAhGpwno3CcJ7siHRDICgphkU0Jl6VDHzcIWXH/LNG8OwZWzM67lsr6MHbxMfXU+3020Bpc
FmYZd8fHg35/K+i6PXEfY/v4EDV87TEqmz++AgigtutFCjiNUaxq93L360e7v/t/+thfvgSMyilk
aLNoR5vKIs7E+zK0R4kVr232j/cfb/358PhYZcYMfATh4sayW9DVdKgKU/T+fUmdMUtlGsrl3Cww
lQym52SdtRvqEKxFmPQE4sYy8H59SrGziz7G7cLQHen3lRO+tCUcHYh7DfpIGb0M1BfslClxeLp4
V5SagdacwXYGTQDXD4d7Vayxy1PdHUZrbUqvamd+swQwxBCw+HbsHVjWHdTmWWBYCmsW6ql2w31d
UTaDLOiPKbgFJW2c9UvVQmxRxUuh9JkfaRycR4tTv24VfkKDmqbp6t5sJQaYsOJgEYY78Mj48x1G
f0kwlJzF32Ol3oS9K9ZG3xgLYZdYE2Ix7awg57DQOfpxpD5qnoTpOwFyXEp8hiQVKaohHP0apK3b
hMqGMwcn+thOj22lE1xdtGZkrbMILIYhuFHnFA2wWShy7Fb5VmdCaMmvVsY/9bRzrqbr3pKOjgmj
qQgsCBwOiR27q6oOvEejE4DddcLtdyGlcbSA6C7AIkZkeHGYkVE8UqwQYRSngs2CaeNzmMX5mFt4
HkbiB2QHsyV0AWOjG+G07zgMEqjVwB4z1q9Vm0Rr8Yblgg0AYTu6CvMnXAESMx8VmQ5GuzgLai8n
7r9hgHG1zDpdB3qL0b0Uyyijpj7Pjy3PEq6wxGeAGJx0LfvWtzSxOVI5zAIfdWYYXLLdGPlhgrXM
CnhZDTqsr76k71ZOkrIRR8LtjmJfm5uTFagUhI9JsVJV61veVirjR/rudVBArcOQ3cir9NdvmlTc
NusZEbshZiTbLnimaMj1KQICzDUnvpaY7X4uIMBk8kut1qLf6GJ01pg7QtoVCkqI7z8N8PENMMzK
lxg9Nn1L92R3p5o+Ppmp9D8r7ftIcJclxR52zVuoz984yx96jrc9O2ZgpOZ7Ik1lhXCsrnMS8fqd
WBi5yxhY1apV3a0UZF2dUT5XYr7hqK7WgKtWKQ41z0biXCKX/xhUfP/WpH7N46CurLkeNnYD/b2j
cHGTpUhctCmttZ7AW4O/BKnancBAjFBjI+I3Pa6zlRkbQMDvv9KIkrRyg4lUfxrvewPYODuY2nMc
/WcYaE8Ot/hF7BTfMxk+EUHJVnDru5iMBed/ubL4i3hBG+RL29o42ODobse9q9whdbHRkDob2dqR
Uv8spUNyLdVU4gWRXPZw37eJQpLWhWehWjUTquGVnxKJt+or9mo4WJmNwu4hb6L0IX05IAg8ZKsP
QQhqjVhBzTC4yQbK5SIYnIide0mXkXRAuym2sm+dlJZbE5AnBUlT5pqrNhtnL4/nF6PTmDVW5S0D
wGEpbruusoI2gkLu87YhSJBD4guK8XeRYwqsg++zEWhbdgefSjMnXLrgdFo7tvwmFMO6L7I7agKu
iM6gpxbjZSgLyxOjPv3izrAiLQpi7ErEukLxuAKnxh2/KLT9mQKXWuuW1nlyqBBVXaa+imu/GOVo
7SmvTnTXS0kw7nNaLXxVnT5KnvcliKRxJfue5tS6+W464bHEmbKX+RytQh2LI2bIlVGmxtLB/L+Z
OwAWaoGj1VExRxiRloBrHTcQXuutBha8HeXA1EthiKKrw7pjSyfv9S9jB3cm1fGwmoWYn0yb6Gmd
kkdr3eScKbhWwmj6yspC2bXzMtA1AIa11VOXY9xsEpiXGItDS+xWZTk+zX2I2o7YnboJB1RqIUmq
VHs6pxuvSDzDaY7g58ZFmcq92vfzFu7pqmkpHNAa+WMMNM2zx7pezgrjv8TWuFPQNs9cDDiPVnIA
VpX5omUt2lHk0D8/zQvR9DsxU0DNzpUiPuezG8RnCHZgkTktg+38JdGDNdtz1rLmMjFls4D3EWQ/
ahyFwOnc8zCBtVKcbzrt3Mb9+DQvHUYbmmFdcjrc2W5u7Ijla072SnfW0vTJdZRNnIMHqxyLZIv1
Te9h4KXlR61Bg6QPJtT8ENtsZ/xMrVeVW72Fx6VPoS/iLLNTL801T1PuSJBsn9RfcIRbjZVtOLIp
u3YsyhRWHGqox5w0JtRY2CWwVL6MmVYnQwsp5GhvqJcEBhI4COSXBNwv1vnueQSDVE5R4KlxvbWn
+IY/0AOJshu0nMvCfkOpvip5wdE56hdlnH9pnjNy1SZ2EC3GO1W6hPnYNkBOyij90ZqX3LDp6y3p
zjP3ooNqYWDUuFMPJ/OVefdGpNZhNvQfLh7xXA5sRqrMa+aAWWU6fcvIBDvNuuEvL+LEm51yHXIg
cEB3GfxuQZVEXhm2G8hXvDjpJly8mxFOpX7eMQ/dcUTn5EdXoTJPt1ErXnCGrAbOXYGcfZNX2RBe
oYYFixGCgUq0m32sslWi6tnEkWhhfO+k9QZOzGO9XpmVubbGn1HM2pQoXqekK0EMOn1Lxgmnzgei
6S5NzwbKvagp7g1eogTxVBb7oBDbPjF/jHG2cXOig2AVJxLB0kUHh4PSoKN8GbzOXQL2ogMkFe3d
4OcM2qzvt4GZM1YoCVy/Gel0JX9GhxJnVIV2YET3Q8E9csY5TxknFbnZ2tSdbRqMJYQjc61LBkAi
vZUwAZf4vCVBFmM1jWuME7t7s3wyiIXJRmUq6i076EM9f7Ys8aaGTcHMt4ojLxwfPTh9eXewNF5D
eUMcfj7Ca6yaAm5UvroLQ0bDOJ6VaubXbwk/BONpUOkKbbUNvMcVr2r4nqXv2t+CmIQNAfDIZrnH
d5bhH+I+U4Y/XYXnV+8PA8G6kK0guvGO+dvekjBfbN0DNbJxG3mdlA5sxY+hecpS6Y+tvXFtg3+i
5Gi+R4xbsIkK/SJsuMzFtQk/BUv73Q+v0WBZ9EgTyU5v5VkN4TFzdJzaaDnEPNuctxsG80ChFJcs
TbYfBi5/15tsoqxTfA5a5pV4MgCrL4OW2yo59YkfbgBFAnstpQfHSTCJTNlTneqLKmITJwdgWdN2
aMddaJw0yJ9qcNadT2W6FvOpQQTRb0LWXnpQsw4v2bjUdgGTPNewF5z1lipBijwkTaP7pdUvZf0z
IIbWmy8xZrXSz1QFnBx61ceOAisKQZ+cF1bGJZwr0u2gQrVisY60ZzP6XcZvgmx1ofm6c2WmvQzj
ajW51BKS3Z3qqxOznjWu8enU8fcgfZr1TdQCEAMr4vbIAW24zdjXEZjyhQ7insKQgbJCWS9t0vAT
HKCg6FAVnctURm9Rlj5plGmYNfTvyi8dIqY8Q1XM4FC9jC674X9j77yVZcey7forDProgBYGHSC1
1pnnOIg8ClprWP1JNN9jMPgN9f6II7sZj9W3K6qDPp1r3LqVAgnsvfZac47ZFtsG85SQpjh+Ka4S
FBIwiRgVRKDKdFQ18Vsx5nvXKw8NjXfNIBCzo8nTMmmim9X5206O3sRAZVnJTonvOZJ7bzuXwKph
H5sHLx2XYmgc1bif1RT2r4dCLk5N609SxkJ56y/USMLZ68sI1fphmhAy5cepZleq8egaRj/ZMKlU
ZY7wQLb58WYYQVZ6FRAfWu+YkNiiIHODc25w1WnM+I5SyOWDMwzLxHqd1tKcCYVuj0B5PRxFeiXc
R0G+RSjBUrjhKBNqFGC6X52IjX4bg3jtFohcLY1xcQ3PrN9DJZghSt3WwF90CaVXo7z8t5DUtI4w
GRnECEkCZSQcArO1+yJk6caaoH36rCShqT71IqZHK31UIj4IhQF2riGJhfvQVuuOWbLum1u3x3TF
SGIq1mAv6I/uDNFbJvSLiW7H/6j7U02xFtbLUp81s0GvbNKBCKc2wHPvMHKbvLiXW9N0HZfUr+mV
SLmTTKeibT9yVZq3rK4SL5kF8NwkDgRaAYxEJWncVx2h3JhdvlCN6mfAlp6QVkA6ypKROECya8NT
l75AJjUzOXGiD9IuIyUUxsoDPvo05oEWk3RKwOPg8I552G6N4qtAn8QYXCSNJK7tYpGbhCd4fT+t
3D3SCMtOXGnnfhZrLzO2kqDMSbCa+qZP6Yt+TkvuEX2NEgPyGCRnzBjsW5RI/bWFpWkspTa+V1jR
g0Z51JKHtoh3Lqv4/eU4d6pkGQuffTysXoQFrwHKVsq2Ngk8cJ4Kcz5R2kuJuynpVnggiV69nzFQ
BAfTy7EXGp9AbDuqRa6av6SuesXDCxOg9WWuzNqkIQchm7aBvq9U65JGP03aIlmKmVthcnYUWBsD
dQ6xoT8yZ00fIw/IDud1HTVHqwK679EWiuN+EC0yiWLHV0tge6cKw25CBkPT3Qp0c4UQL0TfXVm9
OFcKc+ViJlKiSYjnmwVhLospviUOAJxPZF+muC+cPAecKuBFEe99VEylLt5EGVl0eGUszTt2JWWQ
kNivIE4OUEoRAv9ASkc4K0lUIiYcdWbU1aJk1g4lDXRbCvsPTWNUDKhCXfdehP3VTXPAykAsbcnA
qtTlaH2SY1gP6AKETxxSDwp3MLm2PHg/mZw4KAxeezKKp9T8sOIGDz5FzYCVoLrIQPiwomkzNKGZ
xeCwlT3TGZKvCBSq5DYLEdxSR4qQZzBM1YM52nvU6IAPyGIoJAxNiGKOmibBwBldu/MFf/23PzIc
crrQ3UdDGCddgqO9lwWU4clD8A9d42Kuw1lYUocp2bmNjHtpECeZIqmOWfDRYyjs713Rr6xRR2he
z0dXwQVZZtNi6KchLgEj9Oe5ltqtX638YWkUmHExfSb5eKA4YUaJxgVQsFPp1l22EgmkQ2g4bd7N
OQordp9LypIYu0WKPoz+SnSnWWA6VaQOx6FMQesEdm8MT5ZmfwHGkxbNIVfVbhIbwa0L0ocPqlgE
GrQLeINa8PKlXJkGQMEKEYsAwQ3DW57Le0+ikqJP9HKaapfAFHYN3Z1exhccmfJKrGJpZikhFo6Y
pieQDoEQYLW2ZbKdab8SIcvYl7MHikbTEvZ9Lm8lAB5VHNzEEId+Zcx7vMyhTsCipJWTxuUpH0a5
XPpdQI9V/LJM/1x7zRJVHAlY4yzMsLOF33LSOo0pHfOclUF7F1g+hfCm9+99gF3TELivmHhFDML8
yxh7cEBZCrO5L3TXsmSns06iTy9FgnURkMk2klMrk8Ti9uzWSzUBsCUV37I4D8Y4dKDEzk3zIx6h
QelH1XpH1zCBmbbLWxMJX6JjjnV6aTAnbYRDt2vOYr9WaRJniLkRB29LYmWaltBmHuOC3JY44zhs
PFOG/hUeR1W9DvqVKixm5JdB0jOTHTkcUv85ZN1LoXjpRJi61hW1+KQUM1uJbkF4JCDDIfh45ht0
jKCbMYmyFay2TdCvYRVN8qZ0mtaY0y7nzJgsqVpFuA+GNnu1A2vs/3n4WW6VgL2mqG1Xzs6SR7Vk
BF9ukV3c2EI1Y9GF+8gyWNpSBD6zJLw5UQ6Rj+67Ca4S0ZN4BZC7jjS0mXE5YVqQ6iDSBkHVsSYT
bxJ3KEPkM4ZJJ+Y61ey8MetQKJz1rth11ifH/6K7JQCT+GxkSTY2jfipV99VfiKO7OtuONejdyzG
1OmpTwcTUwbHbrHeplrvDHW50SykieZCkhc96SmR7t+COlprL0Fhbm2lOr/X4egw6CQ6vbW7uF+L
QQw8L4FjrDoB7S4tWFQeywx4DZcg1uFFhBN42qbYj8bq1XheSyMB5lQHhYqoP+q+xz5/stfdLMG4
ygniua4BsmFGxVUdx2eVs+dQ7xwaMXNoD9YNhmTvJLgdHiHU0Iw2u5epEdeTOT4oU5GM+yYTCFy8
ijT3B3FS4J+yh3bbsAGH1TizeCW0gcjHeTO9++7LmRSg8y2yTzaZg1QQYyTGC1+V7FGM5mMR3tO0
x1okTiXBnzXdQ2MjsoQfRsScwO5FvGn7CSJtB/4zEWqXussIJGV90aUvxciI2CHZUUZ459F50N81
UmVsQc5n1jhcBtYpF4gmwbi77gXSbPMe7S6tmddjXwUn0zoadeC8xm5G+6ZK6tQ13YlKw77QFi0S
/rz8GtJsIalnXQ6neiSf2wTaEYm6CrV++ep4raQSFzve3MKrf8gTQPU7rLRkmIsi2Oo8mmbtTuuW
jGFmVipNUyAYiOcHNLsIxLuh41sBZmJ2YtUGKj/h1gz1e+55dqGz48XagWQTWs/4xny27VQZplba
zXQKmZLBtEyDI8y/PZhSapVsQAiSdADEotYYNvQKKm9Xd6ctkQUQgCv9TNQc0bRfWnE9gxBYjik4
6R/fnhY9CD4J6TABOzQK6F8h25WRBQndT+bTNySwVi202GmIt0O9zdf01QWSgWJVSCePxOvBf6Ys
8FI3JRWhR1TXHvkmGHRweiu6NtUrYEyoCdUCnByOe56sQ4BZvcHtTx1Uvzw4XTDDnsLgQDm+9sCg
DuZ9/JXn3233JmSv9jDx5vUlQ9Yqkc8oyPoy67oLIp9pKbKhviwY4GwrHhb26RIrlAasFNrzoycD
iIl3JcPCwH83lVicJQ7KWcVIPmsdEUmmnnUzFZtRqwIf7uBU6e43XCeBezUq87syaLsspUVkUrSD
U0isbF1gHhsQZilPDetyWmRIpk12h09xRNsOuYwPLXE27koCGPo3mkdwCST40oNpswKtLA1rlqt8
ljxiCXxeLW8mo8I4GKuOtCx+StSTqKCObJubolPnPTgiL7OOpd4gX/UISLBo7TH5oI9RRNz5uPYJ
ZLaBjkfjvgv51UL4ZEMYzbXCmrU0DwOrPlRmd5TwC0IjxiTAYi+kK3r28AK0OWzMSSVeI3cgKVYS
1qqUHX1PmAbco8sE4HhefzK1nXUlDrrQkieF4QGQzLtjrMHFiSjA86FydA2dcVe0d8lH6ScTNpGY
CNgFd2pp7L4tmJHOrQMepGyuhsFRboUPCM5AKtJ01ug1gcDRUq2amoVfclFlkNJcsS75yiSsq7n+
4q644lZm3VHj2wA0Crz4knGpLdfFjAborqhzNPpI/HvDrvXgzEqA8cJ6U4V4J3IWJVMXK7jOM3jQ
NYgr7IMS5OcUWui4MSYac4O4qjZVrV4wGTlS1jnwIxfakDHpQsoXS45Ol7iInwYNgIBoEkuu+eUs
W1IomcSp3zXrMMPhhmPJbPF1eFsRllYQtLNW8pbhWM7DmKIM69+okUv1VbA7wpmj76lzBYv8kkWe
I2fbKAoxp7/i0aYwZybNCDtB0D8Kc5uJfBBS3T1fmHJ5plVOpJVrzRTsC4HhzQp4IFZLAAC87u5N
kyhAAxOQN0QvlbgGeG+Y+8mNIV1LgmXRgvuIqSXOggZk9cWi8AZazhcDLlT8yskgFjhgiAYGWazd
aw3ATollu4FMkVSPsEQsqpGrIG5qDtJteyvlAxCBeWPQk5RsS9QOYnFpp407IzzmPhAInUnrpvpg
bErB8WkOKfcPU+TmaZJOm+L8acBvx9HMVb/FbiS/IlhpgnxtIiYldBJzTn+cDEPjToDTws9vrSmt
4/FlJcW6BVbFY19rlPVr0INYeYGcelGRTtjRnG5NxlPkX2fJROqBgGs+BA5hDjxGpy+J58XWPkvl
pyIpq8Oq2xTm1E3XpJARPPujgrb2h/5ktoybPGJFxvoJSSfXeArSe0UCSeQGIC8pnz3ioup9vB2Q
KvkIwIW4RXNIT0IiS52fh0QwRzHY43qcM717VTXqKQ2jvLpGEExjSZ6UukYCtUbQFTFoPRnCImAJ
GlHY/JZh/TZytPOQDfpIROOBoQgqziBIlrqwZ4a+k12mu6Idt5tQHbYWYEO6Mw5I4WnYr6TihFVW
TWR7oPLIaYtF7VPSkNdGMleg0J0oBhnnM7JgBkBOW2XgyFQugfClsvOqeKmC6iipWAayaGI0otNr
PCvRp4qWZLAGO/W/vFiFE0sEhnuTan1ClW2rhPa1ugxdiR53GIOT4bDJPfpO3BrKGDBtRXwd24Ge
Je7fQM8n+aCcY3wKhuEn0yZX3wbFxDHTEv1tDdCo4HDDxBy4hpXxwr3j2c5CTMvq0E/GFKFVwj0g
tEXMxI8DvzCeolYF4hN9JyrzdWwa+0TKtaVcE1yjjqBn6uMI0BMGzqIknwzqhZPQL7e8z1YDJqbm
D1ow1GpwJwwmNiOLjhTz4TP96KuAi1OCacz40sB+seDfehApCMB1evRQAjnSunmJskVsnMOxX7+u
XdRadHV1cG+vA3q29AL5HGrPkTVSpx9iRuGFwmPZRAlITbiY8KmSrp8RvYMrMFzowqXjaFeG+lSN
3wV1WDHmXLQcOnwCEjrri8rNSS6xqYEI9Ld6BhcIyWtAL5Vjum7EC09qyXaQF4V54j4g0SObM8dy
4uiLvoaju8rWZfdxOR0TUGJ3NVMvTIrA8cCH+hOd+sEdb0JSrlNDsgP+Kh4q0BwV4vxdG6G9i8sF
MNaNZf0gkHorGa9hTsE3QR8EFZipGsD7hHwv0dMEB72hA7D2i2xeyAeX9mk3fHjJvpY6zFlIRGC7
ZD5bbryuQZ0QYTFVWowtyPClCoeu+8Jn6E7dKgwBvkSzuOvcJWaKVzVUJmX4SVDeXMNUYaswy/18
N5grtpSXm61oHimAIHvEk1hlEK96rCIYWV/8vKITvuqSMXzVOeQxUoGYX5UC40Rc52O7q8FFtf66
sLoZoGywQSIDBOOsCAJ44+7UZPkiSbO931/BlkB8Ldmh2spDZjN81WZK6EPvnQdUXJkkMPQemOZr
i7GipPUNjSyKJJjiilwTHGqLqGeI0qDHc6pTHddi229cV1vFdHrs1hSHRUe8JSFHuacylFGukUXX
Wqmar5GWXYsqE92BLmj0Lzr84Sl1vgx2fiq3zaFjAaOLTf+6MoEvL2JGkUOacC+gC7NhE5A1aZy8
3kBAgEtc6itrm6qwwNA7qyOl7CB6H3XZXKrSeFqDejaaIHCmQyieVLjyASM0eTh7Vb+oEosQMM3O
pXYjDCyMPLFYeidepmyExjqlfbUwMoVxFEzY0qiwM8ylMvrIfa6JbNVIEtOl0epOZsTriGCWvs8X
NagG30znXp4vFK+ccOnZlyiOpG7WFzu1hSJJuz5mdQ7d9tGVNUwCSH6BNjMylxrs20Od4GMeLoUv
jsk6HRERNBKSm72cYRhTKhiBc0H4iXEgt4K0CsqYwo9h3ChDDnjVHEjqih7XTpnukVSq09TPtiHE
nqVGMozMlVslL+twZFx0/PuFHsc7omd8pJJex4QzMo6QfDo6GnZaqYyhZIPmJ1bVKB0GR5csQDVt
seYttLNcJBOXhtRaoiHhJANdrT4UFjEJiGWiKxcE7slFTDh3RQOdx/aFemAH9lJDBVbQsvWLpxJ/
P3CalvpLGoY1RpZuFWofI7zPdZrE9CkC5kTJSwQqaXUK/VBPp0CVjW2NgC9WBaR5PurEV5u2rcPJ
iMBdFirJiSJ9Wlpi5fjevmX0z1pI36l3ixUj4Y3wwubiJ/90Q7Jr9Br8g1Wu8UFEM0qfgaLHsJMO
hKZKW1Qr/WOj5NuyMRU4Zy21mupP03RAhdNCSsgM5cIg6ifCEMnDn5xiRTJXlL3TCErNjLOfzqEF
c6On7zziCsyi/q4zQ5zLlkiChtYWtsXePIRgLzsp+hkMX1zLKgLeLLjqvdDNNdNjk4gpcvvBWyXY
Cze0iM5NE8xUHCc0gUS0I328EdxoEuDlJRxUWRFVjT4/8ZcmYVm2UNNFbzj1WoAuvArxo/op1MYR
IYStfPZ6/CaXbLH4e5hKDaAIAxJ/Oj/ZZmHKPonQBnEJ2NEodHNqMgXxWc2hXzEZ6oOtJa6snFE6
Y5aK5ymP0VxzccCNuvyhDHDc0zxk3oK1TWZlDfO4X7iSN04yeK5Q1h8i3OdjUeZvadDmi+6l0UUB
9pIuK8hEhqHcVp28/9LgpwCNkB+VizqH1I93vWo/xVR/CgzRpNar1wYVFgd8pRURcTJcUqyQ6RK6
Vw1L7awIjNrJm1cqkZsc5EG9einFAsZYYWL2pmQrQf5lFPAIDSE6ill/twRNRfQMhDRUm5ButWFM
UkxhpnLzLDWal1nJ6LPidGsWjItEspc07x4mO+z/5fCmm+9lBnzwsxu//OBHpS0+BhxMwxDpxMui
iCWW9YDqinMy2Gx2uKD1noYWY54LWtNhhDOmLmdUEaycyUBViqSbVlPPteioQi/IlxhY1mnTKduM
lgHuTB/cCpNjVwzLGQf6YFoKr3BEOcFJZfU7y8RMh7qJgk3hs48v+yhr31bhoLIYB+8LuVRB179c
eXrTrgcveY8hFC+KIOblRy5lOtLDQlOeIeCcu9a0KiGTyclXrbcIAERVn1ZTLU/g+pmZNKcp63eg
KOPCNOYmWTRx1xuOoZkPUmgbCkwXTlaICNZCzjwNdWiBpb/ufXWtR/m3pJQLxKvVFMyOMm0rDpJC
fqortngV7JxMpM5CFZBECC2nM4nkZK9QCsoTfS7osrCRaSJmMUWxUBgrQcxARRacSqJOkWeVXMAr
HIg3CVqbnKcjPqcM/d9MISl3VoAgtBWj0x0m8uEk8YxdIOcyZ7z2pJeJsm25jIbUgz+urkbI1yU7
zIGYh783YVmzQstfKRGMyz5hiGkNWYDqHZ9fPGbhxBgLmR8XxYQyBNVSi4Ccmd4wUWPgLGWGcAt+
2E+WGw/f0wYnVtodKek9Oglv7ZXBqSrdvTq47YJMLAEDfXiJ29ScjiyhIL7URUQU2bYY0Az2PmI1
Dp+kzchLQeqN1agcEtm0lol4afLiZY0Gqt4pPI+sG6BMexi4SRpCKZMfmh9as6qkG9zXbMKFKpyC
IjbmqqHBOVZ1EBJ9cepLIMhYt1d5pm2J8q4WRdQXCEtaaw0ZUzL0ZAIv6Z3gvI5yTntd/x9mcXP0
Uxemfl9E6XiroaNrIaavnbrn5JGa19ZTaGHtpV48Up4cS2aBDqZG5FMRT5D7akw3DRkH4Lw47Whg
L9HMmUkINCjNDj14ZytjG2vjqjkAkV+KSgoZRQtvmkA0t6kbtudRRUujDB2+HX2i3vrV36w4/z88
9zLk3//tvz6/Eg6uQUWcxGf9e2KXiqvI/Beupb/+9m+//c/f/td//PVvvqV/++3f/8tv/+M//vrb
f//t3//glf7uWAKo9RfLAgzHHxJGCvk/HUsYjv6iYkxSZV1DiQTi/D8dS6r5F5X2PvWpbEgYlhQ+
2P9xLKnyX2RTIYKX4DrYYJam/L84liReKP+//DpTFQ0WLl0zEdMqMm8Jf+z3obm0ugGgeFJ8UuNp
wQo5xRAQbixmrhHOnVG7Kuok3Jo7xMs0OWwDew5oK9Fe/+5K/gFHTxX/+XNQjWm6rhoyjh/pF9+U
FA29ZNR+fFKCDEQg4q/GMdDkysdEetP2gjDD+mLHy0Q++tXCPcJs+TTDZUfMy51KAc+/6LJTGg98
hjGLG9DQ+Nb7UcE4fdusYeCvoZvl6YP4vxU9xzBHRgaseLSVv/PzyIT2vrM/+iovD9qv19QACQiy
TZYkU1Ne3/V3QcRxLOPpl+LsJO2jm3DehpfmNtzqS7dr9/QIs8e+HG6WtlCGaANe/TY+smd3Ex7t
ZdiR7JLbxlrJOe41CjNYpjEgL+XG2XZaVU46Aq84RszquvsQzuGllfHEZ1MqbmGtna1z9KxuUJwV
8KWX8jDEy66yjnH2hiPJFLOpJ0m6bfRQBKAtWZ/+V6BwVqK/6ETP4lk9/bf60O6HK+TpDwpshAGy
QZJAfsB3hVqzWzDvINQgts75IVqbisakxM1P9ELP5o96w8AgmPv6nLxLHyiju3lQjT6FiJJhxEc1
I44lQyNK7nSOqWLpZj6EnYHhwMmguFuR77P6+2Wo9/g23lvr6PYEuZyE3KumJnGcyq0tD1fml+pG
SLtNjY7Km/dX9Z7QQSjn/nvA2GZAU7cPVYJvartSntabf7WCtXqq9c1C7U/MpCZV+LAWLLuzetZT
eUiOuLYwS8Epoj00fdETevcW7NWGaLzIYEgr2D+qeYy/sYrY8VwgJlNqp2bwHKdtvo7e2pM1vCF6
kZmCn0sfr8akALwuTAbuNcYS+SqYISocHSP/DuJ3Cyg+Pb2qmtv+qQDMm+7El8FrB/1Mu8ULOYCc
02x4dp1QyDfEe06mUr3ZZfJEf7TPhvrdlifs4M2+v8bv/rsgnFInYfRPLnNPiT8jedRkNq3dO+EN
r76TE0BseRuiDlAQkfjwqgC+1TV8hoHj23f63bdvLhdQ3k9rZatc/XbSxp2jzTfgnc7UMXyhzas9
Gu+Cw4DRmK6avKuRwHxhVRYABLln/CviTKQH095i8V0j5iB9p3eHCOorXJsAMN6lYKE8DR5kj08v
RmSzUl09TQAGQGXxfU0gLM0rpq0RBZuSfWn0rz/cvX+KDqp6Sw7FofmKYbKndF/QhZCxEVX2PAIY
jWj2TYmUS9NCAAZ7bjOrqC2GqrE/9/VHTPYG/aRyRnzvITrkXvOZ7/y1QBAEktyVFfwQAnXUtT3+
Y45GQLMRAr35W2Vpis/AXefhGpEIsq0gZ9Z3Lo17sY+PZJQT9VLbSAw53xq7EC1rYi8ShTQT7slA
dDk4bzTaD5ZHz6J5JAcFHZ3e0eWYoDfB7OYeFJm2KJyzyjFOpvvV1wewv0gm5WWCm9xOs3v12URE
EoIaWmjbUV6m9XdkfauTOl2BNm2ViRoNGyuwHHmv771LfVPLSZmfSWGaegmJQG1tTIRNsZaFh7GJ
i+VNrq9kM5PZsgjSg3hkDA9qu3MC995JK/0ImFQy5/4lvBTVDFUs8kmlPtQlT+owt7LtGKfrY+3d
wQo36+Icvg/35q6frIs4yNTBN2PzLzaHP1pQcQGj7lFZV03rlwW1lKEQJoqan/QafhdHD98T9/Db
7mgCSNWiN3VMbhHzmeFH+Gye4ZuHv9Orb3tV1JAQWLRboHHR+/Uhqupoz1XAI7woDYQpE28UY6Sr
drtA+GiZgUSXBqeVKjtqsimQmO1Ze/oVZobuzMEYyQJw8mkmZ+9//i1/Qcn+bSs2DNFQLUUWsaAo
v2yBpFDnPPAAPvp9/Qiew49Vr3Q/XqBZGlXPrp7iLYqX5UHbROraWJthwPxpSpZZVuw4LbM7xrhj
AvEQpAuYgsQx7RMEg+Lpzz+n9vocv5QMhsHuJkpUMIRIvUqK321v+JhzLRgooiWCOIYfckbtEqj1
a5zIdPOpNNVE2aRatffQiWuzZjcuh607AhRhSmNpPxLDVOMx3GjC10df2NeKbuMD8rYEVX8Kj/DN
Qli4LlY6VtBjcx3dhkDUZFrny4jMa25CAO/1BzKy+KuRty3jd+Yynkx6SK2u1J7JRwXo4M+/tCn/
0ZeWKZIMCWc3puR//NJKEQlynSUF9KIdX1UInhaaU4ZoBuqIUHSiU3ooOJ3Kz9LfdSeGXARXu90C
RYwRXYToojNw4oxiN6c0tSZuMaxLWmXKwwoZ/93yiy7uA5rEs5J99ZW7vk6CVcz55tB9y/I6OHpH
3bqZh0o564cOInLOQa7D+x16lGWgvl3MNkTzJQg9Ijwj864luAPlcx4Lqzi9gXXNry7eocNzxcHH
jmZJ/8PxTCOXr1mKtJStGzTFTl/mK3VddDPInFuly45/fh0lXPj/fPPwFGuyRaWn/VrnMaUJwLHJ
+Uk8GufxkVB1CI/6Ik1aNSMz4s/fTfuDqtIUqXFNmfJa1JTXp/ndrdpKCATbWCl5pMJ8m/2Qnzs+
VOtc3PzhzK/oPnGiKEiQ/W10Ypg5zt7deNEu8Q50J4sKpKIFc420wvaOws4z022qTKWThiJBe/Me
RLYVA3IJGSK9HB1jemKSrZ4InOFp7Ky1xaCVdmC1yL0v4/Ln3w3K3j9fyn/4cq///rsvl0LxAXtR
4ufHTCF0TrsU4mtSzxDDlYTfAjrd58OMXhkNkOiaXgro0rP20pzqs3GXsuXMHFa+drXoQELNXdIr
88PTcJNvknifZd3JfLqiSC3abJeaxBaBQrt698+MCwlStRl6VO20XRthvRW9c3Gl9XQCsvfIK96b
VNx5kX0RZ//VB1ctmvXNhcb6ZK0iXdbF62uubE2E4MbGuhDcE54qoX9IS2sh6NfkxwdgtrTSt3yT
5V/FzXiYDB6ooAVvbd6s5uy99HYHBg5PkXD3wX2ABbH9RybFk+xd+chwzpZ2dAW/u6ZvYqsuBBrm
uZaoX5C5iLjDirT4QqSzz5DL6Cmd7VQhAIzJcLIXPwR1552NA5msd7XfFMDqbBHUYgevmx3bpML5
89/yD/Y3fklD11TOdQb36i+/pEJ7Jsz4JY3gKWR23z5Cjl3/4j3M16v8sm7/w7v8sm6HNdTjIAm4
X8jcvBkWMjGQVeGcEdTcY7vp9U/5p3nKN63YR4uq/ooU7AWkTuAan6QatpdPxh3oQkEuXmpOFxXI
fc5p79paSLTJy3CauCQgh7Px0p51kFpJ6q2iE0nrw604weaTp4UozaN1cQQdZfM/lP23dHffROvG
07UtFH8NhX4STird6eCoEiLXBBNFTCnYfAo/fBllIM98mGmto7G76RPl0+uDGbNCBUaegVqp/pRv
3a46VsFquCof+CgycOlkftfvHvbEfitI+bS5qV4/MVc60AROiKzjfz+dCW7goBMahUm9lNxreUkR
/zjVqSF3kviSZvVeJghP2PfUVVHcvFPiPYITvLfmgVO/T65NuSNEKjtnHb1Sp1HXzTuRmZdROrGM
94lD2Ef+zIjpYLD+pr6xV9rhR2Gd3NlgraRjsGy6e7IJg55mEdKhD/OSMoJFeEio807Wk7uIRyOf
srLiIJ7XHdIDJQOtvHAxY/Dru7NaqZbeNWsQHBLzOSVW6EXj57d5N9u39kPHMeZ96+qBNApl95nl
73W16w6q9iHvgbPicKZJDFPxNWNjJBTvQ6hJ6/auvymnAeXTznI380LaCJr2mYzTd0NYdbfXUVPb
FEesh91Vuo/3iFhUfOKO+mZecmtyMIMpYttpCyN8Qp5Huja2FXqSXS48tIc7R/F/yg/drmfAtC3P
1bWUp6I5xf7w1spXUoTcaq9/hdoqJScPM/Mhyi4q+qInSv6AM83SoMIbEV2YfTqJmDTDxVzT2zQ5
38RYInfivbuLKtm/TngVLvJOTlfDkYlQMtePlvVkMoyBN7zCWkslBGDKk7C46JCetOK7u4QGr1ad
i5QTQnlNr4L/1dwzRNrmriR4XDoYGyTytvpO2koHpdN6K+5SRb4blG7+edMRt3wfrfHgb9WdtFRj
xMsnf2NuSxxY6UtP+5WMHwxlY6OalN/ousq8sTtkUYckuqBfszCsvElka94Fc6u/h9ZT+uTlQv9U
0ySItuR9+Ezuw62PFpPXYqFubx75FAHezO5H8s5hvzirybG+ckBOtou82fvRHIWPr02qe3bX8YMG
4gfzP9sv7ApZgCPgS1dPdNrlrVnMkp9wmGH9GpJl1FNxbwSELvgjuu/CJ1r5eyjP8XZsEEIc4uBz
fIvrCXD3/m89FrHb9IeWeoOgvMW6aK8j3h4o6LZmky5qbvPxUDHbBCMc2GryPSZvt7G2WK/tATUG
ehcTJ4fdVDXhX6rT1RC8uP99W2lwoRQOx90KUeKd/oDSvl6z5FF8l8wncBBh5t1zY5NxBifsJ9wZ
B3jbwlfoWIPnfEk9smR8P3vJXZDUI8nr4W69BdnC3Ck0X2f1m1DNy4eafk3wgj611/jcb9+IzvVH
5EE+1u5lhwtBX9e3/ga5ZXyKF7ildsI0/8bfbpUIHxRUzP9N2Xktx41tW/aHLiLgzSvSe2/IFwQt
PBLefX0PqDriShRbjH6oqlMqHSWIBPZee605xzzAkRu1k4jWTntNj/UWfp1pojFf9Zvk4HYf8P/P
aVs+5WhyNHxEYULgjhDZcEHQxPPPsjpb+tTHj43sZ2C6n8pLd2sF7+TWMj4rO0JQ4t0LVI3he/wU
uMKU+FzOquVBv8mvYYw9ZlzjNpHUITZqLNtycatR1FgLHLnkrqRrc+ttDBmpiUFoasgS55asHf3C
7oyFeRLvyQsQhWvdXbyViHKpqeo31D0HKGobxWPIZFSTSt3wbimb6j+Q1v+zpUYj9K+di9AETZQl
1aCt9uX8NxgDkHbI8bHfeeu+hhPg2sgvnkB9td7+3/uk+s3xxpQ00VAU5JOmIn7ZjMnIJuVelpNj
A8PcVu7J2VuU1rKTF+rGOLX37MrAmVqkODKPPiDIXSJCj5Kpteo26c7sZrUwkqV6xtQ+3YWH4NSr
C9byR3Al3MMOplmxUev6oCnBpaIu0Tkl3ISN0s9VU/yvlf//vG/f1RW//yhfdnzZCokQsEAWlebc
cod0GQ43NrjvH74fyFvffUOaAZCLOAqNE9KfFYws+GIqanp8VE5Mni0q+y68PV7kT83ZJedon8Iu
KrZqd2lB4EwJZtkqgc/TeM9eAhHmYhWgRKNaFU6NvupSfSdvtBNn+hfrzbqL1+I4NCUV8S36BRVu
dsVV+3WCbLYi6Kpuw+FqjHm2HH7XLZjWdTjLxBTQkdOOh/PFUBHkpwTGn63c/Of65oxxbWvrcofq
LWXHGfYs/xInL+JTKLzta8pUA8XHs+2jOK3JiBx0d9oml85l/VYldHikPJfmNOaqa6C/R/tkH7n7
fI/SkiRaBkgbJpN2QU/uNT4Ul+Dku5+ovNMxng72aI1l4ZQ9Vx9iiOh5q4jjNt/hPK6O8ku47eU1
eH+EviJgvuNw/zC+FlugylhCLwyRzUly6m8xfEPTxr8Qb7Mtv6M806XZyR84hG/uM3v9UwoI69V0
5on3lAkJAYNDDRS4Vw9Ixmt7Cvuztqq7j3Dpd2fltX0lfT6hehD3ZTdWNgH/kdzCXS2diwQFDlF5
LSKAa+48CaBh+23DmQ3HtLApXvJzfY7FX3e0uQy3ExamyVKYXrDL+M6xYz8hlVHdG3RbtnibvF3q
KuvQRUoTZdJKGCwu0UyL5mUGqAdhFtolflxjNthC+Cnx7uv3Tr26T8VeKqfm1IQ+9QgEO10KPF/s
bYa5pnJJwm11K27qEdenf0vBIR56ayMDKpg+5kpzQGtFzQRTdz4wXDY5utQMVL8y7TfDH5JfmpsD
CIP5szgznutkpe8wFkkz9W7ei3MYHptFO3NQPV3qi/wqPBWvzJXGYUg+7iG8R/GSgmgBm1fij6sv
4k14Ci7UA8la9+lztMGqQEgKCnNLp7FEIFUpF+XE/uYhbgcY3m/Kxm7y09ioF9qTWe5h1a6rJRJP
7aT2G8oVBuxgp0aOdi970knIDcFybOdX1WC1+qQlTYs5OWZ75QU8JyAHUJAURMUEv8a6QLuBQDh6
9vfRMd/m0u7xFCDs/mBbEPoRpNZgLngHZcLhv9plWHPXKnpuqEEv4dR0K1uclk6xdLgTxb46ZSf1
1r0O9Y56bPfQ6WwRiYXmvMMTmo0TmEYYIOkeIt9SPusXvVtl2E22VXHwsr2MZGHiPiHLOhQUKKyx
5j4nE3MmJlNx4a+1A9bT7OBt5eLOU+BLMLHwLa5xDsBqHXsp3ujGsdETXSRp04RrDNe69JlgewHz
vvYw8WvX0ht5PXBWtEcFTnGENhK1lbPV9kayts7t7t+bhyx/098waRMxUFN0RtJfZz+CYvUCER7R
EVGYgpT6hm8h/iw+NzBIe/xd6rSTdx4hk49VgksO1uglQ3F0kA9FYdgF8Qgwurt9RTQCddNOO5EH
5r5ob1I0hblVAc4PF0W6F9ifw61/rKrX9MzxyB8b0+cIfPvaWGHLz2f+JDwIA/8BfB8VS4clwlhJ
dqVvH89udH2kx4EatOaopW39g1B/kjpTgETYBNJjpPg7Q18GPPlghUQt3JrlVE3R7G1bvBLjepcd
GBDdrCZceruECvtC69p7+3hkz+j+REwPEmajRmIYMgoPlbckShpr4DjvGqzd4ENt3uxwRX8SDgOD
+l6fRs6Ux7TD5hTtaWdqE4ZX2+yQnsLnUBu3nN+FlTCpkiPw+BgXZUhrEYRAe9O1vdINRg2Ozq2x
ywEKhdOaOK1WAD7sE0ZHXym/yig8WqQgHgE392JtFNGI3CKmL9ER1J7/1J3BQ7lvkneCM6XWdCQv
Kip1F0Fya6ypSybSlUeecYt84wxKJKK1GAYxQOCWQf9SH8xmqliTaldffCYep/QSXThQ6EvjPXHe
K7u1aF7vsXOKK6q1OMvsZZhPzJv6Gjrnmu8AFxBR4lYwK4KdtZ/3LjluveTlRK5Cq5DDi2BIx65p
XrNH/kOZIEl/FwqmAVBTlQ1SqhTta0vXVbGLG66RH1McGEd9Y25UZx9fleF0RgeXsWCNLp84z1HH
Rmrqo3RX49YZ/BQ0Jj3C7gqky+dC2Arqp5Y+Rft+HYXx1Me/kh0T8z2WYntjWK++cnY6nCXTePgC
sLymm4qE8rdAXuuH2ry0U3hOTHcZDKKU/NDuYbVOhgd8/4jn+RMH83yX0mxqqt3jEsV3Z9HXH+5H
Z16PvvORz5EQLYIG6SGl2bCtt7f6Zhw9kQ1c2SarrNP3SiZcBPJvmAZBewJXLPn1PLzVuKYLKYLv
JD37gyDdekycR32wqAScdXP71Ft1Vvus709yU9jO0cQyuNA50JnW44d+0K/7/WerZvg+DLjDfB0S
bak/y6lQ141SVp38mKGANug3adXMP0Z7Q9zyDHMrJJKP594oqVflruZ+AV2fkkJMFJN+49Xom4/G
6kZk9XnRyCoPqT8RlQNzwcesH1Kh7hs/XGhE6pIudZeUDIiHp/xQFA7Chi9VOz+EIpFTJukGSuXh
v//WnwSUjGkvf9A9qdEZotkkLcQ5Yd4xtel/RR2rgHf38kmzSfhO+ULDM+CwDiXZWDCfgHqFtAGM
j3+v0crffbA/r+vrzU07v4Y4VRzlZyHecaI+WLtU3DcTBZrV/cEMkXb845jvXb5Yi6zkwi7KC9Xl
IBDcufFi6FFUF60YDV15c+/BTjCgv/vVyQyTPZSkqLN7y/vhoeDGfXdDDUslGUxkTiR/uXDGTmnX
dGlxLDhpgPdr62A8DEqa/EWZF6Pq4gpX/ZPCOzIXymle12PRDpNzcUqe4QY0C/HW3YJLru2Z1a3l
9JS+YRiwx2l6eHySqmIPeoLoDLZLip4bxjPZMQXZxDi3x8qJvDoZDZuLWCRjI9xBVUcP2Ip0K8xn
yDlMdibZcShAh/rPcbM7PY2bQPQ34Qwsbloxrh6OORK9Zfjcrir0pB5rCrE7/kZHOGA87uHEc595
U7usHflLnwYI40z8jxPkZhEgh26Ub7rXmGX/U8ufg2V8UlOyLRFCb7tkA61FXBve4yOCPUSLmhk1
kWqidasYwrq004DSz/lVQr+fW3NNg8vPbwz1p4ylroD04eOKh0pcJ5Ly9sMT9+2bYCLbMQ1DBY8x
HDl/exMKR3mkJKPxJgh7TuHaeKMQc8yQivwxWz+YBywL1EnGPUZuHbzL12m3bfpDra2Hrlp6Glpq
TnrB9gkOMX+VJBwgVOAEPTwC4+Sa2g+zBV357klj5VF13dJFc9BF/X7B1DYVdtcezNCKFFWcgST+
QrV6JiD6qNLF4CTu9kS/bt1Vi6tHWVsrWb5br9VHpY8KgqZey3QZz8WLRFxHcwmf3efyVZMcxvJ9
tCt3WktgcT/RPuqNRjFy8rEPBAf/ZLkf7kkW+1FFIj02ftssyEAaVXo6jUn+qjlGcs+Y80rxFgqL
0K/qim2FXhRVcgZC6Icv7rs3TpdZuwyDd+6vaVWmJZ2W49A5hkzf541/IymhvCfG3Nk4KJE31tsg
mSmO4A/FjaP+Gpbo6Xo4/8SXVl/WVO6eNipeuqtgzlVCDpc5+pq4neAB7w4oewZ4nsoI6d8XLsvf
fIG6ImpAj1VUVb/K1N+euFCN+44Yk+rI2accZ6E1Kj5p3rvxSaKS2xt34V4cyXNXL+IHJmCFB8xt
aCHZKb5OPWzf/3093xYYv1/PcL2/XY9BCokF7pPhJ7gKaZoxNfXeyWRH68v9GMpJ/zkM37xpH8k/
1eTfvX2/f/bwsP/22S5++YeZu8y9aMleJbotRL6J+8ev0WN2jB+Tgthi/B1P/Vm8pNVKey0+Cuca
f9Bri1hZH8a0IsXt37fkx6/oy6JA1otZOYJXHekVzohuYZSOX9HV4aWeB70VSWzKuMqmxcG4hc/K
Yx6cyE3aIxXX1dMP1/L3qcU0dIWNRdJlRbG+qgDFxvVbo4r5erAlWqfHtbhW1/hYLoYHh76D7O70
DzXaDlfy+DCf0hLlOIjF7vLDhXxbNOiqCq1dU1VL/Nrqe8AbkXGHFMcxxa9NHYpnrpyM1Y6G/IsA
fNRAY+PPGhTGyQ7TXqC8YZU+dNKT8saXOkjtCCz5b//GIMtWXcwey//bhdEjeQMBye6wS0wBm6f9
rfWaSfMybECKUZ9prcQp/JNl88nUVGkwNB+b9DM+VlsfVsY7HolBl8bOlt+Eo3V0N550UbawSpvn
W7i29GBkp4R4xYaxz8ITSRbjmD5qNXI2xq6KTsbbMO6Wr3m/wlx8MPr35pIjnS42wa7CyCAwiALZ
GI/iWV995qsYk6w1SrrQ3ks9NqVRZVyTHAn2fSigECNwRCpBrCP8yjJpTityaBojoxjGeFSp+ZPq
jv7bQRLybi7DA4QZj42jBLD+UtOBOJI0XIyko1G+Jz7eU1ed1K/5a0M7p1DGsNysJ/34MCpbW2Dd
V/1NweflRMXnL0Z80tuVee+v5VHaRPEW0dNrzGS2J2rZmloZmeEifrOTV3njMYYsbkYZPBsWbnWJ
QmukQV5LJ25LvM6kCJ6dk3UIz49zdhayfc4fOYioFDRWw/gmuKgkcz9u/b47YMeyU/m9NWbehSlL
4J2X2oMwC7ie6PUOYYFfeNJeQFm0HSdFbY7x3cC2RWf738+r8u0GQU9aBy1DVal92SjJ53YliP+U
ZBHDCyLcSbDFbTJMLHwDXOm6lj/xHnLkeTAttJSr+uk9eeERKw4B8HsBz3/WU76Tf3ET2mv2gXRQ
fzIBW+AzMEYZgvDUMUaF2zArfAVP/UNpYn37A2gm7W6V15+d4s/FEYujRKxbUB7l2bji2r36MR5e
KIZ/NoGhEI0eCPbRs01rrArV1XFO+mfAAnDASxZsJF4ZB7BTV4uY32lDcaSPTp0f2EZHftM5HCzp
Sw7eo7a6ZebKjZcPcC33TjgNHfTiQMTQIPIZqn+GhsE5fVXPVjlNUbSusT0XU1d/7VpMaPbt8VG/
qk/RLTac2UZwZoJ6TdX1s4q5j7v4WVobpnEpgWdv4uewuXjOwneUrTb12gZfBBP1Mg2u8rMmj8a1
86xuoOkIgYG4KsQC4J+rjiNWImuzfz8j37SEWFx1uuK/BOB/tYQizZQdEUH6EU8IyGGGZObM2oXb
Mj/U3U1468IFuqNl9tKnTw86uVr21NXHYpsWpTna/vtivkY9DyozrsZC6G2RK43e4MssRXv0YY1T
ozyCkZVnse0o9bzp5kQ3OMseSM32ce0fO+U+yM3qs2mO6QAlv1o+rbYovEVwh96Ym/ONbtyRlYAk
ZeYUvKvVuthW2zClNzqO3gwdNP+OSo/sCQFb1IsPZEqfmdFpGJ6oo3JBtvwOD25/9u4aJrfkUG2S
XYh1S3pFydm8J/mtyuxIm6NilNWlg6cNDaV5fcSwNZ5F+jW0hlLxyFz7CeQw7rIjnIhnI57qGW8Z
S/anGcyJsAYi80hmw8bQco7waYEB28LhY2uU+naziQ8ZWYSnYXfFL6Q+qXjrHyMI1KPy/SHOyYHA
FYki23B4OTTSGmbqQTjl5kJ7G45LzbURTnQ++3IB0MrQ96ocX4D8YwzX6MkHeXX0a44udIb//VXq
f4ubIPzKkmZQp1vqX5L5JHYIamBUfKxyZnvI71h2iyv0nWOU7bJjs02EgzEXs/Wgg2i0bXapb626
q+eW+RTH9UZVq7F1azbhwT8Q1mN7O2Fr4N1NX6ObXG7cdb1U1GkBLPCxKzsEGcBjblkr0tQz3f6D
vQpBdild9HN77P1FcZffIkgf6I7JASYhwGS6iAygB973U+30zRHexK2gSIaoqhyrviy7qVb2oZK3
1dG9qiSP8H0E5+QsCEulOz220kMEuvrUTapHP2IfRypYB+jzeDxXVTQzH+KxlsIXZVEI9586wEPV
9qVz88eVDevt/xab//6Gh5/iH3/W11oolmjUVaaI/L04K4yqHoesO1ebUA/H//6gX6q7vz/JJEBP
lDAR/ZJ8/u9V/4+F2VUPiI1hTINzz+chgBYlE39dbMAvf4rDIFR6dvi+E03FdG/DEtuazmtdQB/6
97X8PUnkqaby01kuuZivO6pZh2UoqmF99M2RsaO9GC1LJBL//hDtm4IXTSBnOp4eTVO+tumNVBVC
Dzf9MapP2cTtN9Iuvg5lr3HPz/+1MRydNHnM0Hk+cT3DG+dRXYC+AdDDX23kTvqm1jblELVm6hP0
jvfekJZG3UzJgcb0Sa1DDFhji+aWiEKkXZFNDshbEL7yeGL4suinnwbtfvOqPcXKHJaYzAz5h93n
10/y11fLKd7QDRNhsf6laQRASm90Dw+FVczEgx44tvMsx5/KG9Jg/dPhMJ9kT7lAgitiLP8lfhmK
xxpuxUDCGMnXwQ/yOMgsZAYxeyar40Oem869+uEr+dW9+utCLUMC9W2Q5PV1YzLqUmrTnuVM3LT9
1PMJUNzSC5wN5+t6B2qK4WW2Vlau/xGdCDS1+9cKNMigAhCYGR2Fx9yrWxhG2DICza4L/frvh+bb
t4RceF1Eh24YivHnu/0/ipdLZZIU1bF+g9ZrbtVDzwxu+3gZjtMarDmOkBguF//+WPm7JeW3jzW/
7NiW3ulOWZTsIxYwNSZ4CkHp90Ez3CB1h4nYLnSGYkAInPV/h0X3WVW3Ra1vSaWtIF4aoIBAVv/7
uqS/31RKCE5pOt0RfE7GlwOs5SptaBL9hxy2PXVLjN8rGdu07b7QaZA/O1E9Be/iS7P1GnMs4tYd
GR7hTR18pX9fifz3dsCV4JVVeHxM86+axo17JwurSGan7aalnl4JDhFAKJI9XIzA0IoGnKIS0mFq
ZPhzxFtycY76Ud0a69RDDQSChQg55Q28ofVZFs6ofPrhCv9eb7hCRP10wdGxcNf+2Bb+RxVDt890
AQKYrL5kYfJArd29AEA2Q4INqsaOmaGMKRsiOz4NMiTvYlICPzNmOArrVIrffrqkX3aCP9+3oS+v
IjclOhj365dLMlxBbXKocMdBiV355bxUVLJSnX05DmA22aoerjwrm2VFM6gubeRC2oHqP1h32GuM
mbvXSGYkJ36sWgnyyscCFvPCqT+shdzCH+2jC66FVOFMafEcXtTjT76Qb8Tk/AgWTVX2LPoWX1dx
Ra7CVE7gqsnWDdtfWszStVopa+ewyWk1DpivSPxhnZK+e9gYZzDy0ymf+fgvX6VnOk7UNdKxWoI1
SJmv0C9plc9hGUgxx0myOc04JuXgupnBrqVF/uO790tP8/XL4wdXiZkzVF3+qrfRXK5C9kTxKG9w
SF6thjAEuaR73BvGfSy3DBwRKlG6vVS6fKHqbUGnhiYsXx2Eg95BcpfnqVpv0saZahsCG22zli6R
ZU4rH1hXRyJ0hMjuWkK8DYtwKQHlghJ/iT60JxjTSwltHE7lWcXoX/pBgiUPHbm/fjpLxOZKdff3
GeUhBjpvsyUeJfmT4yfes2Sh5pSdM9GALLyQDWDHQXvAyiOGziR4t6xgThjAULrPDTOdiBuzEseJ
ldeLqATz9v//NssivlzeZ50i9Gu7zGrdsqvKQkQRi0plp1vRjDF/ku2aUYQ3E1iP2ACruuOFl/lK
0DG/1OZbKO7dTgbeoHnoVpPl44eq+LvXQRYtQ9EkXeHRGPzEv9We/1PpRms15FIdH9CTLRrWJTt4
9jlo8Ilbs/3ShpIPQfnfdwPD8V/f1u8fK3/ZnwAXuokXR9wN85befempf2v4UNfG8T/Ityzrlag+
/HyRO8vl0TA7859JMlDmUbqsV3U2i4162mjBROjP+SE7yTfvGfW4u1N8cMkrSXhvClzw0k4Wdo99
t1DQvLh3ImQX2SnffLKc63thP8zb1SN0Uv/27x/wmyYPlizO7QYOEplxiPznffUjyzUc1emOxVLf
RA5ZrTbtnlp/U5eeENzRgHmtfjJol3UAuKqlMCfyWuvLEQDzjLksVazgHUE/Dn7XwYcRJOkoraRN
WQG6itpY2zXASBBYEyzivtMG9EgR2rrl9vGDzfq7nZJlkiDMYdbPRvRl0Y9diUFfpvZHaaeE6PB0
c8tPE3q5PRbZup2DQAORI1NvQOPCZreqIPCNKjbJ06CMii6h742zm4huHUM1yLGf1vRvXAoWK7mq
DCusyfDiy/JK5I+YZvWjP5oXOCzb8q68Da6+juT6UVVshZWOvFA4KfdhSqsK4qi3FhL7aavL846w
sM8ihJ+Ak9rDQ97STQMSynC5xuKBodWOacwpm+YY6YthmKkAnjgEO/I2fx1/ZaIY/E2+0sSRq2z6
BTFoaGNtj1C2bKTd0pTwBVoUndPBuYPCwiyeQ7WIph7MqRTAQ8n6ZYAyWTdAiLXZqfU5IPmGYhvw
hcqTVKZrT8unffWqFFPv1skSMkMDa6mgHWCim/NWkj4fZXb89yOs/t0r4K7qJm0oSwNrbny5q4Gp
lIaVGd1Rpkc8Bm9de9pZ2Vkny6HXLUPvw93K0S6TZlqfgJ1N11kcXEkcOfhhvREa3S5EdPZ1ei4i
0yYMfBmyyWj1AZj32+PmCv1Nas/ewT05W9J5ZKQ1nbHyZiiclP1Ph5rvtj+0uZqJkYxTHMfEP9/I
tkoVLerbDhm9sus9+uWwxHU4oB5pi3ahj4PsnrL4flTiwdxE6wolXkquXZTuyNFTTyF013ySf9JY
VOsVmRSnqU4IGLk0tiH5y3Tshf4s3AntQWZmbjylKooxYR2vguSHicd35QR1q04Lh1rMkH6NiX47
elN/Gqamyt0xLl51Z2/snIMCJ9Q9OoRCs1YU0mKQXSXmB6GbO9BeE1iY/346UGX8vYTzdJiyaGgy
+brilxVOEtysDeqqPqqPrp7hCKznUm7AcdJONY6RuVYVn7Zf+CiZ+0yxe12wZk1ZTIQWKFvWa/0k
yitKaBgOMyPnNOy58sbtI3HaBfWJuOVrX8ebhSnXhLd2fT/ZiUMwECDjqeGKDkA0YaT6jPJjMq4m
i0CbRxp1E0FweRJKkzg3nqhKPHvaRfghCsckX1WBqdXGA+TzyZPgU1bJeJfm+Rxocbud0vrcehCv
LMRvRA6sWeTiYKYm6Tjx6sbe0d5Yh2byuuOFdSttWqu9akuJiJdAZZoi9szX3fzl0crFdBqH4U1J
nNM0RKrnCgCma8xTjgFgGxOcvQCZVY6aBxnbqXDWhHQzzULgabFvnlpTf4HKTSNB4koylyZp42Xj
qUy/QCRnLvDCbDONY4Ll2wzZRNrMHX1kqt3EVSTs/K7VToiGxVlI/AUkRFRhznAXQ+iNIyGor1qg
IGvCeoFyikFKFe3hMqHZUCj6gNFDQVPmlXYanFDhR3qLAYLuo1XXbo1nCfvL7pGPddvPzkmpI4RG
PH2qMfJpR3PtWnjSS9bNft4yFdIRhDIrc2nTV+6ooZeW70IpGHGn6bQuGmQAwPD09/S9eNCMhWif
Cge44SXDrehCKOzYMVZTLTj6dA29VffcS2/+40YGQ4D7NMVANOjnnaEfGcA2XD5GXrmKL3LGpjih
xJinrx35RgyOUx3x78JoTXItXHWf5aP61F3i5+xDUObk0c0FYnfDjyjHKqsDc9r1ajmGrDd5lMIs
UtuZQVoIINnEGbXn9sQIYqhJsovCLlAoIvamYg63i9FZ8SzJr7hYqiSbIJ0CN5Yud4kC6shu2cOl
db9AOWyshi6yKGMVVeI7nd/8lTSZ5PYodsYkJMMQdKRsv3VaP59lJCcbG+2QtTf3HJ61/E2eurEJ
8um5GYsgjPSdAuVJ23ASxK8xjTJY/DfBSqfAV6RJeUMv2oyUrb7WyBp4DtEUE2k8ypt4SSJCoN6T
uXxukikY3L2XzBvTGBekadAbmpSCgk8BJoAmTFI88sDwzZVULNrwedNQr9bjrPbuBvEMA3uBndST
93TKC06FpT4JV8Y8wg/DI9K/OgH5WkT0mqO2qW9EFWubeJLvBhUX+FchLFep/j6OKH5TumlWAjNh
2ybtFMHuGoOMhQNwUMWjghza94g+LsSzG1NJvFSlaLfKzvQN21y0LVSQbd8fc+cMS1FwxgpEjwr9
JMOiWBTnURWsQP8LwIIvzjrVDx+spCONzdjhjUgexbRG/ifvKQR27VFUjmAVSC540w7DpFEQbhOY
4L18Tpl2ydInTN/Ev/kBiKx5mzPROzUVA1iwVMqYEtCuSCgqCrIdvItHmqpuzeiZg8nUknBWtx81
aExtIYBVGenNLmUnyuLlkJOGFQJKJkZDFdeabRGVS9IoeAwUfcCb81/uuW4TWpNhptHfNPGV+C5d
mphqOnfGAeexujg5OUNEcVnFS868o0Gf5jlvg7Ve6T6Sdm9UK0/kfrZjby9rgIN5E6nBxZGHOnxc
ko0k7Ly9KqJ9QIteqDPlPe8pNefNUk/ew2vSnsxDce0DZ/SwcyucMaRKhfm06ElokyVGZijwBVEq
AD5bPWjjmn7lXb1bM11pPx7nx15ypZFPnpGnZ4KdkOoN3H1uVgN6q5zrjF0IkyJYIAeT7oIFJ6bT
Wgax9SqRJ0Ri7MEVy61M0NJCXZur5BAd0NC2h9xck/iEdQS8sBrs8zbnd++lixe5C6Xt0lE/VH+J
l52kFDrCW9xxdX4BGuPJU/dX0JfEghEjtqnTw0DjIV2NdKx2ToCh2+48ySX3L2RVdTnujqGkWEm6
dikdH1MdbHswGo4j/zVkSnTN+J65yNQ/1yix9/xPb9YsPBLATiY2K1NdkLmGySC6aPuxKuIFHMK2
0SzxW9SjpVvQvRF0yo+pJJPyQNT4svGDbSW/4dm31Gly7bqpdfD3wbHqp/lWWFb+pCPobGmu/HxJ
+oh3GkwFTvuuqKe6O8uUlsDHpg933/jZrJC29RYjQzTLnzt3XV7Siw+NtDHtZOZlF6/1196z9TTY
I8St67N4xatY3ySzVmjn7aOeY3tWivHgk3ukk3fBn8nbficfJNAXB++sePVBTKQteJsWZKtYhMre
6sM5E+B40/e1sjciTd6XD/cQdeXZUaG5VHQq9s2vv5EiwrC/JDx9+FdLaZw9cbrSXGpok//6V4FU
jWXrwAUwlWxTpkC1a8MCbTB8ktM1LFdxs/71Sb9+KVJCRIGF1U3/99c6z+e9FGPtv/8XHXFlH+h5
vlUHdKelFz/M4WTjm+Yek386kCLyafWv82GkAq2MfdU9gomzr3fifRj/8zXb3egOLGkkjuBw0BAb
bXLrUl0TxKXOMmR8RlUC8fgR2+16kLuXSJsHqV99i0cwo0GjkrYDKBQh/4hwbpBO0uiYwNDU9iQ5
LkIVi7vJmHLeG3Cgp/FEMm1l/NyPBUSVI88fPxgCkqA2HYR57GDZR6kufNwpR8U806SbOWNzka/S
lboQF9TFovlpJysbhZFhLyJtE15sP3gD57naEV07SKhpIvB3VbHP9Y298iK9ItgcDbNOvtmJV+8x
HQE0n6PU3yTT8KDcHpf2tX51tJFJnuKHdqQty+LAeJ8MzJNyTPTettW9u+GlJc56MfwGJZ3Ur+4B
aVg6JtWQJIASm9yT/GSB2Rgp4ijnzy+w5jcjc+9vkpu4N9ckS2Jdgf1Exk0zqpIRUREjclQa+80R
CaK0c8qIZMxB68qv3rs9f1KwyRGrVh/hcym+wXoA//kKNePoTpS5+gEwn62q3g8YCHjkPYkvhmAH
YjoHwYcZfi9upd3AsBhU8oPHbNC+DtvjYC/zIQFC1zAxpUlLOekpsWaF4pcjYVvKL+UK5vuHYY2V
trGwwYDkepfqbiJZ0vkhK4TpWM441S3kOdC6EQHdGjsaHbARRKPVe2hX9vWH2cZ33WDEnggGIcFZ
A4jgzxOV1CO69cHMHMuKhJHGX2KffdN+AQFCUl7+s8cPP535OKYFvGDFEkYldrcH6g1BL017cGvr
T0HwMCZNAymyxpdV2o823hMss/Axrk+R1b8FMFF/aHz9OiN96RcyAacDbHCIwsPw5fhSaJahl23l
HYUwBjuPX8xJl2VExFcpsmvGALSDdyeuxzFS3+hJxUvRzKsZ9KcXtyBViThnV03J/epZkJ2GJyd7
VJtaSV7/fdD6rkOniTo0QIsx0qC0+/Mue1Vb62wwMBFs6+49CbLtDvrtaMLZJcIi8e+P+2ZyhGf2
fz/uV1fgt7Ol3mldX2R6cEzV8CSz/TmCn8H9lrHl+OWTRYTJopDV+WNVLM1NDOe91ZFKFwGpvB7I
46kPMDb1STVOa3ZujfTuPsauR9XHKx3/hKj4ZqCE79ZCTQXb0KBD9efdiXsrygMtD4+mCxUVIidO
Ka+aapX8w5L9fwg7r+XGrWYLPxGqkMMtCYA5U/EGpYicM57+fNDYf/mMXXaVZMkzI4okNvbuXr3C
zxD5twVDaCrUCaZGcGF+/00qQ5p4mDz/qlafkRj8aCs9yzJcpsGvg0+yYlL6K/y3EzfyX7ICPdKk
xM4AF20axKWOZ5r/0YwP2mN/M5AjPxix0zyI71n9uk787zJeaiQ0mge0FlK9kDCDWFrVcaT+nhZD
//CSW4Od5N9ky37q/juO/7kj3ht1V//oizCX1p9JkPWsKGM69F8T9h9A9m+v3mDErqgS3Obf4ete
NlqpqDxc1aDFP+bhrafxYrMmVd2NbqhKz+pZJ+HB+1xI+gWhNHy/4T8wh3ml//4cNLYbxdCZwIu/
Dw9xICTdtjPD67ws+3lKOfUpG7dcXgi6O+lTs5YP/347MKD5p18KugiSxT7xN9iIuALfHwdeOChR
5M5eAfotEPHqlbGvSzFAN8nL+VDx1e+wfbaf28ZIXOGU3JXxKanoE/3qMSy0S0Aol5u2isNSUIIj
aERMpCzsSX+MsfPVn/ZeRXwJFT4+WDuiHU9jcC0e43vkP5OwtJ9w1itihgWmudAVc5/fh2hAuG88
JvU5/Jxtub2tEpBXScw85HDxuXibBKd5C18k9UKZa8grHS967zY4FCSk+iobwN5l0uwJXOmi26rH
Y2GhaQ1ZJa89YsRoRy/QrEf1LF0ViPmbeE9IypMyURw3K4tcW28vbsZKWmiHEX0RLFKhXzh1iDka
yaLDUig+Jtg1LcmhnMi43cHJUGo68q2PxxSssZhw6BKTQUiYxsa7meaqhc386VNN4pQ8OXryoHsP
Ieg4SvfspFfPpvSYo2OCimWjHrm2xl4/FzttQOi797R4IRfUUU0w/seuOGODv608yBA6KJdoSgyN
fxtX9JJoiuXYBddIxhtU8l385MyQpVd5yGVEBjR++h+j8n+aIDAlxzsMLYElA8P+/50tNyqT0N8y
uCoLlRGI/+i/lc2VFlDvGfrSamvCacas+/SYb8vq7SRiNjHrJhRMvOD7zuymqLWOhSftQxUcXm+/
uuBrzPVhoVsISw86ITdSpa0bqqqNrysOrLk++4+3DsPaf3rzmMxhXm0RNCH+9kIscib0ybB48+bI
Uf2cWIW/SnDaTDlmL3TtBMPdglsqyfuOYnSnJsZcMuJ/0HbAfIQ6NUtkfUBhxS276Tg9o5TAEYr8
BQbJ/qK1ZOdaR7RGL2qKCghVj7QjNNHG/xu25hUtH57+PjhI3UfkdE57/0G56s0hDR5NZZFz31Tv
2ZNQf6u20TyeQ2m/8qPj1So85PUulSpFKHnMZ+nIX3XLM6HxWB15y8kjT+oNqXqNyaHaLTMIgcGt
VZ/Ms3E0YAtyY1e93eTocO9RTNBCDTBHJo41ZSijtynuAfOjYhtI4bxXfcdP8Pi2RLciUYAVVXK0
PDfSVrv4dwtxMMnrK6m5RkOxrd2+hqJBhHMgGQts1y7Jo0SEEfgQjifJtb73wUq2MTCso4Mhvqin
jAQuhcCjfakspWrh5Dna0YouQTsMsI5hrz81T9q1Uw/iWSYV+lAi0BpAblU6W53UVRCiInquuWol
XGN0q+GufTHlpXTRLtljZy7rfQnEa2vTKzBVSdyhKC2x2beHXnPE9GWQSWa7SIErgNPQaWQ66NAp
0yvsuxftVCzmX592lzMBW7x50l08GNJH7GQQQOrXdFsadElgqL5PCjam84KjPUkYEMjRyjzr53kz
CiVbgEi5FD+Gb8asCW816S3DERugEWYHMw47I426xL9/mAgEJHkk8RkCzzxOChwdhyMj2wqPwBZg
qNLFV/HUZ243tYUNT2WBJv9M7qndjQYE1jnJQwBfa6i5IYyyWP14V1DnrtEJ6ERLOhbzfthI0aLx
UQuUr6Nmt1+cmVYsHJC2EIjoP8UT1FbN2JWzyhzniHA9Nd1KJ/zmEE70BRx1Rg0XOh0eiO+rlpFX
f1eGgOXQNtn3k4+a7WLn0a1xS5PRlya4+qV8TBkb5gsflWaTn/gm2apkTzpEaHjpGttfxYn22snT
dtleYizV52fVa+1iPPpEoufYSK4myAAiKRzLX/IDJC9tntw9WEOSSJ/8OiG3N1YEQ3rSfW70C/N9
Iq1hUbXxiWCW1cQNFcSxQe7IXcKsK2nwyNxkk7/UcYWYRdJ5/whJ0IsuplOP79Km3SYWcGloZE5g
7EOzssus3Q9ReILw9lQ/tX14jFaCkb6YE2Bj1SWrOCCAtuc64LhRRvSzeeT2RbmYoaDwlj0U0Zza
AbVImfj6hcbdowfNiRGDr1tZy/wlzy/DavYvDOphI++yEVHPhfmNekS6qNrE6C44TY0iNJyhLf+D
afdDUPvLwYI7DWUrYxREK6YEJeO3g0XtetVTBakkRzyTnclX96RSrzpJ3w9mjb9iuvfSYHR2mVW6
/17Z/Ixt/+1XzwjFXwr92kz1Pm4UvFgJ4LTSE+ZJBWVDe8XZT96SebcwK3Gh33PGlYtqFx64yYw9
k1xbljHOe9L6fZB/NJK2xFTpZXyagSxn5L32XRTOz0Gz7h+TO4Zn01LcAq4e9AO21PVWPfLXhmNe
S88eQ1ZStjYtuzX+4/Wx6H7DWP725v7WG0i+yuQF09FbQ1rpt8gtY3ctXv7oaozgCpcxKV7wAc/U
fThgqoVrwWK8Et/VRNgaNSTSMbzTk1XLHiovlZOHNHr+JCeWIK0iJmoxu8sWGPM6Ny0n2PSDbDcg
DPJKiLvFs0Zh92yi7NEmbJsOSiI643dIenqxCTtlQUztziKr1NrE12EvYeHV3ZX4SlQfxjTY0dey
THTOVo83efU4eACp1UbXuKWXh6lQlvjhNCRK4w1T2ZM79YbNNKXBW9tbRf7OVaqD8FxeZ7ea/qGL
KdXzh1S9YRuwYjsVVWlhwt8BY5naXcIEqyGMqMRHioC6nN2+d6TFEL+cug12VMjGhffQchL9QVYZ
36+HiEDl9mP0sYmLxo1nKJuBay83K+IddzgTrtueq60wBnfTbCVvQyXc+dBwcMBDU5tpTv2WHzvC
LJJPNVm/av5O2g/Gl+V608pY+9E3Ws8T6hFH795hpaiYV5C60jybmIRJ3tbGHnrZznnxcAgr/81u
/Dd/fOW7ZNMZ77r2/OdXcRtn363TZ9/jeMrKjSUf1wIuY5hkzA4Z7FnB2bAe+kfeL7E4TuqnuqVl
xcu3o/iFmqY/R/mJbYfQtr78CLPvw88D6pSyBwv6Ohq8SfvQeY2uZbxL2genRc8TD87RmcCchSq0
ToYQy9VI9ylO+Lcxp/r50oqnQjhhr6w0G0K1cD04vVbjzk7U/RReESS4PDFBeYz9S7Gxnvm3fDA4
0iS7POrFzvWULTmW7BOLadwRpevH9BTZTaBbZH9dE1QxkBYkOvy7nzc4aLA8KgbtwViPgrnEX1eu
91QkfOjJmqEqi33dt3vvmx9tPgtj5T2SfIsZO35H/ZdETM6w1vy9m81yR08/b8YCNHL2ACLU1suu
gZuJBD2fq11DFhi6ibuZPzTv+rBVe4L/dkp33vSwIjSbYe3PI0hP2fDYegwSHoOTGXzyAQ4mfFXd
V7wKtNcJrxfttRW+tOAl6c5if3B5EIu0blc390YyLjNxnygoY1WEOcqumXf31UjLzdOT3smzj0qH
x1eq+RdtEGgSwAGqlw2f3iah/lEwVySf+Z3xWbNOILNJD/3LMB5qtzVPGtxYUPLrNJzIPY7UgxVd
jNYtgfmzt6hObQWzlO4ox2ee1PzERO04T1wkZG/buIQeQkOYgI+sEipd88wQMJU27mGmmC6qyf11
MVGvoznf8vabyna+qL+ul8u1VYZy0TXOJC+SMzNI/lVDlVkslS+x3E7pRwiIb6xkzy22Bgdxectv
EvSD7lw8wKm4BsLXrNon1/t5ThWov82Ld/kR6+vf4ht8IfNRePq5mGO8iyw8Obm6ZHxpIjr4j874
olLQ39QvLv+ssC/2XLYKE73uvGAxsCGwcgSyVlctA+ONh/vCZyw9NCpXxbuGybPtqa9Gk9jRqpNv
fvJck3n6QLNhyLcu+JTyNxu2qjx3uDcSU5iCoK8XF5LliPj1QedWLseuvdbKYzPbdHN3ZV9LJftq
HF1ns0wWtWxH13miEu3SDybNvPz0NtNJTPi7R3Se/lo9prtgH4+L4aP9Vobb5OryS64/s3nYbBd8
/OwQ0jNIe+wdedWyzUhaCJyZxT7vRvLVn5xe3srf+ncbLmdQU0O6Pg8uKUYxuJ01Ld4yfBjDRw+h
dGRTR2nvBUE785r7WdaBW6NuSVd/LuvFz3IrOHqT51/fZ+VtVJ6adZ0/LFr51s/f//pKwqd8o03B
NTV0XH+OY9hY4pmXkdxNKrRl8Ak0u3BzjFYUtyzPNltMpO4r/ToCfs+biGY9vJptcrR9ifQmByvq
CGziHl89ceOxJIKz1S71b/g64xtEdZx+tXcG6vQy8Zd1Vc8yVCQH/gCI+UEpoChgEL3w7161waLa
eiDy/iG/mwIjz2Er19OG+DbTcIikMJdOwdOSXRmTOwH9XbQUVnPaLiwFTIkelu14A7Yi3ThmfyUL
fjqV5V2q3xuyouP5EuNKP9br5m14S7ut9lbVbw1rTl5lySYkgjYpj+mnoGwtZcu8ZItpJyEIFPbc
cqzYbNYV/u++V8aPRdJ0jjv7/GoMtNTbBgLiH3vKvKKFaqUo72zeQvZakT3K7chd+cftyJf6iFPy
CI1j/hzE4x9btTsq99y7yfk5four9u4F1eJQme9l9TGfpcjXqg9XMwc7nV7r+Glys+Y5796yzXyo
cHhgFvTOetxxiJEGFOI5lhfNkkfZNpNV7grN3BYduUUT3uHUSZTuLQlitl8zusmtPOQeNM5ylh6s
cyVHT5bkJpH1qXQYk0bD6VZ4YrmySg82iwLS3Xi9sQqLk0Qk3KLIigY+QVM4JAs+tKMo7wsFYV/j
HQQG+wsJfohLhO1npnaCM6rBl4aLZFXjL4VFq9rv/ScZXTdqGFuDL49bablrmaE/aPdYZoQci6u4
3XpgJVfe9OK7wCYT/S5je/zPpGw9Uf8h8bWusuEYR+0o4oK2CPfp/ine9O0yvAO73ZtkXTwa6BIm
isvQsdQNzhYv1KTpTnzJ2Gk3AlRzaevfz1KsI0uWb6PxMPPOG+EcHRO8wzbxmSS0vcgg+kEU7Omh
1lcQ6YunhHEWAeXpg0fi/Fcs7bTjvMpntoVxCe/NY3LNrmxA1/5WvGIeV7r+S6cTY73Imm8ZlrZr
PYwfHfjPXX3O79MjYEb9qYbO7AyX3iZMdk7hSe++f5Hygw4CmQRLYFY2viQyK/WpelKUjfwyXfUZ
BlBPLWytt+mbzW1+PBXQ8KW7VtvylJ+qB3Iis6/oa6B+u8jTe7IcFOay/0WoRIjx/zGbX6WzSmMC
2Atw8xNX85fmQBRqWkddBXB5pjJxNDwNKGGgAbx4hxKrRhMVaBC/Ss8z0lQ06Rpa49grJD9o4w0L
HLmgoiOol7twmrRF/xrBs59pIE9mf2FCqbwVBLt33+iL8IBBHSqIjHqwLhzfhrum7eG3fBIidpmV
TkLkzMNl9ZgbizmwJn6UnqG0NZUd3SmzrM0sXMdZU7sI3ilmapp1hj2Qa0jmswOVjLiHBNPPkj19
Ndf/8aOsEUNRYib14cOoxG1yM86+XpWtVNv4W47WMbquWNzMEBrkxaOWuvi7VycqNUNz+sGufZYC
QXYP037YeKXnwPUojWVzEjTP4UaLvtpDFVl2dvNDOvaT7996fHuzgyA7P1aH70LhXAljtoUjeBWe
UIajdDUhOe+NsdUmO3JrTYPgo9q5/gT6RwGBuyu5lDOnZmdNn243frdSbwseh9VKJQXdpJsKluIY
O6MDiL/sMihQWreQyHJOCesRhFexrvZWFwiLQAtVJ8QDJvIyWxDScoeyA3c0le251sgrzmtx1UBc
SjOgVdOIcMPrqgVacnNpto+gQ1gi/ns/+rvk+W9L7jeYsBssuUnyjoNw3MzlShNcJZNMWo7+4KnF
UUtFtmAS6ozpF9LSMt72sQIyFQsXsbM1wnog+v77c1K1f7gNkEzo0OMNzPR/Z3GDBMO8i+XmRnM8
LgUwU3ErA2i3ztwAuPN/5s8Y8/httmGf//UBPDvWrsz55a0kiFr+eq7xmk07cKLhiTfZFOTz2fJz
xIjpXHXblnCQuYChcrFqZxJpQgyE8JYYrbK8fc8LT/gPZFb5p/4Yoy0RJZaqSbr2G/jQja1AZOzY
3KaT1u1UmHqSOV7jJs+X3fStCN1nFoyk7ErKuffLI8ZydJivLQTCEKZlg+8lAIvg3XEV2nmw/dr3
QDRQ7bQBrcMytGIH/2oY+vjs//t1+dtUZl4ssL1xyZz9PlAq/tbaT2QYjLqs15SVMAMufo0XgWze
pvHcb7GTrEY8kXBWQOgb0T6HdgTve+UNr3PR96tT/PWNupq7N3xhoye07QbeHY9CxB2HztHoDrUe
niZXxsnefBC3vzrL8E2V7/gHLUL5RZRe/mw7K+XLHsuPoH6engPO9UL9HNyaurWMNgoRK8It1s1F
KV94lOBeP879Hc2d9Je6jYbwV3dobudiP8gMV/8+lMl6shNfPU22HKYsHcH66fm8rcrQf/4sxXQx
LybWVM2A4pjil0+jxzWYVl3laG7p/7HW/F26pmYvvNVfChtYgLk0r8Dk849Vqb5p9colLiHliVui
XNuYcbyGOR55beBYvchLsiZjl00YSgaMzf/96uJR/PfbTkEdyOBDmunN+m9bQSKricpIvYUJa9Jv
nMhyuw2t9TAl2moereGFkd3McdOiz6728bchzZJu4ij8NyV61bHGMkCS3+pHKrPGX/FRQ/w3m5hY
sX3dXq1nGHaUbKRV0uNTlgX6RyU/UuooX8kmgwX7q9f/tTZ4VC6rgtnXhvUVbPhtP78qfPOQP1Di
pckTLh1zpc1xIZzmIpwPBjSkWPKOcyUsjdQp91cn/at9hio8mxYQdLrYKD0AZf62ofuFxtRouKRB
2EYIIjIrxFnyq4TL7f76OfqK/7XANGJ8/LQZNLi0ubF/o5yFUfrzf1S+OUS/Dz4GXGx5qcpbpr/G
8FfXhf6aDvcNP1BY/YooNrLcL3pBSpbtBeumckaLUK1FQfxl81gq2//BI/NbBsoRv8nFJzbE1gML
GSdf4eSvIxbtr33OTNZmsuWNbsYbltVZ/MoNpPnXnuQo8cKNyVuKbJhZFjsnuPRUrfVLshFm35N5
P/3ZSuMjb+rPo3Nj/KzN7v5K2M1MoDVh2Zw8cNkxDe04CtduQ9A1650kzgujWPwZKJUemRLl+dts
utMXow1hVITvuCh2HmDuIqp2BjQkzGTwcCtZ4m+GddYselvxolhn+aRdOrQOF+GCxclRVPZFSuf6
Mmhuf8ZdJYWfjZRDfsz3RZUs9+pU29KRBunSieNK/miJKtMZtehYnNPyOml96uUb2DNymMf5S0+f
vABvUIw7fxIv0zpdTjFtb/Js2t59E4SnVZHbmH3p4zNYiL4hUTUoV/x9vMqkh7S7f80/bzmWfmH6
cImjsx5+wPdCIvXTbxLjzSWXo8cE0AZiFFWPTKzw4MTTG/0NaI8Q73lzubhKYW4soXNsN5RXNaBW
mkAQZsiRKcuc80C3zs2zAdAbRUupOHAJsSGWMnv+TDZi/S5Uz+J2hsca5ast5y2VCyw8Vfs6j/Zt
1buyr4vbunqueo96cDJzJ45PUd3G4BfRLY6twBEarHf1es/qqL0ntuxoo6L+euT//9ynB5cHFzHq
+/MP6AOzb/ZUKXvxj7lC6rbHyG6tFrhclj2UC0F86aLBybHNwtaDHOTBGOpFqBmfhD3gHr20ppXy
pfr7JNmhQ9XPazE9ZMN6GSW74cGzXPid4bQPgk3GN/6eaMLX8V0eP+BL0tQTndR+M8UA1jDFZoFj
eb5V8JrNXoVN6PYZihE8mrpkxEYwyYotWbCPlcETTJgADXNUvDVaC580Sp803NHpsiPcs1C5xvpe
5UiSzJQigNKyLXjtcngJsWSfEt8ODr1BlFbNwJ9NSJCWo0xY7X8pfq1/qBEUSdEUNmMVZ9Hfh7dJ
OZVDKvrtrUVFN23sES4Pat5w4yc0Ai/le/o0nP3HUbpnexuH9vqPeCZcRxN/p+Y7lQjN3i45phXG
Seq3ED9QSuy98c18Sz1pUbhRcpIWnb7S1kx/2NDKB3Yupr/zGqY9Ez4F42J4y18Qyi9wsOm+rmW0
40D6gQm5O2YY5YvTZImup7uTtruCFBjejXFaTuadStYs30K0a4rjG9FznwA5hY+EgsbqCyInPE1T
RzNkJ5X0t1qBJc8t8O+n2j+UkpBIDAOiHHQ5Elo58/7SUVWa3GqlKNa3FifvZZg6avofpnWSglnf
7ycnZhwagiCT4kdU5Z/L+ZffIvjqkE1T7F8VK1FPJqowZpX0TXFdmm6vxAKpTbJyaeLgZRQ5DxVp
Km6TBlBtVYa2pdV3M3bHjdaYG8MSGogfvYSoIvYY64oEu+r0FV1qa3qvuUXLOiwqLLaHLHxIlJRx
hmW2a7XVE0cfxuouyAkZopKXOTlDa7sIxNGRg1RewpSv8P/Fm7czolNhqKhkoqMliJXrNQH2GJO6
U4eO3VlrdfJah2mZGciPlTjCIQPh8tDOiSHcjwnStU3dBB9JpPjHBqJZk28rIRXWnhbillmDndWy
NGz9IPvU88haVeMyTZFOTCzKSsu5+CErI5Tqo2jJhNekNTVjx5szWSoG9BWT3EIjsb3Qgl1geAIe
qjz5SvGJ2wj5o6TBHa7rCbtsw+I6qtXS6/N0aQXRuDAUKdx4QGCCDEGwKP3D6OMtqhBJGJhlt6wG
FWlQItp9qzSXPI+XQcZpUo2dsC6H7NmToKgqgeZ0tda72PcqabItArlHAFOnm6ERsSMKAkzOeHkn
KQ7ZfNggjKSQNgGbmaUTi6InFcgzFiRuUwem64XRtMxHOgzRYprb6VGNZEqBLkAzHObVXs9JkQ/R
M5qBpN4CL5xVWpm3Mju6AdXjj0244DhuWhEO2VNNIGJmRHsJ/lqp+tYjFjoQ2cODOuTiuWww2KoU
6ZZbt8zSP8Y2Dd5CATkuqUi+VqIdCcOB8M74SdBbzPtUBCZh9VLWHitJupRSjvETjZ6YNKu+Tzq3
GD0DZGpoV7UYfeaVQIRLQqVSBvGc5hNC0O2ldZti0cTQH/zXz03ymYgE7BEGrTyPHyi6qNlPpNTw
fNP9OO5NGbtYFd9e16i0aYcc0vUMQVjHJZRbeI0BDm3BftRaYWlAcpSqqds0OhtWYWqgMKPZ3uRG
WcShtBIi+NKRbKzQT4qubGQkEgRKYCs9piNBVOHokkAr1SNUnhApcrVSd7EHjm2J+SYSYzcg5BOM
O0hsSx4xzOox5R1yFEXxAA4sZ+VSUXmyDVHznsRyswqtsUlzRHlVD4lt6IlAFUF2EpTWYxR2hkOG
FwSGUnhWg0Rf50OsLIoJwmFVBRstIz1ebkBqPEWkUxgEdW1oWu7WZE9FUy263SATGh5Q6ZbC+B6a
U75LI4yB+0YAxJvf9B5FWNIEDCxD42HKqnwnBUXPm95FTiiAUUyp8t3XfnbsSBNemOKlywxjnVly
CKUa8wwFZoRniOZaiiRU8HLzOtaK6QgJdBGyXwVXyqvPoW+1VaDKpSO00d33Gv0cRsVFtpDMGWN5
t+LqIjZWeYoAW3WlUNdJGqPKaaBSK+r4pUmWuZSHOnYqOf8WdVVyBK2CVJJU2zqH8h5OpzCjIhHI
B12SB8Ki6wPDbmMPX+/euKle+Rw2UbCpigY0JDcZh0DlHIPEONYJ6CTvT+jUpIP2rWpsxF5oD4Vl
vAld12/NsWZ0HnijnRoR2RIx5OZx/ALU1NalWWCNl7CHNIPXrqaheRUCEf6BaO2misCliZztrqlZ
wn2Z8gub4mDogS33U72uCtXCrljeYN3RuL6IZ0nZBucgKK19NvgsGXgv63REk5bmmJ+rEWwyywsd
M53U5TSOwqaVuLtbmcDMrFFt1XrX0gDvyqyNXDmvYD74ykvXmLYuTMEq8sZg6WFw2ighXr+q553J
OB0K09UVD/aJFWD2LE/I+xCaxUHwEnqddKrZyQGQohOmeu9ymzGm81SsNQX/vUhQ1RlGcKgzE1sR
z9qaqXj1/AiJ/iArTpgGiPhUL9bOdXDyJL/a9+i1Nm0YbCaUj7FmUtVJdIYJUiq5D46CR4wzfkvA
WamRrMLeRBAQa/oR2yUSlltPI0fQl9YKjiPrMR26hZn6rTtINLNqFWLHVLCLWm2s76QmuhplP60j
bfxuqkC7qoICIloNBy9GDFUo3riPRVSZ0DtecBF6603B25g5EC3Tcs+F31nAAdN9e0pStrTRePxZ
GFLONL+PGnOle/I38TDNRRnFtYFYoOcQWIeFLCx8X0NaoXrPvRhS2eRRcG7F+i0pppCaHNJLrikH
g5PSHoh1UXuM9KIC4gDJgIWtaG20SVGkxjWbnMi4c0QrelYjMLWkgSVDHka2GUo6lT4xdVecrPAw
jHaNt0CYB6dmAMVPtC2hVzAKYx1nz3lmEGiUa+hjUVMmRxN4qxkUdRfVSeHKw/jlW1YOLL2ra/po
ksirtSbVsEIGAkKnRIFMlQSUfYMsopHVuTMH/NUkh4GCfKwDlgGbnQLZvEtgijGbzS3kfCGMtV7J
oTwFJnnSijjQ/H/FSBUX6LqhngVTR4JD7SGch6cl6+1OsDrbEtNoPeX1Kg79dlmIXe6GEkozwLTC
ofqwloLiias+byA3wFlVdMzNe03mErTxu1T62rqvcTcQPAT4RkmCjyaNbyR7caLLkboSLIHYyhHv
8ICsiWyCT6ElnBqF4R8w623dOkzP3dhlq7RFsBrFE7SLKFiazM4sxSDqGw7OKhZrc0kmtLLuvLh4
KCsmWopXulIy0ri39UkVaHMTqSfHGNUuyFop2YE6NstaUxMnykzRiTMvXnphMK7aQs+5gdST4kX1
Ds+ZMAyks2CA917S3Bj34ejhzNk1pyHUAsChSl9zeOBO7ZB/QinTp+JuiLPgTPLTRsG5Zuljab0t
JXKRc9E6RQFHr1Kbgp0VCD90ReCH6pqgofG1EbLcbRpwzrGrrpOGeKWbhGVGdDGkYEiEMF3x1JQ1
CCQkzzmTQcCJ1pndYrDUaAmvLlx7PWPvOqzW/hjqp6ZTqYJGCSAt7/aJb2L/GhLVIZUyR5o0kBw5
mf1qlIfvMkBZ3nfSh5JG4Sb0AbLryMMsJDmEWV9fdM3w1p067nB+zq/dl5mJT0pDcGfUS++RmBRH
v2wnhhb6Ki1Tf6N3srGrReLnMYM/TH7nltC0FiqS/6Uk0Pla9TYOiB+SC9oHOVmHXr+nBYiWUSkI
uz4SezsKiAAQKXIsxcIjsuyOejtisJhB+ogqDtiKbTES9M5NLTwTx8LJcsG8Gg2RkXIx7SrrOoYk
RGK71J9CKW9XUdc35LJLUKgbB4eAcVcOp87Mg5veSbi49BOGe5pn62af2aZUtqtiyFZhbHy1gb5L
JprhdNBCmzOEcUtfsBoV/H2B+PZCWabLULAqV28L8Crp2JOgthjjpNg16bBKmtZ3QyYIC79WxwPe
uOe29xdmVg6O36P5z9H0VcX4OY4pHKBKFLZW3Pu2bME8zwOZ+V+qY7VGAZa2AsLzuFa5R3tsq3qv
cCJRLw+y5Ntjo782pjTnN3fYiUTKvSbkCKa9tqJqH5a5WKl2MREEUGFDvUyTNndGwfCdyqJCKrDT
kaRWWjc+G6QhQP1LhmhciS1eHh6V7LIcOm7g3OzWTdxD4FZAh9Sawy7tw9mAHS6T1+p2MInqoSCo
We4E0RaiprsWZbv2hzA6lE7nCyAyQrgL1ahgz4rhUGTyJwfTIyae/l7WuhJ0sF5pQ1/bCOOpDMOA
7ULMGuLnA9VVve4WdaojSnqDcVfr2ZJZBpsUgSJ1rAW65CkW2q8JI82sk1zEkq+pphWbLitUmygb
0TYiXJt0keeqDgDAxBYpgbAGPCetNq5qfPWzauMXUmPXknf1Sy8+cD6TMFMx+xm1tecNw3sSONFQ
/qQprvMOtS5mKtK6ErDnUtOa2tCYlYRF89Y73MI4XzfqTcU26LmvypTgqeg96IRx36fpps84Jgb8
BVbJPqmwfM3+j6rz2mkeWtPwFVlyL6dxnN4rcGJR3Xv31c9j+PeeGSkkJIRAHK/1tbfUQN0EzRMX
RusrMzno4IBT8NiV3mUIo9QPuRgBJu0rT3+zNFeli96tqhCefhRT4JCMz/EkBHcqdds4pkZtSQDs
AHIheKfgMxu61M6zUVlGZPIz2WSs7wXeUxPcbP97Lw9znADoksTCnKgeXevAx7KFPQul5EuDcsxC
b9lGXRMuiUrltBby3gSKN0hOGpvZogDVBGJ30I5QuSMhZZioi8bNk0gqxl4XLmYuna3Wg7hRIVpb
pxYbn4WQmcA0Hfi65pfjI8KAqXbl5qJHYbaJzQJ239gcMZPt13mj4jZWPbKq2Mgu6anQksbn9dht
XCTfyLXw2RIHS4igBXnmXPEvXWNEr+hdHMRKbxbKOOZzPcrcJ6L5OtUfgWGE/KoGGgn6EF5ztTTs
POm3iRyodwNvrdpUpY/BFy27gM+8koKY1BfssKFVmFDJrneSW+s9r2Fe+o3MsL5zww2DsnKBMxez
gUSZC7Ii75tsePW1FsiLFFkbJQKNhtm7BzA3NlcCE8+BGbgppMUSEg3wUorSi56VyMFgYrruRwXj
KbU+sBWXpNgY/Ykd6KNgBHrVfAp5+p1aLajTcCywocTnuK1Vd+57IXrkg4KjST8PsjZeBEIlOZaf
/WjQdpcGgP91aUkl66aH5KxEW0klEVbMrnV8tYrXiZ4383oYOVkrAdi1hJk3FefBGzwn72pxKQZm
DLjZZLalYJKW19i5JWP+HVm9e4/j7lEwMLTrtlMc8MW9jbaMO4MOmc3wVKsO8gboeAcXpqmWfjL6
Ti0zxTUHROyxyS6OAyZTnZ+E36XmvhZhVz0Vo9dsehkRWMPQ2BM62lEyl4bCJLYxleSZe+JqzDN9
B2OicwLJ3A5uBmoQWwStXQaqiw60L9kFhkQHKjnGFLq+LEVXXefr4o2zANxDGOjnDAaIXZtYuPkR
Tey+UcdN39Y/TVXKiygXkkM5JDGpzSySauVW9jrsnaFWdxPmsmb2GQ4or0OLmnNWPUWhkU6eymwr
gxXPBxOwwfS3qhQYkEULuZbNc5wY1kphXc+qTopPoSmPewUbmVUr6tXWjc16VYQKROgKkNNAX+Nn
+KG6G+6+xYhAMOKvpmy0C6S0TUewnyVj3X+6uDyzb1Y7aOgxISCv1pISN2By4cv5oafuU3D0M3WM
af/VUeYkXRscogTsShxPbM0hxqwv0bVLmWOJo+U3OVasW6pH6kEp540waTmUgnkjOfAXZjWiTp0N
B9GEyy7XZW+7ueh+aAgbdWncvhm58aEo5ndslRr0CWN0LNwzj5WQYCWumCgx6OWrXyUrLcK5ayiU
3SDU/nkYCTaeWAjzQpsaQ+QeO+bGxOtO0WhF+AsXws2F0NPbqtK4iPF57iKT6mYxutGu8PTiM+/6
d6Mqy2eR6cCH3/wKj3JNLHEorgMXY+Ac7Y4spRWQu9vQy9RF2DfBonIJ7SgKoJOt19ilVVLtoDo1
rqxBOUpCEhOpgBGo3TC+eAwyCabvJdXsNY1hIPFM+L76GEIRaWhbjBW9aoS+vkAVgKSboK+JFkKM
nY9uIn5XhrZQCnV4z8pRmXWsla5K8m1Tj/U9nlrariZsyx5fJ02oglMjZckK6ERv6wlInFIWb2V4
L3o/IGJHw1Iqy+EWyPVnEFAB9F5rnOpwPEuuUj2inNBqCEyoQ78WzxXdKFgaRv8JKHsxfVmqlhwh
32cXf0zh0beDHaZ6cc8JC20Unim+jGfBZmKLnAxbX8ike0+GLpoMVXM0TEIm9TrACtNETdyje1x4
UbhX6BUcAozzbMVDgR9o00OmLJmJxNjXMay+hSyDo17GJw116+/ejRdF50Ohl8bDMMCXbYK+OZlC
dg67AufIqkLuSAyHY6OH3rry8nFFFRme/CpjIcpF+2rCI6yrwViHHuRXEaz7Lu8NlR56V72jou+e
jZYyoi4azdHUNruXVSPMqBa/NQwHl0qjBK+qiEIIIpzvyVgy7yvDEyCw4tGI8p35WrcQVG9cSmln
Lka5zRxwEDBBx0vfV+1F3AwdBJum5PxQPdiC0KGxrpgidSAEwNK7up/3YlHtamY8tpapwzyjQbdD
GkhfGLr7Y/ZSijuZNbHoSt5uaHoLuZKVVZJK7mlIi4weVWHdUS9Z0x15CqM7nENDC0F6JWjmjOZO
4q+cXE3T16kvG3PTnHRE6zRfs+n0CMp38Vy0rOAsSzkRa9QvQOu1zscqojZfGqtv96LEeVb5cYgr
W6vcCikAhk6srYsi+NBqaPQMkr7GUR5mCW3rJWJV5awSWm1TdeaTp+eLCrFCR9NC90aVHa4xryJR
oI1A00NetFWO60bmv/UaQZ8e76Q2NmzTwkeLl0Wfqe7FrUvrSxKaXW00ykudUeWZ47DqQOxtx7Du
wFTRYUdr6uAm0BwjQYtOgSLgjWBZ2wbGtu1pirdQ6ARFUWPsBUqqjSAzu6IMNze0jZ9aWGu8lqwe
6Txt8W/rbhHYiqUa6cm8S9N52TADTmjn3zya4yPA9NF6jSS6vwojzTv7TTQPsXE+V2LiOq3UDRvD
j2nJD+KG3bRyOJrCuxMUrfcR6eTzg+W2EL/cdq8k4r8rMyk44tNjcq1LdiRAwzAlimeY91gqDHW0
T2XC6syshyP4A3P1+xi7Srjv0nwkzJjePOtTk6bAYB6CegRw6GXl0hsYhNHtkGzgwRUpA/QI1y+i
s2/QfI2m9lSBoV2dQBMym6J1pAFYejbQbnKrdkRri7uB2slO3hi1HYRIOISpD+eAYZJkZaCpOs17
KWTSGJlscG/isvHAUx2ogiMX+qqQdOFVGhWZoUODDQl/m+NqjmchTQSgNWJwKEaE8jTQ9+TI6Uvk
5mhXoMC58Et09X/vDp4FrQ4CY0JogJaLmowUau5Jc6UewlIxAUPbav97RUsWoEJEV9GM42PTptik
GSUZeZ9YjjzQdDHLkaJ2Sg1AgdRVAu2YB+ICne4hd1HXDFZB5TXrRMszpKjYAnZubrw3dTcsPNVX
d79XQxYyoBxUJqQNs6Tfx9BHzmcCvdC7hTCH6Ma0vqCctdKl1eGsupHADEoXa4zmAGsXIloAUmP2
66KGy5v2DchXryyOOM7HjGU1YJ1iLC2swrebpKKZBVEtizMUXwzTOqW+WaPHZ+5+7/0+3npKe4x1
Mvpc3pbTVVH2ylKo2nzGQfge3DYE92f110wCI2+yp5MkcBfnLHbITm+WSab2B9+oezZRH1RDOUhI
uoW7XPDRHsotdxu7o7sVSqPYkBEvBEHN5xFdnWPjAeiAoCusvFKIUNmpX1ImIGh/uP3NbPH+yolw
otemvFWmwmlQQuwOPTnbhFZJap/1+lz0xDX9i+Gihql6HWTRyfQuecrDoO46sdl6dboVgCV1Q/UM
pVzdhz1avX5e1882g2OeKPrWKpns0HOuDpFbVYc0ladGSTTRDjRq+jJXqkM51l+M7aVNKXn5EUFp
wk6uXirsIXWrlB0alVitVP5y8P1kmwXDsOWIDX/fNVZKvmr0dz2Odq4Y+48savtVBiSP5BwFgiZP
12WRdUffQBFbDM9jlkT08TLqaoKPu5XhuyYeuGvc/LKNl+hYvwdRto+FOkea6GjmbbYXqjjbRwy0
WVTT3VA0HL8bb0OMuJvp7Rvci/eZnsIgQoNgHlYCYctKLXFH1cYw2Zj86E1ttIeASY3uN8NSCYfq
0A0enLMm1hMKEjBhuoKlUWMJQD/NsblFltzOK7HiXFCM9Jpn73VbQ5LUfASz3LC5eF78Iwqa8Smr
lWMMpf/GQTTnEikCdN1ZMOTytUm8rVwZLMAGVvogkS36BBz8HxXhlLcyQmRavQqLGHlGDJuHNtYF
3IhDeaG7Ch4f8MrXnlZVs07UtYXsamA+6bgsaOmMq4iznl6JmNH2VZHdaRmlDlF5glt26Y0k3fXR
6DpJoYw3NS7xHy9hntKwbPQ0/Ohj1e6SHsAw1O9crZv7qDc+xRs0oxDRjL04qNZcbLJqlcdw/aI8
by9XQ6061DSQey5SOsmGDD+u89wJ4RqndhCHP4FWXuTRUphQah2KbTIo5z7qVrWURTT/RPTTA4rE
xPPCXTZd5SVCAlZ9E5MAeQHfGLBRjw0J0k7C2SsHP0EoPGgIyUfGLee6KBHB49fMCMZv4LXRa4Bf
DOOm6r33zYSpUIycgee281LuGfZOV+7U9dRoC/XeS2+q8auR4EOOiYEKWo67vIDbmMJKEI3A6fFi
3vxesevQule17t/9LGwOsRmVT7pSqyD1xndc6oVZWVTWBaImDanmPUuLdkPzqLVrKHdjbaa3GgrC
oFkHN4+CRVhmJjy9BJ5TyVBRLFPpSjq5qg3VXXWlaTpByllAfqGVm3a6qmqmhd2QKYDhJWmetK14
lxhcrEwdn3vAluNdVznAaWjipyAGIkimWl/VNO/m/nQX6eZoPfg4xP/+7hCInFM18LGuedHLErtz
vXE3LRmoHapqR2PEEmaKHEufcfGISjSaJDTWFnJqotEiyLS5slUteOLGbXyGnUpdwwtuwqVERbbX
SEGWSmR1O8ks0cQRSnGrBEm2pusrI3blcEak67TWyAYVU8GAEv2H3GsqWnOWtiUBzF7G2qMcjX1w
iiJNSwk7Z3sw5IDWZJ47yKz4hyZJlWXh1zAatSRn5etZcGAcJC7wg8SrgTTDUTNLmuleu0yYGItt
Ih9DGfRTKKPkNTRueaytaj42IrhJyvVFHSKL6ArN1gzBB6W6GDPMnr4lawSm0oPU6apcOoV5XMw1
ZCQcbRCl0+9jnYSqqqEgdfP7WCuxD9ELUrH3aMOzoCc/mYVKUTlY6n5IxHsw0OrEciJcFejd76tI
V+xOF191gX07Uim/Y63Kl0JaQsDUpWWZZ8bJbT1QMBYh4/cuNXLsNJEJyCVrj17mN5DFkJj0Y6W5
eqIu06dkjbdGCvszHIXliPT8tuqjam2E0a5OAmWt16De6mQUt6rlb6TCqhYm+ci+USs6tMgjGmjh
gq8Jy4ORKfOuVvuzqBaA64uOGkeL0EMda30+aoFuj94AkNb9FkypXsRksLbhZc3MR4XnJaMjP8Pc
oV42SqY7VWt4xy7qhQNiXxJSYGFE8dDDuDdbxE9Kcn1QBeAgND/2Ud8sFyrTLSKaFs7xFUQErpX9
neXpKbD4PA+QLdBNu3VLY2ZFF6GnDzojBDOvMaswXjQShAlT6t01jbjCHqZFJ9SDcEyFbomsk7Kr
Ywmz2MYN2IGCZyIN2Uoc2/zeWExtEtnz1orU3qivU7I5LdsB847oSO00vc12kh5g0UlBjI5Atg9J
XWdlpbp3+vQeEpjpuhrEBvplqTplp+ZOrtFMlBIkSWxZxaUlFcUMCykXrC36yBt62+mmR98qmrqD
AFR8bemGwL1JonI04LpEP5q0Q+gtdMlKr17YF9OPoRjXRRejNpkW3VIP0xAZCqZ6uonChBa4wyM/
NGSLUBf8uRngx5CJbrIyDfd1bE3lWAXFcEAJGGHUlIHECJOQ3vRBd/FnN9Uy3Uhxah2ksC43flQe
C6W3MOyxDlR0BiOcvkCvz3uGYMVj2j8HDt6zY8NyBC/Jr6GkYhffMie0h3ZS+C3lcjUqIh+4bCbL
0MfJC3tYZgyJcB0rgRbLYOAUIWHrNvqoXZqUdpkXGHZoiO6+8ltvIQLHckYW59FvYEur9OVwpljJ
ApRPscgJmRqAGlWOVkWKbu8QRcBxRhGeYoaejOCqtl5anlOlbndIgogPtC7rhegGwq6NYXfSXBMY
hyWIpdQ06wOPGfo066gCM9uO03ej5qOi+tpBpM3Rk7RmOBe6dEAqSG4cv7V38g9++jODlshNoXw/
k0aaQYXeQaZLXyXssvWZOpkHd3OD8vdJ+tWZywLe4ZDRN3h3OUpi+ppPfOY95Xb/xrOnXxteRPPO
Cwq1O+dmV5clAmnNfufGyEOlHGp4btDMrfOwYH68S/prj9zWi6h9dgz13nnRjpbU9Kf84W1Xuk/u
asvpzzpi+MYfUqCBwbV5Ab4Fq2IYJVtatunJY4UbdyV7zIzmzjOe4idAPBGI7gzASn5blui+Clrg
X8yawQGFfVMYW3FXFcfyEH3ZKaX9xsoP8sLqYLPdyMfhB8Lo00dyjXEdFodCONoiERkin/XDnem+
j8qdPrOR+Vwm7dIJvkjqZ4m1snVvW4Jwty15mRtYoqGLRSFCUj6jbB2xXxk36soCkTpRYBnfV8ti
4cvroFsi7qdsELaAMQ0otjjQ5Zx1cKPxeAQr8L/3U8gZxa2Hc16sRcY91XCtZLRPHK146CCc4YfP
CzROeTPaRhPgQz50/520wX1HahI950UpDEiY9uosdTrjG/j3rYz53BfBsI3Enmki489WHy079+CG
SGlgux/9XtCvJsZq8/ISvGbti/canWwr3ghLFE/464a86eZSP+dd+9Rz+l7l5ELua9y3B96YDemx
ukGPexRE7SP0yv7N2o/qYjwPJ9zYXoPv/gO1XBJTpOaf9bU9VpeJzEg7118aiKDqL6Z4mkgqcC09
eGx01xHuHMIDciFvhX5BkOzBsShhjdZ9sIqMy+iYcniYvpjjI2XbikcwL3yY+TEw9JlTi0cuIFys
dXrwTiLSCTftLB9dGExb5WBQ6zjWJbuH12BTmZcsfgWEa3wb2QefIoBbu1a2KZ+wRqmnn4g5h9Rb
q9W2lQTHwi85Os/N/lMbXlxHcOHBycMnF+9Yu4/8Lren5Jgrzdx86sMPDGkkCPt9yJ4TKK6zYvSa
U6steJo91FtBOyXmDRBooO4RFz0CsIFOADydi2Vt5m3yCmLd6p5aJM5SdGAAsk7AZAcxhwHRKqzG
2kWWf7p3tB/mo7l3k8PcRItpxYsJ4g6OVHPmwplz5hJW6MbuhMX0yH+ekIVnrXGQNODmjFqydOcy
D4MHkreFstbWCGW0t3BZtN+a+9M8Df9r/t93nF1q4Ru4Fo/BpJaB99fozPj+V7yc7mjBp978TAzw
3+s/sPLv0/kN70hXHgp2paH4+tqZrxVauz/NBx4PzJa7Vek+xKeogR9ltgbsT0cNJ1mUxX2V9I/e
HGwjW5jF79+x5mP2nhCE4mXSf/2/D4P26R6cbX6XopPYnq5Zch6jE/UZgCcw1uqHWy7t0gZczWMA
sPn87+M3Sc2c03w6E6Z1zo26amBO8JEO2tqegNqcIEGxCaOTjCqA8PP7nhOUByK+VoIGXNrhwnEY
PvmfBGwjH/6mHzaqFOBw9ahQNO8vRe7OxQOzS/ng31VGeagGyeC51/89wu5DLp/5fRLwk1fGgAEb
HoXTP7RiMj+bbv/9j9OJy//193+2Syxweog3Bwcsgb9lEsD0fjdCjV2rRTWXX1on68P9sDBgrbqF
v0Dm2bh1TN6CK6OnJYWBhPkwRN0nezeLmus0f/xu6gq6yBDEuys/BFKfTS2Y/JlG4zOUo58mt0jC
3WIZ99a6ioWzC1oyGvE72Mj9c3gJqpeGGJB+OwQUNKTdp2m9a8tAS6gx+FqnaIrtNMSG4Pr5yAqf
MoarTJ/TlOopN+0ITQwaJ/bMdxsn1LHD8PdQu6ECFe5EyRaZECCbhMSzOCvyuR1hchw+EuU9hoow
oeWjHBiJzbkZhqe0ZTHrZ3M67+dfMd7B0j1cevGLVyzTcK5RFL+x0lMoUtkcB7fjyroZc34+QJKI
IUsAswgesnGbfh9Uh11mv4tnumnla1wddaZuV1ZYQY7sgqptfkbA/sZVOooHBbrGiwWmyjt04ZPu
TMROlM+7M2QhtEZqQoC/f3Ohkd38m5HfLLQwwRrm3mUe52coZ5L5Xjgp2qeLOOYXg3I7t6CVZFtP
nBniVri1gArMi3tJs3cckeOIHSo+o8GVnk0y6mUFYcUOoa70YHssqCwbA1KLufK35rg4lBd29/59
4s2/EH+mjXjHNm8sJ+mDGsjPj4YOvxCu0M4T1a9pBx9eOFfSnyg/d+Yxls5lew/lV7AT8FbE4FJx
SiBFtZoC4BTw1AWb9++LE6arXaN/ii89Cidw11Lk+IU9n+3QbALvAUIa5JiEX1fJiHUF+BuekDLA
xRzsDPYQ8g2ruL9l+lu3CvtbArUI1gl7UIdf/bQ/p3u2Dbbo3+WE0gO/8HePh8Un+/G0JZuIeky3
7BLqx7QBJIu8XyvfWg/IQ6TvAB1WdoCmWXSm/a/Vv01vJcKgsl7FDxeN49/fY1EiFRdEC3Pq0S17
xLY5ltHXvzyD+BRehO4+BTdXeRD+EiLi78FTlmQ9vzmQshzHPWuMI8qiaYtPFgzp0wj5SWMaggQF
K9IqPt3oDTI9h8wbrhRKvJ3g0jY7kyFRfIlucIW4kDZEN/kFML1w1o+j9Mqr/i5k/lr16fo7pEbE
Yu0Zl+iESN5BMBQqFuNunC2I6LWApk/zOk7sDhGahwjbA9JHD/kj2IsA8PuuQMSNPbl4F/PNYN50
OA9ycHOBG41L1hUbG7yIL6l4A2/9xgU9jgwpt+25ar+JLQSJv/CgI5sB1UL4sjCuZCuknd7/xVWz
nrG76Uu0nONjtojhbYzQ4d/97bAr1Zv3ZX6GxYMyPypRXHdUYZMrtDYO40N/kV9C4ZntZuOG5JFG
5yl9lh8lbnXxftBXmrbVPWdWlOvGOgJDfTVFIYX76Azl2S09W5P2ZCM7IY9XZLubf3kPpTQZeQL5
8++EVhdah1n3onEJDcliQuKaH38XY5msWSHTupm+puHArGG8i3bH2tDlvY4sQaV/GXWHiH1RraRk
q+yZpyFj7Yiwy0Fj2C2E1uBOubZoP6BYOOMWB2qIr9m9ujf3kFFjCym2eZMnhmwPVdYNqrvZnNsQ
oLWazmyS0uz13//ev/N+unrluesphUO24vcHMmYeznSy/r3LQHckp2HBjUtOYrr+hbhUykOFBPrv
8/WASRu+6dNXs5aohUb0YiZiwxyP9EA+wjyzpjS69nQoTP2sWpNhs+TZUqaUDU0TpN1IMosHT7xH
N+s8YiZTnKPInBnnEtR+Yawq5QdkUvYlQYdJWcJPVFimWgca5m+hQpER8MY01ASL22+A4UWILO29
KeetU7nesQibffszKqhAXwkjPq8rP/4WVbeg1uGF/l6L65kcviFSaF4zBmh/sS79UQREcHzbA/UE
2uzaTIo8MPWIKBWd9pl2Vnvgkia6WggVYPMQ253UMm9DQyPp6SpFC/4dSqCl2z2l6sNhNSu8HSwG
PARSnzDqlQfrWGJUbXPKAAhgT+Cbtv5wGqpCMapu4otsHVnjLGVbkM99s2MoeBgAu0xfcrIQd3yO
/+fj5EMkHhraa6M4sjJlOmQ882l/Y/+LxMuqBEJlvUqoYtgRzfEpr/tNVKYMK8L95gzbrNOXGFiB
lpiVJxL3BXzSSY/kB+mRguIICh+G2A0CTqiifPGE+Mv/KkTwaeRkNI05FRdIi+jyrZ4kDkQ2r6B7
N7JXGVcat7vv9bqEy7Ev1yXVTlQcGvHoLhky2nsGZhYkTcwl1rKBzns4omd06B78FlO0R/VIxHX2
qCfq6yxsbDTNd3jXcsoyKzyZl/DbuwbXkI1cfzbX5sSYGWPgL6xmgKYc3aM8CXIgbBo9JYCi8851
Z3ACwsOBUDRtzQNFWNtMO+m/AuPvbOWzVGf1uzkzrbsPiuhVy09qtUYBxfadgI9UmWh47G5UO/K1
QsJrup2TEFQrdDKSgsemXTCgWfWf73+3QzbB/5Mge8ffuPQbiCwAJeEcSZU+eJAmskF6gDTgXsyS
a3E0t+5W3eWXBtjxl/up1hsPcSL5wqLtD82tNOfGT0gB9y6OBxn88aOa8q6/M37G6dhVL7yL1hnj
q/xpvTHTqDcpEiSRt7IOwsFybf8anBlMXEuqN/wbdvkpuaQ3DFomZRmYsnjDK98TbRnueT9Zd0RP
hH/epAD+4EKSbdly6ALR2oigMuyh+yoRuj0stOy9Q26L6QWZknSvV3780slXHDzQaxLUt1nIMXIv
TIRtfux+CWirAiexm4VrgvV3KEj/ndB/+Xyf7zhhCb3Kt6u/98zIv9vmE5nhLl9NqfE2sN76aPsb
od0nutXjjK7+l0gtenGPxL9P84rsyt3c0ZW5QPITLj7GMLAB5f48vX2T4p4xHFJXaE72dIY+pWKD
4H5uowfbrKcdLj/QUhhTZ2ocVPV/NtdpXf5tqc16yn0OqQHAzMFKzURCcubYbrXGriQ2T/SHWHER
c46M5udIui9qa2CZaPQcppXLF5VMhOBXeAxQ/9LS9xwpsGZhhmeKyBZbQvOIEoEIUGg/1ZJLydy3
TNCnsu73zCs+WubexTKiXrLW1Cb95DDAKn5My570iLQoKJyI3eKD+neqPMplhaaZvFXQN8OgCLQZ
pSWJFxXyf1OmaUtpT6r/SkX4V9L956wmtP+Wjb81H3+C1/89t3lx9YMyLNcwgbdXvDONP9HdtH5T
fRjZXQ1uqwoNt2JrnKbKyltYKbXwrPuQP6hu8t3q9xWmNI1PF7YsJ0P7/Zd5MWjV7sQs7b1PNskX
wY7iYApx3HDmcLFkUFv7Hg06ZhiZcq/tONzT+v0NhiIUmGDOr6oLC1g4PVXjMgHCM+/QIipDoOOz
nT5U+kLD7u/D/Gs79A9rSUODiDbtIQS1fzt1mm8Pm0r/wRQJkNj44NkEQXYW5y8iTjeWv/dp4xyA
nTmZ9pOiGqRWpJt0rBF1qD/sZD0siBwNayzHAugvi2A5T6XU1GcjohS71kIh6sVYlpPuQ4X10SJb
/zeZzm78W/Ghrj/i9+5FOo8M5k9rV4ahtdbTowpvev67PxAciaLUZf9u/8IjEWzGd8G6jK5sHY1i
I9YtwVtiWi48DflVdekwrAP/g5Bjb8AlCsEPdjQj7TCr/P49vIfMXfbvYVouu535Eo4MokI7WwP4
Z2jsbxPIIkubURH0b0Xdl22xCumBThhGy5iDy1lnYrcuzBAH348ODUgd92yaqjpAPcf9MNGJLDfh
Cl2WV3GmyZ0TskupkQ0dHXVJWA7MZLYWKEeUJ0foMdiyQei6xipCreEZ2dj2Xh3dbXEaHxQfdkrZ
uvBzhBfhsTMwb52iKeajrSaMTmdpK9sOBsgU0Ua4rqFrZu6d5nDkriMTBewkmeNC1n2E2rm8aLTS
rU10qgpzzcCg384CXZ5Zy8Jgv/4sORLJLpZEmubmDAhOaO9GnAqbhS+0tjrQPlxCS3TGZcKItTSu
cQZRix4QrTPf/P0yIDviZGTr7iLdMq+G4btvwoOKvubFJFke2K0ZRO18MFbGy/iTymdhn+xK7BNo
SkN3+FSqSV/tMhCnbGX8gEeKGMl39p1GdnXPj/imbceb/N7pCwEfbyIAwBnlsxkc9SwdB8MeLtKr
rKyLZ/eM0JXSXtGm8C1o10T91sEs5YISdvuDYiE+ek56Lc7ivoOEjyy7ak8vmb0joSHPip/8BSso
aZ0ACWWOzKb4bi1a9I7e6DDfwlc6ujfthUV2ta4ABQn9ECikLVVD6MR3AzUtyMLZs682NQXDXRLm
7gM+XnNILhFWkmv/JBw1vLweFvobD/cuXkRUuxBcyncG2BlxY1QbuD/rDMlbmHgM4VwYmpMarmlt
dGNtjKACj1GFefHR27UIA7n6IweUraHqKZ2nOFIU65gwqgdbKHfpz9i/JTAY8wQGRoKWb+g6oyva
w5x92NEpMjxlzugrNBYe9imIKjXDD5vrl74tN0nQOG6+JjYUMq3t5zTxKzXG0gt1nFfGpo8/ZISb
NMNJ27W/B0E8/zlP2KeP8t7eXRjl6b6N0Fi6BEeBUEXagC5UvQ/D72mwydTxKNDgzeZNisDqStjE
w/09ylmW1VwZyQyYZx3xJGEYsosvVK5nE0D/zbwm5rL6rNONFc8DD+OgZTweu3jhv5vIzuKsOzOv
09nVLGrS4kT6qTd+fi0qCtev2jGYjSO5Z4fi0RjP1QnRuhcgw/FBOOfJXEic/GFepXO8ZRiFJPbB
PHk4WXxgwXuGCBF/YY++q+laKzAPSlCC7JqizuiLXuFPpq4jhEZso0NGWX5m16Batm8m7Y4Qjumw
9rcyWjV0wZNr7xSFvOB/C4CRdTIJkiW9PlNpGfTXZJcj4wpPbFig9AhA1ririE7R2msedXztkndG
U1s2ZNOhAG3PsGnbjbuSqnShV8bC3Kk5k33vXj5Di+PuX8NjJ5lAto1NKKrL+H+YOq/dyLEli34R
AXrzmt57/0KkUhK99/z6WVTdOzOAuqq60VJlMsk4ETu22ddVwQjleOdMKTjj/RjzgX5UN/rEuVik
IqDrntQsYkw2JtUQtyLns5TeOvSitaPk0NwhtuTuwtDrsUMkXXSsifkIj/ERZTfG6kAAR9Eh+HyP
JsVJ78IMnzXWGIU5gvMHBYJ5E8ZRY1zcTUZrOFWMZSu2o/4Dn1nfCmt1lzdjsOB19lV9pT/+i7IZ
H9Njtc+xd29vAq+hxrl71HuHEtO/SsS+uH9iXEzw9ii2v9etsJSeLZFHOxTZ4bW7R2eLx4KePPEg
dF28pyzu0p2LUyQTIEd2Ks3FR1dnW+1ovUJPW21K3C/VUSHdgPIgEE+1U3lvSWjq78o9P4vb8hA+
SyqC8bAnODTifluglFnJZyqhvEzXJjYY22Drmkd89Iufzlk6rxz8QgOSQN65YwXY3gunG9XEOdfi
rP8aHNMo+hUuTPz8btdeUNx94/edvKVHQyElnfXG8hhtVD6vxPXBro7eHGKr6q31paec9YO5TIQf
hPWSMbGORr+sYOyM1T2gaoI5kz1unkE9LQPM6t3yrRskZRL5SCObmSu+yLRchek8egLMmfJo57HB
gp/2K+bblA2SIpF4388qfF0AQa2pkm50bS/TACWncTFMb3BbwBm0vart0Zrux3A1J0Zw4I/8R76G
/1D/oPMUzI0OTLHyPpE3V95waNlMpCPr18126SgdsZGD0XTi3yJh76mbKc61rFX0T2ifo6VE/w9r
UP0WXrJxdZZVdxBursJL2TioeY8o+7kwXjJTCmUGx5+eoBiJ54PWfn1k46ac1EOaYSbZcfsn37vx
+O1ZizJade6XZk3HjTgLeGihm8ctHH6xWIgL1+tG6rrtV3W/ilepT4MRp/OimRff/154Lu4TYb8L
hL0ubJvsaVYPfqLZrYngQ+7FcZj/eOb38PP95C4E8wU/qZ4H/W8YfpftcgEgGjEvRNvUOcfO2S1e
uvXshZ80Z6i59URk1hex2E2s6ti4e0PbtOV2+NqnH7T30wBTvpFc/DSRssG4rk92PBKysFAHX++m
jWcVkcXpkiaXZpYUkSUaaxp5XPER+2Bo1rfIWa9mvePdrcwWEHwZCV/+gndg0MJC2w2+e7RJoPr/
boBOn6fhms+QX70PV8JfJ3hN8nn5JyW79b/l7wbmdhtN9XO3F8ttU27V71S66ktZuVdkIUN4bTaq
y96dFJXtQVK2/Mu/D/CT9t2swaV6Z/oCE676iPtmbgflpefIzNktGutwGqXLBTfTv/twuLcGuzPc
I/f/XhW/wo/JYfnP9UWXvIpv3kzFYMP+dR5nB77+XirAY/0uW2NckaeOqSKugpY+qsWpGjwFqple
7bT6mUUPkR5DaMdtck3tU1rsi8EV+WiOow6s+2oiSe72UrUl75JEBNG8cMaxVFpr/ieeG2K4RJpd
BhMxy8Ypnt48TNm/i8edJAHBDo9B9F1Ih+l/X5yp3HxwAx0zk2TTSk9vqVXXUrrYyYVysgyFDbe+
OtJS5v9Rr2xF9hac9CQ83nRgWfySt55Nt2Ttwsh1gLy8cRLzE5t1M9PZpfR7s1jEDl3tBHflf7ez
kq5jLCWnOFPSXJHhzWq4lKfc1byqduqFKf0DH3Ckn6gLJlKMYjLu36WRAEkKXNuc9Ldi2UEZqG+y
dTVHVunRvMb5JzHB0OQnm9Wp1lzz6sTVDqUF9xewKd8lzHmKVPgFOChI3zinK8FVdI7xxTnl+qf5
7T+ud1Wrq2Rcyxk7iYlsQdo/ojr2+eaZrx4mlX6sWDsuUC4UCy17Feuu/qmab2eWMXoeTRZdzkwX
v/BHRRW7H8uAIyvunHSeksUXrnjCc7i64Oj1VWuWJnKn/O4mbwszHopV+Ai0V5TdHeMYF/tJ5+6l
aANM7VkWx2Qxy6ZtcqlW7X7SC+qs05/VWLO+jYvV0nwzPuNq9vGJf4DAwR42XXS8PAAitNkdBz7q
nZ94Za4z5aAAW6SLv/LIo/X/PpsOZY878Q7CkIyyFSCN/MqXATqxTpVyFn7ugIB3vsWpjn20qLKp
mZ8VnFy9m7F0/Q+vnXdQLXg/fDVIXshO5s1mV7gW12Af7X0qnQwtcs0XPnQ7C6WVuJFBnceeqY+4
PaC5wDB4a8qKT06cpCyqbGuJWIpnP83+7l7+NNzDlGxXH1WMpqzdh/VNMsBATfxU5g6sfpQ18fiD
5RhfDjt4b7kp2z1LgVCNSPlKxp8iflYfI77F4itBzTZ1C+xWdRJWcBUHKBgoKdPWPqMsGk4q0bnh
AyEHT5+saFXfMjANZ5N8t8xNjU129CjrZ6/sAnUrKRNXwT5WM7Nxkt6ztdlNsGLIhhUBosAaTzCu
DuVXBcQYFgdotPFEtLqHPw8BabyPpNyLuzkogrsP/o/Fa/jzOAUja1lHW8vStxYCdv3EvYy5tO40
xVXEXZn1wdT29Q9XlwPA+1CXkE8bjM0Uz9o0R8PD/1eWeMb8HW9TnInt/f8u3ZCVdZ1SBygCKukZ
w6PflVvFJtXRYiZwyO2oEpVNWXlTC3cS+Yk9ck3t4MoCHsE+h67WHTszBMCpZ9xZKrnJSJm7dZ3M
hexg/fIC/n1+/kkFSzhaRz42m+mCYtPPKTOOAea0UJe5dG0S6nkKieElHBNJH8c31U3H+jnsJpQ0
S/nPj+au4S+AxsMpwo+vbzz//OxiE/Yv5F5CMykgvb5qk9AVXB4bkK2KR2kaKrMGwxG5XOvmUVhC
Kj/mVz7NDCBZty74lKgY49boy14tduSsG1uuSf2Mt1k7wPsXfvvvN/z9LtqTMx4zcbMV7y7qJGY2
cdOcu0tD1Z8NqFi2fDvaj+ttm/4siPvMlkfXuqWOXzoo5s6zVY71LRDe8TtQ8imbH0/7jEz9y71V
BXEyOn3CKGQbEqInK054pexE/1pQ1FoG123w3eUX8yEkP87B3Ov7MMFvz9mIhMjZOPF/JT8llEHi
1qAEYo626IuNsRWXuf8gYvya+LuhCc2I7zbugSjuJbjR6BPoh8rsjtHGsGWwrll4wpDvJKVYtZwi
OlZvRF4mKYXWTt2XwkaFPVXmM167uM7O1b7JpwOYG548GhJvGmM9PaxF2mayweNhPCzjNP9sLzaJ
uTeidevimjGTP7b+hRta/EweQXUc7gfcNVS8jQLBZUj0UfK0vYy/A65SsakSABREn0gOmEfRdniB
vLGhpo/gsKPhqrIEv73WW6VeUUCbFPHK9hcW6ZXAYBUoX/DjKvDY67aO0Vqoh0Qn0Nr34nGHKQXM
bxAz204WZm6CSpU8CoNaiIyOlZXVd63qb6RbE1Z1Dtkzq/3ZeeZv/ZNRSbqHSX9ShJxme/9uTRuC
WaH772WvucDfHQdScupclh1BD8AXigi/++0gmmaiw+AoeNZvI56zzsjLLzZ+u2gjK98tLhnu6K6f
cw1s3momKmAL8v3zP5iH/lqcFENaFdHF7jR+xzcpXrvsKfLfpFn7nbKJVOkDMbFbNsuEmat+D69X
d0/Dya6QMLKVTgGZtAi0tUKf2NMO8GMqfulf/bUNQb4cmVX6wJJqjYf5UT+iOfdv2Enq4sxzpp/U
Y5PrL6BhSqvps4LXNhPkXSMvQwvqCkhu2O4m6IydYoelEgCGcbnZ4hSSxMHeJciviBuQmqV6b6/l
0bbn9W4YzOJ+KgdX51vmmISW8wvtwr3Kykm4eWSgQwlovsJg6p2Rom/htJj3Gv7wTINbegH3lG4t
nKSb+khv2rGMOFCPwEfdI4x/qk+RXIpZWhxwI1uL8rlFIZ+Og4Fjp9FXrZNo64oPDnaaLZ2w7eF8
j6VHeKy3xGNDOYa/URydp4nE7De4mHsEhZxHjvEVbbLmXswk/1zMKuUgHmwwepapIFCd9y3da/ti
fInWZpRQi8gkaBYq151ZD7IdFnt8vV1iIvbtlh20toFrxeNjSVgOXdJbpX7Lwbta194BxoevIHE+
0DKm3g5LtbxeZ/FBv1ruQbZRGsBO+NJ3pHdTxljs38trdu63Fr7zp/RUvtWHb8H8XXYelj7Q0X6n
SvJdFQ8xnPEFFEr7yplBWW0bbNTljwJQN9wsrXuRlzQIu5ITKs3uIU2Rg4XHiY4yYRW4soDsH1J9
Nc/quUxJL5SgV4+NZRx+BeHD/SkGlpP7bT0FaqyzL/qP/BW/TBXQsuUui09x+65vjfbd/7rvQv7t
V/93SS1nTx8TnfRLJ66H2SzCb35sk9Go2+/01j0yfMYfiU6u0DRrcg4ziUPv599bxoX+TbobiDFw
rUfCwZ2wuXeWEr2xyXc5Utvg4ByaSTsN80/9q9orJsCl1O5RMGeLelz4G38nTUki8lfak8C1kTlW
ymKs7rSDggLWeHZfZXuR74zc9IanaxbPiBxhs4q/VzCld8ivWnscRlpTPDEnCxpP8PCeqSfazwBK
WUeFCV14qcLL/xUgfpfbUVItUa/ChRY2drFCf5wJ29pY94hIx3o8kvNzpkb4C0+M7mC4pwr8Ck9h
ulybCqDPS6B27x3cumNbPI2NcuAZYk/3k/7Eryh5ZPAgA/cwzpinvCneHQtwJrrYDvey5igQJxf/
hC/93oDvHMoTW/dvhFYj9SFS6RIVi4YRTMVDrM7xwIvh+TAO9Vsf/k6FVeA8PRmDC/ZqIVQTDlf/
5RuHzDoiqIzsI9ZPoNRZtg8JXcv+hgYFz6t0xpacUJduFeZwfbK9aB8HsmavHitOO/3RJj/pLbzJ
+xZPmwWV1pm37t4R18x+wxXzoSoUK99f02710YndDDKQEy12hhh6z7Pi4b72zNZe813cI6rCsGaN
zsleRXb3yvMNPu27kAevQpykYBD9y0rFfsv23jlo4RnDMOMXVJ2MAi3aNTDKzNVZsjbOo8oWY7pl
eqCxKy+K71w9DsdfSfhvCLRY8esAV7tWvuTFyzD3F108Ew+AC3jRZnME0pUGfpdra9LriSUN3TX5
bv5eSWbxz99j4myGol/ubP/UOTvwpG/GOlGeEDnnyvg9LjF2DdlE/yr7MF8oZ/FkePO2Wcmn7M4j
92xgd56TM7de/RL1ZbfEu27kL2gm+BBAMKpmNnxe/z6u4OymJxjVl+FTgG6VExEzjOX+ySbab3g+
23459aU5HO2/Z58+vC5OWnA+bOIRBUGZp8GZ2hCS01G/u/YsBxCmNHqFOEN0gyvjRwFBkN86qTP2
2rKXwoy0hGzhIo64+FeBwiW2P//+erNfF9+I/YmOuEn9ayyWj2IjcJNDzNP3mfxrvP7qOkUC3rKy
U9310MvyG1wlfeafpv7ceqY/fbOI9kDH1rRgqZ6qK+hLbxswaCc/wlvZM9lM5BP+63cDodNzeJ61
cNdu1Y28iU+DYTdQH84DQIaifCunvM9CGXuPPCcIctyJE/CBJRirNGWQgfTBZ+SmP7AhShJNugeJ
rQ456+TQJmtR2Wss+j3uvw6sZtwUd85ca8MXMJ84Gbb+eL5ItzKFFZW+hxfYEtHBcRit43W6NnZ1
RmyjoUUoQw5JOTG8ZdMfoApp8pMh2enAgbcGrMR67J+YlaNu3VQrUAk6aMzPCnqKCZ17KK3tH7bU
NWzImybdmpUR7UXzHPzmtjLCAyA6Qa5N1jkNzrTpvxDbUL2tCZCEWf9YS6sGqpfv2Tk/4qdl+7N2
B9oAFvDI3+1vQ/rX7k4b45zC9Da22hd3SwWf5hyZVy7ftCimk7adF1/NF+4ZImh3yiPf6VPtFn0b
4coSl+3eCRZWe5643V2h2b+5l7bPadOm+lE+qlsNmRDVLUMLcW++GIC3JSS7c71ttz0WJCPdXipv
PhBRPhQShyMFaFKV2GEeGbIUbQdQ5h6L8EJpyqLLUJezQ3FxDLrdW34TH9pRpyN1f3EYiFH7mdt4
rVsntzxYxWEOREjuPeyx+iRxMwXizjsM+/jUAoCvV52ETncuFk+q7U/9ooP4V2FE42M+4nf3GBIY
YPZ/VZ9Y2AjFaeMT1ULRf9dHCiOze/0C62tpi/QEPEafCDNT2DTFRjtDvWKhuNZP5s6ol8hFE2wk
jgm0iiCfYm6yTA5ZuCmKrfVb9tP40R7kU9Vusq+QjmQmOHM9Om+7qfHAtqX4zzbKHtCwm+S/aGRe
jfQMtQ/UTtk//zVzinNlWYXwf5LxebnBnAuof1G2IXnV1xReprrB5Zj3MRtaUiNYDPCCvieQxtpC
XuOM2JfOtikWBsmWMGKni7BZEO4iHNyj5pzPfnrS74H0odtaDKrqp/VbVauhZbWtfXxTjsq2oL18
1oSB+CY2dPdcWUjqthHXHJZuNLXrnfMQshOmZfVmIEiwlPEUZYQTkOctkZFZ8EqK07Yzz4px3Zb5
I//AsYJ2Hq1796ZCZe7MWZIT/hVfgzMFsBDG6r04S9vsALo7FHX3RK5NeepRbt6mxQP0TJ2E7IOj
vY0dFGkJcGVGENhGEz1bJ+YO+xl9khH7xBZh2nRbUkbNayjfjYvyrL4q2j2en/aaH9vdn7kXnmun
gRBYlxvx4d+6YpVHNHW/lLh+nlrUtFacR91OKyi1eArJ6zY5CQQbYafwO4E+P+5Bntm4suKsmV3G
7RKBbX3KL81Ne7gVsO0luil7dVvpFwwaIKdcDA4INj8jkZJXkKqVjHFoK7+DYDYAekT/1Y9+TxSM
eLLYFXFuXEOVKRW0EA4K39M1h3ilL5g0lLcikCnlq5f6BlnBedeP7tgfLPdGseSukcHrR+G17B7f
BFdOSK6E43XvvpLuOzrHx2Kfr8pdF15payTubrv81Q7GofcPw1MK2EbjOhqKTXUosS7nEzY/VbtG
oK59enzJ7kEBsWEEFlV2KxwuPPyYWfkMK3c6jlaiGZ2s0P+APpqzQlspyxgb65pLUNxdeQYJim9q
m+nwStrX8FrYXrRvkb3uMsov0rjp7skSuAHYUZNXGAcDUTj6QrkSRiv8wLsb2TtiavwRGsTo/O/W
8ZVtueOyWL+RfwLen1KTxd/qt2O3XH9KiA149u15u8bF+BaNasQ74Cek1/Kn/cGPpH21/Sj7ZqPZ
YyyywzAPlAzIFCygukTfmrulrHOKc8pE5biB/SKOGmsSEYALvUBaCtLZnaO3hFvmXk1qWYAgF0b1
KIdTNNLhzsyKb96KwIa/j86wPx02omx+jlQmqvSojdcZuy66dbE5IIywl8U3VAgq1IrlXZU8ZFAc
0IkBCy3+2zT4/mpsFhPMqnsX5F/b/2v/9PJvei0gl+9iwILg4gjb9JaVK/GTPdpuKTJkZNmrIskN
MXOeI6Sf6wHeqOOqWExl/SOEqADsqXEmUJDml4pkniQ2tXfvrKNJxK9wRAup3g19PExT/jrHm4M1
HfQFJI4f+dNhGXpuipVI8MlStlbUXUSp42mlTpV5DZdMGDpYIGW4Hjr2iCNummyP0QweQsI4GJyA
78bTD3acn8OEiLXworNmf6UC9vg+O3Bxxph+suVIRuQM/VpMyEMnnroHlC7JQm9PEz4VhI1NxeId
nJpSOgy0VXj5T+9rrkt5yQPlIw2L6D7v+iNWntrKwK6fJOEnvEGo10uN2kBmd/FoB8pL7d81+644
W4nn19ra1r1ZVSvR31J8qEPlVVoGpTPqny3J07vIejb37l7oW8ujg7kq7oqlxz5j18HD8jf1hyvy
sC+Es4EuaSgpL7WyH/aRDSshb90080ZfOJgOFg/f3nFe/7UaSbfmxPHXtJRVvNV+ZJdjT9yku6i/
mw+6N74qOhkTVHtHM2VcRHmBZ1Qt7ohcv6S0mMLe3kYI75ch5xBvwSIzMNoLCz3arWt5p00M6dzi
vS18V3Bs6LEP3tkE1B00AsNko2qbv0qEou7QG6j8GAkxOlE/0OhwAfY2CKQwjmRhpOdTx4f4TKs7
DPmJMzmbJyooF02PDu2BBTB746F0+S83/PxvR6q8I/lAvOZbNb84jsOz7czZjqNWWQ2TATSsbpVq
d+BC7f7vm5SMNlaKAY2cb/1jgWTLH0f7QFaXLlZ13XTpkTiMaiYlN8O6+7+VvCueGgI5W1axeiVA
Op9q2wLPja9C2c1buTjKPtvrsXVk6hZe2SPvluk78Rv2IiPZeRb3/1Rpu3FHwTkcCiF5Asvi0Ba3
ASaBWPkI4awMw7ExWBOZ4ciUv+3mrAjOGNmSglaa/THkm/sE+xDXYdMxoODDRMvj/r9XLe2WUHeW
/+5V1QNl6n8jFkj2Wd2jktho1bd88K7CSRvIcN63f1aSRfzFWWlZd2dpLxh5IR7Y2osNAP/L8Cgk
+5IH5qg3pHMSVVCPqXThaBiq6KgF6D8DoNgf+5NQ4plX7OdWe4KV4d1OdXfKir03b5SdghKhW4j2
qqlAW8ZDWb+G9eJvBPSvLcz9H/HLEZ7xq6Ai0C2Ct/mojvJdzcCrPwa+LeiLcUyTbxoI755NonRL
J9+vJA3Tkh//JkEsZ2UWJqv4HmkH7wfI1XsFrwSC/0i+9qCSp8oaF7uUNDToxRpSTohP9QLNcooN
42IgJ6gAbjWcnZlhHga+r0d9pUP6+O+sT5DAio49rh5E8LYn5hsuZYZqDBlgcEz3ljzFnuuqmPpE
C4CQ0JGu5A3aUOkGTnUzSRftZjlkDnbhRBafIZ1L6Byu3H3qDPMVpEZzIM/25IKHruXgYcSzoaZW
d7s/uS/L+/ZIDZn+u4k7djnpqUClRfyz98dHNvfwebSje8NAbMeFpxmaK3/LWDqELcxkDbr+Fkim
3Npf0lW7NhCOQdKq4gLZFHRxGO35TIex6qEcjRcGV93Sj3dY/exovcuFad5kb27m0/Tlff5/Ez3g
Nmo3c3fJxnEnGysF3sH3BtKYyIZmWYOPGBjqrKJsWz2I3szUTcyp2idjedEHFHXOP+UqvaVbuot3
PXSZd0y0YD0N1YSnIiy+zOZcJE81ebbyUXfBcuZMzJwLQ38DBjgMCAxLyQhnQ6brYVj2m03x/b9j
NWdGEuz/Xbur09Af1e5xAFP8bMC5kp8BF9CFl7OcOymu7oeR3u5Mb+PjfZLRXzpzMivjRUV7Nc30
I2meuzKe0WBGC3r/XY+0VJ0UTPhBcWaPoX/p/cZmGznx13/gljc2AcnERyqz5ws2qE7bHTKcxbAO
0Hp2bZS+LYY7cXTG86l5yw4nIIUpw/1ng7Bb24Zr+ZC1c1ghB01ZwEKxmp/w7CNHhxGh26idDiAR
A4Sl7/kWaZePsAhmQwEIxfY9GYH9+zfhym6zP9GxQ9+de8yQ+EEZzlNFAn36+xAzey8+modpvusV
ARy8iJQI1K4XR+wfogkD+LTRpvojv7W0Q+VvZr1b/975m/w3JfPz0X0LAQpiSSY6opJY/tUcnzv5
UrQ1TgK8itPqPwhPdvFPbYrgeWk8AUm7u6rNafvML1aD1R5t4b86xmdMszbmnxHapGGfD7+E9wcD
FkXaNydYCk9V/hQPFyHSzGTAWqrE6bzVZ+B+q5Dng2E4NBArI3tq38IcMU4NMO1cSn8pvKxrRRBm
dh36KgCoARQrd0W2H/6OAWLu+1foHPUHJKWBquJSKyzKXsBcCWcYliQBoOrTfrrEhzpj3ECDC7ej
Mo7D0Xw3QAYSPgkT0samOkHC3rWjS+anzAb2m7xnr3/mfiGNY9st8ZPNvsNoBYtNeaYje9AH2Jgi
8wEcVYXK55LURpl2XRa7y3htu0QlYU039YeNY8azkN9UNAoG98BAx9ReUhtP2PN1X8LYl3NoK0zX
ZnZ0tNIfYV/s1OoqJUtLgGqECMgqANEV84t4yTPcq+xH+pLkIIe5qs2mjowUPJh1+4ZdDLw0lry0
yM/6i4DqgBjhfF/AjY7MaWyxQpTI4HZrBv24HJPqGPDRS3GysC/upFwPFLyELF/aw9x6J+poKUxZ
mrbQuzxbpydOMU7Sdh6OR2CIZrhxS27bpJQsyE/1Qfe1q130/tM1Y6JvGCwr0YNzapcRWc3Q6vVK
FyedqXWTsip7FrFj2Q2liZq5Ec99i7yCWbBV036je7I9wneo4DGSgkWjEErhWjGGFVm1UlQcrwus
KhaeT4+oin45L02PVrcEGTEV7jJPhCNXu9WqIcaGBb58TeJgrRVqS7JJby6y0FfHOZ4HqWmkNzFs
GNHTBPdp7YNleHM2yqCbdaHWTuJGzidCK9YzvzHqRR7gSRmHIbiC/tV4YgUzsFjnVphN8/zHV7Dm
8SV2erZMOgB5HCWEitJXlnJSEF/RQihi9tRKx9/HPja1bsPD1bRuPI+xBcYgkbMsb/y9qCBRCnOC
HBwPOmGhYA7UQ/DchBq0QlfrjbEYZtG81KA4W0bTz9Q4myauOiQuCKc+kDpmCqIa1DIc43qBN45c
2qMk15O5HwvBSsN+DHePkZA4ybFqaP7ymsiW3mJuDp0S2aylYEhoNwTJSTluYxUtj2BazbalqxoD
w2K9nrVPDRapLoXLhnCBZe2q5oFrjE4CG69Z79veBLPJam7UprOoJ0HYibuggY8QOnWDfxj21aFT
vBOx/xSBSwSs0li7RMFN1ZWlq+Inv14dvUwjs8ZKrHsLKAuQYaVpJtC+aMDKtac5i7RVYR64zgbL
Ie5XoR3hKN9syxpkTLBNa45gLcDAsoEoMfgf4zQ3wvUDw7s6S+aWqtOcRdklCAsos8WRjTMsnaKt
xmpb5eeU3ZdqintMhrHGV9AkpoU7bfB+GqtebG1Lp2vnJO4sdUESeaTrqdBU3aZufiPdjudi6xy8
TpDwq3KrCZE189RtusFWeFERrh7MaJD+jh2d/XSOGf7WPNiHqFk4r+ilM3Icy30X7ZSJDnx9MMJr
bWPFr6MtxuKu0MdiVVuTpouaictorNCJYDhezAf2gLQz+nJEgCZAB49xVafjStaQ57ns/78JuBce
zlasLzl5x3BvgdJm4k+nI0MjQn5aoEKvAlbyfjlKrt4rCz79wptq9+JoxUf71pfL9BAeglMfvuwm
YjdmQYXBo+KcHC0IeSuEjIgH3WxhqYvuOrC7sZw1mWCxkMZNdhvvbY7L7NUvjRxzdzlY25rI49Mq
0kRxlQzhFuLGzKkPkBXZa+RsdoSdzLfnZbmJGLyovnu3Zd9CPIw2c6mCgBwJdFJ0rCEse7Osdp1t
TpMabcjtH0KWpsEUZyRppBDJEjpyMHEtcWSj7XHUr0D2EZGT8eT48xS+3oC3DsPev2V9aCnz/Fge
VTzYwr6c2XdVf4sXQ1r2b+/bolXEbvwRwgMnwzzquQ2XtY55Y0pMuJ/DAe6wUxabjaTKk/AUsf4f
3kANm0bR03cB8SGWQDLKSwLTBH3FVlhV5SI6NJuw2qTvQLBW047x01PZ80RqfrJxMsu0qVnkq74y
KrwFCF8Pc3isKViowceY1uG8Y8r6BxwzeR+SC6Lqcaw5c8bAPz6Czj4dz5rJ0P0Tnv73ZvObdQxv
9FlmNLvbGY/V2FbNxcfgIT3UQT8x4lWp9iOtgOCPDX1LpKBq3lSOoFJybr4kIgNfqwc4uCfddvfu
ZNn7qFoterwSaDLEy7WWe3ivrvuoveYl56wKghRdHhq/Vehx88WQxEUqIY7ucHraa/pWPzhmjpT5
4CFgbUX3Kp4Th4VL1E7KUWUpE4uYOtJDsmaM6gK/YenHL2X2Nph8SN1aU5FxuPVGuuXvWFykltiR
mOPM44zc+rU8ZLPcxfs/UGpovIdmhHU3jmkMGTmGTYbTkH7I8RrjWQbWlV+bjs1Pqj4tZdQWZM5V
34VjXiWf3KkGllsgbNJJbX8SkhTW0kE/af60uPsE2wZnkL3wp8xiogHCGWDWtb0O27wgeCfKIu6d
VyjH5+reVs5cVWAB4UmzKdaq/AYPhPienVNl5n36bM221l/3nQGBLDE/lk6O0iVA3l57m85v/HFm
9NEotENUyTTqqQC3Q7a5yTPNECY+pv2jpBWlEQjrvABXK4A2mG0942TDaZDo4QamgIl/j6KtNdeC
t8ngaxPvU482poF1RT9SH+5uqltsufPmKmoaqJfhkzDaZLtSIqN9PkAkqnKqBTz+S+BtCByZGML8
JhCIGgFzo5wGhPI55aVuaYA46TVPmIWZbUzTCKvJ3Fzh1G0fy+QW9qq2K/r6xligmBv8ZDGBcYeQ
WQ1XQa9Huzt5S9UGpupBoFH52ySEkrIcmLJ5N43wo4JrYzfcMuXobrT8Zcy1g/J3nhP25lw1pDD2
sZKnMVSuYARXrfoymsswh5p3rz2Ya2cMsKkEKuN6dUjUeRJDjyR2845I71eCKJksgCfUl/QsdVJJ
lm5DBImzIikENP0xzEKpvhOcZbavldnAgzx60p0+2JVBXaD3qaX6P3yd127kWLueb2XjPzZh5iI3
vH1QJCvnKOmEkEoSc868ej/U2IYNGxuYHs10qyVVkVzrW2+8qED07WdB2IT7mrgiOUtCRt12G6zN
rr02FUbEdCiXxVTd+N5Qc1WZvyo2iBeLPmmZk64GbIFYHOEC0/uEPyTVqGEoMGxyCneCFVdWTyED
YVq5lYXcWe+FlLz+MfNg4zSd4E621zO9EqUXz+cpfqip2qMVk2WqKNHa0PHeDC4x3MNPGwQSUBsk
m18gYZ+Cp5TzH7hx4auY/qJQpLkGUj/Gd4UQZShNcmek8Tp2xYXgu1ctozniiZPS3+mCRvhMJsdF
NSPha+3t4+g8dIJd+qk8T5T4m+nEgXhWpZ200Tyk+m9J90xVCX065XTkLdtg3rLmzBr8mHtlljkG
yz1k1Jbs7BVcFKayop0XQXt2fe9gLiPiP0VsNxxJ8HL72DQ0kuJlCmDAQVS1msfYFH/lXrzrb+/B
LX40bj2nMEB7kyOPQBPPJLSd25yE9RMm72euUnknVMtRGjf6e/KjY2STTV5IFW0apA+AlghFhFKZ
O2X98t5TFjF2iT9WDY0fjUR5bCzUuUhvizpnggFHGaYCgGntDTT/Qar4ntaTRZ99D68c2G7k0Zyt
VTtiF42fbNuD0pxakfqMrwnMIn1J42lWX8JHkL6b96B9hs+KCJNLdE/u3jnTT9KT8Oh9efUybtm3
kXbgYIu0szjlHqBY7cjCN03eQWP5xwSJ0cdk0kDwQ3y6Lq2Miv6zOqh+Q3UhBxBTSv2dMpfNdcP/
Ii7xULbCThJfbkJiVN0SECwq/mdWA+fnhAvGyoa8GcG1pN8R7BaakFQk5k4G+V+C5egAc8H3jJ0A
MIlTs6nm5TMOkF7ecXjcbzRnQIeiFSOqzV0o8o2AxB4hdIwysMBDj3Kbm/+Z3icclDNY7+Jy5SyY
Ib5Wn7nlIcgAB8SeaMOuQY9z5tv6eykAZzp4x8EY58ExPMvqKjuSsKiveWTrPU/kVPvSlLWVs8lq
9QdfYxKHSvvyItae9XfQj2mL0RArpdJa5Sw57f3lY3bWzsEOgWp1QN802BOPF376D1R2B/Ga18WF
PB/kU9K4F1D5DbvwIqO7mKGBk8/GEbgikhcIEfXKmgHOLN3VqJNBXsu2VKpXyWCF8t8ydAwvbKaA
ANIm2IlYZvwax5VH7Dbzif89DnbYX7x4URPGJ9EYuGxwwVczRmH0bL68IR9/X+rybdbaLTE3G3dh
KOjDcH4Ms62SzGt9IxwmH7nc33xhfObPLDVQh50NFtemzIkT+SETcBfV6+klJMhfTrOgtadIsWE8
NeankJjkiFBzFNz7DTHATLzJj3lvjaeo2HWFTmd4FQzhT1I6LBJLNlF6n873+qlQDwbrk/L0hjMt
r4a3nFk0h23kMvY4MByy9L0EFiBKXyQKfJhjazZX4kKRwuV7mmHXQ6IWxlekierLWxOaM3Zz0MxK
XRJ92/nNPD6Eh5zyCbgNqrXmMY+PVBBDZS4w8JbYfgp8C9sEaIPEfVhZs3m1h4wmlsSCUk/FjVki
HammidoySejLV5UuObGlil/DM/zIrogtJmADQ8hFNlaEaZ9k4H00TbH93oQM04jRUFFQvQ2rvo5R
iWvdESCheenaujE2Tf+jphHhjuTnknZtLj0aL+p7hOalyTl89QKtIVhQjmrkzr2HCYJtrvywt8b2
qeeWDM5oDuU8De+K+rMfUY6gHzCvkvqSzx1hMNfxig/GnkaX5plk1cJsWIG47Io8WN+ZfkaQcVeE
2PHsqAm3sSiuID9xHahzmV0I0xZtge5tGImgP3T9C0wpYDRSjuT4zkXx3swWs5twE74nipXKuEnY
NMHwiM5adzf1qyzUXU92f3GKL1NA9dwsvnGobHPDye9TSELsVNres7uuZfU3LGKyzdD+R3MRVVhS
SkwPThRzLXmpxQl/DXQIx13KjQPhOSLk1y2CnN57trNhyyE3C98FTttRSsiooDg62XqlAbSJJ9ZL
Vw8aH1s8gHd05/F7KNmCl5F8a8LlzWAr49la3suHvLMmypRr/eua+aJ5RgXzv8pAQ43FsUxrWuSJ
oLQ7NCMfHnp0d0l3KRU9D919Tr7XAbRgq8OxTToAZZ5RXrXVHaRaydOUr8UXDK6cvOX3kSUAYkbf
KspiCneq8dv7rHXjHPpuM5ANvqwnYADuWv4qPyAs2NByqVqVCmGXrGnT4FlcxXCBUeUyw0UlOe0o
rfIWP0QtLOmudQa15ubSlLl2ispr+OMahPVkK9tVVjkauP7eXFEIS9jN9X7yLjU0Quk4oXoo1exr
5E1zHakYcAh69ZaUvXwzLaQgCZOccwL1FDR/RnHU9ccgvWBz1Q1om3q25GGrWOyI6q2HVBu3mXBu
g1VzItpP+uzL79kv1m0mUEnVf6ck+wnZV3czRWBii+45PA+qa/J0hlXF+uxRImL9Q4dOXOhkHU1q
fTuwU1B7aetnrV62r8A4CEzqkCDZM/zhPvqq0ZKs9GIYrFWjILht06Ka1/HJLQkcsXIa80jgVLYu
ET3hNKwQ+p0whMHjQ8GpylInbq9lOHAEWSqsmTpQqG6ZNCWuir64x0m9tAI/IvwUO4Ukm29W3fmF
naMJFhkMuc4BrXOG/hkHBlhEm1qwrDnFlrc2cyue8r62VkFdQeK5ZCSqAR7CVvSEeehYcupe4yh6
Wils2EIoPsdRCBa6mhWWmOKXp5tHJeKNquVxsyH8+as35R26APoRlDS3wyRcEnsiQQfyk9BdtOWd
PlDZgmo5K8vVJm1S25OMQz0G79S52sSc70vXKOnGxHxPdIZAr205ey/SCMxGTxcRWUbkQqxiLYsc
JejpYewEFAmiy6tSBH8B67DJhnEknZJ3cTW0yT5OskePuEIYYsYz30PYU+oM8dJsGZWcFvNRGx23
JxO2rStn0AVzaY6FApQbqGtbbarfRgdeUA3tKpazpd+0K0vJcNe01LMLmq1l1Jfwq4hb9MYeBZFu
WTrg+PoMWupP75ReMCNwzHCvLDX5vrB9hPoLhSMd86yy0t//vMsf9dWN7IicN7LOoy/De11IyQUO
PM+jgUhNTgDgLjFLZ/PTGWuDDbBQrByrssntyPEbcP3Q3DTihWlQ4HSPRkx+IzpsaH6E1N2Vxptc
5UTBjL8hwa4/EF61icpUi5fTxYfDWClpc1NKiBhdL/aVocl4UsghKUR86i70K41Wt+mYz3mRVzNM
2VFMGITTwIgR0KyctV/pV54YMfqj3ya3WLdD8hAqMNcCggf9qOKTvo6Hmq7fddi4OzWGKfAaGcNX
2eoHRT0I7yG62PJcujt5Th3GPF6NVIc8vPdJOsrcM64UkPPJX8SJQWlmc/7MqgFRHtP470M1PdQj
XUis0x/ydC7sEDO3/RzjwZheenDV2TsggzV8kcoEcSv4P/JWyHflh6Evm2N1QmqWmWRQ1MQbkUeN
kYBInm7q2Z6UiZvgkPfb5tf4UIr1eNVulXRnriJ5Z+aNPyRS9shDiieVuj6QxHgUWbmxve2wM9V7
goS/dA8KgJGQJtj5JLqBF38qFGzECf9lvDerTj02z/xOEZP8xaG+2KEhEc4TtNIj/gGBiW6RB+BK
jj4obwMTFGdYMLIaqTSUKe+eEh+0n0Q+AJbtcDAg2DtNcNF0LiozctPUwvIWYfTyPxhduW/ag2TY
qCE/9ZS7jP2K7K1gn/H2dNAJZBEAGEj5YvxR7kG6qEjA4K12j9Qq6pf+V3wFuWH14CR7LdHn4RL7
wYVbMlv9cyXrYpHZJs7K3ST/VZkPlV/9FUyD2QKncN1aEQ8BWp8fomZKDslZs4WvvaAf5QQq0zzk
TKEb+tt0dU8jBxsiERE4Enx2Jhp+ONOk3EMttYc22XhWKK0KSM8xUamag0PbTNZyJOL5rmajM1Wc
IVOjBJd54u40ce9CrJXjyn+kyTKTHuMy0ldy7OMnIEXHqyLu8TZeG1Cf43USqAnn+FMAdQR808Sl
SYxBSZ8GsR3k8EaoB1fapxBYOIiZIS3lPYIe4e2Irjmnfq52Is3dLSIpBgp55EhYR+vkhjELLpLm
78GpjKX8Sk7w4wyx3oLujHWDuNgLFtOQk4mXafAbh1uN4JHwvFvS0CgrE86+GRQn0lYcTpLyKXdY
AcSvkCPKpMpN0jNGVu+tvQijQ/UOUYuMKjcydiFYFgX70kDYE2vPZ3XciDGb6TJ6NQqE/1LeAQzF
u/bTLIY5hVnKLWjenFZcEauAOtdfd9p6uolEjL3zSrH/4ZzLh0A0961w98JHKW3aDVr/pGpWT2JL
cOGPJkhCD+SkhxfTeBt23U6ZQVRrkQx5vio/w/jpe2dI0wkB4kVAQlasmwNyXxPGzoHhOUjSerpp
Sff7jMV9BGOIuBWLQdZaBwCcWfmgeNGJZ+4yek5qwPQnmYNfRxWBBy9xGYWrXtrVGMgXyi37orR7
QtamiSY/M9GU5+qUX4rxGiGcPXXmOhjR+D47bh6UOKShJ8lNHx7Ubf6pP2iLIVuzb8Uz8Qzz/GO4
dtqutkz/rDwCZv5rchvRSLSO3JlznsSmsZAqcLFUFJzxkOK8yuagSKUJ3+5i6q2JivVmlj1rqNB7
Z2LLf9z+oT6zRejk49klnao7tt2lW9fqeVJDExnpnXjLCQ+snTH57TdFUFk0K7m8Zr52BkrFWU6X
Wqdtb1Nsg8F0k7CK6vW3eOmbyrKr4YIHXfqstn2/GYm/51FO7wnI/p94mAEweiPXdUrkKD95DAji
i9aBO668xKpqycrPk5ZzshmxUpOZUc8eVJNBIzySAXrRijVzXmyH5jdeUgNJYgPrZk2xQXAs90UK
9nrXx2+gxENabJvb9NCnn412mWh8T6x5MTpiMfUSz6hUa8w5+nwS+/dQWpg7GJw96S7sJg9TU6J6
nAwWuekkL07aMjIvVfuJ6PdjzfhVX0m90aidz0knaG8d5kLvnYYrx4yfHdtan87mKQdaLZb306Ei
zr7STQEas595i+mMFl8IEZ+eW5ak8BOh/nQZhfRFaU9vkElv1bG/REEaJkvxTaVGde4rlUO71S4F
twHTUH+rI2AW5gjMi9XXtO21d1H2N3jDltWkWy1ZsehC/DFga99QPjCdk7q3TuV9W8GtnSh+mAcE
1RGHjdDoYShIjI5kj0PUuTt4ILNH/7bHvzEwD9L6rvtLLqrLCCcSbFd81fBYYFI5y+M/V9fdztpd
i85kbzW3lpBUog0fSkRjFICBfiwZqRpOe2X+7ZQD0UAJuhyzYNYhv7joLcTfJI3Ah2dv0/upqtCw
nHe5B+iwxqOCULHOXGRpWoU2HilnNMjWpE41PcRV5NH8My0xjlGMaxXGB+Q6Ny2S8qMeHccqJTSA
gbtKSXYKXZBKdGcQQH+kRK+8/6W1TVNGAfDTvUwTsQdl29KHkl+n2LaK8wc2S+mpd+vAyRi34vQm
zbsWbuGs0V0wPaeC+6jvRNmv2vKTa7BmNLVNRbbKYZ8pTugYNCEY76Y9DO50Zo1u04IxyeE9hG5v
Ucq+Mt38ZAD3Eyt3Ha0pk6uRa4saBPaDYudlq9lpkmSrlfWPeUzw1xsZtjyO7bLGaEbU0tYrsVr/
3WbJTS1uuxB2CEl0TqA/GgBmuQNJB6Y/F3swtp2WbsXKh180Vk5TM/HNM385OlF1Zl/vg7MX03Iw
b5GKDN1P2OOQetadoz5DhbWkcZnoknYrz3v6Hy2VGF5Oz0R8ILYnVleg4UJHsMo08B67KaE8/oNq
s1Oy5XETycyZjvbd/+aI2jKFuC3Xf16Tc288hG/M/eY6St7SO/7uCeYqjoNgR298p/qA94WEpV39
GLMfx+C9co9ltGL9YiU4tkj/PmTxBxU4flYZHyXLJ8vbUNyE5suRQwRI1TfacZ1o6GhBQMHBnL2F
+a+B1vFSqnBysUUivnEmErHh/TyiWi25v7UACXZI6dfDfUvGRc1q5V7BnqNdsFO5hyxa4ufyenYo
MJkfhIvSsWd8dEGymfXqEknDU89YCxNoNlqh3AM6Va3gMEyvUPxh4Jik7S5cNe7ykNb8WBEaHjRH
xHvPy+7z3Yyvwa3rr+nDo1Vh8iaMB+NWeN81XGdCE9C6N7dhG84VDMJjKM3J3IrO/SzfdQFzoths
w/uUzfmPdymVYtt7U5koJOVtlERkAuVnd8xo0TCaq3gL0YJcipuIve0B2aG/pI3PRsspZ9+8wuae
rsDHhzeoS0+4rItw64UPup413lvxrmFWX8YmvcfNrXYdU7oBF++QOWgJ7TdOnNpJkb4Zl46BdfSu
eljvKQGoWmfq9KbPGkL62lcfsCAq6QmrvwlMFInn7aKLlafP5lbcauVMWBAHcYaofOVpd/TFlpit
J7F8cyovuuZM0B+Dh8TJRSoXwj5ARwVY80u2aand8CBj+wkzB52/tDb9txlpS+KHliiPslgX1a6z
vPILPAqyFXJZtswV4UHat1kdYQcb+U7c78doOIXslH92zq62VIbV5ATBx82RQXSbByKQjjmhHHDD
drjreudBV9MjA5fDapBUPOhgV9NSilo0cibid4Llspsgb8jdcyiBfNHssdWyvXjoxa18maT5nbAN
jhG+jdKmp3xuqBGn+IR5aYH5Jnt154retPwDya58wBCpnoRvbQKiv2Ytw6CAqSBaECPbK8LgpA0t
ordKoV5HxCtnCs2qWI00MPo6Q7O/VqjYseqFYcJhJflTPIg+1WKpMM5nTANmOA8CRL/upGseNhrO
qe2AI+ISfMmA5cr77F2OFJuHOP8kCoWchPZnkC5XY9zVH7W6rZFyYQcyLvAr/sHkqoDL+0x2Aejm
08OeeM/WQgf0h53qQJFES6RVzYxFQyfBIxetv/vwlq4Nm+4GVgOXnF9k7fdT12qrWtNXbCe3mZg5
GtUUGRz+Rx0J5JSvJpCFCx9sSs5IzS1yv2h/mAUMlxl8oL/gsNtqNo7pmijYZWqIi9yAVIMbfJVy
fGpNqnrbbpTtUrcwIcXMBKg0cIUeRvMxWXyL/geNch4wgZ1hz0uQL7trN5Myy9cX0QlYd6NhmW6u
TNcK5p/YXfAX6KGyeVuoafQhRyfLcQwOoEWrHoPfjOg+rnkp067lRBwM3dfELx2nwQouq3wRpfKm
03hd5MEy2SkFEdfXsD8GlqLslUOr7o0GxtRAm3bI4nvVOPSL2Po2VAl9hQU2V5Pws80wWg7zQAnJ
Ctnor+ENGelBuqRTOh8dOhkwz6R+pLKVZnLdQpvIqlWhwNR+SU8wAZ96gFmnyhGMJviNGWsYjqel
jr2x5654jJDh8achTzQaMSIxeIJ/xhsF+60NieMXvwGQhjnmKOHoxtlJ1At08xG8DudAX9rBu5Ex
z6M57mwRB6z+8vtkXnEOEiYtvZpoVBR1nPVCRzuVynV20szHtH1K8pZ88O4UEXlGKNaoLKgrO5BO
ry8CYF0ePA10p3y0uDg5uWwT7GXNaZZG4ZwiMje66dENk4bZ8frnTHZkHSn75F3XuVrI2oV8tBCl
zQftFw5C/JgmJgAX8afLW6uXBXqdipzyQTG3N5738DLRIqiZoVh/RcqvizK78bCAb+imGaSnGeDN
YiBIZhxidKOyqODFnjzFj0+yEiI/17GaX5AQWamKJUWT8o0sdXDyVNMSXKFTcXFu0FQw0VbHiRwa
H8Vassp4k366/kU0e3tid7yKnJ0sWVaE64gjwQdjawcq3me/oqRCippuKTIWVyjQjWN3pWP12/e7
q2ekcKhE5PxZcjxKlCv8cJXRrQx0rvWhMWCSFB3JFnbEKU5ggpqm87OOwMElvHDw/MCpP/PPUFwJ
nRfbnd7rBFwRlI54l5N7MTsP5mpaEE09tY23iNBq7SyR4UcNmpY5I+e+aXbrtfpLgrekbs6GSy1t
pzdQUhXFKJHfW63kHKkEpLzpMtn9vQ0ErPAeTnmApQnSqK2K4bHxsrcJD5uWkOI2TenO7C960dgN
WKUGeUteABzr+Iw+ymvdbGlh9J4o22P6lHfuoiln4M0KJsQBOESPF5P+lvS5UH8DwqooFn6qQM6g
g+BngUHA5XIZUfTo3U9+sDZ2ivBWwjCFyBFV0A8qlcJHrupkbYgrXSUsbeF7QH/hg0V3QG5IGHV2
LPuVJLW4ma3ZsJywbWOrcdbICA4XN5NvczqOTkf2iTxWzt5ulEnk2/BTXcqH1wwgcRc/tTsqYruZ
+JCkILC8lrz5vAtWOeGB26g66GivT9Rp9zktGRcZ0CW/w3kY6XrCSKYR3MXNZk15AVgopb361k1l
HzkKn0XhkgiOPBhN5VzU8nkY3MVz6DkIRcZjNdjjSbgV6Tr8+cvhHW7hphl+1G04crySxk8Z7v7O
ys04kAuplfjvM3eVfWU8DJzN/zEESz/TGYB1v2bLb3aNbGvNZGgbyAbUoGw+iD8iTQRYi8+gMhxt
cyTb6EM51wrVrtol71iPybFMjrJoq91hjA71T/7RXX0B4VeQJosORc2P7/0G1/95rsNbjLBKnO0T
W+pXk4Ymh2Nh/FWK7+QGESqWpbSqU8WdV+1L8O8SNT4ve0SrNKSxhT7nIwejKuaPUHiN73H66d+n
QWBSTZE5PL2jVH2x+Dz9D5KseuCPAovddG+OD4nIRj0Ks0XTotteTFZFJP6xnREPGxrDfhJZTatp
DYDsJ80xSn1bFl/TE/jPSWNSn7vc/PpuzPVjhlnvzIREthCSx1JqbJ2gjjEzTSuj84vAfvIjkzth
nQNwJu+fOR4hat84+6SodGZMouQ4uDcj3U3xh3JO5rdk1cwzcUWv2iC+NSYMckawawDSXW/QFGC6
8ual8b52o1FbaKFuqWbWLRvXWIli6y2zMpLnp0oKF8qmpLYn1khhMLJvTTvxGLFXcyCJk8YyhUud
XlwnErZYH0PNnnCuCU9o0SFyO3AekYspyyNyF92oLwwDIAY7Ugmha1FOSY/vAKQa2FFy9p3a3xAu
YrVSzgJsglf/2ZnS4uN75r/0S3hP4jPW1C7aIFD/A0FR5ExE81TdMBYLLi+bSUUSL1jYRg6OgQQ1
tqdUl2w+t/31zyVKZsJNdyIhgxcheqQftX4QWZx6zwWxxxNEVYQbwlWBp5c80ezOhBPOD4pTm1YJ
FCoLn8Gp2pXThgcIyfboOzLrpeBMGcwDNbBcDKnbtTmi25OsU1lgi8i1sYvlZyB58ZavMuFFBnIb
WqN8rPoFEUJ4/RzxVck/cKigmWe4HBJbT6mgR3z2hxkq+iofiCOdlRfVLky2L4c0ZxErSedZPdYB
9l3zEO1V1R6rX9SguF07ZjuNSlfiD1EOSD6qY/ezjXpxL3UMJN6ZU6usPDqbMb78pKf5WEcruTjz
eZzGQ21hAkG+y8cW1DqwRrwU8xk4S437mfHTiXIYxhBxAhBBnr4JTpNk23arxIBCyqqi1NoRY9O1
R5G9rCoRtySuDKhcpFyXRlyxY+q7yjAIkA3IIpQAjoOUmDoyIisr9wFVSvfLSxebxG5jJ99065JK
7cmjNddaFe0okGFjoHtJOjDPP51DjVTDjeV2HY3Fex4NmUVle25P4v5YDK4YfTp5WeuNsqm1gvR8
k4VF91vFoWuc0KBxNltIhQSjVlTiMvWSpY41jnxbmT2UNkSnogmiLGSCcCfND0rblduL3GtK6sxi
870MsRKL5pIhNnCFPamslCG3jpluh5TF3733LqkiJSgpnSyNQLjMLhzjzKYAmZTdTqCuXvVpMVxQ
d1qhgVOvgD2NHpC2HSMIaSxFlcdl2HiOF0tgHIikHZHRhinF1Rv2nYFwrPohpeKuHWasFMJZAc+T
ya4Gpxo1z9rkyCA3bXKY9mFTPP5JVQa+JViyf+ne1GtH6HQNCEMdoOPriqOuG5mFWFmpQn81heyQ
lr+CH1tGJOBxBOnqNfC47tqPd8BxhUa9hOg6TDDcKfIqI5E03KakNlbDQMz6FIoZVHUAJjVDfdvZ
tjacOD2zMyllYaNYnNPZOdeuvur46Frf9HQzZcpEcma5F4/oRWlHBT2Ss5FoEArCZijsZ+AlkUBc
GFGrh75c5ZzL0OXS5vGL3qF8G3S72pgELM1OqEC6L5FxSDMEp+/piqPgA+R3hnpqU34kJjQu2vYX
mPSVw3mv7x5xe1Yv1bMeUSp180RnQDsmOhpIP7Bdhj1/0RMcKq9FkaZ23clRGiYEiVfwXegWg8/O
4RmODqVvj2/mFUJyZtXvdbBlZwQkLhOSUsM35AWabOLTAnwTGJYmw9ZRxx50atT99O27Z9T9dpXl
aXu6edRUCud7v51TGfc2a4r9rEY0cRYCqh7jvWoxTWRL8ZHfdMOqHsVDU53+bXYdj540Q+WZOF5l
2OISc8Gm1y5UKy81xbcy8rNzd6N/DLNrRlBgWjkheqNOJRI4cYy9RJqOJR4kLNOkcnsbRsWFThd3
VJFeGRWWeatoDRWKzibSz+/m+gHAV33+kyjTI1n1GTh+B+VzcAHNXEt2pdWj5F7ZTV9UVZfCN4g5
rgsjd4+8mMOWP3ronOUdt/pNnsVXKrsbfA10hmugwxeB0NJxh3fCqp4CrDRnH2DkNmrKBR3edkrn
vb9Xkt6a8WjW83ONL/DXzWzN5FabXE40pRKfnV1VVn4KL2qLk3zNzcqIhyNcIXRX3k6zjCTvuPeu
6FhGtq+ZzEWLrpGZI6jWCUGY7eQpEFrEjNa735qwVE7aKb4TZbLgEZnmxHafBlftXn0HxWgbKiaM
sZJDG3nnBM/SDWAEwtyN/c966c46vPPaw4VKSvLGBtOdjXafIkH2RaLbooZWaqJIcOEPns7KV3XY
1kVdpDgXn0hYisJ6aLHSa1jEVeRDy84zF/lHc5UDZbaY5jBh9JzOeGntqABv1t2CdtBNS8B8mM0c
7X1CVly9nmJrU0bY/hDOMHnHPiDolPlYEGw3DUIGys7p4Bt/+gSY9J6/4cDitOyrDcZVMsnRwcx2
IjHouml/N7TkbSv5E0mgEtQW7vt05OgZS5uZ3Xh1b/mEzEzDFjUqf+MknjIQvumkpe2lg3zyvRkR
rOR/CPWMh72FqJ5gu+6Ibqj7Vn5kQiHPDenGX2CIHJfEV/hR/7T34ihjX7PQa31w57zhE0xtlCk+
ZBbe2DlKPoXoLMuuU45KFjM2pxa0A+VithtPydPfz05KZ5Xq03UwLIh0xKEsk961d1YzTosAY/TS
+Y5war5kqBFLvQzJ2kZmIxDBYic6VRsXjO2Gk+QO6vzpE5A+SQtaCxos1OldfobnZIET1GlWuJSb
L689IdLupvhQfiYIwfI+IGO8yioKBwy04hTZgntso27bJdGjdkiS5n4l0xu6tJOtPRq/pH5VG4W0
COo21iYz8nIlE5t7IZ64Utf5D0mNE0dB5+JfQElsWp2LqVCxDhl5LnOiyYsF6nJiSQCP74jSVtVo
K9opCRZn6vb0zCbPJgSmjQQrtZgMROpQJ17gj5WYTrvtwdyQtUpzBKQBLu9mnZGVlNza7u5QXJMQ
FW/M9fk7E246fz6JdZzvTq94fjq189fPEqRq/nOB0p6nmvlsBojCAgCoZJ7IZYWtBVRTZnAyvg1B
n0sQxEn7G/QEb0tF9cpyztGJouA8SyVbK6bojIDylZxxTGwIRDdoKHArsA86uDklV1VuAcneTK80
57kRQZBRlDVWzFZ55G3oYRadJh1OeQ4VMs7yVe5JEfiu4sS5bAkBefiuuw2zZpz/69/+63//b6/+
370ffBfx4GXpv6UNAoAgrav/+JckGf/6t/yf319//8e/DE1UREmTZNnQZR3fminz56/PC0Xx06f/
F1E3BBdTVXfdDtKNCnKrGkEL2NoSCvRuRLbYM+mhZo9Ouo3DyaecGwJPQFy6kdJ3PiNckzhi9B+Y
fnIbz1bxEsq3t9r71JvPcPpfUXrnP9Ul0z1/o7Yb8/rmEqGgL/2bOFD2oI7WjGoh1NBvidbuffJE
3oL0d1YLNh/E/BF89m5re8MH30ldytkh9m2+ahPUdIB+Tt+XD/iy9GSZoJ0ZbUnvp08frOnvDdL7
YBXefu/Su5HM+ZKm/EsFkc0HGrIuilSsc/p06rVQ3KpPDw1xfFLzyO4+k0CcJwKuqIBSNI8IiHaF
v3mDFAgcfDZWW8MzWCzHkYrYWmEOU2bPGW6yOv39zy+T+f9eJFmbqaIoSzNd5MP/fZEwjpaZgPEC
tf3WWwlAP8OjuGTlL/sujZX/+TfTRPH/8+10VZc02uR0baZMf/5/3BOl3xlZ4ZftddTwcen5XF36
1ZtsXG1uhHD9dzlL+cFHrgj/5g9pEmdr1+YmzjzBjK5strJ5s90mWChUZOhYreP9uEg+M5BefdOW
eya9k6A5zFvGdj8jO3BFMFO3bMGktJXm7RZRvE3i7aJRtmt+iXI+nz7yWxHp7OJcIQAE3viulM+G
ttSjMrz4x11LMuoGVLnYNu7KoQq/pMOQmzY2/jp/1iCQVKoOw4Y2X/fhbdL+m7+VsCs6/OPpFsbc
aJ7yK1kG/nci/Cr+ewRDXGySqeWXn2vU1rPh95+f858faPoZF2mznc9I8vwhehGQZgcNGY67yloI
TD9fUrIPtRW/J0anPDnfJGqiohN5sN5V0vcLWqOK+/96GfxMmCHAbsTs07UVBIkmwWPZYqDGNu0f
66q4u5TbmjhqiqVJ4a2kHaUnL+d/cHZeu3FjW7t9IgLM4bZyzvmmoFJgzplPfwbl3T96axs2cNDl
dtstqYrkWnPN8IVm1uAu1x2ql1F+FbMGIDNyGRr48Q8FN4OtiX+W8+FMcoa8XJ7wyZf9+rfuIg4H
way/5hIV5P4PGG4Nvr+8xJIpPvxzh/u/A+j7/MqqT38qVydjo88zBXX2IUoQ5DJnXsZYL/cHSDZ6
OU4QW0eCbVU524Fa7u1pka38fJt5e1793/D65wuSmWiuB7K5bpQ1UP6xfIz1F2K9yrDV0DxEbRje
7KPuaYAg7utuAB89oCJWbwNHWmAkygsZagrY/t08dS26l8hkwLXrimV/l+GL+eh3buYeBss+Rstl
s+4H0gseqXVNsWKOtv/1MFgd/qeNcPRYb29W807DdM/Es8beWcvRLpmL2obqaKebq5gF0q8Enn/e
Lcz4ZX4+CfDBPY+PzsLFMsg8KKT/Bxk8qGwM5b11jBkLD+2Dt5ODRTtO0OEWtmudJm8ubhFq3I0y
vMYDEiMK8WDT/1ImfnR0TJzCsYERn0dLuUxSkszugd9RsMmeW9QybWTeITxgZuTb+yq+R+Uw0MEV
4UKV72gTAVUFZeKj+j1AVuxTuvvXZqccK2GibdnTxva5T7N3DY8d8YKH3wQTv2wnrostq1y7Kvra
hemCybcC3FgRFtLEw4MvmzflYuIf6jfburVvFRDbcTenc9yuhZeMg3iGrf3KVOqPxkJQVYB2KIXy
QHNQjW4jzRzatWkN6mdhj+yvzDbB5eBWK4r7UW9Rhlx8OhuN4B7XQz0VeGC7wjh30irI8MlQzEnB
DKxKsvkI1fdRFq+8KhgF0w6um7KLYwo0DG/bfQNOYKXvqQnHsZH1IGSepkkJ6EIgsop85qnaoBG0
fBjEzH+Cc9zzlNSSzk4VSurUt+n5OYL+YDQXjv8ceSVR+k3kNfqzWLQsU9f0H4HeLKw4C/yI1mRg
DuriZQzS+u3pXwM4oqtWOekMTyn4MHlPLzx4aYL5Xb8IREsc6otCBJh88dRmEGMuJ7ngpfFdTHfZ
/F9/bkY1XNH4wCOtwDdMi+fcmmhY0C96w7onvzSSMfT0YXSOcthdfRDuYx/PO3lOmWQxkEn4q2Cu
NHAVvtYljPJ4up5wckrJ96rlPUGPYfVoghrvl3HFYBFhwVITRzGO7PXZgkh00qzzc5qIm2rlOdOJ
+RXtfGmbb0IB5V+1xlUuueeCFex0329mZe9b+bf7/b+32xI55UzI1mQ/38nRvw46WZEUoAt5dPQ0
d12JEDm/Jk394U9F7GuLYuJ2+fEvbynrv3tPXZJkLGzpoJj9///Xe9opCUcQ857IS6P3aF9K6SSh
jKeXZ/xkpLu4sKOvZuILVxMPjHdhaygXXtEpk3brDnOG8JAeUk6SZq7LD++9RrQ3WNafFj7D1c5d
pExh3XGmnONhZLoj0hb07J/zlqieMnLn2KAfmj+ql9O+9/9dXHH1sDEYEAjnz/ZmINvqDf1poD00
6SwKn83sKXzQ86rtGWaL6QPaCcyiZZJcdTOFDQjXR1ZGAbFWQZ7rnoW3utw+GXhc6/igheuJpq99
5mkK1ENEnoqLGY3xz+JQO61JubT4zmWOXFgp6Fp3gliMhLhzhv39t+1uKyGs5HaHchZjYmiMkuJ5
tm14VkwPTRCD/p3WPmTDgefoIykEjlSLxdqk9Z5Nurg3WvnLA1R/8/wU0dQk0bR0STZ/bNEkrv3K
EEEwUwBtIxl+bAcqIXgk5xpfAUw60PZbpd7tz2+r/yYyWIpiqYqq66KuWf3H+teyeZaV3WjPPGS2
vlcfNknt4pm8l182CtjgWaplHO1uqHZVR2Wr4d80XN8saeSc8kt9yejdA2SYJqfiVG+qclxts6O0
TPEibicx7ZckWQMXjLbtsKMvRuMi4KgSE2RlDuImzA7JDZIJagEjM/FPZW1dihwDMAxF6tj5RC6D
SnD25+uVjN/eZ02RDFPTyHn1H/skgw1Qxp0UHsHw7ZNuh4nS3j506mf+5qon8yvL1wLicv4sr89J
t6G1eXAMch5UjYYqhdLzCSPwZibvozT+4FJFNR+jAUpMvQUeZ1QK6VO9dNikvdJOGRjCVsUfLlur
8RdRbTFZCwN7RptLvzTHQFyJOJI2d+ka19ipjE/Sc8QSz8+ZePj1e4OC2GmSNZd4rVf3Vj2GNIDQ
3GGr8WdNWILw4yvm/3xD3Ozn9sIw9woaKTglhMqkwJ9JpOJDT5FmoUjd2z1o7MmjrhddfvM3anqR
rLNxIxKYXzIx2DeXBsI/5rLf3Abef1O6g+7Fpi3Z3WK6ad6pp0O+tDm6zKl07p+THbTE3rUww4NF
2oYXoo2DBBw/+zvEhBwXUh+9PXnX4Srw/bMjd5rV01SsJ7EWVcMKIIUjZTbY25TBjvEyes1+PYUm
osbmo35OfMtF7SGWQ5BmaJqZBYJWOf4I0Wf+stKHsut2f14vxm92pSEplqaZomka4o/VItt54RDp
naNpbKQt7W4xG2bKxn79+W0k83fL0pBFUzYMTddU9cf2hyCp0FusHJqdjjmtbob82UT3aCW1aO2t
UWypAcpIyodwfEafz72zS9/UL+8j2kkrZUWFQ9M3nxbH+OGg//kKP1vC7tmrP7JlWM1exTbeC8ic
Y2oWLSu8Ro1ppWzQ9s63ZXvYe+5FGyEbhs7K9okGW3tQvre7sfVO5Hp9vgZG7fllAzxYkdOiircv
kXTboh51NChqYEhrDzGdoMCKjs2iyW52NwtfwPJdOA8fav8lyDHTLS0/6K3tVUwPQ4S5wIYI73Hz
Fh7yDT85WkxKeW4t6zUWcs9TYe3zM8H+O+h/U4tWjG2usFubk4pO0nPQgQcIrWMefoZlOKhQMtOO
DcZmmES8We/WzblL2iU/xPBtl+k+3AdHgbEd1Qy0BE4oxb5j8hOD6LfeFX2uP3CcM8/OqRp5SrOt
wkCfNdjhDWythpPgIXYElK2aQX63QBuQ0wGzYTysDssdTVjMg1mJD8QFH+B3nM+AvtPVjxd/W5O/
661YBG1TMyWFlaL1vZd/xezYinw7tp/ukcXhvrEk+4RcUj/VL+fOrL8MF9qEVoW7NGYdthJDhWlz
bl//smRl+Xdnh4WAkSKybsksf5wdkVJ0ku3Y/SMeVNlNky7ytIYvIe1vmnHGmsmbxzgSfGlYK7Rf
6lf9poFwh7zSLa1ltg33TxRazqlGn4y4NGrqib9sMJoaoUWDTDSBKXt3Puq3kgHoh2/955vc4N1/
NK/i1QJ8ku/tTje2qMaL4sQ6nBTGS/8sH8fjLozbdm1CwzZW+loKaJRiG6UhB5Eg3AB3zD9Eu4y5
7kfNT1j3nyk9W7CuvSMuyJSz1awGVApoQTrqo1reTGUH/jI2ZE9t9ZzZvZqWMsXfI8RXALY86GXv
4KWbjjsuz8wTZixFvEUmnaIpN279C122W7Drl7ucLvXPClNMjN5XXDea/6Tc0akqF0q8LfWbjS+p
O4feiPNVJcxwBl6XnMInNZz1h1fIhCS/BGw4qqn0oK2ybJFtk63qLPLz0wWjoa873GEi625t2vIu
3gOmreiqR+d8IgOq8db9JZT1tQGJgLJXui7ym1Ffg3mBWbp2K+hl8Q1wRoPBqJTvHT2Xr2KVBY/0
LeiuvzatUC00Uv3v5xkC60D2lKAgkxKytVAEGUA8s+XjwGgOCXrK69TZtVusSfGikEGe3fteTTik
4z9LD3Qr9sCFhWFnTeaMaf09VWY18RmP3xV8KpKRJgxlRFIH2VaNRpEyQPwar3drRqEgx8uuOXpz
BGXXhQKXQT3I4bJe+BJGRAv34vqz8kv8ghvrH4JdtINC1wczloc+1K5muwCCLi0NmETH6iqrI+ug
HcxVhCjwStkjKNsh3fNMPtahOGtNUkM+8jQFemPsRwUGcOlD3TCu66NI/uXKCwnuwiZnlpWdkp1o
TyBobI3iyGVn1t7QthPRWUTy0G9Hk7wPT/3aK4AKadvvsIcyWIW1gzjcWvmIm8O2ITx671K9ix/K
K3PvUr1Eff9BtiYcHSC+NFYh7LVHVI5WlkuBTpU2MWZQIfIHZRZeROgDIMmGYxr2IiTrUx6LPC/h
G0fquqHbDqUkg0o7lBGuwtYxnkrZ+vklX8iH8hKv7UHB4BgA8q0muADnUQYtph+D9rP8TM+I2xg8
bKMcmB+JcZLnbbbtpo55RAWS80l+N9/bbriOU1wqD30Vl26TXeRs2k1x1NDtkBhL4Fy8FjYJ1QNV
QzhUz4LFkhlxNZKwiOB/OW8qEIIbADRqVpysB8FHigT0zl+2j/6Ma9F7pj/GxYGlvdrnovqI3Ys6
L7RFZ07SIdO9fuFY1rzfLxZdm328R+yHbyIGIfHEJYCLg9mMAljyEc1lfSl+6V/tW1PMy0O+z45A
COK5v3f3zlH0UFIEu1J8JUt5zkpJ23P/WfpPglV9+9G96GjdLWuEcN3ss2xv4RkhNeXVRy/5/nQu
InvBu9B6kibGDXM7ul99MGJPGTMOjnpnwCEQ3Y//nFg+RoKMJU7SAQdbZe1dcMsmgZqAg3esD33o
93Lfx/57ZNC69sO822f9+eG9Kv1kr4w1XZ19oeP1dIlPwF9IV+cY7UJjy+E+jMxiShAFqzOjBfZV
GQsbRN3BlGmMGoNCpqEK4n0q7mNrKcxMwN4QjIkPKQjim//mKSuRGO9XB1JlhvrFLt+3Z+XKPUgW
1Uu9m6dQvopHVCtrJCtGBKAwwj13lE/gsRgpRg8a3gpUrt0MEwm0jputABts7CRr87FuboI0SrRD
eglQP89ObsAj/LV2iBckC8ExRpU24QGZE/esATi+wFQw1+jRKg9mMairnNP6OMbAoInoEq1cfSbW
C08BzYNU7Zf45mkrbWVnB+cmMAXKwDjPK3EpqlBfYVi7SEGVqNVXd9HYdFum0rcnEvlfwnuoLFjP
8lssz7t5vQ6kd+PqJ4eTzgSZAGZUX0ikzYWEYfMA3kwszpJ0DSaSEcKpjDb6Wt/T/j5VOC9iH9t1
k3QTH+pNn7HU56c/NpOJ8fKR0vWnzSt7yTClCEyFjv9RI+5l5eAixpO+46LXSPchv3BkCDF3XAOy
2qMb0W2qSzuCZ3voNbDdSfiZvapmpRwwmzlz7vDhc5jK5So+uJyxQTbmFOn1aGMwf3hDwEowDvhU
yHN9Je1tb+UzVp7G+khHv0m8FLunPakfUjIjUtUHMikU/uXLjfjrJevwiwC1Fnvv7TfjPX8z04+E
gKis1HRZP8RPgkR+F2YuMmTe6rmWkpO5f+7dg/jceB/OvTu57ZARZ6nvl2a+swsguYdw2cv8ozfP
Yc9WR/DTOvpvys24qRndbc7CYldss/BEsC2Ck7tP7SM6TNxCCVIkQgO4cvfiX7Sc9yRL2QeRFT9Y
5MfWVGHH0plBcR9wr69ZOsWHbaXrY3sFdGYrq2NmbYh3oodWnyX/CmnrCOSy2yTWnHP7+RXcdQyq
1+k+OdI7lyffiUozHeTteE20DpNLUR/lqVq+JfbbJJExiTsUI3LXdmO/gf0Q3su3Kpx492InoOcD
HJ2Y0+8iYEkcs9VnARhlFFIBVgC8XhigYEeypCvuhwdMnag48/e8PkbwwubIT8vGORvH5RBNfgkn
BYTyR8VRCYfUX8T3WFmU/0k6iM0CGHGsaoVrhqa1/1ByWDM7IZ1HxSjydnpP0tiV6VTfxEs836ql
zYHwXDS38DvVbtqlc1cRUzhUx0IcYSVnrXgZrya/AqVjTkFaYB0Q7oHasAzrYcLQXVfdaSDrI9lV
t1JVnhx3FVWwrYD8lA72M20wt2XhFjTxPTZg3xsnk9xeUKZNnMylsfTkUkJdXJSVN6rUY1sexfLa
raO9fFW7dxYGhK97es3tuwKJyOt7tOZa23beCozLqXOMnUy5IybBCO1app07hgG+fFDgS3X7oJuj
RINeV/uIYLNkrEj5gZkhiKEHEFUhPTt7d5sL9lhG7nOkwZJBkj9+9Z7T8sahg7PhKl1/iT4PXcJx
cCgw3zGhTxEjryFe4UpoDHRj0mjNrAWcqE82afTAJWkdZot0Gx+hyhmL6LNvpEtEog3+GNrAIIVe
JytHc6E40OtjsuvAyVvAThxXl/SU7pBGHhtxhjp8YiRQ6CYVLKsWwslQ9YAyR5wO65B2c2psI1GZ
2V86bZqSYMa4Hoq/AVYnBg1aMeJ3HgbGFQD1nsB3/GRmVtTeSjMSLVBastCOjNp7ixwHkBHXIhqY
bqvGlxEhme8kGNK0z22EgC2Pv3HSk/go5M2fyxDrN0NFKg9Von2laZbys7WdWrIn2ZLgHn1zyAZr
JqZ3Je12nXVw8nYC/LVTuak37VoPNkavv/MwhVl1ZYh3wINOw2mcBazFW5lq2rvj1lQeCjAy4xLR
RxHhi8/n3Z+uoxOZJkcfC79Yj/jNUTZYUGCwM+UkrN7TfvK8z1a3jmjqb0j0Jw4B70bJk+9Jxf6v
epGaT4nP4J/ts/v8zGZacrSnmI0kECLTYyO/QVB9opI4xFMGmhT8UZXB///XPWPkK4uyZfzPIDZW
HKeNYecfdetoWG8aL/VAXPLm3EFjcLtY9TFTDzjrRisiFaPuypyuEezC0IVpHtSN6BQe4oOySmTO
qT515QSeuNBOjrSkbNRiusWEusar+0ySllo1VwxC9dJ4zuuHrR+TY3Rsqp39eN6zKydRvTDdqXTo
9g0ehOsq/NKmpfGKszmQIyva+CaCrNe+vtXTjVwdkl2fTlv2qs+F4081niTeNkTiKuz1GkGXpa41
+vNNk/Tf9YIsU6I7S2dfUqUf4+vAM6yo9g0baZNJdqtuNENZaK02Ie82v2xzid+2sHlynPeNLz5v
Ju5sVI2MZuFCcT+a9SfQGFWZwSvZJc1U2iHfsoV+zbfkq/KLIl6OcPegI5e1R007AEkIwynSld8t
4c6bgRPUBn0As9xz3+DIOSqG0a6kmIzSkXA1OuItDcEgPz7vxbVURyJvv0mWQjiDlAhbMt8MMp2x
aAWaMpo5ozyaUixdqnSf5yt+/AgwRi3uKZvS8u25prJWkMsbVNqH+hV8GBxGH6q6eP165om/pRj7
v2fMMldIqlkOyTE4pp95hlNGfy4n6td3dht8sBJo/rUR8qgHFeNn+e5bR4cz4pagsdFNvF4T6R3c
rYdcq3NPPtQz9Uu2Ff2RMhPjYfkZU2HOfJw9R+ZzYbWeM9YqfxLaZ9/1nti2gY8ZO5yO3jRNp/G1
PfxlFfyuT2dZFo9fVwxF1n4sAllN9ToQVfvIg8gO3krMXvabjwXhrtYm9iE61bTE032EHNlf3vl/
wRoSEA1dlBTNVPsx3n93fawWERRHF+0jLl8Pq5n0KVWxsuqrm78QNrECsAs3uoLCGHrSyWGizcwT
DZj6/c8fROlbkf8N7eGDMKGgga7IuiEr//1BDBxXdSsonWO7fz588zkEBwMgWXmXv2pCQ18tlQfT
3CWT2plD63yln9Vr3trtsUiVlSmPY3Dq7jE4JzH0BWUnb8Lmb4/pG0vypw/5ozf1VCxsYrXQOdY4
CSDpUA5vdjhCPBHtcZ6Tf/h3Iuq9pw+zGUvu1DAv+awX6t7AIGo2fTm/rt45ct/Y6mzQ9C1/Ey/V
SR0/1RPd8UkMyPMin4VXuVYGo7pdG9pq1P8ObXsNgm9JDUOXVdwoxwIcrWQN+vzWAawxBFAiAus+
FTtcQ34F0XSMvREuDQ+hO1TX7w4EFgE+GZ6r7nDFSGZZMkWDYxqjo/nVJpdkBWKJRhCeEJMI9owO
iBtPQ9pMzp05abkBlUBLSPeXii5shADNpxageGdBxfNkVDTK4fMRihhILeBWQwhulXl3/+uukf/3
lGbNGGhCGSKzScv40bLUmiBrqxqDtpxR26rPGB9LaOe5OVTQcavyucBYJB1bd7j10UxYhUt13edq
xtY5BRYAGZN2EX5RaGntBTxF3/A3EDYT5rr9UdCuNenQHwV1D2EZJDf6uAynLzEnsCWsOUXsFxBt
IexLidzfK8rVA7tyd6I3ZY6RjrVD2BqO2QN4S0+hD8D4fzgfwq1/DzXpU2U/WY7oXUz4RZ3+q/VV
FOtq6wHQetE/0LQpLTFotXdzHui4I57aS1/n+PVqa7YHMRxk2BfoCIoyelE3CqYGkoU6pS4tBHEq
sYO7vrjvU6W6cl6CwQi9Ni5N0Z6trz/vYK0PFf+zOQxT0i1R0TRD+rE5hNYtAtXx7GNTQv55FwUm
U3vhqBYIGlNF9SAwgc+jUBpSYZE5R+ncdr5b+7j4tIs4+hSO4LcHz31wegIZGBjBo3zTygVtIU0d
ukv2gUCbTkSFTd77iMVJ7UQEqDurKuENTX7aBtVRSMN50ICBQ4ts5crZkFDSvprdn6/2N+1y1p6l
KappiaqhaT+uVs8DSVdl2z7qLchVF+UE4eKl07Auv3Q124mYtpC3l6V2FGTzZUKSzdBm8XpDA/0h
lOrfAnm/1n/efUlkyqObcg+E+7EXkO3KKHefwkFlfNjuYzqJmTFYVxK9D5u6FXG48Oj7WxHVFO0u
REil74y/gPF+07uXuBm6ocr9oaL+hP4lnV3aXhgEBHEfJGQL7L/vZYCxsU/SqpnTmmiB2nvMIUV8
Fsbutcu2WfC3OP27Q03lsTDLsDRgCz8OtaLWk0xE2fxYa0sONEllglMvu5vxHkbjvh3iW0NxHAJ9
pl9XkFjkdH8d6fTnJaJ8X+7PZ/Lvz9Hnfv8aqQRh22RuFvjIog7ti39hDOS/Od3uO/8lKSY/bgMw
68uYapJtasKQl+a1c+q27sUwAGh9kSYFwhvzTlAVT3kfFDc/n/AKES1XP9YmFUIz6QO1uqiqdMDZ
91GcECKVjgwejuUZUeW7BrxfQPM09l/UXDozBmcnn1J8eZgVOMvU3ZhU+urOVzia9rW7q5Zh98ZE
ULqVFy2KB/WlOGW71Fv3je1k6yrL6ANpMUkZds2krSjdiCoz+H+48446a6W/cH4Sr4370ZeZeUeH
+NRBDSAgapgETnXrSg6RvjdYKaKps6ehjZgM0TdV9xx/NHF+jVti6dY3642KT+29G+LLxagmXDOE
DrS5NcgvFiLk4bwDeLcEj9/w86mbSPPlT/eNibnhHJJ8zPl4i9/S4NpP7oJqoV8kZ2k4U7pKV+CR
5bofLaDm27yEA8ad3ihASuIYlmfzQfw0kbUOmYqWMPS1sXUTL9muROefNqSGRtW8b9kmwlLY6Dt7
LYjjXWCcMKK2AaFuOnCBQrb57qg5cAeQqWDKO3W1YTyg2IZdZ0BzxiOdsQakLhuH0z1dT+w+GCkU
yb0fwVSn2t5aVANT8Wy8sDSRx91VGEeiuw3cpB4ptrZYWXvn4IBe8vHgFVd2uOI42PeVtvS8MDXM
X0720A/Srm4Oiv+R7NWBto+fa3TmMDNHjw165kZdic9eMspcxADuMEqrUf0ydvqmRF/JCjZOCOnC
h8vkTSoahmGFD1+0jMSTuM0ceB1SBk+9oivkK9HfNvTvjpZ/b6QfwS3wcr3slNZnju1eOmT/Dn1Y
8T5s+vT20l3S2o789uw1U/EAXODP+1j+XWqqWoolS8gqmPLPKXrWSIigN5gXu5dwEPZYzhHec+iC
bcO3yHwx9BPKqfchvnUVh5RgDsKxuDYCFSXVaB3M/vxpvqEkP4OKJqumqumKykH74+DJJLuwDd32
j822H0sjZHL7teef2RcJ4cCl715MamiK5kOXTu6bxP16WXQAIfV5Y9S49oh3aJBxD3is9b2Gf/Zk
tMoJJ9/VuJ18GjdDeMtOFZkkRbF67jOhonvHT5t683kPeVNGmO5nENzi4GXOuyeC+vLgSaqTWN2n
Y+CfDZXkz1cPouY351wPtKFhxHhY/u7c/Cumap3oKr7b0fWbSbk1kPdFVsz7mhILjkE0L5lY9ciC
7CR4B2pHy5pR00xFZTpJyplzk63VCSl9psJPPNzUoWcv6Z7r4YjRsH2Qk90zf2UrFZ3jbCXHYLyZ
tf0n4aqBmB0SDIW8o3OMuLri+g2F8My79yKOOkiAzeIc/fVDjTmliDOydPa9Zc6cEBIM2TuegQIS
bM5WmHDulYsivMv75ibdAvWzrwHkS+QfyB3W0nPftz+YfDJBjLE5IAxNUF7oxzL0w+l+uNK2P7za
dQT49Xv65xs7//GrT4LTM4jeYXFigKnKwMaX3nON+jyqv9grheqUSLmvYNjB26KWjt9qiQOEUrw5
te6+YdYTPuJPW0zA8QJXnkXpwsun8wqRXMj8ypoDiA+ZbaP4Fj/Sz/BTqT77ASDiBPm9n8PSPeYO
tpNSRTYVpguOj3JM/36vRDsmWhklgYJsAbYmCANNyNPaBA3wjSwtgmSN3pAJdPf7jgH9AAYQl2/d
u5HA+KcFEp385Eu4/VqXNH0AF1qYmTP71JtfyA4ZgxNhpPkHZ6gXk5clM2Lrm3Rlc+pe5l2NwoG+
0zZqkQ9hlQNA1u/4AYHgnQhbEzYzj2oGrBZ9icVzrUbLDF0+RIcmkJAo8apew5/uSMpG58AVh2oo
FmPT7EaxcdBQgsnTMRd2kNZuuI3pkqItiCIXgDsF50B54p2FU9ig7ScvZVW4tZkdozcDWu0Mlf7s
xNOgS2eaydBW5WRsO20g6dWxpAGIiW9moUC2a9GUM29ZybhmMGgucj4vV8EhOdDkRbD0g+FSmKef
IuimMJ0iYRtPul0TTf68FeXfVcO0DXRFk0h9TP1n68qSikrvwjgB9Ca613qoueL4loj6onm3jnqU
r30G+vI0mueXtp+wBbtQ2LRv+iVxq0HFKntyghypb4DEjQAT1EOAF8J8Gj8/8AlgLjbEpe8QluKg
lCaiu6NYplrL0HrlFK5O1bafs2YM9FmD/ZFkZctdzsfYBEt3VThD4cEdHWTdPB+l5rlYNMYpaaWJ
MExaC0bVMzcHk6ekDTirkyszwo5xgb0K97lHXDN5tmB76kYcWtDxafDqFeRhd/Y0cCxJmA9L0bJ4
NqPMIBtroIRC7cmg8IBkRjuWudfFqIyR3A1aD52gRMnLgSA4x7KEl+hv3d7UylhUkonG6paZXs+Z
TK/CSUlI5oyVlhsTEeZgufBWZGBCuVdOkCDJFMxOWCZB6Y/AtAJr05dGROyt9LETwMC13BpErWN8
NCqzW9mVly18calKVv0vxW8Q/NdsppNIKELRxcLpARtG3WsQ1saROXdOiTNGQDqCbzHXdo5y1OYA
RQph4Eytcn8pxGWaTdulaw7QGtO3veInWQSa4sWbey9Y9eDKjoV+JXbCqIWAWIGjxQg3s9HevOrp
9Al8XTWMYcqgXbg39jzrG5i2ue+RKIYATU+a68H0ee7yRT7uSdDeyhpVl36BaxfcCfn5Mty66BvC
qh7cZCz+pf2v/K6QwYRIEw0R3LNGf+FH5h6YptCpmLEK4iX8yqEcoHaaMOlnaBjtEnN761KsvAde
sueFbGAcD7UBrW1YZNI/qGgFhBLDfmEH9adnTQBV/AVYXBff/wX2gUFhUZD2jRUbLeUlnABw0tOJ
0S71xmB1wuzKNw74gWJXHUFO81JmvgsTbRtsgU0P6E0AMHi27fgb+Qz4uUJc+hGlV9d7NxGduqgo
1mTHKmXyjEHMnpPQ9m4Txm6gqRW8bFW8zfUzUdawkcnvZ8Z0UcORCyQBtCa6Ing+IbqjTENEHN4Z
yMb0c1wcruKF632mDfrOLTlhV8mDbgmYc9YsE8Tm/LXRvCve0No8oZGaJ936QDZBv4uCOhmg0DEL
zCMulE02adFFYawkh6sOGgwHKLbOfP7+KoIbWG+uyY3fsuxq1ReUD+tzBkE5b+ZttwgXNE7hFen+
jjNKuU44Br4rBjw/JhatsENGjuIwNPjoGHIu9fRRzBLpnM0qZIt1dKlxC5ymKDh0UxcyTrsbKNYu
QTf9bLvnQjohyvkeZe/9GZZLO0894WosfwhSBb5vFgnbjHEoYnArHh94IZCw4ElAva6BXBn+YxRn
74w9q5GTeiNxKFPFoVGLSBxQLHHg2d2gmDecgtHHpG16NIworcPwSKmHCAZmpdKEJeOmm7xGhn9h
ocBX0tqawNbPTv9+OBMN7ko4wXsArrhrwWcL9WWiCzi0CAzYWhFNZEn4rGGyzLPMhZauRBenHCI2
wXwv4scytd4rtxYnI/kLtY0omMCRmgUuyh3lBnZqlIjnLCiXAhgoGfRAgyJmsLdanOQndhWOnEek
wuaVmxb0xbCmEePdLk2cjrptdfMLAxlufwBTM9bbA5Y9m7xEDVo9W2a3e3ry1K+dcxeW7CMBPkjo
yS9JFh5/Pq/oJf9v6iipimSpstH/8xN2G0tVYNuoAVFF5CoNXCoJH7hoVA+7HVXDL4oDh5C1Ax1S
gziF7ADeEL4DIFnvYW/cDLDWXtgyhfmGH/N01qK9f37Rzcs+ADSzUej6wqiDgFeUg/QhpemQUK0U
A1MM5uCzvfdmybAdhQ8TW7rn0D3L5TrR2i2ZSHyO2gNGCuW+8PYpzmbPQxufG6EZSukVpgLQbKPc
2L3+l39HXaHujAFNRFYdnYGGrmf3fPtmYPzz4bK5wxp7LpjLs5H/H2dnttu4lmbpV0mce2Zz3iRQ
WReiZsmSLY/hG8IxcZ43x6vuJ6lXqJsGugr9EKfeqD8qTmaeGBDR3UCAMCWHZUvkHv5/rfVhwBDY
MTc5BOoNa2B+T47lOSn1ZUyGz+1895hMFOV2l5e7DOSCwDI9JrYXqG5DJbGVXuaML3VNaE5FRgIt
bnfh4o3ns/Aic8uWdIAKaOg5WcR9z+gWL37xIWrfy0M1DVcBKw6TWhfQ4q9HZjUYgkDLnOL+yXns
CZVLj1y/k7lmkRNuEHTM+xtlrZG2a5zZyLu3PdGkT9MHNf/Urqy54EvU68P4eR6QUU/Y4Q1jslRP
VXsZlsOSv2fBGf1WG7rUXKatP14HPt4q8T5w53en//THm8X7FXRnJyGnlXePL9eWdb6uRAlLSO/l
8MSC+WJklO/nN3bu/2KdVmEnrmN2jRLPE3c8rzU7HprFq2qzvVzqbyXy9b2YP535X7iYbCT/uLnx
eHijZMFa1u45oupsljAX2hTLajLcmxX8TUYmqdOLAHdAD+SiiSeCK4f3v/gUrhW0bzahminYhtEj
Nwwc2V9/CkJPmzqP1IJCX4S/gojq7QvFEqpVDF60cavbL51cpo3rDcHfweU2EU9/fQOQZ+YDY87n
yMHoGMymgG6XtR+iw6RHT9UeA1x3ah/VwVk0jyiwSMvOJ7Ill+uo3w3sShbyvWGVO8Y11rWm5VkX
VVe2YJ2t7PTB7JCvN58IkaAIPa201+k0yhv+QZoewrPf3i205lR0DypSRV6ufsU4JNx3uB+K4B5Z
Dz6gPDgm0Zbt5C5LP6bTZ0j2034XQBrQnhGkr8f6Uy4+ZQoR15k/C1/Cbq86L735jvE6qW5fKekz
P/xxHf1jGhXbKv5c7PlZzF7WIWIm17aZ2myLAc+rDx7FWhRiPb9Chdex28+KtMV6/RogscRc5AbR
4FkKuIFOkDBTxGymBt9dWamaemVvLhKRKl6lyHeiJyJH16rcm3qfZq+C0sZlQ/I5ZfeYLL7cJkZ4
Uo2bJ5pKbE05yfpjltzI7k4znq1doT0aH9m2Tr+yJV2bed9cPlcT27VVMOu8v758tDp3BteylUtf
xW92RPKR3w1kOAWgcWDtUsj3V1tmFAMKr0BDmaN+7983h2DpPqjQersZ2yuowshf1Bd067s5wp17
kBo6eEYY69smhq3Gkav7Ulz0m2tfHNtEVtM92yoOb6dZXHLroTvZ7rZYDtmJAOw7K9ynr8o7ymXu
LbnIx8pnOvn5/WZ+P3O5DHhzl9ak2YXC4uv3K40IWykF+8u4r6E1V+bKSeXIZVc8DIeOhP7b8iRP
ZPxbj05+RzTbcwj0pZz5CMSdkvYi4ZjWmNLjFUwSknzup08mDCfe1lnJNHUPCpDxF3Es3Y8ldFSG
EKJfSsAkixB2qvtgE4CunmY3TgxbdfnzP++Hf51hswpnK/n9vFz5SlOIshKX3EZGt+rrPZbKu+xe
moufv9D3tSPeRiYPgiOY/53r3PKn2lE7lkNnB7UgXP1NW8lLfz88wvL5+Yv88K/504t881l1WgRi
3OBF3Bro97Z8hfBJAHgJteX5/+OVhKlpLGUMelDfVAJlbtck9ofiounEddJqq57apy7uWEfDfPj5
a31fgeWtw0VkGSoKhe8GfKWvI8XMU3Hp1nPBiiyD9Ff1hB98OqYmDJtSgqvp3916xajkiJM086I2
6/EpZF3c1x+bU1cgbj7O6aTTgbkEGcKsXHzuni39TR4amKDawTJ2I9bp7ln45KgE+bJrYTD//B0Q
P/r95ugRgkeE/n1zSy1bc6wmFDTlUq+zFSWsoFjbaIjDB+NacazQ1149UbBkMcK/fXEwqjdsuCnD
gYZ8KnDDfpFxNgS5V126cebbcYbVhpbxomkBawFffEzWMaMO0SCEra58Grr33O7Lz0QKTpZBCo4T
jl6YBKvCpxFks/Um2/rS3tvPKsBp14lZgUeSeIuB3ghiW5P0HefJfRjB1LYLs4FxiP6HNLEWkO2T
DdKWDo3p/OJGuKpWvh7lWWqblnBMhC3f1801d+ziaRjty4QMot9nOQVhmuAh4Ik362UgA8/+TCPJ
3zlPlv2mPGcghU0rWrd3zZ2VWZvm6gady5wVwlc8PY90FzdpWXkpIrbQfN9Ia+eR3gOT7USs2yV1
XpqH5la7MYAK0eWYKJpppB8f4BWqhvqLC+IHUwV/nqvrqqZZNibprwflSFSVlZmBuIwgupbSSdcR
Kbw/v+i0Wfby/Xv4zxf5ZjRR+0DVfMWxgTWkq+kqEOdiI1UrIoFPLfrTi8PH3RbOTdOCNf75qxs/
/BMZLrnaNdrd387TFbHbcUNj/eK4ZMYqZDtilrap8hBF93kUzf5GHZS9+8HiBj1ll0zbohVrbsS6
MG5s62EqAUHNfbimeRNBN4ey3TeMUeXDYBjLavARIupgr7uJS7Jqdqz3ftG70eb357v3zzVwWV4H
r2/dZJPdaJR3NItg2bBbmWPnjTgztpQ6gDL7F+vWQIgQaWr/i4vD/n6fgv3Z0KDjmby2+W3TyA1R
yRZZgaj+sWkfEdfFsRfvujk25jMmQpfNCxHxyUKlUz69DCWhf/Vxis1F5ZSkv5pePY2vVhu/mODI
FkXtXPS+WHbSWJdP2QO5j3O1l1JYxVA/xeLRqbcp8cX+i/ZUWQASEDZGlzgtQdUT/RDpw7J60Vx1
bffhWohdlxuenXyugETTZq56EqFZj3sShjQGHHjSOb6Zn19NP9i6Iak156KardO5cuYB9k/Tr6rE
Q9XVtnHJ6RO8v3HPxVsOc9aJdy9m0pKS9CtJqva9EODrV5zn6j+/YqEFmd8J41Inyooyhot6KcZq
0JKgT1fYolelfm7fovwe26f61Fzm+LhsS7tAONEv8jLM79VK8y/DutJGk6C5307XZHuMXaVK49KT
fN5mqChZr1dNSeGE90LL/c9TOK5MbG6Y8IgstZyN0sZ738+PZYF/6dFurW1JLtTgDS4p+MbHWjrL
GEO/ttA2bhUtQaiow0J/McSSRVx6ikxwiudweh0/xIhCdPcXU7b9w/dXcKGrTNtMit9sxidFz5Ss
NZmyx7e5bzU+Yod5tOB5t3C9Qf6+YxtcPCaP8tmOVyyqMVocTLj2H4TXIAiBEK7HoMJl4Dy67ccR
gjgpE2Vpvhvgiiu2v46CahfW7Q4nnF3d97W93jZRv1AVbXsnjefcaTY5CWU4huadQXzAy7wWOWly
e+ZxVOnl4smO8U7UOFQQDsHMXcYK3XRwsXBJpsM+BpY7UAv7+bX+g+WSaevMKRYdSuRQ3yzNJoDI
RVv6mFWcrfIBw7B57BX/FzfUD/RvLq9CKxS5pBBkknx9eVf+JC0tQUWS271npB3hr+WywopIS09c
eyRfvEzaM9FYRrmHIFmx3EjtT0P99PM/WPvBns51dcPRLVPjQuAX+/qXKQrdr7Km1UmuorfC5Ra9
9BfysXpWbOcg3FX2aVbwutnLLKoeg33U83271qaJi77/1TiV2zlLt3c+b2TxXMWLEqY4YV7tLcS1
ZIFlj8ybQzzcus+z+tPpH7r3xHzMptDC6/SV4d/Z04MMHg13V+Qbcl5o1Rsx3bWF3rdg1qAhn7Pe
xNNxrVcMIHVn+xC1ZYRidPZKapKkGC4r/7bw6YhKVd/OoUfVUwHoj2kHBk6SBTSTABTBWrzxCLWB
fWdifZCefJ3NFYgE7skC1NV8X38aI9jUK0/pL7PzIjsHypIdjvoc3bfPMti7y8A3VkN8SHA6iNu7
zwL6Lo9oZnfEc+ez8qPlNZTZl+vmv30VpNdcg/U+FOVYR0Eovzn914ci49+/zP/nH9/z9f/415vo
Q100xWf50+/afCpOb9mn5ttv+uon8+p//HbLN/n21ckql5Ec79pP9Xj5xFpC/j0QcP7O/9sn//Lp
+lMexvLT3357+5hF+ZLg3Dr6IH/746k5P1CoGvIN5oB/hA7Or/HHN8x/xN9++/3ffv+f//Xff//f
//U/fv/P3//X7//xl9//k9N///0/fvhzPr018m+/We5fLc1WXUfVqUmqLDZ++0v/6fqM8VdhkryC
o1430I3M81Ne1DL822+29lfbdBzXJZDXYL9jsn5oinZ+yrL/qtqznFW4c53Tsdzf/v6e3H5Z2nz5
MH8cmqiT9cCd9881kOB3E/wctqSmyc/F0vL1ndkHWqCkYV9srThpvdYn+og4p3aXKSB8hsKQe72h
jWJPJiCFvBy3fUMijdsynFpsZw9V53OI3IYamEXkULpy+yh9n089awilx09uW9YpLOFaVdaUvI+1
6mAl2kBacAJWXo2I347j4Hm01F0xf0MwgHUTtJbXbqsRLdYrsLV9qb9Z1sfY1Xwg9IaxIVJ2m/YD
3mOzsG8TQUeQD/hZyCbfWr7drAq3d7ZV0aaeP3Y65iNQ53k+YF7rNUzlFrbHnlBSvY3yTyNBKblR
L6fBEqsqy+Ib6UK+EMVQEdzDtkRXjPgso6l60LFHFJYOgi1zQBT1qEzsyXAejFSpTp1q0KePjTun
sh+rxjBJA+5QbkcOVAKRbVIHntXIXblpZA/GalIcA5We6xwV+9xOagM1WDG8rnLe8ISFqxiG6Nbs
zHLvu2gH7Ei2G8rb9iEqQO7kTL2U+H2xaXrdImXIVpc5yRIQ1mW7VrrUJxgv6G5cPKxjmNfrws5H
T0uD7MYvOwJYQ3JP1MbN7k1yoFUtX6qmqWwcx8hoVqbhyklI/jYnwirz+jAGXYpZIslvpiTbBjVk
KKylyrkTZuJpWaic7bEbPVqjj0ki6D+MNTmoJqjrWiczn2RQH6dkA7SkaJEpLdKx3Sql43zUWuiQ
BnzoJtSSlV4nYh8x67uoyt8N6XqcasiXaZYviA0qTiSOGtvB0kuSWrN219a59tyRE2UnbP6jTDj7
pjHvKRk1d3ri0BQ2NUJ53cAjNAKxQ1b5e5NGTdET9ZUFQfqUKdMpK4by5OSDsXXVJFz3TR0vZVVF
d+oItci0KtI5kp5M3DhS17UbPE2BwAjfFkAsSdNRBlXdlYqNb18WzqHuDGdTmjnijwhmpVKR5G/0
fYJ+0jIPfe0YezVT/W3ioA7HX/GUNlCThugBslWIc1KN70qXrUCugDJKAxaDY9f5u1iJul1p6MlR
1+pxw8T/MUyH4JC7fX1j5aWXCLM8B0Vbna9fuVGnnCbmoiGuzsN8uD5sZGq5anu570TTPfhhucoQ
LNxFTdA9OE3GLrwAFp2Y8kM5sdyqhth8J434VW/S8qNsIMkIF+es6tVZWKF98ZW130t357fltGib
KN9LBXNrPR+up06g0Fi5nl+fIcNAidM8x4E1rfRYJ7M4D4iNmA9F3D1keeyvnYDYhnTP9glVeFJx
q4wWSRJ5VezNxsCGlNYveQgzCRXtew34gPTlx8KYoCvR8rhX8woobZuhdBrANUFWWMmCSyh36vrW
9/X6lukgOzvuc24gbKyEHywdLcehmdZ4D0N57hyAWW3+ruigCGWNHO67LBxQ2tDKd7GXaVQ/u5oq
TVfsw0DtllYM2FbRSpIdXENbXU9zR0pP+JPwFLVoYPT4l8JWoptBKQ9pGSL3HfyFbjWXTgsgbo9B
tisDUl+HKNM2vmtlyzZOSS9wsFSUDsLNBClFXivpFo2bezt0JuYtBjCvE3I/tlAfO0d7SMYMp0dU
OyvTF+1KS12ILr7yGgrrvbQnT5qqfSgi4yGJ8Fo6tv9UWH2+d2SE2iQtlCe1D1M0ggH0+fnZOGoh
UQstOVxPdbb4N3rRBOewnswHfYypqtlRt7+eupNIVnGH4+V6mhRjtaVEKTzkZbmao3MRgw/tQkn2
th3Q5rCt7lTpXbNX0B6Dwu5P14euB1ysbtuVT+kQX4TSyo+uXV/UNHxlX4RsbzBqSgwcbLtflVFE
w3OkkXQ9xNM0h66axa7KyUcc8+guAjJ9DBD9KEkWeZlUra1vJe6lT1Pj5I/uzpnPrg/ZQmVoTNJ8
E1q9e0FwFNzlhL9en7wegqLi7wzqW2ZD9RzrlUvEb6jfkk4erJGBaiehhOWm6JrKawLhbLjvkxsl
bWMvJbxuNajj0CPeGoddBUrO67ssKVk3Eltku9lI+zYoD9eDiWafauc/zq9fQVDC0QxmKRrSlZ85
5V3G7HQngvroRAnSOv5EbGoBAIJzLmvzCILEPyaK4R8bnQ1urxUW8J1CoFm1dX0/T7flVfETKP6d
qVfiLthaQh9uraEjCLt/1+pRe0dhQOJf99t9oAO/6UoUCJrZPxdPPqX/lyrpukOTdKqXaalcV6jD
dn3vL5UoMj9CLngrzRgOaV4knjIS/xREqyQ3W9wnfr7vC6Z1vMXWbadVprerGj8i8jHMHyffWVYy
6l7G0BposxEcUWbEVjut5e4mBWxHCSTBQ0qSPlA+Hs+JSoAvHp6HYOShLCZjRR/ICrW6EhnGRDPM
CtRji11PURtxFkPdCkYolzzZoRk9HydMupKSDJoqmNStMxjinGqOs1AzmrHC98VxbGPaHU0QPROf
624MhvBV30KSabDRrXNL7TcKuW2rVLVQJ5EIvwrGEFnEfBpPtIvsFpJJYbVYUAolhyTmAEKMQ4bP
SZj3LUW3bVOOEMnm07Cc3EtbHq4nVY3vXKo9iAWIHvogIbc6yFmGWMBCyNruXLrvFZK8X9SOOKlW
6ZRVbHbFa+EkhDFYDeziDJS0r5OdPj9uova2hnDl0gbc674aH/rR/+AKflJhN8qtTW48Yozg2Aaa
tiy6GJelEWJJEg2kbye6z+YzmcdQY2HR4XlRz13C6stXB21tZW65j/Fwyzatj2qEfo50z2gdNIO6
UtQqfOvsm2oqsvchE+WgND2ZRPV01HgND5KatmkBci7VlP4qcFnxkLapQcqLDStyPnUbVpRjVA6L
aFRttu1qsbdr7Q7oxb1eEwtR2644TE4vFtdTgHX5FkSHs4Rlrj8VTYoFzuJlrqdTISz0KNtMjhEF
H4dPsBmtc6gQkpE4Ur8Zyhq4tDEYh1Hv1R3rO39XBdAGms4/5pFurlNwKw/miK+0yWv/I7mc+O4a
542+vOoNFMTPIhlswmqiYjP2nWSEBt6OJHLn+iyjekpyD34RaV5vViO8MT99UDMBuwlSg9fX6uT1
Q8btGonxXDXVdDLEJXLS6Xx9hFIt8RVq0u4d39Y81e2KQ1lZEu/wlqU1hNiqlcc0aRPv+nBc2tXS
78doD9GtfWkjDGKRKlCrGO3KbRQdXrZuI4odGSau59RKyT4X3IXtJ8euopeRFz+6neqjGUufZFzG
W1M1GM7oppWH2HKVrezUVZIxZl0P0ioZ0pyinG0ilkIgkCMWpWl0L1MEiS7Ux+rNRrKfmiqJOM20
Y6Qh1okC2qJWU3QjDKpuQLxJUln+OlBhpjpT6nwky5Z1s/piMMsZfi5v4lKHO2UDN3cUF0u4khWb
SimDfeya07kfnCNRqpgU5kOsP0Rq3N6LMtIe9J6Yo7Si9T0/VTsTof11Ym+vT+aFy2UdJij552ez
oLb37SS0xfVZp5eoUVt1n1bUxWtNyIXWTvFtJ2+zUCTnvJHKMtcqdVlWfbjRu5IEISMNnooCW3Gl
mvU60cfgCWhjvkIv5LZ70ap8nOnE53/9cnRMGKDXp2RkpZr3//xlMf9Yq6/BNwPDEuOk7fvG0fYw
1/V97DdsAa7n7UBiBFq/Hzx//dbrM4E0Js+PJJLcSc3bdReMQOBHNVhVBfAv8vRH+M6JHoCBcYd8
23Xi+OX0+syX/+QEGnE1jW6iPUybg2oDi5qXhOp8aLqkmCjXzItFGdleZQP60NgArYwKXqn8nMe2
8VS6GeqspD1XZW4+aYmZHWkbGos+9wljtgN7PSihfYz43yu1ZvodYgUGoq7X9vH6zJ/OzUjbD6Fd
7cx/PNtdv/uf56gS3gdB3N+Zbgh4iBv14EdqdcxdC/CkW22NLhsJiTayVZM4aMZXCuAmf3CKzwGX
GF7n+CW0JTK4jBywigLBplbM5BAo3R+Hcj6NFW2E75Pp87BGRkHrsPO2cnZtei73RDvCIDJEen89
SFew/hMRoiK+I81MbWtp5Kpfn7z+r85VCRC4NPFgvq9cBQ54mme3HbigldWz+fEd0Z6thOmydIsC
s8Dw/np2fdzJnXY5MqLTnVDSY2cU2VF3E9PrbN/+8lgtJrNZsJHIjqYb/P3LL48qVfsU5kmzKSTu
IqW6M6aUb1PV7JSHletJRKCGJQ8TRdp7meXdJuvY/gQFie1SUza20mLwitM/Dm4EAUctiAQa7WTO
1hLmnw7Xx/w8kAclJz9nfvLLQ1lPrOI/z69fGS0Tl1Ugj/7miW4cdC/vrGad1tytXM5snK1ieIwK
B/BVYVnLesR80OuihOYQheBB+uEuphu8HSdpbuMud28zCypT203Ge8Pm7S9YUGM0cHdh4Ud3Nfnm
8+rAIe6bU5/M9NvpDUtTyCDsNl42lSj+7OHN1EPDi4c4OoSVge67ohRzCKQK3CsHUH59hu0xK0Ak
IKGRvLbj9NSX6AZjkXfLPAlTYtLBTIsyVriukuGOHeeG/ZZNpA06qqClDhHNBzmoNtMU2SOFax2u
Z9fH2cWLQxOJfRIrLpp4di3SNndJ0YSeRkNlN1kOYnl9Glksm4iVCppgp7Hjb01j+JqG4766zljv
/FhpwlXN1UWwZPbHaT+WH4eoNDzXb/2TNAf9PAHgoUs4XK6HVmVxW6WOvryeWk0A6I4qRq2M6OKN
keJT6isecGlnT9dq1JJz4lfJ2dcjcRq5BedH7NCIT2VrbERSRl6VWWOAVm7oMUcjHGKHl9751ZDc
qZE+Hex8uA+5Jo9BhUq6j3NqRrkfmfuREWd//co3a/PLV2WrKSyoGSIWfl2IZVR1zX2Gv16rsPrL
EN6VUgJCiscnbLJE86jqpynZ5bGq3ClSae4nIG5D7gbPkxrHN5GU3QKoersUWT0u29Ay925gkw46
OKH1x5cjaU6qUodPJVrzkLnuqTcFBE6AkHtLl+2ZJHpihGO7uUUROWxjI4AiNeoHWTTv8wIVJ1iV
zrNYV7x2ivve7s3gMqrtVkY5RCt9bG7llDe3RUOX0MiR99Iz/eOxOkOpoIvPga8dtUo37murnG5s
WLQAl9r6na4I6XV90qBdTuERZBPzjZHGZ+py6KPQYJodCCKzKsydYRDyq9mdfql77dX2Cd6jaUHW
iJrwaZmVe24lta3EgEIjJoygY25rR8WJdQITe+14Pb0eBp/AMOlvryfX5xhPNE8P1f5oJWBU9Lx7
srMoPDhaky+LMNLeUeueo+WEvKXoqOyD1BxPBskuem8b96JojXswlqjZaUPuJzMz7/0iHKjWEaJn
jMGtU8iGISAdXk3BVsJuY/WkGJgBCllDE45GuGwtTYsp1k1auX6g77PwXGmwWVkphXs3U1d6Ksl/
sOSrSCl7ujLVz6rotYXaE35L3RjYbqjLfZyCdhpaLyoS82i0bnSp8/rJ1LfpwJVvGJGzdKLI1hel
iOXRFelaTfr6ycaQ7k2lleMWYZuQlij3jKDfi6o0T4mamCuTPYenxF1zZ9byyQXFs4ZtTM6bEzUP
0tCLjSOx4oQlVSGbgX0XZEZySVLr0Kstfo4e+l6rFphL85Zk7qLYUCHlQnCMjkYmy20mcdqUFpW2
tFce1TzxwrGPV7pljSs1QAwpwkzfdHLUj03OT3CaQzyiai7U3nOdlgSXwbYPilHQFjTXpY4SN6pz
ay/Ucm/qSrQx7fpNbVpiHcOOwspgJPaaJby9r2R4pBO5su1uuOuiyd/Gbc89GpFAY4bNylazdM8F
DDp5qrejZT7ao/qOYgosLydn3nFrsB4yPSWdE53qGK1lhCfCMaRyN2XmURrGAFf+tcircCsdJwOr
QI0pMRJiIGjhNIVNMOd8CLis7OC1GRKyH3u2uoNlUdBGJY0ss1vpg+vcpQrJFGOoLerCgCgNliw0
maeF6aYseIGZ2a0sqO1M2cqgVIfZsF75hUoZjHezzC/AObsV69EtRaUDEzYhSGZT7MIYZmpTVrtJ
nfx9D3fMD/JNmg3tsjdBRdth+Vmf+JibyrlhNbNiiYwSN2ycXTAD6ZPuraurwOsT236pXNJ/miFQ
Njqjeh7ZS+hPD+wMXPwC8E2KIabJWkbbWM0kYk1BqYJYa6LsqIoSObCsqMisI8PtVyM17lIRyyDV
KH4YIHfOpapEa9KPaUWQqH5QBjLE/KwhVg6Yz8LUeTNt87l1LYZWCzJg1N7EvrAf+8R4iIvY3edi
vOvbAWuCFpK4Gwc9pnDPnosmFKioWtbG1mZSAnQUVqC4Vcn6tS7Wad6SGqnqwzrK8WclBhMEtXVc
zzZppQ7kgVOTCkY4o9tEjdBPUVBaHpn96r6DJtU6BuGaqO5hTjpbOUhzjZb1HQz6bKfGAKDZk+4z
RnwtSctDNSasfYS1jf0C/HMQJqu6dOl3l2q01n0zvh3qGWPGAlxRg+Sd5UdnGxu/AoD2w+CZo/9O
jGF9m0bWWzz5+oFGwqrV42aFGDhdFQpFxByq1iZAP0HSB2WqJNyEqfUmwr5cNyOs+NbNy5WILXMh
20zlWmIETGyxMQySiLnn5OMkEMFT1wGzBoQ8ozKJ0GcctlHQ3UHbKjZlEkEmbLrg0NgWVj3MW0ms
nvUOnChTaO0hG8xgx5TuXWVxFt1mSW1fOjUkJMrnUneIsovcSt9S7R02hePq3qgXpML5MP0qlIe7
VB0/CFeUN8NYPphWQmOjGNSlbkfRapivdtFkn9mKWstgwmqpZoaxL8p6NxoQAtogJJLHHUDd1V2x
kwXVJ2E8KWHPPTsIw5OKHxytNNgKWeN4rtxHs9SnHbU4ayOz6rOv1p+wA6Y3ampMO4PPnuyRzt9P
BUXCyG1HgLmVV7ctvk02Hp5eWPWqrcf+aGr2QRORebwemGYv8dC9yESRS5px7tF3bEwTmdN5fivF
ssotZdWYDF0OU/WymVDCF1Yqsea22rYCzHirNRlpZVa3yuryGfJZenZrxJLk8E41FB+Xd9NuPF9o
NSlfHBKncU5Uc3XNSrdcJJFn51F4ka4ML7y18XIMq3Q5MD5GoygvRpVXl3qoDjIepxsj9Qoi2x6l
gpLcTGwD2DGnce2CvKsUQnbpBDp4PO/UABp3adPPjsOB4OG4JO88qAlAyPNy7wSshREJI66I/AP4
Jy0T5mFwcOTrEZvoJk8AdQA2tKMBDwNC721qmNYm01rmrFDkZ00hbZzdb2oTvV6Y+NmqjGpcGWVH
g9L2SssgOrtKugNKjJwpH8/XQ2m3JOP08oMogp7sXBWbXL0TGualgXjcqSWNshhqxuvWL9yVo+mR
10QhIfi4fUuTblYfOytFmOTOOD0S07Bqp0NSqYhvRDZ6EQH4Y5X0Z50N/r0hZQkGtw15P/P4XhP+
mvEWM6vs5+GBgzDcj6EAkxxwYRRNtnZaooGzSSXoNUs7d5vXU7OouEBum/mgC9M6Kgnuv9jy8R2l
T6Ho2ISYk7uhf+jsu5KblopIyLLOV2/M3tT2mhO/pVRVd1UqxKGg1LlUqWt4USRfmg4htbS4wdRy
OF4PNIX/+CofidhajGVWrMopBPNaTN99z/W/mO2WpQDucjVEpFfmHysr7++yXKHgpqW5Jy0Zrsey
cI8u1wGT7o5AimivFvXWNurcw7sfn64HtpnRwpyA5JpxZUO3BPNSJwGaTEdPWDgJrqjI7x+CTtgn
6ff2KQyT92PjJpcCQc+uT6kU64ldProGLRCdZqwZ1HDspP446AOTlWkxGndBeSrpY+U02Ze+3y4G
6cIwh4Gkum21Y+bVmHXpIczrU4Y1WYhb1Wxf7dA3N+zucLo5Snic+nxbTxI+cI3iGKqyPJl5T2RH
WTRLQW9j6VRoCI0getUGopmtur/p7JGinY8RuZafLIkFP0+cZNoNRTjtxJRvKt0cjx0hXV00ZkS3
T1TQKwJfaTQTyzuW9ZaFUPpkSeV9EpKDHJqWe3Qkxh8//T/sncmO3cia31/lwnsWyGBwWnhz5inn
SdKGkJQS5zHICJIrd/fWgP0Ehh/hNgxv3LD9ClVv5N9RVd9bdRtooDf2xptESSopT2byRHzff+yp
05ZGl+cfH379dZwP4jA1ztNky+JYzF55ahc9nuuxTg8qgoaJE2Dwou/4YWc9uiMz1ADBf/lh//ix
l78+C395SoIkcvdyNi+Vx6Idq4Q0CEOC3/VDE38rM6Rkf/0drQTccHVfTMEmWuLqScBcgf8uNyxr
0WUagVVTHRT34xQASTeVezu4PNgl3zKCQGNrb1RarRqnDfbVzIyeLFHwOcI13KXa+9oscboOhPZW
7QQFGRu4bY7skQG5su6cImiBImT6HjOHlaP6ar5kqULaFGbBy5AXAPy+yp8nNAxIwQvSY2u6Mr0x
9tnTnW+B8j4B5tkvy0yTpZfdekWPbHJ6qpvceiOdrrxE3DzMBU5M3iF0V6SRRZT+UN/M4IGgnrl7
z3bb4hOn01tIdcoKupHRg40PmR29lX7Znf/6W22r+IFiwgndJ/x8/rpFLLIhYZRAbeOGJBxHTrRm
GSQcX1nWwfQdIV2d3fIOtfSNO7vBa0sTfZ9b1uPCYEtMNkErdZrdtMCm29arDAA7W8jKbhq5mcvk
dpyNvdLY9J6CLirWbLDeYZ7s7Cb151uZy0tc+Lxjk5CBRztXwMluzlZixLrknPrkNCG29th+RTFx
13DWbgLbH/azM3lkTjK4m10yFuGxFhFK+Eih68s5vhmKof/9on4rU6vY6wpmItRWTQ2bhUZKxhGD
Fn8aZzWWu3p+cCyf5AU3Aty4YvuLnd6jgi3vqiUfCZahKGaR2SkdIuRjHfhjuIDRkshQOVX7MYUP
PuLosDYqLpwbVzdiB8r0WUPoX2onpncQaV/LWnlDm1u/Cmr3G1xJ+r3ub4JuFveKG2o9oaYgnagZ
7muKmHvXw7yXiugQzW13WmKA6EW0+6l2kufA7fFqufeubQa5ro18MwFVtkZJogKKZDhm5orkJUP1
0I6wpp30aA3vu9eus6a7TKckGeqZE9DG+YoB2L7nLN8mjaFd3q/tX39rcuh8Dxm1dqUTZbcaHdu2
1COjYdpwfrgqO6AOoXWFwWQfFWQYhVX1lfEV/YIHqcGBMVeH2pfjbZSc4moMt8b4MX40W27yWVZP
lQ+xWLBV3iV5uXeKrrmF5CPnJwXZKToHaiYt+GXHtnfbL+6zr73plAfLgUrt4Rxko3fryaxDTQyI
23t8zRzx+jHpbbOhiBmJQZEVm6oEQHen0eap9iOGnKCc1riB6Wbrw/oMCVpsDcjLSje5f/7xwcrz
et3EZb4xTBdMj3BmRI6194mJzuM1Lr3sHdxvca2fCBubtmlNy2DOvL3MuAHHJdr2Y6I2lT8NF0U5
6bBquv4S9YU8/Pg9kO9DvLT+Ps7wSmRuTOugecr9oSTHlOtk8kvnlsHfvq1yj6WYsKnCZs6dXLui
NK4OHjgUzC2JrQkFHhZZvkFAjUA0W6dSdWq7kMVdMyqVV5p9SJa3LJ3eliGZaWEi1KJz1QwDEOL5
HaNjUDhDufEtL3ieRjLCaWbwGi3OUZ1bKyd1H8fQotX1evHX6PNvwiBnwbIcAvUjFBfLFW/KVGST
1yVvmrqyb3j51Y1H/N+UMfG1trcrpP8makHgfJoXO5P3NojdsAF4aD/MtptQPyFjoAFIjEkm5Ggu
fnvprh+GIJu2YTOime8rQxRC85z2EzudlxU3XRQ3Z+M3M/lk1VUc1Xnn4HryRrmTPiq/Rj6jpXgw
HGzTkoqz1/r+pegTdZZe/A6JjknF13c2W+edMHBhTlXOtAX2OQjxNB8ySSOOYF65dVw/JjlrvnNa
Q+7KfNXZZHO8jgswwH5SxSmnVBsS7V5gjWQfJRD0x2Jdxclv/zWP76bHJzn20J37uTFPmW1zI0p1
HxcDWFcC+SdvSp9RP5dFf/7rBzsjjYJq7hcHKfnNvMTJqgrqfh+EfLMA3Z2tbY8Ffs5o3s+Fx4ZX
B9E67k27nyU31uD0+W7owq9TmeWXrkfjkrGl7WS6kJTUuvPZToZ5O2QW3xFfeW/OaK+xlrgbfNYT
Ra52dYJmgAd2o2xvAoqEITFInNTaHL2yJiCIiYhgdA+kY0ESvGpxM1hitE6DYZZZjVF+tPy8OGSF
IHEkiZDaJNrdIh/2DogrkGbP9e3i1yQiD9GXbBzNxQ/b2wIP93s+YsBtfP2aLiWu19AQ24jZ+BYz
OFRPZtefS4uC4zKb3msPmL5o6IMc+oU8haLdChaKXPXB2hv68NXxbMReZSh3qoqDV3W9ESwkFzZs
7y5N3fQ+ytL0XhKHfHEIbfLiAh27iI/BdTDHCTN0KxCwrwnM+YONKX0mldhg5ZUWQThxEkdnV6bV
oVhoFm9Qn6g0I/wwCm5NaOQp1i3qDOHdCY6g4yL7j+5QN8EqgY+0cjtRkDeSNNC6NDtsLbBvU+89
/fjghzQTrlI0/feu53pPEuJuU3n1vHNyrrumqDAvgVukizO+F+qaKS/y87h0equMhgct1bSTNk7W
Hx/i1nQI8K6/ztnHmNVzGK9xvtbeM+eB2wKGhNo7iczcTqjjkm3lCG7sHogtQpmsqV7PrvKrUqUx
FSkyOzjK1YegZ+ZadQGXmu1RRBJdZQ1L2eNjFv0xD9Li0gwyv/RggEdTda9eRa5dVIwBWq8kepx1
8XVRmjQJY0h8sdMc2qfGwi4ptgpLAi1VWh97HXRfxgS9+dzaJGXcNUU7nJN2Jr3/+qEcAz7YowZY
lNn2b/6gSVTzq7XiN8nwH0SvfxEr/39BM43n6O3RDf8rcub/ipz5737+37/8w8//+PM/IWj+Hz//
+U8//+ef/+mXv/9bUfNv/9avkuYw+ilEnkwFF8It9MsS/8KvkubQ/SlyRWgHWNKult3r5/9N0uyJ
n3C2RLjEEP8HQeDyl36TNMvoJ1w/5EsTDOr4+Jj9f4ukmfbRPyqabZ+I0yBAVc1rjDzhX31rv/P1
5CXOCzcOScmJS7EOtGAYtYFNpZ/nrGkLoAcChiQT95jbqi2TK01ZBaPKVFb9qsmS/mqftAkA1u+z
j5Qgvka6wDVlm8aW5DVEpUPYf0Ba1+Lf29Fi9vZI3XKTkHAeEoaEDYclt7KLw6wj3PWOH68dyRqg
irLbNA6Zjq2uz8uYFutKWZi9Cl5TjCzVzdp5FahsuikDcq2B48pjZKUfrURO+8XLv+dh+Dkdo/nB
cpd2M8DEAYA1M4egc1skgqyOBkFq4Jllhaab5BqUIJ9YkB5kOYXbgi7Avc+h8tYNXbY1cWYOVUNG
Okf3JQFDWmVeQ8SlCbCjTVWw6UcAy25msAQorU7wr+AztRmOIPuA8pMmHSV0u8c56Esg2KJ6cqz+
qXUJnYh8e1k5kxzXBA1/JeyVhCtNmopKRXEXlnO31otzbDrw6D5yEIwRuxrlw8emzb4rFvIN8pBu
XftoRLoZ9ty0MzSSFxWbThJVs4vLGtfaAu+HUPLA6hPBI6E5qXJ/XrslfKepVLmpM/kwjDTH6HSy
ztKqCEpCnVDAp+DRnz8XaZGyW3lfehDUTRtFZCtcjRW/e2P9dgT9CUbkvsnqQf37f3d19PxOZP8v
Hsm/sb/MSzF4STwQdNcFh1xVW+NVj//6p3BIVfvjZxE2vjnsAhgGMBYK4f+Noa10y8AQhT2fp1I1
6M8ENr68sihYE4PBszfR9Ir9z2cGEPimKwTwj3Gh7A955PbnslzyZ9Pq8D5gmENRkwb9h0TMJNrJ
CgR3YHn5Cv7THCy9TK+BmRcalzs5rvK8jF+7imYHLn947gV22fXZ7CdPAbbkKDv3ud8j/W7dq8cx
SZibbd3nryaV5QcrXYqTWKiFGRpv3vhBgzI379j2x0kyxVjpsEbk79+we8XTGv2if0FjQz2QB9+5
FYqXBB2j3+a5RRYjuhI18RKMp1GKeZt5k3Uh4Ag5I44ygkpH2hBMZx6Jj6nvhjjWcPGIyZ4Bk9W3
Ks6Xu8ZaxFvQ06hG7q5/kmNvgWfg1L/lGuzf/NEUCJxqpqyMN0UaNtYxztrk1RqwIfj02z6RJFce
bMb+rzZSu7vSNjm7mErvTGUHlyZmNC3Z4+hl83CyBTq7D9vEOrXVyKzXTM5tJZJh72DA3PU+ObI6
CONjXAl8iiLgvid8572bILr00FEZVQz+wzAE5SboCaEoWwcR3uBfd4DY1oTcge/im2/ybRYlznOX
ecmDbc/Bp7l0p11Z8faWWT1+Ymapt6FpW7qRA+t+AMd4SsIJg0YI5zymkf0sXHryFmXsbtNqfuI7
Bgn86CKpX7I0mw9dqZa1hKBHlFqwJNuddepFNBCGN0TrpApJFK7r9FTAGx4qO+02kzVEIaTkGODB
HMSjlde073QePq5qcJ9Cy29uTT2kKa9iSLbLkHUhRqikPKpKGWK2aPHgV6xsc4mCzsT1zpbKfrET
HoGNSAprbTtNubHz3tl2tuORq+7qo25pZXejRG+X2K8+5lbQQ3wlCAWHoTv1eT2SbF8noVpZfO/3
RbykB7ujQK9Qk/5W4afZ+qEf0p1h2uegYq+iyJpWLJEV0S2kW0JVYBcekkURjJYKPNGNJD5IDv7N
WJS8EpnKw9jjsEBxQLAqFEyHvl3b0/d4kvmuI5yJYLexIc1FNiLlQLV52EpDKPo8LJZeSQRTry2p
3i95RAhAzrG8GWrm6l65sNrs3Ux8C7U0xTKRhJxWxbFsk+FSY0+4c3sxni2Ws5cldTsoBd8rNnk1
5acmyK3nEAl7u2oGUhZzP4FRLjK6rK152KKuD6tjoaL4sVp8rDFVQwqpsXt6KZJIXExk2eu2GDVY
RLsYUGQ/VzCQSe0cAiYKnAPeTIaph1pyCtL5ZR496mdMg9Zdy3bf1U722dOji9eEBV424XBbz1b/
sR2L4NGN2ukQOF315KVLswEPmh9mwMFzW0kXrjUkGrXF7p6TsXHozNQewIvlJnVAu5BmDudusKt9
65sIMMQHagHEyc7KwRdU6mz8otyUUhDpWOwGQ6sICC/i4vNQtlfepwPMxsTrH5QKqR8OFueu6ez+
o1+ICTI5FgmhJL33OBBWTDpa6KKtckEGRzdOYSGWmKqfmN7XFrjSKyy5nZqMgG/S0mlM7EHMxzmm
K6mYl+OiOgjbObjSqpX9YunOvq8zz9wPXn/tpg98d2fa2N9P2hV7vCnoBAQGqDVGr/oBHislezgc
76/+9u08jC6ieHImrm+9dNXPpCKkfSWOTeyFx94botsMWvSS1q1zBP6n+pepyyMel2EgSTtQgCTF
95D2EotWH39pVDhCHXb9YzLn5S6Mm/cURGpey04vXAAioe6+6sb7qMZAC7jjY1dpwgPE4byzEt/d
6mGy7nskJoCNVvM4zhxOHhgw8oJFn4B13QMSalZo4UUc/l1yrOouvmuakgD7tvCyfUpKyKdx8IuU
tzFxN8GQJZ8SkdWkfuT6CwdYtE/5qjiD0uG0JFF3lq6xH5LSoy1wiggxnxCxkX/qe2QSCv8OClMX
LFqlQsOjB9zBqagkqGdKy6NI/U0nLCh4awjpXkjcqtiE/INUF8ssgbvwVX+fhG1AtGCeP8Tw/ns2
VounTZMsVRqu1KXykUYIU9xkTjA/zZqsTYVU7hCknXdUA9qtMm8aqHC7Oovc2HuQ5p6MX0NBuaxD
5rN+zM6hBnUAB0k7dAjIl44J6L1YL4UksC6mV/o0e3X8xs/d3wY9MWiBlYEle7XUHyc1yX3si+VQ
zKX5mPbBjI1BWE9jRf1D4U/9dnbG4RYx/uKsxqCgrHLx0keRdcmwmmdbcYssQc7Kh9hhxzTU77RW
AbHSg/Ne6Lm88ZbrTe9540X3oItiwsC3TH61U+UwEVlZBNYNdvNgzduwvrG9QO7sNnE2cirli/av
GhVHRETwlGl/msOM571EFhEIsMDIR3+nu4hGHwDYdtv4lQLIdjv/GzkVybrucDNw2lzlJMWA8JEI
Wn2yEL4QESOrkLugdah/Jx7FStTQEDjijji2EDKA6jnnkeliMyOXPs5QOZcsE80xskWwdbQRGxhG
95wHc/gce3197qpY3XgWWCKPvXXbIU44c/yhhCuG5W6egmiVDql3Kao6IFRQzOgRfEj3RKIbydBF
Y0XJnDGnf1KBXhiJvQ4GqGvnTT004tWRcf8ll128kT7smByW5YYr9IYi2+zSOSkuurpEppDIlCI4
aDO1c8JK0+lgTRLpSjPiflbjBGLnJpr1vDcVoYGxhdeZCILr80hZc+al0xeJNhQ7o2jkR8Vnfc3d
XDursqPtZLCV2rW2dl6n2gCjVt7CGWx3lLmOPv8TbOS0RfBn7XF4jEc0iZqUYpO8y8iHae9CeWNl
Zf3o2lFAALlu0eJwiH2Z2xCG008JVwishUQaHGZyr5U9PQv04N+N11O4nupmus8923sv3bp9MHFa
3JFBpHdMBONB+C2rw7CM70IXBeV+DWiS7tTZm12c47HPdtC0ObZ3CYAJFHcSTgNlFGmkMQ3bw9aT
wPfrqYqyT4GtBJVtafZVWSY4NY3lvkMxzPe97njeFR6MaOWmg+TuLVGhrhZhOCqr3v7kqzbZ57qP
9vOMWnBVhPX4NFCqhk6oxnegIX0rQjNuJjsajr3v6pohnAznVczzkpDCOchLLodsO2jWTy4gwvK8
xSG5qdblmz115Ws9jmrf27K+JCKEI8FJ3K2aJHBPRSyLzeTY06ZYRguqWhSUBU4h+mdL1eQIEtUi
HQK9WwL5UAfnOyby5TXwdUH/YhItXDULtbyBZfGCu4I20yZosDv07rFCirD30H6+lxE7dB67NUi6
rO6TIrOfrbppdjKAJme0t/2P5DWItYes8ZwN9sKMX6u1DrkSykHR24gPduu1tfleEq5xr1pD4kjm
YiTN6mw6hHHS0RBYpMmhMK2zm93RfHMx6aKtyOxTlKEAnqopel/CsHyYEaWsR53Y9bqAMb9FNmAT
X+4t4ZNBnNCt8zRNd0WV8KqxRDRolF2OihpefxMgGLzScbTwZmP8Mi5J+T6Uqn02adrc+lULxDYG
YUutXDcY8iN6wGHCh77iSXHocK4D/1j1k/d9TPvi2zy16SlMmdT2DA7iK3OquliNDC5LFyV3cZMT
XoGSe6NNSP9slpn2pgdNYHW3hnYT8awgEJcTvovavVlsDwFIZJfByCaqk6cltFiim5iVmAY96xgM
bfwt0HlwH7I+nUwwJHskcBEiXI79tZsbQ/IBq98wxYoAuNLQRIyE6mjJmaqISnkvaTtlt5h58pcI
M8RjGKDMCsXYPzeJHStWdNccR/DRdRF1Lsn9kL4BhbcJz5ZjkmlDMB8ar0JP/Q2OMv8RN3J0S02Z
ve/Cyrz6cz+IVZ/n/c0wuembYk0MeGjIKuH0UbtxXMpD4ztgk7OO8XFZcfOB9nDOwxxl1C51h1iu
kqvfetd6DHF9K+QhiUt9EzRdtUuiiO7Numw/Nte3jDUJNC+RdjhD5UgpGyk5ZGwj1pyWD/lS8312
RIf+rsoerWaawOC1YB1Low9xNy8P9mgJIq7gi+7clDe3SYl7t41Vm1U9tCU/DIzT64zJ+wRgMoEz
WNqrr8lb7tZgdiPd2KIJTXsIaEav6GjaqLXvo8lxo8tiBeYcTQ2VdSEs2rmOrQUltjvu0yWq8NVX
BZUMSvcVl7sjksNorvBDXU1punYdv3pBPyHfYNHluSF4bG3QCSfrMFr89zxk6Lkx+HfJeFRJabBa
B/ZrMJT0URov3uZLknzsfSvfx6PvHQEE5rc+dpfDYOfi2IVeiVe8Hh6UaMV2tCr70jv1clO4s/M5
Jc3syBZaPI5N6T9MpghXc9QK0KWOXTeRpSIlWEVvfhGQsQIV1dKgK9pnJzcCGX3WpCGpxL3trruE
zvvO9R8TpxHrZghpOEji7BktCG07dTPttTV0h9wQlJG0acaaqpsvA6Lpt85o7rDWclwsznirKZb0
C7CgiYK10SERJ5xb57N0PCSqqPQN4NkgPurcVls0vGbCod+k5G+paXztQyvAvoWyAIbdVQcLOvYg
HT1DE2WT3CTY2cJ1zshFhWRqwXFYqIVqsII9M7HSnFLM1IwV11pmPx9fm7BL58OQzlcGna/gkqYt
w5XU85YsC3Me+WmsG6eJPpSl4AUjALVGIDlp06bokXvc1mn/HV8VUbzhRC2xn5JhOY0uShMK2vmq
4nPlBg+e03V3nb3MBSe5ec5lHyN6TZIvA9/F3ZSXAXuMlz1OBc0VpO6ivY+4zpmAGG5ILAHNhZ/v
plMs6+y+tzz7cazdeOMsQ0mBadM+xxLRIo597yjJbPgWhUm5UZVVfpQQEPswbfWj3bd1Dnmt6B5I
XGtTeteqhIzNbxdIy7tUzTzybvVG0LeK9yeVKIO346T0lkvPYSfWjs8qunK0YOwK8rq6nYNZzJvG
t6I7zw/kTMi10ptWLeXeX9TyGcd+sDZe4z34OQUsDEUV6EKeqKvss48/8O22iO2t/TpHZjHnT7Fa
+N8aicMD4jLHA5TlsF9lMvX+ylYDA1PHTIDWwu+Jsua4xYAfdDG6EhSEL1MT8J4fjCleOm74j07b
hXrbMZccRghRTIeCHto4c6u32Orij0XEN4/xPyUaK+vJc1/Gtn8bAGS3sxL2Q0U41w0GJLNOUDrf
1bmEz0p49pr15CYKyrnOEGfJoDkBdfS3bFDjjRhIQeIOILZWkPqa4O8mpy7rH3xQ0U3k8RTg0l70
p87W4Xosl/m7TGZxg33I/1RN9bLvfRq7czW4K7uczF1YIDnXQ9jtNKT2Kk2RkDBlqeseFX1dBEPL
1JRobecpdLZK1Ib5KG3x/ygbPXGPOMgryulz0Hghi3y9YD+J+npfI3Jf68gSINSm3+VRTPLDUOmz
CJti44i0OPuVlt+ZewmpAczNilWqKtgkkbHiXgf3nlJQY53SJkGL5Jdjf+YeY9L1bQQDKxFG40oE
mPijGA2Rp3Jm2CbvyU2SEM2z7kvMR9SJ4nNWEFiKFykHwKUfwOr/Nf7o+ol+T0z99on/32bd/Ggv
+B3A/C+zbv7LL//h5//+8//8+R9/+Qf+67/9yLz58y//6U8//68fbNGff/m7X/7+l//4x+Sb3/7V
X2mia4hNIMCbYWDc0L4m1fxz8o39U+ChbAbBvmbuyGtA9D/TRPIniZ6aVCyB2vdKIf2FJvJsknSA
VyIHAkmQwvtvo4lsKkz/iJc7vATpSzgi+0fMjrgGmP2OKJrbtHQ8q0HM2UW7IuFsj1T4zfG68MEl
3PFB7NVCcHrHuLTpS800ZBWYbQuMr306rZsEEocFcaVtW9+yjoojHrGVwuEI+h2xPM7RhXGgOYM3
rxPEr1RqUgY21fmuHa8BHwNWVpsBY0LReFgMHT6Z1y1r/HDe0zQ9FYL4t5CFfZ1b9gxcJxLaJO2V
NdS0ASSWt9Jzj80woSU0bfLithoZAAF5BOC9H1ys+SlzMvOkWqJ5VavUtu+vK0mQTh+mAuhJLxFk
D2lp48RJaAl83o2o6dBGprxqotRaLYqKBFeJirgQg8hnKi7pyDcAdR/Z8RiSL6CAhvlS4oUtuofZ
najwOJpG7SQ2lq3xtzlazpuxIe4kY9FwVHUuPOrMiBkkkCPxO3FgdAZek+nnDBJgVRTPBiEfR10q
thVe++OwSIRe+di+GDN9Usli7pIB54ObiTXaL8Lnc3aGsqIgiPuGRPO+YQVXF2PG6MxJrqD+mmnL
2hidRbWgCh29boNoqjmPJVT+XLkJUqOqQPtSvpGBSOtLpYAJshES8fphTqdPeRUQJAFvdIoD+lcI
GXqwr9pubFdXcv5IhEY54Wwz44IenQiVxvVwPvjdauNW/bBVlfZBJq7m3yoNV0NG7H6Lrs8V4M0y
ylkzar3TwdF4PvLKhLaANn80Of/u4GB1L+QtTsBTlYcIjFHwQ7vk68yJ+t1iU6U1DRTVGI2cJlTb
fDBYAVBTrrOr/U3QUXYXkWYROe2+HVV9tPjCQQz5y56oSTxrZoxaUVbi/V0eTZzITSVMvWmFiG+t
Nr/t5TKfxnakGHIQCtk2Lcilp1H3mvyk8iXCmE6bTedmT3Kyy9vaIOFNI1S34U15/bvzLF5jOd01
xP1sXTKdD8wE7BDz3Jz6oHhCzNavVe2420WOFwR2vJGiRcPwAdtb2Qvi6ujAxb7WtmOoTfHWPd4y
G2pmN2LHwxvOZTUw1G+GpI6Bn5jLaxrjkdSAAwpAkmZLIPtyIFoe2EQt99VA/ozLk7py/dF+GMgw
WukRFCTI/Y/FaH/G60NCRxZEu4xiLDSe5bqu8DPo0ToWOtnxUFHNIvLnseg+N8kObXV6EHVgVkth
V/d9FOersXLSI5P1utPzS1dO7c4x3PbtLNcuO/+6HiawCju9QeK5g9NO9wE24qZxdkr0w75BvZYP
qyQfSCywd96EojuuKjykowmxeOFQX1v9mJ59Ao6duu+PjZuT8VRbaBszZxPXctnWPoE6bhnTQtSq
l3TkJGNU1tu8iFZV2/cXb7m2VjXjQwVycB852XQhNomvXRQb8l2RyobKpgGbulYm/QLgvSZ/AJN1
sk56n4YS3tP2lH9YWnMbLXctqjmHCJwh3tNOFk082TgsEfUco+UhqG6tHgsb43Sh628GgaMCbJEA
7sJKtyKi9gWSDwng1uoZk+78AGK+C7c2h19G9CUZzsP8GNAVBFG/q9BkAibsHXMHiFJvJXuvIpNL
WF8zKOYxcT9IS65tFKJ3U/mUeOOy7m22bpsfFKyOfR6J2buAvNPElUy346LtvUUS6GqAL1qlLW6z
Piv8J8tDWqWZStd9/uzZYX8fKk4eU+t+ZdfmmPYClUy58xrnCBgaTslHHTXbKIg3U2cODXrAjsaj
cnx1BqJKXOj2b7WaSRT8qGwacYd5NfcfbGu3aqyO5LNzXVJJ7r2zFkTRR0z6a3iWtaInOkjKg9+k
m/Wi5cZHChj1+DtnxSSP1an9lHTPaUWD+vOK7INdimyOcJdVoNky3eRLtBSImoAiV0c/+JwVxDJ4
33m0N7PtbUiSnU69+6nTKBArzFcuisfXeDabsM8uo/fg0U4ZU30RaqLNWgLDQC3ZlqaZ4kcA3cHo
o2XJTZaHmyCYV5a3b4Q7r6ak2TALrhoXgqdUez+NkK+HAYwTBayjIDzJWVn+92v6TZ0dNVcEDUq2
WxHKZB1Tbq6Vh1JjxGYTRfG6RTXv68149e1aewdvErIhm89+6OpnZ7yTw5t0v7HSgDWrbTiqddqj
/qrA8D7HVsL8PAXbxtmYkcSNNeERmGs5q8bwDhIymt53C5yG/TFy7q35dQCJ3jV+siYcCEnTynBh
SLWdk/dFfrEneKX5s+C6FAViSrPa2bbPYsWdnoyrduQsaFEwW/IwdcsBBG8teebIctoZ4oqq5cUC
CsmAjEv8fmON74+c3umRPWbV9dd6MuT6HSVv5rMkOk4VL7Wer0/IZg7CQ+kQpYLVQvhkvMLspTxP
vhevmpmYG91siumUJAe/e8/8XQOqHjnWWvSvVgKsWH0ZLA5TCnWi8sGZFG0m+nPWvQK018SEereV
TZuypy+7GCsSDoFd6nylOcTeyHLY19CfncF2hDUi7WiB7/w1dN26LPLdJLi5pujgK7SkabWl/3Tp
KNJx6VpJnvLk4pbOk9X467wniMzTO6ixvU69DcvCXR7nN60/QDgh4oazcOqbPHyo0Axf1awtTzjn
PIoSTPQzWQq5fxToCkvCgVVJx3jzySvZP91mU+XXzBqCPfnSeh7T1ME/+u4uhMLGqw04tZ7e0DGu
r98u0d6lc+aesmYcd6kaCJZBebgBooPJrNd10dUHu6/labTD7jBRvPZ/iDqv5caVLch+ESLgUXgF
QNCJVrb1glCrdeCBgjdfP4u6EzMPl5dS67SaJEzVzsyVedw8O2Wv+Jqr3yciegfMF4pfoj/5RefS
9Ek4mcyb626dksaSScOmuYBcEkKc9Udio+0zyxcJgawki8oDYK+Ed7NdN0Vm+4qNclMt45fdLc1h
aqS+ZROKruFCqwJS8sS86EGTUzDjMPqqs7NDeYInlxg4/tJEyKHI4ExE70r/Lzfvtr1b1W1NpGwm
T7Ht+otSfZsLmWFhou3+DRvaH4Bw+QZuAbsytpP8G0XkZYuYk0R7M2KS62YdutkLfQN77vDEzCre
oGfVeYvX2WuQsWOje1yK+X/L02vCXIw1ox5+cfI2WFdCmPgsZB8+JDlHf02pg2ylvyBcROLUmHOA
uoxFG/8r1KHyLrT/7OS7UD7W4T/V/ckfwakiqB84RCzAgIJwuOIiDV6MOfXqofIwaXsJAsPk4oj6
nlDvwOTfIlxUln3KONzS+sjRbmWXFK7wEIxEWaXYT+r4LF5V9N/q3qg3B8WThQDCsDWFdk4Yi8Ex
sb9LZKiBJeZAtdhp5mOYjnByWG0HUHgCbi+UkKdqkEQ67w5HHemVeUT+gd/kvKpr5WG34KZoe0Vr
HCu0EwND6a6i0WprKRahJHc5wD6w3DdOHU6bdjtgSG6w0coYYiEvVCl57+Ivm27WSm6LNPa9gHop
wYhJe4zkE04WPFkN/V/sBRC7tEC2qsdeOv9aOgPju3Er5orlFblr7BwqyLuWy3V5j8CskXf/HKt5
p9LXK3cGrh2hbOvkpC4sE4cvCUFr2HXUxur9d2SyIMIyZy5Yj+uP1eFw8XOgYisfqA7Do7XHzVRD
7s9h4jrTxoH1ZeNxkAJSZCJhnWFyc7Zj9NW1KnGKb81B+NKdkYJm0AmYty6KEzEEU882ypE/MBYz
m156XdotfkxgMdez9hAT7d56BYM2tdT1a5SuMcv7jpl2o1+5LhpXTZ/cfefM/2qHrGXtPBfxulwW
V98rjzvOpK3NgTGK4pHdSbeEm3e5xjW8r9hcFA0jK3a2mHx1yeuSardN15+hbO9aQRCiqoZ/MxzI
bW0WzwQF+ETNdyUBSWMr6k8TRVv4WYEi1dpnfu8wj7JZSuhzfZiLOgpCaOdTYLNpDUFcIUbywhwB
ugZt0kslhT+m41LXRESMOtjjmJm0WMfJOVnqnUR9AheQumHHSjBXdSNQjGUhvZs/q1pHbaJ1p9+T
ruzooVvhp5HMqhF9mjBfarBprt85pJsJbJ7Sx0NfT//3ISen43MdIXb3//7g9+d+f0SCktg5JL+Z
5TiHPqKjUgeLFDTFau8m0361yhTcHRvfu0s+GLUqYoeWWPqJCQ3sKzedD6nGGuP32aClPsoxQV98
U58y5/MaOuUgRBdvTFu+MJ9LPkqk7t24AECYsOaXClND0RoBa+ZjOjnANFpBrkHTTgkGn4Ndd+0B
fklz+P2yNY2ba9TDRlYOTbejPhoYYbha/349jUCEWnZCvOBCXkCza081Av/vV0M9yYsqBHn+hYxD
acdEXRzzLZWlCMlyyL1mQydV6ibbKDJfTvSSCjCpwP28QmbJPR7qbreQLfZHcIBYUKyJsrcx25p5
n23cnjl7M87rKaOpCfN6TZ7MCUU/ZfuU3SLBHD593EzfCRujw++DNstbNE8/+DdYDWbJ1wpzGj88
+nXnUF84z4aEYu6MvtCoiEqTzNNqZXov1jo7oVSFJhocyJ6J+t88JvNK392hezz8PnNsbupt1TwR
Fy8uM3t2qCNnlZAYVUvmI3SlddRj6cvh9wccKfMwWbTV14cou+LYcXbtg09pPGBXxiDz6+8frAsH
Yi4iGGDuMrF4lxzJSFgXcq021rTCvDvT+FfaFqWLiWVfqoR/m4z0BO9OIfx5UHDFsHVk2akvfGJr
qho7GlDcQ/J4gPwiDtl2SRQR/CZBFUtxdvyQ8C07epl6LsVIKuNxyHR3D0xl2feawCe6YpZotUI7
ymThAsMCXmv+9w0VDcCfzXr2CgO6VJJE8fOsKUOQJV2Lvccwg24xO9rl9TQgdtzfbUz74QxCIKjG
gYu8aL8rI7WOSRRhOTbi9jFrT09VOzONFuJUz0ZNsQWIx1isziatI7YxeqwcbOBOrSV1eFRDcbdZ
njtLOb5qI/nlZgmptusPht3UYa/J11ER80EWNFeMcNKaVd/aqRp/VWiF5GlT+6oVqmTlwgI5znX2
Jnb5hIpCFHJJiq2uEyiyidS8SGviPWJ2/BMZPz2wy2cxjE9Kw7n0+/B7tUXgaQ/YvNbdONXbcULe
zN06RYVx0lekmOTaK0z6UYEw2XY7CmXxoQpnOf4+k2q/7tNebJF4Ca11eU3sQQzvKsvh7WjJf0Pn
fKkWUw2OQD3MjSw9S01c01k3DtNMvnaEabkZVwfdeCmT6++zMiYsNgAF+//fh5IBVXruZ0+lHuV/
P+Za0XffOeszSQvfaub1xSymv45R60+pmppYfrjrDw/uyO/39AS+Oq9vCePVdmGr2Q8mRmXd8ywB
utRJkkp6Nu+qBBmkjvvpvVKeoeo+Plql/mE6tuKvgUNuPEBIZXoy5mSL36LDJgKS5ffZ70PM+ALI
wpKfzHYqfBub6K7N8uKdApd+MPeTsbgUOFpTYDFD24ykOxI/XtgutrYaPxbX/e33QVrEzO3B4i9z
mle2sD+y+ddE0JA0UPNuNJk3gHQWNIz5g2B59IQuMD3hk9rE+XiORtU+/bLWfh+strHRWcFvG7iO
FDsZCHyhSTSdCR0sHfUXnUg+t38pfubd2D6sOXXzXwHJAqMrD4l2a6Rpn8WYOL7ZN/OWI+KP04DU
aZfKfI1m/b22EydYu/R5sVjxEy7FGgF48pSAVX2a1rdMIFiblv6pLLL6Y2OS8hwXxVzRtcJXGzqu
Lct66cjhenVkunub6Nb596GeIjXsBc5D2V+Z+KmhoTT7QteSI5Tp5DizA669QZT2Lks1KkwL+pyX
YblV3YiRJ3ZxbpLq9oy6X3YWytZtxssrO+G+dmLeaeaISDJCLEjWoSNFYMORHK32WLUdpbhNaZ6V
rJeXPvusJsGUCyKFZwgc+xpoKk9ikPKVRmFBNJVr0Dmxdq6hJlR689QTvPJKt5C7Ti21E6DMPSlc
AkJ19cDvYWuHRz5vjWU2320Xt6hBvy5AX23bRDI99c4fd4zsvZHnzT1CqcVaFcRCwdL52H78bjP6
UVMWxp8bxSm+1EGmr1JrS8aeTigTeWWvkvoq9MS75Qwrsj6bxjlVx8Pvl0CpV4jqfbnJ+8pFjxV6
6BD8wenUu1STCHARdkNDJqlTLFut/dzIlL1SLeOnGpP/0VqlDMfS1J5NkV46Q5bHqI+ncB2q2ncs
K7+1fZ3vyHYins/sGTUb4/48MDloqg48e4qJbBiHiPIPI2KtlyjHqWMRP8ACzUEEtIxyy26PFPbU
OLX60ZtaiP/HeFHgIJ0jWFDelLY+RoCYlVnfbks+oldM85AYRkYRM7leDRPWa7xCMumZjG9Tuype
K6K1Yb8whfr900WyrckmJ2Li6iSXuGCLj+OKGuuFFb6ddOqfKZn/TEbRHuDWdXBh8uUoZ7vdIy5f
8DAdRRmL/wxWR3MH68aLb0qikkYXxC2G9ZrgrMa9FOs7ofSs+4RTHeHiICQkjb9WTFuXR9Op3/Iv
Dxby35tpjpsLo3A/SpLxrDlS8QzDsT55Wczv8QjuYPO2PjynSzrX1j+6wdmClobH0BeSvDr8qM3v
361nB/dXyqx4lnCy3NiQrDdUzL3AIXdhQ6oeMml9Y0tnwpE98h1zpm05yZQwb0jU6iSdpZeX2VnU
lnzu7W7PKqn5s7Ti0rfK15Kzay/+Ws3SHSWd42BrHkPQElE0bsB1ZLCUfr/1+zArnFpLmwRNvuCe
MKgmczRIXGtalB8r+xSeyM/aIcs6NcLZigdrC/NnTon51H4l3P3zWTJ6sVtM0HZrHWpNIZubcilP
55k4TNx8xUnVvLgk8l7S9DSmpe0bTX+eHktAxvzyIlvnM4sUscXy+lIXVbQ15j66RXDTRTS6zHTh
7WhjQz2hDuPVwGKxrZALOB/6D+FCdTdNB7PfKuxnfpYtZtp/ztFoHX8fYiiC/3u2DI67SaAEXe2J
8G1bNuVhTRXznaXbXpuY8g/ZB8Z/eA1R85eMpLHJwfJsut7RP1RJUbYpHffyyPjdqUq4KIMeHQ0D
taNNiuJMfcJOcn4fomkFoAa7cmc6CMZ6veJVEsMOaOej22GYr3pNCL4wDPJTY3aqC626dvVWXwuH
XIBN7OnxbG7oX0jnFkreY1WhugT157nRwt8//f1h3IRf8zh0uxxN4tDa2gQ6kGeir/aOJeeLZrjt
gzf53Bfpraj6+KvervZ6iIHF7dNRrdEZoiQssJZuVxweV8vq9pEtvrS1pOR2acyDtPLp3BDFh8qT
BSkAGjIZ6pM5LeoTCzXzqDZfozrJm5b9SeJ6uUNSOiXS1sG5Guq5H1GdqtFdPuOZ1nbo5yVDcO5W
KRbF//2Bk4JxW2yrviotczizRbJ3sIjclkeGnNx3umc42dx+vwfca6XevtR30+N7lEqi6/F6A6Jo
DrKIy10/mY0Tq1KUokxbj45ayrCUkPGxUkNYnlvlKY2eBlcPB2Md3gr5MPBj/1VqQ32bXHyLiYFm
tWSZfc6aURoYp3SGkiYg1pENRTWWjjfOerzVHRCYflNX+UYIRnotZTeLZaf71e0fRsqBydnat6eq
UvqwAvsfLLZCW3KmVUe1tswToWidsHZFk6Erzzqe1shanG9mYoGOJRFDATmGxMHFWkZvlCBkQVuP
XJIrrbrlSsEMI5IvVpIs5Lys3gdq7wktU/+WS8s0UjUG6N9GfY49DdiD3/eT/llTfdh0evPTqdEr
Ka70Xkv3VEl6JADJFK9kvPFtpK7yNneD6rEUdj/Iu7L1yMi2U6rBlpuUw1YTc79ZsQK/uwRwgkrB
dkBGYdy3Wa17pUoS/PehNhZmDIvD9Q5uMC7qS2ak48uak8MhvnsxK314qSy9AxUlS6KxdHqsE8v8
Iv+epjS7W7JydwwH44Dpzzz/MzNa48Q3jM78D7Fatud9wt5jMKxNCyNik3fi5KZlyjzdYCUFwvtY
kL0PCnQebZ6MJ7Gy21FVNb8lC3ep2pzPidPPZ7XNW86HjppfwYiwsOMIu0sz3YtsvQPcaK6N3t4A
Xpen34fZihMijwQdiI0hTOkOswptcG6LcmcFFn/1JkLQAj06eOjkm9J6DPZjVbxZ4+QCDgPPBJnL
DShPMMKij8q91Y5XfPNIH6Mpjsxsu7BWlTyY1oIjdkqVXVzbpzKTTaitKYjTURNBry4ZdIieTGVd
fSP8UMeRw25KUf/6Vn3OLG0M41y9IJo2F4OYuD8mebRbW+UjGzT7aSkU+0nN7ZfElv/qaNF2sau2
H4CHD1NpE3q3J0jTIhnD2nObBIwX01FPkmbvbNsMDbbZrn4cCEkdqjb3qHOh+xo+ieuIo5VVzs7p
4oPaq+6Buwb8uGXig3HjVm4N1bxiSHAfrtsm1C3zESTly5V1BRVV1gNvOHVxjjCrPAPzK52x/9eN
6wNOAwhfaWAVag/iHry16KCCojukCsuNGJRPYYhj9Himcdwqiz2EXQePbc3a/jNiTp3ks/I3aTu2
c8bY7ke8CuzQrWLbF7ida9Y4598HyAEAIkA4DGe25ajMTb9SosKDzPoxzDJF3xpQhzZK7cB4bEvn
qZWt5gMBsT7nJnkxWlL/UYye8SzZZlkrw0fm/EfLxjcdJxCHFg5oQqBcsTrqUMIKCPtrZV31QmUa
27+xLmKD2q03xK5uyznQ7soYA2ABlfIAuV3u4rKxvQ4ySiCqtL6kRI8wfm0BZWA6EPG0dwe1vTZr
Js+tCmYGKuR9mvPppmf3hW0gTE4UwGbulSPYKdRBbWCrU0uEJEKzP7b505u5/t31puNZEbCiEcw7
job8ltsrMlXE1Kt1wFYusXBpPy6bs5pNOLWcrKPVp8YthXtp33fKElgkcGmUScuLxpT/KGQ/bzB2
qx/O+pmaX1b83wIb47vXc90nzNWe+w7wIXDau1E1H2j5y21gr+GPXEe2pd2mQP+S1zUz3iFTAT3I
qXbsBDT+RIoMqzAPoqsNn2AkqM9iZJ4/PJajq6rsNHcoGDhhMFUmXrGeoXxBzWqvLdhp4HtjwpE5
qsGM7epix/nqo2KoHi6EOoA+Wu9jDSwW6ITCb9wZcFC/Gp5G4vjUtdZr3wMRYJy4j80OCUBRpz1k
teydtd5f2jO83BLp3XYG7RKZMDDMOH2GhYzInxW2T8h/3f7ve0k77QTQ2KGiMgn3vLvVeAVEOB52
lrZZrnlrWZu1k+993j7/YtRU9gqh1fXCT0xmfPQVccOYlRp5D+qkMx+zaGnDYYasCrVSnMw6C+21
ZjnMvj0h03bQ9IeBNl21DcaAOxuq/qPprWkbdyzonVLtcblg/yNg9XAmVsqZuR1zgV6lOsNOLtaj
IaLrGqIk8Xi1oMkEKtiNpwoQDvxhFLKe+swaxMfVzvl0teUwNmYTGPNU/VmjjN2GbQAYdtbyns4Z
l6ZQavaLZmnrs+7UyaHvWJpFsz1+4XRJzMr5alztx801gd8x/4qy8gcWa3PC9GYRCwd75RT9TTam
/TyZvbVT+tKL4dEeuSdpR+6BkWfo9oBoAsU2J234jIOJpcvs0Mxh5g41neiziZgKytwrA/xv/F4n
2nqCgVZGZXzTif2+jvD3lHh+M6psuLlKdPz9qpKvfPCs5zUyw7S+oLs0CR+FSd0VsToyP+YpXXIC
E6XG6MpWSef25XCtYFrguS+Okx4z6sqz785o00Brnepl1pKVfd2CYiEw0Fsz0CCHU+2M4ofROQbb
/riE6THnu4MpO1yh8j3rqcDl9zTVGYaMuQygm+BIBJMb5F3T+LOGQKKoTnPkuILZNBfXuIjY2Dla
+lPBT9Rb9Cf8wbtSc6PT70PhVMqJjQLuXxFmCM6vddQf67xOd6093YqcHou86C1mYuAtB9V9jQfV
+OvEmCRbmEgXsyg7qinGs26O5W6iefMpUzv76DQ/GLWrXZPY61Vjz3xlCpNvB/p4fdn8lxZiky0D
ZR+szKOxecHunkAtMcRejNNJJg1hpKq8V0xh+Ddkfgz+zVNjm6724pu4s8QCrpmBjtBbqJg+bNN+
UhgkN9TS4kSp5Cmu/0PKwt5CnaFrJ7hnaSnEnVGrPRI8NMuQDshwVW76g2U0szHHokZ2immS5fsr
4GpHPdoJTgvqEI3vaHqKmnfRZNsRSJwotyn/2Wr5pt3szNsMP+eBUCzgqVzWiWojbS/U24CmASFn
WXeioJj0lA4dCljOaGbE9SDZaTjPfbchfbWId6NSg9vYGl+LfilsozsUPX5gkPmsyHOxkUglTapr
flv8pfNUD1JMAC67kBdlRlHZF+6piJC1b1jShuUPyXaPZPLese/qBLX34iLnGSd9wuY2nosS2Sqo
81sWPw90k4OUWdgiZTelfjWjIMCgEE695RlfhM3t4Z9Sfy7WYRphMIWJ6yt0lnCW2zQL9E9TElSH
hL+tOxf6zyRbZB2k5VTC1icugHxLY9qQ78Km/m76eluZZxhsp+dIfIMP2rCHk/ELvifyH9uI0Lvy
DzMhvweWuRzZEF7X5KppbwDohu6qdEjUkOV1/lam0jjVWK7eI8QRnN9WCXLpA/z0pLGhBwecvTRX
qxTmrl3i3sdrb/yQSPQyB34CuHL7MzCafT59Gt5c2c9CdmdEUPsq+hAW3PNkHSOV3KD9p5wxwnxP
1mVuAt0qvnolnPPMT4pPx9owoOIsT9V9bB2D2by6Jnegd8M8EAIHca62XA5HTLsOtocM7iweyL3K
kTIXfjJWG6knaIR3SPcmQ5WCNcFmUX2hYqZQ8WNjuRvME0axb51SDFDuzx/KDCKC294kGIyg4utz
5C/Wn1i9SCIA9vTdYAcux7ONym90FwaaaZ15ionawEpDZ0QZra+tSy47h7gfY6T82ztvzfSdAMwX
KFfiW1FPZfw1u89u9NSSuNIKhKVNPVJWFZA9n6tXBbGRea+yXt35mXiGF2CKHCblbC7oXtbE+22i
YVBh5hQnu39UBusrSMOO+0JhVmeDXkRjVv7rLZM8vwOceyZILR8xHj4dVcnSncqIMerx8RBwI+mX
cJDi8K89Xy37ZyzPlMrB6uiX7larb8JuTRSpU5uU1qafmw93jT+nlUXpaNGvzQULcx0Y1Mwtt2IE
jlB/GjMjMVm9rVnaBG41jZiTqokEcuL143Js86wN265nQGuFjjLvwWrUwnglkblxACDN2YC3Ww9l
fEHtdffGgidFlNa7mI29zeipXPG7Av8ZRPWgqfkTbh3NCBz9n1AwCLkv2oIOPCYrNhzAJF6JnxUS
kbFX2G0i9Mxy0xTgjBa6y3xtSTlHC+Uf7dhJ0CnJi0P338WYqexoCgrKzCZl0tBoqrlzV05+uShc
dnKiz+ZSppgZOAap3N3wpoFDkIkV1oeOHip64coPRWNnLuLYxEGP4pwOeeTBxfxHVGlLrk/6Uvlc
SaK1Wjf4kG8wxvPZp7lgMiewc+A7Es+F0xT+qKwav6d+Vc3p+oBn/oiGWI4+6Z5OFcazvfC6ZYeH
Dh+nlci/cSUdbyqy29IQh2/jNvW1aPwuFvM1UGcdaEK0ntyEs4Uo/LBJVgEawYn0sIXjGPRp2dEO
oQ27xGmanTVg8JLRH4bjTkDTRuTnipVfI2Y0fFQ0WZVb7hvPcK1R7+di3U3R0j9PBsnHflXTzZBi
t5FoBm4aQciYsoY79/ofSMoH8KqPzsOQY9k3uPgVqtke24x8bApVbhu11frKh3rT137bpORjJLSw
MNXBXmrzfVYSKm+MjPwSxPFYW4y9Vj5ND83RLoGyrXkFYGAqAj7KGEqLqA5KpcmgUotvRXFuuVC/
JOCIfarelQRGCrkb3jbaP+9tVP++m9nBivpTWik/NlCZMKdzQnmIcUsM7lNX0y6o5mTxJhVHtSGA
cGTbcCa2IaBBekFXZNQtIFyYJmxlc/y0RmbKAAZOqZswbVkmDuCMPopF1RDV0YXMsYWbmUsr1Joi
pr4FfpqltJsyr5i9Unm8LfE5//5P3w7FvzyKfcrWDoThshpXbRlrn3WrLU9a2h1YOlNUEL2vGOgw
2+gdtxnSI5YMOaLxe9hr6vlABhjH4bp9BN8ZcD70umFk+UPFnRfp4ztmkfjStDUZx0E7tCDUQkGL
C9mMjxHbD/5jYD3YED6ifhNVO2yHkRS+YMw8hm712pmXJH5O+yOOLI3uzegFxR1L339zsaPusoO1
M18s/fwApQBaFarXRZFn47mi6WMBP0EsPQOFErDg3uhsZv2GFCPlOtI8jHVDKMVMA3hv9NFndWAl
KCRZlWuo+M02VnS821Z/r2bCIEnBKOZf3KVsAa2l8l3ToiRQu5POtGzcyiYrRcfn1+KGG3BfELwq
udgYZFndNHisPpnuliR+WSuNjNx85jr+qIVte15CB1NQMqXmfuCGMsVkV2pq26uyWfcuyfstbITv
aIG5y6yCLMxZB/tc/HWJyEgoflN2gZFX4rc0BBcu1BZd3rroruF3Ta1/4DjfpBHRtZozd3I7DN3s
K/5VOgOYmjWyOI1G9lGnI1lTrmPZuE+N8jJ3YjeTTKczBe4AmYNxpfglfpLRhLL+sOOhI4hPWFJw
dd7YLCCxcuJH9zhu/s6cVjHym6/KqvEt51vTgwXnv5aQFv2bg4MlILQVTCZTPd0rjdymmuqHimvS
LaruJCNqA8i4kCJYsIXg750J9YLczPe2On1Eq7uGGmtZ2/GT4WBURTBo3Y51/3FiUYp108udfuvo
AwzkhOBj82QtbqAaNyr7fDq4Q1qythjWdo08DsAXPTeKTwSPX3pV3JSRZacxuYGxAJpVtMOCQ1Cs
+sFSvts/A4UTBqpclRHptzzFVZ5swE7FVPm6O37i5dk8fkkb1/vSzrbauvgZttJsnh+FKtxxjE2f
VUTSkuMSsXmb+G9pvgNSG8xj7vl961nFmgP2qF4apO+eKaUWL5sy0QbvpsDM2KgNsUJ8K8oy7csy
CisDfXumxpbbNAYWv1VgvTv6htokP8MZFGs7UT1DzfFbCBVSDSY6CpevYnK9Vuy7HAuj6fiFS4vu
GYT9Nh+Zk7FQJQWy7TAFW7EDVulKz5tEwXm1gDkyI2x8QFzc7yySi/YEuMFWfKT2TdSkO523mNSc
33B/hfQZdmuOVMAFCnDWWKMIWOAyYjcYczzsUvma8wT6atcobJ+polCRxRxSvpY/kbBambUmA11k
Bv6AlupRZ9dpmwTPLqAHvzO3a04m2FGVt2HOt0V+lc2pXeTG7uxA71+nWzszB1NkoNiIoL6eMcKL
Br+y/jMopiuCcIrdbV0bG6VamHvT0QD8RmJnEvumFihC+nid0ZOd7GmOkx+4xH/WMrtygA119qdJ
pu3Holm4YvOQ4MxT3Me7JflDDed+Jb+d2DNGty60xnwDOibQVIQsNpdmVD+wk/BKuZ7oXobNY0wJ
fa9LkW7Mj2GuTn30MSCx+gpFGHGT0OVuUOjByr2udtANdmMvnyszf3gC1UPFgQD2nlUMA3d93P5X
4Q5LO1IVmkFj1Xpup/6LmP2+tj3CFqHaf9scj10Ds8RddpqoA6Kqm7qINiunvUP1krQHgv4barsw
0i+Lp1ET6pdMIkCrWiCm/Vh3uNRQWFWogQLBTcA68rol2lW8/SIBs5kl+4b3Az+lxu1kzBqwRhkF
Bs6XueoEuRNnaxEIqSiVaGfqbjiqXPumQIuxbBohCEDXpXwKi4FLqqcwmjD12dcZAUcjiAvqIxwr
Pg/Zy5LXQTpcRa6E3bR4bfLJBX1XSLhu9J3gNW8TbocZW3z6o1zjSUfsDbNCBwpiHKeyulBmJczl
u+65UnGk+irRcZjlm8Z1N/3HxA5sMaMTyc9Ac9ov9ql7C/B1DQQAN0XIZOGw5AQhutwTTulHjbZL
8TyteymtHYfB8Z/jGNd5znwB8WtZ9RNu+xebpRkKN/8s8CTWsEmN4ijd6bjAkBnK7KjhA0U8Ayrn
7nrbYCg4TPjhxPquYJmerflHjwVLa9uLpylIcibALnPMkav0CLRYTBcG7h5Cpq8JCtvYmSsK19Kk
bELHphusgD9lGXu4I4fEKsL+BRpnTUZnqcMOko9b+dog18M8+nKCfuL6OpvD6JX57l+S4PtOS85T
IfDVsVBRhgP3b0F7XoNdcdDYJCyglTx5L6HB0IBksXNG63n0CqGErabfj1VC3porcHzCY/K+uOlT
XSrsb4c/3EpZAz0VLucSq6N0oSSdgwLE9j6p6G6W0T4d7Eupc6lPK6rBms8cAZ6m7sc9nUS+jOSG
Pgdf0exQlOSNonWjwufTBw1ULKCjckvMRn7F6B9ZIk4x/GePGjKnBEWGPfa1dp2GNIL6Are2po6C
/FAjH/4IF2OYSHBdaFJjRwVfwoNbgIkePpqnre284aIVTqtDgsKk9FVXuXe3mM0gLcbYwsdT7hb9
xq5W7rfFxbErd8/6MQROPqwQr6EM6zWe3ckPZvpHlZUdILpS2CbxB2thVukyKKJHR2lWlgEZfe5T
Ru6RRmhvVWJ6gYgscPSF32ohtzXVm2f1pdUslu0kippp33P36sT72wTAV+84dkriY5ihAYQU/A47
hmWIV+JmLtUDxlDAvB6nowAZRo6CwpSTaVycKhRmPoVNSkuroxGj1n0lSZDnifx70+QE9PntpLV+
RUhu9mdanXz6yLECPmXN89rZofkC7M5Lr4WDta18r/OOw/xcFhjlidPRskOM8cYCxC/Zdr71an8z
TIjgAwfC/GGSwU26fBdrr3a1X6nim8vHLmi5lLlVYxXPgjw3LqNLDzw29p+qpjoOuApc243s7sTG
TGY4owzqelC3C0tNpE3YuTjcpWi8kk/1ALUv8x1yiYZbP+m+ObyOcFpUbJPTpovPkMKHAmPC5MUX
958OW85nV8Yh/tQVt8QJdftbiB2JqqLc/R/iziNJci7Nrluh1RxF4EGbddXAHQ7XIrSYwDIUtBYP
wIgb4SLIUY+4huKOeJB/tXVXWxuNnJCTzD+iojIi3IGHT9x77qzl60VeCoZ+Rx9VrlSGTV30aSde
rtIWgAUpeBpEBm9RedahwNfcAAGL2ompx6PNDq01ngOTYVpc+o0+QJnYKgQXNFbpS9yIXoSfb0e3
JNwnBa+DRQQTYT8m49NxpfEwQ9Wxyg6EoXgxKz7mVKr6qAe7cdqu4YcE3SseACBnLQgUmX8OLlkm
AwE6B1+SKmQ4ZJHdVc5b3D+iyudlc7iZYqzi2qGkCUpbj3A8PIHnzHxOinON5t5HQ43Ghcy2TULw
GBA78tAQTIvq1dUHqkdIJ1Q28VWE+WuE/J4QP3DAo/bMT9qnWBAB8S4zgRaLQUlChUjZagfYRbW6
vKEJY55ldtv5lSX9/NuY8SjsN9OknACWp8maMOddx0S9xEDVoT9F4+x6AnNrH30G2YeUV9kyNms8
08aVeh8R/EHXX8r4FXaUrn8lMBMj9445toz3trLvMIY33dtUf3igQwc58/RGFXtvo8uKLGCCclXm
EtzIoa4YVGaHVALAyM5TgO9+poNn0IMauTK3BX7BhBcz/6jDl8b9JFEyCT4d/dEqb333VGCGbd/H
5BK2F13QBTMWg8awGvBpLk8vDQ4ayl7PjbSXQmPNTAh7Jr769DUgvia9WsE20G1MD4O5ThhInzTj
hUDrxrOjwDfksnCHwgSTy0o2UEgJi3kPqMIwB3r2WxWnj05jXhWaCVij3Js+oEevRaJnoOzFmsLz
XSVT6MmNf4nqOayB31Xjwcv5J4zl25KKYqQMIKgvuaW6ST8Mef+q/vSbUD6NjUr8sXoK8R243bDC
m8y0hWkuZzo6srW4jBILHFfICf5CQ8iOc1F1Nfdqt7qZc/ZRurclG6IzjrrJc16ATE9dB8gi8MSd
RsJkaU1kXpoflGbhupyibZ1/z+jHaPO68MCKQNBlzDlT13yLVt4Bfp1ybIebokHpPAmkyOg6WdVQ
N3fxVxaGq0YgY6mJXmUylG/ACuCzjlveFVkXyIWs58loCFG15nlnQQUoujVZgskhN9D0kX+1x0aM
lGHqGMfm2tZKJUNgBiZF3m+ZwL8Uo/meGrUf2dp7VQRnZHde4WYnNTuNjAIrydI2Tt6VZnorGFCs
rTZ9VeP8Fwly27RpHwAPVOH8jlOJ74s7b9YQ4ZMRRnx95XyldA2jWhFzb2w05u1JGPMqjB6CSlIf
BOlfgpXwTyuQ+pXmKilPaWfsrfE5t+HaEZZjbbtmuORK/WhV3F3W0G5Z2ZUper26XhUObyJhuJU0
PJPADKTNG4mwjGTxzQTui9ZsXRa/YsHu+OTUyNFHdg/vsrtalf3Lcgvmb8vzvMu5PKfdU5pfO/2A
l3Fe02GZhzGEYw7ofZsb6ove4PDQJXMSuRVhv+003ViHcyE2jHSgKfE4K+0PXLDxGsuAZKTIqhSz
D9mY9CopvEBF4v3ikcDCcooeGybrmG1Yu1CAnhS0bZq4FDZsjWuU5Ej9h7WwHcYzAEVxtcxfDaBB
aOCglQvfJs8LLuGafdjWIDEVaSeD6HijTPmdPXE/YampuH3LY65m5IpxqmHnCKydi+2zHvnQIdo+
FbuYv+sMQRoxp9alaJ/XpSEYGmQrW6ZsYjB1FWBN6agV+w2S5ndRsONIvlKAloCXsKBwXZYYlohF
dJ6iFJOSwuqE2Wk7nQq8tkR8rsFFs0kBuVzXoFpTPJ4GnmueOwq7gcTYB8iTSrrGiKFChfEIUoDd
V+x3XQ6IbETMPbwkqRcS6qg0w67XUtyezV5XJK5vjgU3pmCvyclQ/GwKtqK3AvYM04eYi4mGO3vW
bVLfS8RbXtHC50iVTTXsAMkAim+SOww+z2b4LTHQMNPc10rIvUhTLzbRBIMuzJbcNz/qqKwVeemJ
ItHayBOUy1lv8FZUVyC8cHzwx0cwTM3+vTOUvWr2K1myZqf8YxcqbBqr6NpYOJo0kwYbLE8C97HC
c4Fx18Avh5QGT1mzxsHGbc6Y7zwaPzFD+bE6C85gQalO105SBCMuwM4qeRpa8GnT/Ff9tsKPEtRf
s321zfPSw6vJyKubYmRc1OtEWYxiRw9OX6qm8y4OmP9yCVNJdmHtaR2lmtS0y6xW2WaeX+usoNpz
3aOjc05FCCAt4JK70DzZhKIXG2t4cax7hBep1/DMN4lzLctXpwjPI4ZH9zFXbW8M500zKAcYcyvU
xrsi+R6JXGDPxC6mdLBBQYLhAHSI5cpTpmaxe2lYJ5XmDzFYv5TpSZxSohoNl198AXRxZEUUp8lG
i14Q0ntQFWRwNZQ36GoEsZxnUkCwmZjWdNTHfdu1Wx6rh8BtNjoOxkp7Xxd9vSvEeS5+kDQXOlGH
bJWQS4zzpmvvI63xte6+YcIYG5y16IK74T4KAEQo1DQsi24uHgZkaZWyabSRdDB+egKy2MSOBhLg
MmCq3a1opTZpU6E7DvySzrhWd1Q4q7QPtpYSA9FLwQzNuF47H8SHF8Djykp2W2grGIgtbnqYcF38
EqTGStBgcCfW7kE2d2ny7qYvCyTBxWmvxHtwzFlx7MeGi83YBewgrekziQ8IjfalSZhWrQS9b7St
4+l2s4DYibJgxfAZG8jwa1tC4QnOwNtYNFU/6Mh/o5Ahbujifqpmbmfkn8irPgf11UjU5k5oGwTL
uacj5gBw31x0EINSD2r4gar7QuzhnZXdOSKky0MxUE5hvJ1IMA0t9UK6770Np2nD5GWLBsYhCYvM
5IZoQVc1fMEEHqkps7IcC3ls0RQM0tmHVr7FjEI0N4uJEgyaL5Eh1qWqbpi3RXeifs6ajNGO2ab3
mclSu2DFvULtOnmEJCjnRonvxtKId7gK3rTstXbBEJXvlQUDyoq2Y41PlkvEmkI8IsnabVDmGdo6
ER/g1PdG3W/8fHpqDHr3VxeUUBaCcB73U2KjmWqO6CaZONsUnBOUWcVXHOnbU3y2RjYGWIuyAst2
7HrNGPk1K+5i35n3RXQLkEHEcFXTkTgOJJYEsFEkk9O7CtGLxxm2JvIwWaLV8qGgO46q1g+r+RKY
c7lBKwsboD7hbc0whSYWG3v2zDVrBaoheaPrbkAujjShjZ19FvmkXdoJyYKUHY7kBufxF2o9WjU2
3+JnjpcHyGzelSI4aWApjS3Ydj90fyCcrHPlXhmClR+CnVPWpiEO6bhFqMg0i5kcAko0YzwakWHN
HoUqFNNuqRbX/ZIhh0Lel8rOsch2ZPF5VnhqKNQ3oq942d8c5as3Ln30oLG1H/dKe+RS8qEfh4Dj
Wt9BwFdvnPopzo5ltvERV7L3XyzAROEuLmEP6kSfHsvhjDUphn7C3UfOPRmbyDoYrTJy6jwzWOvW
WXLWCdSH4G1Xyv3w4Eae0zFSXg0DrRbAmJVzM2FKvo3jKeVZfw/soZnvK87S5KV81fMtGLVRPBK/
Usyb2b3AlmcJ0NKKsSTc4TrisTC1O8gnVDUbzgCbDZbJMry79QwBEcQAWIm3gp8AEHoovM7xtene
iAmDOWSll6G5sA7o2uLEa0nltnA5PTvGTdGv6rDX6wcULmpwP7L+CX7SZGOZxRaaKBGVq8icaTag
2yivUvOVCGfwLwsYn+wf0aMkVAnoxgJmWzRxz655CIj60Vhm6PoZRGpLL8OmQd7PIEdYcmqHwMQR
/VHJJ1HfSew+2bYsTiUVXpCfKrKlxmmfUI47uCgwQUOlSc+N9gsMG1JB9iX6vna/JTg4Y5P2+Eeb
s2HjBz+R7cBLCgMreNHw23R+L491eD9C9quSg6Xf+HkM52qRlRedmvqYNZ9NQTOgnmuH1+AOH+et
He+M9FJZhBeiOPBEfiq6X23xhrbFm5Q7U/3lQJJFENC1XHAF762BC7t8N/o3NHFrp+k3pR7tSrdH
t80WJ/k0LGft9/FdXf/KMizDxEiPJuI4l5sv+YB0NBHSEsITKjgGppkHsYJal0RMpL0aFTVrhgXy
uxqOuo3qXkEZCnqdKGQq9cyr85FyUn8iQ4b9f0NLBayr+iLYbFOZ/XZweWDiTQcvmVEn9Rz+vYQT
m75a81uKE8awzPVEWqV78GqcdrKI9uSZHabZGwFdaHO7Iy9y46R3yDVYJ0uxn5HQD+x+ONVWJovk
SfmomlNrXh3rbtLfq5a1EP9wNL/Yekp1hoK2qnlghUz1srXDQrUf4C8w7ppNbZNmtzSnBn9wgpsn
p71dPsUUb06To60n21lhnAz312GOrTKK07252brlfoCzqaBmW+qcFujFQlF772Y/YqMeXyVci5ZR
A7lwqyy+JogiQuvFN5ovXEdrogG8nGsujwsKZC5kVqVbDrTvXnvJ1CXZijCt4SeYV4NxC5NdS7+v
MsOWLfT+G9FzJCeQvBocQbCR4LoyQTI203RywugudF4H5TGBeIyNjDBDinGnvdZQIpSa/KnhsWlJ
J4GvYZkvqQ7IYZdp8uiLaqKb0/eu/V7X94O4LZWmIWLftWOGAXsV2BDOGjq4eD3N8F/JJ42aN4ce
AyUDXgETukeB3S9ESQNlyoa+zHmPH4MtTkJnVK7Kpz6MiHxLVzSSi2nOE8gaV2UtPVcghLSTauu6
4Qb5JfYoWlPfqi+VhIc+s1KBkJGf4/YdYy/YDMiYPWYAg+dPSrKUTVdC631ssbaY2qJueLedj9Gu
7+b4CS4TZG1navcwG0P3EPT5Y4D6YnBGH+8aTGWgoUseSpmdJa71BShvhd0OYM2uFvJWoltAru2Q
nQt5te13VW7vlWx4NAn6DDTzOgcc2GNx7UPrvY26k2vIL6c1MXqx9QtT5PP1QeTWVjp3vUIz66KY
n3skNfZGp9/vUdno8c5OD00EuoKmnYKXGtrEt+ewzMBDgc6r8hMk1USIlUTZjY3t9Qwoldla5fTh
pcTAq4zrnrI7z2YABUAucmc751djGteLSx89v4PzibcCrAW231VCI26ERCVGsKSPuKPXQUmA+VNg
PoQjPCeKFcX+anSccY+Z86T3cIJIXl/b9PNwfFYWvfEMUzWNqk2GnCKmlbYMWBYhjJOIgWP2M87c
nPTmgEb8Zf43ufMhS9m2YUgsGgSm6VcWT4dlUYrdJDAzT4yCxwRIF1jMrQCm0v9K62cToEK1m+wT
mLNt3dE1Gg+t3PX1r6hDGP/CC06quLYya+VK53Fs6dQoFYOqumqgAfJw2to8+YCVc5WgEgpLDAcc
lcNdHKfsiZ98U/74ABp6Rj8Wv0fESAn4z85FOzFy2/erLAGpUh4CToOJIHUMPSHTYyRi3zlISUnm
d1Fz7z0o8iGd7wjZY+B5BRzjMBd1llxm5TZzRhjjfUqBAB9npWT2mgkllZxCZU0uS8pZ8eyypao7
sbIjbnmeJtS5Ki9wGIbXhk2hxtnWMRmvscOY3WtK8EQCR2x4btOLwp066h+JOCmSbqp8ltWtpPYf
5hP29zl5KiO/KjVqXnJpIcwgoiK874UfdSrBqJTjrovdrUN5wzLGXVxH4EItBQO5jVUjfRyWqPqo
J2LI3ga0WcnEaLv76oY79tR2dezU3Sif+kn3sE8sm4gDwfJXB5NapXyXrAhNkCpgPJmM123xClU7
9dHtp7gd9I9uwDRRUfUMHQ9UpJZUFmpAfBv+i7GpHLxJzpdCqLNK8uDFXr53m84uXCWdQUjV3XBT
Dzu2z9zHACJXlqJ96j0rbCVmaaFX6BGNcUcTM+yyuv1g/oJ4qFFc1oYMKlFj7/uYxUFSQ10Ig4j2
2GJfqrL7UvsVyWnhiuXHG71kt26hg9RY9/FzCN6E4uhoHH5CJ62vLUjtBciwIhiX9uotc3+8vjrY
4S53sNqtMoZtgZf0xmE5L5UpvORjyqNPeZjM/XqqiOO4TyBAFCRMKHcWG3ktIhB03vewawUl8Vy9
28Tg5vjS3fSTr4sR5qT+QHFmMojO3CPjG9N0eflt+At0TZJd6hsonnU6WPuhzfAnUUg62Cn1yG/w
L04DmTbxR9kB/tSR6dXfHU9KHu3Lg5+R4ddAzcY1m0QMqAqItk3K/Ppdzd4LAoTsisEx/vRNYzwl
BNRPKk+61w4tP7Jkr0mGQ4KGDsMmQgpoRs8CrV5sPLUMiXS+tHUeivlxl0enjFjfNMXd2N0HOrV3
OKgDYHV1AA+SLoopwr0Jt1olNYiNIJjA2mPXWxWhcRNq+wDpXmyNe+Q5D0EesaMmtHvs7Bb/Rw/i
JPYrHT4LcUk+etS3nCRAV0Guymql8ujVL6PB3LFr89uc5+mZjB9fb43vhCkIKoOWqR+hJhtpyK0R
2Nam1xQ2u+xxDtZMQENHikAx45ZSMhdGkjbOHiRyVnKlpr+a0sg3RPGgAg9SX1WYyjYucvlQzke3
2TsGnvu8+jQDWLlNwZQ7SoTldYxpqEL1iBLXMr1hIg9Md/txk6h5SvCib8RMWTDer0VA+Vi2Fe+w
DcEK4g4bPb4YHy+J4tmu06y3pBrsXQ4ejJVMdSdarlJjND81vV5ZaZC/tLGJmhDRjEdjTG63Wwgv
DIoH+N/XIUT8N6DZWQP7PjiwpvB4Kr5GGgImLu0lF5nYQOLeV10Nia6VLZAwDmLyQIaM48J0uLKK
vpUPzIqec1SS+wlHPnR1bQfJm1JCptCKIhflbj+B8VUwzgvQMm6dX9s4yJD9ggrsxhGDgOjUBaV2
s+j2X1Njsrbo3edFsPGmqcn8OCEg2xdh1zNlomLJ277w0ezUVzfsmZ2QL0aQ86qpbUA5CS+1wJxh
YPBAix0iknXT2pdmdOvbssCzoLzl06hB6hWHpla3mjZSs6wdKznoAgU6+c6IPEqkNxYOmCHl2eWP
BfMEwTLJDlVqJ6W4xX2FUl9AR2vGgMetId/bCcGVqU1sETO09Yr85ar1ncmie8/bCMyKRy2afK2T
bOiAW24bcPfnHoIMIz2UyPoRgvFZkoG2RSe+0zApgH6oPLTzx9YErgDD74zd70lI9JCYZkCjK3cV
QfFr7Z5D9EFTzImKnM2mM6aWZ0zqTSsSiIaFfHYyUBfsInUeftnUwT0pDfNkLoiCJhQPWbPRllmQ
W9EUpDL1StcZ8eTLHWl4wX52opdcjSv88T2UGYikNHk4tAmGgOrOiPILWZr64JYNBhRJnpV41fSE
6bOFudEBbpj77Sa476/hl3Yw2ldo5uze5bohkS+9qS6RFfkDxRSK9XtNcByQ11yIfSqU+3J8XzQr
E2YJZmho1+AwFCluxE/0Hu9Z/ACLeTf1zM8jZnH6hy4RwlNja7QZbl0g/0K0wGRhkzd3/fiSBnI7
MUjuV/h5V870Tb+TCrSFNScKU+ypfEnH74zCeZUU1gV7oeO1BuM5SysdT3OgK6MW3GDzJPKTWnJd
C5QasCZZCkfqkgjCOMVNj/E8Quyf483gUs1aarON0DqQZEYp3Fgs7Wd21fFzjuoR7P8q1eS2Z1cr
Y/YOjic51hhxuhvnnrxSck8UrHM3BfsWc1l325vHiiTj/JiwWmwPFEQIrRFdPvHFq8J9RNClWzu9
9APbnwwfR8WA1XmCUw7VFZAZ1o+sw6nQ3nkNhUGpahu9v/bibSx8rwmebYmfrIPV9yvW7pgw52uS
k11mGtU2QKFHuA/yFqX/CRqTHEURvUBHv4U8If3B7Zal9MDtr/9YY4XWmUIhrvckLUZb3C5HrWdK
IbVXfWCUJ4P0LFImTQ1YooEFDgoZSCovMTNYq+19LU88r0xoUhXmIdXKLiJf6WvERNfW4SFkZDNA
uu90eMpnRqOZ5E5O872atQ921OHUQHye4kLHkFe/zNQZCroSFC5Mq2ihEJ7h7HfCc1W/t0pOhxqN
OAojyJZuKHPPRPjGdhPJymca9SQ0Bky99Ei3jsuMMZx0ZT02TO7z1g/USHqcbQmz+Yr93kRjDQzX
ywGEemoXHYogkmvBu0KjvR8tfcKDCyO40efEF+lPaEeVbzjjW1xWBoouFJYCQGBbZI9m/G67Cs3F
wBKtUJkwhSqx6SKfmA8wPTCCmKEvgChktiMlptOPRx6TERvb1iS3mqwRwoGW5Yg1ONZGR3SktPT/
wPwOvM7XgLcJMPFTyCZoE4Q2XRLDV5WIrQ3WwKfOsd8aKCrWlKtH0QTdtkGhUj3mBnha5lYTS1qC
gdlTACD8cYP3mRKzBMnwrSjeVGAhPflL8TeVn1hnAu0pV06FQzzRewuhR104a8aXjsoxq+6T5qnW
3zMOdVEhlRoAIVBko4ajBziPyVNtHGfkPy0jwByePIcuGDak6QPr1Srbg00nMoR8HueIqo6eC9UH
Q/FS1l7Yozwsyoeho4oDCdkuY0ct2KwDUgyadkGina1gsaK116lxvYRqT8lfVO1+rsdPLY7Nqxlp
yCozliv54OqewdTQECcBF2EciJhpflIZ7mYyP93GgJgHXjHFrRXSoRHNSUAISrx0LetmgwahLc+T
w33YWcXrNH8u/ghBvTBpQNy7xxSggTUkxxS/PZzQRfa30ptvtkfHvPtOnMjH4jQq35ETPHdBtopC
waSwO0eGgpQw8Y2XvMbaj1P/CQCtyr+ZU+gNPfsKMdQoEeqX0h6+3W5rsYhidjxTwbaF+qE4KZdz
JbKzooTUadqzwjmkQGVyiDtGGnYVBMHVUAwF/YU0ih2bGeBN4V7rDg6SDaTEUBWdcI0ljPUD4jNw
+m/VDDeRReQMGZC3Ku5QlLsPrKM2SDO9BHfqRBtXYXNvqwe9rS3KMfE4hGbHjcTIJ56D+IjfPnep
4LUwpFkigrK0x8QPHWBfzo2ghHlt6rehFeCi3U0SlBwy3RoloIg7tkqT9qNwp6nkQBSqSZog7hwN
q39WZJ9tPr84TUeFRoo4cSrEkJq4cWenPzBY9sLcfSEXUvFDvRyPNZIangUUyIOcYGVpFHXA27Zd
yJuEED08Bk0IfdREGm3Un1ZNa5sR4cieTUsgymI6YZEPb6wE3BOxmaa6a0ebwW1eFisdWFDfHTU8
noQU0imXVrLgWF0sK79TyeQ5hZIFkc3em2N07Rv2cwxrYlUhuVBuiT5L4UMHbbrRjE9dKOe2k4wV
d0W/T1EXlbaOfk/9MX7mgJGz8Tq7tG3OG2YJMX1kSotPIq3ZPvY+K1h7m+fzvZ5Tr6QTOhcDDW3C
/hbIDRKywX3ou4KTr7vk+dZeTDuJAX2ObqH+KNDSz+3Vjp8NppXmyKQw+MlmfS0g1OWMOMPiSIAH
Nv/5yx1ZLoTtuOpNP5sZsbG4PbDfQUfOLNpZK9kp6Teezptvs8NxiShLCF1YlpJRzhObyitSH0iz
cHpwmPZCv+HkN9wdJ9p2wFgYWf2WKLmtGmiHM7GBSFbgKKQohKrgVxOOv2aDxjnUwtM84CsChEBw
GOlNPvI43oL0TTTtBOd31j2tx/pb5ifaFYgguTjKPgM4O1OVpCFT4irdt2Z2rQr+LsABKM12zMJt
YZLdV+QkuYXcu/0m03golBsqbM6qWky7vGdxlFg1JQYTPCdgAzrY9yJ3HwiR22XFoxK+lziqWJse
sj4iN22+Jex4pd0fY+SexH2Mwt5VjDhdc5HdfSjRr6Hi2mGjgew+NPqNLC5xY0NUYY3FlUdA29ig
F295hCLE85xpY/e4irDzZzxUCd4iKHl+GQ3mmO3G4MVcKfUdALqfYoGtIIqCs7UjOoJ27/YRIL1k
mKvtWIsZjE/j7purCHso65blTwYuZfoyMaWMTcaUweheJwSlI9mb9m1KbwpKy1HWtJ6sEHqSfsof
Kz2wX8ss4l2P6XW23UO6CAcpr8BWY7j9kmTHsVtdZd+ZHJ4LVMEhl+21g0HpVmeMNYd8mUKj5Sr1
X3OIXjoes2cFFcnKlNYj5DdylA1p3+nhQ9hCGjfTt5JdBv7/AvNvYni6qaOsvyaWhMOc9DMrZeJr
4lo7tBVL9JDw6NQ80xSezQp2ET5/vMriKWlG/7dzf2pBwEPSc2EEMXGYSd8kYtP5Ghr1rRmS21Tn
zOSEdousoD5r6rFpA0Rs1q8kDqtDo8X7cXl25onVbjSep72zNP9qd3Clmu8atfVq/Wq7VsxYk6LG
qnKigrTw1WGOOykANXoulnWZ6tgYJ51KDzv3bnL65xFHyc5jEK1LhKQix4yBVscqBS2mIrLjNCCw
YusN0/SU40W6ls1OsBdRrfk5RWN8iax8vKiGNhzjpML3mzbNtYwKlWUhbSoiheqUOtB/1mrcnKSq
6Ft2qsYBfUeJlFIycnXLypMxTNMpCo7gaOPjMKoPRp94ScdMbGbx73TIBfNBeUqCgyWgB/W5Mt5U
28RsGPURmmpWB5ESspOrs23jgJCtWRfyazHam+Rr3spi1yamNyP6A85WnmwnvJhKohIBTgRyy6oZ
4C6NnHJsUEwyxCf6S6WfgBSixi9humfnl6TbUEb4MrYpWQNB8NJqW4abk3xOKQ/oqaiQEpqWMrnK
7JRWbwE6VlG/xDU1hvto4EphtjHel+qdq/lVfbJcfOPGvCZCMkfYFjXv0ZMTsyf1TF3d5B0+uWIz
kOgEYISnQ8rzNBdwg8OIlbPJ6sqo59hzMRzVApVVFBQXZiHpg+eWanByIkSCOak562RE7OOUFqZU
exmTmeI2MfXbBNrQUR20IKQj4JfFWDiX0hoVnmsVK5LCtg+ODp2nmxrWl/CE7HarLHxTI1MOXcLQ
YVio6gVcFbKJyRiQQJotI0Xzo95PAfDMUtLVAnSjBk5w8rQAswlM3RIrjlKFVew6UsAfLDWSvgg1
yZ2kzKiz+mjlDSfj1B71+ETsrriEhqVdSGIVnG498i8z0j9mmwzCvjFiPyNQ9zhN7YM2EeQuDFD5
spdilbJcNCOMoaiMBrnnKz0dYaiZPvf1pqrogpizLKrkmjOKkRn0+/fKpgNN97JS1jZniZeP9r6n
kZQ0RU76PSPrgfvB9VJ6KmtPaewxMMmQDeateUckQi6HF+E4n6nBsJjqb/DNpynbmPU3ojr8QxH2
+1WHWRTcZMQa4Sh1LJrSQBDKFCFEPQBA4ZxZCGmKfDZ3jtGJQ2W4kh8FHE3YBABHb4jECwvs8b9J
f/kPEsw1Mln+bYS5Zho6gSxgYkzdNkzLMv8xLCUHpDlD5y2ZszI33FiSYNmpWl+n/F2SlfV/+91M
zXB45wQpubptqdo/frfOnKk/mhqJRP7lHAoMR60DH4PgWqcxjh11JZv9OR7Os638qB//++8u1H//
u5pCVTXd0XVVGLpq6//43clwM0cdzvAWxjimmvYryZCWfk5YvTBwGxWmqerUseHAU8tzXSdRbyp8
I6mJzwrIAssQLguxa4zb7x/s/1kU0b9NIvrr9ru8/Mq/23/6h4Civ/7jh+0fH4ff5f/nvCLXsHmX
/vNf/4nf4e8/zX/6LjqOmOWX+Muf/vZfCSb673/7H+QU/fPf/tvf/vl//pf/s8SiP/7dPxKLHPPP
mqoRQ6qpnLC66RIYJL/b7i9/svlfhOCiUPlLtVWd6/FfEovsP+umZbq2q6rQJC3BjdGWfRf95U+m
/mfhGLrpuIQg2csF/ad/+fn/fsfx8v7x+/wHd6Dg2v/H61J1BHFKrg1TyDUt2/n312Vqj4S1Jss4
VoYsy0JWKj14/aQf0dDHxV6XubJCrDaww6nPtjs7+3y+gvYqWRuyUkzNwfArMXMkpUusBhFdqaDg
b1wd7LL9U0vtSiJIesqgVp0qiEcoPtmahX0aHu3BVg5jYj2kBSxnEnfGk9KYH0UNx8bpmtepqwHe
EmNSguffyDwqjkKZqLmB0heZkZNowR+/P//Hh3UyJH5OpY22vd1Z4H/udANFoxkncNAyJpDUW6c4
y/yc4JTXxNnAIwOMoAm50RibH6uaMrPUKaPnFFli04r8sa212JeF3KZ1nOzJ+S3pePqMTWxLytmK
1xZBd1B8BXkynCpJpEM+Bx8iBvhTBahl8aoXflKHzqW2a1j9HLEXbPjLJ/jHPsbc+BkMnBfj8sfg
qukJ9iriamaLeWk3b0a+bPAq+TMMMSx8RmOblAHv29gYr27gfquEpW7UbFb3cpJ0CVbil3EAAliv
lEcxh4ckXVSWrjqdKnoYKF/ku3bCAcPVzas0JmCB6YLNnH/ILm4XJmuwrO0mtntCpZc/rAq/r9J1
1UFPWtAMxMgfJKsws+02CFinS60NP6LX2H9JPTHhaGkgepP+QWm7vd411TVu9O6hqDVlM5pmusbp
zh65gbG9SsyEkZCmRneBZb32qBM1xjrrEHaZX6Ehv86pvljhajdezXondr8/Oekgc2kMzWPd9IhJ
3HA6pjGzzHrOgac2UQt1o/D6Odc+xyZlv1HkmMYT/RyabncCdsTGQVrZe94stCc9DtnfCnmZp9nE
ISRylv6DTjjCKC6B0M0bkaRk5tGFvZvTMFPJzeCeTa09RdoY42MnyzzrWSfg7snrc5tp2znq5QG+
EpGZLg72GpP+oVz+aMV86pzoR58ief39BwGjE1r7xv/9kWzav3/eVkz1QEV9+/15x2aLoTR1sDbz
1CK8kctItorAbG8jYhiXkAbw5sGRBQtxDWbJJ0O+uIrGMxNUiwJE68dThJGkHGZaXRj63LXLf9K0
BWfRSCyCjrEMbvnwj/8LK1IEIZUa+VGgYbFrNQJ6mIlo7NwIE01BsI124wuUwo/CYlxgl+jAtPqz
NV3GLoYjkouWRqyUa+fejFG7/Ounfv+XyhLwEtO3rkQdFZBl+Nrfn/vXr6s4Ib2GK5qXuGcSbJT9
o4BSpw5K8VWF5DvYiZheZrU26LJDekErXrDbSrOfl/1NLVLn8X+xdx5bjjPZdn6XO0cvmIAbaJL0
NpNMXxOssvA2gIAZ3XeSWXqMfiR9QP3d1fdqIGmuGmARAMnKZBKIiHP2/naukuTSl1j8/f5JhghJ
6kLEdPnAEw7KVc+xg3818K3gpaUVuWIoVm+hRr5WyB/rY3Koo8TSND7pWEQPVczKsYyNbzSxkKv1
c1OXmgSSQY+0zN7f+4n13eFT+aYl4UvcR+ql1+YmQT8e0hAfo5eCjer9ctqVSRztRBlqa+l67aPt
9TrhspF71OLAeSJaxyT+4muYt+JFGXayHyfSYjzonuE8VQZs25y8aIhPCAvzmXOazpvlETDhjpi3
ajzkVEpY7nTxjql/3OTWGx3TK7ll9YYqgcAhOGeXii5ftckIFVrLj5lGq8HGoz65I1ISBCI+WbuF
61ek9hLslmbhC+wg8psqFCC+ghHRldEr7b5q0ypdfxJzCTQLXeB9/dDeWj1COJoERN5N3jvYJ+2z
dZket2WlH4MgaN8EGZemfzXnsHk/q+QJXysWkiRNQUR3LFm1otmZuL+vdBgSon0Py/pg2ZBsG25h
wdN273KgUeQLhbiZEdOYYZTqs4Bf7rEu3TNf/4hNtI50ppGmIeGAKiZ7ZCjxUxBk5qFBI/gSqp81
gS8avg5V6NMH2c7skSN7NvLyPemI7okK8xRbw1efaKUs1+y74c0xTxXyjWU3mY9lbnNTiJG4tUfP
vKN7MOcLIpvE6wjOY1+3cXJNQjvaywrYEq3R+CntEfWEzlhvhnl32aQ6adiOTkpG5WjuaTAs0rfK
7sNRpkswS0IEQtbN/qg0vPglTJ0G2mErfXymZIoD7vkRizi4y6hQRx/HyAODon9XVhfclU3rbmxq
LHIMgvsenuy6s/H6AEsmxXNqEtT23trLJ/OTtSsd21ArdqDIrE8c1qxI0Pao+N0dTLoxpIZsk3DS
EN8Y4hGJg/3o925GPbSBE+jdw5TSX+Do6tw4Q7hpS18STlON15ZxA7DQoG3jFP+oIeozA2z46WAK
ZoEjDMQOeXMIo76/D5Xx7pLxcHZdt78bA/dbS0yPFoDKpEJtU/SUpWnkxMiy4g4lCPI7v9D9TxRT
eysz92D3b1PhRJ/Srg2kDdKkjNSH72KcZUgc7xw42VTI0O7Tsjn1Jr7AuqgEXCNaPH55W4azmCF0
NYWptVt2J9RTl0TqbzGW6WqVec537ivZeTk5Dkru+wjqYhEBqV4FGGyZ4yPsmodJqVIXlwS01OXJ
OUHzSJDj32PogIb9WWOZyfjMiLI8Q4LjIp1I/8JgWvP5d9Nr7lIx9QkguNsdDF4mTtl6ysPu1QkL
uAI68WNCDgwCBZ0LKi/RL5XRDHOAyF4MlCeuBwPebpqFu8DK0UQ82SEKgv7sBRe3gPBe5G/KBISe
WxbhQEV4r8xTM/TlytFk8hJkhNX0QEiehN7W26GFHOahZtq1FWhSr4eRj7ZTomEc27Pm0JkvSFrd
8nmmp4bMc0qKZeUiL6ZVV1epcdR7E2xk07TI0nFxCtfGYxTn+R27an61Ff29PJYrLYyozREAeuzn
DX6zvx4tx3QzX2Goixl6YastmwKjnxelJfgMYhKXTWdToxyVQtqMFOcIJ9Q6joldbwHb07YbMooY
6TOBhdnOVakO+bjDTUDmtO623UeIbuZgxU6wjka3+7AqysmTAJkEIpxeZduY3YXSgrK88eogTMI9
W0xXpzVHPFg1Vs75BP3CsirU2U89piL+eE/nDdgdzA654pvx5xjLwUyE6skh/XHD5C9ZBTqBHv6c
puCYCREMpagQOxe8NpdRQKF9nIqjkRKMjIuAuPsaKLWlXdHiX9N5bzlkjig1LK6N5RDJufZDpg3N
cTmZTcgMMy0pN8vZXk3MsbOWJleYfyGeqCGjkU3Et34sJLP91s2e4tDY1qYeb6VLAIPROv0b/YwI
JbDkFxqqn06WRnu4Sd2h0HW0Slg9ti0sWtpz40dqlsaJHHKoKlZ4brOEPkyryrcUA4uPMB0pcHvr
RDkcGpYRW64OawUJl1Jy4p5EKYy7bk7OY2QN6DlNJCNO9SVujW7duw4CtVJtg27kckWHRUBw+WlZ
BJ/OhxtaMTDGHhVAkkswOtXFH7HeETRwLKT2riIvXxFRmu2DglusDqzhrDIAoI3XE4fABF8RO2X1
4Xj0wrFbDxLAeCHc4nmq3jGXj48tAe1blKct6qeRGa7nocyaT1hjmK/7Or0HGZJMo00HMGmUn02X
bIkA5K4+RfmlZkq47hnyEGJp+mYqJPMeM56w2bNpKo2QRFLZwcBXKPBdiUgYb2wQkIzeeAZ1xALX
nEnHOK9gWMB6KtbLnHPZtClCHVCYD4HPW/can8Zgn/2kCB59zQtQpib4GfsX1Nfu3rRoT6Qy6t5D
o0rXepMHazTh4buVbX3Pn3mjBWmARNdf+Qpk4NkcYh0DVJkF9Zkvfqtf0rA3X+gpqsD+EmIS82pZ
nWmBZS2wOaM6h+F9gpe7Ehj63LU+Iq4voOLBlkCTEVTZ1s1Gk/kCG0sjFMubunADy2JYg4RAUgNg
oYkj90tYDHzuVYdeN7eORj65dB9xFUa+y4DnAnunpZCeus7q0KbrxsFOYr5A1XQCxIwqOQ7h+0wj
5leoW+qiRgc3kmzUJ4X7fTtlxtO8uAPcB862UvZ4GwpmlhTWkheMWe0KG7j9Vpc1GCkh7ePI/PJh
sPvqlpjBIffa+qKlVh6tpD1e2oIWhPmm9VKRfOIQCTRFB2F4Rk9/OM8uAY37h96+uyHJXDE1pwNO
XPeZ+N73fNCDr3UOGGLWg6ZTPuzCgbeBM6fuTfJep3l5k8r+dILCh3+LmrELVLmqaxStrUqac2CM
9s516c/bRj6++APJW2Xu7SfK/wBKvOmqmFZS2QOErnL9Ws+b5XgAfVOYXnslajc+hxT8VlNuJ19C
b3jXIi++sQ5ObsQnvyYA3j6Yg487L3VjrCtZ8UGTjwYIEo7rxFd9nQIZxzLS9MRGRv3FKqyHyjPC
E6rTTVdZGEUz5jha93WonOnZQd8qRq18acsRf0S7d/W2ezUcp984vqpOfdN8c7H1bezBzK52cmBZ
gwtfFlSUaRM3erGLaQtVjVkdlBKAYi2WSQnJh4zwNGhHFhQe/I2z1J2VmUmIVSTuUl+FcKvH7ncp
+E74Y72HmYYZy7ZZnFo5/Eo/JOG4cKNVdIrDol0T8ZU8xS6ajplbfNAIFUrRFnymk+5ucdH2iDHL
515J5yzFmjBWdwNtujstGyOHxW4oQlz/JVnIAfeOM0CELzZCx7v0w+qcR8AnaX6nL2nHit90WbCD
G0mO7WImtPLincVTx/SmFjva0fo6r4Z8Y4UBja/eIqRaQHghwDS/eAoWn46h/+QwFh2Q41RHIjud
I1WqVWUl+lWSIDgNQf1WS1LzPOPRrOECWInJOO5lLPMlkatlFDQ7O6i+jaXQ37EMl3sLMiv+Kn96
L7Ger2AFgNa0a/29RZOYG5T386Ei3mIU6dm3DBbspGGXI7MZ3xE6YkBzuIRk0m2GLkBR780efLro
Fzl7vOwEOlkWCcxNqFEyByiAaNKXTKhh1bpJ8OrVMGE6y3Peh6qfY/5aG2bUd0VH+6PqoMqHtjnc
JoKRdlFdGkcfzATkV65ueIIIBZyCLgm5KD9Avz6Uemj8smVwUzZl2gHaKopoPDGuaQ9fbDcGQ6Vr
KYklJbqb3DsvG0t67tkbGG/AKVJLouXsqRMCBPdcWk1+KCLWePPesjFajwjuURtmBHpwqfnfLkr4
wdYMpvqhg8l/zCILCjhcOrB19gVhGMqrzpn2k8375ybNvmXjTF2wtzrQERLwl3FOAPEPD6xR5aUT
qUMvZg60rYrh6KAyPC6PAtZwtAxG1FENU/iUq3PfD5Tt/SKWd3feyDHMVkOPBJUL0sBfV6bPiaea
s/DyJ8d5dS0nQsvTkFbe4bYBQuIfB0qI62Qi2Le0PCAV2BXclKJKID0D+XxvXBNPjgcIzjl224C4
JzE+LXtdyRwQdK1DjUwO3nHqYMXMx5azv0/42UL5UDDJ5+f9OV2k0kQCBryV9/1z+PfTMuPFy/tg
Z/TpjxHmXSCy9BeR3rc2Kq2PIWqRNIqie2xLkRzQcXYwwUr5xNPESiKb/mzj9Ly8KO7lXsHB+6oi
DWQFI/yNdHZvJ+MIJ3fa6tfGiCCH8HG9y06+5U2W/RIUWCLpy+96GwII8a3k2dUZq00nyU4DQPdT
gFAPs7xuAWBh2UpYai+StU5d7Lzsj51INnGOsbMkH/33sf/t6XGt+weWtWu/N+ph+5/faHklauNL
Gtn1fjm7bH6/z3I2Xn6Cood8mtphvO7qg8RH06s2fzMMbDnRlPVAHMLxi2XtQ+7HX/PSMTeepTuH
KLKmFyOobvF8PMCwyVVpB5epHLvHpB5sFANa+7XP42+Nnbj3WHdnaIRw18sLHJRGZW/3H8aYwxhI
SmunkjH58Orx9xMKszXXKoQCM8Sausfh+GN5YRXYCHkkBi/hN/olqbnhToSGfXXr5tH1qvA1i0a+
cMrxNstxyqIIScKvnikr/gYqPpBeZb/SYjot5yEcsWLq+pDrTaon7tAoOhFivfcABr2xUqfIDLep
m+RXfaptc+10qrzU+Wy/FSajHCeWTcDMxC2Ky58jyyMEAPnVq8lTItv79OdkRcWMpUXSAG2M7MNy
4vex5WEso+9JI8q9F0hiZ5d3cdMK15Ib+lvhjBj9loPLs+2SJQUx9wbQnfltl4Pa/D/rFbSBymqm
f/lJl7PLiy0nCVmhJTCD//l7LCemgXpFGcQaZsoQNTxK6U3rjc7Vcm5uo09HjU7YB8Exvaounga8
c4K5QT6LMo6pYegDXUn2k0Yh7+pDTCNN4oT8RaQOvnx+1nL+z+bPMe7OhgMVnpdnemT+9U618Hnl
7/f7z+f+5T9c3qacfP33+y+7BUO/zNLu8C/vvLxFYmX2qqJ/Qg84YpZe0To+hhblSN/toaoyhbgt
mxRadtwStGmQcU8HgiHCHXr/0vvqqYER/swahiV+Qkncc6bq5My7LOIRF/p4uJazrR3dEhe0LyXJ
2dowFfgQNEFVr1LhPjazYxQMQ4nbnmO/T3eGd0jiNCTi3kX/0PQyPqVD8tdGG7gdL8d8SM1JC1p5
OfmfnlZkLcKk5Uxfi02UD29u5cX7oqr6mxBmuspDZX6b6OiIMhp/joH9jehk6yFCFgChOsQWYoyu
f8gxg8k0cq6ISYrUx/BBBDooV236KCpjeKxmMsDoF3A4MEM86PaYUmQw7BtXzRfyLbXPrsjI6yJJ
96SHjb1xzcbc9QH4BM1/qRoXu2U6tdtgMqNd5pnjUyY6tJiO/61SqOMSwo5Xdjyx9EhUDBTFA1dr
qeKpmDc6IVqrwES42eEvQDAWWrgCm+Qxa9xfEmH0e9IKxgQ96Db1vOu1RFsNtC34ixenKAnTDblf
7S2jYcS9nYyZuYZgu9I6Lo/+bKb5m5ykdrWRgXrzqkn7nAZF10E3o9cARThCO1YTisYZi+cHjLfe
JurC5nHZaC2PMsFNd0Bq7uvJLY2IxY2UjB/ISC1uMqo+pAuXBUFLcUau2K/dIYJsM9bfW0aqfZ03
8SNui/hxeVQF093ovOj453hV0aQzVOqvsyzp7sxmpp2eluOqpdCzkUYWn4bCuFVFow71gNY/KFV0
1ZQdERyU3cemrQ5eATvcrUGwp6B24c60UHqNOnwpO/FCeSJ95fdibkj5RK/J0Gn7vnnsCrd5XB6l
mv4V0nL1L8ez8YOwm1kVPmSfLXHWzLqgT4raG/cWOSVri+kDSEWW0T3LBtzOPVm5TtI8pZP9NsTk
WgriyYsyK/fd3OBwE80nkFRUqEKqca+y7nHQk+JLZzbeGjxQRTSD0jaT1ZFr6HTPcRXqxAqbj6wa
Q3u666ztNmHZQxXFh+lRNYpZf/Y62YahjtAid4yb8iY+f9cnTW3eXTblyBBfaEG8H2qsHKoGfWeg
XaRGVs4kLXpydaTCSxBQWhY9/K5hqN4lTZGnpLP8l9owVkOc6u/on/hvwNfYLJZlIeDK2bK5wbfL
+Ari+1p2l402gQ/0M3vX1O1rJYPyKeczeFoeVVESgV2wmkOO5M6Os2+FpGQrNO1nK7v3VormHcaJ
gB9gZODlS0y/BYksLobUu5Yg67Nyu/uWsLqhGRj+crTgOSeEBN5br45oQNCVI809SG1q32Gn3q16
DG+GZ4uXvDTgW8UZdpksPajCI0GYHhpoauIv+uIuMls/L3u1JWI8p8S/W3MGameL0/IIT4v9+9Gf
XaOrz6o2i2fP/eaWxobQybNvh/qv7GevT9UvGKK/SDKTby2t3yRDus4NxTsn2sCglQq5qxDJDHph
P9fF4L3m8iYyEJSNV/Qg3GuSCpxmThtrV02giU3ISE4As+4iXhwI05x3RUyYBeIWuECphUVFZluL
2OnNstvU6ktWc+uIiJC8J4MTr5K6nPZjWRv3kMvhiZYszG72TGrdPYTFVSNtyppaO+2ioQ+o7UcJ
PNkofe1KA5NOwHovJePwJQ4kGq86fZrQElNOzsZ7WCOijyf7WxWJMueb59tos5p6p/JhvNs1vrTB
GS+6G5mPANczekD9uLWi58q0WjzQengYhDJfHTXhlLP0YK+zPIraKno6psDj09VzPDw6qsV0VVrE
EZEj2gD/qgkpO9Y+4veR4NibyIP6WBjmS57UimSjf2x6uhdVTsQDCN7safChgmfEB1HFd9a2ZtLL
zmV4JruEhYMdh2RVsFmOcV97TgCC75ZDo2NRPDJ/UFCAhsD65jlT5r1P3Kd87N6apMiefciATy2g
TrgM2XOXAluzSw+fWAVRFoMbkURaYl+MDMaaSBnWinSnGPK+9xpJmZYFyELTcN65FQGChiyejGBy
DtTZAG1gbv/qN+H3kGWA6mE6ojYjCTU/kT2N/D9jQUcBWx2rsEA974xEdz5EJHbs0oDlFnklK12j
f6ZqL3y18l9VF/ZM/I3o1RmvNoJNUmUfqPvEV2MM1XHo5VOWoH6HXQQ7xG06jOboBQMdSbPtkY1k
1k1wh7QcP6ZWty9qK7gTarUKZSlP+CwGXGsxCQh0hKttIHOaAM0Mqpow8KgsCM/WAJTPiEKcSI45
0IqnKa/7jg5JdgwQg+h2sDZsB5dnHBj72rd6KugloSfR9KSbPYZzMzL5DVHThiGsyc7Hfrpslgpj
Lgvozr4l+bVRQHYY/rYj+QEYsh1sEF08xYff+16p9HNiAKAN1+R8/pIJ1HFEmtFnhS6T24WO0jmk
8g2f8TAMp+GMniY/mwblpMxw3IuUQ7hy/JjOKZDrhouXHxTT5awV4beZO1U9dOIGefwhzogujB2U
Hx4AuE1cA0YmG1M/ejZYLdlnKBHmYIEsTOJdUlE9TtIaWpUIN1XoEMeIOQhWNvpg5NTgy5sENJTp
N2sZNnTl6GsQ8dGIVd5x99Czzll7aLsVw73wX1IH15gLyA2c+zbzsanVdOIvJJSOK9IbmCJM17Fi
ku6Kl2gAPoaTPMEPpu5LDzQ2bbHx4xBuBpbv7USOE9hqekxOKr4P8oM1/M4wAweEXr2m1F6ggdFy
kJYh+owJjCJYeQiRQ0sFgJygFWEUTaoYpDy1SmJooWnxklLsnqnkWNfAuInoKz/vRZkXmSfJPjKi
79LzT4FhRmvkcIoyPkJKJDcBUSfM7kKsNgYNlaCF8K4zt38kUPNsGR7KCG6bm2RCDwwfC+DKjj5y
jlMCRR6t03yMv7eD25P+3BmYvB0+RjDOpG4WBErogCMRxqx6rIL2Whv18Fb6Wnizo7ZelSpJH0w7
4u4s7GsT+HBb0/RN4ui96qhv6jjorn2dMIdOB76qcGg8U/8sTVFsYkV6TOHlwFDxhnlg+ewu+gBH
i38O4t7Z0NJ9Q3rcriCezZ/qlTUaXwYKyvjtX6ktRg+9zL7n5LKuh6H95oKVsMwS1fw0I/iaNrn6
ADtHhTIin37EOW6FECZWMIht3tnQfNNpNxlcpX5BKqmHmzaDO6+o7GzKAtMApiXku5GDcWHadD3J
km4OqXmymOKwBsFLmbgC7HkMCahuB3GeNV6wCgbuGGYhzhqs+CZmqPVK/UwFTKyV3dF8FuADhIsv
BpehVAj0x7pMD4ly2r2YciYmiBaB1PdbqhOoInqEwXrmnEQWtVAGPZxsDoS4OLJOAzXkh4YeyFhR
bhC4Gfsxop6swL/1JlHshaR/Y4P7WgW0cw71O9M27TUrRpeIYtGf/Lgo3lqP2YNDZZYI26QPgpMd
pMlbOWavkz4gmdCUOvYBEY1Mf04pdZlbQxbEW9H2m9614u0wBdaa27f+ym1gUxAveu+FsDYFpOBt
Rw8hDvP0TvCt/horsfOryrgZ89P1SR2ExHSZNVI7RORPdGAfT9nkPudDfO36tHoauhbL05Q9tka0
d9COAmdz7bXhh9Yro/qbpNB+7bR2uIsg3aRotCcZGVcVtcPrFBU/bPgeFy3EH9Dw7ywM+5uaquZq
hUNEBp64aagKH0ffIx8BR71rkqFUu8W9ENXHJCliiE4+C1oAOcUVKRGxCCoNr7WPi6isq3tpTsfE
r4wn3v2iuK8+kW9RvUpNfa2h518QcVWvA1GdD5PXgKoILBJ5XJMa7RPNcpzAuPyJliK7tBqZsRtz
dKwcPZDzCeQYn5vlu2zx0kqVtZflLHzlQuNOxzfcPmHsMy5DhK1ItH0KUW4O7iHdcavcs2EoatDo
xN8al+Tq3HQMMl0FAvi8btb/X+e6aFVfxgqt6ley34t1LNuGO+G//SVjPfz4L/9m6LoDi8D9Pwhd
/+ff/8ff//vf/yti139H9Prf/i+Ern/e+LfSVbh/c1GQ+qxmdNt0LfFPpasw/ubpuqDh55hCN5cz
/1C6en/jx7N9B12Z51imhwhW/qV0FX8Tjq77nulQnWUqYf6/KF0N1/b/o9LVYMQxbNvgApoFuYbn
/UcFdiql2/ekP0GsqnbEiIr97OQA45Hs3dQcdgbAttHIb2VKZJLSpx13UKbWtfzSpWN1bjLtJ3j6
hnjmYVOY89yJUlqV18mlHq3PYbDFLUJsQfcH0k0qO3MXJ+O4NZsOy6BlCcBThBbkBQ4XsyA0LjDb
8rnyk2GdKGltCQhQeDjA6w6njFL0LUkoUHrqZ5S3FJ8s1AhNkUwUELHxFZY/36fmiWdHHGIzeDbR
HJm9r0CDTNK3Mcz4WDw7CDUJ9tm+1uxb27n1U08m1bKXdZMJxEkhhkhs/zlA4Ruq9tVjYIN9CNg3
zJ8iCINtjpOYeCyN39ct904/ohoJceLnffE9s5X7WFW40IK25/tZOcwcjQSd1LwJpjmtYcy4JSIV
26BSLNY40rFqM+BD1pyCsIbC0n6KIhYPMgS1LSTc97YhkXrUgeOpBvpNkaAQw4MxewQCK1NHJYf3
ghDEAwo5khp66+dIjIbsY0iffeFt0jH1LgHN/x3zX3gifYRIyaLbWLgivwGvfohITeoDvX9CGi1f
S/XqDV86rwf6Jdp7O+CzMIrQucD1oDUxpAAEBbSmVhGfVc6k9cQon1kOTLvE/AWM3wkYh/s0AlE/
cyxl9yMDTb5zzCxbUe6h2R4ZB7fDhGl2fUIDpEhOI4F5cWh2Vy3BDUtmXXBv6gQ7YGztZKmGOw1o
bUU65cg8LQYuFhUftuG+E3Mh3vKxvoa1b+4dQUNFTtqjMkudzMCoevHl+InnMn7USRBbw6KBYV4b
1Wsb8IlyO/bPTpXzV48rnMs5Up3Iin7kyeRdm4LJmV8N3svc2ZlE/2L0/Q8RJ97ejAb7MhhxjZA5
+NTzYV3UuTwuG00ncs9xEd8FPiTqRtRlv2uY525MtAIaYo01NqnwUE/gIFKd/lHj+ckvTOVM2Mef
gUa8uNsYzS1mxXibyCuK9Iz8s0pto7KlpKdL9FQan16pMbORrmA9FxGH2JGP9TAObn6BX7GOAKKu
Ew2TtWqw6I8VtFfqFDbYTwJXiuyMTMe85/QbeyzItNf6tzG4Tv5Iewo8GZW2yHiC8wJ9NNNZ1WXd
sdDMoxeDnmN5Mz6oEpawsu2KeFp9ukbJq9MCsHIy+71Vfnnqh4FYxmpKcK6iyE747Y/LRm/9bEer
8ikswuyxHklUC5w5gDLH/W0EUX0uqOaJJAxuxCZ3SEI9qEG5z3xtMk7hBIiROK3IFdTi8Ua3vdim
pFKd60Hodxio1iUfy7sEirdHcD5hJXKhfUDhLNKE2IQc6BkySnrQ4/AlsMavXmtaRw05rYX80MG3
z59YPPUNUFBDTk9m339rOkjIWRd/GcBMbPm57WelpSAehPahe8nP3G/FMajzD1EMcssiak2Kmr1N
gS1IF+2KKZ1fjQ3oLmR2tulCqPT481blYDZfHXXSrQYgLY1U6PJRfhyjH9lIpzWuDbFKuRGs7CYl
45g5/9ZX2L6NElSRKA14Q7U9of6gwIqK50ot1j+OuXQ2qFBXnjRx4SelsUM+86PISBnhkyfvtG2o
JUO2doxiTTk7jhoDNZcfPENjsh8aImGO6DO0Z5z0/MQW7EO/Rv5tW3a69ZvikFUxZTwnNta4QY8J
qiEWEs0bF+fszp3jSiCmjcift6HLND028+SWc23tEzOCrlX1P+15OgVkPWRJvZJeKx+T0IODg+H6
MJfINsOopyRGk9jhGNEzre4NSYflIUkac9W5NhwyqY90cVnLWnErXyWIjrOnSwB3Lnkz1qyL7Yp6
wkUZ3oq5ukKfqe/GzdKQaUc7u46ufLc8YIpWMrybpopP9pxl7LvNmRIscY4UlZAf2AgtHlJCt3aB
Xtegbuz7OEXDCdfhJ4TW7hPhEpkCZP2FbhccJZ221qScNLiW9dQVXnBV/KUTv986Y8AcNW30bQw3
5WAgkIK+IdwtlVN7VxtQ/cwU03w73zCQJA6wA3tQ3U4wPBPDTEUbdFg9Fc1rJwF764OF6bgurp7N
nqYJ40MONSyZKcpeUy2wiDGHW+K58kWf/BjhSAt5SrkwhUdzeA6xQVy52KL9lE4WnJmmWhVTbh41
HfXxUGLdk1VjXZZd3TTIBqezPgTYJ622ghSosZkfhdo4QJIhl7AaM9bOORl4dNZftIK+N6JOkN3h
8LNDHLbOk24VIiNe4/cPPwzqZrZQ5WvhFVBYZfTTG0V1NnX7C7NqdYBxgiEdsINdGfqHM7XTgWRB
Mj3mTZqE8jQ9Eq9CjvsE1OBU5NVf55YnFGTNsFaN7m6nPWomcnku2HTj4Xo7uqRVHm0w/jgLQcKN
njue+kyxoo2GBnOxW9w6Ce0giGXKnUee6j4Ydq2WUhY1op9qanHH17XNyB/nB8RC+r2DFPaouYV2
bqshuXS0AC/Lox5zxQ4x92uEtz8n1iSlJILT5Nh101fR6Pkh8SdUhj1XgiY7bbfs1hLlYVMG+oOZ
hVuNFNOqBfgsxOCgI3RQn/lEpymmRAxXazumaOZ3VXlaNl4/lkhRp3XcMFIqL9tkVoC2TNgayZN2
aVxQ0Am8PnR8hQC4y/IRUWe2131p4P6JfhixmxyaOPvtj6gQVF6Io/F2Nu7xByyo7q1tbYZPL4H5
XeVE1f5zY8K4WvspCc/LMWxb2jUmVb0lpOHcWZZ7hXdmHcJr2Gg/jTIED+259BVYKe+k+ipdnm/2
ZMOPNklnAQ1TLKzSdy/TqFalZ+ODnuJ2TTKWXPVFkF5LMWawjdcjWSWXPEEW2/geQg091zaoqMqZ
2mKesUCuhNDFuRygEZvGKeE/AoJEVXW0uL74joL9VdYGurS31jyQKlqtDDyIP2IVcC80YPsmjXvR
nQpGl9gkmV68plET77Qk/24jmb6p3jw4ZTdcCnlJRsawIoy8b02AtDfXVlZUFdtJs8e10rLpQ9rW
Na19+dPFnhJWMSmm5dgc+yTaJXHuvPR+alxcScNwqKL0sTL7T6/p60eCa+pH1wKOhNGrJQkhxCoc
y4s5O0dcSNj72hi/08qAiMPCGR/rPy6Lan4UhKTzoDxANCWb6LEFpX8IRP0BQSQigXzZGMZ5iOxf
I0IxyyruKjPzK/qts0lk/FxcFXujsbp3SUlxvkxOHi410C2MyzFzjb0kxeJI77I5NI2BPjEkMLzD
23GlBuBvIm+vKqE92mbRPVWxSVYXmWw5ZjRtNKYzxfZ0nZLweqhaae+jmcgNu1scdXd4Y/CDizJv
0GukF1ch8ki0L+NAZ11Q/jSUY776pHj5udffaZ2pjVHD6rDLkJAlu6oOboh8An6HvGpWdbIb9V62
dfaCNJd7kS/of8bDcMgEiwStTwXvgbNlTB6dpvxf7J3Jjt1amp1fxQ9gFrjZcxqn76MPhSZESLqX
fd9zWAY88csYNmpQhUo/w8038scdkiIyrpCJ9NgQRLA/TZxzyP3/a33LOrcO+SYhv5qK8B9CMNRJ
omq3kR7N71FMCG+KPqa3cMtg2T51fzshJqkGcTweynICLd/rAz48xeZWEZdMuZVrJ64e1TduR79E
DfKDKvGnvcE7txdAVagc/VyWc0FMjooecglsEQjtrdIGYGOPk9i/W24HD3igmmL4CH2i3uZ+ueml
8UG2xnsvmhOB5NTUckgw1uReyZ3kdrkngxVSglJN3YFsyfkrju4BXOZSLolaDahdGc0aV41POzv1
z6IekuMcASGXcvhNBMTNZLphniB7vG9VssLkKrnL26Fc8b6lOA/BU1UZ8dBadKrcIj7JuZhX8DpH
g2pclTnptF3Tq3s1xRmGZWSpmPqmytTx5InEuu/ytlxMnjPs5KIX2KhgumiP1g2VwpwnrEcJoSrz
HOIYfhaMkbsuI8yv+wkUDoB2bTNpenYdZKE/w9bxJ9HyIGC5wJ/oE0KWVqQ9KDEYo4pbHZK9EUUK
o6HC30xVtxAqrecGg+deThyz9QHG/lzWJ0SCE5SIlW3nfKO9sh3hnJsoB71mpH/DImMItsjZeBEl
ZYm+m5sNAkOxOGWUW69tiLldq5r7qYLVFXKTtYmc8WsQFunWnJCFom4i8AFQ3l3uCFjnjX7qnRJ+
SKAFq7g0uKRbsxLXJwVMLXVBoTpPL6Q4mpoWP1gmjIDRb55yj598ddL9S4yxJkh8DS5RMl1aj59D
flbaRY1xZa95iFMDWvokgqkmPfzK33ktqCW5mAmuywQL4U9DC+2lTvscW/5dZurjra5F9bmEpF/Y
4iYiVjWwasgjBFRSslbwHwo93xS6ihvfz/UjJrAWD2knFh3CU2wXeYEeL49u7Qi5YxjSNuihXtwo
3FeZCZTCsHIf4tZE8q123rJRUv/OzGokSe7XsO/L51CxlaWPGHoX91SrVYaI23F2oSbU+U+BiWwE
sELAsPOcFzBVOmw5gA5wMx0xOhVoSiGlYuzQ+dCEF3hi/U0VF8OSHQw4x2AZmyb+PYpFbkKC8Rxu
H4hadIMmGIgcal2owsWzUif5SRUK8AEtec4t0a+9WNjLKUbYO9VWfO1axdIjp+lgDXFIokSiFOTv
AgUawmSr5FXzOZ9stNetATYl6whj1UOxcav4MfHA+owZDshGTQ4a3Pah7PrHvJ78ldBv0rSAQdML
5dRHSn9ouOvK4g7cZ+b6T52HH9GfenNteJ3/VHZlumhHxMShh5WN4UIIEbbNLzZ/m2Mi9HUO9vIS
NPRfUYFcJbUdPfg5Zes8RzuRam30IIRtHfpQNK9bm7TSzoH7WI2Wecg8ezpSwyg2I4zvk6it34Rr
m2fPIpmwV6qjPRkjJFvgEbWFkVYz62zTky1Jx9VTNhjmBHE66E1KTeDvrYnpAncHjGdSSDSc8q+F
UYTPolDObZfdpnMlS0oDjJHeCEHIwxpDZMWn0Nlj5ItPSedeElg8vUZEQQ4RyjZpMnatBRS4U7vL
0B0D3xzWXlNGG5QhW5Hhx5BlbxySu4pafVFZ7Q1lgnLj5O2NNqTexSQxKaroRDVFWdBEsnXUcyNo
EjusdthyPyVav/F9JzhSI8EI2vJeWQz0cs1RNoi6mm3NS+ymiDaX59fGLimVY9hZj1VbdWukyMne
rxoMBPVZDzLyFsI+PQdtfpc2JI6qJgWxRiErLBLuI4Ut6n8DdJ0h6LlSEbemGOYXRwfSiq0SKnOM
mhUEW0yPnxJXTmDPGh72V181uIOZJyp+D1y2H2aDPmRtWDSfjZy6VKXbGycI3Rs5iYrgtuCObocJ
6GscW8ouNEt7HnnjYxVR9QWfI1+Z4tEdeMYWVI5FrfTaXdjHfLEGwoiqeOflcHGQMtvOC1w/dWcM
YYHesHLarVGihU+H4KzPiO6ejxgXU9d67EJ7wf2zexWjxti2Zn+fuzEX40gAGQyK6ywS/EqGQXI3
xAjZq5y8ItsX8Z2rF/fNmIPk1orntAcaadpJuulmwFZmx8bJHdzg2ikjkouVxoZXgaQ/7EfY0dgL
JTynQtNQUCfZeab22zgvVYh7vKuSn++mLNIzON7xWu5LB3Wcyc7dWi7KDY7o6h0GuLRTlR090ezG
DL30JlYpSEBPd7dyUW7gNyNYZORNbvgBPpNXg5I0K70VmL72U6sZc32rKS+1Edt3lEG3feG2nyj+
UH42Vko6TdVVR7WVduYDzhvsswjbot6wzlb1JfcxBy6wTROL3bf6JsZsBaxcNMRG1Fq7bvg7XYVO
QKEMe8TrpCCtSuEn0MnLYxi0vPsTVCyVn4Gon6P2Is3ekGv5RMnRPnNPnOzVCT4uvijjIRsDf+/G
Len1OGMexkYxSbgDBeiFL8Yu1xL3NNidC6+ECdaAaK/kyr70RwxLBE1qrXlTW+6jOjq/TVngHhOc
oYQf0S91GZTdVR1uPAoxZLkwdGTUeHQ0ih69VRIwiUdo71XKpZrwKwSpoKHY0yL2FJWQQT5XqpUB
AJonGkJu9aowD+pISl2lavHSihPqvknDd7vryw13aN+8uLZXQs2snabR2O4Zi+99En4YS5T0C5sj
d0TN734UPFN44+aJpjc32DkeBKWhHK5JPh2DpuqLyLmfd+OmJjHBPE85Oh/QXyP2u895ha9MlGiW
wohbkUZzbnilPpHJ0KKyIVaJZ1Dp5eXPVpiTomPVMENNG6LeBDCuIFl5GU/YThDNowXzRmDYhbIp
VDGh0tBLigFFfe7vY9FCwdOqR75h5WUcAoJ6G+0xdHEIDHH+oGtEcVfFI3Usa9/ilgfYNTOW/GjV
mEa5stPYQ748VjetYqIzNgiwtKI8JRhCwwfa2d+gnkerHuPkJ/yBKoV3nJCxQ55GX2ov8SjsneoT
z6QzWl8UrWpxp2tXm6p/gcgRrMrGLrfxoBZ3gth2X8NhoOXlBgfWN2j6B8vx01s7VMpVVVnkrwEH
XbVPSJqsx8Gmq5y1WF8SK6k2OoQ4Gpnkh5XxcCMnmTvc6tVggCQVzWlGKGynqMCVE8ykAXL3XBPc
kmE3q3a01nGxNeI0o1rptOs2aoJDPOHMGkwdnkTXn/VE8Z8GNybEhbRhOOH3xaDQs58Qk6sj9ecc
7y3BElfezPRQnLbCaw2AbGyqdNUHLU3pBC+QLYYnr1H0fWEq4jotuuxoWfnZnv3BWeRyVTJu/aBn
IY37W6/GKKs61lqnR7qeLK84TZO5F/lAiQLKRMxVizxhlDmKo19VZR2eJtUA2tqpaB083O6T8pUA
zLonoEOiopSS7BShk+3bxM50SBiYUpa20DhwX0n9NtgoQ5Cfg/HHxCNvmfi7eGfogPPg5Ks712z7
pRKKdms11R3+VH+bCMUna66kC0yJ2DLVT91wcLMGdyMK2qs2o65LK3UdeqZLlwT0U0OO27HDoSBi
lV8DR5zaAaZuyZiDgJkGwgqBO0SgF3dG88l0q3aN9N4mQJFPoB9Nty6mIJQ/ZrZmqMslzoNukPNn
+wIHfmsOBdxTDUgfGISlxdDaSBWVavGokfPSBLu8UqxlDgdRc5N1HaXOyrHEbw39EjzmqImoqa1B
h1azXIE4MY9+4WIEDUbVjiQlX/kEr2RtJngfYN4Db82G8sZooofZfELaFYzPMGgIgtTUbVLM3hBv
rztpeKcWrn2MwvCLH9GBVnAjepHytVQht1D1BqrBOF1OUPhQRG5J/Qgo9KTZN+ra+smFmcHYVzwX
5NFSTlV9QJOuTV4MV5ZMr8Kn0WJQDPLtqkJIO6VNDknW6nbFZH+iCxUckrhRGBmofNvogl6mRLlJ
tVmWEaIKpKxzGM3UPmgRAw270D1uG41hU1fFy1gXOS0t3VwXyj5Kspe08IuNT40KJNijURTOftQQ
qI2/573V7sYycs8lglBVzce9YfAjN5RhvDexGOExyAg+r7SXZIzDQ5pxO1HB/7utVHIxyp77dqGV
pyzqm4NnaMqimEflbhjdAgCnaJLU4cp1qLxHJhlk5MwZK90z9INC86cnkxcZiSquiZhPLzNTwPa7
4lqJVh1G/tu2L2+nwPlKvTgjW6PKz/1g86uYFRXg7eNoq+VJ7dHEx1laLk0XGUGXmcbnOGNEp1RO
PCsuY8qy0ABMNTiXlmdfm8NkXzc5nGo1yDw+fSzKDb5R7Kpe56/Y5gjwB1Ib/MFGP+hDikCtYmDY
ZrHg03jsi6+WXU3yeeN1KokUtKFfe1RaV0RVgvI1cPeJKN/EMCmJ3hs/RYYx3iMlD1AVTQC3uJFd
lAbBr1YFS7Zo64NPsC8E9eFsz2Bk2MZkSySRgXiQCHk3YejLaPKqgptkxxGSEbPZZeVQnb0xPgwG
EQqk2l0NXCTR16EU01ynutZt8p0qHyxAmhGq2/XtPm7pMTdYJDbRhKRiKrpyGync3JlCmFsxgWZM
MuV+7CqXtHe73FMh9WulPik5INQ4SlsAP0VzSvCvIrnPkXIZ/QNa4QQnP2C4Lo7UddWZv6Nqr4B5
wvrQjC353+2D0Qzd1iSs9aqkD3ToQCO2RR8ftUgzT/Zc/OodvduPo76L5qJarYjgUtQ8rBaqx6mi
t14ia6Nm6rlX+UAj1dSKjZUBaAmztniqNIQfxFURH59Oc5tlFZixu/W4pdlBxlKpJ2mo8DPNuB7i
1EbVTRwdZiVT933GA0Wo7+Kg2Tpd0F0sbsdSzfdv6EL7NzTMebEKyN2cH/wFX/Sl5cb2RilpaniK
Ce/RM24mfnLWBiPo2M8uDIJbHPLDiGjdV+86PcTzIzp9Z5JjmWvUq3th0v2eS22Tm4dXqurMzs0k
vgAxji/xQFWKwl+xCrqtN2o2rV2zPlKbqvf/X8PyT2hYwAf+XVjbv/3xlz/+7a///Y//ANf27//l
j//5x//6678iZvkL///zj7/89X/MK//PH/8Bxu2//fG/f6GR4fyvUhbL/BdLE/DXtB8Ath/QNkP/
Fx3/keUajmNqJsEFP6FttopeRdjGfKSjgXPjdN+lLJzPEZphIHQxNB3imvhnpCyzduc9NlF1HGQ0
roPQBvsf4GiENsXXl9sw82v0Pv/V6Rw++JMhdqhTF68lUjv+US2VyyJf6Rh6936jj3u55nW3ubIq
5+QG/J8/jsJ2NztwIwQHTWJc0XWp+FINzV5Ootr6PmepJrlQctkIb1y6uLsPu1V+8aej5C6KVS7e
/YF/Qa/7E7vONfjnohqyhS002+Ydf/9G2INdVAb2hL0NU5Zc+STaF1Ue305kS+pGrZ81WtW3ZYJ/
3E3I/86znpDXFn5Nb9oCDug6zgPqOdwRXd4mIg6vg7aemTp/sz4OeiKxpoCrvxN5oN5JDbzoQiGR
ua9IcJ8X5SFyQxtCrolbZG0fNvhgY9cj7vbFhw1cZeNtWGB2izodp7hPJvyIjHsBksn/DMX5EpgK
VVnBTUpTFca3rsSLoLql/1jTISbJp6Wg0k1roSJcRWP5TdHt5iwQMVz0eUJHBcCBP5zlkksD2iKP
sh3J1ugS8K8/9utrVbuQOgGKORx5YfOGdKLmVlbw+cnb4FbOnqxrGhr5xfVw4oyKYj27iYd0WNP0
Y9qk/wDeqRt/km/h5LYtvjqmqrmG+JN8y49Ms0UwyKin7aKjvOLo4H0vYW4/tialerWquYGuy3Md
GvmyJOaDESYoqF7xthA0tCdQ+R5FWNQlbX2lxx1KhI061dmLwAuzJvsg2NHn9h+dUNu3DHteDHpN
SwO97FFkabKJXY0UK0e98WtrkweRsrUUZ9PHVb1XSDpWDWuNQfsewVW6d0Wa7e15IufmJl0G7XaZ
zwZ5qgGkmMVxSjY94NVBd8JdpDJ65tYmONkDpVtqKtwi2EAPQ99RUbq06yx1AirEFOlA6vPVRG1L
7o+cLWtKp9QU+Zp6fWnYn+Q3VPdTG6rizy+v3G77RKav8glTKgyXQ9EoQOHb7HZefS0nSmUMqI3q
atn7GW6crvTiQ+NU9+3E8GFFDZqwA6Tob0dw/2vAWME03cojBEoNni4hQZFk4gk6B0cdNPbrCT2T
h6Ksvquhmx3laWw/06/tqCZxRCFnJeEHTDDM9FfwHZnYcQJdGJ16Z+HaoBIZ4FLwrJRB17xTbQUC
sRVpka/LuOGyXRENL++OsfRA2TtRfXq3zqix/bRWv3w9jF8a79y4309Slnm76BS7W5nN+Lm1GmL8
Omw7NCKakJErfiS9BDJeUjniZmMo1Cu50py3BGoWAN9SsI7+3Pv1aBfT4WFUCL+aN7yuk8fJZcEL
m2y/PMiz2G+PN6p4vHTi2tdvO7+dOu0SZ1mhB1vIdW8b5GkKGljbTvWf5XrVM3+8iLQHvRgU8b6n
v4xEuz4YYBesfdAfVFW3gS07yTAX6MYT2CLtmBU3RkWxRSVZ4CY1a/dgle03FIPpHVUG/DU+sTOd
nlWH1jb6/aAyJCXA+IkqaXLml9y513oKsF33m2cEGSaYtHkq/c7aDGMCqGNeDAmdWnjg8MCtV/3O
NIf0VvF7bQkQwFsUPSWgsEsLaN4wnEEWTAtARQRuUUQoybCcN+k4H/e2itfFUDEIVUtg3sPtAHjo
Li4nk1JgTZzJvE2uM5V1zv3abSjXpCj+ozBLVnKbnGh0GiOR3aoGGG27DJ/KISl25nzfOY2Dew1V
lUlQGKfQU9dylZyQouFd1+B3oGMR6jPv2hPUeIWQL1pNJZ7dK+ZISio7dz1p7e9jQ1RLqhFLUrli
WqtDXG09/WRr4Z7i3o1TZ8W2xIR4BG/O28gP5XSUy3KOME4CKeOYweHQfd8qNxAX82NvuZxbNzMy
4CAXCCBgyJ0MWxcMAd5qS1VB/wHTmGOoVb6wBWsJSFABJjNpJwc4uZz1RnoBq9e9Zrf1667vTvB2
lFw5TWgKIFDOcQucWJ7obZd3D/R6YvkY757Ux4d/90w+7vV6grdzN672TaCmWdkmpFbDxkiMyET9
MSvXyuVwhrrKxWFycUOZ8/6vs+8OfTcrj5LLctd3h8pTvR768aFen8CfzpJo0NnlvpZ8hr9+8L9z
sn/mOb97DvbbA7+e4d1T//DS/h8fXB72is39eIZ3z/n1VX/coS0c3I/v3qx3s3LfXz/nX/+R373q
dw/8OvvuvO9mPz6dd4/GwIZn9u7Nkn8w7IFipWod3C4+Ox8Pf/e03v2R33aVZ5MHva37h2/cr5//
P//GvXspv37e8jn96Y17d5jc4d1rfPfRevfWv720d4f++tP+8YTv3v4/zf7Tzxm/FH/AXz+wPNk/
fOd//ZF99wa8O8Ovn++7HZSpda6yEeKiCLHsSMXc28SfBXRvi3IXy+V2zLCt3z+sz5E4bQOjuSs7
I33S/NJfUO8KHxVVVIu+c/2HGsnogvwz744KRgIoxSm2VRx3K6t24O54k7dUCr+8yLxDdRLFJRmV
YMU9VLxs6hhYr1xZlK2/tmMSsOXi297e5ASbIvSQRcyJiXKrnJhJT4QINv4rQ2lTc1ZglBfT8AEA
Nurz21mmoaA74J7UukzQXrmke7RZj9eKSTdPyvZF10R+eVudZRRGfaBQay6hPiDmyfL3Vud+kfu/
7Zc407azchcINOeJcTde54WqLgnfwc4/jd8fJaQ8sEprsYkYTmxMKgLbbvKrWyMyUEE7kf/NGMAE
hFP1ORekOePbX46YG7d+4jkPjkHhF8rFPLhk0dUC5OM12aRlCiQ9SdDlmEYV7fQBkybJaglEXJNe
SzaM2wqTyhNIBmKszXxusrG1sNCwGWn3gFstvElJuperq1lSzCAZEFpcpk+Wha6Qplq8kVvTGEpo
CwX8KLcaFmEYaROi7DMF9TMUYkXdeqfqbydx1B982hwE8PzYWNrEFno45rdqkHbXaD7RhYjI3grX
aq/lxCodZ1Ni7yZK/cc6uXMFkRU5on9J3FBfVZZerZUxCJcNLc1jicv1mkQcbp3twHqJsYIkcAS2
1kAYRjmazXWZleMBXh2qeZaggseLyjTaZVLp6jH2A3FMIxCfHdUaeiEkSyc9DUoGzLAcEIWPET40
HBs6QpSBgGulD29jOaEMucT7Xq19TAGlWcwqwkQcXAymhwIAx0o0YGlg5frHAQdHaI/4TyAXMMQL
hMOGotvpRvDIJ2NyN+TZ3Y49YTH1rPfUKzR8keLRV+NueNFZpkOnvj+MAdypohRffd23N9y9aqeo
F6g65IbADAba7sO9bTsDcFsmWpcSxV7/DjEiP6Uzew9uO91gcOFlCbu2zTp/L0gQotbpPVdAMEgL
zPciGdYTsPWjOXV8iqgN3WUQdXusiJvQQSPg2xlCn9owl0HC5yYuFDi5PVkflBLmFyBVq0IV9Qlx
H5gzVmEDss+oX889/e+zKBta72oeHYyBMM7J9PwteF1xdgNlDpF03LWVIia7kiu59Y6OKQxggVT6
ZJCqKVtbadqW/tpPXEqwFcEYmuYf5AY5B7oGbppcbtxpgCdlNP4B5TT41qYFoGdXgbEJTDTN8AKQ
M4OTuyvnDrPCAJ6uixiPNE2CK0Ep/KBkdr3UnKH6TGDBnTqktMByvhl+opMzTllgo6oEUeOoivcW
iFNyWLX2voBEdWwNcaU1XrUcnDjcNoWaPngjdi4ztMq1EkGQUimCnAOadgmflDqpr3XFHT+XHSbW
qQry+6SmrhaQE1y65RoFDJ6iybUvjdE4+6GqP0dW7DxWgDPpIzRUcRLkziRCOtd226LzBBMrSEnt
yphsYqtdm3ofr0YMDVcIR9D4m/m1MbtV/Sy+NovGvvRzUphX5xayZIj2V/2MgEfWpPHYK+jXt7WK
tKEHg7brk6FeaZigz7qqPMys4IduXJE7nJ3AFdYj6eFJucyFqiyIDWtgy/XadMqbcDrV0FGuWtte
Rqo7d3eN5rHEj8G1JlLJ8VH8HZ1PQmY0BxwewqSnhhSenTKg2/OK5gUYkLum6Rqu+nbhCsArk6ib
DZXQ60AltKYARN2XuXVIlZrwaCNEZRBoYYaHG0yrNnNBMOqFZjQexRhpB62OinVRTdE9bqsWXYhF
6Q09Hc4QwgUmmq10MKqlZSgjDxugL48H71jiKAJC5NDIaJr6SBYGF66p9q8jajdXamfdummcvNSW
SWIF0Mq6z5TNmBDPhBbEeU61G0+MyUvekF3jq+QE2/34WUN9dS142dfNmHzDHBvvadCTtd2KeCm1
+vpEivlVRbKbVgltK7//NGBJtmzNaZ3EmnaKRUHRSG6Ry5kPdV21k11MLeBQJlp+jrWCPikjZsaY
WgOaZ/5twiUXfsYuTBoEFwZ+hpLqN6g5Q9T+1hcYEMdANw9Kg+vbarxr4PPBkg9BuBaR6V3LdVOT
iHXUMbYuUUu/rouopALFKn+r6wyLcxTn9Xmai5vzUdPPQzEMLhy/Vs+vJ5rXp1H9VTdKSMvz48mJ
1hHDiyTAWr+t8wrTXenocgjA4aguw1Yypi5pprOSn4Yp8i/hvMDLJbZJrmvtUSB7YWuVaeNSw5K6
KGatPy0sgfmDidwq5wqNRDYyoa31hw0AogU6VPqBhun7FC5+nPT1kbBD54cGYtPbYa9HyOUwcf2N
mlKylYuvW+SDJlp5X+Mv3UD68I8u2XpcMgAby0XhN1FN+YMt1Qw3qRSAG3LxbWLMW1Pd3KkdysjX
fX/uJo+S6z6eylYrg5+M6ebtTHKu7Ud1i99/7wOOOFS4KUmIYFKC78JVNs+OJldME4oj/VP2kRMj
qPTXOXlILveWs0ZUOeXrns6YoRqxUo03ifPIzfJozOQE+HITushQUKJHnEi8BXyQGRQ05lm39/S9
PU/knJxQG/2x5d2s3CSVjfLw1939YIJZlF/NwB+FGMLt4Ne/hgMNuRPBdP7bzZIYNEV6gULLHFev
AKEqDoPlB74QPqcYYmVrGgddJ4gm1hKyTcMWZmxFNOIYJie3IQx4k7QlkPq0PvYDsNpzrY81sAc0
e4RlAO+Ve8LWb5ulbhUPiNAzWKYttfeqRTDTjAVcxzzflI1DbKJOoOqySok1f1tJ9T4/y82gf3EC
NC+aQIPGrW4JlcdD2Tiz9taZ0cK70K7KoTz1fj5+nrxCXRYxyM1u4AYyU43rtPe/pHETbbwGZ1xg
A+WXc2Ssf597WxcnJhXvKrt/3Vcdw13uN5VJzgyNadc6cE2bXhwu/njCtOjCRTE4W8pUL+SGTo8v
A9+SB88T+U4XdrrutMgDyUA+ec/DxZaTP8LnhlVnauOmFWPw5GHChAmZfPGIE1loKTEzdhCbp7Kl
deMHYfXgtNrRJO3yqsgAB9BBHq8RlgzXfgzVWLcaDAo/11V2X1/0+FPqdd/3ktscESDU9HyD9AsO
l+u6EEHrFNASedt5Gg1jC0suu7pKcKEBr9PgjGnQfo/OVGzboUtJ63ZhvudO+o3eQhKt2t4U69jU
55iUeTmKa3U5uZq6fF3u1IpEzIzA4MpQbv0+E89lBNjZFIpAQwJI36/U38FgoUxJW8gs5mDsgzBx
HhG0LCZ6Hs+p3pC/WnfWWh6OIHGd5Zn6YA8ZdltAGcMcM1IZVnBn6W1w1+rKMzHoiInmpTDqg/3r
Hnr4cQ95kIt0+nUPecDPc7g937jXpVI8eI0w9rY1OpfO57ZmcFVu8V3zKJewxThIpK2K+9T8Qa5S
51VyPQjgeulnarCS6+RWeSI67KfKLFqkB5xRrhrsiSzoID++7SrPESvc1PSalxP6QdAAcXrFdV7m
6Q6pNrFy7qTCuGkmNLEmlzClMdRbxVG0s197UG7mpXmCXylcFQYewq6Gmr0YfINokonfzLQ28aD6
06Es9PFQYUGhQj89yVWQ17HQyQ24E5gdZ2C4Dt+l5H6NY153kLP65JGs3CKKtMCYtVGwTPN6PcYC
5qurngHUFc9wBmB75b13CSE2bUULY72nG3wZuJtY1mMXPnNhv2QzKDZPrbmgydeO39FEGXFkloJL
oTMPqHP3StND/cVRkwcLAcT9AI5oV4dzFred9S/eWVMU/WU0SnUVGSQwkaaoXrdBcxr6dtkIi0Tr
HmTjuWPRNyMWXQ1D0IdFuTNO2BupZpR7/FzVzevlKotUOzxoSMwy/8HOLZJnasWnkMAv0JTBRtbi
6RZaLEO++fqh9Fx9cnlx+rkoN3xYZ1oJN44h8hx5RNonOb7inTl/tL3S624rWjfzgpyMJbRpfibN
lT6vI9iwu63J554XbACdItDBKLtcTXySI29MX/Fuarfimta05tLoTeOGmO6g9bC2Dg6op44Bwul1
ll67vy7wxr6uHOYtchLIPacxTreNozy9LsottR6hQm91IAGxz7vuVfe5mXrFIu6brxj3l+2Apq0l
koE/pn1CPW6f5FztjjZYCN87ku4pF7LK7hZe0/qbqhX4cDINP8JUcK7RG6ullurZMc4jvgUasS5e
btfHWmQEr/ZF+axBQbwyCSE5YW4P7kcL/Oi8Xo+EBrJOZfwxLzoZwQyFxW/ufHg7H87opvh4eIC2
Tq4PaROsxXy4PBt95I+Hy9PSZMZt3zXvHp0ggXyXNkO5hO/JJZVOxaZGXfXJi29KtVKePTr+m1rR
9LVcbPtu6RjCfDSnWF1VZYD41kM1vGKgKxBJGqG553bpYfDV5trCO3bJu2Rd2jqxSjneCzzx/jZN
dWo/Zuo8Ztigln7dDduO2/nHKEAbNFutT8286GTatmu5HKUWaE6jcdUFmLjpJTT1A2Z176FB5A5J
srmxdbMCEci1zYyxwRTAtaGyAtnBl9Os8FnaywQi9A4EIAFhEcHJkbIKssl8MSIGyqUxDPu2M5Xb
OLK/jGNsvsQYf64ELIxrjHzNMYuyjKhPNpBIsqoUJ/lU+Hq56S3xpbOi9EpXS+0gJ1odQG93pr+z
KPfzyNbbOnG/kweMyLLInv95FrlLL1fKWYys2WKMg3JVD4V2gSOHzIA8lKs8TbxNp3niIjfULVLb
sVDBMnhZd5cUtr5n/E5WcKR2d61pt0iuaiTY0Fbl0mATYNfgL6VJZ1fLjpb81qdLOTOAy5c2LR/p
6Ltfs6E62BSAZq8EnM8ensLYrYkDrqOrwv9d2A3cJqDp6yEc+9+GsrmEKomak1bpVI98FyF/XZ/G
sjPPukJcbUMH8YuVKFt0HuVTVddgvYRfb310HST88EwIOKlPwtLuAWx3WwlMRxI7fmenT/NWxeiN
BWXZTRDj352Sm2qyKDJEQ3GEGQ4yXi5HmQ3RzwAd97rJSW65XWkPcj/f63AXWRH3GPNQW06I+sb4
zMdkF/be/sP6t8UM+8sGokuMDqRk0DQfjwmTDKKAsBDV8tF0GshYib1KKUyW6cyG+D4pGJKspwy4
hefg58xU/YsnQFkkZixuWoZkm448ih0QCBW53+QSZJREn5vS3LlQ9JGDQ9UFeXmBdqY/h4N79L04
/T0GutKlVfmSTwS7+gBYb+CDw2codX/fVE2OxRTjtJE6MfKM4XmaL4cqxDZGnls0wdo5mXNvbMPI
1yE+taWDhOnWmifo8eD2KeVJ7uH7oTiIUv0it8lVZY40vHLIYZ+i9Bqo8LEpWwTvKQkRrtKeiXsy
zhRLjbM2z2FmGvGcTQUSZj6HNJx7Z+lVZBpqBbzH2qzvhROi21DHqoDowjrFbaLvm105O8xpbCkF
NyL2VD1bZ6FFM9dyjJPl+vF0VcyzFBvLVTG7ReUWQ26Rs3Ki1OalSrJ6Z2njj+M8F6C/Vtrxjnzz
m7d93x3rZ0q0qJSiA8LCznIfeQY59/0ES3fSq5NcHSSCJyQ3Rill46qiqv92qKCcQmDgfKqpKJ4M
I+y3b+dEbuCCIYwI4Rk0hXSGWuG2DIOgi0R7paqZAnBu3kKAnH+Sc3ISGrq1yAVqjg8bPuysBh1i
T7yii4lqw/dzfdjH7ttpFQFs+OUjve0cEC1ENJyeXMmn+fbAk/i/7J1JcuPalmWnkpZ9fLuogUZ2
QBIsRUmUXJJ7B+Yl6hoX1SRiGNGOdljOIXJGsQD39+Tv2wuLzH42HIaKoFykgHvP2Xvt0gtmojxp
dxB+NsOFXFfNyg3OWso3LlNtTLBLmiIGRpL06ujUpQzcZqCbm2B0MAsxtHPPjlW553XtfWEvB9bN
Km33oBGv2TC1r65Jg6Vtya9YN6tCPrtuLB5M5tAfUihIUdV1r3QK0rtRUFlluG++tAtCqCx/tDyr
qp1Ix2+ws8VxSkX+MMJwfHC1ONtVIGoAHIV37wvF1ksGMEss5Z8Hsj/X3vf93XkNiQMopTPo8oFh
HpGiRNfZoXSErOjUYoK+ymVhYR8lWyFr8w24l2GnZxPu92bumIrE4YAmZtnuKOCeM6fiv/7HC9cL
ql0Dcy4SWPfaPrjIPxfjLOUF/rEidbPHdM9BgqGCyzhnv05b17IiORpGrR/XM1ob+Lpesa+M3Tfo
NgGl8Cx7JDYyfdT7GDQ/HtlDjgwk3NSTbDbwO7I9YYrpo7UstJBoojwk5GPdR/GbxlNouXulNNX7
KZG5P47MaudkUukmSKneRw0yoUnBaR4YhUZS4pyQgGIEr1M0O8d1az2vXE9WH6eGgPGfpxoDUqCE
0vh61s8TLOsgMGwea722DD/IOz/VC0TR4BYRKffVmzTJC4Lromw03Up9OlTKQ7bIn0uy7X2otM5m
3bcuWscpjsjFiVJZzlsXMWLBixAWRjH00u/7pa/ovfPznHWvqiu43oGvrpdnVBk+1gNDgjZtYooc
UF9d6pRbVwJTmbte/Tj31ifFmMJvwm6okwcIWbiPkuwLAFcd4p0ESLApLOCdRdzFB0bt8yWexa+1
osRYrjbqnlHCRBZmHKKmbMNjRCvtQCkkv7erut/CLMxew6H5opn0XRyBSlGLg/KiT0VF44eFYeQZ
FeYBzgVb6/4+6wm1V3KqPKMRJPi68mtmTt0PKU1iZTqyXUG30LUhsaohmws/ZPl9GM2bK8fps5aC
InUkgVOk5A6XxYNFAdM85UXPvKhyDWwbxe+bapsaRydtdJRNzRdZ6qRIkEjxpTMG9ahWtXL/c8G8
4BJN1jEs1T92LQfNykmBZwC2KbX0XMqpvKqBUVG/0eJPrYRUp0rrm+zGz1Nuax/MZqZxPGtiD87D
uYgqmXoYwKyuMTMdOtIdjEfdC4T5a996dF3oy3nr2tSgCUqjr1mijds+Z8CwUs0RHSpIdsTDuqWZ
pOtNoWKDlMQo/L7vfXNdG2Uw/sKiR3+e+PNID3+mamKctG3VPo75fDAKRWA2XyaZGlXKdbMUWeop
M1+3oCi7Z42g+tpKuofChO7T6G64IU/UOdqa6J7TuZ39Bos9YaYctVBmnjEd5z9fGmiGehdFdMwo
yJ8ws1onULqTZYynOemoXK67cFlXxsYkYOXQRukRkGjhl2NErQaf621dYGp71LGQ3K1beRgkFzAk
b4B9MfIvZyV9k2wR4Dr+UIeQtiscHh3Pr4f1qMqsegdDKr433OozcSVMstyo2A0KY2FkmMRAQVdP
s+Rm1m70pMGV8OeuiHCak4y4Sa1rJs34ltdQryuzDf2yDkn2m615UwhyPYUp2hvZ1ASFdnH5RUjj
uzLYwY0SV3xSCK3b9arafnJ7RiTqXHzJl2k5X/jmwh2lXqg7YJVDO/HrLlYhehXjS94vDQ0DYIqt
ivFFDQdqmGUuLsCBMO/yXW12nQOAxQmkdi+WO2PdycJ3k1TDJcRiPRDGdNJmSTizW+qb1u3w3Uya
kd79XJW0TQ6pFrys+347sK4mS3VV1/hwtF7U23XfoEbaQdamPGZQ2lTg9VjzUwfY4Ir6cpHIXu1l
sa5Z+SIpxa+ICdvi7HXnemKZ1fdG3rpHken1NgWvvTWaEfLcwsdYFww/srty1lUvk5m1ez/a6rk+
MB3j8HqOlTxFcZrucmnP2z5GzPFtGvAsqrou4JLN5qWLsjtBjPAh0iqThCN2rfvXzffFZIEvS7T6
Lc9F1nvvp6yvIPcj78EiVwWxWnGyqYfsWyLnwN0aIguOcx/cVK3HKi8bd+uCnqCGsBzt9ZpUbwvm
MwFagCV4PCtX3GfDPtKWpL31JKSY9dWwDuiROcV2l/CzmRoJuF/jXi2+FbLur01r6fckoBv3HXmx
9EqrpxrLVLoLJvqaFbmIm0YzzHQXm/2AtdEmc2DdXpDbyqgPd0nV4SciOKk5T5T5fm6ul0UbUfpR
7bSb9Q3e30oBpuDZ5DH+utZQYORSy/nyfooWEHeB3AR89iKstRYV7ro2dbIRnllSZU8HAtz02FK3
65EuUr5HcET3RDf9/ooK+/A1aSt30yQIQ367ynpVvUxdXwJT89bN9cWkGPEmsraeCryp03DQy8bx
tJx+r0119FZUnXmDmSIpENwGEntuCnOyfRophCMsx9Z9oBTusq5x79ZdVT2Fp3pUpLceXK/TYNok
RNouT+umXQ3iblSC63oGeC/zRg86AN2dFXtrSZkbVXs4EtWU3Gji85lg1lq3crXP79pwaawqyW3d
VQUy2nc1zdp1cz0goTVyp62aw7pvXfz1Qv1o5neo46/vL3q/UJLQ6tv89xcpl5+m5qf5u4u8v/N6
oUQf/vmnUbIoul9/3r9eiAZlsS9I69rkI1qhlLTYqQ9QUixb2aInX9dghJ4xatTnAYINanOzfsvc
Zjz+02kULWnFjBOpyGozEDJpu9HGUSEVvF9qfYkqAQhCr8zJ8V5OHEtiNk1y7vHr/fGelV1DDmm1
mtstuWnT+s7AsI29VuJOiMw3QfgReQlFSBwG5ax5ToczsXlRzRBzWR3Ucfn7ZDU0u+E8J2n4x6HI
RFocRMM1Nu2EsHPMqX2c3hg6JrdxVtPjyJzIWzfXA1agpZ4EQ0oSa01oZjBDUiupylP9qR/WRVjT
eBr4BZoraSLkQfggMgP7eUXonLGkUOmHIRY/DOrg93A6J9Mrjd563zdQb7kvBPZIzPDPplDNh3Xh
tmQE2kA3ju/7mppA5LziJ+gq1EYe1tbkqNkGSUSy/GTbCKMt7TVOuun6vqiJVDmCEfhqW8i5dagi
D4LgznVLIp+/kYQr9jVo1c267+cBg7/jNCcsBVQHDJ4kumOERQnNdVWeV632kNGI57fd5bs2VovP
1CYMAG5Hxw7UxPvblUEN9f/i0IJIP1Z62GyTYCpJV6vKO0qRmk+TDs6cZoT7UunvRRiYfjQFDMSW
mplqmNEtNr+Oc5HhHWhoU2sDHoFYZKQuNeFrNsSubwuooXoR7KjlB3BKYANE/aCUu7IUhxzMmCfR
Aj4kWvVZC6f8a2OItyHvzGfRMpLWU0Bmw5y0z385gWZO6icoRTaxQoCgaLmrNUNyD4sCo+26GpTl
Meyz6SxrhAj9iHMYNxYsNLV8+clcXGoszQz+bd3MREMZuk1TaIN/OaAtr+p41bp/PXd91bqIJwYQ
/J/Sw3qgkM14Z4mXvoiNs7EYlcc/1yj8tGdM8Ovu92Pvp74faIfm18vXfe+nzFUzeVofJbv3A/0E
56/SaaTSuPUj1l4qWyMOMAVumctUfalU5pg5DINz0l5CtU3oMhnyUqnwEhyC39PeiAhZXg64stz1
tTOdMRMm1/Vo774C63WPhaVpJ6K7tVMtANCua+tiPQAMQzu9n/K+qeMGs6YyYpbWF08W+kqSUEkR
p2FQPCUkG53IVmTMohtwNWjSP85Qsu/UZQEQ8GtTjZVXuAKTq8RN5oalcnUJXDuQ5oA1durMu8Up
uxN6Vz6XcYa2S4roy6CLg7SZShKh2WxVRqHnBq7OHlhpmZjRZ6nhjQLSggQGQvKTNZJsqE/xl9HM
qEi2+7TWgY4EPE+pwLnkUfMj1kh57n47QCwUHuwW+q6iOPb1/WSJMPEMweC4vpRso2tPuO7ZXKCR
dtQ7mxT7sL9uamQvPeiEru7jWVmeaXWtIEJN5kuVDef1aBC6mNqW1+Ig2ACiUq/rrohMXXBmU6/d
4yYxwim7aIxenhLT1Q6jJBhlzb6eVat5qkicx78mHtZd+lhrO/pc/W49CNAjfNTbaaN0cfNEcybz
jEbX/HKuSDudBbXYdTEua+GAPS93ibXs4uGaWO1wbTW80E1UQz5e9imh0f880InXNLZ/iIWIaCzf
p3WhplF6rWuR7Mea3uT7gdZ0e+GR/lgdwd5eLbWi67MsjD/X0Lr+2od2J6u8dbswICSuJ5ZZdOpz
xzrpdp3dD05AcTVIt1hUs/t117qmLgeX/dNyAmMpAr+qxRo2Whm1nhov+7oaAJQk6JnZMPlvb1aj
5ft1P5VlEDXrgffz1rV14RjtgzGJCgemKsltWe7b7XczIus3LFSsekkWXnoh7fu0gDJbkwz4xVaq
4xRW02tPxITvdCEcJuKln1BGfVlP0MzkB6aybF9iQvMUSw/O60L2MjhPQfpsjUSZAJ+tGWrp5YkH
ReGFMG2yTRQ20Taoa9tfD7vLOX1S7Q2MvNe06OpbaBjuWXeHt/XYelZJGsOugFfGHN1MaL8E6BEn
YzqjkKBIVZXmiwxs5i5QonbrZoT4ezsp6ogZiKMJGlFAuaN6sXvaYAmZYGTiqI/Mv6KXCMzuclKf
u0sOmntbt4K/Xr8vE+3X9e2o2M+ORK6qV/W1NKV1moIBW6QCQWfdBx+7viIkA73iVIS6clodi/r6
8xTEfTMwMLwzPy+wHFkPr5siSEufACnLW6/y83rLFQokMV4M52vXLZCYflmgIMpKL+p6BmK66/22
b13Vy7izNiIFuj5iLUJJPfSJuTMzjdoElAT6uD2U9WBBrQ9B3cEl74P4XLWW48mOBuvfn7Sev75y
PX1dIwAuOcdGuKAVlzBN6NHoXFnYsOZnyDdnXbWE5q37hqrsICpKSsN/nsdf2q9XuFX9HYIqVsLl
4Pt+u6y1kzXa5/f9P6/ZW2BbAvKpduvJodJGNkjk8Nf12pqvgVIpYB364GQZFdQ3e1lFjhmc1rV1
0efg622VogadzhbKkaa/9vMUbkfGiuQ5p8ZrLoZTMDfWTSim8qiI5rqelaTWxAfwx4sgcoNE69ov
fYMEdu3xw3hoHodEl9u/21ePLuDdBXa0npzZhM8UOp/U+7731xpLSWg9sO57f+37e6z7fgoU1mut
2+ul319XLu/5T/t+vu5PrcI/XX8IsBOmRRCYb5BLUq/L8wFkSXpmNmo+5sRVPsZhIo9KLMiKXvat
C57mmS/7GTj7b/uIVUaoGu3Xl2Wlq5+UaCxTbvPkO2WTF8reZihEWiRNzy8o84yPk5sOqM4icTIK
A5gdc89h2d82Hc1H10j3iUyNj4VVbDXErY0+9F+HGfyVbVdf5aS+Ar9vPhfczrw+7uXHiWmJVymK
eMWOEGB2dp0PYxmPGyRopDiB199K4sNudjbYW5cs9EfFsuedPvXinv6r9OPENff0I06kmwMRHDrs
lYpTsqrNc+kJDA5n+EjVuZZj7ekNKKpNFp6MISme0orcgSAJe+WJoQfMQKtO/HForG00hDF6eGXc
x2iY76O+N249wtZjPPaW9+uoNifeNOXKaWpt4xZ3k3Jh2PRkpuSUgi4OHscI50hRjTX7IEIVwnTP
lVZZZ6vVOr9vjfzJjFrLmxR7+DI2chchFPwhA3FZtLyfwK1Baxqtiib94Bm9SqbNTInETLuHvksb
P8aBfufUoQKJJ9HOpFuax5pn+rHRZ/ucmw3YkqhLr7ZUc99p4g/8eX4bUlqB/DLUL0rAFH3Mxk9z
IfpdlggbkkBcPtIHHbwyMhdcet2cejs5EWIvn0wZhw9o378xsa3eqtrU/K6LAl9QLn8TZfxZ9lb7
MAV1ug+aqPXqoSRLI4G0r9WyvTodNQRIre1nktIQaY/Nt0GH+JKagMkinfjdgkTIWzYkLu5qZB+5
TG7rYqj0+Fg3k+q979MHkO+xkje+NWfpz/PiQX7QyWu7rKeNANUfVFpT65Yq6O6rEgWKkY7yvtGL
R2thJ6xbapvLe0AW8t5oyP4D30dDgV3rQW05f0Lr4BaZeXnfX4GnRMUgERYqUXt6X1iibk9qTaCp
nMhHDFPr8xTrziHsOoWArTgnGj2F8lKIBq+GIqNRh46AOt3ursVYONciMgjn6O0Ji/DCQ0Y0vxvS
rNqsm6TQEqe3rmbVOG6Q9JU7wk7YqdjLL4lxMBQoWsj7kFTv67QeWs8XvX2wUc6ef5647rPaKLxm
pJIub8WQW5DWWsNIw2F0aqIZQBBMtum0bqtDNJ3Wzfd9gYj0DYh88qmT2Cm24NzgcU8uKqk4CvGH
yF1AltgG2Fj3UwDlLrqpcJqt2nMYhvpTEX6OSIdkHA672G6JZKRmSmWi5NPqHf1xDvr82JSTfRqN
8ZCVxrmnSnrW5Jw8iGVhiircRdE48mpdQT5laUA2hgWNfgzpxlxLNC/XTrGDKwkutylDLbjuWhd2
Y2t3RLo42tzA21VVbw6UkAIiHUDHqR4c7gVn2pf1nQb0tMwD8ZAvi3VN6tGjFdekDhj2jKoVPeZW
VQoAUSG9iPWUaWiQpBv513Xr/fUqnTIrQeizngrQlxK/QViZPejzOazlrwXNPImA+c/tdS3ICwMu
hz5u3g9IlEO/TpxgW/r0DD9qujldmiKt+TR0PoUksaxNS5UVBAEz7Uu1HlpXx27a/X8MEG7Zbvpv
oqxsVeiaKX6DxGw/d59/ZV1dP+fEYP3Hv5Ji9e//51/+499gAP3v/4sUqz+v+Yv8o/8DtgiySUPT
HFM1CZ36H8P3tvtf/9O0/6E64GYcV6i6Za/8kT9CrKx/6JbLIN42NVfjaUmy1C/yj6n+w3U1Q3c1
WwjVNfX/J/LPAvYpsyksiyXJy1YJM2FK6WAX0xfojbUkXP0G/tF0Yn1aejQHRfXi/fjjt9/U3+J0
bH6Xf3kDWqkuv2PewjI0cCvQjX5/gzHgVhEYSG+YxRyC1CvDaWmJOPw5gAY925OFcjuyeVL12Vl2
xXyIheMLMQcn1G3mRpNUgYrYK0pEWKZh1geCcB6qPn+p5pDsXqdWtlpG4Iw+Nu4hGZ8qlyTIroiT
XZ0crZlakzDraZeNr5AUj2lTyy1JjdKnI3pp8xofUcCM2qpVVHkziFIrJRuz5l442iMqIkCSejvU
vqy/DgWpxhRasgMPWvx7PVYdZcpfUMpWO0S87j4E5YUm2NkvGM9tplf5riN+FsoGeQa9pIQa09HQ
kSBaLjBSgUVkGOPZoy+zcfN8OuHhyS76bO71qnegA5MtbucfU/M0Nf3WIHl6m1uQ3toScKoyPfSR
SU8aFu9WKTtzlzRmtm1EtdOa6UYOw0Up04lftufk85cwcp/qXLk6IB5BKkNajD6pebW56xivwXzc
9DNF7Wp8IN3Ac5TUr7NhH+S7mvHBBCOob7Zgjp/mKjmYrnoJ9kbTn0PZnWgn+FscCOT31nuTSRAm
srY8Wbl7nqntBSWfqYssj3wCjFd4mvLya8snmssbdOa9XxkwGTOiMkJTYyfDZViPJoGwkPH4fyun
lkcn1hByRhjih0y2AfBq7XjfpzLGBKcxwI1uvZpwJQYUdXkoHEiX0EACxfqQ6c2honZqt9Ele+40
9wWc0FHA5LWa2/IdsHqKxfNQnmgSPXbm+CSo5eB724pNnBubSLd27bQkGcD0LwPMTzhjiaUwzW/g
ODfABqdkp/GDkE7DAButItA/Uls8C8dzF7k7Mye8qdO9NlG+a1gf56m4Efb07PL1mvlbwOXKEIBJ
bCHul94xgM992/X87sxDos/b5d8o0qPdJG+hO26qUd04otimOQGdVfIxY7yVfLSq4OJUZGtW9g/8
rcAvne8Lp8jDKOkjREKJQAW/DokildQVWnP6HKmjSwYEOO8w1nbzdAG2Wz5UgXaaUur7s9EFgGpp
OjekLnkUNpRzF4SOn6bwh4NS43VVu6sVyVSFKPhTaZjnIMuGjdR8S20sj8dqvgvHEdNsXn1NRArn
EOfdro8rHqfcFffCKX+YU0wvtSP/p55I8CorJg/prorgZS+p9gPT/gsej31qqgfKf2+5kOB6EDR2
um1gGAWI04MLNbvwvmryzwYo9a1aD6mvFCk10pqoqI7CO4AtsKhD0R+sVtn2yUwn4kNZ534uxR6m
4rknXry3RMLTd4Y0tKOxewQI9EGJuouUxZG/ewqSab0R1Sd4zxeNcvBCVsS9Adtb8YKJHAJjzj6N
wg/RLRr5rG8LBe6mzPEejuMl6YOnMLJuXTbNfoRoTWNGTzOUrzGjp6y+M6K0ABGbaidirwHmiqk7
5/keP2l9lyyL0ux/LfL5joxG5u0ucU2xVX4ph6I+DfmAYKfWjk2XW8yOc1CJWI5rp+7PC/PFItEE
uUy2Q7XdjOkGva1nBh/A5YTQWMGu+iGEpVn2e9mLN6ZCgZc3lU97u6BIyH8CQhs+iHsNv21OzBB2
9K+R1lGiktadnIDMLMHTNixwMlmxEnNHSu+7JDg7HW6q4OzO0xva4iMj2CcRxE/SbnzNaHGs6vey
Z1Crfid8aQ6D89ASOlahPPKbeDzwvHhCy7OBpuR4VY5EGrjpQHvJc8rkODWhr+nhZqEN2XqCyJPi
Is8Wgu6305gjeRhP3HwRwnWQZyZELVl0RoZ5V4RuTAC0B4SsJBi8Vg/GaN4ZdVl4nSgvXRk/+KI0
PxFVO20CyMYejPjKSzoVCkEU7RAYEC6I6TIjM8QJcLbqNVPMwvL66i7fbZWJaVt6NxXqQcvJJ5g7
pgeayF4b+ugb2aOREGH0AQr/4NG8qrfgFHqviW9yzB6mCsdx960H7EwaxbZ3h1d18VqY3wTu1q6n
HFFD9LSHLd/sLSQh5uB67DHKRQuGvjFzgVSH56YY91ZzUXRrKcVemNl5dkU2JNLKZkPXpHDnwwAc
1BftF50KV4ZVvvzmAgdI+3gjhtlzxk+aza1xC9IaymrF40EzULdOyhtU/Q+m2e0EMpq2TF+6uDgE
LcxS2cwvukQgNBsF6cpKeNe3k/1VtPmPIJSPeD3VnZXZdJ0UjFGuAYM/t9tjCCZZMcXzmC0xWbVx
M2or2g1i8qO8zD4owFZNa/atqm+uDt+Xqhv9eFTfuiw7NTC+/c0YjB4d0m2IUyOs1SOiZR9G1WUa
NGZ/zgzSU/9C1sBFdg9CKOpmAODZOKonz07yPMS24kX5YsgAm7BlMEdwVqOf0J3gck3yaxUZ2ziX
+skpZ6KsSdi1CSP8OKSwRSUiDC9GnbOdIp4MY9l+GavJ3KSmDXjblP5YudekLk+kMH6mReJ+seLp
PiRWb5F3yI0NwoAeFKXWpQSshpsxb7/OiuWVVC2OESG3wdIYhbZ+Km31Fvdztp0QKnlobXHPLgMq
fqislAeM6udg7r6Q+wMyd8aOMWTqIaOj72nEKkVEbVHJ/Z64ytaxy0e7cKNFOk8BB6PaAnFF0Dxk
vq4PoZchjjvGC39cVSNxG9zwpRwhLg1G8qx34b5ucWo7yVKamO7A8mIP7q1iN4dfx4y8MOeTmRDc
PheK8siPpGwci4a0PupbJp/xLXKDVzmrxrmSzSXCqMJQI6YhAvYuaX5AE/wE2HtrKS7hDxKY/S4j
YGJPLZe/fFE1O0U8uXWxETaRDVxwQ959sG3hxB8TzdjbTnXXE9ZzyLSeeSuiWXUIf8BTzR+KTv0+
CYpIZDjQDhvJKVPmXT5YJCvZLkQw0nckwlAPiTx3pN59QlD3RHMtIyiFYC3cc81BrZXPXVUYsEsQ
+MLmq+iNuONFDWI/SgmaM8UU7aNOVY8a6Q25bGBUx2XEnaocDuPUznskvQTMAIgPAwV1sB7+sGAt
8zUyslORWZ/rJr50OrNahaxkGoMMusJtVCbfwx77Q1kFg6fVHztl6b3b0UEa6NmH8XvQjMjX9NfC
JjsH35dHdGV5THVmnTIPrC1MMsZHmRg/FE2cHHhWvZU46A9GH1QHt8IX3rn0HWcESIxsSesxO+Nj
YAbxXW2PBzB5X12rMvdjqFzCOOuvwKwbQpNI9Ub6h1jl7C75ciGaH0DzCl4LuMCBlT0lOe/W6eqb
6ibuZc6jo5IXi6Yn77djKYnWy4vGn+AgHYKeuJfPeFdxOErRbMzIRVOBZEDVKuUsDHN5EnSVp+bD
rS1jpJz0JhL4EHk3D+cyro6wX34MpvMw5sQP8IdElcydz4LcLnRrL9xvP4zfjIF0OoVIqW3uTPz+
ibtHX++Mk+LlDtppCj+x15olDn7cpaPVvwgMobsiwFjbKt1NsQ9bvaNS9WSi1NMJgygRy4Rp9ozS
0NPEZ2eArjw9ZDED7PqxVl5LAuaMwGugW3D/18F/d84H1bmPx0toP8ruQsenFJ/0yd8y7h8SSPuv
dhntkuJjQu7lzLCx59MNiKHAU4GjBfEjsXheBgLbjgEQB9296dQPVv01HO9i5xIXT1vINRtiTD1u
aUxuxHh03XkTiE+2YXtenJxE9WK6yVlzonk/m4W2nUvCXW9mSfRiRBAjoyxGCg2TGme8RQm0vwYf
t4dpgsdCTSFLGg9GaHwQE/crp7WmC8ODI/lFvp6PA998nNoYREoVm6noo2seg/LHUXwblKrY8OxM
z2pEHmdcoaetVf0FLaWNHwTqRlM86lPGsCUbp509ZHwVU0x6GBeymcKdOonnzTDz6MqYZE4gA4XS
hluh3TkO07USWskSqREZCKntoTlVgRmSaahBus6qBPPHeA/Axuvsuz7J4s3QGsGmRVNBdLr8PpJf
n0+M+QZN16+OXT9VY7+dZEoNcNSsR7pqgxcW6CgF4gpSZlPV/JHpIDCg5fVGdSLSsv65ID7lnqrV
wVEXpnvCZzaWJJxPnXqhLwqcgPnn1FMF0yY14cvfX0jRszZqom6db6gytbra5EzBBmNrgpeEp8fg
k+66Hvo97Jy5Q88fPchO2y/pq/SzyCXcC7vx1DncIrP0CEjYkj+2622LCRzqTFAocbIVgjCLbN6Z
6ZOtyQ1pWpd61q6w8Y9JpX1o0nKL63PTtuHedOeLDL7OKFtmuAMjsc8jCkY3/S65mUgwUwZqhvqp
hX8xQ9Is1RJ+UQdAEqQiIIqMlDMlujd6WKRht1Vc7ki80GlQl5kaM6q3Km+eeoKPA0fZCh3+p7GZ
w5mZANIoJzi6rWRUcjZBmtuyQvTjnlIhGZ3DRXJ92E1+EoDuTF7A/xwVLNV9SMJam22LlOnCPNyV
pCKfLVP19paD6kbvknyXmxujTUPfkj3mFDj05dIR1yLtqnX6Nzu09zk0qigkkMQn6OSVbEbaZyrp
DVFZHqpcKjumbSergMIPqJ7hilG0vqJh0Y868c2qJDoaBEEzczsdVc2udN3WF0PwFNGiQ0Ylv9pj
wJQKNvrBdRya4EySLQ13bmfZj/byRFY1vhztGPIh0jVSK2Vr1yqCREfdFKNkGCDxtdj6rNFw0pyd
LOV3QoqyM9DGfmwOLZbxvRTzgdDFwtlzgwwpObTuJrbz5660SU0iG2E2idjhRVltI1EG9yBJduhb
CA4KmI1DVnc/1K7gzq5G5yjXD2bLpK+OoMQPjPu90Yy9EviRA8HgwkRFgZtUPfE7Mk8YvgDIlKGP
EGKblEWykUq/SUqa7Y7YQyuCtlQ4eOgSAoWIGLoYoC95Uub3ctCe+168NolWnEIDNRpZDAew/AAu
KJhnlVNuu6J8kj1oZGEHz7GRZlRklRfiMRjfmtXjaJX6IUwdBNqBxUQB8yoxn2a8XRAziQamtK4q
dVeQZrBuSR3oR1b0NBHgs04yxKk6nXJpvNF+CnlWOAhRi1BuwfkXThJ7lokWTxBrVYNK2dhihIwP
yEEBZ7EB5rBLZwxMcoo/aU5KcSV4gyDT+LYe+QORqaTb2Ztx+qbq2OoloGtmq5mfz/DISgbYbX0T
Oh+jstxS+rB3iegEHFGqBjkFuNEoLX1stKL3NorjLpK5c1Zwq46d7k2WlM9w+u4pse1RdPb+aBNn
sAT+SSdexo79PQxaEoPFR2UOnuDNNKTPcVsQAdFCypD/SEZZ+0F1mwwSrRCs/UgNiwAjyX8RRwPv
IQatZMAHIpVfKcGQlCesHbGy+FHr8oz5XT3rbesbfYffyy43Wmee85jHn1+hU4wrNIO+lhHknvYj
Gd1JioMtDR0YTUsJv2R4HanPEyURnCTdpss+SU7apdXoGdMNVtI47OeGnPeYR9uSfpnAzcWw6m5F
vjfEY5zv1eATM+ASvVFmNQ9JeqFustHlqYs/lIRzofpTnw1TeBQLVSKO5u7UyA0du5LaCWKRLV4h
7G8hIkW/a0AdVSSsu3t7CPmrNgl4snpta82f9PbNyQ6afm71xw5PbgW9SjmUkvlm+aqrWDXPafUw
KwQ0qBjAIMTaINbwm9F4vZXVzn4WAWpObYY61RCBWXbaS1fxUQ2Z3foteS86WjZcxcFB6390NUMZ
BvMMu6rW8OyAoL283yllsovHT65kBLHow8p6qwdf8Xf1yrECPm6f9OjYCbSUj0O0BsEe5Dx5FC3/
k6vzWm5cW7bsFyEC3rwSjp4U5fWCkEpV8N4sAF9/B3k6+nTfh40gSO2SSAJrZc6cppBbX1t3o+a8
4E+FSqBtv1Qydx0MOYRjbkyns44TPmYjne2UJRMyWMKhSlLGiFQhokrxrSjNQktWPgvoVjLZLJE6
+FqbYpaEAU9oOddFA3vD/PpiZl82nshEzyVncjA8c+gzt7KFAlAWbYg4KjaNhdMFTCaZIDWw0Ul7
lluxhEXkmL6ZU290r4qVuD2quYXQsxEVpd7+Yu3sETHI74g9R6kCeAfU4OzQP1k5hcaQ3ewx8hZS
XUu/0SnsEpUVjvTqwkW967QnAsSI1zGrQzscc3BeLA3jG38BevBAap+ihdnjq9KdqNGIpRdnq97q
DMemlB0tBI7RV+g2GxA/ob10z5CcKNLzW1t6zIU0azM9c5XPhHGYLmEx383vGhG1CbZmbGIAv3DV
XPufwcDH3pULVcIXV06q7CPSdofCJdEPfIhMb8nw8bjC6qGZ30GFYqj6dPIymB3Bij4Ojo7uBlLn
oaeqHRJ6vHR1sfzinyZbvnimXGCUn80He9kQPdS86Azsn8eIDWWDbbiwz1DAR8vzcoXPzM2/Ez5k
zF/OvDsUZErrVUcjO3LHqGAHxkZSQSqaNwG3uH0BgpiSW2JvibxIU1eibKSq0P32X91vPN6biUMJ
u+7sORTBa5C24stIS9dyEMapmXMTphpW6XJIRrqvyY629QyAXGQTDIFnHY9B3+KbU+tlY06vqzGr
GzNfPrVUPC02OYZIKF19pAs0sLcPUR6xL4JER8rAhY7F857iSV1rrsf8mJFuXK4NxhpCRhFojrrf
rBWUKFkOncbx8gXGYRl9UOhg7bV82NVVvwuTF+0wDCkXKcZ0RKnPy8FK7Y0+xwCEdNyNbWACn2Mi
NNMLRJOSev3dSH7Ar4Jkdyht5a2/K9zsbJsZQFJtL04SXYfzHFOT51r9qud2jLefReQoyxt+P9oR
7v2lbB2q5bElinnsPLtYnuc5e4urnZYyOwDOgm5BayzoGI9WXCI+VhlkjGqxXcrSa+cZBkmSzqHc
LLtB78Z9JFkLroFSMBHB6MxMgIycW6ARVxNHaHTW5ZNpDd96G3vaOv0IA1MQqvLJrxnnp4NGsjpO
/maVUxJJ804r1qtDraYQ5QddoDiIO6gAr6vbdlLgIG5t2S9ISQFVcHuEEKakeuRTZeV3EcKA5b1F
i4shuxfVGP8gPcqDwn6F4FDuZdVEc0EAVp2bZMwkLHmCMS4MLwqtWH/KWhNZQ28pdEQa5fdwIsyv
P4gEMglF2BK2h2WwAMlTT+3/6li0uWM/114uXtPpNWjtl4q+/5dS+QJqZv2pscYzP9I4kJfP2EKu
+1I2b0l+XIqtJ5z3Ycq2ieXbkQ/57F/BQnPom3cpg9ct/XNk8UYtFYMHz5eUOIQisyMvl+KPfGA5
FjUIQjGN9SEfCrRjelDrK/o8KUjswB4XYGOw+qE/l+BhKZV9JN5om8hvu5QKJGIC66N9wtABt28N
EY5MhzaQBDcupi9PSoGGp99FaGjwd2n+oFP+psVp3zCJ+WOsMe+87E4uQr8nyhSRG8c0V682alCM
BK3Wn8xlj8IrckXdj36fZ/KlBbR1rWFFUmeAtmwnAPlXuaBxb/BRWorkvR2JnIWgiqN8nBrMu+8d
9VwD8uXofqrLEEvyPrbZviHSRzRCIH/XWf0dxp2+spk3R6Ws92KZIEjqJqFX8wbXKgsFTKt/2p31
lrbg0GBgWirtnJlLBrhvIXAuRZ3WEMi35vN3dxctJOy5Rmu+N1F+xN/wUKSz7VfFq9pHx7VSfafA
aUVaJO9ediasPNpOMX/bcbzQ7fpRCjii9n6i2f79uUEjV6lUXnLow33XHvPzfUw2rlI4deOHnQ+s
7OeJ2jHh3hJUSf0wvmPy052YdJRubGlsWnpOK+P8Q/gMtSinWGuH7I8xnzMnnJIQXb7dunEf1GVo
YeNFt9m7VPC6ulW7A1BzbOx1+5xBE2x9zDCogjvkq/Ols16d+BatWwYWMfYuAOaKV7aga26l7cc0
kKy3dtlC45y73RqdUuXJWHL6NjXs6ObAtmyMSLx7VJ5yhBXSLV5ssZrcNmu9E0oAoZftmBtdln3Z
uTbiIJE/jhkF5VrkrwR6CjqHFDWwx063LJS8F4lNTt0G2hQILE1YI8odfxcVgJC2FT4I2FuXHnaN
d3B75ibdd58paiLplqEDYe6b3guttbp4jXOCxK1kXjfvMV1Y6wsXTDXs8gJBnGfjyqoHlNBrsvHY
zE1sVTYANCtvwXTjcgOJK8XcP95S/MtNKEc+nxD1eojXPCTPHBSfvwMRu45zx1Y3AkbE/D5LwIN3
xTZL9mV2cVCZ39WF5wkCE4D1CPLsUhUtdLqJa4y+9ne2Xcptc/LoNO4bI4Ebqke+olC3uhY2DJ/1
AA/VagkHOoYvR9tMIsTFYDUZCeykkW4Rw0+gLIdbhKwRj1GR8jdWNuxKauPyPUnNib9e6T4W81Dp
v5hhbGxoxAUcMXXTq3s77Pon2EJm/Uftj8yOjDJwGEw2vqSHwUwqNDPmC3j7vIQ2SDOAfuS15n4V
iI4OunbCOyOtfYnYSTVs2KiNjWO4qC6pxENIfXhWOkqAc2Zm3Gb5eu8R6b5DnHGayZXZVRY/jvx5
PMWlzwCXwX5JfH3JB7bPK9+I9ih2yLLhQ0jY8Ft/mfxqwhspUH9xFnI019OssJIPWbwFuEhxAUFP
ObqQX9YuvFcoZaj2NzM6mjq/1KunPShANzOQpazYlIq/Zh5rDN/CqLgS6YsQenbmeIPTyNsSpkuT
RIZ1iPFPRBy8Fsg2f7+3cqWlWIf64MCrR1WxUBeoL8py7oa93B/1eWEkEvtmF3l2dZgGBV7fCsi0
n9RkE+fbISFm010ZVc8HpKt65rXRlnAYPgMICR6reKHc33LeuTZB0gYCG9LItrq857Ok/OmbwLSO
YxZK2amvCfb2luZMiZuZ++gt63eK4af5tpqxksGPIHSKG0YylXHtyLFwV8LCyzDKT0oepgYizV2K
u0P7kWUotPdZFNJ0xYK2J1AbP449AFDiXmS6d+ebG0wad6YCYwJ4CTNV1oyrMrB9hEGvB5l+A6HW
7mMTz/UaLhcG4ZEPpq8ubnNPzQtLOyh0PymDxeJrY9GCrBRKSmByGSneNITxgJKxPVTOxRhD1p1Q
6S4dDEPut9Zn0whyZtd0/txB40mXX035Je5/4r5wc1LOoj+d8lbm/yB/7Uv+JWws0tZ1CIfUTnRj
BEwtxT+R7vTukFKAxNs8JSjbdcsp4FPA4YT63yKwndCRk6r4juyxEHXauZJukPdi41TaLzLOQtrV
XvAyPBXoxEqAyqBovKX2W/FqxRAWj4b0Z6HDaoGuYggacCi4YcbcNbpAawPS3LpqZ9E2jK8Ny87E
GkmoqCsj3BGBYQQw5AQkFNJX9GD4onhBjpWbe8kk+idYlCfSX72ZT0j9nbmiZpLxqHEd9dggmbS2
cndTo49huAD3EY1IZ4T428/GU1MEtRkYK0wQKm9XLDuKIr47TfIqIsKhYVg+X7pBtqUUAJm2E+ZV
HoZOJYknGI381cvdTKVh3Aasi2C51667vi42noVUdf+IHyoITjW3Xjq+IV3MzYMNZ6WXT622V+Rr
0ftGv1f59MWXNhLe8jyywiq+Xu2T+FbhgTWqT3AuBkZ1dSATqA74Wgd8A4y3qCKC0WRa4rJNNdNT
I/ZL+pIvN7UNVdWVjI2OnaSyb0jdwjxi8aPIteK3dUIIFsb9WdYu8DdbZt/1FeuVDUWNVl1s/SDJ
fxPtr8ngnAgXJdgBlsjZzogCcm11+z0mQ5KMLZk7nPiTcNzclzNCXrNNrG0y/Cf00IT6C0F23eEf
OVt7Ly6gL4LPujlTUDZO1QsAaHp+p0EJCqhDVC4eTqE76hRE+g9jKnokEJfxhQrNWvxx9Qg9vbfL
BhKJa7UT/FuZS3Nswd1JPXPZBHieFVY4LvuCiTep0KWrW/juwtEBSQ6X8iBHh7ymQoLQFGrsUKhv
x1NUhAoT0TEc6kvHiphsN9zgrrBISMWk1e+Z73cePEvd8by6C9mLDM1lskwJhRUXRvHpuiVedujd
QXa7xt1A6yXwRmTbLj3cTeIKX5e91Aak8qVhT4QR1TuMI+3lXl1wWa+uo22dmv7Y66Yzv3Jl0x5d
4oxty4/Km34da+6XTfenN8AWfag8r1Z1lAZ3Fc9J/K1poHZHQoIn+C0ynROXwb1DVRibl16XsfY0
9MlPwggiUAkl1Ipb0n4s2TPUzlTZQgnQnM+RNT8rP+J526F+qC55f6uc28qSr8KTqaTfMXOZExGc
ayr7tot3uSC7dSQEEqcqmtG845Jrnsz8fWy4+cD/xjCpPg0ihQkqn9F7mGL1TcFHsfxM9VEM12p8
Wa1XvXlrutNEBSrowddD4JXKp1mEsZa6pDoHhtin0+/cRyxCFDniBRRELD+F8ypLR90KFO25aYg4
/ZOiAOUyXZFMzxu5fUOgCQeLevtuG84EHiC2vGDW4PbrtAVkDSppV5l47X2bS0YmJePZ+iUysG7+
azVfBbQaK39jblfcAXk5VzcynV/trhb0Ez8hZau1XtXBg8qtvNQtxJ4tG76o/hn67e5FohB0sFya
wqX98tluB5Lte1/uAlAWdfJGWivVB3POB19RP3vDx46+Tbzuxl7MLkGSLhcMhNoehbFDXoQD+rYh
nxNMxWURFbcY8H0zQ/AC9nYXJr7R3ol2Rhra+OasHmkVbgbd/qmFNpYEZBpRvsbrKeqPoB5l+dxG
52Vmtw/maiO+2BRWFH+dS4230CigHD5FigtPxWZnIKYOPrPj12Ct0YUteDpadEbUVOqzgT2xC42o
Uv7Ztc8Mq3LFu5HvIBpEVe81FYIjYDEmvxl5tAVcwAC4MoeqE5TWcISidGRYedItdEdrS5OzAbmh
j4lrrHZ+UMyBSzJmAV5QPoRA+AyDYONCUUlqV56PQ/NN9LArYSr0x2Ls8MEWJRaP6R6XvJ66KoQs
D1XnHBGM2H1gAQyN51uXt2R5L4trQS6bQZxfimgPIkWuArVcM23JqBpqtgJoUs9WtO2L0wwxfP4W
KkiOehLC+INZwAehwtdWMFHHy86AtROyLbPhmBD32QGSC7sFK2U37UqatPJAfHjj6iRJLAYx8Vcb
KzgqVwpzF+qBQOPgnM3pC/66fYAU5DxTrypp6KnVLg68eOk326QyVHwubp1W/EwWfC2siPHTwemI
2nToPmZ6X7kCHE7epeQtVQtalE9stDCKc2n93KW+LurLfU+s/gLJhKBe6QokjgAxz4hbKT/bKszK
oP0a75jtWz9+GnpYYYumX2npqtSrh2MKyRGSlnPIKcjV3yQ98wVJA7ZxSAmPZYElRYjfTc09BiNF
eze1k1hOSX9BAaovJFr4AEtOjSWJFzUBfzFABfxzyXDLGmYMdd2JT0aHalG7CRbEjl80e6M7GBXU
im0JNa7/7rtDre+iJmQIjrL2A1V+oXqCtQOgzdrW6w6fW715hz6QanDy/UR2dQSoEgLTXeV8y/FJ
S3zaMs3Y16yZwNUwtozDXPP8laHwQPAY8euVLyvghPu0vsLalNAqekBxTc0giQ5nEyeg6T6Ly2Ls
DSnU0gP33vKsvcbZRRQnqJDL7FM9DvZOW89YWu2EvoksX5+2E7rsmrSI/ZJs8Z4NgKvph0rbpZzl
4g6maZcsxC4QHrLFTyqegmR2USczGdow9sMvgstTmXYUDLO0sx13LP0Tf5vxMSG6a7z4r32nSLjg
q/zly+riBalAcPuyv71st/5BpdPXXok5PYgr5RPdu+LhQzJAFMac1HaNn27YzDBgE9eDFrWmbxT9
7RRwhxVqYNMSOnS3mx4ISfUn1c0Ew4kTKGhQRz7bUsxVUFK/gkK7meHhmMyuTrmkUtoKmqoAR6lh
2pbWhmsHAEcdoFq6qJ/Zj93ZYPAKUkQw4XaaWLzQRrHYu/a8cX75hHGVjOTXavBI5ZzGfSWfswWK
xpYxhUHLpbSAsnsyYqj18uVYowsDYkmTi6k8rfGtdc6z/ZPTKzTQV614BAl467Rjox/ZvOHGCPD6
6LsEGeXuMvrTOgVatEuVrzIGtAv6fm+wiGNCTDPA9BGqFXVzjJEoxNlTmXvEyChIpAqcJo+sg+jJ
tka357YHqV2bPXPt2NpJMiDCpv2sB5+Eizbz2V+44FKGFED/2tGZD8V9KuUCwUaCyxR5IBeMhzMQ
7T42TSENbNDAZ6CHXAFdAS1cidxriByumuP8skXTAiVKbYjCCTB9fC/B6LHQ8BWwCwhOlCAyXyBF
G1+dx4ai/wUmYviwyr5B9p28qX4BGZh7soSqLDdjfNKL5769QvtLGupBlwaHK2nSPXKKdoLSLP/o
1W1K0UYTWOzJOrkvdtO3AeF4dlE7VzRg1Ps6fWZztIcgsJxXnZKWvRRaWUYns7PGyoXi0K+ndX4G
5xDzJus9vqkSpbkJYVCHuvUsy29V9lTU5NEwHNz38WmyWbvh6PhOQm/9pDaBLp2hI/RiV0FU1jwp
21okOGF+J+4bbgPV3fF6sR2Q/lT7viJC+9pb0JI+CDZyUnwxYTuSZH9Y6Kv1kBJL7flwgyz2GqbE
8SYHF5zxddv3H5KynzqYOb5KH4OWxyUpZ5xBasBcdnyD/I7YDtMimBkOM1OpAzcREA9dmO1r9AFt
U0PO250zieBRVQKiL15UWqFZhVyaMVVph61sXuvuPKV+krtm56sIDaR9WbgpO1azrSyw4suI6XtE
ILzjzjbGTS8mvdJKDXMfIqaeUTJ/YDrPPBoLQQqkL/woWPveZ+eVSyMboEEyV7hQg49osuim1JwI
FwgxlBnw03ZK+3EP8zU/IDkC9+SEzbrRGNT5U1486VqOTFWFgzsMyhw2LMigEkzFsXFfmQBn0zsx
xrVXpNVvrlPaVHfWsPJCb7uB2IXpcsqu7eX5Jhj/1VisOeB7R4bZx4xZRYrzUjDR3xejs5GHn0gO
Iz3o6ssdUqnuA1qf3wbsAZ9Uz4i65yK6lzLWv+WIZ5xrZpj6EM6sw8QjmTzmvz7VvDKtXGLmH6tg
D2A8nmxiA8wtbPWpOloZRBHcOdBe5hvjbgqrCJadPgb9yiM4esRjwbLLq/ZSaqBrVil176aESnJK
1f5rsecQU8I9LjPqrtnWpmQdrElFqDg3665I5meFpHuKtlp/1gsVQ9goCzsKoyoZhmO5sijKk2Ft
UJbNWwme3kkrlhLxQ2CXz1JaKldtLIqXUnvpYflMjib9wyl5r/Vr+6vDF8Col05Z3uLwmL6TD2+E
jTNDHFKlr06aPgmkiNicmZLKBNGfO212sOUCNkruOaH9uMZnu14uVtbXDQE1JvsHw9Z93HAFt5g1
4beARWPZ1bFrLbC4oQbDxhuk+EmNhtuklekpFhgpI4klG9VBiYJseTj2kGr+8w4fb7PGKNQrhAIz
6f6u//sq2RNsWY8nHwf8WYbj2nZwgQ0JhHk1Ss+YwTrMamAi2+XW3r4/SgRJK2U5Dd7jBfzY9pZl
rs+YQwxhn+jpNpHt9wFT4DMcL3aBPgdcLbrpSTitW/eDfXkckjxZcZ1dLO9xujZMXOf7QYnnM0VT
c3g89XhRgxp/cMrq+N///fFiM7GyM5ToPEc1eqZ1BElOY7JuBklErwtMho1mcv9a+vgGgbsC1etl
qhQmjklVTIxSy+4qIsE6R+498uSsZNORuZZU8I/Hq49DVC+0mDGBMUkNhasZezPM7Plvr68DPtUz
ZFvRX+uEVPLWykCYLINWw9QLWt34KRJ99jWbSDWbiukn1JC7lMKJbhhjqmw93U5hkhl3pfRMRnH0
vCTx5oYX3fRR1oOymzPAbDkfS9qyKg2ID8vw8knbdxGTz1QnuX5M4uokV5V06ByTZLiMSaEtLtb9
IDrry9TN4doj/+8qyfi1FiarZUN31zZRHfZ6pu0YT6TX3sACCR8n5ST6PnrhQqQotNbm2OmS8+LA
9HYjLZa2VmxEL01RwirQpTKAdAzruICsjU9x5sIu6YM8bl7g3mJlG2VfZJFdSShzcfLHiATFgAPK
UTPQ9sYokl6KvDW2VibISKsSdr85hzpYt8nrPJbaBk3mnSoQPeFVBXYtEo2AHmOEIEJE7SGKPsZU
7S5Wr5lXvSAvU7Hk8+PMuD81KED+UHWy3eO51vjIMIHbVYUz7g01GwCy7HprtFbty+syBAKOzaZR
+XpJxs1vWp7CWCVBJcB9JdmY6FQio/i2Idlv1HbaD6J0XixlhKWHySrbGK2UPKoTF30b7W3mu/s1
R2ra6uxlmPhfbFmzceIqSl8v7AFWRgzLJyJlSVLGXxx2SUdQ5k2EIouOU+hPC2Ilf7VtEghn0zkN
mhZOQikuOFWshwSC2d1oh0B11Ym1V1WK+2d2sVUZXrUyErecfGZMEMQrdHP1eVK7Tdw0a2g6RASb
mUorDN/25JTNelEzhUxCW1W+bbP5kHKxPEtSTTVlJBNew7XyHSFdz0frK3eWv+qAL8coCdxnrNlE
8VTLlyQbi61V5zAIOjv14kbMIflzkmsZVO9tNdqeOiI6mVKM9hKVNiVpEd4niwzv3AAJx5ALox2h
Hh9n1lpON+Ds0XcaNh/mz9Mtxv4KWXT7nsQE5dhRn5IDsApwOEjRFqFdG3kuaPR7azj89yCtMTQI
ovdCdURGxFRuvqUiLnaNrlMyOXV2TnrEPUZkZKy5XXWuBCYiMNQ3xDCZW2yYw9wseo8oH6BvJwZc
a6B9rCqzdzrOs1QQi5fJcwUuxdjAtBy+l6hmaoWJkJs2NAe1MctPS45Tu2ThAzbbC521PXfnXiAB
Lx+vdpigYLSUbrIkfy5EoX475He5NmzXowO6Yc7ptOvGMQvQ4o4fDp5gkfYvgU/+r080OI7j+AQI
MD7Z6ajuuBkgBOcfIivaaxqr93SgeK9JiXRIRArNGw/AFv0AraCWAj+3ox7v+sGBzNXu5Xy6NWMx
f6tw41czkX6Zaf70ipig5ytSAFIFv2BWhx3TSRFEkkL11eEZMYAfRUNSAngly0nJKHjqihvlcSAa
btonOAztrZo4AC60Y1Nno+IBW0d+lQBMIy9KzswmlxPVGaRJcX4cxN0GRM60ziVYQZwjtqDDUvbX
ObeoEGNFvkhZO/ssWDtZYsat4QxzfBxkmspsLdS9pDTG8WE2WaiECZq9tq2xofmPE6VZD9JmtinE
2yYbmUrdE0xgWhduUxEfhGN5cepkJz+ZDMCZLmvUJqOGFT5kx+f/vvD4ubrA9LoxjV1uT23tpVl8
03DP2eazNBlBjOvmflm5K+6a/m7OBInMyBHwQ3ocp5ZeRlpRSKTAU67kVHd3KBjnY7GW4cME6vHc
onWftgkXP8KNy2vHMfmQiLfWqmT+O1vDdp36nqQiwM1HRsvjgDH3/8lykXPY0qjTOE8GOkJwFwvM
iZSX//WD/+v08bkoj5CX//70Cm3OLR1FPc4SRobDqr2oYwe3NoqG8+Mwts147txByYxtqUgxBGsO
6z318HHg/SZA58wgFx2dz2gJEIHZKs8RgFsUlc318VRfAMVK2a+Ihpdh0MnB+78HHLKUI7pSWFON
Qejr/YXZsaFHlzIWc+baYfzsIlRTj4mTqcfHoy5v8FgaWzxfhYmfXJyVWz0aNOCCKg96hIehZMsT
UyyMItnaGpccCyhlak96gdDhFz8ePg62uTJI1kDloiJrj//PC/JsQ7Z4VSoJK5PE7j6GyQZqc6JX
06EAGyqQmx4gKItr4ZfdT66l2Wm6p13FpUOpFZsLSWuJDM+MdMlASmL7BYv2L9UYtLd+op5PYnEV
mNsKqZw/cicZ9kvLFbMS9bifFup8fBZxiCY3D183rT+1qi55yqdiOP1VqEt/JeIRZnCpVjQiov2s
HJuB6Lq+asZo7YUCxblfjOKcWEiL0HLQ15qSPmGDHzewLLlZ9fUmqVX0Ni2kG05y+2rhnbwpo1EK
laoqvz4b/LC+hGXF22VZYVPhH/IFs4TBbN9dyLA8siDifmTKUM6qJDrqUHR2k1ao2zZePmapLs99
vZbnx6PHAcfReJ8VhDH+/8/Dp2VM3Q8/02otexg/tJn3R9mynrHamF9mWJDsPgnJd22gznH6mwzN
33ISgycsYZ46CF6tOul/snwhqMbOGX5m3zHCXWhhhQ35p5QYw+e4S6hrGcSwfDeR2brmnWfc6U2L
fJFH+v3weOTUk7qZa2a4dVXn7qA175Y9nsg3zN/Wea86lnGdEtsEWm77rU2CWbEpW5aJCCui/xzi
MiXqaEYCaA/mSZS1OPxWUwEcPLd5kPbaFLJD4KRhpeXBWBnUj2tivmZmQ8icDFBlLhjpK0usII/C
0vvhLKlnxVf/zoc/fFU6aVqp3Zfh43SWtqQ8zJ/8n16fj7QB8OBZf0qG8ODJUa9C4zDW9seITzmu
jX9UhQTibmrK7TLkF2J7iRWop+jQ3A/KohkdQlqezAZ1AHGRVH80oDmCqSBJlJMFyWdnWE+FPlhP
VY2x0Fq9NWXUPlXOXOzT6O5n0uT1WS9b/PnUOBhwgUHaGhtoPDnMCPUPzdLCsXdupjOvoc59X0MT
LMtDRWiV5TqJg3Cf/KlkBjBr1dm2sDzJWKs17U4lsCwLL75UusyzINOvaaFI3k8XFRchIbEVZE5t
QauiMbDq5k+H5CB8nD2ez0sLR2GqAXeRJ2ePoWy0zwYpcaelLvxH7adZWXrpumZbLrF2qAsNSec6
Mrax2+gjM4Rzs5s/Qljz0+OkVtBJ6woTQFManqp1yHdLVc+7OW4Zu+VW+TLZkHKT6e/jxBFVhTlh
+mO35ONBLStfksRJmIiq3G+xTJyMQape1pjxEdZu1m+kap32tmxuHs8hUOcykSPUnfUyHWzNAdhs
SVp1CtUmJ/D+pLUYgF5R1kwHKZLGw+PRf56EMDa5RoNAE3tX61VJuy9Rt+Ls3M+GcXhda7W41LVi
vWomLdFS2xdnAW/SJEULysaBjH8/NBaz3inrzEOkwSIwDXV16aOmrTRl1QtJt4hXm/ptcuzqyTY1
hLScGXkHS8nQf8gFn5C42rBqMhnVRQQRwBniG3yv1lzzXxwnKzc10+oqDFEwhqgYIBlJFtrl3J36
/Juk4faVXRPejVGZJxStH51l96GhKGJv2HKOi75t+G0/f6XcOGdjlPXXeRk/ak1R/3Nmr+ObaCvp
DMvdeB3E/KI6ogaF4SejSrtl5PjiyKfGYWXJ/VNzP1B2d0QKX82+6Z8eTy/LrcU26YqwbqXDqkFQ
JtbFwV6eiXs0bt39MFpIVmpgoPDxXLuU8dOdY/548XEQJURDOYF69Djt++ZTSiBndZ2aYsBfQO9L
FDpbmcRa+OKNDDcTE+jpYzQZE/SixChYVqxnLhgYCRqp5cL559Q9NCUdkX6MA48SK4Y7w7wPM6IW
j4+Dvazy3dbQOsBZJCDGeIq7FOcwWdh+OmHuirsQQ+Z+5AIw2zdFNZqXtEHts8iq8tcOZ9nSXoyU
L9MmJQCuR43k7r4lov5szo9Hj0MiQK2SXF3+8+rjuXJZMBrLYvOwxMb7JKzxtqxacWptlBZmO5Zf
qC/x08Jh/lo7VnFpyhmS7v2FoSE93TZow+Yqe0+NvCa9VqVc7wce3U/jtvlNHMH2aeKljVZAf826
td0MuF7/kWbdHxD+InFCqVF2kwxdzhzCqV1rgvn6CMzv7+Mkm53GS6wcARsf+8nWW+fEpa7joAAM
bd5PHy8I/EqgWyT5fhiGD4X0p6uM8dPTkMs3bMbmj2jE7tp5Lhcsl5feKZ+FUc03hvLVfI81bV/Q
OsAouKeA4HxWPCVNobtEC89B1k1dWFjsZ0iAEFybhE7EQ/lkrUn5ZJCliLbK8B9nj+dpFQfY5xT0
3B2Qhkq1+YFhlyRR/GdcyhRReDpjjxTpJ+xOWSWSKf7jAC6SAfEdUx2i2nXaYy/08thiNdQm+hw4
ytTucEFWn50s+clzc/yRlQlmsGhIFbfbfB+Zesy12/WQb0VxsU2zuDweNRaeDASM/u/n254Jv4zQ
33/8bFqZOjoSE2WyNjwToC7/K9evVsC9Rg1g+LIdJWdTn6TL46Dq0I4zktBQn4/1vrAcNNnKCBe1
kjOfCGQkZ2XzYcOfPkV0GpTfEhrfx+kQZZjkwtGLTeKV+Vn2N71JP2eB+5xWkSmC6cN+XA0nqCD6
vjtDilQEWCex7fJa6tlH1Cqd25JqvyuT/2HvTHYkx7L0/CqF2rOa4yUpdNfCzd1mMzefPXxDeHhE
cp4uZ666pY0WAgS9gfQGpYa0kaDWK0S+kb7LjMyszG4Irb1ycWGkWUR4mpuR557z/99v2XekPpG4
V3IhV4uXyGeivM0TjayrrqMn3eth+tjbanhD5/XGKC0GFZ0bAqRva2jyU3Sb1OipXJiQm8Ezxh1K
VPdgNwyvXBoyZDgT15Q1Bl7FSt9mlvFG9DoqsyiPDuw9lR2nae8CHY7IYLbea/6JZnVybqTBJMNN
9I7xm+DaYKQH5qvMlevRe7R7M77FXXqxfB+xssooI+u6vdGQpp/SSvAhqSkZJe2kbTapQSznk0k4
16ZNGZXkwO0Dn9mOM8J640fHyxlg1NQLBHWVCzAh4XautcM6bGeIIpErGCIO6JeGLPk0J939EA/N
fYPF/Xb2YSws55tMTETPWvGeNIHkU7PTw5bBgGRI5vgvTTK5t86QMIOXzGZsErhvfb1BHCOS3QKU
5CLLiHRhTf6ElSxgbQWJMazyzhwvfEbOYgyT587iI2L18g14RvwcNT0aSstDoqGe1BtCnRVJdTLc
e4+UiqA/UV47L1XoEbxjxDVeJPJYHO7y/QBqpk5nsg/zgM+y3d4PXrg2RueOG0ZqDc5dG7gunbIK
RQJZ3ncmAquIRKfTciQSvAIOnelrK0sqWnOx5BXYOvTBvvdbvBTtFMFgiFUuO+7+bvbTh2XRdZ8+
IsNQHZvfahItXVQZaqzO1N6VOUpHXerjNjKgF7J7hKs2hBOjZA0gydSIg6zpUtrZGTH1cORPfl/y
7qbSadVWKsB7brGk0oVjbqqH0zEIrfHYEHAM3Shzwn2coJl1/dcpZF7f8etdq47aNaRr0mBTkq/S
MYkPyyKHhkfWR15JZJ3kCpyEWrTADE5FjDCuGbw3al39uCwNPj3kkW668qXGPbiPSLZPNRxJdR9+
ZtxQZwE4PbvPueNKeuo1t+s4ncGogn4wdzMjYgDVEqYQSz9qkBAk+kmnCvG0T3Z6zKAnHctPRTsU
B8RzM4ATk6nCzEexaGi8TILiIOMYCalRfhjaVxLG89fSSA5WUb/NNX7W2smHs+50n8qBBMbacvTr
JocsFYfktQ8OemebNN5bHRWnAMx9V2c0lknmBUFdF1ydvZA6CFLzVSLM7mBZPnJdWrnXPmniMC07
DeFSGGWMGAMz2uaRkiJHjuB766DNGiACj5l9H6Qh88squG1owR2MLkguZlelF1wCGhs5L8Hg9PO5
hZ3H5zXjEmS5BLjyRDgZMzqxPl3btp3d5oU27QPYhzOG1tvllB53OcF5NMKM8LycKSgCBf/dtFjz
91ItyyM6i+qHtMqBAQxQajTq6VwmJ73UhpcIN4lrBBjCUgh/zjiSbF2rLiCsze7AYGJVJdF7M+VI
2sbhqz5Wd6Hhy/2yeEPw4ed+D1EDTa3b8sVjiASyayz5DYWoq9z5VPXjfCo9IEp5aiYbPw2GVZI1
kFuqFAFBOjTgETocRYj1XMY7RfAlUBc2LIrJjS7GbJ0y0thFFaLUenbt50yE52bq6C7Q3d2SfFvd
lvD1bgsyfW1doHRXR7VGRnbf85srC9fcUwlY+7xnF79ajj2rZDwOvb/VRL0ParacBF7I/XJoePPJ
qib9JBqk5UYwHUSbI//z9fxMYddgW1ibPT6ReXDC10EvHhkhhDdcBrW9nxoXNn3BW1LbwFSMeDX5
8bhPDGTuy6MhpLXZBp15YqSAKdqzmZMX5nif+X61Gnr7KS6l2BqZTK+h+bj7KmaAJHDml54/bJty
GMk/4WawPKJfNp5KcHA3RPLmq+Xcr08sr5Nc62r2j+sF/fY3H+O/Cb9SVS0MuebPf8vxR1lNMg6j
9neHf37k7lnmf6v+zC+v+e2f+PMp/pBlU/7Q/l9ftflaKhhf8/sX/eZv5l///tMpht9vDm4WFuBd
9xXu2demy9rlp+D/Q73yX/vkdyrg41RBBXz/woSVVmEr44/2j9+fUkg9i4/Q8k799Eapf+D7s99x
gv/523//8R++/e8f/923//rtf4IU/B/f/vKHb//p219+/Pc8/Kcf//7Hf8v6D6x/+fa//vlf/J0p
qP9JN23cOAY9bzBPzi9IQetPpnBNXbeF77u6q1t//MOvSEHh6Jw16CFT81qgAJuya6O/+yNIQcd0
DMoG/ycSof/Hn9+g3/yif/3F/6Ho8ksZ0/n/uz+apvF76J8wDc+1XPqrruHZwlbUwb+iCuYFNXRr
aubGcL4UpfUVWLp8qlNBU46tRzgg7VyWAgQQ3TccmyAlkOxAJ7KY3QTDtZ2B04up3Hdy17dj9hIH
7oAcZcAM2k3piTQkyX3UQRmolkrNZpdHpvK4dUN8YvALQaDI9S860i98q7SiiBSY5aPdioGxsmIM
EPnAgH8WR1I6wHmrvV+ViXKjTUgRetud0M/TLejbyTzmiWeSkNwi9Fd19nLOdqbPhuvPuHdRvEDn
ffCc4KOb3fAy60N4ScYWqq3t+xs55dFleQKQlXPKQpfKgJf9er7riDzqwQZdR6Np7TMjuEAuipF/
DSaSY6RAnea/dw6uUdivGzfzupeuwWYIWSs+R623IWAEB6g5TYeMBt5heWQbXbPVTHkfmcax05vo
wuA7efIEjlFZggeZ7QoPdTIzjqErlphc5YK6+b6gTiTLq4oezOKH0g7Lr1z7cqY0lnw0K7ZhdZVv
Whvk01VLEFI4edla1/X+uhJuBbWrFRcwzsNqGuLoXXjWxnYSXLoIWdACTvvRl0+SFJh1MI4t+8A1
E87hoUfs+lQXBhpTkd1r3WweXS855Gao7ZMSRXjkzUy2VJpApUaVueedSgkcwZzb+OSpJJQ4YMtQ
WjFmc08CrJjEVZaWlCDzMKyFJSllMxcCQOA1yOJ8+7rg5H0WpD3Ivjp6GG1AiuzGxyvPhpmreTif
W1Ga7EftFhXBcgLgDjB5n9u+nM1pR36Zv7PjGPbMkOb4EoNHHZTlKkQ9sbVSUT3Bs/eu0004E3MX
owrap2rhRRZeIQqJVJUUniouclVmNKrggHtA6bEUIYNh3emdxWDaIy7LxnMiJKGARHrR9kg1MkRU
SWNQ28ilyFHljk3dU1H/GKoQMrWvpSqMclUizapYKlXZRAFPVyYW+dXsGvOd2znFwX4fe5kdU1Vx
tUZGAaZKsUEVZZEqz5ZFp2LLc8PcTUnWkaNT1Yh4VGlnqiJPYMul/389hUH4GdBieuNqZbwNVHGY
qzKRNFgE1HanH5fFi7S3OUKC4i6lZi019jMsudbhc8q/WNwsDxh4vy+9y1vht8wFsnAIrhG6DOtZ
FbXwSLHBRGuyPcN9u1S+miqCTVUO56ow1lWJXKtiuVZlc65jfS9HsJssjlrGqcDTl6wTzxCHUs/p
bU74scexgp8E3nw++HG5a1Jv3A6FhDEw93dFPoAPgPBNOe9ZkY/uiErfoOTv1QZgWUjsxRHNxqBb
dghqrzCpXUPHGxcnnbxzjQqX44C4sZ4slVE6loQuBMEpCKPNciShKF+PQ8QHSeHhU/uumt27kQ2M
r3YyQu1pGrW7mdQ+R1c7nhqKEbBsfuZYZzoei5fZGinvfpjZLBVq15TWLaC8NnnWfOUNzxy8L2pb
JcPurcsnE9E1T9bDcM7naLqYMyIMqdcAKVQkQKsWx1Y5AUQ8auh6Y+KgMP8PeeHeFvQ7V1lcy3VD
FsttK1+12Oi3uiuCV2/fVVH6aZah4pZrKKDVFtIiMJm3EGNH6LnNfQ/faTlPw7VcE9njboblT+E5
YPa98hOS0mnnsIlN1RZXZh269eWhb90EtJOPvRhnLt+MZcEOOeh31YaZHXKttsqu2jQvldByXldb
allU1fU81v5jSU91IFCVhEU23W4T4UE2oRUNhoeSCXtuIyrsfk4yJGfznf9r71VT2/pp2eCrrX6s
Nv2e2v5Xpf3mF6O+dRCRUhfT/JWm9QlTgliJSndpXQfjjggSYJeqvRCrRoOmWg69aj44iIHYKRpK
OtlMaxm26WMADAaXaHvl+ibEo7Z9NqhCHy21jKG+Cma6g1OaO7vcZP+dZzk5ZEVxYR9OewTLrrTc
6SXoQyjmaD/dOQyPRliMGEOs+BPfDqDosxuAZlMtmTZJr1P6OqcALtgVJFqxXg7rWb5C/TPPleYk
9H3Ncle1RYfXmlYPv02a0ar946pu0LIYqjkUT+hc0pJ+UZC+FV6p/8C39UEl8ewS1VzyVUvKUA0n
qVpPqWpTLeeWR0K1qJCX/PC7841qaTHTDW9iGacM2fzhviF5+sqrZPeZBtp7GtjGgwMucxdDll0z
sF41KD6OZgD7yO5QyzNa8N9JFw7iMPyYfPhETaLbp1m3mdHARCOvgx4cpCr+L6vPuYLshnHk8s1h
QyRUn49mRYa72r4xyLs+L0fL+TEIzh1jMUKHiZBLVatQqqZhrNqHvwYLe6q5OKsuo2fAztwMFD/3
dT3mD6aN8pL4iDbA/tdMw2sVTfeUMd4dodTBhbyYV24lyZ4GKvijzvROk2qEZhq3Mcwo9rWuDpcn
slaZ9RpSYN2yLC9z/rW0owCkBQdDPreb3K71VV6A4NCJB6Fdat2MhlN/cEevr0qvs58U2u66LaVG
WEX1JVGN3Em1dBPV3P3pkH4vgh/0N6oFzHctf6tVW7hSDWKhWsVhReW1PCFVI3lWLWWGNd39TJc5
Uu3mLuxxVJl5eV6WTPWhM9sz1r+eK/gk/PSspgqlppBECOgVM+W4tx71da3lxldyCGsVhl09Cv/J
AwOMyLsioq4m1+Dal7WH4s207yLVUa/jp0i12X3VcGfc8X1RIJyNqRrzER36aOnVB3TtR9W+R76A
+Q2z79LYVy3+XjX7F8FZrQYAkRoFhJG+4wZj3LBX53uhxUfZBYyrmSBwx3fucd6T8qfGC8vhshDN
dEWhGN5ReVKhqsFEr0YUy5PLuY75RaAGGdzW4muphhtSjTnm6b5UgxBXDUAaNQqxjPdanVlOSzUu
SdXgRGOCItQohSwhvNZMV6Qas4xq4OIzeVmeq9QwZmIqsxwlalAjmdhManQj1BAHJP+wb9RgR4vT
V4aM4sRMrAJOyAbAm97TzJWk1ZcJ2nlGRKMaFiVqbCTUAEmqUVLfIvQNKcYYMSVq2OQtY6dm7K/6
1v3sj8Z4xlBSPjc95M66LO+WozI3GVD1xWM90Hp01XhLU4Mueo/cw9Xwq1BjsEwtphqNjXVA+TLM
3i0JugCoY++p98P81jH7J2RZ7lNp6MO5mhniqqM2MIZ1ooZxgvZ/wG2HYR0qu+6wPPrpJHJGJnzL
XG9UIz5XDfuWk44aAE4pE2PLSKKjXhM+Grj9nk8JWb3LOVkOFkZkBopSjRbhdTNkVONGVw0eCzWB
VKNIpD/5Y9h/7dSQcjkY1OByVCPMZMzSXSF1bESmg+slK/FUpv59yW6Lqd7n5UD33FctwjhoBxGT
UqCi5qHAuSSVji41uujWdch+LyR8HXPEkDkBUNkbmi7oITOMjdW4Fv2ZONZqVCuY2S5Hy/leDXQn
Iwbe0bZc7eMJdos5Uxqow+Wcr6a/xuA67D/qZoPUmyzrLKocPIH62lPj5HyZLDNzzw/WMm921Oi5
ZQZdMose1FDaUOPpZWnUyNpjdm2pIfasxtmRGmznasQNvqW+a5l6w49dp2oM7qiBOGVMvC/VkLxd
5uXQN80bcsRbZjhM1p2qFtAN2WeBPGBZTooqvy3iMYdiX0Avkfj3jPpkkjfyOehdBvcGtwcGtfnJ
tzOwCjHxEqpLrAb+k7aVSg+QKClAqUQBy2H74imxgEcepWkgHzCVkGDqfCLnrSDGyjBZ+27oxBMq
MVISPZkjKyIGL1HChFFJFEolVvg6KuGCVBKGAC2DlilRg9rNLUumJA/uon4YZ4QQFI8CCwHiCJ28
aiWW8FBNREnzMkgCHv0qAxWkpBWOUlqQLVdjJmGplQRjeeQzTtCYkZBAjlCjmpBsCLQb6CuYemkd
go5WKTum/IgCjm2KG9gfvT/hjhLiRDsBzUPWfDWdPv4SmHJNZrYekW317iBWwQ08nwclLCmVxGR5
VKM68X3Eva2SpCxLM3Jf1Xw4RSKOmDf/5vxyGHf6K8pTc1tG3bxDanRMrB70gzeK6CCsmXYB+laE
FAgLkuItrgALDzKhZUh+1Rs7OyWlgaeobVAWsr/tUd8MyHBC8jCfnfme2d90qpVSx1WanVRpeFql
5ol/eTQqhc/sZ+7eT4r5yQUEPI9x/SmO+UJ0Shs0KpWQqfRCJhg31EPozdqTL53yahy6ivy1Xmn3
+mo/1yiPMqVBGjXUSCOypBh5kt6DnEBTbT3rpXwLaWM/OkrNBKvXWIce/Aib/EaG++r22Xh2fOq8
d03DxNEijeqURspVaqkpr7WnCLycZVbNa1XmGRItdNHCO0SFWR+XpVMCLdNn2JJmds3t7+cnkFrX
hFipYydOhquxL6pV0cv0nrFPD20DQ4Gltel6sHRrPcx1vu3MIFsNip3eKLWYwW/qGCsF2fLIQEKr
tGUN336E2SBZR7VRJMga6Z4JWb9ZhGjq3PLEsoS2fMwLlFWONRurwPS9dQ6pHDR/gXQpIyd2a9Wp
uhD2410RosryvQT/XlQ+pZ2qSYLKeGx8vK/V+JzYtLEzk3nt1dR5BDD8siQ1zJ5WHxkRdQCkGyqW
a0FExabLB/mI7wK6at7DC6it+rEmuvDiNc1WWoAVCrxPjtvN92LsPzVTGh2XoylwrOPkBA+mJeb7
5RRTwuw6SedkxXDkcQ5GDIBuvDUTkmAci6QYzSERgjsX2jnfzIE3sQRtPfEWRz/ADCqOqForJNeg
WLgCoUfw4wuJ9pT3U3rTGmayhgrZbUMLQfXsoKqhdo+3yQwSoiV7+taS7bhLbSAiRWU9EuIBxLOq
DXg6M5z7CKLmcohFmnPLE2pZDgOKYdzVWDq5p6W3/WxZu7QwnpiK2mc2R8xOsLHY4AnGuDkuR5E6
tTyymBrCpjprxvwudLK+F4EpKhf7WCpd6XLos+dfMSJrmGQGrbIHFZSraIe5Wsp17s1Ms0IpP8Nn
U7/DjyanZDP1hC0/blSMOTHZHr1GIF0EuUvH+OlbM9zlZC30sgIMl7IhyjALF2hp1kMWMLuMsvTz
VM874NvaMzdwfVNFvrcxwnJ8tiJSLNUL/KgsVmXdO+c4yPXT7EtrVTkzT0BgCFt7XfsG9zzVy2hV
L6NSCYJ2qmKgu2jakr41PASeSabqRLRG56TkUcxjt8vDHJeuiYO+CpsSBI7b42Wj2liWmC/2DcEI
PaTd3zxRpVV7iG7nSu+e+pDw96Z3689tVOw6j1nWlQ1MaBBFeR/rEWb5Aeih3mDVmvuU9yz0mVR1
Lry2bnwa8/q58PNmN2hdcixaG9SIJF1XzyS9L8u9RfaYrKWbjKvlcFlMblTbPkm31USj4YpqoNgP
iYEtH4NX1+AtDhr7aJCoxnC96M4mvx3YQAiw56I/4CvCeUhrapVadcEwRAeVoFVDDeFJPVwWP8PM
RnWLHQFLwI3rmskha7RVPKP8L+YaHluZ5i9mQjfYKSbM+XOButxyHmLfsS9K1oQQYpTOw7IYI+wt
WWRMwQcbvUuqh9CgDGTEcEZd1UmhQdG6u5AN9a0G3mH0Bhv0BTmzdAeQoZfpHu0DOm0BD1L1f4as
JgvDrc92HcMVBhRXtvpdW/of4YwLgfYtloNkboNdG6dgG6JN6QjBltsML35EwzY1A3NN7jklFaiV
VBugYTWGvXZkl63bPHCfizmHzzeaG0QBN7D3501WFsMDfw8QOgBYX3ItAi6kF+961GGHFul4nr0h
P8RzFq6rUvTPadc8ZV0yfAGafk66bjgyY/jcq9ssc9Xi3GTGC8pKZ2u5JYaSDhPoYlOSFRS73mea
P8gZ26zVafsaFbczBxySX0RzHqkJwfZQVNu+H+gWasVqdEmspDcUb+weKyZt+nzf4OTayxoXH36C
1Sga54VSkSl4SN5VrUTUDjsoLPlQHBAYhHhj4uTY1d5HZ8CMmG2z22swqTZNAZZlTp2UiHN/2hh6
l+4ZVxg3ngfAoGCMuJnngIZxjk4gz4wn6K3c73SXQMJflrGE4xEeI3QviFHi5qKlbYMeYSYEtnvI
PQJBN0Ns+/hbnGs5+ehrwzz7cDy4/Yn1UUaiX3VeU90OJvIDx+3nm54JiJcY5sZx+u6yLEHMBMSt
+PUZUd7/dC6SKJpC3I/LK9BiuDgKO1z/NJz8je6L7hIN09YK9RDhSVTjAUF8nNAL2uhO9hEl2VOo
Enu0+TX2temrNdjEaujJC0wjdPOaF14GM2An6uIRi7NCXMNKpu8awXutxxNWyBcn1/3jWDv7QgaE
tGkGzSD3M8yD/qXQ8wqV4kAXSpTocmR73fdA0h3e4EMUzXujgsBSZ0Z3h1QJFkc56S+aBNAyAd22
mwx2m206V56nRXuZWvSv4NpelsXQ6m3WWz69WNlfsAL6NxSz+Ca1ttgKMz16QceUnG3MBSDpo+eb
+lVeGvNN1mvps5aGDiVSbhyMgHu9bvoRwKI5PDFPcYkPpGyx/fBUGTrABwNEikDtcymMBAe2KR4m
P/sS6VPw0HXIZkXs7lziTK9Kun9Xpdsc2KcKeD84842pSlalYa/AqptXVathQOeLPBITyR4bXj13
x31gU9td9a7hb1zzrGvGXWnE1h1k/iOYVbFD0n6pG88C4ZFMD6VdHdJId7YY2Qh+soL3dhYtMmrI
zfBuupGCoWT3qFvdc5DG5Ei28S6TQJWsDGnlleRqgXicOzCX9JdS4DYk79C67s3B2w6C7B/CFerP
Ui8+OxKVvxlGN9LEuKelYJTKDha5bpQJXqFi5eSuc/IZ9ENBvmXIAfhFzy5cbYId6QvyLhHlWeuN
O8OUxgoN7YDZEROphUSFFIU8oK8VxcyaRogAAI0NvzFvnEx/12dyrQ3iICA3at7LUJJIn0SGvl4O
ic/Bl49Yay7diEoaLJ3w5HQRKSMomwowyAbxYiVeBs0NDT5jGNEWNs7Ph1yMYH6kqT16YcEP0iTB
VpP1vOp04a+borMPTuubuNJ9b9fwzV81xjTehWVyh2uSuVXmNdexBRxYajd+CyoWc+l8bSizS1bO
43FGh7czovCwnJIjVJQqgRjL5/s6LeOAQOLcuaC/HtjszI9j0tanMG3FLi/H5DpIjRe393cOJfqe
YTj0FMWunfVRO6Yj+pdkcK09BWn9PIfJF8tr2jPxEv1dkJo3pLvSH7Nl5m1atgFd6xj1xXBSfhaZ
bEINWximYOva8YAuY4HCix6bt5lyimrWdF8Gvo82qev3KKZQmKml6KtpH7XuS2njAuGS+OKKsaRo
RVzp2rV8I38ae6wdPzcmcdSCTsa1o85nAZIZzSZ6R4O2QFRQduNrY3Y3xHN+02UoXIbAKKDPVtFd
IaijAVIGl9DD3J5N0rv4yShvwsaO1wOakxUpm+M+tUF6OV4xvFvEa/dctuI4nLZuKqheu8iAqjCF
I+5igV9TF49W/aUfZHrHdGUX1xq2GIIr7mvI7LTpPGjE6AoZViHwAOA5l3xupGu1h+WwdWWzRyfa
8gGcEKEE4/DiMgM4Ls/KHG49Ul9yvoATUlHuM9WtGgdZr2uILIC+y+pWMxG0ZDrwqUof3lx/OMbC
lZuIzsiNLX2HrAur3faxH9+V+ClAQ/jZTu89d5/r+NSzAQP5mLgrXQ/8j7IaASd680RCbuut2sED
hCzTaKWVuqBbQphRlBjx2pDlqlZjIWjsExYS/FpEUjkfwJ2aokg3US2rm0TX5oubZuaKANbpJp3A
SmcpoMKKQhZldWVvh1lxfDsLcg/RZDuB6gVQS5l+igzvw0ImNY7jl22rg0+2q8Lf9kOc3KdZCgeN
bnLe94+NVuW73DEbhJdm95iVZXo7pcY5tuL+0Uxt+zYcZypzEkALC/6FXlvHZeE3ZF5pntnvcm2a
d54+JIwGnfhF9xi4BEVvbSbSgFdmAqwpqIvsqjEq/3VoOnAn3MaeR6aqq1yPs6e8AgJAN+/U5xgV
pR48VY1Zf8W3sWnawXzTDU2sfiABiqwQrpcnPnvYwoxE/+w5sOMkTGM7AghedUH1mGgZ/H6jINeq
93alBsEvC57byCUtNrS3JH+CWU1qgg0cAoyY9V+FfnVm2z2+trJUQRmOfQoTg9xR5RrL6TFdS5EB
2xstedL6qDktj3rR38ZunJB9pUpOXWPwTHoHXPboblZLN9KKzXvIIjPaqFji49Qmr6EPl9bAYPRW
YLMBrtsTonUTlJb+jLcFwwLq4daiQcsFDpXisRilBkKvVExOO9sI7tZrkRjzofftmTQ2EHqez4hZ
9Pj5I68trgEFN9elb9R3iU+7xEvK+arv65qMas4RMUeMYoiJfjk3aEm15x4GiIyvw0XE2N1yejtv
yJg9wJT2dJ6HKL9oAySE5YmG4RUAXks/h5Uw8YHhrg9LhhbJp04fqru5fm+q3j6ETICObaHNx7rV
YEviGa0CfO1OOpzHmtToOW+LFWqYd9tpdlPvDJc07Sdy4UBFRT1MNg0nzW4S854QNXKr35uMvq7a
QNGFvRVONd56LmNbQYvaGmGTLI+MzGy2Tea9d1KIS6OWjPdr7TXOuKot3k38sOjOjGx4WJ6tkl5c
fnpxtAlRMV40PUtOIrMwYpfy5HXdePEnncI+Sns6DtPMDYa2nl0PW39gwF3qltjHvrGtoyw7mxbB
X+i9CEkzgtuK/dO9Vbk+ezYZXsnWNV+TYabiFjB78D1+nrwelXwUvUJ/XzlNsNNjzX5pMDbt3YHM
obiS2WXsXP9mCOiQa4XjkFbPo2XR4/aNbR43pdkTD5btjowOCa0gzfY1iUNtRVLTTEh1zB6trwEJ
DVzk3aD31z4DBHNsg7siK4INo/nHOAAWWGKDtwPBrEMp7Uz6SWy5BGLrYxSBAy9nwbilK97jtHY3
bsy9rDBQdpO+6OxbwRBFt6IZJBBiuIC88VgwP6drjHOr9uCXuASrTHFWvU0BruGY+aUwkvEqt6Bt
Mca1D/kEK4h0kQNF9/jTUlXhdMDq6u3o5ayW85nf0jLuqOLSz2OaiF0jtXfMTbfICOtPjWh2bulU
D2mYnXM5tWT74AK8SnzIP5VbA0i1u5VjDjB3cCh/NHLWAa/kxm1Y0tkY/fkuVotemAlfDmrp5VGj
ZxDKmvHrjC33pkYjSJxQeEB07nyhA3Fbpb1cJQSJY4iqFEamFm94SPD3dVD1KhNbQClrYHAggeB6
F9dCL6Jwhc8bSCotWFdry0MYpOXBi9DBmE5pblEL+FdmcCEyKdsHETmR2mVodFLf2ETisAu9H3if
D56JJHUUcocGeQJiBMUCU6BEBznCv2v0T+gPBEY+u19rdO+wt7vRbTy4wUZEdJgjAVB5FJhO5r4D
Awrmm8Pc3JRagMxdPWsk2raZiMcoYjMn5K8vn9wsB0ZYAaftY7nyi2mAx+VmZ58ci8fGNnirS/3V
MNh55PQZEpJqcFOLjiFl5e2MHId1IKzg0PYdcBsEK2veFEm4DVdUp0qEmtjTNyU3EqwxiCXPcVIU
M7ShsCoNa4n5/4C55lZq0ngwEsTbZRn7B8/VtMMk3HxNGpnzEBGlzTWeMkDVmiuUSaSxtF52axce
2/C28E9V2eY3maXxuVUNu9bxMGJLr7haDrlQ6fcYEeKVr9VsL1C8GpIUwq6KnwI3ex9A8ZU4hFe+
kRNqkgT5fuDHpQl3jcQTG0Ka1qS3BnxI3U/0JONTI4jWMhVK0K/ZtU6j/ULqwriB1L0qyBpFVaqq
pYgrdTN5OtrYAPYCIvCrXnVsyZyRbmicHaa63Jsc/h086FCtkPQkzTQhcOg9YNA6cTbGJ7eNEcu6
rnWebe4EvhzkQYuEB+Sso6tGv/lWt3tIuqhf0A/5T2ATtratOXdm2U7bnCvJVRX64XXe9C1WqG7i
HpIhcMFIjDza2WZhjGhtsJPoUFlNdJjHameFAGfL9tJ4A82AIdBpbpTivCxFYPvUC5SxSZMLPij0
9T0nW3l+7N64DTjYcK7ANjrmG4qcZDfOz3FZA2oPdC7L4OJPM7CMk97EDwWmhmt/NIlqKewnUXO3
srT8k9XyZpJ0CjSWbR+K6ftxyMXtsvRx+0Mnfe9u2OJB9b4akUvfOO7Nx6qxIWfNDuECIkLsYBH7
LkCzorURJ6MIvy9+r4uTlvRnWmM36Tgg2m/T4JgbI0wiHcKdwlF4hl4QTZX9/1jvr/+aWG/he47v
ozr9m591rP9ch/tfvv0jSty///bfUOH+07d/RJOLEvfH//gHDpQw9y9Kg/vjf/hrBe4vf+t3Ea74
k2khmfUEMjCU4+avKlz3T5YtHJ3CQrim5xjiFxWuMP7kG2TbMs/WdRSPDoHbP6twBaJe2gEeAxeH
P6qL/xcVrsE/hcr2r7O9BSGSDhmVDnoDX3fN36lwQ1zhSVy2A9yg0kFUj88mlbhgXTX/iMoWfqv6
4qs4+xicYco9XtqkIiSWS2bZl1ZRAXoXZICmSAEayIBBsQOWU7PiCQSJa69dZTDnnh7+tIQ6yIFA
cQciKu0t9xXFKNAVsmBZrA6CAbXjI7VScQ4mzTxONpyDSvX3lkVfMAieYigsx7Bcvj/6lw5pp7ns
JGEtLK+bFwDDv/RCunMzQCzoDQMYB1PxHALADpUiPPiK9eCq+p2i/VOg2BDUNu65VWyIMGTytpyL
FDmCuy54JQ0OcYm/Akf5sloLZKKoZ/DEKiXKYuaajApMYSpGBToW/KmUb+BbIFjYbbsx5Yh3UrEv
6Llkp8aI0T5JmEqDhBH86xPL61BgADBU3Izv70uCO2hYuBrsMmkq+s4xJH/0yIXE2lajcfab2Tm6
atGazoSWU1ybqp+xLLNieSDv3gWK7pGHhn47pP+HvTNJjptZ1/NePMeJTPQYeFJ9yyKLFEVxgqAo
CX2X6LEUr8IR9tR78JL8ALr36L9/2CfuAjxQRiWq2KhYADK/732fF+LHAPrDmxkgoYAGMs1ckG4m
hOBI67GIMkCsVzNFpJ15IlkIWUQjJXNbLLgRcyaPaLhg+TTCIpmHwIdKsgyWnwNNZHV11Wd9bFNo
4/fIT1l80ESxRmgn5sw9mWYCSjazUJqZigL547uYOSkGwBRCJoYPCUKFUL1mJqqoma1izpSVZOat
hDWRWzKXiFonpbRz6odU5iG0EO1XPSqgLdAPWF1CcWlTeC5karVPKjQQL1vDL5+deUi8bzGU3Ztm
i3hXWVV3DO16x0keXtwZGpP04GMiODLtDJShaxAf0hkyQy2Etxu7TT7PgiITT9zrcbgmoGmWY+GM
q1ELuAYv2Tn55zA6znjAyn+yCBE9BzMxJ5vZOcVM0Qlnng6a4OEuZ8aOPdN2KGkSGz67cP4M08zn
oSBfU6+E2aNmeo8zc3yCmeiDPfGrZlOUNKesu7uYjrZtAwHInqfdzAgKwQP5MydomQUj7CCJ2BHv
48IgDbpNMXjGrQs5aYMAFFGJ6LE3i1vNXfZJBu1zEroZmwCSs6k3Ax/o2+hZWBD6ozr6LEbzUw4g
NavMOv0ZqrT7v0+9FAyaFgOl9MuWrXWR5uflUd2OaivqNDiEHDd02b6zTQFTLpLyZNgOge99e2CX
2r2XJMluW1Oax5ry8StpCTnbmMDWvU+uP1BagtG+p/XUHwLd9An8sfjbV05/rCbLeJCZQcKMstJD
7geAbkvqTjT775BnKY6Qku2X+XDzjaG/TWnyYpuOs+4Taa88KpCFmU9XLU/NW1Xbxq3xRsxShn2x
ChJVTOS+ZG/SbPCGsTqXcQlUqB/Wi0qVKMDxki+WTNNW3gmf1Xo5tghal0dsi1kTuuYUXaWX0eMA
Voe1mSlOPpJDSjlsfVE7t9gMZ/Nle64i2zxXvlY7xHXwMCEF0f3nK3T0rGyInY+MNJpnVCT+Spra
zdCb7mmwjeTitzP/nFnbfc+RauzczhhuDvoFUO7GDOsS+nk5xtam2VIKaja6lrhP00hBNEdqeVym
SAAPdjhS5Z19S7FRO7uBaxoJjQm5VHbi3ygXPjSxQZBP3HXTwUuMZ9hQ42NgJeNjRQxTA9bpJqOB
XI2GUJHKg6M9dC+53qdPBgSOuw9eCkrLsAn0gZMcIU1T9g/L0NpT/1A7XHCH9INmizyNmsFAb/i0
TBGA/yrIH6YxUltHEdJsdeYl+p91+vJoOebnFv6UqCiPEOxWgwxhvFpWQTvJ9ttr0TUeNKj8bt2C
zEjuoAvSewRnDXQF0eke0txdaNXDdrQ67m02qNxqmpxvEjAIMSZieDRxhd1UGZJ+0Cl2eWPDjhO0
ruuXKQC4GR/gNjGqr1xBj8YFZ1TxsK+S+BWM40elR/YpnqJil6Mv3yOFCTdDbOYXQ+llukmmsLgs
QyyMR1yt4eHPodLJDvVgWGQ0Relz2mUEkdR58cMYYqq4cfSWNuNPQU7WeRkGpXJ3TYzttGkaoPJc
nquHLum4jPoerf/Ju8UdTsfGNZudreXQuucnfg8hPWQDAZKMP+t4GH91efxaOkn8pvV2tim9Uty6
QNH9jXxccz+6Ls+eKi5BK4ssjgMZVNEt8MbvlmX7B2tkS70MxvwodAGLjXUZoGEL34oU1adocaOm
Qec8CK6lBy/UwPiIpr6kmrab2ImuEnCxAI0ZvBw5O2K4xwHEpFg7jZz2aJSp5Do2QZSlfbKm0T5l
mk0WZ0ctNUxbglnsKnobRsfFiG6JnWzM6K3C4L4aafXeAkNPviSk3C4vm+henSo3oSCbFClp0NSb
5m7zgx8zFLhCVog68l3kYpDvWC1uQqX5L7KKPkY3Mq6ChcWLnGKYsN54SyNjeI4yZG+k/3GCiebY
1Zr10msUd/zO9He1puwX9EM+AN7BW8sms89sgyhTzwOe+Y+oFA9dXqH9ntx7FeSfI2mhdw9H0grN
gf4YTmK6FuT+BKL9qhCM3eJpal7TUtuirffvmuX7XwTW+vlo7vvR3chcxJwxzWBcFfVsWB4GStPS
R5dUd6xZGj/Z2CBLgkOnqqsV0P2H2BfeRIBgbdWH6KlxKtnbNiy+VX5aHXUp45tVBskt7RBkSlSF
SOc4VqmuBUhQCXkqSM5ajv158fIoHWF+ez6snbW0CMEpuUDvo8APX5OJi4lsOv+wTKUYIEx3L53+
ahV+fuikE31x8cEC74RJbGtt9KWuvfhgq7Ykw4ypMAZxcgLD5RbNtBJ5fNIp4C2ownKGFuZkyoJa
M5+tku5+FSbOhboB9wp8KD0ivrYhqEzFefosAFhAntDeDP9euO6+ZhO7hQDgnQMjlWcEN/s6hadZ
RI579s3qUHrgQ8uxNg/CnWCjc3aDc0MBNJ/yy0ATtd649LqwlJti5fvmhww1VKxcswhkGMvnnuWM
Z2o0KN20fEYkqbb1SDDn8iQGH/Ng99ElMOrhuQvES94Y3ntiJhC0c/jp1IyGp1Y24cqYbPc9wQeD
JymZ6DWxtjSJjVvZNj36UdO6HWc5EJPa/jIEvnnHe2Dezb7t17nZE4g1T8e8tB8FpXArSgRlb2dv
pSHlgEy3H8zYY6qz7c90ZT+0rcJf4LvFVwyT/ZG+3ibufPOS0me85fNQk+N+m6rsQxZ2elxmaE6T
k94GHlTmGE0OOWuralDBw5/BMTBOxzYtOqd9XQ7bfLzBcsiY8Avu+omW9ax+OuK95zrociyDZXIV
EWFPJVBeqezgyqe5u9IqB1bOWfuhp0CJW6Ujop/dF1Q2H+EPD6eZXrCLbL36WgkLk4Gtf1KcZ0Fq
ad7zVNra3u0bRWqHVM+UjCBjzS9BUHIuQu8jDYbsoSxLSI4qW5l17D0uszTw62PSEI6wTAkl7e99
1wfrcmT71uDkP6fNAERBm5Dwd5G4lGgNr2wycXx5SfouW0TxaZj/kPpsNOza+pmbEjwbj1K+Hqfe
bTQey84g9oOqTbaRenR3UKAf0cMTm4ER6Wtj2trad7LkZDfl+LWrCebzZXjvk309+GL9R0BmjBoI
dKctCCxajrZxw4Hfh/2RTBc4nMVv2dkf7ZlXhqTx/FGgmSkZkZsAYS1BZU6xgYrTAPuiADXf8pdh
mm/503zzXx79PvYfp8ux4J9f8f/8sr+9Djl9vs978BwG3k4+DC66/8ckrtzfQ1skD6GVWBvpu5Jl
auPwHzZS45zEFmrvAlVN37n6eRniPqCz//eHf/mi5anMcxFfkAG4dkwCQFJWWO9DrEF/H7C7FuFP
p467n/pk/pRy1kGNfcad2qJtwdVn7wprpCs5jpdOH4klQhN4L2uas3HVZe9x0d3MMeRzWNbPVV25
P50BSqC/X/QZhuL+uAyV1V69ibCaP4emHL5prtlQ3Gd5x/KEGfN7+arf/H7ZrPFYHtGhJcqB7d9h
UYEsX9AHYXAAMwFjW3TxNUkGcVsGW5f9ucbo1yh/3IY94e21HIYNLBvjoQIadKTAEh5QF9iPCQmd
674YSzYJ1CdQP/yqDNJ6DAVCOc9f/Z73X+lD/RpoCkZp7CRPVUacnhFyLiS1OwNzUceaQ2fvSqMK
Xo0pe1nOX00k38xWJl/0yCj3IZzfoxmz4hM20RR48+SnrkV7GyIvC2LbYhEdsBQI8qe+b+MnJ9Pf
imE039iolTsFnGsfm4n55gz5paz96tlDnHBj2QbmvAqst6Zw0y1vTnBcXtbUxD95zvQFwBSAYnMg
vQkXxb7KQIDrWrqRjpH/qCacoR6a0tdRI+sY1nD3qBR8gsLxEdZz8p1zWw/3g8rCFYTm5CRTx9ol
VT8vOP3hQuXS3Q7IPV6CZO56Ux//lLgx4UD0vzBWPVfsNd6IeCTZCaHyze22yjL8g4odVO5s0F8a
6t1NQ6c7MszbWNTR1w7TwG6wLHmyvVfM0tV1QZNym/WOWteTdafBb6hFSLmIR0WhzkSyyKOyvewK
wTjc9pSB18s08KfsqpAnNJvlodm2Z/xlw7GcX+wmGuuBTD/zSa6viFMANM6P7KCl6ZmTBeFWKSGE
HkLMK39qajxpdasV351L9bCfzKR6ihTBftBF2nWXuhHRWFoeIvsJ8H+3qQRnwmuWFwIlDUkiTIvd
8iXL0GHtW8XEXcRZh7N3rPyXmrrR5LjROzeIaQvAep1UJAKVVqth3QsQ0OWsCJOhRFae9hX2FSoX
YBXp//spWcw0tRGDlXG1xvzPdTVsbouG/M/gGe0npX/3CD8AkOssMBcjto2UFS4ONaKu0pJWPFd7
ul+zbpOAz1/IVmnrzwjxLsnahxEHgnQUpEy3pBFvZeN+8cvWs2l2GfB4wm2pvWhH83c652y9T6b+
sEzY7s7t5v8wBLJryUmeDzpR1NEcHaFVlGF4NCggnCvP6Qqu0FF8EsHn79nyhO57yBLmlxh+lpwb
r+R1f58jpYjPWDmtvMuoFQB0Wg1BbZ3dOOmBo2IS/cvBxRYethatQ5VEJGUvNvF5+P3I1PttxAp9
5WWHNEGgkJdmfTZKDVNkKYu3wG2iDaqg5tSkatuJVJxKL1IsjRxvU9ZF8R7YNXKcTnxO9YSNkYXy
1rREtO/HUV0jUwRE0tAr6L2GIHWrdxUwe55ZhmHEOeeg9P7L8eV1oR2S/iXoRFORloSJ8RV/XuOZ
okCl9N0ycm/n9zSvcjTdd35EeJ+a9G5pTn9JrZ6sh5aYzMDUfPzEVr8ZHKv+giSWFE9NJ75kJgfm
4YiqMeAdQdXOO6SyA1C29qTQI36JFO38ZORyukynjIwCpPJkgU9Z/4UPvL7S7R+4MgCvOpHaWImA
9K1lhLlqXn2lkRTRQ9WTve7nzVW3J7Y/unjz7XdnSt0fLETou1ZEsYWpRd5Stu4c2uurnlzMora4
EymP87tNyx+V232RMM4/Ogj5KxlW3Ztemg5yX6JlxJiY6IUNgj7dGFLAMoTNtM0tqXFzGEts+inP
lgQmH2ojfeUP5oMqTqeLM+/imp+Ng7wjCylEubVGrOaoU0ZNdXzyy7zqDTBdkXD2TdSuEdxDju5x
FWEkgcVSWc1bkhAWKKq2uWgopL72gJHnw7CzijPJUVgHgM+fSpDgCAf68VZFDqkF3X30tfFhOVIY
2G4LagQIgujIu800HKZkTNnWReOhxeu7DgiJerECg+KJVR2HQS8O2JppN5dI4jWjsI8SfN7NM0yx
bnvP+XBK8lhNx/sRTCY7M+G0L07RmZij3EvE0vzQBrl/HOtCHPu2IOnawhMjrFi/yqKZdlQ1rJs7
6dU2IyjhnoqDhp5oJVWuv3ZdLPdFr5XbZco+zIX1ZGWHLLPlK2EIFIA7fM7LNM3j5xGIU8Ga7hRp
uf1SjekAv7+uaB2g9JKTbKla+Kia52mSWsme5ba70UZ+TBhPxL9X0XRBrtGjHiHgaCqy7y0eKFGF
H5oaxLYWaM3401MoIdn40kF1kKMoUXe2aFQnwz6MJvHGFDLx1FOnyVjdfwnM4DkrEfUl86zIArWi
iC15RRVcbOtX34dEF8dJdxtG/3O5Fvka8RVyCLZoiK75EBbvKLu0zaT89KRpiuWFGe+W461ktyxG
dGIO4RxvTfs9b+PuNsZkk6na1VM8VaxXUfyw96UNELNhLFVnPrfB2UOSdV8mwiHLjW28OPx+joIr
2YyEFrTAG/iIt2pttRVIDXD260RY3as2hGKfpCHJhfPU933+gJbAh0Z/a4eRJdnqtUVZeGJ1H9VB
9HVoYzZtvu9cpszNt4l0yU2d7xfwuMShbpDJexprV7TzpCRWGvE1Njp+YK9zZbGpKmTsgYCOTJAX
JqAS/e7Q3tJYnrWBGpaZeslLLPwTW/Lx5s2HCqzfGOepPzmt5R2LbFLkSHESDiEYg4WeOfpkPWDh
QPEF84QzoDJpoLqoRYqZ4N/5+Qnyent1ggjEIn/VOMHR5krtjeXeh4KY+4NNJsLRzjrqkUZo0YDH
udLS7py1GJ+ClzFX/VejK+WjJsefqOvbU5sbzVOjR/QKzP4ba8EjzjFKdDtK7fZTgKD0yTPpx8QT
oUHQy074N7lKmE5okTLVskXWDP/CfZWub6PMix/ezC741ZgJedFOlOzsAGNqNFVPXuaWT0U0pMQd
gagtS+ARXLz+DIZZkbvwZ255cCnahpSXP8cAQvVrdILDsRfj0LMYjZOtj7Z/3Sk3uarAcaGz1YCV
tbDcp3kkH5xIC3ZhHuqPkV55GxVVFN7C8jHowXb4tunel0EhgtQnqT3i6PbuLg6X/Qg7YLM8CUnP
vcPIORa6rT8sh9oevwC3+4h0Ej7LNTCZPnfDJzv2tmxFi2M3VunZH8J/G5qcPD1wkdt6aqDGzkNS
EUovpP8N4uNdE1r9I+zCO5+F8tVi72hb3cMyqByZWOBYF6V3Nec3xx07mE5eG59otY4XRwnVrnJW
BshY1slUVQdpZuZLDr5+Nzgy2S5TIEXtSdc1hxo4z7JRDW5b9JZ3QzT+K5SJ5KxZEIGWqdlbEBDY
NOxs1/Zfhenp6yIr8tPyLJTrb5isZ8GCfUbCQRi49X3ofe1dpBT2faedi97uNqkJIUdVKmkiyM/W
IX64Jd0H1Fe+h4fiAezR0kM/E+Cq0s0unss6aF4Weh5JMj1xOvsiMCYypgPyYCRyXknGOvcFtIFh
8sHlmGW+Fl2Rbd19UdRn24fzGJcjiFnNNm8YziVi/tb+PU1LUsLKritOrfpa1RK+tentmqhYtxnJ
P2ndkCndFdqKxsy3GEsjVYsa3VrxSsM7f7U9K0Bk0lBw5DzSKih0rsKHbgXqsUxisrIFt3XlBg+G
9MZTXcXaLouoNBdxD/486pofQAgyFQ/fVdyh2GfFleGVmbjCIlxmAZDow0qFNZIm2z26ubzmlHnI
1urArCG60OfBiHXrOpHeGSRpnt8LzHlaRVjWPHjBzGjp6ujf5sszy1RriTvWo9Q7poY/l85xgiGM
QbkVrZD07/1IL36UefgeddL4Jh3WSm6kPvGHU2uosxGBSkAzwkQpx6m17Z2aGmLfnGLKhFs3actb
yh79Rte8JDcLh2eiPSyH+yGubssjSVRUTJf0KrMiOFPI+qE3CRHyZZNcDBojSDG5OxMvQ0yqRyJs
E0howXEZP00Dld4+ekm4jBMHaL/W0oH4ltf+AUmucXJtlrx63ycPfsXN0ohI3qFPJajd9y5OFg3Y
wSTpxgxCHC0P/aKI2+LHGICH84LXoXamnVbXQBOGtNtA8ic2t6qip65m54z3P9w5sHEPGVqBhywZ
aaCPyWuQ5fq+b6sNfUT/JAPisHKbHAHpTQ9Z3Zd31+qAbuY6W8nRPTlIXXc9qX6dyuVXfcja4wh+
alOXHqCW2cJK2ZlUMGoLD6m2DbnKfasAbetzVT4pZ4udi0nLqr2n2KndH0PWHJCuiYA9DBAh0SjU
l8fO4eJqUi0eRkWeXOLYeHi8L2OoRjYKun8DsEbXLfFuPcSBfGVYycHw7exKpTrd5Z5Xnfv03Usq
NIFtGm4918i4XJjU6ExOyLra1DOqw08yhABlRxhhGmRX+DjjmkwzluCldY+1oCNlKvX3JivHHa26
YWXQh9+4JimCGWg1gnKIm4uLrNnqmWuzbSLkWfMUgZedWZ6SuIWP0PakkBvWhx86xrqZBCkJ9s2h
JHRBTG1cVQNVB0R+iUzWRbNrsi83MAs+LlrusjZMyBv2FxHExlMrjC96qlUPFlzVl6yviTfg1F2Z
0A7uvp/Ajs6qF1018a33I6qYIDhpYnVkZhNLc9XgEBEGO+KqMX9m3pj9xG1BXElF4wVZAIJarh7b
zIsfWlro1wgXLeZKzCmIR2sEdjURzUJ6X2PH/xKbBbWbfhifY688GNhH93nQ+bum+uFUmvxoc7vb
WCAE1jnSdgTz/g5vBScri73Fxjlh6IxnZ6cxezyj2e1Zzr5POTtAVYYXNJldoTZr5dklms5+0WZ2
jqYmHtKBlbO92ErrEIfp4ApSqGclxaKwyGcT6jKNwtjeY0z9wNFQPyjIK2PY3+Q8LI+8qK4vcBP3
yyxFHjz7X2OMsC3/pWM1e2Pj2SXrzX5ZNmHynJQ4eJbhz9SYvbbJ7LpdnohmJ67qLbjFubVXAvow
xqOWH8lynqSd6DAubl6dnkM8O3ytoo93NHGSLXzMSzL7gFmdrorZGSxL2F+VW+YXs09+6fTgZsZF
fqHkR7MwxsXtW/iMzdlxLGfvccbWlNIQKXDYkmEvg2LO5lX1rIMEBiDulRa8oJ3A1DkfSrQmvAB0
/7bMFB6lavZBo9o7lLMzOp090m6GW7qefdPN7KC2Zi81HkbC/BZ/9ey0jmbP9TBbsP8M858wXyGG
xVQzvKrZt40VRL7Es5eble6X/w+0/M9o6RzhSi5e/1JL99+AVc4sy/+1/PsfqOr++//+n/8JRd0/
v/dvRZ2u/4OmpytcT5pwIy0Ebf3Puvmv/0V6/7ANl6ac47m6dBCf/lNQZ1n/0Gl+Op5n/FOF9++C
OvMfBgo9ap0u39EWyPD+XQ74n8BaSjCef5XTcfHBZiYF2yjPgTkj/ianIy4nwvnlElLb+B9GN72D
w3vo4v5rD6HQst7o4v7oEtQ7uBU2fjPd/vKW/tvv81espkRO+Pefb8F7coQnLEfXPZ3n/wLVtBLd
jfF0lBvqVtuo/z4G7RduxU8yjV8cOVwpW6y7JiEPnnLuOLDGiRukxZ16tOm5lcHmX/8+BiLGv/0+
tiUdi9KPBejT/Pv7kaHbzXAWlhudltAqdfR3V4l2RTSyrooPZYjvsmkfaxtaYOOcuyo8G+k7be1L
QD7PStODX7xPMWBzoyCfezDeUkW5u59IUpBij1FXM7Rt0Yt7Ut1Sf/rRV+onvAbiXOVl5P6M0QGA
Q/YZpe0TJbqDY47P//q/uCgk/6Kg5E8OrGyWayIkMgSSzf/4ltsYxloKaSV6vmFDOZWYhp0ri4+4
I1YwlSUVS2zloDjwsTorZaYQsZwzKJB97+Ufbud81hb8aLYN74k9nfvBJx8BSwfao7xdg1ljhX48
/OtfWhp/x6/ya7uOYUvHpMQrdcv9268dKS9KRW4Wm7AucFHmfcN1MsED26sW16oQJ2k4UFNELn4P
A6WAv0yXJ7BSCeyGDH9etxz7M12eXY75vtVnK1IuVjj850D2cgYbz2R3UCI+XgmbVc3vh2K4hXnm
Q7cD7zIMCXadHFj1anm4HFyGYH460XvkMsvD3wft7LlIEJ1WMzbBa/P4PIWxKlbLHCk3FlLH6TgF
hYbQ20JJNxSvk1Z5B3OotkNn7rlHiaObok8vYvwbevGBJK/Y+w040qx3n6dJ3XCTRRQGa/8CLw6L
w2SSckO53mphl/tRu4ls+7XsWnfX6x0fZRPod+q72i5Q5SniGnIwQqjXkoV72JX9ThfmJq36aa1r
4bhznFVt1EsHYo+QKoEjn9frdPA20WtIIfdmETM+eRVh4JL/RKl+mAHOad0bv7ooSDaZU3xCnn+r
EdmuJzOsd03MeRZm2yzWb3nQvw5p7a8V+bL4nilWmpgoUGXk3UqSQauN6oaVgOgAVDRFv07C4d5b
HvsHu99MSCMByw87wgPOmo0AkObvowKWvdGq+AGiKzsnutRbFWY5+Y8s5bNo9DayNTa91X4EWqOt
UelHGL0hlRqNuc1ZRG4m99jXxlHUxKZlhM192CGx2bxmW1MoW4nWOOqeQsbX18kKw3CN27e89JT9
bDw5m95WOFy5A2wCT+3kEH0ANsQRXAzRDjHIAVo+gjhsJkVXrSUXhFOwDfD8rNmibbOe7ZsC+koM
EZ+IMAiBDbGXSWq1KhUKFdU0J7PSfvlVjxKM+HmSpyj2x+WwEXbHNm5cWQW4CCsoV8IrE0zOxuOU
aJ821NGrOZL+2NivlqF9DxuLYM/ka4yDAa218YlyifJDbmGsIN7UicON6KOfwi/f5rU/KRWOtrMl
HcMutWkKxuFass5tceGHIyG4AqTILuupRmQJiHh7YuOiYbcS0SYZrXvVFj45Px4hH4F2UXlAsXh4
mvIguvvQkjrRh6ucK8FVIhR9LUR9GIMQZXCDq659d6h9rRI2MGvJNz7QWXrVy6k/1qF61cHiOeij
ntxWy1dI3OQ+jh1gkJLuRWOUr0XYW4eqD4N9MQG1qC1qXRQSngJqr7sUd+fK8FLtZBC+KTDsVdjj
M+04Fj4Rq404sK+6SJNCVGcJ8yxke/Grgydi+yCwsh4icl2jIjvQHTUZHPxYaAZ3auyIhWalsFUT
2KOiJhRa5FTHgaXqlArUSQB+x3hqjXz8yQd2illCW1Ofp3ISoUhBkTPSuNtiz9l4oj/SkQ53HpEw
MGDycIVtWLqkXhQ5xVt2vbRCyuPiebe6eL+YsPsGaG1iaNdOc+U1rNemTkiij0mcuAouPOw69o2I
y20T5d62sruLr8ft02D226Cyi1MzJWgSoE+u6zm32A/dJynBJoV4oVsnv0J5lIRvTyfl0w3kvzNe
c7hfYKTYMOYT4Z51QFCsb+ytKNPWItW9vZE47yIeq71eyC9aV6ebKkH6aE+6uTJCzpyu7Sl3XkbV
Ie2eKKgSHoRhEYGzLOHnFuO6gS1gVpRZaTGM60B0ybHJ8zephlUr4vjuZNcpGgUx81Z8LNSEFMoa
PzpTKhynxPPk2OUjhaWRj9u6H1NxxYN6tMzmXpmFPDqyolahSLHydSfZuj5XVCpeO5eMsjMNWHYu
PVnjRANc4QBAmG60u0EIQUGJPpvwY2u49Om1rliPvMZT7hCXHT2M5nryOaWbCsRgnbDF90HcNrID
D54SJtr0X1XZvE7tl8axzFWt2dm68YqH1jmAY+jMWxz1YKnJV7Sas56O3/pfdrlzZHgyNJyChndq
YRyunbL8CiXka+MPmMJkczCi6EXr31OBZCfCXxrMoRUCIbXajXTQNp0ZvlNpOkwjjR435s+dkKwe
Be8sUZ/wLhFt3p1F1d0zred04pdX5LOHOVhQqYWU22iiTaX/YEZlsgre6i6D81KrXZw207Er9HVd
53JnOBbmDTvf5dNw6ziz16pELhOM3i418BO2RYMmhDQPehnApevC5uOkboKU90mlXwuVfue7gLeY
NlbqfIsmr6ChEjjr0gTRUAkKR1MqAGRH+Osq5ztw029+TK1yGshuHKujmXvNCoMnS7KE27Q1hZQT
pnFGVgUHWfgdUGH8JD324iZywRzA9bFMXqRb6c5ss0/bU4RXqv5aaMGtCTtWzTqr1tZ/E5VHKrCJ
T3mIik0jKSkhmFoXk/8aSO06kHBoiqyjrVOEwHfLT6N2X93IPkwOFsAIvi9apydjauxVEtNj55Mw
HxwrMuGjtHoOrHzPaqUlPYSSH3KEk2X2pDhaI7DdfjpV/KB6JP+XnKa9Cuq3qiRfnP0r0d1UhOaf
mOs2SuzgSW9EtKJH+aQwvieZQUimgfOuTKKXsv+R1t2WttNHVrX5ChQK2V+19d70dB7h3OMudO5m
SoBNMtjrARcnXFWSDLE0U0bhd1UxSSXKAiSjsZxpb0QQf1dFSggL10Qrck95NB4hlis6dIQn+iHg
Ha7m295A2pbzSxamhUMl/Gzc/Dls9HEzZMk3uhOH+S2xbK7T7TT+rEMgcgAbTiCpajL72punWXOH
idCcKmqhoI/PbIu+lFjiVn1NWlT+MNThV4vNPuqP937qX5HdWwraUm3YJQ3i/Isx4jWtnv0y5vbF
54g+GBRYwjIGBLFZPTxiJ/2RTYcAnIht0MkU2nkaQV/VaUlQoFCU7jD9aVQmNuAU+P8KuRmlfWw7
QOza/ElEb76zDHVBPIJlvrKvZetpRAJFB+I57iKLzNlIT81gbWg++EDkm3zemmyTt1hLUbBzpuff
psz0Nr3rFazWBsWiSWrbJNDPqdNzLgB3kZrMtm7fI7l0BdElxrkGf7iLi5qNVu18sUIE1FFdriPW
I7An9VU8jnI7fQ55nyyvSPyUbLhB+itfpeTDyu82eu/D8Pn7G+ENASC4cXMMl5rV/9DL7B2GHiCp
/pi2E6rx8YgeuFDNLXP8D3c+VTr7vnzXNM4fJtUAYAXQFjonRyXruG7DTUni06rw3UcZ9oSWxtn3
VGSvwhLJMY02Tqs+YXmQpm7R/2j1eo+KKqKNLq9+O313Ep92cfA+BNlnWGrEirmUPLlV3HT0wzbL
SA29s0ZwNPX4/KfAgNlgyabmG12iVDVbU/AOBHbuo6yOEb6iVcONamLc0Xtnn3pGsLKyWj8rg5gN
LXrKoqb+6aDP4qRke2O9Q+hBp4sZ56GscfVUVF0jz0C7Nla/UgPWcRJ0F1Ta3qZpo/YhMSQnXn+R
NBm+ieKbViEr11y436GLuoAQ9WqKr2VP6tk4VuuWjNUjxalgI6vOWsGp+VUAJduxcdqihLL3Y2XW
66awzgE+uE1e1B0JolyUPO6zh0iByM8Dd8biR7vaHoaDnRMxluL7Q8HjXvWMz9D/Ie/MktzWsu48
IlQAOGhf0bFnMvuUXhBSSkLf93j9p+Gh2IPwjPyBkm/dqnBU2M+OewORZKaYJBI4zd5rfauJxGO/
KNKu7ZMANmmMQ7b4acjD6tYkLeEKhgZWz5A1OlkOVr3PA6KvQwgVYB5UtiiuCEPZRxYLlH0I2gQM
VhSmPYoG3KQLQv7JTHNmv2elmNGoJ4XlAirx4R6BYiBq1JIA5YzNN0kVDOiZekgojyIyjzAe4ONC
JB7UWXFJyvU5IeWgJpGZuhlMGKTzyQT0UscHHOC79otxRh1GOgI62tOMcygHnejCrqrpCjEyajJQ
gt5Zw2WLng0HsDIDGKZ8gewVhwc4X76ZKV4xpb/oyGxj8icr/Utj66ZjPy2Z+KFEqwSFcnoglPmz
s1n7kqnVR8OPQrZAmm5r+Hm2MZwsGEjmmLlMSK6VTKDOVqsMOjMhNFGLPbsbnvI9wRZ7GPPyj1Tj
LEmM0DYhAZOAxJbDunKrBi7oXHizmMSh0qzJIVsP8WS0fNYQ77xE31M0ATvCeK9Kv8y+Gr1Ytz+w
j6iBzY8vOJcPtdjEcJ0SeimVmS1N5JgbMNx07v4DC8HSmxFysRkNcVNVK+lb9cOaxt1e1nAdYYDn
HsgRT7RKxN+HKSfUtHMP13STGxa6ZCATTS1uKig2jfG5LKN1qmeAXCBGHbRX8C1XiQ2GbICHZiJ/
4r4EbNAcFgFvv5QX+YuZ0FGtI9bwqancBiMuAhmI864lRaRvpJdQjF+sLsu/1T152US4bwHjE3IZ
osbZxHybG6WmV8sZjsACSlGGcT8hGrlYx+cpz2+2unqjjgMkGuphFxuflQ1H21xbX6lB1hLSHWQh
+46ShBJ2sf68sKdkNZQS9WiP87eqEfBL+pFOh6X+REOMyFfCrSgX7B41B9XV4EwVKbnIKN5tCIEN
2/fESghHKBc2QCxNkCwbrmbQYS4WIpLo4JL1NxQqSQt4V7DqL66tDl6cqJ/hUbNUukvAtAabqL0s
Xd40K/1pZL2LGOdrkkonMZS3qJFYh9DMyVJYWhPOuArTVLmHhfVedPHsTlL8dTbfMltcyoFdPgVD
WhC/0DkUe1qnHxab2ol1s2OYzceqxCeFtKrQApPGoDy7Xc8qhVmuc2aFfn5hmc84+JNt7+iuZgK4
alRgGqDYydqDBJkan+HDMlysuXpZzPj7NidoS2p5o92+5QNxvmIOerV9S+zxOWyTmZySMEZBcCnU
9LzWbCW1ZN0tlBBaxSZJsPllJuanLs3PbTeuHkjGoE1Zq1nqsLhJe0pVSTjNoOMdJqbXt+PPnDRX
x6BD4Egz8OrWUjC19LQLpzRjdY53soxe8HoYziToVAOGoSaCh2muIXjIE5FmvR3uymHcEfgFGJDE
MsXMvHI3bKyfdVuYEYL1qMi6Mw2vOPIQTB8S4DOX0ci/jHhkHzkvS9h/pxdoeWoqASsNL1HRWIcs
osc2QGqJZHLEKjnK/TQqK0duIqQ04+egNcZBH1LryKCaehPSWaiX1rEnMMdvyv4V80O2a9LmV8kC
f1ZOyQBBCFcJAx7sZVWLSdBBl4Ykx4nCS623NVtOZqUs/Dbm26XCksfSKoCYSepHI5izXMQXsV2E
NkZjCqJ+Pli/8BRGkPIFdw3rCMw6fjrZt6iSYz9mv5Lh8/BQDKjAjbiTS3YrstL6sfrDwooLwQnj
CiY4tG5lfpVy6iJJhJtoNQgFrVo7UFZQeeuM+bOG4MwE4Vi23nsz3AJP08t4p4dFoBcrO2doiM6a
qPVhSV6HiaQrBqTvRquBbsJM5sgbYqQbyPBZKyCIMysmhAOcULP7ZQ3lweSq7qmSe8qMBAR+zTJG
4EMthrfphm/1pGbjVxajnWMtH5hTnlTUHq6hmZgzagl03jQGaqi/o3vmUqq7LeHYAqagzG6F0A+D
yRX/RsvaFFNUPDQvUVsyhIlxwuayjQzqN0PKZM9s4s6j9sBK0DD2aLBvEkWKHESJq8rhu/06osT2
F9MGw5z3b83amO6aQJJPDqUE2bJD32xL1c8RJJyKJnuXtyW4oEU/GSCmpCjCdDWYUNpMOxwdegwl
rCg21XY2ASzaNKT3r3DKsU54j2aM6v98IkxFQoV6+9H7D5hzxuP7v1IF3EG1TvcVumeSarj4i7jv
z2PI9hLR1/AlnfVqN/elUAMhuKn0pfOoJwpXG1WCQsyUijphi7+/CovRtxExUc4A96pIbF7vB3V7
+G/PMevgGy6ctktXcJH6Sdt0tZWkZSfFgv+jCiVjiYCQ9n4IU75SkaNUiV4fJGU2j/dDtSD4vX/V
/PVVMo0S7y8lQ3Gjs94P4Z3WqlikPamjPBzlK6jS0XLJqK9O/SZuMoHpW3KL8/v+jWqLdAobKijO
/cshmVj6WzBAdwZnLZTWxL0XzP9kwf3prPxbNN2/Pfz/MqmOcDhLs+mk/QdIxn/7n/9FM++/0877
H/9X7bw/r/i7nacp/xCWrAgizU26KKb9Vz9Ptf6hEeTMfWepQtVUBQrGn5g6w/6HrcsyTUCTfp/K
YuQvQIYBIMPgCfBYAlWgzrf+H/p59+bNP5s7wDxo5ZkUGQ3e4VZrtP61ubOunTnERWYG9rhUb5Od
P9gF1eBJTV/7iISNSdTD2WC4JYFzfKL+9tYqj3FG2k9jmsZeU6JnRS3JHs3mp4Go4QtFzp/SGtIw
oQ34O07xd0jgn2v0790/Y+vu/cu7xZeu0fWTLV3TNaH9W09nkFXaIAILQjpszug+HM/13FcQwNIF
PeMSHUo5PrVlOp2tXGcQQ9TTb49EMiuunmAxnhAWnpEsInUrJseqGvsAIYDUASyCF16H9b5uKP48
6OKCyXk8K6RBNVgKbxgAiqOlWd/MCpkjmYLksw76GW1R7MHkxQyBqBS7yP8+aGpytOQy28tZFp/k
thiJTGssBuEQLg/RqEGtsgMaJqE8ayWpTsansAlMhRpAXmytH4SuYsDW44nItiI+SEuJkY6x5z7Y
tNCT9hkyu4J023Mo6gAVBwL07RHS7evfrvj/05n/lxNvarJOF1AIW1fog9NT29qyf2u7ggZoMthn
7B992f1ZHP7zq/9bU5dX5+K3gLMotkZr1+JG+Purk+SirCvhP0H19l4c/P/84oap/etls7178hR0
VVdlPoN+v93//vqtKTVNkQ3FrjHM+fC7Q3Zvlv2zg6ZvMPJsrsSxyj0xzNMxKozpWE7qRpfdHhta
+xE3obZrM6vah039bU56YqlTS3sDPpscirxcr4zM+X6U6QEiR29UJ1KoRJjyqK2PKS7U1LhCqod4
H2EXHspuX1o0DsjGbsgI47BEsM7QDuLGsa/3p4dCe25QOh7wrBvktlf4H+f8i7w9uj+l58T8WIMK
TQSO+Lle2+5sZEp3HjJrYRMxuvfnAT7tdcnSDtUGA74f0g0EnG+HZWC9M2lZHyzqwl5rqmJfAvd2
lqfhzyFbCQbZgBbDWeAr3KOAvRhD0vuDatXuPaNRz7Xkev+q6pP0KqjYH4yweJaH8EnG0nC0VYNN
eTHXlU9+WOWVeRvdMrNjxS2HD7psr7sZORQFxLzM2cMcGxMv4Eq6076hnQ5gmGLCENU9+0MpJ7Mh
Rt3bS+fKWL9pxG2+WFLaPcYY96wSi2nOVjEwuaNmJ6n49TJ9jDBH4W6v6Z7zNGDMJZ0BTzLYVZHh
ayrfcabEz8y+8TN3GsVOs2LLzWbE2d7wI54cf1Fymb23be2jZao83OENKAwwNiZNtVM6lr4yTCzy
cSEQDV/NmFBblvNiIfFIL0MsOsRNjkL6WuSkdTasn6VKu9GBWl0zHMo94w0oZz3SKRbo2rNaGPE1
lZZH0pJjotvgThvLhGUVALwLcUZ6H22TEM85M/bZAHpjVZDnmsu6uEOVRht0Ao1v1Dxgh5pPSdf8
6jTLfirlpDgVXd1s263HSR6VW55a+hsl07EX3dscrjsiDwGTmTTekn4d30RsBk2/JRBXcfIi0yPe
1WvcuKE9FG5mGyHZIu0SsBElMCbKd+rcZkdaPhTHLBabcb4+2KHyyVu2T91MoTBlvnDlIdVvqOzJ
IG6qW4kIj+RBYtlBu6aXpJuT0yq3fp3OVPpEd+yW7rQ2xvRgFO9NGApshnO6nO3MgkovvWJ1S18E
2j9MANGHMkGWHY0EFsq0Djuk2nuzr00i2dAXg3cRHh3F3ZzrlEBShmmiWOwqO9GvoYujX8qlOHWh
0b/QwidRiEVpbBfk3U83ta7J+caTuKOkHe4pfREJXZVttVtVBf/iUgdRslAKVcvlISoV3TOnxdoZ
mf0j69uVEkiHqNYoBMz+JN5h5eBnh9CiiVUMnlmXgJhSw3AS2e7csk1JSNYrQ32ixr1Tm+YhttEx
WpTvV5JvHu6H1CBzoJmI29TGfd1gCUhapPiaUSXXCeOd0sjfoyHR2X1ih0jY/W26RcMlu5ICXJnh
70hUsknivPREBByaYlpbdupnZponqzo3ulR9S3roA0NTx641taMbjZbXdPH4pFsMdVUJvVvXYPzO
JZjpVMCcYyOGtFH+lnqrXi1n0LOhV+T44uWyN17WLmVnBpEfWwlnOGYm9IyRWkvW5jux+SKsBsxS
BLr2ANP3wmbLvom8y/ZaAUs9q4uFrCjbvC6lGxrteupl8sYJBfasuNSebT3xLExXvqbO2iEd8Isa
helrZm4FBp73F2WxXuQl1ne5lKSnUISaR07ZAmmdzUNFoLjT/CyyWDwgfKUfuGQvsWbngRpr+XHo
INg3UXRpZlU6UzJPnJHosU33ZDtpO4YXo1hx5Ra0n0F7JbuqE9KRvWN2DJMFLzib60kG25l2tu4r
AuhioVJ7oMZ3oYJoOXWZyDdFVrA2TijlcbtQRpgsol6mXTZiVa80eNUqVRQ+n02tttY+uqpVKTGh
xDAjzT7TWXtop2S6aatqHTs1oQ5twiGn1JyepLFVgqKz0O/IrFSwsbghdofnUqcBI+ci/wBffxyL
7AcENcTQWzR72Bt4cWMdhTONTp6L+dSbuTJCsKkQJEF6wXq2kv4BK6X8iPh13ltJPBLSCsiwX2wS
hSBz79KmiPd5Y1FoGETyNKbqY07rgYJINu4UO8R8OpvyXkHN+YgGNHLolCwv8SCeZOJ3YyM1v0tV
f4kVNtvJxI0GGaZ2FGWSbpEaEodjGFgU5/cS/QAaZcyiRvlKOcPGoD2DazWxHUjjT05N+USh+YlP
E19KU4sujC+VRxAwtX7IN+zNdjUpJpNC80iuVtIJoVYo5ng2i/nAHGRRqcqk50QpniQuLbVZppcO
2yPE+Oiit3gRiO2zD/qyM4Y+9JUxe5eILDglUi2fBjOH6V0ZDyyspGOB0BOoSqeyjiwrT4g8fVDb
KX0IZeHauQqua60xs/Gv7wfu+t6p5+0a54Jv0tO8zsqbHifixs10S6c3Mx4w0rRW+1Ta0hU/jswC
KEaLAgOIyTHJL6mIeElA044R9dONSjeS+9Ema5dB7v5UBlnbV/VC9tLBhFc0Sd/6ol9fccXRpIGe
K7cRDuyqd/VIiT1ipIWXjAW/QAwVRiZUV4fa1iVHyIKMWBhGHhlTLFOb6IeBYESSUF2z+b6acyFd
1+0KASKu74Cy/IyxsgJ+pf5AYm9+QmehXIYYLkCMD6AQOEG1xHi7n6hy/FFVtnlZSgOlT9k8s4OP
zqldmWeSDK85Iaz7eSTOawXCsM85Sc8D9ke3Q8Dw+yHo2tgdbKQZ2uaWNMHoII7RKBGgjO/rRPPZ
66DVDREBhfktNSJ/GHUNtplJR2WIiSZK1MdsGO1X0oJq7DyveivNmG2k7CzXeh+02QokyVzAotLD
AFZIBZ4Gx0Wuw1dbjtszfqLumhXZbW0L+zmBAkxPw7rGODavBOTZrtnMYYDJyzyFgHbhtmW/D6TT
Vle5nfw1AQNtT2gfptBuH9UBcSbaIRQ8dntdu2qv1Hn0MbRf25I8Nmpb3V4Mi+RrNnlVEJyT8zQA
aKsjkLd6084vQ1WMhwH3rmNXlE51RX1G/dk8o+e7P8inZQqEjg2hGQhwbuXyxZ5jGtXGTABWLBkO
udjDcWQJ9yjIjwEcmj3fD/JS44ul9hS0aJOgh6rfW9PWr1G2zc1micyKIcMQRilYhfENgMX70ahf
Se82fQqKxoiPsgnPEbdH01cdrq3kkNhy+6Gukr2HXYsrgOgfYoJghXdwyx5opfc+NRduMWuKHsak
iB9EwZuXyqxzOyuf90ggSejZpu11XJYH0ZCyhx7oYts9HcU+nPZZVKlP0PXACHDV3x9p/bizR0pX
djthYdGBdKidqezuD0M1a1j/FSvTuRjsQGCGoB0N5g4TznylP4HpPuqSfQmzwwY3TOw5MoWXREuq
W89ADAuXIp9GbGwDoJxpGhPj/eH9wM7TuDbLByKRP7myY044wZy2D3YmieO6RfGIqr2OyfrnQA3V
LRaBXld0UmAD2XIU1qdXPNqBWLXlcZrL0beGdFsbUWnM0bNdUrSN7lIWyynsIeMr8WY9qbrh0uuo
0uXG9nONwaSIkLdjLisvaGjKi6GWHKConeeOCzmaz5DZ8HFR5NbogZ7JLWh8Qq5ilw0oDEJD+my1
ZgwGuYBeZor5ZVpoCwycE0ljoVLnzCjgz0DubYe8IKZTMV/aacIZXNKAdRlLexYwVnrFRJJe0dE3
LjsU3WMBXp3vB7y2dDXrofW42GXqwFQOZ1onZ5ac0xnRql/GuXoYp8E+DXkOcciOUEqk+jN+DeNv
IWiDHpNuuMBFb9PIM5d4IGoFPetf2XcQE0WgiI7+ZLrVC7ZDjgSyTakj3ssCLBOxRCAYcsOtmkEp
HGxjNpANtN1rg9zu+pxyOfkbpy1K5UZnyDIHQGJ9vGfR1DgJaTF1pB6XzMpJQuZeJtuMomKlXYo5
c0eFXoY5m+vPZVRw9uBWNgfGrkhMrW/rjfyuhAREUwcWZ4WIaRhpTWUUhCxsH3y2MZVTGx53sabc
7KJP3Dls1X2C59RhcoaHP8ePoq/T30uoRdIT6rw9S0MuTre2IkLiNrxhFackwEQUMdTEAlrUL+qx
HlgVSXL9iHBBPtNXljcJg3wmGUE+j+gbTr32VZPX7tBn5df7vTRYRvUwOmvVpGdlOwxh13eOUVQd
bj3++nONHymzJsDtmwhurCHzdVE0HYsi61ldEVns/v6wcQZ6JpLMY75pgq2y//PV/TmJX+RoDaHd
1GFokPVUAvSFKtFqAdFyAdZ9ajPibG2F7+6MCaCJuP2eTaG4sNMMafhq6E8Kdnc3lohuYyKRodNK
aI5eEcdZFjZBOZZGTFWOTF3phu4rC5OB+CNE5HE6dbtyjduH2aolR6JD9IU5kR1AfiMBTPdrMjoP
5D+R2DzvM3nmNiohG2gEWnHyLFKfbBNUx3axGV2C9z3tkF1AzgJE8/eDGhlq61iqS8iXciiwQvI3
V0+xOopT2clgd0J9mIHhA14Kb/AYGx8yF+kUG2psTcbZzRvqbrBatdOMvOpEzW7e2zai6u2pYVM1
Iv3WTlC//ZoYLpa/iXa+H2KRcrN0cAX07W2r45akZniEVlG6q9kkgGL5TLsDuZXpj47I7ZSz5jBX
JScMiiUcHgHMXVHZSLTKx8CaBJG1HtGUqQlua6ru3EJ4IIbTKaJ1dFcLBx+SrTaIs5h6zbociIMg
q6SmxWwtb3WXyj+VrlHIo05Uhpgt/CUtIN1XtNuLaEmeChnohl21xpO0paOtVrPuOpow55DdG4jN
1GBtq9B5G2nnl0ALoBYS2+D/HpuaNqdfTODKCdLBfCL3r8FI2EKL6pExHy2l70/IoCH4I7JzGgKu
d1KkvKj1Mj8bqd7vMbVnQBlonmrVTIjXdsGm26WbjeR5lIuR+8Au/qQYTl23UVFiB1LbEIhZC338
CcKp8TKfRVZFO7hxuMHpgqDi+nOo5gjNOsHVyPesk7wdKnTe/oI5PBHFpUzI8m1s+2hvB2PCS82y
u/GgKiTOumRIvEfrR6KkWUDaZwSq1M4CxUxX1zAH+1zRuPbYJGCYHPrL8NchF6Z6zJqCvk2zIdXS
0O9jInmlOFlPazIhmV+IP5+AjuGdiI+0m4e9tgwy60Ceun+VIp06JabcNcHv72ydW5BNsq8LPVI9
tUdHQs0IWbWxdAdcA0ciuCZXIS3mAXemN2iK7E7lIB51XRePsfUyWw/cugi6V3R+lGyrC7toMEGW
+XnvE0GIl3Yy2hPHDm1cz3qyE+rYXsgz8cw11VD8peuzsiLg0Bstf2mwlmIlm9kHqu3OKlnvSbZ0
G+dOPxZRngdVqOx6C5ffuvXZs1kPyo5rT2uReJlsI8mDUZ8TrcMa25yTATcftoHmaAAOuWInk3wa
aL40oOvW+y6/VBFcg0UqPspooeG3FKF1vNf4K3zSniw3sIClCIxHg2Jl8lnoyUeLc+XQM1AuU1Q9
z4yCSEQB7hgRLNvasobz/WAMlMX7qULtiN7bh8tGhYCAhFMx59WpnY7Je7xo6glq9sz4sn1HjNmy
J3vlkKyrfsQ0oB+FIFlNowFdi0ovghQ3xi60saCrENB26HC4oy1dfoi4RzNmD4LBQKWoWfRMXZWq
oIJwQCVqzZW5y28itOuDCVzbkZoq8ruZXAP0G0FDj/wY5c3irVFTnqaenTKc7inI2crSvzbsPWGV
X6tIqvdpNfVukpsm7FMirpVeVh6xX+fogpnZx8T4VusVagJoFxcl7C7szkgYmIllRMaAZdHazIsp
0iY/BU1IfccPt77n/QDQQTtJ/eY+VjRYK+v0XnOpE/S2GnhCYnoY1MX8Tl0pE4O1cVe2EP5QPMUp
iy/SrkN4ndVTqWX1bRLPqO42n0I/HosqfoxrTT61A1WnamDEi80h20SAnDM5ZD4RA+KEgUVhIbMf
kGs5uKfzDi1ApFKgugFJsshqQQp9sd5qhX6GHOnVW9o8U39bLyzyRA4bUkS6fW4t80wYCNv3rngi
3lCmyqAQSUTEUdnga+Ksk12uDEZgx61ylbfdfyyRSiTlXJDIIlunSdKS+Agu5DIiUWJEONaJnICJ
TKElG8o4Vs2JVIM5T8/g/wAms0AinAdFgcbaV5S9vYNGlVI/MWFzMxyeC0O/qfKKpzovp0PKvq1p
sQQ0DYK7KFrMAxlQzKADUAi7NWdfbqG2aVr9uDSxfBElNRs7l4GLEp6TGF/1iRiQqh+1G5qy71ZZ
hxRCDKxOBS05rxiFdUgqwsXV1vRnyhW+YTW0sEnbPRt5T3LfttVURToGFom+lPzCYyTn2cP9YIYs
uDMd4QN9XAA2Y3OC8gLLdjTl68zlpsV4LHR1hVs9hhinikUHF9lbB70vvqqJQzd4dgXOQRbw1Q/U
WxRilbVFf6UtR/Q0ZzHwHuqk9sbFrL8kufLcJBTFs1Saj6NVWn4EZ9M1aC3tDJl/aMOP9NR6Gq4h
ZX5G3rrkLmSEpYWwnuY2l0/UkzK/AIqKUZZxAH7OcFYpG2UxInn4nMO5B2wUWca00+439nYY254g
uoVFaVbY12hsx0fVWhxVBRbX2ESKLMmcuug99Sc7pewSYrORkwagUMXWq6irQ5kLFQnOMj4psl16
VYsL2JrN/soFyTokXc+KnaN7bMf8OmJr2FifVK2rM2Cc6twaUxiYlB/vT92/qdLGOEkgXrb5h+r/
n5noPiepLGqJySOCLGEqBGOJQsCKVtJW9QS5M0Gs3v2h8pXpNUlBo5tNw6QvXHx+D2q5155cFryh
DRnrTJgtC10vvyyn7AGC94kE3TOwl2v5tnyg42voTLaO0Pgpycs6kqpWyVdlxS9qJjtQnOaLvFvK
W6r5MsXhX/WHdFIveMbf5y9ssUCr2KwBnfKRXLIX6ehmPwocv6wv3/GioVbR2VxbO4zs5xIjhCPe
N7nk83Ktbysb50/tmFztnBK8VznZW/ZmPhsEd1yyxdkY7878gKU8/LY+x9wwhj9KOypm6LkhuHYb
AeeD6B60+llAjMwR22HPrEdI8CFbij3Y8SNMCAQ2fL7BEQ/z5xK7E5itAVcUDgmnu+p74pcbYgZP
3WvxUwIRWwXNq9I7+vf6geL5qX4pXxjlc1TERL7mzvzZ8x82nA5NhsbtEFD44s2hmWONDKuDCrFN
1Vws+yXPDvKZWCqkbTA/0524KdVrZQU8Cv3IK912p7wCfdnRM7Ou/IWc9FgfdRd3t4sH5yF6SQ7z
UXkky+iZMth5fcL0SBKjelO/NKnnJK966lo3E8kGZS41PdD4ucqRDN/hW3zoP5XnNjBeqz3M35xm
1vuA4a50N/7C8C3EQdehk508tZG4Iw9ddSveoBaqxaYI1B+yN+1xjPz5ExTt+NEHbJn22sVGNw+V
47LexK0oD+QpJpNXSpzsQnxOY+dpYbRPCRBD658SJYgT5J2sFveV0fagfvT+EohdWt1qAr5XC7VQ
cwJfcujSJmAw3zeUULrYp2QfWOzAUa49pG9m7pns7h35YflR76MdprhT+FJ+T17HEz2h0Mt2lrdq
OxT8xkFCEtkSM+VZL6pZ7+Qu9cXa7VPu4YjPLxb680kL+TzdA3LxMwjx6Pqd5F2TTScfqB64ay/2
5u4NH47ynP2qc1f9Oj9Utjff5Kf1VrxLL9JLRawCC38iV29MIW7ryp4aRLfm3P/K3+yv4Bog8skR
l8N55noGnMyvyb3iQxXeel2f5sVrkb2RM5U/r6Yn9Rj21hduON/u8KBQZ3aGayATdKwHdus135o3
6zH6Nn42rZMrpGVjmNr+Zz0Rll7ee6F64E5Dc1xJOUj1xcskxV/k8cBfPMS18VjSnIvk1TdJPxqy
5VnpL/JxOfae8lBHfqz5lb8+wCiNUJ65BB9ymdg/sI/E0iEzEZtKcQDMdSdkrFO8TN94lPmiXds+
rjAAP5cMbJjPHFu8rTS9gDdAhLmoj+SBQFSDHP8RvSu8ReOausO+3CUBnjEGvcMVQtCKJNZI1T1a
dz9czH0kdG8pSj8uiBTHWiRRq2uDfnLZXTGemSSAFI6L+pH75Zp/Q6bK9cQVwqmWMTGOJ6XYi23b
4ywf1g1rIxwwqGiE0pUeM28x8QE9nDZYSrKf1S7xJ14qqC6twgo3Zt6hmm760nQ+81eMEIeyeizJ
l8Cq49YxlbMdmHlySPDzDtYbOxUjucJcObGFDBRp3DcMnTFRU9RsyRTkz1VLwUKS8qCnQW7K/tSs
gVXDMKf2p+EGNlt/UkixLjO3ln4A7AWbQiOPMWF4EekS0HPxRIdY06j3laWzM6bLb0xBzUYTB9PO
jkijGz0yTdypXg8UtLyM7XceK0GUT34uh56dQJBblQNV02BIkwNGIVdDsalQnKw0b0TSWJXxvoJ9
GskGuaAz5dTlVEV2wDi6z8PpYM+2P5u0BZuQDRyN15manb3PwiiwU6pk7Uq5WQTF0BzCeH1csWej
HPZCTWdFO6Mom32DkHEtspycIBfibhUkkJjaAX0QIdDwG4maGshuHuhpVYW+I1rAbRI1GNfxuMzh
jTaOL+w+yDrJ69r23CsvIMwDJpwzNplDwhVo9M1hjRGWd99n+piWYfDnUnaWeZBxGiLId68YHn5F
g7vcxJPBqM2VRQs5IHZn18+yh4cPRHvlhZzATkV0LFzdznfD0gVym0OfqnckEPkouz3VHH2Bi8dK
ieJiKTQQfc5Q8iJ2jA6u4U29J9/kGyS/cB8XdN3FrlhSXA2pd2VD5ZAQrTjiKzpRbBospwLT1Tzu
46t2e0JhR9q9X+NDdouS/sVuNgNR7CH16K76o4KDeEaIbdKR5mJ2DOHFcdBnq8tEPrxQ7w/3SOiX
Hx0zhcO0odf0s07hGXubfq3fa3Jp3km2jFkjCy9/nzTmFPOp3Ytr/D0EMudEEsZGBmkPyt13lczL
neSPp/l7+EWTnPbEm0xOSbRfUkc70BijUphqgIt2dkVR/GjbJ+2Fd8QvT99xxSlP8g9uHvVAeN6V
H9cXj4tpky6DDeaT2fRborPul/tocrnROH3d4DXUa+RIDWTgOgw/nunOj2zL5yfdl38oT/n7bDqp
zFtDz93pbnTBy0RNnpt4+2Bt6oon1X7CB/da7hN4muSYY4cn79ARV/HEv1Rvus1Hmfm4u/LUU6dz
o7N1Njiv5TvTyiHxNZdsRZ/Eg3fpml3Cs0ke3Y6ayugwi2iWb9AFgHZa8p/hYSkJBoDoF6Zrb12/
rInCqknyiv4LBZNRX56mtnpivWJi8KGvToPK8rqaXSffIutB9XuL4VOrxsIzcmuHW8fc1djju3lW
9l1FjKRAdEZgLlLm5GolfttpKHNLdluRHp2GQXuNE3t2uhip3BjFN6nPfjWJ/IYG/iIjbpi/d0hZ
xrH82uu9wHFcKl77ju+F/WENf5lh2Mua6n3Mev1UxJqXlFN1Wfv5POksuokJOJKcjR1Bxs5CcCFy
orYRDzZh3zWKO6Nn6d/i03zEF6pQJwovs8nlVVXasS5C+XY/xFguvT77mJepZh6kqbJU3Q9dUlVn
IveapXpW7eqEMoko/xd755HkOrZd0ako1McPeNNQB6D3ZPrsINLCuwuPYWkAGoOGpAVWxX9qKaS+
In6hSOT7mfWS5L3nnrP32s9A5zg7kmJSqxapmOmxGXiXlA1oO2dXxuFl6IxiUcrsm4qZruSu/wgD
e0+KQOjNSi9E4qQedQkhM2hAroJmUebWFj1UTRaLbDBXjUByzRGpGk6GEqxjYoI4NDngAwMQ2/We
teZlJPEoq/VTNvyObMhqEJ9IkXgZevsLcP5Cx2Q4dMNj0GPQwy7REiQ/YToVqnYgqWgHXexo+Hrk
0XU/6cYSe9eOCJSV7wcQkeFwYXdy9RImf02pXVunYAQgXYxwPZvXwkomwpD4KekHzLxYuCHZR4bn
r9R2mUX7jI9wqEPnEwd1QMuOANEL1Stn8BO2h1X6MXcctELaRQVse6V669gukxS+p41rP/vUrf6x
sx26d0W3RXMTNpwYBkwrtUpED50GcP8ryyh3BZ/kFGy/1eWfsYo8fKXrnmR7HkndRD3rwwulf4sv
14+013CWCudkrZpd9xbYI5txExC+Ifx1k9no48fHJA6Ofi5tAVKkLq3PN9+i+2gWR4X+uSsP8S3n
yObrtD9jTh7R9Bl+oEKnm+aUHFRE86zksU2O63uZfxe5bK1MAdowkrYkQZnKb+5fwvHcYpxEuxjV
y6LE5EQTY0uh0CNuY4TK7NbcFsOKj1IdraPyHeMYSwkOSFl9ASLWSxwKGJS6FWp+yotqYTo7n1b1
AY3YdeoWiHf06LPPVwkQvo0eXqylDC1NgWtLu6J8kGo0+JeCBYr/st6LumXBfAkbrGK5MKJgnvlv
0RV3zqqQnjUsvEf/YvherD41n/w7FC/ZU3GM3rMrZcaHvQu/MQb22Ba/BO1bZf0e6p5VuExHTxF6
E90dQcGBZnFN2orKElHJUC5Df4F/T40uUUxozWa05uHOERDAKaSj1pLDZSTHVlk5yTGGhFus5OiL
0CkYxG1MmYmex2sNL4IQw6aBmVUOrmkfHtm5WPd7ZX5L8plRJvymeMy2hClU9/2Ar3JeKbWzKm3r
nJex2w6giJ1ykZPjTlRzt426zWA9SvKTJr2S8LaoaeeG7Y+TB5vKB30hP2HBVcnYMkss4g2likxP
FpokkZPZKeTwEwbHAyPL91ps0GAQaDS2qYvugY5c9C5NvOT45pHlPJqUEq0KjJ8ipoi6a18d/X4+
HyYDUkmq7ILIcX+T5famsY0Vit71mNQogfaDgS531ZqbwNoCjpO7l97Xt6hh32z4B42hHmVc1Opo
Qg4hg7btnmUn+2RseAt/QTdv61ccJzuyBl7apninPCm050xd2F8gv1YIV6hq5AttMDRBE/QTx01z
PqGl2HVTfVL7yiUYGYq2h3mri1gH2Ex8fCpmwrynLz9IGO1dvJRNSUb9lFYRXlxjWRnObhQQI+MK
31oU1R9oEQNH+Q71UneDNITrkQWsrcitpCSXl10wPjclGbeSPosq9EtqFafQF8kiSDGdS/IxabX3
2oebU6AzqEnKiCS87B0La0ACvc0bnJh4phUG7tPeJhm4mY3muCvzj9h4T5znsH9OJHTZibsiQDYY
14ZxFA5E+33UHzX7Sj52JxCvLVftEXaRiX0v8dKJfUFG7BivICSIcgGofmORqezk9s6S9F3HKXCD
S5EZGXW+NjHgcFt+qkFj3Ys/qTfQUnClred/j5KrwHnxqXRqj56kh2hyRcLRUz7EiG7HQ9nUjds3
6z4QJIFIlypZxZ22NW2+JSF0l4YBBvZJiNgujCUkSpBMDSJLrGc7vbXl+1Q+FPL+p2ZUSqFdO+IM
4CPA88vcxpasbaL8BtsIfXVuP2TBrbLPGtTyeCfqi6YddeWhNK95zPqH8IcVyODkyQk/RgNmfFov
TGXEQ7yACij2CeUinEM6IpmObueYN5dKgTewafYCc9Q1PudnbK3gAi16EO/xg3/Bmh08GbeB3PsA
pKALWiREz7qTZe1Mf/4s6oyucYn+VqAtFocwdbwCi64lxc+l3+16Q53FkW96ycAbFUg7v4MijQ3S
np5yGapMecwM8yvONWiFSr0q6HfSFvZC/hlRLUfjONA1yjaOuJW2+gai8gOKimIfQqV/ryaxYwR1
AY69YLgFrKZH1D5tSgSaK9NPVwnHAjqETDb7coYRjQ/lzFNSzY/cLqmywxKHonykKicE8BDPagc0
X6TN+d3Fv1nAwQjGWiT5UYx6AOSxQc/aLwSOZjdxaITVwcDP4fTMXByMRjDdQiA4wXcYeW764SCY
e+CzO9MokBqs/PFS+spOmOMqx+dam5hvyVwu0+lT685SCENzOQt6pzXz90p6i9ORUMtim+j6r12q
K3V6CJptDW4C7HPlsQsGl/CWf5TF3lAfictofqH8su49a1cVLdciratzSZgx385XPDF4A0uZSnLZ
WumvAdPQmI1+FbeL31bB1rlUX4BPe86aJKQz0tGRwtDYVg7D9AJvLYML5lM9Yl3m8a4dPon6Nh9h
1xV40dxmziVfEU5fWuQhZ+C5hrgp4hYVj233UFaf8yAuHLCCRQfNCbZ9MF5SfnpFL6YtWF1K9Ik4
8Zb60J6CxvZQxG+NXqWFWfvvtRK+6OOwy4tgJVEG6nm7SY3iRK7UutHCc6ZnN9I0VNpPfdzji+Z3
7XdS/qIxd9xF6kQxb1bqQsvw84bduKH1Tm+o7EayAvB0Z0H/hOa6gVaGPST0Ids3xltVRhkHK5/x
isItp0N8kyzUbulHh1zAijfr/JMhzLOvEe3QTVqyVeYWfa3poct7fwmvSKxvgRbSVotoAUi1n3iZ
wPBH8EV8QXBZrgwcHZREWsQ0iHsBKsdLNimwgiOMavOz+33UHwZsKuI37/fuF3K64gu57RkQLcTt
MTpymLchzvckGw/37/nnDxehtCmqrKYTwg/E0GYf75fQV+l0tZ20STCPAN6usu4TNvBoSJx7VCSY
aYucXLX7cNOpNqqriLYjnTMtqtfASBNGaTqnSmVDCsCcY8f5VdVeE3kNV4u0HMIFIGM0zTJNlC85
z/KNUaYoOYbnkZw1u1jGNNHsdudnmeVaan8rNmLAJRIEvoAngKrxQMDLdBDhmPMXoJpCBNjdnK78
yRxB+7A3nuPWpJRMp4stpdF+aMlYc0pMiFBtl3Wjlh+qAG8pemQzkmmuGZmfgQyUiyRRhudUy3aq
BJWUkddrwqxq3XVKsZmcqd7nFm7gmq0Vzqb+AYdLpnuq0yGI1G9Rh6RtByaeOS2ud4gEOxjs9m1s
RHUVEs25yD+SbVCtgpJzaG8qny1U5Rs++6SbMRtLITWrKFa/k8DGbikqPrES3tesgQfSCmJxibLb
yTSs5Lz+pQc7XZKz0kb6hoEpFt3S/2mHn+ysM6V9Gar8bQi736Cpq50iR8Y5yjQKaNcEvfw2z5fd
3CKfxDd7gzZsGN3qjKYGXr+CjmZbDMkRd/gyHNhdGbp/FS1qeSOUXtFGY0gnw2dN0GS9luLiaeo6
GosTjlTRbiulzx7L0J8xOflnOVXyUSYk8Ugs6UQwxnys8e1X1TJYhu9fcDjV4m/6aqacwzV+qeOg
Jq/4eJvNMD+738pSVUNjV9aYerE4ERVk7CKY52ph3foWlguxCXgc5j8/TqDHYyz+iGNl81jIvglX
Gqu2Bkh7cb/35wuY/ON1lLAOtYXcHYnzrJy63QqjP9//UNcr1YRFOmnXTTuLwhJzX1qp9T023WNK
d00kVvfAYBsQlUjy5UBIK+G1SnwAfDsuI83Sn+GWPLHHWntZnZxlpsBKmgz7HJW8BkyXoTW1lziX
5YtvKPnSTul7ykO7UZuwuCY9o7SCk/CnpvVul2vljyxQZE/K4Dwqc8yxUUflnk+6DEkmXxNc9MHw
ZzVqfXC7X0it2pVd7bUCxeUYFeGtULqUZZXUHEINljiF2TRibTq2KgyPonM2vLqamyYiuql2+mKh
Hd07ltUvxmYI6dD9yqahLxpobct7amdqJa+x75cbSwGRVRvSdQoagu0oP8EU/aI5YvbMcSaYG6Wy
0u2StgkuoGw+IXMuTUmIRzUf0GUH0/tgTPYLcCb2aSxlxCsUw5Pe701n7eg2mJx+bUENa2BGOetQ
lMNcZV6jNCPoFHGX2+p1zhbeeb5KiksyvWtSwXlkdPJtOHbRU9M754lXB7NSTkugeQf2GGzaAfi7
yHwB1Ebzt/IqW015vazJdIGkxy5165S5G39pPjJafz5vExv4WLjodtZa1RCznOv0UHN6FMU3QERE
V0cxnUdadSZ4y2goFtJYLduh8uwJdIZF86M8MkMGgQY7uaJNuykg42gvXforyp8qWFdbgZrclflx
le11o1h12VKIaJFlK7YrBSjUVJ5w50v91iwea2ln/A7Gyba3VXIAuYbNDp3RfqTNdLZHBARuPI+V
H3J5LUUvUfQ1arS2i/xM4RBJu7bbd+UDIChbvJbRi0NrOdnF8qZnvOgwIgn8TWttnYS/LwQTylum
6aWyw9rXf9XmhnYwBjA7fOYkAXmbXKXwZEnLnrzF8lZirlHoQa2kDMv1OjVcw7OcB1hdrqXvS/EZ
E1K0RoRu+KeBrlLT+ouofNUZB8kg8VD04s+GUrEogovufOrV0oD6/50UIPysJ8aR8YrsIYtvS+fN
6+GPhBT9a7nZkPg7KotyxNjlmvxGK+4DJuOXG7MHhfMERlZpjC26n+7DxW4j5ys7P2w5g+jBFwU+
lCJ+xZRI2OlAUA/6yg5PE926+Ep/1NBXgfU5yWvHR160UCdaIs73rGnQS86zYNtwHATOMZrXDeVn
CN5iljx9CVEdQYvNVAfh/YCuWbwyKm8PoeGaIFKLrUSjhMcwsM0UBJYMeIukVxUY16amVoy3wZq/
bmRv5ypUV/lcLtPsB1OWTstmxzwRGjYm94Ap1QrynE//gaAfZQdbgY0cFoKbxZDDJBbMFrzSDKvj
4AWRgJGSA/GG2h7rC93leAkve7zpzQcDVIX8Iwa+D0q/jnCr6ceiBPrp2RVyIqB78QP/663Hap/C
dKqSY6+j/H+Io5NO9zrw6FFHzrGbtvgXGP83VDrBFtljb7zjI9lJw0LBSy4tHeelL4/oojOiDBBL
52eCKNB4OBnvofntIuLdWLqSf2mbN0d770YveTPFAyFBvrUNFSQ5x1Jf9f5ODE9tcsA0dJUEIh92
DqwLC/1xPo8HwJxwvKk/VXkUGbHK6w5AW5qvk5ppVQDN9Wrpu0BsGQP41SIw0ZUiNvDfX2gkU7ma
9ll+NcOn4ECHXV9GyA6LcdXCflI9mCx8WEO6vuyBpFvHe08NGR3t9ZBmMbHxj3DlNeWaTkexdH1e
632lzcFBO+0WFAekqq+YDSnAFx0Er2xtZme74wiqHUmlMTcVHpTAVa01317msydtbfXE+9KOEIBd
mk3EsbmDndUWH3Ajd9p7D1IsXOrB2kmXcnH1u0dsxKG/N+j5NycMHwmQi5hB9TqWvIHKjrrbdcaz
l2HZGJl/bSlfA4LhmoNS38p8Pc6zdcIAqm14AptTehwcLGVVG8u+PItsVznrId7yruy8pyXCM1fk
z4O50K5Rfm77fT4uXMgvaJFzr65fpfwHg/M0HrP8bHRPhKC2r80GGlXVbQzO7f5eQBE8mNOF484+
RSvDRN05TDHlnOsEKy8t2ZIXw7hVtCM4j/Amv9injkWmXaK79KSDDOGrpU2ECW+vMkEsOI4z/gIF
tUqlbQCKKWTytkVljyAhPoqPt9Jrjso8fiMD6WCFzxK/fyU/SNDmX03Ns5kPOsWzYqJ5aV3RPdFM
RlQM+jY2XhlBwkSvrI3DEMfZZeaGtNlJd32arOqTKrvxh87ILtrn0blBHmZBMZmQGRgwfm9x9gt4
WWPQAEseYF/t9ebGIlNWOXHkyZgGph71EiChT6Y6TLP87NCzSvFesalAPkvL/fIboDZf89ItP6UJ
YwkEgzmimI5AorWuupTtKOSPUs9Z6n2qtCXUfddMvbS+6fKP1n/ZKq7E51pZI7mKnrXcVUh9YLhW
fpXgp922Wdv1jkFpozzJ5pMqfZUsHHFL3OB2nFc+O1sOw01nJBe+EDoGJxUDieuUAA1PoXlFRjtM
rEdsrNBOtm2zHI493FyDZC7J9RD2WdUlTn9b3mYyCSEBQbhs+fzJ4i24RKQ5wr9trZ+m/M5QFQ5P
Y/0o4m8aYFgFJ+WNY5d4ikbeMQ/pvDOBQ4Kh1k3rbljW9E7H9ElTd/14irDTtPois596/6MnrKB+
8gFPInPyQQFQDMcLf1kA4d81uustmSehGEte1Oql3hv8YoJfkFupbywoYU6dDN9E+IdWUb78yMo/
pu6jMSkpE9sCvQMLUK8bfWuP2sIxCyT3eZ69W33ygTnF1ZuKXO1CUN5axBK3BpUTRDZXy7L+zQjq
LR5Q5l6hhxkm9aRUAZ83DtXjUNm7qqbBHBdhSuttqIGPCUojU32eguHaGB2zF2whFpb/Z0svjpVx
C3pFX43IlBZ2JvdvWURcdtNJDi2ZUifexfi53y9reVqgjYu3SVW6qkictQjZmdSWVqx/LtF/TYPq
6fSwmTa9JobJ62qubQ4DxxZTpOtXfrCUsoxGlM5IFkPEyFBmSIIDBZq+CjcG8NpMcZu6/eI4tQaj
N261vjnX2TzB9x98W1cWVc8kfHiWkITaWmPeIFRUbtPUF7hK5kpPZsyUnQ0bHMlMuuwCaNp8ryCh
x5jaBWKKqFoAai17up9ri8TxwOGkv2zMw6JbazYh3Yor228jOuPVOB7QlKX6A8eaE7QojBWczxeq
+t3NQnVXt95G/RzNBEfvOjm3iXaJdyCfFlnjKynSEx3lvqdr2tOfLud9UbURHMQEkpKZhEGUHlr+
+DAVR7N6Y0ds1ugE+/QVzbynGutRJ9cR3BQW6eZUJJ5Wn61gt8mGg0LnX6GlsCwTPFVug5XRuPDt
wx99uA3pJ/lqaBsA7mjprRHvRvzp02J5xbrqDukNh+qzkH3BC476yQw+hppQ9ojgQ2F3NAAT9YqN
yr81NOkzvd7Ws2DPkLOnhpj1MCM71SwMf4nG/GeaWKwqH4jEYOdAecJ8K4vKWGaRRLxgMD34WKXW
kt2PFydSPdqhB3kGItl0Csngq1cQ6PVNV9sKboaUgC0Gilj4KzLOufXn/v2ROU5//7E/X01LVkyn
o2KSyhk5Zxogw0REwx5cWo6jlTCg5p+P7vdkSJlbwen33qsg5rHc4VGKmgSMm5EUu6FGhREBEN/1
KbU5MHyNCU8hdvcLb7gE5ztQb12NNXlJJCqt8L8eV3Q8QXuavNP2wDH/eV+df8b9B2khLygISwyO
mtNRGGVsQkmhhtUqH2R13dbGIyE1M0z7h258fyoyNulQonWuXnV5rNGzZK7c5eXO96V2P1T4uwD5
b+7PYlNtkTHFNq/9/PDPTSsuu31myqCp7fn/d/+KomUJ+ihOUmyKScIsJFGWSq5n+7LUwHl2UI+Y
fIrK/fNcmtSVUbTB9n7rz/37Iz+Rwr0vYrHMhyI8ZfqQcaZNmh3pleW6MP2ZQueXMnCD+SHRR8Ak
LAfNa1Uf0KrWKAwVpNa8PXTNltzcUYnUhKsHgln6LBrzgpwZS8YIUHdKI7yislbJm6SrDvd7lagm
edXL+JkbCTTagCPuEFo96FOLvtp6qpRnYsi1Q2NYEvuqrF0MfQ71trpAPUyNVe/hnHUIBkwqQr/V
lKUOLX4/kkcTIETLmq45QXFpTrJVTaz15Jua/AcHUtCv2q65Md/od/FsrUHijLp9fnq/GGmBkNlJ
w62QJZMcOS7NfBk6NdlUBK0YsS/tdZuxTxtXCtQ9vScHlDzaNZFoZ6mmF5ObU6V6GvYveKbFTYPm
eIa3XZ990/LkusqOvo7ymXwgHX1VHDVuMitGCessDljyikNKr8Kza9YfOjwTKjK4YnC3KAJA+hfL
zJGJAxwl1LpZAbs3t/vj/ZGUjX8/GodWWcLutt0/XyCpjnlL2TBXJiBxmSqxthC1FuyGZnom2F7H
ocugc6DTkbcSfKxJeyLrXdpWQl6pqUjJrGKJRCah4kQLZPsqG8q0UdGnC78byRho1UcNQHahVfGq
bNXS47RnHWM5XAO8Sy8YbYZTIyO0JOFOTeo9nZhoISc0eepCNw6R4zBzigyctiDutnLmd0dbjS2v
wrG/IP+P5TOhnAvMhnp3UMSubPrN3S/rgEFD3E7BG8/iXMHJhZk0fDEdVMCo05DOHHRIpPWlHm2z
ihJT+uiMyrnF0eDsElO73I1qdZh/Nn6YgjKcbdkSBy4wzATfN9FNC3T/Qa3TtQyrZgfj3WDENAwL
RzTjRh0jdWPTjWCPqeQXp7NuioSjYfCbeumrIHyiYgWtE+Vdone7tLc20OLduLRoe1ttB3++KzaD
D+PN8I+SVo6vSCr2XcO8ONFkBdlnid6fENAuw8OTDkzNQmQSy5QYS7KntfKY+yktAKU7mgUb6xAG
Jt34ND0RfamCUyCrOJGYD+dpcLxfyHeAY2QpVzPPBsjmmN7sZjg7QiK5me4wsN63SMZTH+Wtf1GD
caWw56qyXa4tSoHW1uju1OJtUmIcck20iw+kpgCZDRPyCKy/P8HzxzhRArQEeXa1VXYZCqNwaUnw
5MbayLWDHBDclsMqaNymQPOdROdJ4IG2DUbUJfyKxLQ5CNmi993UmN7BospGM64DfRIsOLyfaKjN
wjIn3jsB5qnc1OITWzmQ1G7K11b2m5nm+NRpzVdNJ93ze0aVIELtY8ra6RGbC5A3nlhjJV/ywq6e
tQShve+R4ngqSwkAIXzsoYld0CEtCeG2pNTZm0iHLUQ93j4TK09QMtrUYhGDfUlIQshR4dU1Vpsg
tU8VqFc3naHuPdbpqyNrCFdNhPqEu+KHr7TqMek43uh5TQtbA7oi11cYL+LmOyRVRZJKeMLA0/s9
KxoRkqIsMapKXWOBtI5TFh1IBrTPpg3DT5n4BIKbmYekCb5hi/e0m80Y29whWG8iKwayez3AOSSE
Tpnz4Vs/x/agQqDI6hYil4OopdGxSuakXdWELhwZ8GLtcJBwDzkqtSiTDkYBYaI2kgTWx1C+N1SO
vgX3tqgbpFadvY1LnNCS3wfPDU28BAenNNO7UP80ZtJuCVPrPE2zAJuYyoqANQ4vBn6SoJO+1SH4
MCs9OjSmb9+qelRcKDcRraK0Qjyb9Y/V8NxVzSPyIWXXZ7jP85YIgT7E1BDj4YX0Zwd7dXDaVUTc
uaumpZD3pIAsmzm7uSCQwEvUzGItwvhST5mzAYi2KfQ5WRtbolikQIW8VgrNQ1ACcihnox783VXm
GygDWgYt+PSNAz32AEIfuQ56dqpIHeUAyJ/s45KCdjbmKvNKRnhezwSSVWuoonArpzZKn26eErDf
q3vfntbm2GmnHu8H0RWE80xmeVDgXwD01YONWSKaq/vPAegnJEfh0U2vjlNsJayIcA2JXbkUIguu
YcsYixw1/H1Sj5wYcie88vlSFdrKMad6xwKZHrHNuJbkWDSqkb7Y8ZifmhRRSpcwGCuSct8EoliQ
kk6rldfoRPIEgZVVjJww06XOy8I06FliuuAYS0jVmqmeHUPjKUbDoeqYksYeZ3egmvImKCJG8UOf
Xn0rWJIc155Ux0qvkywvsVo77HvWpiEs+/F+Mafg0MeP8CMAj7QcWIXKAHKacuCdrY2uBV3CBNaq
mY3Cto29Sb7JheLQZEipkC0G/cl86UX5VURjuEq0LKSLJrePGNd4/4q9RY750a/Tvy8xb8e1nYJP
l81JP1mE9JHsCS3UqujP/XVvfjTG/rUX0Cxw5JT7e0LsVER3vnqzuN+7X4IJ4G0jccQIW/CVfy7j
vPymeqmyXaUvSup3xEgYt2ZGSXbzJRg7vVndH5Kk99qBCV+TSjUcrPlS5NbN6tHb35/J7AUHOSaV
obRxPgKgUA6hE+P60TIDaHyItbcR9XoccQLdv/DXpWZtxB4h8p1IW6AEuDtbB1jXIMkceewoxQLN
vfuFKqrdj41DKCxucE8tKjqP1A9Ut38eFn30BXSHbMY8nvCFm7Mlcr50d+fkbOeJVBYlF5/RYarx
j+PUG0Z+xpBKJhs/rIz7oz+X+z1yK2ZzF5Zv86+vY6bLDk20r52RwiKCugEoSluwCWgeIkjreP/C
/WKj6fnr6WAexhGiU1WJwLNS0ALJQJ9+qqZqpfEXX8h3t50kKVd+rcjywxFZOziOvSFCNBnYwzeO
OhDWBwp4KGfqnpYuRjIwFzDHK8gE/N678JmzlLa/P5FsXoSgJk1Gbc1yYfe+trtfMAVpO043tH5N
VKXGXBZVaORQSdHqbsna3GQODYZaHnaJIoadnDh/P/pzT2IfR1g3vyT4o8UqUhqOrY3sH/T6dH9y
H74ZtfXQdSz3sqSRaIK/chdmnbK7P9WRdN1Zd/9P8Xwcy59/+9eP7wwKb1Q3Ivpq/vVffu7Jfdtv
ovFI1SWiBG7g/4Tx/M//uOM7/+M///1/gfH88y3/5njK/1AhweqWpqkW2BELyOBfuXya8Q9FNyzu
KAqZffJMrfyb42mY/3CA5FqWLBOcpxFD9k+Op6H/Q4UkSSayDh3UtKB//l84nooOs/S/sTEt2dA4
r4NKlB0KPNtQ4Iz+d8ihY2F/r6qQuJ2JQ0uglsYhmNoRaIkdbeVIPuGC6DhZY8QIeiQxtOB9IRjS
JIETuUgQmIuZOZEW80WHBOqlUXAykogPC7GddzVv7iCFdhh/zJ3JJXmr1hZkU7zE4CgWcC42SiAX
y6hGJwtWTHEnQSABKn8HzT4di2ImJCJJZkTPrrAeIiz9BkbKrYaVFbQ8px9UQTu4MeE+UgQJcRKp
nSKjVKxwlRpdkrLR5zSs2mlvi6DdWxaOHbXj6GtMhyrqmqPT/qS9cpRM0r8M8yfpywymDgYzKDCr
Gv2D19U4JSajsq8WRUbrd791U763umh3lhPXa2POJYFtlG3MKqX7NbCgVJZy0rr4PbFo6IaJ/0A4
R9r467ZJgbHktbQOmnaWQPXRq9qZa+zOp97sHyRhZTuL8WqBgfYy9fmjZZmogAzGGvqkKJs2aK/C
j3ZZWaYvgYJ2shlYrCTULbrtM5kjXIgAL4KvUj97Qj/BfKGJxIPdloTT2+Hmbq+e5EFZdBqyiX7q
aO3HBlVm5KPjNk2T7jBnkVCVZuBFvXJojG7UvF/P/5BFTBqTXIJrYfybBiaOLgvPf9bg5AbdPCz7
Pm6W2P5PEUzsS1yJeKnYBfpkhYodad0KqUR3SBXD8fTIx7SlEUZRlvVitBB4ffuz77mCVbVuO/kb
aCrD01gwLBlybH44tfpamraW7eQXeJP2JjQLjmASMtrMUChii6+JOLgNzE62cbuUlkYcFzej3vrK
uKfbE1xbu5MPTRpCj078HGkDKpjCLgMvtp1nTem/2zkZBuVbdimRtglHTleEPCR4FsV4AcD7DA/G
ptXbyHTu8A4WYrCWaYpayLIjtD/6M2nH6XZQcCK2WKUQx4/tPqKy3LfQc/eIiuCYdZ2ykYR9RD3w
HeAJx/5Mt00kZrabKVv7QrzYphZsDUIA8TGs7wGCbcPU8Z47SA6u8AaNsBI5zrFpSWYOsN9RHupJ
WZGEU25RAzKC66rQi8chPuRFyayBajBs+uQpQCx0oaR/yzSn9OzR+cHBQIxCq3tGTrJfn+M0dRri
U2heOzvEN5lq8duuIb1Eal8v5NiChlgH1V5MYEBpagdHPRlvZlROvwoQAxtvPoU9qXck90VN9GAE
ZPia+rjQhV6vVMFnvqOQICbSf08yxhx+Si4xLS0zWiElsJfSJP92QtYfjaI4TEYraHwnV4jd7x2n
p3041N2N4xFaHjotKrLWQ6sNT7wI0lpJkJ0ZahFf5RHja5ghd8gyIIX9uEmo5PZhVfbHBoN4qMjf
uLgrbLXVcPGhR2hQhzaiCgiaa1nHEKBVu0kyOLATRgUHwyGELS4wZ4ajgwRT+cgbVi9MEIwsCmMx
A9xRYRWfOEG+7+0q3v0wVRsHPYDZaiuoehFuKhe2Wb5VGmla1Qr8uoSpmYMBosirvy9/nkI9WiTd
Q9poCbPVtCASTjHXUYModOTbuAlslTWp5PJGN4uVqaXDFzGSjBpIrgqyvl8qDecBKVfIq8IJQICe
QafffDXiINlYVfc52ojQKGK6bYn6Z+8wRQAKU6eeP0d5Gz6d+tZvokUvqmxHMBdaFizO+5LhKSkw
g/XASup2du2sIliUS95Liyrkvxh3vIGBBt2DyvBXtE/Ee0Qs+rxWU62dcik2NgNW/dBEeFlTeRV2
Lrt6EhFI6ET0rrL0qDty9lirdBAwrgFzBXD3IrRzqjJXLedTadI4EbSqrVqE9uF+uf+A+6NyggU/
+PiNyjrY+nIb7qYa6omP3HWVQfreKSpxTr2kQDDBoiEnE0Mf00zPgl/gqYxfkjKNbqOlZOfcUD2T
wp0hBJdWL0CCWvFG4wBIBleWrUsLRjvdTrriDro9efovys4sR3Jly65T0QBEga2RBPQV3vfu0WbE
D5ERmcmeNHbG5rM0gIJmoCFIHwIK0oemcN+MtOj5Xt1XAlRSAReEN+EennHptGPn7L12+SnGXL0Y
KVMLzuQHX5+2EFOeaaH01xbFaOA45VNhBeEymVEwfV943QMBPO4y0XXC9qCFHjJ4qQi3jfHVY1Rd
VaNFQOC0D1u6lnIyVkXbIcDOOuvKRQ3VVWmYj3CGnxFXYduy6F/b9AHXPXSnDQKtbc8e+oaECy2I
a/6Mi8jCtGVRistkxJMJX8vXWaJJ10YUp8sV7a50jfQtXtyZFHZHXy9xohnG5uVXd6QhYcWX2LYN
Utb08iRT/GREbqZL29DI9GUztAB1Tt9MxYhqbfUY6UlI4U2HeYZ2FFZKFKwTogtoqDoAmlaowNDu
si050TwbFkkM2UViBS+0argVpY/hydWumcJdquHeXkTEpj1EohVLT3KesNfWCzeDp8iOuaoj5BzQ
l9aNrzMTqRqd7BUPhVNeMHvIVHyuARPQfpnFnFNPWR+W/NwYfQLlx8RmmAl7fj5tRaJFEFUT8H+c
RcKBQ9w3xPy4Tcn8ukCuOytn6F2sIgsZhAZ2ZNvM6byh2WYLkcuXomLqHRoFOvaBeXtim+xeqEr6
IkIQOMy7sAASYk7nBo7LVBxZ9fC5zXqfB/097kOHmNMlgS3Bu56CPbCDFCaXq21Em32UfImXJruc
jR5776Gosea3hflGpG2/RgE41bK+ji8Mm07shXFBRfaDnj6ILhCHhokCmYD2IQ2Hl6Klc9ESkLH1
4TLvRcl1DsdysrfnnqMNHqdo7Jcx9+29OWFG8QoXmC3OiJWtpFpUZjkRrko+VF/3+baQVc0nYvbE
mGdX+JP1HNhobnwfqphremqvjZp1s43n0Dp3IZ3HWI7f0yytNvHkUkd2nne0ymln+4Z2QK8Wvjrt
bAYx0vo0iDq5DHBe+PXxdmgQzaFDfaLIs1aZ2baXAjuhmY2XgBZjYpTyNZTjVpihvSIfzWvLcEF/
I31qQuuN0odXQv0Nwa/RGkaAIENCWA0vei6EgnphpZ857YZrqKZvFn3QN5PgLr6abbBttBbSbgqE
ztZS4k3nwx2rAj03QUFjj5uGlUQs0zp4T3LMUPFknE2cFG7N36eogMgBT7KBj5nmCl4ILT1rDEHZ
9hXD1PZJ+WWIQIxDHaw5q2AwtUH9phyU95NLdVX/hJhFmi001JPbI8PIlGzXIGC4TthvZtF96+bg
iHyOkGCnehCu4hs9jcV6gBm1yWs0hvbI/7rKA7AZ9R6j5mHhW3ALrfZq6053k8wIWNfHbMt0K+YS
5ZBrm6MBAG4fIoQxk4slIEI8hHk8rBOs6Fv2YftyDvG6H3qQcrui/YHjbDrkFG1kutKylZFAEJ/i
LoRt0w/u96ahp9cyIbfpSk8IqVzLrb/1PfSUGPSA7nbxXmUl+takHU5RUupr1YZorOrq1dbLET2d
u2u9MjqUE3RzzAqMRun60nWWw7oeXbQhLqC9oAejZILUvB+Ath76vhu+OZX8SUQT08oc077ZE0IY
dYZ+dFsjwdPMb9MslDBj61iMkikY4aCu7fia17ScUxqruYvJ5Q72uSN+7odCMyEW53x8y2Cc6xZF
sGzKtmLh849Nobwn8Wg6FRqFiN+EF/pqFBBQvRb9e1lF+Uvk9zp1tlHsKa1maIF40wq0hTmuKMvD
eR3AYr52U+lv4ZvLtW1hPIsju167eRuuPE33AMP3uLTgJT1QeQXrkU++oVkZL6do3vmVLfb8Iu3P
sejEPvbqfax3/TmdD7RaE74RlbNOS+/dghJ5Z0DeD0QoTuf7LV/auzAIMUv+80MEBw3HIGUUDZ/+
Eev2t15V1S2to/oWNNERhKt/lL5R3e6PgwM915OBOkCa0wZ+CsT4sTOXfciwxjCBvrrx8xgQKjMK
9AITOsPI1jM6nVV1zd0mOZl9e7DjGLSXRimsuc2+quifwiX/6y3CyBmgTbugJU/LHLg86oRTPEUt
wJHMKUKcEUW1LMuOeWFdlfCMckjmOhFDZuqVe3/qsjXiCX4kg4UYSTJz0ziLlq47kgU49+2sFhnu
Q92P6tDU2EeU8NcNcesXwkkvXo4Knxw7Ut+TgppK1CxQI5IHA0PvOSLzJ/TQKnqdri0YB76lzBdf
E+dXqZXxoXQG/TY2CdZawSoxJYIEgvnCwUQH1gGpBcs0wJYivfCvh7jDWmTaGFkt239ycrRfdwYv
e9Q3X5LLnYT4U0isRttp599al0W67PdW1eKYLA0PMalFdhcXEyvLslvtN+O2MRijx3htOit9DUu7
Wve+8zIh72zG/jlqGIjQriNSlVzzlSs6AnM8/l0p5Jmgrc+ROdIghfol2HYRimN8RC1IiwlG7y1z
9N0YDEGCksqKtlU8ThQeCJvHGTDXdQw7VOS2WzKXa93onm2wwQ/9gJ9QHwaUnmLy9s5QtAeddWNC
qd7emUSed3IyifitqDZjC7sS2fqxxWF4Zaz96euyfiIPkpm3b+/6vgGnq0x0duF1NM38PFJrI2RO
zSPCzQaOjE4RITBLofTe17RdnoQWLGv0dUlGR2/0GnYlWXXUmDbV2JEvGsPivcM/46Fp6SYMhlA7
jbPywUI9c62YzhIH5rPjBBecU1zt0ka0e80BydSP8KEQrbNYcvkTSX1kspwvEhwBXgBYzY1SjLae
62+CEO6u9HAnGVEavg5tspNT2CDO1XSmL920q8uJYqJjvgN/Drms6JLNlJE6gvoQnhdxC9MuSuOf
hqQ734dfWWumT4pE3ETRSOhqmb0PvAewHsc9zSpeJi7Hhjy1hZI1bqem846tmz8N8z73Gk/Bm0dy
wXMfpsWipQcOjBfqEgaHzZC5bEQ8iFKNReIAp3G2GYzG+ca2atEJV4MGDOZjcppViGXAUK7YV0N6
m2o8/SKYOmzg/Vdc19W5CAAFlmDIr/y9pnkcFxyLLpY7ukzGLpT0kh4FQi4U4g4szkz/jKKZ7F3T
Fg5HcTNM8uKYNJdYjEd1rorw3WImuBw7qHMh5sTaplgr4gmSi/T8pQCXedRrnzNMct779kX1Wrv1
HJEsOVEOztiOtzbGgzfUBpINyvCuxo5gpSODk6LKULpyQfFr/5LkPdt2x8JnGw8tnJbGOZQWuVha
yFSDjX7C7thnGU6cbttFrYEfN4q58qbDOSf1mAHq+Jn0hFJLMaSoxtFzO6TF6RPWXZz0X/TNsIRj
E3uxU/u1lNXLaE75whkq7cFM/JWX6qdCw4CahVF2zkbzxS1raL0gaUlv67EL17RsNDBIVn8oE0Aq
A7mtQMGyA3Wkbjk0w8zgPfc+Y7wuUBmtVzV06ErJvBA16Q6JIeMX0g/yB0FLcw60KShKqmofC6ZL
ce+tIs+Sj5xsNi3Alyj1gnMijspLx8P9MOkGCJMy2NhGXqB4TMqHMf2CuvcQppOElUL2pyFc/wgn
88DsmBHYNOH1TfnqIdd5ECFMwU555BWMcwcqHp0FvMiFlaniZvrNNSqg8/ecNWfstjvlsPKpEZzX
aHIRdLxVmjYBf5koOI9Ycfa2YO9iSPU2p+i6Rvat7r3oqPUYGCV0e7qY+oujGkYr3T4kLugI7Inx
qd4SlmiAAQqhWveNbl4sKoKLLgdGVswqbNwiFUkhiyDh+wW598me8sfOieNPdS9cfAP7ltbliL37
2xAF3R5ynf+QAxgHdJKF1ywrPv0ALCFGr2pdFUjwYvCzm6QW2SNhB9jaoaygHoLY85Aljb8qhO4R
plcxRLLSRwsa6GI0jRI9j5vB9kO+QXThVlZt9+qMBSFtE/oLQX+xjyMghBPdRDmAgQgBT24mvdj3
bjZhSxniVRKE2ZzDGH8xzaZ+eYMyET57Pvwzgz7i2ugHtYPp/tJ3WJPLLqtWueZUG4DEuN5M8c6E
qW69rWJa/qUq8Zbpk3vRDVb/ecySROG16PL8AsK0eKiKTrJIB95Fo0OaGmYwt6KHpVehVNeZXgX2
EP0+5Cy7jMtKOICidbkWjtom7Z2VDfLgMoHJIWpY03AG6QGyFN1+imtJcKhXnghLZkebw07FBNUd
Q2NFoPshNwvcKio/SYbXL5N/aTHUVz07K0obGgLVD6cYulNTFh3tMZSpYUWYDRjqZysfLkbWeB+l
XPbKh/SV9XClRjbzRRukFLSWi1C9bt/zGv+ih4Hn3IGvWIOnvfWD1W1DxyUSx6KUxjJnBwdsdeFn
JdWFbg9AspyEQ60OrAUNrAy5ZLdTYyPmiXq+qCujWTkVuwiKvF9uoTvnHOz50SzMH3YLQocwi/BU
ehlCHF706PnBRHBPW54nPXZXzMeKJ+nOp8qNb0d2LEzU9IKGNsPVYkeOSIfrUvnQcmK5ceqeirIy
oCkEcwuwSV8tUDzPfLal3Xv1KezrESSL1iz9IvnWSUzBgVJqC2L0E71Zx2R3uo5RCQTMY/mAp2mv
a3DFR2bwcuvp40XO91jgBG3e+OQZSvsI13rq2Y/NbD9yk24g/zQyl1nnqgO4eg9lfX6oIXksSl/L
NoIlxAzzbBnmUQli2HkBQdssgwahvFEuY5v82NL9RvtM7msGD/sskDD5IldHEpQ/Ib/tjoXvJI8Z
Ab5S9geLrAh8sv6rgEN5VBZ2cNmxc5JVxYISAwL3aKMRvlzdwp4+XgtdZO3pQ3qQ1bSdsOh2BpLr
MnSqvYxF84C1iVCk3rtpUwm6LQ1IOaB23ZeTP2dpdmSoFra2Vrquzl1KfVKbiKpRAiB2CkKm+Qzr
0QuwTo3YilNhmvtENL/8ASsSc0nkI2SpW1NNVoyuVshkir0hvbkZ5FK9dRF1opnUVNF6jZTVYqUj
+V6YlbMLjZHGtUA76WaQvyeBNpOtVY2UEqeLIAPmwTEM+UjYD/5Ev11VIbaVusvqY5mh2mp7PqjQ
bfKdx73hK+eF/iAyedpn2tgrnBf0x5pUvvXIRPZ60nf7WBXbxHZueYFajnAbRf8JGIHsMCKoxj8W
mcDH7dgFM4AiwwTYDdvspzf49vcIuH6cl9PRTWNn3duITJJIM3e6Yn9zP0yjEW0IxKFV3JafKHX6
cxKHX9DyZpfokGzC3mzXgLPfu0ICKxrTx8FH8VEyLt9FZHadcheWgu95FQ1/9qxWZyCHL4rP3hc0
xJgJPKQpcvmhZT9tGdG05gJTPvnJVy/3ZLkhhdzYk6WdsiIpF0OIJVZGvj/LPdBTClpvNrJ0mP7D
V64Vaj/BX1/xtx5vQxKfotB2L5yP6qkOnOPQJWI31JhWh3QQ26Doh2vsdoqCrYwWPphQrLh+clSC
JCdbtNZ6xHSzSEyVbItEN3cV+5uFVer+mUF8p/aOF+6GUXdQ23+fNPfmE08NYV2gqcmRNeCF0rCK
CeaEpiTvoOmIcdUaTa3+Pc5QmbqgRldhqA6pnuzn8tPoZ8F6c5DFTZWI5WW6NnVWc9R3XLW3Lso6
0COjoQMA4EuMBx8V0zVo1CYJmkOX07CTbX8yZbhpBG1nvN+9gDRFYJrvKERfYMPkVz/WIPXzX6TJ
bLQUmERuV98YxDg7Q1EuhSgRLRb3zgKVEgUTFMTat1cMznZ+DCmeYZmTblhrXnoydNp62IZ1vAol
25zeNBmZomACBFajKYzL75pJaixdb918n8g5aIL4gvR2M/XJ1VVgtlCkJpl28f2e1j/4BRixrMio
t662h6qw8nC3pFELgg3R0qKREjt+bL/KtrPezQxYJowjUU3I6CHDABcgAvlCjEIMiYFv3VC8xgKV
SPjEov9SKQaiQf/QgPRW3VaLgNZCBooDBnsWxLqmJp+ZIpw2UrvvqmlXZdne8r2rHQbP/oguLZ5o
TKuHcejxeEVbRnNbB66h7ee32ADWWcIJyTcDqKCJraUx2M8JUez058pnkzjwIZDrLlmNMDkZqmzx
1trkd8cfpuYcp0iuwh5+2PitM5wXVOafSRrirPuAqbGuwq5a1L75LS2Nre6Ht8zwX1SkrsIOb3WH
ELYYNr2brwtl4yKN91HabKQqHpUW7yxcKaGnfwyZedboJiSlwJmmEdEkISRaLWYVzLRg4YK32DYu
9C0e50EItDv43JB2DeIU/YrzrtqmGr2RDiuD27mnNMlwVBfd+zAD9Q3wUZGf2Y9BI+lTO3yzO4Ok
G+lpzYJi2CRHOHjOfbFrsjHdmCYylrCwPiKiN0BPV2CPQTuYSHBqzIcOxqWRGDw6mU6wlK3YxUxP
yVuGNjbicv8qomk1dNiQWG2dqd8QQ73N63BrJ8x1x25c98ZBKv8ATnxlhgbearmCTwAVsfw+Bvqa
oLa1mfK6MuYUZGY01cZb0jm7pI8OoRgPXA9WDOiXdNlWTmSuxxKAiy/WuMoXGtPpCSaIM00XB600
3/GV22t7owNLY2rbhgaihOLVk6iAfX2D5u/RlrglzARLY8pXvRm8p8kxfqRaRUIlDEqV3dKRfqQH
6HKbDOWWlvltMFv8iwiqVg3kH+0jA30Y6c5Sd7m2iOE5LwSXQ/caGcS9j0nxkBitu+NLc4onC77w
skl8qJHKQAda6wzsh4RI+EYwWvTSZQubJJFjeBGNuaxqBf/GhgrQ6yVeWkzxoUnz9hxJTniPkV9a
5pvJE9gaK2iONMra3lqmVvtpld20qJizPyQxic2+uPal/7JK+7npsXMmB92r165F5xo0aLXvtQE/
YlwWOT3TKjfXWdr+iKx2wxi6Luslc+dj5gHEFMFz0H/R30Xy4J2HmCGDdPJV2XgrC304s4T8kMrg
CfnpVkO8l8T89bVqIQEjN5q5LF1sODaLN2qBi5M59jmrt5bJFc1FYbwZzSDeVrbQCeKY6peqMDZp
cBUjpRySyWjf6TXZx/Z3e2iKdVEiUhsYpPtmmi11umWoxMAyY7eVYVuvFCgQ0Vx1RSMXHBWL6hqY
i3wo4GXkIc/bGhsEZN92A6N6eLaPWg65JQfzjzCEiCc6+PzDvluwmMh1XstGLPGjr/wBuluMoOJh
iG25GMwpWzeZJNTCFLwotuYqB8JjhNxkJ6s4OyjDoClQYOYe/CtRINgjndk9nRQf09jWMIcYMyCo
sMaMJNU93UaGQ3MYnBeQKNWlT6nYT471vW605IozyOsd9TyhNgkMSfJX3DTbcRx3uuZ8jQyqqGl2
PoaHVZNiqgpHpJtRdtPz6qZzxpDiR6Pw4iR4+lwFJlDPnBxo1UfmrlOVLrHP/yol1uHEPygNHit6
6sQjc5x9Du0q45deoRaZ8vJnYXybYDeGnfU9Q1qQITjt1prTrQTCabDYyblMOonllStENSF4/+hV
v7WdD7aNi1JCqMcF0BnBKTC0jWK5cTOfbi5blwHubzp8eOPWRSo8ANyyKuzSbro1tZE9YfstLMCa
tAXFGoMS5kVVQsthana6J8BRgGG36g3M7jXT+nAKQCtyYqPq2aWi3iunX0aBhDg/fnixBCgznZO6
/Oz4HdYgPz1yBEsW1dwzA0gzDIJB+0zOZQziG2qGD3ZKuxFRNgXSpjNxA3koeUErpkvqqReu1RON
T2rjGWKB7iG3QAhwPi+aiCSNONqHQ7YWfpssYGND3GnV1k8EbntxITXzTcOdQUjfT62jlYQFkfOG
5deR4/Jd8v/jVfOwgGv4nHnL/JXtpaegmyM4sQOjWjW+PSzzaQDwqeCXaRYG7kHEM524gVPM1p8t
ZB2tfBcizJBgFXYKjwl3s6n6EUYQ404oifljYljPMiQo1LBHOBYJFUa8MQG4tQLdRpG4J8zvE+DI
GNtT4dB8MmPzu0afv6cpwZ6zekBnulK+2EZsYFXfrXqm9oRtrdsYau/orDS/YiPaPYSts/SH1v4d
lPtvEg+e4q+aDPtf7X+cX/ZVyhH/V9TelWl/3nsuc/77V3/k//pG/+J9SSD/68dbfm+//4s7zLlj
+mrdz3p8/Nl02e/PEP4s55/8/33yrxLB/6d60NAJCbb/VfXgf/njv6Ma/F9/+U9//Lc//ucf//TH
//jjv/67P/7zX0gG/8s//uUf/vinv/zjvxQk/u0tf6sHDQMloKF7PoJbw5xju/+mHvS9/yAMfrth
mJZO3IWLRPBv6kEXiaDpkGpJbxudi/9nCrhNQLhg2MbLEBh6vi7+LepB2xH/h3rQ8dm+WIaBvsJw
Dcv0+BR/rx7skdSzevqIMUyIeIx1N0QrrSLUVHtDfNakom0KAifZMYT6bQgb/dbISiH1S13WYB3s
sB6mF0JOv6I0db9wxuSamn7YmgcygGLw1pG3sy0zAGSp8rpHVyZQCw24L+4wQEqKxuRmi57sUSt8
L3WwFQky3VMz51hV8+F+VxtljLCaYX/rojy6P3Z/ttQkm1wNi7rdYZDSuaBuhzatDtN8MC0YxHlD
953CQMd3hHZklq2tB68lu8MttGMYB8Exl2Sc2WRUEKUAGFPlzQm7Z3O63wrK9mwjulmxfLnXKlHi
SvW9NjVhnFqLJqzMCSfQG889mvOhL+1dTgLnTkn2JGRsBGqF+xN1TECHTjLoImwVURqTfa6DuehX
Grtc76HNzOYyOozGA7NcjZxPs7LSX44Se7M+JuAHlSmhFw0/Iebobw6FDQU9u4W4C6m/9J+JNVBd
GDHKP8dhFF9WT+zTPUDB8PlQ/CsGaAqQytRnOzBgNmCkpFsNcXd1m0K/2Xn+1LZj8k2yPLgt+3AR
A29ByMQumLY0UDcfB9pgROoYzwlO7oRBV6Wlc0tyAzBfoXykcAQD+jroE/AmxTDFX8NEPmSJ8OeQ
p3rJGpAFh3ZOpUrzyT9oOmjvuO/VpgwYp0UiFoQgI17p0FTuJKPMB5NIr7NClPNsj9WmUrMsZDTt
bXUeWw+6jgZmVMtbGNO9dTTjpn/uMq1betHQb9AkqGfOarW1fSkgcvKso8IZwjZ9DvR2/QcEO4zF
A3yi97vIZK5aEFwreiKvlFAw8YMq++Gwmdazkj1woCBqppm4sXxdfNdh0Z/vITlzbgUl8zC0t8rq
xY15Xb3tPfs7w+I1dVHC90q1H5yAdM2ramvZ5kfhOPnOxKL+EjXa0VXqs5bktxCNATHdy9zoyJw6
OlZIZ1bYVclOHqp9I83mE/A/qrHSq2B9JiuFwCdLQ23TMJDewtaIn92i/lG3KvzM9RMAUpR8TTmd
oqGKXt2pf8OZEV3uMowW+wyKj+F6f07JZhOR57OYIjxwLU7KiyY84Lc+tABTpepyfww7lbr0BFOo
kIVY106ysdyXwEP1VeXLDv5ibTjDY6yN8bMnkOnk4eDvbDo2ewKpi+WUTGefJu7Vle13S+jRmTgX
UlPKGBQNc+VlFCaAN7EgnrFjJWc8tum5tKXa9UZ6a0e0eiDP3LNFV3KRd5LfnfLStEyqN7+aJqp2
aCVE4s1O9krBGqCfls9wFyXfcteZm3cAI4a0K5etn7q3Hhjevq99VB5ZYcF/ImyLigM9nBfFzfHv
bvK7zw50SUaXTM2KWZRwvyWpg3O4Ejx4f4k+RAA6rGlLu4psH8iwNLPjA9lTchkRmvGg5tS8+2N/
HqTEYCKKiHGGC9jNjGowJEbxyDaweMzG8UN19kSQiSweUQWGVysnpcoOy8f7Q4yuxqVuU3EwKN4E
eZfflKGTluEZ+QfJO0djnvR4JCtFtGg//YjN66RSiO9NjZl3jiny5+iiECcYeY8cHKINkM5gBhlS
jE6V/lIjF0FCQdSUKc3spFzPxIkEGQUU8rD/8wl9fla4/URfZzQJrHBQqHQVNFbLRhmDDg1K/Vc3
5y+2c/6i5yURtrf5phaWLTzq8Cu0hXEO0L6dC9kbZ5cE4ENqDrvf9zDD/378fndE0kV2E3+w+wvu
L70/cb+LKJF0rvr3zxMAWp26XsGQdvgsJSoT3XDkMQLyc7QaN0YG1UOA11KEGDDF9kjDvk2ppcqV
IWFP8M3IESvzrO5Nx64JfLaQpTjdD16gsFa3esy/2yvOGgbOpahqa2HjQjvfH/vzkAq0PvzFYXbO
P4yTMD16tLUozwx2ozUm8rAYXytL1O+ukJtQmP4Xdleo8iW4etXQCCmDRuNEMz9SRZejTWk4qvlQ
kXWz8DoGxzk1xqpz4S71hh5909PxPcQbe6W4tJ9GkKZRI6fXQT5jb9XxbU9nbwKWOs1qCoh3tzJN
EmAqRbhqSNjbVdTLs4T1u043d5lr3nTqito52pQ6sytn+CgknWA3sL9sPg6b8aC9DW4+7VJt9Nd0
PayXqk5fVdTRC1H+S2HAUfdjZKdGZ6EKj4v2NqUl+NesBVBfxu+0Nukfh/V3v5cSKmfpnEriDY99
kMWriDDJ99kSa+t99CPxwCXaya60EWMTUdbs74fWSBnEs+tj2ZoDYrr8GmlpvByHiWaMxwABM1O/
kQOp3iLUjX1AH0TMQd+lr390aWqjZ63KrUuy4WOJWJTWoqZfncb6oDjw6wejrrWDbunaAbEm9ydG
eruOAZtdm/2hH4YcaVU1rYq87Q9dEXZbVQ0ZtmOtBTLHNKno2d0T/NQe7o/R2v/rrXCWnLdtSURF
2zcMiVISa8wgOw9ZlZ2nKnjvJjkgquGhpDVZiu9PhFoBO98KxnXcIay5P3Y/OJqMtoj1vnqjFiu8
xyTtTm19yjTmK79v6oNVn/zUFAcsF/QMuXf/kfuB1nipuNBl7yVAiO39WRH3GMPvT2sqak7JhAre
9lP6mvNb3w8xoIwHz8+cTZBy9lmO+ZOptLETCP78ByFIIxkLUKJdRjBf5lnf7Fn8qDNWAc/eT898
RTeQT0Cdm6naMoQcV2nXRQwYbcAfWssAuVeSPzXbvdrFfTm0JpWcjZTUJTZrJcs82N8PxT/fcmND
e0jcEc5TSBhp1PpvuijbXW4HDB7nu1pm85lA6B/udxN3QKykiWedcf0F3+PX/eFMEc9OEDeZwo4+
vKYlcSite6POcX+4rXcCH11/a4pQY+UrOpoXAJidZK9XEQmcYfY2DbV1HpBXL0riohd0SIqDV4XU
gC32er9q6mfpNcXSMQkw4upyNeo0OpJKeVKSIiaZdT2B2TMtkX305NmkszRs+b+SBITulOW/Jgv1
tYA7KIqqXjbFmFy8aap2bkR/wckZJ3R+i1ddK8OPQoRH1Rr5LwVFFIFQhV2Ta4A8DVELhY+GAzHC
YilwfD/6/rSXaJZgrALtC3W1zrGdYCvJpgAE3UhEikHLMqTpjwao2DDHLWDjtLD8gjwyr4F99gs/
g32TfBW9WZ1CWRoL2ZT5LDJltGEa3ZOB+pxBGx77bG4F+mRyRA49TLMEOGvPBwueJG1POldlkFwq
fUou91vFxPACNqm7uj9GF4IEbgsavCbsyzQfuGgP51p8BuAKtgSNJtioFdkbThB/cyTO+iRWX3oJ
C7VVyXOo2yMKz65bRw1VpeG6MGiiFp1vE9NmxiVNBDeDHh0CNGaIkA275q103/luzclof8YgdsSL
xBGtMVHqe1gb3VOPUWA3+RZAm/nu/YBck6ap3VyboFBPQo0dLQzBRGP+icodEFyWOJeE70qKQUlK
NOSC32/n8qXfoyuZ/u7tlJ5s9bbT6fqE5G1hGpUpDSniABLytE17WToO38T57p9P2PNdN6XFExNb
V0UChkaN9BBhVfDmaCFfLNE6m7JMtLkUfLfburpObBifIw+D9fywVQdy7wtSx+4vcudbQR78CCMC
/jpBVzyr/HhTmwLKu1MRaRrKLQlsz8Zo978PRLimJouSHmfDMxmen32YI6IIycXVQxzRniGGS67s
ZoUoFSmd6ewYs84AoGp8tly+MUFHW3I8G7MD7H7o3CTb5TrXGLM1vVuN5PYhBD60qyUtQ8biuM4K
qaPAF+0yL2NjM9mG/twNo9g0Poyk+10zZh3KCoRuv58tB8CwULzvL70/NCScI5NmX4WMjefYtKgg
qFYO9yeZ//hLAorC32+etAnUJVd3qer4XURF/kqN0lnfHUOxXWrrwB2/LN/8OaHIOspcWM9+lUPx
sECtAR5aMOhFQzpTVWy3fdPkLKCkjigfatGG6yThn4ZIKLx0toUYRzgfmiShl+uP3N9hP0HpLZFH
jTilxTVoCSvWgc6yiHMNemBjC9k0D+KFZ8N2jOpEoxfNtJCp5bK2dFJmvd/qu/393pgFFItcAA+C
8zDHQNwZLoOP+RAj8Np0U3a736t9lsWAbM9Oh1YfR2X0U9q/Wmlrv8xsuOma+WpBVtgFEg9gkWTT
QQfABZUNiFNqZwQ15yCw9QqqMrpCmokZs0jUd9vQNAACFiPhcH6nL8LvIGWtR80MtUe/GvZ6mBw8
JHwnmgDlAyZdd1e31WuYVilfFQyEuEQAfo+qX2iOEV/MWWFikWu6Sq2Qpn7IOW58zqA7AdLe+hmZ
kfMa6kyPxw7qfyHS12bcaxNVRZVHQKw49EzEyDmYb3YDyszCw2jl9174++n7E21NcEAp410dZ8G+
TOJVaxm7WGb6s9Tq4mbD6VMtRqu2dWDSw489/G/GzmvJUaXrtk9EBN7cypdslVT+hmiLN0kCCTz9
P2DvOPu7PDcERt1dXZIg11pzjpl1Vr3NEC3uZZ19NG1TnwP4dbKWA0GZOVbtSYWg7tsC1e6T5aTe
YRqphCaC7iI3/6HXjtiWNsU+tnnG/RrvKumqgeH8bDAGzj3PDjxMBJoG7C2JIHXWCBIZQpd+fXKu
taA5jqMIT5M2egQ9wjA3+yfp44MjwN1YKbd0nxPMaJAEuK1GyQdDthXoneCNXtg9ortAAefccydz
0C1BEqvReZAvgjq/isiKqgYcHcZ1STNm4UdHASscq7uT0kZ775j278mbfkg9R3/v4y0ASEJoXBn9
4pFUHIuY0aSX/UWLa1OO8j0zGwb/49BMW6EBChQsA0DOVK+uL529i/7tGOQKpXgT33orwV3gJU95
8oriD6lqn72Cs58OLZ+MHLj1vsG+g+UCk5T9nXrBbzQV1TkIxt+ijTOIS8TqhIgVTqKBOlShHg1s
ZR8JzbPcQmduLj+b1HxJOySGSVyDRxSEHGBY++6T7mFF1xhn5zWVk3lWCqlIrOtfpTl+84X4Wfdm
eHpFJkVH2+pYCMTtTuX8AhnIkVZcu9eq1jed7hD5oto/ZBpXtqJO0if0AxhZ+8E7CwshBO3AFSWi
AfnBI4YCj4dRJTt7YOrrFNPBAyeEV8J70cmQMkUVkmfTP2jg/2osStMGYI5QrXmSednvVcH0zWRM
XMWBtc7amh/MaIMzvj1S2ezoYniENnn1xuvxb/VxrqGl7I5a65QrVFflrdbKV4vYIzNLtqU3nRxJ
B8eKte9hjA5Df7XTfnype2B5UT//euytBOdH86ucto0HC6lEgKCDv9g17RHDa/6WjViXmgr8bdjk
zKfFwWitduXZtXPx3eRWov7j5o/RDozaDknyU1sBs3Z7g+Ku9F/GUiYHnrjfGCCal1L91seyeHO4
t+UEcwVBl95Bs+SkgSJ/MGo0qZLvTaQD8OsQRK+qvUTYzFSJN0pPf/vV8BIm0Rud+JdkEOOJ3/92
qL7aAT6qwJsGDXfSm+TFS3ISMEf5VqWwzrSp3dhjA/ZxzFdW4J5K1nF+LYGUlON3hgjviE71WDRk
tbUj1j4Gbbf2BvUJ5C5N2C2A0ECz3AOOubEao5MyHonm6U+ZztIMkYGGg3PVE+GNmbdXJxxnhMhm
z0rZwATTUG09EmwJg6h6sgk1fd8MKMtzCzusno/E5uIjQjH2yAgch5ZOkk2Y8wSBNH7qhtp9gnR+
jpFscmtoq43Ru78NTSbrJCaxZrDCgya6bp+6LLt7FkgWT/zVNHbJLgs8hCV+JFlF0ENJJd6/NLAr
xvdGimKExlnnkYDntfnTWLbvIpsYApfM7LT6qFWiRrXVfFQ69k80pwTwST7ASQNGqpZ+8DYXFZbt
gcF34C35TcoiOB1fApVX+85R8bG++VWrbQ3TuwwOJsMx/pzkhPs7d6CD98x3dBpbvkgw9pHvHjjO
U2BSlpboW4OYjHJ3VO9LSm46kYa97JUJYI4u6I4yKN1TGMutbZe0RjIqAfRA8jzMmz5ubmZhU+Yj
vU/UQHhydUVF0jmjfkzRJoYAAqFrYK8W71jPZoqg82V5zoBpOWBm2JV3sDHhcWMNZkkMkM9akt9j
EfK+KPQKtDcpqCxKphB+cjzL3Ewvrva+RahU1hFoGILR0a2UhdYIlHw0UUdUkYj4QAX+pm02xEN0
HfF7YYVwUr4lDbi3MWZoSJcIM21lnlQ27ni0lWtX8gjI7NTY2xq5U6qbsp1sLaC8zEv1KY73M2Bv
05ItQSCIPmw03S33aAYpkZtz7+Q2ZsNu2kP2qa/OOE+s++6cwu8QPC7SICNjNjfkkemho+nluoT2
dYLloa2ofUK83AoNMWWxlBKctAqibaoTBdm4PZUWsg4wjOrXpJkvoajhVLOyQScVb4UNmJelD0q2
XEbbLtRdfH6UiYF03FUskreMbtm67K2Y5iKoNtsWdInkp28V6Vn1Be+KrRH/1Gd/PRKtqOewcqSr
Nhqqq5qBhH5spbcR744sDk48jLj62+wKkqixAVqrHPe93ld7W41IJqrkoA9zfdynfxrDzPetYX9r
nVArWmjBqnWJFzYp0vIDT1iG3xhziX7OmyeCcl5Cx41OmRW/4lmOVvkw6B+0P04Crsp9AB90j6sv
X6sKUhuC8GQYhXZa9v7bLOc8D6sUHXQuIwkuD54vKRQd799z/7162WvypmI2QFJpOguqx0arz3YR
73gWkTGdlPbNqzttrbpafoWufTHGLL34w9Bs8PajdEgCsm66oLxKgJkMXyPxPUYF8gWnAhmdgrwb
w+riQp1gyuvf+ijwbl06eremQeGvm5jmlwuDPbmHLMKDTU+Luc7ghQdYhc4nUyF8RM25jgIJXhlA
Zj8wi7X518+hF4NjjJgqdEyrO/2sXLPZNT5c9OX6sulzg8vcrGCdLy9Kw67aU2H/SHtvOrcyJdQt
8rSXmlCZTVyH8bORjRXin0x/op+o1mHSuMdY5/M8AaFd2U6JhNXk80NUBhJLz5+usjd/IMHJn1Do
kW6rnOjTqZ7tuiSY1dJ/TVjaYn9KX6rKLNc59lOAphaeeORLB8KmzZNgsbfRLJ7Yfq7usqj0x5BW
BsA7iOHL+c5M764azEdjKxbaLuroTG/iQ2rmcp9lgPAmPf3Qy+C6cHtlgupk9L+1PHC5m6n8CiEQ
lQNcuY0oIutmRO2Xp9FEynuIppRquA58yolyLicSFCyk+7YEp86Hy7n/NkJV3qmVVvPvq//nD04Z
yd+AD1n68+fwfm1yqG1XPjD6azEp4Me2eDYTW3/NDCYCygo18OtcdELy4Yq+D3CR9B0pmm3Bc8a2
h+M/u1GshmMYsWG1y6epJxpgOac57c3VAUM5+c+yqjaFOYWfSU68bKVnJdRZDc5hxv90bUWJcUTT
rhIbGocdTO+T41cbJIHiObZZ4hX+eMV/CwCpMM3nQBPmcxVEw8ks7pp/DWL70M5DpGUTVo7xlLo+
oePV77DHhqnXUrta2fCMtn0zyVr/mwb0aEoh3lEs/9K6wD4SnuAfuE9vsHM4sFx652jgSyb82d7w
mFv3gdX/qpGJr8rSi18tdIxbl9kbTwWMZ8smEwbQ+Sb7iV2Jfx3n9JeKQUbbGKboUvZAMj0x7B2N
hYqeUObWXeS+9LaeQLfrzJ9aR/SvLa0/JD1/Va5jvhu2l8M8Bzxi9E19iiTL1dyfklc7TuVKdv30
B+XX/EdsDFZERhT1K+bWZidivT2lElm44dpMRkZdvad+/sNLoY5jGPa2fTLBlJ433LG9Kgt5XlUN
X5eGZAU5PGUOesu8iLIvTDrPUCLrXx5iZ9tQ8S2XvDz2SFQLAu0Y+tnw5NJkPgYmEVsiM8ZjyIrl
CWyAPHZRkh3HyHgVXTEep05OF/zVE760aZ+kAHFgLGbrzHerG2TF6lbMe4VCq17b+CaWC8u55Wo4
uROwf/1DSTdYt1AytwtVc9lMXmoj9oEnyBxz1+aWOFS97yPq+TlikTmXWW1tM4yML0aI3I+Vb8Eq
icNlI3Qs83nDwwI91L/nWNFU66rw+v3ykuWCPmoQBjSrOESpLPeVp+i8VyxKVpMc3JNVP4qFBGYz
N8p4hO3zMlFnPI/qXOl2f9bB2UzMjEU24OsYsHYue77DIANFIdXzpH21E2IrDB7M43oPt+QsPe7m
jXGHQE3dRZD22Q4iWsS1N7HFWPQeevNNp1Lm3RijreWazluP2fdeEgDmIDRAr1W3Zw+t0F0M/Zcq
YiKU8yq/NA6ohCkqTMDZUPUnferetUR8+5GP2svzXUR33js8Zh10u38mrSz629GoIwqpj1ed/aeo
9e4UlL2xdZgxkJ5ZI1RONJDJoPwP45yU3eOtONH+TF+gGOw76Iz7MW8/rd7orlTQHeAg9vx5T1d8
rdzkm+gsB5suYI2m/6Z8OUqpV291DERROtgolvO8iHqmZCrmzaMxNrabDWd33vx3jklJuLfy5rGc
Iu5wWI8zQo4eS4YMLcf2nscO9qf5kMbRYWD0QwkfnkInsD5q4qq2YlZadrEGfZoSFb11pt0qy9Vu
yPoU5MOmBA7Za7flgpYV/JdG7Cm58zIwOHsZo+YvLGCS4GsLQf+IqnzZELWdrsxkFuNPwAINqf+s
kyp769SkP2MJSrJ94Uc8eacyOLXm4Fx0Y7DuelggIzbVuF0OrUavgXr77q6Cn+bAWyBbIfX2fEXG
e0uT+Aw0xgAtQn2kl9WH7AfSrRkFbDoz6XhPpLMrJpioU1kG5Ji7es+SI3e36eS9CVJOb5Rdu4n0
nfOI0mtnF8xOhy7EpUjMQrrVmv4zREw7w4IZIilDSZJ8APVUhmUQ+VaTkFBpzXuYmR51khsfer2I
9maZFIccfSPc2ZhVmPWUlhNPP/jvGh2047LBxI37QmQUh8vuf1dCCnmjAkfLTQ9ZQkknWQhm98Jv
tjEw1q0gNveBVYQAVAB2UG4s97hs9ABU8qx39qzGeA+lJzfVZBFLg3X8yY266pDkdnkpepy3BT+q
/ODBA54pmz7N5Wv3P9/AwuqfhzzUN4khjHMywXVEMHHU/bCmJdHfNJwDD6QLWHLcrNmnfJ+aOaLS
mleCy3Iw6l20j50ZbtqeqQLhO61rxG9tXOr3kEhaCb7+HeLCePFr6n2j1+136n35lGRlRkQzV0sX
AEkc0yhfDquWLmdaRJRK89UqEL/yyfauy1FmGOuysrLXaYrUI1fFdjntuz2+0h4Z+3IY9sxn7BJ+
4GhAZhCaIpCq7N4s3kMy0qfhpguTkiLgfsTdIPsxhIoeSzCdAj/7TJvSeuXtgR3tPORQD1ugP3CG
6ro59cpruFGy988md+UBlNghasfmhN6tQcutaagUa3nOHCmu6OO3UJpqtY2MX13njRdU8/e0Q2vs
oOp85IRNkU3kHK35iO9c+3BclMx4KUCFz+doc0VHlosGIuu4XDeOSnZm2Jg9YlWNrXQa7J6swZDp
03X59ySSg2Mggxj6U2beSRTTLzyCr61jG/flFLSBl77pgQibQKL1TMJBN1t6RXSQi8gbqFKs9t8r
TtmSK5Mq6T2pnjoLLOOliGH6riJpAJuP5uQSzgmezxcrCz8xSLBaMNzp1ir1nTBaxxWv6EVKW2yW
w6lxaQpZ9UQoC1dzx6VrFunTdTmcLUOUMO9xA/aKpttHSo/mA+Ms/TSjPZdaAghO0G3Uy+JsmQgh
uj75ASN0vC2bJHGHLR0MF0ee+vccZhlmDQNLso5IL5A4zfRt5/w9aPBeXYRsR0aOOotAknvht1lb
WzFx8abwMcouO4FNpgLEqbXztIzvXZM8ZykukUIVDWatbq5bquSWTzJ/ZtVPKEpTVLuoz4ZdQedz
O4V9uw0illINIg2SKn3+BddOmMnp7Wc5ThfXmiwA2GnzjPz753Ia69gECddPeVgL5udMhu2pVFdz
3uRl0P+z6fOT3kJmFk3Oqn/eyHmjRPBnbGL51Dms84FYH/ALoKYquuxuBy6OcAcLzXztn41rbDRJ
AUY8W/EMZjslDjxyaZOjSAbwlW3DsBzeeBDSt8OMfSerd440bAhzAfs06lCVg7Y+55bVXt1CuGvN
8IZf3GMTZkhR8NHq+lGG0/SduXm7dpTsX0pDMItPsZvDqcFeZxvdiwTevaqtxkMjVV5TmDRDkFcP
06umg253alvKMvvRTNcR6Qv0pB96XUcblBzmDQ6JvSNVDQecrZNGiluXsiB+6Fr0WqcoeeH5wscA
CnbwjFqHAVwbd9N01A7oK4BWiGEnv8dvjcdknyWafNAw745TixiE4b/Yha7lPI0i+mB8J/4K77MF
i73TElwGeUSFsvj0lj2XOSNGI9C/NQKJc6wFxjm6k+WZ/xwmVBaFjZ8aYQXrnx74VCR+Y38kMnlk
Oi2ZdOO+6dIbritip1kP7ZWZpjcWIB3AN9lskTHz/sFreOJjXRF6lzXfAjd6l2rtbw9skajgD62e
EEJgwbRc/9Wi9/EVOFjJShebmiXwZwwaUheT7v6pM9z2eUiEy/1kjnALrGozDIjVbUys94oe4Uor
dO1LB9db0RrGqz3Z29IyuAN1pBNm0jZOSQL7YDF3Vy1EG73KWAVqBDBh7KDbWDuSZRUMjwJC3C5H
Q/9eGx0TtEjL9nGRHLGIpB8GTZGknJwfJoUsMEcySotQabi4ot99o4iicpUGhD11dlFnmzvSK6NP
3WzoXMe9c42a2H4jLnJFzqVpaPWfug3/pmUUnaUUmOeQVG5sAaxr6mdGmCvKG/bdjZSOulqNTF+y
WcMORadvtDmbhFxti6E+eZuTu48m2oaRkfD3VFRR2TzAAIPoPCd1ox8GAUQkdvwfaTE0r1On/4XS
KT6GOX6Fx6T7PGnEOpEw4EeGx1wZtGTk6vZzbZAr1TotqEB41i9CigH7aK6uflvqTx5TdYmf8zZY
QXku5uhnyWpvH9YZqU0pK7A0tD6KCFy85rXavaZTvpW6a1/VOAXMjPGDjb3mXjJpxU9uKI21VsTI
YhuCxewoSTalX054A6394AuoC9XwF3HieLORBR2D3r7ZftDueRuNPWS59HnZFHa3j5HsHypkPgcC
PbNzEsmzXxjYaJF7r6NRgnhreqR7uo75342D78igDVbkbXxMsLzQAvTUGi2rdiPBx9VatBIGwDdC
CHfGqIJtDXLotYKUgNpfDr8yYFXSs6e/qGGeReU8hejtaU665WfRMTLIGQyBMip1zN3QL0qXjPt4
KgmgibRzkYOF0jxKD7cYv8ps/Ihkom5YfVgtdjj+rXll8hVQzq9Lw49/ama7l2l/LhNfh6boOkix
9L55wSYe9hgDwrCdbqVRZ8fSwNEHYBsOn5ZV16yM/pjIDZ/yhlsgT8P04fJx3kzZ4D8jakitXall
LgTSSL5YGa6ZJLWxX/lehySs6gD8YySfgl+sMru3MgtHfo2BIhDI6d6UNqsIDDAsgSZZ0DDt20EN
WDuaO0dEsdH4gaGuzrvCn9jNJHTrIjRmY8B8I/baZwtTwLOkuOF1AQDOKdp0tWsdVJX5t6nVtDVl
WEjDtugPKTPO0xhEMFKDcTXmtbGvGYhuooyZ5Rh1E29+B9Kwci34AyWgTVx3VW0VP7D0HKrQvemW
Eue86KqzNSR/QqtjQOn46c2UmoL5rO91xYJ3QxQGwWS5APGV9N4PaN0vANPCV2Nd2bG+tcpYfyt7
768Yc/NP5f4aA+H9shoqBoJKzTtZn9Xeya1XH87TtomhQ0JFJIgAWO1vN7wwNcCt6GAkVC23CR0k
yUkmJBoP+QCbwLbPmgi6S5QVGHucEOQ51u/1VDXfDGb8r6K1dGAWDgPnrGLubmrDqsOR+ZPyGbr+
Cwp0smpbwF92b77NR76tk/tlMUDJEsVwvQlGTKuyvqlg5mwIGnR62Psnxzz2QG+Pikaise5nls9S
Zwll9E9J568QKTivBYkYjbikndXdVJbYqzguBZwCf3xvXSgyGJhEGufvrFxAYOltBo5bGS8OT9Bp
CLeOLZ1kW7hlcQmCxEW8G8FKSQiqaoWoj2lXediZJCPAPPldgHDDWwQKHqjLnI3S834h56WXwLzG
d7xnb5wFDnPXL2vUR5pa9dlxsOJCNO0/XEEMhxpktPcNcIt14RzKSlUsZP1+ZxUCnbalrbu4iq7C
Z3BflD2mdNqWgPQ8gijNwfrA7jT2g/hoR6FAl7+NPBjpDo/uOYjG6BoZULZKZTW/1vBG5C8/aMK1
7TSHVu+t18Qy94jRxgcPSmNNbWIfAzIqm3gk+lpq1Wtb6aS91/oImmusXv2iV7vQxw5kSOJgSa7G
dlnnLtxzj+ZF5OSnFA9P41lzE5lotmpSBXlSPFtvIGDIFzYFShHNiG/p1CAyFOGTDVhhE/qh/7P7
KZUofk1dEW/yhJzLOm7NqyLm2UMdeNeVWbzpodpnVTbM0wV/zShrBC3oePqp9THx2XFU6ysc8zvG
58FzhtNYSWYJdEAIzZpPdR3BWhbvzNNyOJJ/2OuaPKC4yQ/5/KnFe8ikWS+fFK2g62hV8WP0CBft
PHyR/khjdhiuMUHON8PlDt6E2LGNHrIDavJV1AwuIRmRdaRZjJ45SqO3Wrjxla7BJ+qkBxxQ40VB
zotDkEkLARQ5sn0LjFlsAg/UxXDBT5Mk19r2tvyCUE3lwfAQgzE+cNVigcjN57Kpx0eY2cGGUCS5
Wy72epcgCK6f0zbZypEcdtuMXr08CXa+DARBlFNIGzo2YeU7JObpJ6KBiKgQuFAhx/2hVbRxcPYx
a4xvyZh/ealJ4las9VeUGOYKswwEqa4E1KEZv2Aqy53fYZFNwk59G+2dVoB5HRy6oqUjmxe91E92
E0YXRwBZWP+/w+WiLO2G2THZGubfxBHul20BzByUGd4MGfN4b33yuZrgosfWy1JbxyMFdt/7H6Ic
40vVFPoDOYG7M5UDm3I+DIXnP6dRD8qAsZTR+T1BzG6IymXuw8goUv/TkWnnBs1y9zCkeevDqTqx
UPRfiqyseJKVj+Vo2ZAzjvahwQCA+86+6cgd+ZJhF/VpEuYs+L5VkxEFqpLixZQMK3xd/OoK7Pil
H0xU7vLfVHQU+wweyCTeBUqQXug6Xb7Bl1cfMjgoEGu957HgliO0atpGIoSAOr/NCgTJrZ/S43+f
A9WB9CSVSJyWV4g+7w6BH4ConD8l6Kd+BkXrYf7pgAu0arpZUbYWms08VRY/l/tGMX3QqRbvMZEr
YzsRgMpM5WXZaAWwb9xC2RYLM+NgbVzxaE/P6BnTd8eCiFhEoXcxoMye84DsqADHzKpLhvrYa170
LPDoxEaWvASWUYKztVl0Rw3c2WJVmKG4ZI0ZXzC5tNUoGZySLhsYeXvyEvW9fAU8J54eCBqtIEwq
MEcl/dmgf5Ojne01Q5hnFxndwegKH/Ua00ath8tBQqMDR3jeDBXSRsrwKlfWIXPIcVtBwUEXVLig
rT5sTy9/ToZgyGk2zakmoZyfITpIq3RvrUmPDS2u+8tvnoY2mEFdYfAcZfFP5Rn9ow8T80kmsb+J
GpIdyUv76ELjWoVO+gmj6NmF83sLq6Q7kIMVHYra07f4G5guBX5+DFPuMnYtgJyNXn1fNqWXro3C
PBqyrGaFzJOKQvezSXRItdMOg2nPsIaGRz00P43JBZhjk1sbxNEbwXnIP8ak/LLjDZ5c+yuRA2iX
Qu772JAebRD1ESd5AusL/PqKUBEMWonNLS6UB1RbP51StawuFfzXPE7POUSUm28p54YIOV8bSanv
lkMseXzeGOihVKB6MShpBQDl5+jcdN3wz4blqbFz/RSZLZLRNWu2HIGRkb5ha/7Mc24lxE5SrM03
/0VABOPNOuWBoHluqUuhkUjqOra7Ww4HhfY00fu7tyTehcrC4+HZDEBi20u21TTC+nGqq05xciqV
Xj+LUaufjdrzdh4wkYJllcyxItHDJLStWrZ64Wkb/K/W2ohCHlBt9hXNkZR0i3CnKnRBlLQz3cUn
K9XX+6PpNfe8aaqvXBh7OLAM9wuj3IEeL1+r+O6NKj0BFLFOhjW4O4dMhHAVzIkedcwSphvVduhT
7V0lUbkRAZ8oMHLhKtN645IObx4TkJ9qQBkpPN2+gFswLlrcP+mN0k6pHzsXAAD2xUx1SExkq4CG
s2e0lgp166YivzmQ6Z1QGiNNDNpyunjLBm/KTuF2cKvuWja5zmJDE8z+IvUrdwggi6qoo2lajlec
wSMrC/aCLhiumgCyHCJtXc5TMsJPdwGStpl+bhsLm4UOAYavH1TuBBJCau7odXoAtHE9ynmThU25
jtJ+R49BAxzayjeewcVOdyqSvJ0JAyL5X9RhTXf1dLPgFslIdzk05tGAQSN5VWPQXAv+9WOfIItb
9v7b/H+cU3OZ2fdkagMnMTeaV7/1hhk9yd4yCMXyiZK0KjPa453Kr3N2oLkJ8rJd95lHOmsGAhKa
KpeW64YFLdKpiBb/54+3DAF2cdlaKwDluMc13fhM7bDeN4S5nyzHc+i2F+UPfVBbB/SPb48S1TcD
nog4j7M30ZVru5w5EKqVjU4dcxnnzUD/HH748BqZNmYGDPyVTj+fJkfjU6n6iBg8w/2smX6w7Mm9
05RQMcvmezmtV6bHPBQGiseCBeGgcelcoNAGPrINAujxZdl4CYBz0/HSLdEWFWnDPS5uL+B/pFCj
G4Gcrl6UencQ2WunqNtnEBnevbA6d5936bTmdid5gx3t2csGeSmmUEdKENFLibQVzSL7rVUVfHoo
RY8ma0+qH+4aKIJLb5bhhbkg8whXpmusCPWNtW+Lqh/AUezdlr0KLODB0AiuXQ4Lo2XFGLcBFI7u
GjkNeVZ8izaeFmsb1ejWtc5KdBZduEUrYl3H+dRyftmb6M2vsbzYW6fIQQVCnxPOrABHyLmtnKzd
lBGPfadq0hrynoOuZzkR9u5Rjm4E/4rLMvGr07LHgrM6/fO6f/7McnbZ/HMcAxQAQmeivo26tY3Q
L+DJR1XgyHg6xahSXwLb+GQZpZ+KJI/ult16L+4Tw77ovlyOhY/DpR6ghvLi5TzV67DLyFDdLH8k
sc1uVzg9DbBaubu58Oe90/13nfviWkQieIqdwn8fgSxQplhXZMPBO73qddNr42uaKuZ3nv1D2IGP
txY+VQ8pRGi/A61RGylK5942RAIoH7ARc/VpQ+tiekdhESGC06Y/Tf7imH0UrSKnezD5bja1QmFW
/KNxCQGRMcM/tnNE27JJx+AwFUP9GdFDpbNlYB8kSGunaba499aUHDrFAz4xiwY+vSo8HGglQC87
a+7/vKbaAED3XpYDr+7VUw70fLUcZmUr7p4xh4V0GGYJyeJG/xhaQ7/EifHo/Mx49OlgPIDrv4Vx
ilh3PmVmcx8zSf3NctGh4n7uBEzp+eKysXP6Pj3iyNNyWNl9fTBN4oN7kTwnpAV+RX6NHm0CaRwM
ZfWGDW23nLcTc9znljvsJt8ov0ywK4Au20eB7vwqjcmkdgOHkmgMN/0q+hRJlH2WYRttJjegoa0L
UK7FVBy7TopLPI2waOg7vpJCPqyMjyGN1J1OukVyBbWynwbhD/SaanLJIJ7aW4wOnpRHfqFh4DyC
LM4fbrGnlnSJ/DW8u4rdv40n6wfpIsE+R+97MId9UnnVu5va+NrAhEx1Vb9LQjlN5igPEB+gFsJ5
7uLxN/mDuPU8E7d9Hnpn6vpgQ3hM+NHYOqUp9LzU7OIXK7GQT3Tlzm00cy1HP+QrxSZXuXbMpeet
vdKt1poVkcVVN+7BApJhU1nhVNa38LYRi1vah8AZe8S2wWY2a7uJSWSMasY/CU98AB0O/r0SUbDd
TtWt3dY0eFa64TYPZ+iaRx41e5611q0QvbWaEsveuzXe/CYHhxxEk7NNepkDSh5dyNahC5Qu61Hn
Li8SXeQ9Aed69RpZaJs+mBSl6N6f/4I0FNlt2bPwSt+sFE+VmNzjPy8d52WOKx0m+KIqbwxDxd1F
1DFGgP6xCzIOib8ARCWfJQ6/+eciutMi+Dpz0h8s6eAaIne99fW4ygIchm4WZt/0izcIMJ13uAnJ
TgoSeSXmUluv89WIdPsIbZJ7dld3lxEp8TX3Z/VXj0JqSuJxa5uNe44N+xAVEpQbPezzkGoV07P5
At4GMh56/+9YEziRIFaLCqGflyNwPpLnodQFb1kHUVcZ4NssDTdlLz9GVngH36wgocTRXavDQRDU
YwNCG8tg5SDxuoV1od9a0L0h3E5XUv5GQ9Y8WGMdyrjYBHoi710aJFCquBeYrNuZSQYnI4jFSycM
tVZmhdOFiunmpVQNeTyKrT006SmwRLUrJ6SYevbtoZ3+SdDKrBgxwCWYjXUBBxesGcpElyFnVp56
2qkl8e4RDaZ4xqT5w5NR8+mPlJFDN5P74i7YY+RChVhG7XHZG9AMoymej4Wr0MDo6FQTPAJ2hVzT
1xJr7Y6leBqmah6kJ8Ac4DE6mOws+6In9hcdn6iL+/dyKEmI8eZOXuWolReMGeqGuj/9t4npIGhx
odZT5omT6j5AUDAEzLyDStKvEhfoBfdT1HnRCXnPqnFLbSNaMhuhAFjITgzXKF9EZh5ALIDSS2X4
EitR0xHM26fat36oEtAuGtifpLyNq6AUj/9j78yVI9e29PwqCvk4AWwMGzDk5DyTzCRZJB1E1SEL
87gxey1DliL0AHoJOXKlV7jnjfQhz+1Tt2W01H47iESyyCIzkRt7rfX/3x+wswJ2UBqPkA5rpqJW
++p6qt0bgXEdk9bj/t6XIF03BEZNJ1MX04nQq8jEYGRkebIm4aSkPHqa3LFYd4LbhBLqY1SOs/Na
fVUBB1jl9YvjJfrB0BjxjRUUsSj+PiJq2dGaH88des680sy9QDTA3BTJPPk7+Eei4FR5AxYIByNd
5AXhaiiKveehosGvniCrohYPoEnicMq0g2eaj/hZlyxFwXpiIky/sx2PFqjVVSNHh/swH5kgbN29
Lx6Q8FknCLX4MQ3IQJUPfSu3hh9xaMGVjHRgb7qzLxN8sDBrFnbTQdMSJV36okAWmi+nIYbeFpcO
krLo0a8V+tueN8Mjc5QWRLaULWlTRFtE3xKuVCZq/pxZk1CpF/JmEV/klg6ISpSvZQYAO0LFQdGj
2fFwKEyqsbbVDoUzQHfLqKg7Lf2SrW0iXWJ2TEHkb5scB3zEU1SJT8zSInLOkuhkTXGwrhydNuw8
f88q+ANmOYeVFKTyMcsf1vUQXEosAjqhY9wqSsS05Kageia0bMyODvEtRzbG9tHUkamTKXmIkWaC
tqwBOgv52DikJkZ1+t3SDDZZHmJgqxIDlkXtq3QMD8UtfqS2hNFpNT7mQmFi2Ou+LNvPN0TfiFCn
99uTF1sa4uJoCSRj8qCRtGl7PXzIe606hKT4bqwg+bTd1N3LutpOJpRQ1b+GOmMguD9YLCNuTHbi
PqW59UblpaNKVCzzOnpj3zzJMecFbds3h7p+jT4Rj3LsfI61GV0zN9s3iZXx6YAIAh4MKEuVXVVr
Vxs5yIFyWeiXsf+dEVjylEvwi61B445yr1gIZU9vSCAggOCMPitJvEtc1Nuh1x/Cosop33y8Ao0L
qbYfelSKyJMreTAapCuaLtp9jTYHsgBA0YBGFGHs29RDWJOl3ZkhgRiy9EgUiCkqitCLUfC6D2ZE
BpvpoPARJaGTOZN0puTHwizc84TFZzuVSt+rjA5ERMACISXo1QxVbkg7BoqYtSGXXo+MVbua7KOX
tIbhYVrRAihzg0ChvhUt3xdn7apEcLRvaNWI1tpkTJkbBgyPXe+OS0zmOVKgyQGbGmIOwYdGu5Rq
1mQ2o2P8PFiBuTKY4p/hWDKywLrhuXgSCFoJsJTfDRUpwQhV883G4d/7ZFKHws3YTRU/ByeotvEM
oYL0Z2UzNrp1yyW2SP7snLc9ityL0PUL1jnrRKTuuo8E1tCk4BN4hBOvn+hyDGtjlh2apSS2LcAp
P4QANJKqx2cYMPoi0+DiIdz1PQwvNns7p5XO2gYLSkyvfXPtynywGkPeEjzTPqPGtYGoLQ3Sg4Ui
ptSag6raTc4ydQhH+8Uo4HfwM79REmOmT5oTayAWZEsZG8Pogr3VYupxksbeNNDtMlm+RkUeHird
u41mbh2jrt1UhBlR0HPBALpf1Gy0iCkzuTIJwW1kr59bL3hXSe+fwkJC72CIkOrcfbhXmIssDH9H
PbUJwsh6MEsUtqXQKa9jN1/D6kaSQ4YC21Zz5yThTTIZYlgCbQeXVnsYvPqY1t6n6lp7I0M9uSbF
myHb4JIYVr5VjokLsAQgXfg4jYc+uVm4ttPQCH/UqDOXdjNmm4oYI2jwzZlupXYwwU4sMl2HXBjD
160iBapYNnvwc3tLKRYFhrDUcelDa38O1OlACWtFlFzxU9ND/IeeRrHZo8UDtJGatdg6XUuokVOd
DGUc2NzKU+PVLOnugNMYAzBrk11CxtXrG6FwVDQEJJBtw3pXJflqrjv22YCGUqzpgMNioBJbIVl4
U62RL4uCjMSc2PflGMqjKIL6OrW1YsiQi0PZpyPZZvRZ3PSqxuRotIa+ZatIcBKoqO2kMbVO8+DZ
H+UVaGj2VJoWTPIfSoWoKtoxZJtAsWOY4DdR73mUVN2AgZLS3GLyeS57CnJeBIx9oyMPdhu7BES6
a3oy01rEprMwcG8vhDsQQ+4FpyKq9l3rCGIRSrm2qF+3jn2u4c2c5og2JMZcGmk93NirrvHdNSz8
SfIU8UeuEJ98Bp6gSW7nL2S0e0dp1MUTr8KX45YvwzQSvIRFzlwMZRagqsAUpQXq98xLky06X3JE
9K58LLXkw8HghavNWjq6n1yNBF5DOXXLpIIhPEmwSinSj5UrZ/dXYiIecdUFHRkXidlh28iJxZDS
2bhVeXURGR/yGUFwf+SpyIJWWufrsIE5aVHvH3ML7XbalzvNGORB9EZwsPrfB9+LzlokVpGu0hW8
+m7NErpgHIUsrye9TgVE3ll+d4SqdG1EV4ETpZciHeN1nMXPlKKIxwgwJ0cpZMdXCKIr3fWAgCNh
lrGxnXUGa2AVkJhDQ7Qb8YJX4xbzY7prpfk7sORinyTGUvd5sfNRI/ZDon82PUTdHmtrnKXmIcYc
dfMVQohA0Re6nza8sdeCgA6dHGs9DLY4I/wHNYIo0fJB39SW96UF7R6mNNBH1e8A2zjQzgcQyzRn
Vc/HsiHLb/Ssx7wkjdBOc/1U9sPWUqX33SKpaWFU8Sr2uxckMdaxtMJXLxfFFoQNOEY3DB8pcsqt
/z2L8B0LR7vAVk7XymjrVZubzRPMruRiVc5Gr3Ghg4HZa24sCCcnXRAi9oNLdv2TyLg8++6JV9wE
+LfyUxicZSzTPZ+JpZzFvoQK2ie6VwtBbtaimXXBtUfAUhJdKIxYoVO83lBSFnZf822FfCjLKtiz
km710WFK24TYyRKKO7siFhdSrmI/ppxtkZPink7ISyk6l7lOqknVM2VuAOEmXbUVRvOoEw1JwEb1
3GTk3KDMMRYWE+uFnfivFWaQpapzsPq6DcO0dOEX4IBLmvewlPG+1gLC5MtSWwCV9khVyVFC8QiD
MuTpRWtPN2Tv3kbXtEOI5xzEk1ZDmCG8xAbZ3Hs9QVH5xRBiOmiav3et6LMxOkWl7F/YBYRPgx9I
XolyWnukdC0qFeQPBnuuSEbOdsjrUxD72aHRNWc2zNGqEc5obuIEMG/GX5JTuK8ZesorFFx5RUDF
H1eXW90ic7bSE/PiQ//c6lnxQxTVeKg8m/b/2LHpK4lEb0H9suLPGS1VDJ60ForwiS7jhpRtiUXK
9wj9Mb3WySkbo2ne7CNUt5ofzE3TnR5pl7Yw03di57fShY/qZmbPR7iQLx3jIr3yntNSs46qoctL
TfunVbGwXYjfvXtL0VRvnZhZbFYJLHaVfwhS4ytKzHJX6WDPdMz10FJy9SiqLliHocBY3I8DLmc5
HO+PWOK3oeSyQ8fzVpjGmi1f/+QZbP4o0g4Uv7hpY4rXpEqdw/0AIfQ979GGyrQlekX9nHzD33vj
EB6VC75NJzdGBvTIBxEwbggSa9tXxK0Uqj07Pc7DCV3WjPZwSxBKVdrBYzJN4kzD96Ah9d0bYQqH
Dsl2sYO4solEeGRK6C0iiFV8uvQLO8ovp8KdOvv8qoErJWYBZu6Q5AvQneNuKGsqPbIuCyfe+SIF
T+Klr6g3D37m0g6klpFWXKycSpgbhbAjqsCQaHH+wwGxRl4uLVQwKSXJkflbYjr+dWBcH3RDc4Hw
gCKnIpGY+xqzJjw7I2jbTWdp6UmWA31s5iiVl36M5I3tIke+p4PR7O7MMZps/bJlZLFolfe7Ijjz
YqZWdMGAGF1aRkxEJoiDwH/iOIznCXeBilNj82aDq28gmhIZW2fBusYUfyxX5ezwtBnUsvoaXH4a
iQ+hYXNVu1tg/nAHCosso/nQDq1N8np/SJPM3QuoQijbG0A8UmdVKLnH9Vb902mCbucMbkttKkGu
WPmXS+X+4ggZP+idusXdxEiCJv0jQYbcRZCJRoaTXhw6jPu6xfjaC/OF3Pj4GgzkjIZp8zwIeLra
hOM3rLQAnMpSG/Ju3TY0cALEP51ggwEBqlwq4X1rw2RFT2/p2/kmzpudU8QfYQ+A2nJvIjZe47AW
K4HiWvohKlkLeTRVhNapFxdBusZ7ltViLTvIpmNWv0fGxfJQuQ2WDfk1+IiTqV0FRbhnIPZMVxaU
i2CbHwTQKez+Z1KqbmE2+Q8cx2847cQyFPXFql2WW12L37RYLnPhvwSIwrl2scIXI7qbCLzFgh0f
bICxeGrysNxHnvFkZtm0iHkVuf2RYhPML9fgmMy4aijvOlGvIGFAhQRQwEghpkHcf1bY/QwGr+wK
yF8eSbYa1XhNs7RfgWKu6/wbF+5npeU3w6if/EQky9L/0hghb/ygeqrT2jx5FGbSWFb2RwQg5GDj
ZS6VbNdKYUAAm8hSxl4zUEdgwRHlSbRU2nRWI3lCDTkWizbOHqkIjrZTJATA0VXpwubnmDOlliN1
cFfh40jAb0Hq0M0lFtGzLUN/m/tE2KjcWNaEO234iAPDCtSEZFrEjF/qg3KwjAXYMSqwe4UVrSAp
bbQe0/Q45R/6EIfLf4+xv+Ns/x8g2jnE3TKhvP4rKfb/Hfbs//7b//zjv8wE2j/+23/42//62wyk
/R9//NMf//mP//qPDNq/ftpfAfaksuLe4wplZab4/GcErSl/k0LSGdE96diIhX8RaM3fcBPo5OTQ
WXLxA7m/8uuN31xXWLpu/8mzNcS/hUALfAbAbJGOQZHvP//Tf+R3BTFjsRxIhp0OQFv9XwJoIyQr
JOuocR1qg71EUWFvKbrcZRnqeImdygHbnREOPZkWGAEr2BLNNW3LwbCX9MLB1w9Jv67g5llrox36
A33VeJvyga2BDJ26vFs4rRGsGmActH9HlMMRXI87JMGhSJuWk4iTtTWx69FTE7FuLpuVXZtfAeVM
7oJUw8dQPThdZJxgIKislvS8wm7XEdeuTPfs5q9OJhoGPY1W78LJ+olo4Cd78vTaVsnr1Dveztfi
7FTmoGoMs3pntSOEzxnFmy1ObkB0mJFXYu1aQUiAAV4lQKbFGpUu0S00ObdAph4n1GYEhIRHAi3F
yrB9ix/FhsKs6R0R4dIhvKx1WsMjHMfYNhcMfaCPSqCnoYSkp03k3KS2IbdpQs6otJxuC7MlIwrs
oUA3+FAM3QqLzc9GOPVL7pZvbOuSXdQLl91JH+9YEhdFBHjfMtTZ91vBfpiDquNkXw0BGHJHn37I
iA2ITcXm0yVG4W4Vj31qvddpsK/NQF6mIPLWHe85IdvDayaZJQldftSeL3fN6OZHtsTLSlSMEvWh
2hrstJNhyDeNhdcp6NglTXgCF4NKU3wkDWLMx6zW/V0kasSuXQEOT4Tmmi5Eu1fzVC6fPGzTVao9
k3d3i+ljYaxSKPOdbhXVPo0B3/xwS22mBNIzGaoWIh+2WjhQh+LQ6354YlZY7+5lqqqVe5CDgUb5
/vDXkyogs4Lu5VMZ6dXlfggYM1Yd21FhsAOUgczXqSjw4DdJuFXFamo8pmDMfpZMT7aFCtrzEC1r
EwO/2VT1EWdlthE4+5lMVFQOdBbsdjQQTvbYRIRizq5LbiFZXz15DNjWSW18IS54cErKFkwzCNfv
B+HAWUFC4i/vpzZgAMRbxpHdp8kGTQIBUZlx4JVCidaOasWc9Gp5mVzWedi+gCsNlm7he0zBO3fB
NhyFcnGtEnO8El33M44K71D1k/fUJPnILt5RQOH9ZInpoifosG63M4zjTgBM2zQktrzDb1jmx7b2
uWyohA5xOn6fpKc/uzHkWGxa3xU/9uT0fgeuwPhZY4i5hf45I/L32Ie+3OIJfUDSmp/DXjInmB+1
5GrirndhXDX9wcS7BWSIR78O9+fatjgb1hAdHJw+q8aVZKBYpdiRpFgx+YF2D8sr2hpRhfC/dTrq
K1C8hbDJPTWf8JBEx6RXOIABR+JYSFfW3D526/zvh5EohKVgx31igA6oGPJiScWcMx7bGZYId4Nb
o6n1i0MY0zbvLDRE3KdhnOiok4aAuqpjG3UEYPtTj9OnAqjNyhIG3fkGvFdso6Wbe3Md4NY1xRqh
HO0oL1T08qJb7FAq4uXWE8bM9Uh/JLdGtMmxUOtRAYZp9ZzOKdKgBapge5U1U/+iOsQ1eBk+VTue
CtM9qcrwv2tz9JNRmox0omA/9fQlKZuypeGLYKklmrXWi6Z9bDT4/OS/eFnungPIzWcNcqFmRO/G
odfKco3fod8gwnP3BlPQhSNutIW/PKBUc61ZH+PZHdfP/rn7aeGy4gF3guiYmuWyjPKQ0iSi1GGM
6pcVJCFcaXQWGgCtdmXAJKBNXQw6NJM0WEf1hoiX/KQsFPVJ/t2zvII07NpaJa04h3Yit3JyyBKu
uEOYun8tew+OYKcBDHXT/CTwHiARM1/NVJ4nkeD8Mlv6BcHofsYUBibe9qM7FFT4BVQAZ7AYz1V6
s5eV/wZs1L1i3pQLUhSIw9HkbWJIubTNeNq31mjtTYvGzcTkeFEaY362emN8zWcuR7Sq3DHDIEdI
kNRJqb6fGjtkEAW4RGd0nkzJjHQiPPM6zIcyZDc+ZHQka2l+DNpwy0JMQW2KNsvphUYN2IERigPi
X7Q2ORtQuDAP5usoI/Quo13zlDXqlX7q90Cf2c5UZ6ImaR3UcLsYG/0EtVbjLZVkcTYwKcGcFiTQ
0G7rCCh9MlD6Pyr7grO5sVRBZws4DPv0CEVX9TB4UbyGBzdu9UaizXOcF+K48FTcD+POLbNFOTnN
OdR5gQRV6MmKsAMM/vQgsd4jbym+uS6xd3JAjow6uX+YEgb5wkHVkEVPrg7DQ0twM+ilu48ilL1V
DJl1kOLoNdWP2BiQjhC0vWzyjL24x/ASShPtyTqOnifZQLjxFPgvDyMvVv/wwZRx9KB8m6o78GCM
u5FGl6nLCEYV2lGMbYzGS5I43rjYBA33OeDDR5vc2lQeOlRw35skw1SlBc5jUXnNpbRdk+qzy/YD
mAGmyGey8XKcSGjrFkNh5pewuplQb3ZQKFiFPRc0Be4QRKCNvuT2VW5yR6Zbs/UIpaxMMl6ltRop
RDfC8j/KDA1fL8dNXQPCsLoWMw6iUUA4Hngsw3qumbpQfccrmTbrUPbq7GiIZxYh9sEtTHjuNuhx
H++HgaTQh8IC74Q8uw9iBq4E9ckVhKHHChcm63TTPhe9ylDcICmLq8FXmMnIJRENv9hEElhhAOaB
arSnHG5WGKk3mROajxEY6CAn2DLkr0qG9NXVsmgpFNKhHITos1GwebJylwkRBTUD7V7e2GlcEH+J
QwY7+jAQBAxTq71PlM+jBtOdkIElSmvkA3qdW4f7IS8gWzjNLLvUveT865DL4b3yWyxaBcugPRKM
ak3Dd8kWRddM9VkzOcV8Bd2q7scYd3867TyHqRmpPBAkK6LOJ97YJvW7H6NGUBjANPqBUySQazjV
Rndj7YXA92/0Qovr4OW30HKMcgHdtdrngBWIdolA8LAjXcCMczFLlBP3FVrid38+349sLm6dt95t
JXb0dnzl080n1Y5usaGnL37+nnAbzgpBzFeuPRCPhrABs+aSePjkm/82VuEX2b3dPEc4ZBo5K4Yb
GcdiGLQlmlm5zTTrHSFLfgYrg+pQVG/Ul0xXGlg4oVM9Z7EpnnB8kWqbKFKnwN33w1khnGvJsZ7t
iKjBiZ6bx9PNCZZ4c0K/rog0LvgrQvtiEmVwSlD8dEIxkMxb8UwRURACHTJKpvx4JpKRW0QfvTE0
CRa5ruUH4NMMM0ZCg2RUrFsBkSSNtCNlNdefOcaQqzKMBWlZbVUozSOudjhcQbOe285s2F2ddDCk
g+YsHbQIC1tSC1FLNClU06l41gkK8iYzov9pN/ukrJLFUNfeEnjFJZkI7CkM/aEfCv0BmSfgQ5r/
vFzovcIugX+HTfdGFyhfU0M466GhXz50lYabfApuobJ2viFgX9T1Q8B+8k/ECoO5UAHuHXqLzKnU
gcHNR//kdkQqp4BiK96mjW4SWcHaPc9dQ3eJVjv9nmiMmTTmuZpNSmPdFFiJgqRVx2yKV2amd+fG
FtG+zdXLBFyRITDYwEz2r3+eiVrtc/ZJXPw+pr6QDkJmsmu+n2IykmfusQc7s5r90FGpdA6a6aRZ
R4Osf45a+tlAORLjxMQlzmCo5CZLuipPhC9fh5G3UFfhK6m77Ty7j7fk/ISvRZBOK2cctiFcbdJk
va0Oi/NcM5tXSUjnff48Yyi81XGPkciyMqKj5gHnijZF/7025vEoCV6vRIGwXsv16Mb+RuPz+lr0
TLSi4SzsLIHkJ26VZntP+ZBeoT/3aMg6tbVsXBn3U2gMEOp4nyzmuIO+hpCcb4O83PX9aL3bBTRe
CfX9EY+12phDt9C9gx751vF+KObZPxrBduva2VdiaA9ph+MzxCL0VHdk+hQVCjfPa2yU3qn7ew5a
46jsyn/SWlzOxCGREgd0mo+c9d7rBBcEfebvpQdI2qrlG5Ok7YQydpXOnBg6BtM5UNb456Ebh29Z
Fe7bySearmOMkyeZtUwL9Z7ntMBto/AenD5JdirwTAJkO/mUJOf7bCKSoP0op/ZlZtHujaZ3nOg7
BDcMWQpTbjBBJEc0AmhZuyFc5/agPzHlWzD7y2iJ5j0JnNmP2GMRxW/adnH82IICaysTMiKJDdup
ym9BjmmxdgiXz5XI9kYkP5g9JPx/zyRDnhqTATjNXGLY/GYVd/wVjSw/YxsWjGDS25TkalHHYmto
7HCHJLy6DvFUXT3F6KoGi9sYVX3NGSUeapM79f1f+MlAYEyTMxA2xwPScaa3rQ/hzQOn5DjqgC2g
XSoX3Rk2zpaevxmvW7PfkWIeHqymUxs/9pDcIPc46Fr3aqL1CPXcfK+qcBWMAAulF8iDLmHmW8Z3
BpVqD3+NAQvQ6ufamIp1EZjxgrsC4cq+ttOFm3CROP5aMwKoB0UoV//e/vr/aX8ZOqFJpnT+tf7X
uvvKk+gf21y/vuvvUUu6+xthSgQakYxk6cL8q8/lzlFLBjNu06SV9Q9BSw5pSq4gaMm0+Q2oobxf
bS73N3ZnDl+mRabbunT/LW0ui37av+xz2a4hpMTQw8jJlPxv/LX/GLSkl5J7q5ekjz0Q1QNksm7f
uLaNFVkLv0eUf1Jg0OgSf9qKGiVJoPzhPdHA8vXh98EAXOI2Rr7HATUTHsedhVl83wA1XBMOQQip
WRKSW6fG5n6KlQeho1GhAOmq/lEH2gIhzkt2rhty35xP+8noHzXdBMbqFB8+zKslNKkRKgclwFiA
BQzJPHAQLX8K/HGE8BX1S1a+siNtFvXsvNJNnEsMVre00sPH+1mWyWzdRmyV76fKwE4H0vpyP7sf
RsP+MiCHne5neAHw0WcWK9D8w/IMQ2E/7e8njuiMDQAssp0M1z3UinDNomI3CLoCtFrywNADHjS5
DFlsvPlWhXrEQtCLh2HckRcc7tnqdQ8Tm4GV2SefdFgeRJh1jzYxvce0YuhRjxkggio7oCRjk0Ze
3XcnYf4s8/BnGwZPVUoaH75kcoMTNNYcGp9EIhdF+rJoSwXJjABuvm249nIar1B29z3UKJRmhtoX
EETozpvVcSBG8djNh/spUnVtE3feTcwF8P2pQAvrvZOLZ7dvzKOZhc5z7vSHPtD8d73Uk1WdfXqz
buDXoZgVBPdT25t0pqRNtQtLZzo4NBYO90f3A1qTCjM4Zntq//4wpW6wAfiZvqEf2NNJjN7AiQMz
oQfEZRuYywF08KY0mP77Lgwlv9Z/iFjBy5kq/TnXsS4GUV+92k7yIw887aKPRX8KnSDh123ecR6m
j6mPU7UEq32E7Y8+BpMxpbS5HPVWW08w8ZCeOIZYjE5qzMA+dCU6upICNvNNqITZamnIT4MJmk7W
AvqgbuCKIlvDEwiXvdgl26cmbwOCErE6/kwBwuEIePHvh//r1K1rwiHChnjg3irP45T5K3OswEVo
xmNmO+kX8NpjIpW2J9wdbA8g+XVkJvHebozkLUOMnmaq/Cjbwd7wO0qY/2omzRszxWWqnmzDx/gA
s3Pf6Xn1xNyyfMrruF3UKXb4+6kZOOqojAEQi0pPJkSmHYvnWdpGijosYsNVE0+bVdnW8OL+oezK
txpF3Ol+CMX02IAWYG5eLNkkmg/tHFqEnNW4dHG1UX0f0Mkuq32rVwo2c+D+APq6yfVdyMwaExWT
86r2i6dMPbj6KE/3A5cvEWX3hyXxqVqP1pa/4p+fM+Y8s/tX/ZKh8lRNL2mPpMuJaWVUkfQOiT8s
0BEY1w5oO2lL5XPp9O5pyAVS/+hz4kUGXKs/9rnpbclvYadCaAQMr9g+ZCVWS1b0B2H3CYWvlzx3
JAvnGN91U+nvpE+i+DbTb3mJ5gcCgIX+NKie41S86U4CVCwpaXYXcrhaPT8ZpHOyKbHtvbc5Piif
hC+QNrTHLLe91L6ozrlVh6v7t7oB8k6zmoGpvKhBVyLISaPiadKScFGSxqzMUt50lnQamt64E9YF
1AlWIbolVl6MPzRiNhYVGr0rqlOLVSgFbZroYh3pGivSNFD+SWa2x6EmnYZoJSNZJSQgLO9PpgWG
vjwc9R3laoy6mhvRwSC5Jl8w+9eWQVp+A0STsVObsY33gy0NYpFr9wM7Iy/MpJtrp2R/3RY/Q2qe
n3hlXsir0rZcX1glWjDe8xT0jFUetm83g6Mj0nEHYZRIwQbanFNgXJxZ9tmJWv/zUcReDgFScdJ9
RcDbnIsMKHHVMjD+3vputurTW6CH6BRUMb5OIqVF0hTO5t7IsgW+sbgzCCyevyrAAFf5t6F2IxxR
2Q43Aze+LIsJQzGI5jQIMEtBadIsIZxzqJurYWrq2tW6sa3JCM1VIE5+m5W32qqYC7f5u9viyCe1
ato682nDr1b3t6SKrdN9GuHBTQb5GiMsmNtZSacnRzCfyREPBP8j8gwcmVj7F839eP96EnneSpiC
Zmcfjoe7cOT+yCaAgvW1oPhqQKdaY/nlmqq7NEIMr8pqtkU8TNeG5M4XOtrZRPYS6JZTF2DBd+as
p6ySgH2Rxx/uhya0rQMUmtmSGtXnDOEyxqzJ3CDYkjdZE/hkpU73RcA1FQJtvak2NrkZ2cchJdKi
CRKwx5zxNWyb94fMa+0jeb8rD7HW3hGYmNuaAjsTJnnBgf3p5/aTZaXedfLh9nCDO0cj/Ri9z4K9
0xYdy5Vtn5u/Duga2fQnqH1+fQEve7lHg/OBCLB+YjlGBdqmbKij7KEc8m9dZCdkzETdIa4dhl7S
2Q1RUpMUy1nuDu1ZT9OzaQ+Epc5PFVEgN1M/QhOJaCxpWqhQK8ifyO36Vy0ZKQX9XL/kg1btPS0a
dk5Fs7/GVIcWqpLfZKCDYtSxxjbQR9DgYy8ysE73Q1CwxnRMMbIQ9kDVPxVjLc9+YPS3MA5ungrw
ccwtJ8Vl5MbW+Dh0Q/DcGKW9DCpYe2GWq1UZa7PATQsu43xwcN+sYzNaSkgD4CzqV6YiDj4N/uP7
/37/PQIJVqaRSc4cyQjW+TQIdDsgbKwCs6AeW+ahr2y1Zn/nH+UMVUbG4R9/nUYqC/dMOnf3pwbP
RE9drYlk6o4OoYzLkeTI1RDE9Jc1xOiJCjFa4Mh3uRbAhRQfbJIS6C96s86CEJVoHym8CL35AZlJ
dmqgDvSvMoAtsXSA7gB/lMSj9z3qHp188wZ78v0QIPk+JqknjpWZeSvMlwZBSnz1/gXMnvh3tFGs
CA5G6n+mV52T4zDVZ30qd55PzjpRPA/RfLg/wgyTPggEM0BEL/ennaFEeoEJd6XXKbVpbCekAkYE
XSwq4nX27O3ofKjvHnq0E0gktYxVtbeMEFNwWWMXnQ/3U0tZn4MCGCum4FEPgDGg9dV3uSrrR9PI
YMqFJRovTyJ+jMLXat5I4UAoPrqg2md227wwz8H/2HXQdkYj3WnJtMsJ53W2Y8x+kow1tFYypcWN
7BMVewPMKlQXhzvdYyttxmETU6B7JCaYi44SeMQDhXJRRUZ3ArZ/a0OGsVnH62KW6MA9gBtbu5Lp
JUUk7mohOhp7dG6FU0SgQtpup+uTf7gfCJ2qtPX41zkRpp2mqW814q6l3dYaSsukeYuSb8AEgm8D
P2LXZEjFRBFuptAt+QwRoe4mOb2QuFmaMnMgFaYCcXVTbtnusCY4yFkS5OWrIaMDXDZ1c8P4/JVn
YjiPuvYyxth3WiMR0LXr4cfQ/0Rb2nziV1rB5xBX2Lze0avR8qAFVe1rSyP53IL+OqNHoauNybAh
H9AR4dp1DWqMOAAmb83UcRxaC5+mwafTXEMc4L+bDGtndLp4cEJRHsaajDjIjnt0fPG1xvCyh7dP
13k+lVOaXG3kZkCfM2+tq6pLlq5IPvKgA1I6/xPXDkCgmN8866OtTfXD7ls+IUKvj001IsjOPf0E
MgMJj2PiAfLtZCfbOjn+OjSmV85qVGDJXc2mLcxXaP4umQzSrcWWallawD87Ucx3OA7BMEZniDcv
hta60Edzl1wLxbi4+fPYasxZao8YSmY8p/uBWIolt4h2P4bdKkNg9yEmDHv4guAVxMju8zb5FqXd
buxR0CKlMm4BAIj/w9Z5LTmOZMv2i2AGLV6ptUimrBdYZQloEdDA15+FyJ7OuWP3JQyK7GomCUTs
7b68wM6GQyHJ7l5D1bOOi+wO3eye2Ir1NGEouaihhb7f5oeJY05bxJ1ibnoPKQWWZOVZlMWwH/KG
RPf2I0/L2ZryVuQGmK1QoCYm6/TIWrY+VV3cnETlPttKr28bXdm7kwZXkaQQnkTDHh3c8iu6qd55
/E2uWtXHV2X2t1jA7qGU5CcCioqT3EpC1nS9NMDMPaQ6QzgQpg5WOCGiO+5f9YCz7FHMnIV6Rt8O
qFCJP0U9X1nnKQ/ss9yyZ46GyzcF6iInEp1W7mzQWmIl0Wi2EN9xKOkOfg2dT8+b2oBLRpaav476
T+rUfC+w8oNZJ/NDnQ8bxlukm7Tivb6Em2AMz1mp4apxrL+iIncBWUkE9lo+c78HpdSsY+5Wv6Ic
oTfGDesoD8kr7Ng7hkARDoOuutsuJ+m8je3J2NbolVeVHk+EsoSoaaPxQglPe6208UcbYhTI571O
tTE5x8FzHMXJqXCarWaYxRXVwoQ77zo2QU5SZJ1doxwzXqOF2EHHXVln/q9G1D9N3x4/RDWYMILy
CdOuG640d/DvbdmF66JMKYZ3qL4BTF1J1VAPYhzQF5DxEkzacJdDQ5Fk56LIX8hdG43mmkSMfm0a
uVgUGKdP0k47ivilzCeYmuQB4b3AHjY5Sb1MhYJRJPVbRJs1PmV81zMJtj/Yc39+TKl10kRlUw6B
6EHu2aMFV9zor7R2HyxqlBc8l/lF5KQyzHtogkm+al1AJzg4T2QzfGLYqE5w1WH3a8yfgep5zK9j
ZxNQyUBnDJfyi8aSmyrrALWoWAyw1dunrMfpJ3eqEAW2Q0zIaCCRmTIPVHGk3FkxZswD0UdWNkDu
pV3az0qLo7B1KmXdqs74aFiLL304UJDRY5VsAffeO67O3Y8p4VkO5N+426QG7KgpNiEHk+VsmsnL
n+qqLJ5SIz+wHMkXiAcIXVA0DSQ5H1rlJYJECzc+GPP6yMFGl5sKRhFufqNuUYccCKB1abeY1mIY
zZZ1O72Y3M8/QyuydoZrA7PKKC/5laDeSoucInlWUHm1B+c4FOAR1RGsV5A6zlEek0PbJFfAc6zE
eHjcCjdL1yJlCZh1bUFKTVAeCT0NuU84QYn7CRZP7zXauYt3hBUUF19EVE1SmM9NMhDG1CQKpSYE
AoUCK7Mzh72GxPe5HN8EmOhwAflqneaISTSYGyFhjAPJRKbSKO+EO2TL0TemE0Aa98VSm9UAq/E9
ILJ5W0fkN3k87VAE5ZHJrEUP5tlQOFADV/5qYzbxtoNymzpLQcylpTjCCc8xdL95mInP55ZWMMYK
fnAZb9LiZHlTNGPCiAMTEhZn9xF3WbwYAw+NJQv0WzXAJJQnskwdV5FfQOmtG1g3KLx0Jj2nYhTg
MRQ334eTcZ1yRbnnox488S3Sl12bboKuiXY9tMrNUPnRD8h5q9JSlLVftQJrWCYetkXzA79rAcrm
jb6LceBxxlA1NHsTJVy5QEo2Pv349z63NnCAws+wTK+a61tbg+/Rte619GYBiL5FERRFp7iK+Yg8
zKMJd2CCdxXf+EOPxHCn9T7Q0K9MBCXV2cXrE3dlcJlsIt6iMb8rahuuxipHBZ/MiuU+Mm6sMI2D
Qg+FtCoRfPCk3FQdBYccLAbNjUst3E+9wXEYG7W7aVG9PFX8ZBVzzGqs8E646Mc8OQ2FHT7T4/nl
KuJHm9ORnFcMjhulT5gK1IuuiG3eVclTkBnJk6pkLHCTEDrVvCtPaDkJx1pM/mao0NHRHPJfCase
NoGAXqQZI4kKxSQW8MWTX6wtRXlyya0NTCX/TWxDs7A81Xpq87HAvtpWO5xH2lNll6Rv6fxnLQwe
VpdEr1OW9PjAipo7LMZanFZL1eNhY1CZJLarEDt1QpJPdMNwEvMDLGrpIdRNBtSFPXlcmU/CGEzb
xfd1w1C3S4huiD7+vVBuQRtGr+grENanEC9O2ogr6M850IS03XSk21OHV1Emza2bYGQldfyh1eYl
1vv6avop0LaoKPn9Q5aeDw19P/DXYwKMANJ7kleoyGH2DT++ZRzQ0+w95R3kbr1BTKevTU97Lpkx
biW/vW7jv2YHdaFs3GefKJtNUOfGOlaCflGbAxiLcPSvtgLJEgZ0SpkuZ3c+FlT1wQsd4hnyur+M
CjZlNNB3tXeWboRIyQW9RZ+JB5uOs/ygCxj4Uwv+mInWUi19fxPNasisDn1S3frw3mVNtYdqn127
kdYZvhqcQ8ZnY2VYUIKoeRbQiHejZdDGnneTyIcWN7rPcq/27ebZ0V401lSPDuEEkxuMAogzDmRT
1RcLOPAa43S2FFpWnjqMWKcgP0xWoG5EN0RECfQBYmk1IeCX7n5vquaO+5+HYTL+03g5D43C9e9Q
laHnTKTe10lrrt3KHc6iP/PwSOH+dZ9wurkvdG5zoixJ8mHf2i+D/mqgNdAiQ4WKZk4nb7TUo1NN
5YaMhfjZ1kwIYmY4fRSCLmHdVoTQovr7Z0jsVeAa1crLUWrhsKIcYH84Pjar2hs0ko0j90Hx4xwC
kWz9Ln8UeZAiS4Kl05H69MYskRqO26D+zibtLeVeiLTWeMqyvHii0kUmGWuloPCVU2tb2QOWlpuV
2LVZUPUlTuw+MZjupn609+I7daV84aTYFJDNW9ekMubiK5qeuegp66BhN3vc02An94q5NCq31EKj
HvJ9nToU7U7lNjCICIJUbuabyG7829RH/m0cJ37tSGWXEUBWZWHUuNuQ3P6VlyAN2MXQgWKmS6fv
QeAGPdXzoAQKwiYKOWujtoN91vOLbfharpQgjc5o5UI62h73WT+mfS/PGLAAV/pA/cnvp3ifpigj
x9BDQBLTwchi/zdzrOko93DB+8fRN3+WGdp8fIfJ3R3hVSiVo93SoMe4BWU9tzR6CjTVn9IyjZ7G
jCucynC28bwrjzmWdyjLyTzLvUoJ/YuJaVzuycHQPGgIDSjGROmjJ/luJc+jVYKEdNOPBJgI8F7d
yg4L6y+05U/0guINuhiRanynr13sBsx+xgMdKKg4EPtqEmya8NTOg9wC+D8dMsPFs9U45zaJ3HNj
h/tSnzWX3NbBUHC8qh1jVcOBWtptXHLH6LvVAExj5SVtef0eaH4N67AfiHb490TmmOU18Sx9EyYK
PlwN/dFCHhRuEu4mEyW3vFq+tTzhxWm/LxT/XR6HYptZC6ieCF2pEy9jcFgdqUyKe9SHn4g3lYdX
dndEAfklm/dE6YRrR3Tdhm+i8ujyliRvcYsx6mbM/XoziC9KXFXUnJAiXkJgeJc4pIpYd0/BRLmd
kHftKAfo2kQAU0L5Zx+nhybQF/5nPxq8epdGAzxeXvJ1dYsS9/h9iTyTp4MhNh3N6sPkpUs9q3Wq
/HC1F20rqstE89nRxjFYxCN8A6BC+EthtQGdhmqNY68KBzDTpbEVViz+khq5E4huONLuwYTof2jA
H1KiiVdDOoUnILpwnLwxvtSoex4zxmcK7exjjN1xEzoDNcF5N+iR3ycas7rPqUT10Y+C8hpocvIc
ve5KC0tdEyaT3fnUqSPzUQAfcrylPSbKs5oQ/eZHnvI6GeYETN6LPgjqiBc1uV4/Rwjfog+e8rGJ
AbUGfHEm7pbo05ynoM4ezCusD2FPyTodkT61bt8jL+BxT1V1KwYaUBHf+6tWuvY1tvt6DVwNMuEU
L30jdl4z+jVbpBgTNoPeeW35p65Ss4pJQc1W+NbEGVrHuONTNnZVXvY3E3gG805W4qmpo6qKquI0
xmZ+4uMqWJpis1zIzTxkee9TVNxkgfmeKhl8g9CjNGEwac8aJJNyFz1q+mSjsoBxvIyCp0y46lIJ
+HcnsNNO1bzWRXvjHVFzm3mYXMPRixYhopV3j2YumuY5B8PMgV6W8HvEVNUn5Ck1wcxafcqJOzoY
pQ+ciD2ngaj0tSkvkRfLM5Xua9ug857lcb9OvOXUTdUWjUVKcBuaunRuR4d99dAH1X0EDYBPgl9c
ckXnNnSYb7Syid/CWtd3PCmbTaIBvDMsQhbbIemO9TzILTkM+JiOYVCfE6ZR2+9DtlBcjEuunazJ
uUxWfqK2ADJB+DHBj5+rMtkXrGbeg4GpsqPl3jo2E/OdJtKym/g1EOwDW49BhK4pFobpascGz9z/
s1kNtARro14oY1RfEr+uLzmBqZRChB1hndLd9YShnvysPuiPZF7ygMVQvHB6tzr341idiy6rz7ky
YGlvrfjrhDwrT8gtOegGDTUb/BMKMQR++SOlhrOirh3evoeCAMh8CDB+t/3zpAgERbEebExquq+a
DZudhMpsm470EWjUodJMDfeYIBSsvjZ1xXzW9VZs5Qk5FDbByi45d8fvY//1CnmwFD7E2K7xF/JC
+RJ5otaIh5i0FyMvrHsAP9dSpyc5YDMIt4AY8PnTrbl2jrattdF7OPjFmhgDu9bn+toq8Yg7oAVP
rOG0k9yy5t2xI2jPMiaqofMJVsr/fQl5kUA3lPjXoA7KKSRA8aTozBv4caZLOwVcAZSR8KLY0xaF
Ksw1bcz4nI6qFm4hVkRLTbQN/BrVO1ux4p09U3hnuZtq7q1W22ov91ixGIin5kusSh/XyOkB5M4v
kwNsd063bWefa9Zh3G4yKG2Ux3eUhhpwUbadrfKwIVTk32GaWkhNDmpoj7uGvC4FWalvdI2WxFAb
L+QNNbMG8p9XsW4FANc7jVj4KdSdcjbyfg+tm4y4hYNuSaCWvcxmr688K098X0cwYEE3/d8Xf5/+
fglkyh7oZgEW/N/rvt8r5CvMavCsDjmuG1O75vmg37TG7l/H/A8xTP5zVA7DI8IW7k5WfBqGkdxC
B9l4/O9Q+dYdgv606+c+EgWsf05+72qtiE/68C7PycPy1f9zKVHyAf8aFoC8GSqJZDz5nY/zyhxe
iLyIAZUUZbIdO/0X98DhIIdYwybyvfv/O1Z0MY+fidwhxW6GC5EEw8WZUD3n5g+5Iw+Hzn/OFW5A
fniEylKelUOCpnjXAiy2rx7+yq8bQqLA6zdxKaAgwuUpf/K23MwmU12Aj1DW3zcDuWXN9xC5RdZf
QsqU8c/rvu8c2BT8g1aLXeCl3qvO46pQ6+BuFl71WlSrGLfzygYIArCtVY9DlarEww7D0qYGuJS7
TTcmYiNPW70pll6IOC3GKbYJa4UOwDRpr6Zal7iMzHBftJn2Ojg5jDRPN055kIPtr4pgpc7oC093
0Ot5ABJGitSL72Nyi6WkdTb6X/Kq73OsWYNrERc/a7sNybrlLeRJeTzXfBewAm5WeWyc/ytyK9H6
ko5odZMvwBwFy9Po3i2I409vU6MMT3IztSFP9Gmnwe0k81StySCOemNvW+rw3nbnsPamDwvIDeE9
uJ+KplI/kiY5J5NN1ZA2L53YehYdcryIqFpk/ZAc67rmphUhyFe4mzAL+89gdf4s7JanfCIudbgU
nIuyAYiDYhFR833t1/mvU7JwinX+4VuAilMmawfaa9h729B+x2+yEVXmfTbaGOFr640rc1ibm4hC
zKKo65+J8VrLC+LGXUZ2b0MCFONZq6tgJV9pBedQ9ze+H712TYZW0Shab1EHU7UvVX5DSOYLse4V
kpGCQtt7taYhrao0uCncfFNBgS/nAboprUI7Z0SWnKOSXFCCHAr0wex2oFmInJUjDoRHbSjWTp75
OqbqGWbn+DMv6/brDeRbEbr6z/vpGAX3tOlujuoTB1Dx/242zikdm0/f5nkVxwPIM6M3nNPXJnVW
51T4eb/RU6oWgcXVJRxksZKb8rQwUUnbEMVaFB1ASpgexvB5dmVBFIncJemLJQYWUOIpOOtSOkbg
pGaXr4thPNVNmL3wlW7vxIJfSqpNb2qgZcfKQUQjrxqSpt04Rj1t5G5ICxCTXAfKVf4HCRKEXq3f
dZ4xzzZkGhQmzk6YdJoSI44uzYwEcMPc5p/Pkt23hLqQJ8wUQoA821naEUxwflCqsMDrBHBMnbIj
/b3siGzBdZjQ0Ekx4fkVC3kqmmGsneG+pRoF7pY0YQoT1aoaC0TzqIi3sYYnJKB5tilqiuQFThbV
T6twGYeTey0zBCyeJu49i4c7YPDy1ptPckcebqJOoxa7pcdffV2T6sDLE4g/8ASmdbTHoZChMA6K
VQFXn+CrWT8xKynkEPawulopn5BnIgreTHqGwd7qY0N3dN79n8vl7vf79PM7aoU+bPLE+YsyxqA/
bHkb0lAAevQgLFGOuXOEHnXlVrWjjasFWGDklWQ531Omfoeva/qiMy5NjQKIl8kLEtvSr/3MM/G0
5O8QqkOyDgehrFTBkr5QLYxZwqP+lwMfs0iBPRvzIHcnDGcKrlG5owKe/dqSu3LwGpOaLxMn+cLv
499vYbUhMC+92v/PW8trDaNqtmWa4qsNm6Wf9NZlIozzZM3Jwxbfh08oQMNEzAw/AnuFcRAUkJNb
1zSD9CcvoHmw9Tw7eK91H02cOWJ07UT4UBv+8ExqwbvDoNv6Dfokul3Dz7KMX2NwZb/McTiZjh79
1Rt3bVH+XGg197YUUjWKJRElp0rn0UE96EouUnr9OpHTNajswjzracpS2KO46upxurOyQNmnjtue
DVSja5/wsmddJb/BUB1++B5kQA/65IKwmc2gdOPnLNtBODiK594PQJY59cCSQ3X3GqSuHShc/RrD
XiG9PQ7ecJf+qaAV/Imqu2u49bPIcNspc45Or9v5RSbqVBTz10lPlA9JyIoK+JvTeVO1O8KNsr0p
qu4E954KtoeHFqINvfhuSeGyJBkbv2EbvsQKFh2Y2d7vvizKTekGxbG3jfwYtpa3pYZ4mqqIQtTY
dXC44D1NdM6B88JDKdq4RVJ16Xu8kSuevcMmjlBkNO5oX+QQIRu66JU5bFV9DBc6GTIb3dO4U0y+
daQxwYNg3hqoOO+0kEBuZHYnBOvqKfYnD24kLWGKHO7BnIcyhCaIzuxdzMJPORSNK2BMur/TIY8v
XUiMAFpYWBoz2dSmGHmBoqSxhAUrmc4zKLMP9HVR2AH1Lr87sYDXl1MKd66dIu8gB4+gHGQlFt7d
sTZPRU7iBjH22aI30PgbAjSdhcrXIP0DzHnH1xO4BxKCyXyWCHSP7JwYZcTQ2+4r2l/cnKH/nHik
N7qp0cC+HPN1FmbN3a5MqIlx9FLMe9N80xpYgGrFDi/WtNRmRTDlEyw4p6nejAXQCQfjNySPNj1x
69sr9STOuubMLKXAj9ZIC9YlLoGj5Q80IeeFf+KDX4Lyjc9lXvhTSu5WbVQ7O3k2Lw26PpVvLHoS
k1YD8uEnYpaNczEIUsvU+AlcWEynLWy3BmvFpTwmB3DJBcwOvInjL2DFWEtGq7nlo6oiVGUB5GtJ
+3XMbrkHDwd5Xh7NI6wOodm2C6tf6aai/PGAnS0qoT/BOtB3ltpqd7D+hNwx83HmPRHH2j2MMhKT
h+5D7smhhNKAMm3QIT1yhRyaEHXTkFKG+nqj+fV5bzlLWzmMKhLQHIPWwvCKz94Y+n1DMMfZwOcs
Jj9cc8ffJARDH5uW+oMGi/Nh16q5Dj31z0ApjzIaDmkwoNGqGgTxMHVN7a6BdtWKsHiqeGSagdEv
dKXpH6ZDDWYqjKOWJWJdufM93VGLXbXWrbLeDiri7w5LVqU9k8gJaXi+7WB29HZKZvP8JpV2ScZQ
fFI8S3sr3ZheANIXDO7azTUdXHA4o2ol1bciILBOIx1mWeYDGPqJFIQynVSQbaQtJFPnbkb6tgvd
1817B7yrZY75kIMR0iTHy5hQuN6gwQd6MGqrOlIetU8USFgqy5SAWJSlKN0J17KPAf/Eg4GQfYuk
a7yKztF5SrbFi2awPIg81/np6biEkwCEto5RMOcRPTpeeZBpMK7qm9s4FWRkW3V1p5Zd3aGuAcCy
hnA5mjzvyjAqtmoX5kDJPeU80pAG2URwD0j7CVkVDnJBtN8bS+3ffBr538BaGzp8Hoh/2auduu17
lTGhVKNUu3n1oG11k7xC3aoC2C+goBXL8h6BwvemtevmE3TOxtYNXs9Db+v4QfBJyB5gTr+dHjpo
+XVStCamaV/D99502x6xF7npmrMsjJrVbZakP2OLOVdUWPUtH/ru7CQ+N9v5RBmrD4v76aOJR/XQ
12W4lsdR+6y6zHDe7I4HCmtTf0M2VfbDSQA/8boGZNhGy9J873r036Lc4pE+ppACTDoO1eQcjcot
KbnHv+VxD6fwIlUa99LhS6KSNc+wgp0Hr3PT01H8MXED02AZuXxD+NTJNWr+GYoxri4N5rXdFBQf
38fllkI75MJNZtxkOt5JeUxlYbLqLY8kVMzcII/rHz0i0nUNpP2gl01CE0DlUVlW7WcQZR98NfSn
uO1PYnQJMcgxVo/YL4vqPekKi7+6gTxfwyyrZ6JfqcgeWdEo4JaUHiebNrv/qNYF296gUfV1kajU
pVbX417OrIYEo9iCVMz0KPf1nlmK3JVDEeecpv/a1ZgI/uuQ4rvjvunzx9iBmLNocbzUaOC55Sfe
2ieC7aVPjXhnDVa5kmd1PoTDVDMfgaKZvMSu4590j1lqkIcwukI3Xcepxh0ZCuofEv0iyM5DpZEB
JQx3U9uq8VHiTQTalb56AYUnH8QqupTI/Jh0ZGF+5y2KykVZZuJFHA3i47rnCnPfqgVfvhb6mAFc
97P7UIIRKbQKzGPLLL6Nf8828l3ZdeIlc6Nqnemxu2GiTWh3Rwg6mIbi4Z3HsDDXzUTvjs+pXnu1
UV1Br47rLGVmmCThKolGd5kLQ4OfQhq84/crLNbukoJ2dNPngSJ3fsnhKI72n66xixec5N41V8dn
pDLDa1IhS6GwB4Yde+tLgR60Dbnd97EabtIRmWJvD9NpnIcgqK9Jo6S7EIKkU9yEoU77rG4LnOkj
OnSN+wrtmm6JISB+yUweo8M4+M+pFk7LJgqtZ/wI8xcBbwadQvDzVs7npXIXTEomWxlqxGUZ96Qx
G8kRI2d3cGe6/PeggZUkh3o+OLXtj3hQQdf1bXvyPUPJVoXpfJCAV2ynmqAmMmCYN6r2B19WYx/E
oGOJ6mFyPn3EQd5fa/q6vLfy7PlucycH54cXWthU5r0xLMed0zSY6sbJFguz6PQjznvjKLcmu7T4
AzjQnBXjlTVD+JRhqr44ConVCkbXD61QIOTCV4SLS3qxXe8ylTygLBqbfZ/W0ZrnWf7Rl+GfLLOm
myp4Toxe/xswc/sAgNlvEGn1Z6Kf+rOTNQwFaEiQDxMa46y6pYnlXSfSBls/FOsOzQ+0LhFuyHYb
Vq1pjpvSS52DyFGnyzwdRwMege24udCjyu6jfWWOplxr5rEnda5wYScv1wJA+cJIkqIHrEgYlBxy
v0Q0OO82IzpMHe+mFuB8r3K0WRjJlHMORWVPbcDdEvUO/LlV/tjTcLb8Iv4VGKdAVf2fcaFMq6TO
htMQutqlIjttKS9gRrKAEh7+HHPbXyGH8I+9rwui3JHMyCsE0Sp6YaU/Mscv1wO6VIKqdbLfI0RG
ATjyX5omcMv34kN0o7bWc556atfXexy3l4D71MPX+aZVfn6Wewkx7bsOBBnTocsIkmg7KFQ+sUpj
8ek17TKbjs4DjwuvZIolh7D3jTOawPpMEJU8Yjk6eZJ+rf5zha/As+hs7ETuv8fkhfISeUyNcBKF
5FFu6FLazGI1ugr/8g9bF4R9Hql7q52JIWN1Il4EhYvDeveoG+rJZ/qPB6Z2ruRt/jMYbQ5FwKrq
LTpeOAV8wlvLGsmkqApna2F3cBaeiAhDLYlgpxTOSoAOU4ZcaVELuDroDaBOzskD8VAwbxlIQpe7
KbKwtc0qGhkzd3rDSLM9cJHmraqmNx0S4S0JSu3FReiQ0hNKygy1ftdRmk3zDcmScDJatTvm6ayy
oDX3ZCE8Xaqx1/501X7XQvv/W3fBLlJc68bDU1sEop2OcmgDlT/I/27Kfb/kIh7tTAhgUa7kMQfm
0zaLggokUmcd8RJgNuhaBOetIBi2UXFfuE1p4rI/N70Da9giwXCaB1XE+sWkGrbHfHYHTVVfxiRN
yG/X3/I59uy/mENO5gc7e+pMEAoVyxHIAWeYYMbFsND50MWJP3m0cKMQ02tU5+62dPLdpAqc/JAf
XL5B/zXIYzAv4g0gbOSglRnccfROFD1b6zONg3MKzRKYNXkmVdgF5yywqEYaPR1T9lrARMFWbpqt
wXep7lau3npHL0BlieJhm8adfXWFcu7z0ltmgUHNw3sLSD5DNDWjEWr+zPpmSpmSIfTQcRJU+ms1
5Bpz5ao6UVo27oahAPKLtXOqWyqSkIIKHDGdBRm3w97FM4EVsOLWPTw6MZQ3R0vsVwipahBEr0lj
j/dQrU+9BeHYMO2E6YHfcVcr+vNUqjNPc3iWh7A5gAsehl3qhMlJb2g9Kn5lLlmBAYeWB0nXgqcI
DGSrtCjCAqbhfyFNhdrQ44mbSzlObT/rZjfjD6r2xKNHO6ZhedDa4A/suPKgp+o/g9ydUvUjREG0
tZFqLj2rUl6qSmS0n0EFxJEW78OmNNbhMAteIKieRtWGoOb5b3ZFWCk6pvy1HcSeFYZ1l+coBcTQ
154DrbbQ7/yUl6h95N19CLZyj+eWjbbolFlOvY/nZbc7iWhjm7TsJ1zox1CJmab5duysTErG+9zF
3521ybzmC54qRXnVDa+/jW3e34CkibVg+UaVIK6WvWObO9cuu1NcFusGP9/1ewisKbpi1Nkjo++P
3YRxvxxgBINh1M+REvJNDlz7ELk2P1YOfQ8Ae+wRD4vNM7X0lIXXwRIuq1/WWMPpUaf6jQKnB9MM
MPeUDerBMKv2OnbiSLZre0RsYlk0PjlWT/a6dUwgGPOeHJQuqbYFc6Qe68jC8weCHrLqh2IJ5WEb
VbifI25YESXum7CcLeLF4dNqsmxZGjra4yoxT47LJNudT9jinuR+9pOwj5L2+ajvHX3sH2iCEbG1
unWMFQT2iDiWKfpyAmsG731QdGXl6WZFrii7/LAXfRr5r6Ip/GMRx+SczMdD3cP/0NlvdjbedcA2
6wAWy1ubVM8piaIflT/sp9IZP7I8fdAGEScj0plfpO+idcEQEKq3EQB4dy2wj7eJRSaRTsyv0xy3
Y9MmB2ID8hetik6ibIiOoVjO16N87SK0OeXkvVqqWHs4T1+Igiz50gDfi0anfU90nok+1j0Wg+zG
SbkfHNIWiZUXVyEoScvjWSi8NTBbFz4Ul3l5f0GzNz7ZNFxvUHB/DkXZvTeVMWyKVE23CDXJ+XWQ
G3lVDH8WK5LOKvEsGvxe9N2Gj1iPQInHmXZ2dA39rlZ8Bn48bqNYqTdRqLrveWw825RDURinKdMb
nH/zYVr77boaKR9ktFjfBVkhQLGMF2wFDiYaEo8HJ/TedbU2wSa49dFvTPMtmS7y1UOmgyAvgnCL
L4cYTJ6V8TFSlWWpKWhB/f5HFxo4JnWDZ6nrIlFgCEJr0dECunlYKe6q0pyUuLxpeUPkcQMI2YzS
ZEf64rQsi1C9yMHpNPXQ9cGpnz2H8lBh+dCOuppgD5dKndeWb6gy6occSDb4XY1r9N8L5lPTRjEC
eq/tFN+H3IoPqcqjX7eN4E+35ifh/EbMbDJZ7PHBlxjpyNDJL9xgUI83xCNWoqHMzZ5LNKdKg0CN
FiN5ZQt05eJA0KU45F3igRYKeT5o/UCdJIrNm8pNFH2N1exGk3XlghwOJNP9GK26wTLJ5eCawNbi
42D4z197c9JMNA8uCaJKa5CIN4h4XarudKvmIaH3vIgyeC8Qh+HHU7cYaIzPiicTLz/pHeIUYOlZ
6w3LxiFSq7OgIrZq9Dz54dugeRuv+A1xLVtUZjU8wjBGCZMV7m70U26NjUJP3o8OQ5H96Y3Ovblp
k/OAcLe2b5fXr8FQEF7rPnmo9ehzVxif8yAMrsBflrbjuycHRfVVo0sU60rH9CoGRRSRL9O4yXuh
WGhdgIEv5W7sVhYlatUhc0ak7yP/D2gItBe9RNYhOm6/eUiZpcI8sKCiaz4Sjq2HQY02clfE9L1q
S6WKHJgPbPjmI+ucK/GgJREYHGKZqK5dwzHW1L/TrV3ZzSpw9JtP1tgpTi9uHQ0vyRjb17EMxTIk
uHkrX9hEbYiNmvtqN9n9TuD72RDSy2SmNXdFExdXWqr5NUTDe22SNli32dhfQ6sp6STzjS9j7j5J
LUAPuhXxYKGTPBzWjbdU+Juuru+0W5W9oEfKMoChMuvqGEzGGVsWsc9mnC2hOg+oxfsEgEwSMBux
GxOx0hicPbVf17ppXk0Fd5Jd58HeIIN8G1EdQY1dWJRz6h7iv2nt5K6IjXZh+AUWiPmsGJoDj/Pg
qe7rR0VXau2VXvHqafVLh8Ti2leiBL6YbkO7aZ7kuYRQasFnpVAFoghEOtj8Chgn1SX/P87OZLtx
Lc3Or1Irx0YafeNVWQP2FPtWlCZYkkJC3/cY2XPP/Rr2zGW/RNYb+QMjM6+ublSE7UFgESRDBEnw
4Jz/3/vb3pUorRqNEOklOqKLfSVo9s7FKuKHzBTkpGxuQBjiaRVwWTSo7N/UNllUErId07GFbVvx
U73f38qWOE0dMV6EvektMo088owAwWjURho+n2HzfV8XXOlvN+/3mr4Yt+To/f1Z98ershEfRCy/
8jgWsnBpVgIXxn/vKVmvtgtYmksT4Qguv8xdWKQNTL7vskh0CPWAVsfoUGO6jHpRf5A6moOqldpz
vgZpS6p7O428pj+KTk5kUNR7j1x2EqIxombIbI7xTjFM3jdMLxk2BbQq3/crIiHGWZEH41iHLyvZ
TT11407bqZLuTqtESE9iQg5r5oImMlHlAiJVi4mOS+PseEo89vqke1QdhB9h3LyIshTNzLaOZ3nv
NtdS1U8AVqNvTRGfDJGJcZ170SzRBTBALas8ERVvC8d2cADcN9ld/u97wsQh1OrrA3L6KMeR+8k2
kLjM+DRUasxA+BuihxdnJBrUWkSwYBqVBS6IYsxFZdi0fn7yvbKaWhSftxLAtAVXtUDt7KnL8u9i
0BSaNpQiZsgTpIstKO4MnBtx8FUpXXCs2FPzwwNIhJN6TGVcO3d2t6pjAi5Uamx7H5LSHhwQVjM8
udP77v2BTsWR5brtllTIcn+/S0nrYTp+tbKuX0e5TuoqQKccQcD3ja1LhOCFVLG7NBN2nmn0G4JI
EOVlokSIsFlsJU8j7NthlZVKvYRVhtweFsmsd4n4Moz2pvS6Q96qWC9YIAjwA2qP2Ea1erhvvJ4i
2Oh+MywZqG1FYFbZ5hC/MJptU6VRtx6x4ziKtfLFUT1mLjkB5yllJ+DGrFSHzk0wtHSyqu5RkFMA
wd36t/vuD1jI36ZJ3NtjfmVrEcT8m2ATDmPITnrCINMsOotLCybg9iy72ev9GaomHO22869tGpkz
xSEuupmULQ7EVnGwJBSDChGsR7u2Dbpsk8pyEJ0Yp1pfJP1ESdro5uI8XjIbroYSrvuca/Va6dPi
7LoFlmYHltn9ftSaDvnGhbVHeoqBIw4pVrVGs0qjtFmJaeBlRCT8fV/Puwb9Hru9TXbR6L4P8Veb
l5GPMY7/cr+ru/+/WooZTdS8oI4h5YQbxx4ALaOa9aRazKSc1Gdeb+aZarShUxltKvQv5aQG9Jon
pvCAfxpLqyFUf3v4/hwzwMMfSvrbfe/+YCioCgyE4XkkEwJd7ehzeTmcnslvfxurgkM7hGi4EjHr
IR82rUjd36z8+OF+X3UPF+mDV4FS3IOrYXgaK7V0jdqqWt0fvG8KTz8A/vLowvI37nc5gbhpBFFZ
3/fu97u6sMzNqtz89h/z0plnNWfHb3epUT/B8qdvf/tb9HZHfsrvmVaKeyRrzq/C5InWbbIcZp9T
I3XTpyLNXr06cQ6N5se4pnp6yErwrUwa6aGWlOgYANfBOaMmqIIpa9QN3DXQQeVBczwyvfJBPzHs
CmVSHXQVjm4Q4emtIudbburtslCVD6Zs+cKv62etqJMVay/pYPmqOi7TDG0dtHCPyK+CMC984kux
FKUD2tyZW7nPQIxvhmcqV7oPaNxDXd4KUi1v8yH6477rGdEG0X/z8OV+LTHledzX8cgb/tf9ufeN
meT6TA5shD4SWauY0MeVrgonzOPtscy/9b3Fm8nwbsYVcmjEplGgOxsz8gvwbaI+weSln2onvcoy
KX4EUcIz1IdgGTKNGAPsaOVbjTHP3MDc0jRoJ6lLConpRdhnM8Q8RCBa4eq+f7913wSZ7S4pxhxN
iE4TEkTCG+lRh0JP23c60Ytc6PLngsguCnWhvOubF6kT3KUtWcZjW4bzNoVeQmFb3sdCc73frUok
H5SmuWv7WtnfN3WS3Vys3sEy1xppX7pyDHChkud8CsIRbjxoGM/Rv4XOTbL96M0mJDfAsb9SIpA7
I4AF9FIqJsGJXLYLdBrNzgmM16ivpXMjNdVcVggHjKCn7glLC3W72kiiwgpRssxDhAmYCCMseUqg
e1MptPs9UwRzalotnUAr0maDBn4DR12dc8Ihcs5bhEluGmCpVc0liV72krKpt+I96gtJxRfTqUK/
oPYbnipM4SMXF/nyvuv2hCWk9QMAzCdk5vHNKoxkjq4SkZFqxLeE+BeuwEClXF+RzqolTXWtd/cK
rr2xNvhTMxqLD+3dr3rfv28sp2kfZFnyI7x0PCkZnuRIgiqN7zd/e2ac6MWkQ9OGFjf2lh2XnXFK
1MbFUQNpqfVgnONhlzQ0vNWqtCpSpRioRgU6Iski7LUi92HYhYWIhjkbbkaiiWxUN0z4VmiXaK03
33BR4XqtNHV1J4SECsQQyU9YVWh2MA88oTj18JBHTdZoNGeG3chUlmqjqiNSOotTSsHbCnUk/2HS
nMs+zyYhYLC5oWfuIUcEMMLN2DHmeXTiB1m8iYj3QS2CU+xF3oxWRnC4b1gZEf6EkHoip4W5Si2V
QSngraVax++I1ZSCKU/M5JVUuPLq/pAaghEI/G6pCK5z7NFFI7eRvBk6BeEgOkoyCwnpVWvi0gWf
1dr9luxYGnbR4U5ruFNRCnkKLgWzjlDp0shwMRwGYQuPQSJ13SeOXWNY3yqtTIcmxzv0HYzut2ST
pJjupz4xhWOThrM86hO+msiUmTq2aZ5SsQnyFZ3GbEUEUbbC8cKdWJzGuW4eaT0ET01mqGM6VM2K
XND6KPTEfJp27q9YR/mrLkyWkR6X8y4swufUJI69TlppxVS9R3iFK8FyNo6Ues0o6GJ3k9i9831j
FIkwhglAg+ofD+ADK0cEcnJBpIK7UWX1jUmKsEh9TLR3TsZ9o8PlhwhZwnwhmsjt0K9hgTiKHunp
zHAhsZiZOkOO4R7TYUNN4oIjWJqGIXkuaas8iFUCwcTX/3brvhtg/U/VEtcUtZOkEeWziYlyaFn1
jKSuQgGzsUCYeKgzh0czuT4pak34VuUFK3HY3G/FHS6yHhmohMp+RW1cWkaeNNN8RjsV7XmZlR+0
Wl9xNgUTMZZ0vGxdvzLK9tUk+G7aK8peoJ+uj5DZNjuBYjuTffmx4CfjJOiIAOtFkgvKKaz8OV3K
7jl4MYzIeJYN+oKVVgSLytYXQmw7D42XggyJh3hRKUGSXtvMo2GEG9SSiSUgV/IBt3++hwpbWoN/
HndPBmZLSkttTl+hpcDQq1s16JDcwKfAV5SqW3m47/5AkJYpis5sdL/f6X14+nWZLBNp7jtlcwG8
11zQ8VZQ5c6ODV26xQo3LQoxumSELtuBfy1dhVhf5LWi3fpXIa/sfYTD9P6YR7zR2PNDd0G7E4Hb
sCk1s95Y9Zx5F4k2lD+q1oq2ZdJHW9GQzzAvaMmRmUEgFRvTUYQHtZwNHKiH1guhvFgQjWiyHXR0
bhcxfidjCWOMz3FpmNBkOXNOWZ2k644RYBTKqvxkUhoSxfQp1SFG56ZTTRHzy08ovw5xpXmnBiLN
xueiPr7fj9HAHiVJp21Sx9OOoGBO/vBnQNYqaK9fgXGD8Rw28rBpG8rFkke9BL/QpGlZ0bRm6O00
3/BoYGEOlNEpTbQ0afaRUr1XlRE8OUkQTQWBIFSOnpA0Uw4nAnP7CwlkY+pE3WNUi7h2ZeoyXOTb
x1zij5uS6s1TuS8ILtCc9yZoqwezdcmNxkob6vDIMk/N5/TpEBYVYnpO/Eyce1V/MRWiiiiBdbe2
EIJpoyTWQimRxzfE5qaa1p7N3Gi2VuYXo7SwidbQfIsAO5ppIxI82nmSKB8UgRFWQqN9IKRFxppN
UHkXyvpYCqgpF1oNy5bEk35cUWydSEhD1rJZm2usWGPXQeNL1dlYFFD3EtOIV9mwkfQupor891tE
mpC9mjkfdVgaqwTM2SpvmqpepiyB0JOR6hq0stAf7g/dN2otGysRs/BS7Y9JRBR0HPkfQZTt4ygw
bo6t0gZMrGrXVk2wFHRfHNMFO1JTztexWU+sSMmwTg5zN/RPdNYV1mSQApqx6MKW6CBgjmjB4UJW
9FjBYZ1Q3qcq/KDZ1jYzLGjTw13fH41CzwGUYOQU52qiTu6PG5buLUiU9L//5+/PvD+SGoRsmcj5
vt/naCQh0y3/pmIA2N83cZ5bmHMU2nbIIb7fd3+gQ3vKaCSNXa814QmSZRd4xqGXibrse1Od3PlW
cHQwdGj+PmOSd6SPYU9bur+zyJD0W15vsILqZydCW2Qm2TpOslSaJf5C6lE4FmaPMbw3N0og2fNA
S9RVW9gQcKCMLf1Y61ZdkFIAsbtDRYz4tEgqncAVxdz6LTbepPV3SkYfx+N3/UgsDInxSUby+7Br
gp4aRbabr602RiRcob5j1EoWuKaxxgwHG3uuDhi0G6FycN4BqQtZ032z5MwYtcKHnFcuaVfogurE
hyT0j03Ehe777j1K+f7A/T6WeeaSxOFnSkpUvJWzo8vyuW3NjWgGLyrpExs4ptOkqjuYL2y43mCo
qLvoIRp2S0WqsHnTPv/tKb4qEbiYSiyRaH3bwdJvzHphdZ67y7ncT+DRBbOmVLsJ0keDsOG/b2xJ
E3E3IP7pwTYQnNsw2GD3kIl+A3zNRlHoFYtQjqdmIwkb8FUTrcjkdZO29rzRwm4p6YqwNaEaTuS+
TmCtms7Yyxxzyzy4G5e2SMEizYi45UfEnAX4Abmny0qWzFsiZ2PE//k1FJVibdn4ezWIfydSHeau
rJMC2TTmDpSGMS0rYi48QJ27pC/pC0msrUCbXgy7FC9h3rGqSsDsO50oHNqwaWCzhNKbY6De9bTk
qQrwLtpGW86s5MBUK1phvXXWASbR7xs1RzM1+HGdNVVOYZ6jRA3INVsJVQr2h6vLNDRQJZW4x6mj
JtVD3Xby1a3a99Lu22057ClSPlWSvjgZWttisEefPdxdlp69lZriWxfH+U1iEjlrpbCaC6aY35pI
PQPlyA9lk1gH0+lAY2jZrS3FmQNn9RxkNJDUtJaeisSleG8uxKKl02uZmGUzCZtsxqR5buQ27nZJ
IIFadm6kuNIXSqR2c994SY5vtA71qVrY5gYN8gNVoG4LXcTKYjSXg0WyNfo6mtxv0mIhO/1+M9f6
tSZH4kxobRN7fIb5sJRXoqHXiHRbwuudoFlxuZm1inZhPuxA2MpBxA23kME4ZF/G9sitenMaNz5F
Ur0NWV3SbeI1SGuJK+M5Ze7biqnwCscRC6hhllumpdbal8lwzkG5vVJQGx4n8SmbVBmrzcLLQacp
YOlMle6x1kLfGMwptKL77xt72P3tPpVMlTHT4IlvkP3GvEmlUMX5Z4JloFIV9TS0a2yDQSOT86dY
xOTFWf1giEb9IJicySxgmYSRsj0t8ikJHALACErqaIOA81n+SqbKw4b5bGqT5KsoMt7pXLophGCN
+ygWj20O+XPIuIpFcFe0VMcqq9pjD5R7rKSCcVVj9JMuQU8JUYygy2epqcCFsRwaw/f7qIACzTQH
VEChJNG6c2wuAD6urOF/RE6FtfN+U04SlWVmscydtHyonVxGsj7c9AsdMouJ9glMG5M1qcJ5ISvR
qogDe240lbCQOhxceemSSD8Y3e50xDsn8Tss8R/3QZjCncLE6LcH68EGd98Vmvr/Jwpv473RlUg+
yn/+j2/tf3pL0g7nulv+yz//bu/ffdbv/lPxL/c/4rwnk5fy5Xc70zuj+1C9593xvajC7y/wt2f+
3z74T+/3v3IGgvmXP718iwim9Yoy997Kz8xuwNeiqQLm/knQ3X/763//6//g378OQXd//d//9l//
7b9w63/+9V//6a//69/+8/DAD//i3yDgsgwE3DAsg/NCu0faNe9F+Zc/Qdz+s25KhqaJumZJPOG3
sDvzz1DayMBTZDiXuq4SxMd1s3T/8ifV+rOkauTg6eTmWbL2/0YBl37PADc1WbZ0Fc6YNvxNVVK/
MMChWAc2fdz60BuGOEPGFgI9mGiH+Bqc62t8zPbtNtTCeX6oL93o06e4/56o909xFe0TD2obb1gB
MP5b0N4fX3wI4nt7OXqxMzz7Pxgu9pcmDiB4QlgRyTrQb+01PRb7aped5Efx0WLQDb4nOnICcn78
6FWH+L4vr2qIoq7IuqSzVYaP5NOrqqpRKEacNwcEwItCUUd4Y0aIREeYy7kowJcop5WsT3/xZk3I
7T993S8fddUKRo7qtD40/UOtlLib6g4CrGBJE6HPAE9X6bEZ28lHLLz01i5DPH4OAVB60sWqD5RP
TRBcnpCmo0bAc2hZS6qTJe4EBXuo8O4kajnuGgh7al5Ww6IKyXvjojurx/4RTMfId4CIrjvYzxcd
sQGqsIiSt5uTv1ftsAhtJXNcPHW76lYVU5YN3c18y19qcTecBiBCcS1wBMBAx9Khu6UU8fyZxTyM
RI9wBKRkHSjSVn3rP0zzlYUreUIf5q0450e5X1mkZ9nMr+hiNjuMZM/EqY41ZnblKr00j/DBF8Wj
eqyjYwERWDxS4KmmmpWN4zn/M4gIvnoOqkUhUlKvRv5Rw3/mb/VbdnbBgKdHKDD3c4Ya1xhesv/e
ac9Y35Sn4LHhs41gQcO2jYqcnvmzfpOoanRooUeBPXJwcWbOWCX1tdRmjvsiU0GGprElGkywSCGe
ent6Ik+0KpNTkzxTsVsTH08bmcJTe+lqom9FRmJtQpsa14h1pVOJw/+J8t3BCMxJeAh2igMDoxt/
VEU7gvtV1VuBxp9FQx/j/Uc47xqg83z7W4BUSJ7f+6yaOrNfnIKMGj89A7/83oQsMcsBpHNQLasf
1Soxws45v5p8isPvvNiBj/z5S6q/+rGR2vn5x1YT3AUdB0ivFZbPgBFupiaOPVVY5Wa/i1E+pq14
1VQg4a4+918jaR/1s/AYkksZ43FaN0vCYfzUrEbVxFCES6sYU7n1Z5wvnHGUa9Ae3wcs+4QhYaRs
9BPOpI38Bq7M6Hfi28/fj/zD9zOMG6poGiaz79+/n9LITA16bHtoVUDUQl74ODBnRO7lKuE2Hl5L
qi/DbynC/tA4y/rDfDP86pt5c56KfXmoN784oOEF/zCafTqgYdT5NJrxExE01qr5wSmFERKYtdiG
502VO6NoHeE0HnU3bAtX+1ad221+aNGFUzi11tkpPAy/vOq17dJxdPJO6Ci2Pz845YefFiOsiISe
y5zBZfbzwZGiEMUN9YCD7Aiz3MoevK49Wrq9w9lH9dz2x8PnYgrBSLsq8WOzay8RpH11OGxmmiJr
rBXZR5CNx5COJsWpA2+bXyj4PBoBKOFfnK33b+8PH+an4/1yaaCR6KhKGOUHz8Kc1MV4T/NJr+XL
8MOlnXJK1Zm3bux2Gl4bseV7LtYk3kkJ4cTX9Pr56lVe3GfriTZ+t+w3xS71PupLfokvAatpw1n8
/HOWfvjDVplJMMcAwKYNj386CbK6TnVTBpBZ2hHam6qb7XMnmKijyHypZlJydZbtLz6rIYjkjyfe
p9eUf/+aDioKagtdiy8Xv10DavxB3cVq+S01t8IFbcwL/JD4vcTZZJ/k2/cP5xfve7hk/uH7+nQM
yu+PIWTmDha0yQ85Qi3yQB4MJx4FV5lsbfMwOOrFD+FN17pDBN/S6qj5rn9+BPLvs4LvUxhD/HQE
X85w39JM0xQZUoWVstN2dk4SRZw8KW+ks780L+253nUbmveH2FVPlt2fc20H+YcsVGtWXtJLePEv
JiLClBKCsrd+dXg/OjEkHLSiJFoKk50vX5KHcEzuS6M9hNT+bT2caD1jfr0UImtVj3jReTAWasCk
i8wsR+S8YBLZid2WBAsrO2jp2wx5gDv5+YemDF/L16/t81F9+dpKtGdB6eOjRYSxlZMLwsVH0TAe
qeFSMFmptKqVMZgn5aN+Ib55XG7tlbkifGUSHwC8X0rxZsjFqt/AHuRX1Tz6l9DWLkUYzJNX7Vxh
tP75EcvD1/j1iJmK65Ksq6Y5TLp/9wNzBUVLA2aVByfSHBadycgoM2GRS+W0tK2xo3RAP+2NOrE7
feUB9paXLPggdI/2jVNNFHxn+bSrtIlOIvsWTv3JvYLr/8VR/uhaIEuyaqIq0TVF+nIyWohD86bP
xYMmKBswr6+W535Dzwk3xt4poj+PzuDvj/JatCgdH4jOeCZdfZYlych5yo/lQdVZPTPTFx+Hz7QI
i9vPj/CHA5WiUN/i+Oib61++eaG0K0HqKumQNtk4EMMVydLaqxGiNQdqfpEoT6/j6BdTb/lHw8Tn
V/3yuYhBb1HP8aSDl4rAct0Q/UuhYCvosYbHI4fA5g3Epal56wGyE3R39FN5RGAHZZEyndVXzN57
CTLvi0jFe2w+xs95+ovJ2Q9nFkjj4StoxrAyGd7EpzE8zRIQAq5MEbHzP6oKlmyr9yNJrpdUmPcK
wQ/FLjlFp+4xDLYJgunC46TbG3s3oumhbxPqsKb4iyWa+qNTSmE6yEURoIg4JFh9PqrCJjuk0iQm
/B0Efy1ImSujqOhEa4H2JBoj5rGxFMmYTKnOzfeBaW7nbpQ+vlmFP1fB6+EgyWY0chl8CjqndAgm
ksvMegOpMFLNKVcKXKzqrh0HoMQAgyzkN8wI8/CFC92M5EQjR962aEHsJefhizDLZY4ixxn/4tz8
0VCumAYGKZmSr2h+GSuxgvmmrCbyobJcjHFKQTwKNAR7F4bYj8pry3K42KuNcOo3cAJOw8CjVc7+
F4cxvMzXoUaxJEkbruRIKIc51afzwGeNrpppJR9SdxKmwPJtpN1cWa+CVX7TKnsiHNxjHT4i9/r5
K//wq7YYOiRZtADff5lJirZHWZv4iIOgZnAbansXb9QoOwBxQIlQFsnLz1/vR8t/Q/ntBe+/iE/v
NCrxIaDdlw96jUEXZYhX2yvlWh/J5ARyPZzuOZdI083PP39l+Uv02ffLNvUTUYbQrPBv+Cw+vTSJ
kIlchIZ8KAG64BrdmB7NOSvLCbOM+pbuiPJAOW+G7E3aglG2RGAd3jjVPoQAfiut1zin2rTVp6Ww
bNxtbYVvRYyQpAeJMiVqCWz0WjDcFBBgzbUUIaaM2Bv30dbTnoRAStBxZGMDE+ioZsK+tavoGjKH
LBmly2t4LM6DK67Y041Y5OPyUhQ960g1kGfDZGo4GdNjva12VhRMWQer702NQn5NXObaaI7NKTT3
9SY6Bae2eJarud85S/3NfqtfXEWdCA/auHDascCsDcZLbSnb5FtrriprgfNpUzTOm7cP9j2PJft6
mzPy9IE9GWaw3aMSO5PqUT/WlYhQCKPSqpCI1q1u5VZd95uyn7fvnDJCJE/id7naF6+Qz0cqiIkn
p3oPXHGcZRvnbNUvKWVB6ZofrXAhr030V8/ZDmzxodI33snat8J7tfI3hvKo7TOZ2GJU61OiMpVn
Y2qpwPnIC8c0PRqhC6sfAjJqH4yDQsRQRWnFg61OIg2FC3Vd7Kg2o5LA573s62wRbuOtTY2Fl252
SMfrjboiYGKU++82BG91jZBxJLvukzgzRW3BHA+mIEaxO447X4TFWq7icX/Q4WaEV/HmU4uwi/TU
jyPCY9KXOn0fllsRGZRAf0H0cEX1cSsg7H/1mP/7FxcRUjhO9IeyfUBjQNFdWQZuM9ImEMLG1bgX
DhbjHbbSxzLPJ6mOHVujtOxsJJzy7jbc2oTDZU028QPx1FQWnvTkrXdTtGDYwduHaA2ImIEWawSh
7uTXyDeAWePonJ2HbzSLZ22THpJJrPziCn+/gn8ZvlgWU1uTRZ3y5ddRlI5OA7GVNkqooEJps4VP
yHdvvCbVuqwItbHN2BiD35hatX1U5p55Ec13GzjEu3vVUmpCBy947u6LKyyWk9gfy7Q9SLi8KH71
2D64286AB/vunaNzwpshj2lVeqfvgwW18lH3KPFb8OVZ9ao89Y489l5d46p7h/jWJNdb76ijiRCq
ZHeGM4Hw26A1DmF2xX01wbH0i4njfbT+2cfxZcIDT7yOATxkBxpPVbsRZqUfT7CtUIAS530njeW5
kKCABGmhjNoZrOBx9JK9lKk2rwuQRET15u6QAa+vZPFdtVp/XEb6hlOyfvGeyGAbDav6+jIs4sv3
+F2ozLnxJCB+pUd9+T6X65jL6Ud080a6J7pt0f7ikvWj+bzJtYqitKkxpt7nX59G04zgdtFtm+5A
w9iaQ0qB5VIpOwmBlj1WRyXlHibIQyFCvwnazBNmQMIn1kXbALuZawcTYIVFWO/I+eYBArOxCT+O
p9W52len/BdXOfUH19ffHewwDfh0sAaIUbl25OyggHpPKaBmMdxp4u3p4E30pFh6AUjkbGlAT6fH
6cV7+5Re6yrbDeOVXSyz/tQYHiOjv8ofwHaPAudSnNRH8dXzjIlzsrcOcyJtL6x18eJepH27JzUJ
NIe0RIDwq7ntcAL94QSjt2Cx+OejH6JEP78dOCBqSwR8dygaZrPOYAM361ExQdxABcgJnv2Xzn5R
b7J31GqEsmsCowYF+nP7IdvhLNwGe8+dF93q55fYexX9Z8f1ZToL6F4tWsfrD1GIcMLsF1oP4Qpw
20xVJgaK+pu3HkBOCmFgiJuuVjTlV8Jcr846GGPz0CEud+EZl+JWdzsDwnf50X8krTUTzC3Ux2tJ
3RI2wR5N888P/b5M+tmhfzlD8KkBRdMUqLebth8gGFE8SYX4RJznK1pB8ExvJRfC8GIelb38i5qZ
/IMlu0l78x9f6JepCTiuwRPN+VkRO7XWpLWMYPlDfDD85/5WKvq09kalPHFxUTZZdKVOlcbqAuyy
OyfXZSzo0/xXS5Nhkv/1A1FFSSEUU1VF/f6T+vST6YivAMkq9Ycyt09ulYojaQ7gRXk3Fcoq4GLs
VfxSutXM26fbnNlIMC5ZTeqU+d1nUp/nzQowMokRyS+O7EftK5NKLNgt9K+GYnyZsyqGozc2VMmD
lJE8hURN0M+mQouYfoWqBZNsFxLQPWo9bxZgpJrm7eHnJ8u9tPbHz+YfR2B+ma73MumanZYjReI3
jn8DF38sTSQN0oYEVI7QsPTVAPO7AmIwsmeyVM1rUuYe0zabotKOPjKGEs0bITIeKZgHF4Nox7jk
yGcgmrtXh5T3lCbQOQbcKBz8I+rkzBon5OiB2NhUDDzya/OKcGlpPCWPwLwW4tYU6l8sBH/4e1Yl
xCQW63bN+NoodBWvb/zcIazbwbJXtHPMyA5Cw5Li8ThzZG/kFf6HQ8CMGJiHAL6HNFGXoSBPOBmg
QNozLW/WKqAOc8+UK5oXMpEztyCSZ8GylJ+MINlVWfUiWLqB0wwCk15tksh9/Pn3pfzh56VwnZIV
ygGU8Bkuvyxoyfk1UMik9QGt/dwrWW4j5Snk9dw4eOdh5l0JO2NQeR2k69CI1PSt0B2GQpP42D3S
i/K7CSKyi/o4FHjT+ulXx/fHq+mXI/wyoueoejRXTYIDFYt92cXjrEW+pTjF2G38RWwrk7pwZymL
ZSPasRCulgJhOsOJkVLa6TcaqejhND34DxoLG922aHtxMgYT/ZXOWEAqbPOaPQpnvUTPsu53ctCP
jVN0bWqWEnl6wpMCXUfyvXGiOus4q1CJVmO02F36YHs5BMhIW4HYUEYwLKY2oRCi9oiW1kY/ZnvK
uhHrbNIlV4J9RuaG5UT2llzDc3WNjpJ/jPfK2lrlSGLfokNx8U/BRTLT2fLIqCJorwVu12wMj4UZ
3xmzgXs2k2krzQp/UPQdBevqcNRDRKAW0Hksmucu9UZFBy5GbIqH1ElG3grXp7WWN+LBboSResBI
yKvr8dx3IZCcy3OzVcwjkIMDoC8bKUYfvrpqSrfu+wqn9Ss0hvpz495Cd6JRynW/JaxKj4i01/kO
m5yO0jQYubIxC0xpoVXTYCSbzTS6SrfkpblKOeW+c3YMViXPjk+ivLIPQfMtKBccZx1PNCwd+/4S
PxNjXG2pWTfV3jzqW2NdPCg7rCXOi09SlXloPuQPkYan0j6qxlYCK9igwB+Vh6GF2r1Wr+57EYzz
9+a1eG19PpRnfavsHW+XJQ8VLN2Vmc77fb8zsHKNTekcXbOrdrNu5Tnfk0sqbvIdyTIFTus0nF8y
2R5llJhErm3+pU2wX9kT/z15hOizsMfd0Qzngbzod/lNN7bCisvTzt5E0SQHqDtWdvqBbBlmsTrw
mrlyq67ddfiweZWTmG8d0xsPV03Y+ROTo0xWTNRZh66/N5+gkpbNwdzqW2vdWu6o3ZW3sujGggSG
fSRI0ljRLzkpl6/Gk8GiXdlL+16gbX5wrt6LWV+SdFoYxnhS+9NQs0YMsSWlvJkZfMgH6wQ7jZ7N
Mu1OGzUQZuJROSWoGxUvH/NVBhbuIZe3vAPkx+s9iegOtCd9G1TmJICnOhNqEkhRLoyiFuv7tb9p
b9lLgy27eIvESbnpabHQkRyYUyPd4HTAWgpTXsLrZ1iLKgqQ/b37LLBnwUgnhEd7aHfeVbWdMU5n
YGgaHutZigTOGaNv8m7FKTv5zx/ernoslVOLVfMiH8Vt4Mija0LvXkRyNjWNQ2NwElGtHagOW8F+
AF5LhR+g4EwQRq1NDioEKiAnmDIeQN+uU6FZ+QzK+5eExshIGSIKhUe4D3Xxfyg7rx3HrS1MPxEB
5nBLxVLOUtUNUarAJDHnp59vdx/P2N2GGwMcwAcOLUrcYa1//SGE7p24xVjFNObJ0QCZM9kLBOZx
7vx5rW9jY2Yf9IO10tfalgNDPeWX8qLhSWd+9++O+dVennHpQhZOr5WH2m4zxBexSrXX1H51Tt3W
Buk1jt0tfk/fDWo5LXSTz0HdldX7syKEdq7kN21S7aPHrJbG3Zk0Yju9FE0+3ZaHcl8c63N+NvxL
GU6Nd6ko1lC8XWMrHXUIw4+z9tpFE9S96ubJ4gSlh3/mtpCiVxnBV8k5+tJe5UPffOhrO8nnYmIT
nG5jeW+hXeUejl7q7/5bCcn+HSf6SLaWlguLXYsmiMdc50TCTbWr+1XNAaoeup1xRAru4q+DGSE0
gQtrtUleVXw53x1M8sUSkW4QEHdasGpu/M0Ps/iwbuJsMNNZq26teJZQI2X2RNUervMafPEr7VBn
yLg17VmErnb03wf/XfuQv81vmHbVqTv1oB/1NznXEMU40h9f0meeFe7zCrHdgjHCelu0BcSDlbUl
XmUcnKJTcgoaddK+R6/NrhwNUzGfCl7Lw2BwHJcjpUpP6to4KvrHUyzum3WDxh1ZGwHJxEfWQD12
9LGT0lb//O4kj5lvnL2aTQgwzqD+ROlvZbTFOCT6et5xNQkdVwXuWoT4nztzovVMzPV49dqtfB/i
xJUv+aHa0Rofxb5tfU4bw10o64HLVb4H5KISK/RaclWJI6wYiwslvHQYbeAu1M/VaDFEjUtWwAgR
gGvIS/GvQRN32x9nkbc3Pgp/Rrkc6CP9ex1oI888ESlebHEadfuZfTa4HvxoArwpfaZXaW1v1e6o
34ofsJSYRhNyLEBIVs45+EISY1rPY4klYhB8OmE2fsyM1xZqX5Udqq/s6/FltKf6Gpz1TUePHy7F
Tumj+aM9Dh/1t/xNrMgo+Ew+vcccNMONk4neuxZQVoGKDK9t6taKEb0om51UYkGLDuOhTGsG5TJl
R34UM8MIJCmZJaPHV44AhepriVoc8G65qszGjYFFBEzuLcFE6mUxSt6iNy5Nr/kCcNnpm3SekbHZ
7qvbDYntIrxoH140TIqVZK7E6jNTe/qQzV1gIMpmHYjV2kj3h8XAG7XJ3CTt6KLkBu9iuOWX/N25
YY3qQQKdVv3OE2TYnb3BJNON7/KmlM/dVpzQxgcZBOz6W/2eQt/R4eaoBwukc2Guja29F359xof0
Ub83uLaOluLvPi+kxGgfvEIHJ+qXB3wg46QdvbcwUPZr/wHRZyIwyeicX5UdgReM3Vf63t4XBLya
z0l+qS/tJT2AudabeBlZM4KBRqo8t1pC+dLJOBpdxvYIHVXs8jrUeCyKOuM1esJ556eQ94P0FrQj
DObUTeqNeA9h+uJjqYmnSQF+m967oHTNZQ5WnZ1T71WsFGOXxfcsU64dtuhY6C8SSLO2gUM+kizr
7ku7jGAyag+wQCV7i/Wn27yWDGZDAr+PdmmO84kfkyp4E+VE/S5fykOOH4k88fA03edvz7eIQs5e
+WGEnR++4b3bWViNZx/Ry22oiGccYHut82WmQMS+AfRxpUuv0dkKPzz7leJvpTtjySGqhx/jAZAY
uRfACrxP+2hvrQpn0Xbo5qCSjKTUwiaq1t50JTv05jUOT+KN6XuHT8ypur71BZJRpbrhqUdci6vB
yvaifBrDr7JM+dUH7HSVqxqYLxY6BeHkPri2sq8Ic1M+MttzY87FrIjIdZ7WeTfR1woHesrNUl+K
09RKyLNjqQTRGI8efDJCfSZquwGYxn+HRoevtpvnI1U3RtC567OPb0q31YncbReKRQgA9w1gdAFm
Xp4EZq6DDmd7zhh+k5+nSxHOOv+jXKj7psso41KKJOtmf1e5PIGjLI/sJhytM/NVVP5id+JBMuK0
PutUpPqk22lHGwW4sfVJG2inyi1/txRtHHxGr/Uhy0lIerPu5YDybOvvCULYqk07VvjWnTROfQyW
C3/SL5QW1pPlq2N5o2xljbQrOkBRmdcdPyvllF/0bs9yLnaicMuOHeeucn9+VfenX0xhPpehN/Vz
qOCEXprZLDpZtyd1azPgGGAELpTli7rvbuLrPTGbtGw3OfWXYqcXX8PJueInNMq26JyOaNvH8ZfO
dYd97VJ98TM2WqqMYmuqVve4lm/eGxwH5PDiuZr4AR6RUEiUcw+UQv6maR//PDmoV/fZUTEfI+0+
3LHhrpyVudOdYV824p6KCBqqFxYHACFLz6NmftQXifq02j2cRU4NTFlMMU/zzMnDkdDdpPbKXS2w
EFh2c3yBLfkSVGMdQ690kS4HaseSPxZ2X+nNBadCNeyxtFTZy8PIfxclddIY7tB5C7gCC6J/XWmR
OLeWxeEt82N69LT/TcDNg5XLU7J2umGhhTOVjsm/GgEz5LfO6Mah761ElEXp2m9WB518ZmbpSHz/
vrHcMXVE/471RbFzlvbzgw4GZ0XafH+r9jge3dPrE9ul2nfbmODLY8xxmr5HvjNx3PgguCP1vj/X
ZFgHP8qejOiygHapyR5TW0pG1EshZUosIsAK95G6+TAnOIxWSxx52Q6eV7+pjpIzNa7KXas36Vf4
ZYILwwzC0u05VqOr1FHmuj44p5XfCHL2GKgUYzY3f055CeuVOH0EiSUqJvIXPjbadbh6r8W1gTDA
usjo7C3rNMytZkYZmBWn2As/g1x+VSW8emGQrJ3jz/IjOzX6quG9Vtsy+oLswZ9kvzblMl5rgGx+
v62aZGSuSfzU/JFoQ34yO2gUGDiHd3RPI+/svRX2uZeYzOy9vZ19MhazfaRiHcWmtMoroMSbZ7Bs
3p6SP5IXqt+59SSkqBfBsddgVz3eurGFEN5cePJLnC1F0oQ+UbiEG+pF/ObAoZ2TfDC8abCy19ZW
TXfDzTRvWYNgeZqdkh2KXXRzY1RxI+IvH/gRZzsb33oMtAoCI5WP/lv/DvXTYye6XQ9Ehl4zsdYv
2TF86665j7P2Pbumvb/p03OfkOi5cUL0Jm6ajJlBNCu1/DDDzs0aeekn2Ytd7iQuRB1IQHXFOw4P
7cX+BrAezM8AwpxUTuzykuy7r1D+iI84tkGcrSltsGKq/IV50DdPCKanJ65TE035Em84kQjffSfA
xTVuObGR7/17rcy7l354f87b6JsTZvvIaTkxGGqKiam8hCIjzdUSZiuTMr7m/KfSNthheddekl3O
T+Yaq3yf7uvqjbSk2fPduvUX9ZJHw7Ld8N6D+r04kmn95ljhWF700Yu3f5yiXea5xSnjt0qZYmyL
LXdjcszP3dWEyLUjxHwdMWIDP0Kf39OKBqdMXsrtMHEosDDTcZpr/E0LKg7LMJkR55iaN7VYRXG/
5lLNxiXVylhwWvQD3gyULZQLmP9MzHOkXNToKHoSw54NNfF6jF+Q6gMUQOTEl9G/1mxPSq6UU0ef
5UJ7GM8tLKjW0cm48boQWB7i8vPnftXu0eOEWS0RMK4sHWh7PHPMotq/YKXfuyUpMdXS4KbAmYCJ
slb5I+IwNpmMrwWHOpEAT0BD8AQ0tQZ79VmPVG1ZOfpUN06FrbphDWjBek4vgeUvC82lFqO3Pzfw
mO11TwcaRiRrvXUYT9MAByuM8UftooTpHA/zzMfQfdyjuWbimF0t4pl70oEZLx41TIol5/qgvIvb
ePRkKmmGlmtx7JPnumvmbUUs6otDmRqPkO64/rqtT5UryUJtQ6TVSEGemByGYdyXxrQ8Y1TgDvMK
14Noa+/wnXHtF0/bWJtsCY19kvqfbbP2ogvEaz1YEPeJGm304kXfnfeSYgYpbzpUpTK5uuoC8zR/
H32apLAdyoNZTdu3tnvBOJ7LKu0XKccqgc0Y/mHkiLXjwGa1sy89nqMVdXNYeTXFIq63q+xWYx2e
LHsops4mOJWXXJ4Lql55aLVZdyyqUbF97vOzcrf0l/RL3IK+/9kkc6yxs7dwZOTLQItnT37o2maq
lSpLqYUphE7qZNXfOiw6Y+0dn1hW+gCKzcXJvkhq3vT4Po0xQzaa5yS56LfmIgbQyro8Cr5VWR6x
rFgkYb+03rWzfW++ukajhcQmGZhUvmXv3i1/ZqNOEJ+Zt7npKiBu8BQzBxX0bX0lhczpxblJecLc
SdsZn4ZRQlCYmPCaskO3Sfg9UK7PFB/6Px8tGi2nz2f9FIdxwQRPT1n2nRwqRv4Ero1s6tpoHxXl
JN5KOyz/6OkdBws7SsiYhjNhTfhugr1Mte734aVytj06e4c1s8bff1/7K+yJTNstnqBd5v2hsh73
CZNcS5y0zifmqjgLjv27cpS6arRU5G+qbeOUcCoaa8lAAtqP9iajDv71QDpYLzK0+zh3P3NO6ZTO
K6jlkeP3s7TeSSc/eUGr7C7bgJa/X5Q6gb862/dEy+4jc7BXlIrSZ19P8/orSKcFxII7Zk6znOY7
bhbdJM/ycRH4U5KRjGqNJTXui+UY0/dxOyW21MVsNb4i/yca7OAZKwzVvHmzMLcOLNfo3f6QMADs
g0l0UHNj1nvnfiUxIgQHNS4w6xbdWq1gMDSxK1gJyV50c2Fmjkb+2GrdAC94E6H1sJCfo8iCAgVZ
r9m0wfKnZEKzV9k65E2Y+Swj3fXZryKMe7X3jAsz+4q+pPoVTwerGufXyprQY1aftg1cenjC1bBP
/daM+TJbLKE3/QDN3nKZfrdMlBfW2twWKO0KtV/KN2OBGOYGa25cf8Bkobx39gygmfG8lydVmBWP
P1DY0PaO9HED7dfeOvsY0oSXr/XbT6q5qJQxanir75wfP9Qr4g5aVsm0XMTPl3EpBPKjdqrhry7Z
j7F8K5j/74phhOrlh96E1XcklfixD4/+cWjWZtS6XffSJPbUmqlyNtFvQl4imHk/91CNg+x38hV8
DQFjc2yG+zvG5CWMtcnPoz9/AiJ+PYEejDw7OJ13j6kQ1wpqJzFP7C7yWLcw1+NHN2x13B41pZ1g
836mq9+ROnEtvgQJbpFwMCVuLm8ehT99lXNt792US3XQ0soVewbBx7Exd2ZxFe2geehzcxqNoFou
jc8ih/WgzdCkMjkLT8GBEKdR+KldbHC7VLqj2fw22ifd0FU/PbtigkHEQt2iTWJ/CibioCJIjcnB
dTuqcvdJBWnCCYre+lvyXqBTKQ7d4J+tIRxnz1CDUIFd0F78qLhq0ykxtlY4A3Cgf1cNwizetUu7
HeiaIOlco7f2jglXBXygTM1X79TvrOfODVfxykTb0ro/fyfxC8nWN6wdf4MCwkioDrEuL7OJs8y2
fvht3POv5q43DYWOfXpGd3MsH0Eqk+GlV3F39dDhXJs7XAzdzuYURffqKj6Mkt0bDTTC2uxxDPfB
sXoqY5qGJ2LItfEYOIQx9Xzp9jZ0ZXHM0lc8JWWd3KNrDozfGryftb71jmKYk59+PGhQMhXJ9n8V
lHnRTBJVnjA8ocyot+Ck+AUjqhp3656S4wdNSuUCEfSg8ojkg382uAHnDdkZ2FDWjn7RWDPifYiP
EHtZIDPi3MXJhU5lPC91REYzJ0Xzujf2qQ2g96LexObIDtUhihakShr0WdzNyv5x4R+RG5MUyKjS
oB7/OPDRv6BPAs3J2XPiM1SGG7Jbl8YsSKkYfqzY5ABhLgv2dSTt4E3Uxt7WtaVWVW4ADop7HztT
2sPmegav4lm7zbBuzvHwiYEhB4OxeXjmTD8lhEiVQAc0/ZO6CcbVxKHOGfqJna4f34+Ha2pXlDwL
66Bt5Bd1a+xbE7meMs4R3f61MoWGKI7grbKyMXQYi8tPyL+UtW/NWvqURn7XQIbdMsCIYNZvo0t/
U0HbhouSLbVhAqOlPhny45rMrTV5xBWtmUlSwUXa/1/mUlvrlD8jS1K2DbYZq0E+6Uf54/HuGQcg
lPiztbi/xM/l5ZMkIj2jmfpvJmWYNk3u+ikvFFaIsbf2xeV5inLSE9zhIrgmYoNHb9Kr9VoabyHB
tS+l/do+UmJyMsnFM4pla+ZwlxrJtbSZU8qxe5CAxqSNTyIFvC0uF9Ld/VUH9iq+m34rIcyK27dF
fFMeoQ0/KldMa+q42T5xXsqWkfF8GQ5DUY9aIkESrDqtcEpyy/x5tg76LlkiciIQ4Oi82cKymjxJ
RVD4HgXXBme7DJFoMPd6gyQdQGglVltR5XOHg1zizce754605ZrLZKlunfWQfuof9keeq9Oy/Kx2
JS3m8224h0/yFhCs3Vs2hXjH1pqkGyd8sY/iZC6J1AmSmZwNbqJd/tI2+AxIf/z3avsq9jvuB34K
OW9TCNe80VeQSe8sRMWfJktj7awJPRh5R2kvxqxiVhmRiobK50l5ZkTV8nkuruoOBdPWjvRu5AbY
SbqxGe2D6EEldJB3kpfBTOW2iq0KleBH17tEVequXTljvXDOoVWckjy958E5RItFupSokspHsSOl
ZqzUO/TyG9PvXoyNokPsdusUQeGmLstFQY8tmrPwLD5IW2v7WsJd1TB3KorGxvPNka4TA+A8aJuS
ypp/9LTKeMcG+5/Xp5kCPDywpcE75/CwCTU+l54zbV/J7SGOWVQ00s7acICB0aefFr+Hf8okIlAI
FHmT1GzBmN/qdWCU7pG5WsmSLrehpryCzrWI4V2qKQ62DGWukWkGt6/5hqED5qrYnX2l5/is74xN
ZGVjc+VxO1ucg/ZW2tttNDEM2vHacqaqMaBdSCctnSZfddNH8lisGx1XW52X03XOLIFMYt2VO5aB
StmNi6t/xtljVL+G4ZtlX431X5eR88CM6iLuj8Rbmf6l9z+c5ht44K5h54dBx8F6c4p7wCc5EqwG
vjwrVNZ/nNyiOA4KKjur/CLvNZs1/PbqzqGkiBkBS2fpTf8g22Dk72K92aGFx4fhxbcrBgcvQk7B
I59yX4HE+O5/KhfvqfV4rtiugzlXSovtsH0UL5yqnwTgELVAxB0DLXsR1gxgrzF3TqqDUZ/9s7Zx
PMbbW2X/7JLRavXw17j714fq+EzCkXVVrv6bpp7jL/XVPDkMDcQbL2p1FLxLBjcT3+RxkNGX1uGS
iVa3SgMQLNHxFkcLHwD2V3M1X+0Tx1VxgIClYGNickRofgNHU5WXP1+Bd3TYG12M2U+WToVLYXoq
NvmuWORYhZIyM9dx+fixBno5H2nxXHQF2mVhFfHE7Bbh2TvJOz14S+bhihh0LsHgYNgjiRl6bXcc
ENVioA/CPfA9wns4+k6yJzajZ2fjrxtyYCJ13j3LpxscxY9Hw6OlC930ZqJGEopf7rRIwruDboKt
v6X8m4trL+rKeZH5Ln+3+f9m5Qs2hC4biqnyV8P5ha+R9AFx8Lz8fWgF66ck12OahgM+GJhUdf2t
lUhaqyaWKcFB3gaHSbyrMIeBKluNJrasH/6bnqGYv7Hkf3meX9gZCV6AUtI60d5UWNEhMQ6+1rzR
QpyN+KRF+bjFVRYibyQFo0GZtu0XHUnOOOyRvOsM+BWE3WphuT/wUwXpNwBKAC9BNeEug8QTN6nP
gjX2d0Ce9tlmA92GEEPXjbNN0czkM1FGi8l7XjpbU0P2ZpqZCBjGd2MA5DomuX1NrTNFKe/fvNHT
Ua3xsug27MGbP5K7fJ0zWG2/sy8xzHte9YY6MhqJeabNjI0RcsZM3/+qx/Y22pTBpMnF3nyNrk/Z
5y7qPzw/WJZ4dkpzI+sIEXJD0xp/NHUx81ceOuZ4Ja0dZe/jWpuU9kXZiJspuYjnEUd/ST0iT6t9
9qbemb6r29x6cWAq0tQ9hkmqpmNROTj5l3Gp9sWbl9w6g8SY/XMm0XYeTM5v+UWxr3BZRLVniYvu
ROvM+dxxl5e7Yp8fBU5fX2u6hsC3x99FXP2BE/W7munHWoAvZCsGeP4P+evfeHFhRNEcIxbZd3jP
pCjVlQ4ssu8+h01waW/mR4DUrirjP3yu+q8cJjqRvz5X/PO/fa4MiFtWuR3tdfzC9NZypXN0SSgi
e/jnggiU7mplI8QDoiwVYq7yClMx/JOM4l/2gqqgg+ZRFCiLv+rNoAXqg6l65f4hq3gwDlpOLTJP
Cy+aJMLdr5vUnj4hIDC6WyOL4a68lZVvZy2ReFKNE9NYJnTPkvAk05i7cp6Hp5q9NX5slLr8g1Ja
E4zTfzD1NPkfT/vLzlUzmf91ZbRXQz3E8KFo3cqZ+YcH+tSVtxUrs6RMI3Zw0GYIXuDYqPf+Ti5B
TQkphURvv6MPGBRCXbccf0cl/tTnP40q6qtuvP33UaMLmulvz6vgwwSL3rJ/0yO1po+u+tFV+8oi
kjiXKaqYZOP0O2m4mxOXciY+Y1cB9999Ot/ZvHCW7YDKCorE8xxSDeC59rBexNYTZUOAs0RvHtTg
zVjT54+1vURAu1g2UW+OnycME3d2bIzOig5G0cKckBBu9APmfape/oEf7Ihf+7++3S/E+MYs6lJ7
NtG+NEBvMKmdJv2zcXXLPBsvgdxMTQQQAyQa/J+gyJQTE2IBQehcXoAF3F3JKpVu3a66FQF+qPA4
rAeWYeXBG1V9Pf6UUPzqPV/HH2rsGLkehIuP4b+KJqAC0RWSEZzC54oST6nm82LkZwjqzkV5qNJ0
5LYfZQHMpq25prVy4TwVGhFxgOWnOmkgPPxfz4ngTWq1eQXA+tAb92dZdxXNIWpCwImwWaquQHsE
laaVlq3+AgEvNLAM+/SaTSWk4c9jcpag1v1J0f67cFUsemxnhKhNMX9Tk/UFOvDBsst9rSd3h4pC
z75UQ5rpyniSNNZIgFbVe9UUo76BU8BNUSyyfQEG/fOh9IR6lIIA8/b/Xt6/S7B+ebJfDjG/9FSr
zPNoDyPAJ8ELJDY7YU63i8yLKL2a8NwCuOmfiEYEF8yzj91j26UFl3t3BmTtQ5DfePX4dtTs9KOF
/tFdi8IE4hDhRtSAeNL/QEWGi09JTRIfzWjxQ44jvdYQS8J4T9KZ9pLOYRM+213BaSm4b5k/95/h
XM7zhfE0/0Dx1v51Z1u6rMk2BQapXv88v808DAnSJaUhcsgObXLgxc76yEmmSRtyzd+Hb7PVD+lp
uBj5F90fRqBiA1sWXFu2yE3IpkJtnDSrhnZeXOzdIxyZOmx6e1eMCKZ3BSGhOIdHJdL+cPv87mMj
Xtzfnv4XevxTz4r0qRegM2r8QVOzTPTm4qUkqdZlSxYlMVuJMTelqfU/Rm12ID1YXvcPDGDVrXhT
wo/iZwkpruns7Lxqlf5FUfwWGwcBbIjrX3C4h+flf9IefPjPPYniYffZtKjpnlOyrlp9pVwi/XEb
MuOuHuEeQgyLLjLv3L5hBjn5CT8A4oBFtlfrNVZGJIBsAOq+OLoh9cZHAQ0GX0aeuGNSQKCHderG
AkD87+Wuqf923oG9oDDViIdWfuGJx63dal3bl3urFjO1CP4t7WdNPf9jEpAdTLL5agoXjDtnpO6E
Oo+cnFVHRFeUI54RVtFAPNujHflX76wDdgqVHPPxZJj/98P+eJjfDue/Pewve1O3niaZl324DzNj
0jSH4vCTrhq9lVrljv/7037oPH//NMuijlBwpv6VxJ/WRiIrxlDus76bEq0Ip8xbWUR9zmNc/886
YKhfjE23ZD4rARUUsFIAhESZgzev86cv/69VDTrg/z3Or4x+qfBxB405MtOauXgOxqBoC4FtPZ7Q
kq+Bjdkk70aL6Zx4AR6z5yLaSZ+m/oeKRf3XO/JvT/LLa7Br8npVdQj3TjWSZ48+eAGKRA0sWjsA
91PkU90LjaPgeiV7cuzOXvMtanrnZNnf5vkPL0oVl/J/vKlfxX0ljVrqkS+2l/da3PBMkGHJsEpQ
gRTZaLCHxckC7FDEiGmiKO4lwSBBpfDTKuq/D79YFnI0lu1XnSC2uq2nHbb9g7+o54P0mLAvMW9N
R2p9ubT2c+LfLTz1pLclfqWuf3kQZyoh6WDk6SUfNQlO5rGcPPxmqs585uI2F7m39je6yPAlKJpz
83n8SaOIINgFwzF3IHk/D4/YHz+vcam6nTEKZnGE8/HKXFtHpz3eDAXVN8wlCGKJcnw0+1Z2IxfO
tXCbeHCHh0eGKVaEyu7HEFk5xi6WhS48epg1WH8okCeJQ4FgrYY3zZkH1gElj5GcsHF2lbU5t5ty
2v2lH4CFJLyNsKzNxiQKj5jFTux7VZyrbjSnYFgrGfynWkteAamIqhhdh2+YphlUlXGam5vHtd/h
tgLq0E5NINY67fB7SUZBKU2HawyGaGxqp4H+8DLM0sLSwA+eznvdpMwLsktiJPPIg0hDgsArWUBv
bcsgi3dQqO/VvBDBNtdIZ+IxT1VoBWGxVTbGWtby/ZPpCPwHqzIBY2pipAQa7590ZCEKWJvQxWbv
gnFVHciI659jMWQok3W6xQr1uecjrOBbduV5JV3i7aOj0PTcEaxlgMiaco7BUdD3E6GfK2VoZn+o
ro1/W8o6QhYbmaoiPD3+eQe3hVk4rROUe8nDKA0ig+PhQgmJlBzXbO7EU8sB6K9eKreKjtSKBRE5
TO6eLlGLtj0hUW9UPRAab+tsn5UHcDRXp/aT1pFJwJ/zgIGNrgAqOJjoq2hjowSGcnhEQnYPYTr6
X5IE2URYleE0PDEPBly9SmXqma5ADKRPNYwfE8M7UH9c/nsf/y685wb/+3f/pf4I9FT1yTMq92oD
kbBLIfUq0cUY3ppWm/64eqXkxRhF7T1KmzExMX848bXfRZi/PMEvNQSmg5KaahHD4IpcrO6JBDdJ
k2nUq5WbmXftOa03bJ8wmKoBlF2lCMZjb3gNVQhxiWvTvTAmudeCIA0AsXgYKbs9qsZqk5sjFeOM
qd4jhm46nNhKpyS8cww9ZQUb6u4Uc0iD6jdp6tFz2l/CeZguhhbB9S5q6STiD4i87dyGNW9DXjI+
+vTL+nhAoG4IxLPncAxlMJicYX7HGzvUx2jSPdijRCV4dXzxnRDELTynNBEG7N3i5lnMfh6LWsI/
/4KWIWjmSrjJiet4mFjiyzsF/VfR9BMFTUY4Ut80BfSWECVz8sS96QipWZ5x6UUrRRumRQoNiVmK
4S8ZyNvwO5uvnENXnEyCe6pvQHOUdiGCe0j73YfPycPzW9eXd7V88eb6lqyHj6DDzda0YGQ5UPKr
BaDkvnx4DH+z96BhfhONsqtuRRP1BbSVGfa8bo+xQWT2u/4h7dUuGA+2fxFTOxkZRjWrFj42xn+V
dwIhDKnto7mM0t+fFD9wSjuYWRUF7jKdJt9e7VoF1gbwpXhUJRoXkTH2F4RpQPlxNrA5n2U7UX8w
T2xuh+KqHTQQ9/QDtziB+Qis9KEx2RQq0CG8tcfoQUMeG/OGOVrjdo05a2Jsyfux3+NEeyDT1hWs
MwE0U2ZaJ/XFm0ffabkIGNaYH1ibc3e+/PQFKPbJW61OBgrrYt3bygRz7G27xLapfYZXa+0KDWp8
wtB8Je7gZmOrzzkDGcRMYw24q6pBBl8YQEA9EriGUt39spqKb6Fs+ke3KKdZjkrmByomRpXpTgA2
pNQSMuLdbazx0m5ZWlA30Vll1Si4yB/k7C1N1yjvHC7adxn5myZHcCinF2stfpD2KbtVYbrtq9FV
82EPZxdnFQ+uS/mMp3jJMjZIuHazq8yII/Rxwt6bWzqLVltVl+pdQGfwY7VukoH7awthelhBSDeo
yUbjn1BScB5gzTuWq6vq/g8H078VyX8/mERp9jdgq8oy2wKyD/YUgS/52IGVQMZGSML2h3djOLhj
AvvfH/lvxR6osqpgsmpoRNv+8xODSLeRr/rl3o6wmWkn+alTZwIw7bTZf3/S71YAP868//dRv1Zz
MqafbWb5e0/3aE6yFK8G60JsGUF2mDcwBU6hu/knIfIEbtoNIn9j394ijDKKx3P2V6mX7QWU0F8r
hLWNvG8WgVJOxLAkjle6AkmfzvG5Y0CP2kRHIord41W9DmXiksCQjAr+zx++2a9Voa7ipaLi5aLJ
hsqh8c/f0PMekNnjJGJLYSaVr5XFU1X+0D/93pL8+BCcowzVchT5Vw2yL/lPvTGN6FCnfFMYKWu9
33gVw9wZhOqX7PKHD7R+gwt1VZdRvBqybco6X+2f38pWEv3B6Cw4NATAyX2cb6pBP8cNiiYzey+H
tp/Kfv+ClcDGewyktqSYU+jNwdd67ocAHdSj5PGcTnu5ttDQtdhe2CWKj5AQs+qljOK1NaqHcsrk
ifLpA4+YCdIdFIuYmMfOaEVSNrNE/+XKSSkmRvq2SoZP7/hwJzXdEIlIsx6IrIsneupqEY6kUFAk
e2mnOGx+hKHTuonZ0Isbk4r0hJEPIVIqtEnzSD/yDwkxXD72snwte2jTFrGFGGyWK/lmMrPZZjWl
9h+WyW+7W/yiPKkBnKniJfVLyWXYSlVgxIoRQde+mKr0pmGtOCFy4KsfMDbhTHMsn2rAILomW5kP
8JvuUa1AxRJlEtfddNXGIfGeM3oNtTYX3VMawaBETDRLnjOmmsUItzoOVgUlajGpOfYel6BaZX31
fzg7s93GkS3KfhEBzsMrB1GjLcmzX4hMZ5rzPPPrezGrG7hpJ2ygX+ql7i1ZVDDixDl7r+3rdjag
pGQkH0fx3iOZprWTx+xH8aMqiV2Mf627Szd5jdF/87X/uY7+51t/KLZGs41mxYhQ7CKFMrfFzUyE
6TdvoPSPR6spK/hRBgxt6fqHDylEa9YFXSafiOxtAhiYkhuVfSQucgd6qBofRBGKLlqSDGbO1z/r
H+f3X5dCVdY0CNe0ZnXweMqH198M9QzGZxFee6L7SL/5bfThW0UsiJ2g1JOFemNh7zJrjO7IImIo
N3T36dq8Ih9v38+hyETyrIu9/ybergKIJPCKd/IIdBsW54vmB9gO20jwmvewMC69m2XLLsnb2VkS
Qimi5meNwWSptas0TPeE6ZA9Fzg6Pvivv+fny+/6PQ1DVHDBa5oqf3jGgVSRFxFLoHm6DgiPtXaz
gnm2M61+bl1LQD6878OMV1OYb2v9Z48B3g74w1s3M1snM/Xt2myv0hnx7XsiUnp//Rf+a480+fVB
R6jgHuGB/L1ljU01R4WZh1didFD01nepUHA/2a2DjHXWJ9ZPX3+i/o91x4ksQgVgbG982pXjmNQV
Uc3Cayq065zN+Mn/diOphPfaHSiVdmO2V1j4ftXCtC/EjdwXG+M4wE8iYWszkr1lg0g+jlFyYT+V
40tA9Np6k3pIxcghSekNXYddsUv8mBEvUuwEox3vJAMP4z4aSbP4MQhPCP/3AlpcxRlQ/a/q2rVN
36B2kohcQQylmE5IDhnnX3WQHrVHWcM/QWET8Ft8/Uj+nAsfXgdzxRsqps58Rv54UNVFBjMfxOeV
bpfdKoBtjCX3U7MpdpU6um1QC049ICR/sjqiv4fdL9y2B2XHrWzfWddfepP9SO1cAV81D26klEcO
V6dWXjPNUdTCn/OdvFh+a4ybQI+/2aw+AzVU2WRz1ixR5SA3pQ8VmFFlkqV1VnQVX7tNi+QiOQan
0rozGYFocYvTcgBIzhBjDp4EUXgoiRX8+gGq6zHw8QGammppIn+HqVof/gRJiKaIV5lVzCQwvzG4
J5/MyIpcpbmMlaRupwW7lxqOXLUNT5OD6+DJBYP4Fr1/9p5MKJgGBBkk9LkJwd9LL/4e3ZLiRxEC
Z0L7BzNM7fLti6VQ9EkTnRf+Q+ab3mPA+NNPSyck83eG/CwSN7na57gsaXmw+fqb/mvXpvFAN5iy
htf2464tiGldKwOBZ4NE1pS2jAQMrxrX8abfmWO5J7cWaasaWZu7rz/5n4+YD7RUSZRIYPywUQht
I0xx2yMOWXN2ckV32zq5HwS+5tcf9M8tySQXnkm5oYmfeNlpRmqK2vA2KFZ9hLW2+u7arPASZODW
2eq+Wb/y2jj4tHh4phSj7NSf2uwiuSWhovN5ubycFoG2ABEKXpslpjNqbXwnDIU3iTfEITgTSsjQ
Mm7LUTDYUsiJ+7nqmMNzVwSnFfZYnweYcSmxnzUGhB/DRUCX/fXz+defyy+PwYkeifqJrFMpiyQR
BB1eVQg1+qF61Udg9UhNy29AZP98sS2KZ+AnFiifjwTbusrHvDZUAU0G6z/EceguBudYGlX3SZJd
8hh8jSjiHl/yHpPR/1Vcqsc8u379nf91kJorUdS0JM1SGHD/fUylU9tFYRKHVxHhkG2aJUG2sAC0
YXxLysU663JUooIpTsbsqocQCkWTZvtFV3YroLWVsUprQwIaft7NGbfdag/qUKeR8M3fucKDPqwl
S6T8Z+lStKrGh3p1CvuGPkctYGdKFdsgAClL5uQlryvOG4zTInFcSyP10AZR4/OvMAKsgplSZM2k
92vPYz2Clod1XDD/RNtz2+4KoLPxy3Advrk7r9XHV3/sh+okMfQoTxuZ35fRWI+AcJ0AisY3bdM/
s5hPH8PBoMkrX5in8/dvl6caoxpLDC5yZ9K04hx0B6tLHUmDrhRH+6k3BLgJRINHgy8onegZhUK/
PBubHdgahknlq2bsxpRJIQYA62HS3nJbSujwGveleW+N82I39bOom07ZhM/dMJ4WcLz979o1QgFI
IANdGjvVqJ9I1bGIBWgQcMSCtJXxpQlhrW2Ey/AoWfO9soBd/k+gPXXzWzK561vNjUjEp4dXJu9p
xNP772+VethWD+FdHM1nvN830SW4tgXhRNkz5o2+q/eBI7SZS54VAaX42NT7vi32cY23rGVA9PXC
+8fuTBVPOc37qknKn6Lrf7og6Qjv0CLCi2MBSoGqIx37ZgL9r5UN4tWUV92SRUzf37+ikrQ1ImGB
Pl7XbPoe6TXRtQfU8IV5+6jkyva7obEkKv9Yn7z07LbsrabyceatDoos6HUQXKzc2pReVd5DMG6A
im4W+pzivllSZB5Q7E+jdUcs2EbcK9FMevvk69aNoOVuUrd+LKbzpumS6xI3v/qC/pi+nTZ0sRnS
VYzn4NGvsYMwaEwG05n8eBiZDHUK/+kRDp1KxaL71B2i2+jcN7OivbVwbI5y6wVGvSny+LkpH4sJ
n7EjytmvueY/2i/I9HK9dzqx0xyp00d7aTYEkh4GIRMdmbELLVYxdAu7NAcvz4qneTMJ0mHGowxs
en4LCRW1u2VXl2p+yJPkXSvTYkOBcmQcaicBV6RusJdz2y+e3I37RFZfKy2h1ec2s0hKdqjYB1O+
HcrML7eSTPy3zXhNj6ivHUk5C1pjP/5/LEJL07lHSFwoP25+NGGEtE2W4GJE0W62XN0LC/27Amhd
Zx93E+t/PuTDppUvPRSzuAsu5RC6AtdixRYC2uaMvHUPLw5mu2d9kU+P8tD9qpM7JeucVC1aX6GS
/vr7/jl1Pv8tFjdomj3ap6tMU6nkSKpzcEGa025arSNxLhe3hQCvLPJMcmNwBGEkLXEdRYG1ZcGY
1zgaWtjp2iN8wG/+IEv+9HAUURJlGYHd2oL6OGyd9HYIxhEQcheZW1lICMtSkGVu8MzJGElDrkd0
R2LxpAjJxsQN3jXZ7foAd4uk7SqXhOUNSXqW7il2JvhVJRDAfiOIYUpYqXJbJFTRSWmizxNQP0+X
vDrZyrxFb5Iib2qa4dC6Yfscq+qDBabIiJ7iown2A5D9kmD88yRZc7TmKI1oMhWx9yBh8v/Tu9Q9
WzihWqZKv99U+6kA64qFZNJzZ/DYrWXy2whjkC7mHSN2u8TdfYx4cfHJ8JbMKA7eB89S8n16L4cB
rrwl6L1VnKceNYWh+5ucqafhZKB1+3oN/Cm4/14DXO4VehhrScYh9+F0y6xQEBWrpZXhiOKMYaAA
SSTqrePmiPoJDl9OEd1ATMmz4M/7KO5dMB0Q+joOJ0jlGLZJq6nvn4VMO5Y2LrH7eXTjAUaBredA
iMm15243k4GK22eU/dkZBnEvSPXLUEfETLZHUxzJ8Zydp74pb8VlooUlLAWC8Itp+PpdHsLh6tAA
lCGOmXmrZi2JhKK6MSPKonHqEKdrjWhXFhMaM/2d2p2Q21Zh+hpXIOO7qnJ9IJ8eGEe+KRrcGxV5
XcP/c1StAqcl1dLwWliqX3qC4kn5dEwNXhHoIk2RXuOf8zeN9M+bBvQ+ek0AH7lSGOaHTaOK41IV
RoNMK3ZusbG7yA1AORDpNx2+a21/xh6i2OEqoRCoyJe0PsrPEWAABhba9KomC1KtfAQdNro9uX88
4tDplcRm5SNUvI+dobkufibdH+eyb+0nSaJScEdKP9rA6HPtODitZwWCiUpxJgyAs64fFpiPnFnq
NadP2X9TSXymHfLnq9SvKhFvEgkgH36fYKgGLc709LoUsFb0YUUgtTXkAsOrQyShCWQkwy8YP+RY
6/vKs0ssh+oMGY2LAO/326D03lGwMl9F6N55ur0E58mUDuMm4WLVeWtua99sv34RP0+o17+bk4cb
o4JM7nMTZZaIF4izq5ww+Jj1UyQKm4kE7ujK747yPtoG2FOTGXvGt3X/vxYY/k5efxoQgNo+LLCx
KvswimosHVmFYGSE2FGwq1rNUe2zl2Ffl/k23oX1uDMusokb/zY8K6/9JkrNzbIXCpBO6V2WkP2E
bmOH9gLObq0Xu3r38vVjWmMKP75+cJcVVWdCQU31cfIyyFVsWqUGtLJCeY7toI/iTUatpGvmnRRV
O+EU3YDDsLv4qQEv5wVAAvRbMVuhm7oqOPpbsTijRHE9xqKXPPaszLV9pvUKPldBgkx4VDc/SuEB
cOEfp+1t2xROeZdcaMm40b7tB+/rL/Vnk/2wp/B60//RaT/pysfmRKwRuFuOJbTIHiKQknfPPfPu
mug5MGvtM6HsYavcdEkFHSwMcaP3qN7H8jftjAYFc4sRhdSm3rJJT3RQre8xc/XB5k3HMjrj9lPt
oQPdxajFYraitDZZU87k5CG8A3tirw0C4ShRWBryYDOORm6lXcL7YcRtW0TNa+e1tfiNHPpzH2Dd
0uD+UlfJq7L/7320DCM16Jsiv44CbufQR0SDxZCiMal/ff14/0QbfHi8KpduOmuwuiXr0/aZyKle
DnlzjcJ4dGJi4D1lgT1fSBhLhyZ8SwfTzXFv6Q3BeM48DkcFVWqedxuDxAAYmx6E1g5MzNswkb62
b4ChHGX5twQskmEz1VkxlH5hWd7asaUh41GPMBpLkFtDJu28BKnNgG2HUD8KBgIAC8nRrik9j46P
UfeDPcMaoyJyVCx1fiy8NcBD9aNcbJgTADzNyEb1idDwDY5p2u1ELkS0Kd6iGg+82btPUUpvB+W3
5KiAdQHNqrAKco9ym8qGlF8ETyG8Hi0iaExX9e2IHs03Wj9tCnMbx8tLEvKf+frB/5mDfHrwDMU5
jWV+gI9HSRNYiyKFAhLnWXINEzx4u9wXyUPI4C9K0k0mFe8J+sa4qnYTHG/tmmhoCPyZoNrYSejV
tJucyAHM4Ga006EVCtt0t1BVET+n4fttbYvLTu8S4B1jjgp3kfRdy1L7x96oglnmfiopzEA+bszl
kLZI9HKaYyEQkELhlZST51noZDuV59BvJcOjo8I5Y043am25JWtA67nGumYWPPgBo0/MkEAEkN9X
yOW1CwgUBpoV47me7jgsNcinKTj2BSyFGpxbV+wSz7iMpBjluzq4XZTZfTIhISS0o1d787IdcMN3
0CuKa1nftr8C89cKcpra3l6zF+M77VtM7z92XhUd7/om0VHT/1iD/rfwKeqwnIK8vpJz9fwnJj6G
l5I6Q9z7I8o6bBnxSS1m13QND5vYxvBSLpjBNmxVT13vqWxS+LONNmXq2xQjJ0d0M6Hwbh4LCOh4
PLkct66aIAcr0/Gbmxedms9Hx19f4ENlYNLzy5SuqK5TEvvRMa7QjbeIpQB/pBsxNh6mCuxGXtKz
HeE1wHYofond2Qoiu0ha1anlgut6OlReOo+451MEOJjQnUWLLzkDWt8gs96e42bHyxs1FPH0WdZt
Re3xrpw5Wm9xQAqaF2xU7J61G4/qqfEA0MAFZcLRbGciYMiX1t0CzOosS3ZZVLdt2XvNtkAEBqVm
KTfyznLQ4tmxE5q3qHlAqWIcrxUeZ73UB16ZrDOcVA/o8A5xgR1gEKsfY++0vZMAkQueQ2P1rUrt
TdviYsSB1sxv6biLzWOf/1xC7tfM37N+AsVz0wtA2fyJZB5qbbl1WqeRyu34MFcbdNGZtQkvWiM4
w3bAJHs28LzGvt5wA2CIKdjaePwdQTQWuc3L9esooG4LuWV2zqAOrvCUT1uGptpPidwudTPAkhAZ
hAfuf17MSXTe0ia9fdMiiwESExBOs/4oxcsps4XE3MN+TyVPYDeZ9srEMVVIfst53mF/gUpj3eXR
Q79JC8qWUxMjf0czqiuvYwxzhJjgDsWsbtfpgCAhHp5QqrijMW06xL1NMh5ysXh40yy8/U4NdZex
gv2WjNZZVJaLL+jaRW5fMp2s+4qdSTwgq1kNrLtdz1jrnPbB/qxm8w9dHFEWoO9WcTxoe8sL4/R8
NuEdmVMJZgpcenabjw6eT99i2HQ2HlrzRwEC1psm9RfA7uQ0PncaB/NN88il19Mug5aBIBgQQaAi
2zjWVP6aNxZjwh4wm9Xg0vfFYdjYWZP49QwEWzNcRXzAWkKncV6Ii40drKT22Ci/fhdW+EddK3jC
ENiWhzhyyzqtnqqtzq0MQo95V2iH/llhZyIeR3lsj0Nwt86bxPlQbUPrd4bXXZbe4+XMSjyVeDxX
G25COUOZ8aO7olOTE4eW9S0j9U3spncNaRiRzOfpeOi5CZosMoD5tnEAr2CPtBiqSPmZS+a9Gd9G
D6k+wqTLJw7unbXNIMo3rlImN0Iy7oRSOwHHRGka0s03N2WTpDtL37WLfuwLX83QAcjZ8isyggON
ax6BwjFferKWeqEs+QoOAyFvH2i6d5DRDmJ8n2qSr3uT2e/5Z2b6oNnr53nMM6cDtKUpbseNGXhh
yCu4sIUrgNoMmSIsSTqvrjCTmbDFQvU4Z+gSFgAaebQxHwpjRwr9htkKNw2WRPEWPq9kTSL+MPow
YH/t05GcRDBB2di7QE712ONlk6QDVaM3B+1BM7nKKIujorgU5fqsH4aTFe7E8FhbPGsyupLLEs1b
EwRVfBdcTRW3KzGHaevVB/YEV/rmPizL/yjk6HCib8FshSjqzzzsf86FpUlnvTb05qo3Fd7ucUm3
WQ9vslUpvI1HedcIyhE1hK5vJklzzGADVBXx5SxDkOaigYVyPGcCFHcvJpaeVp8zgxtLJ8GLW3ZV
BEMI8yTPdAsjcEXCjvvBh2Tj6QLqSSFZ726eQv7IDpqD/pImhz8pcrHizgHhJA/FzxEFvi5W2yJC
C54tNjpmwDRikG8FEA/ZZjAp4+ThOHe3ZXoeItlP7qJbHqMj3FRRsql+RkiYisoLfSVd3N8Lu3Ps
SPVAtkhn8qcejT73grsODXT2YyTV20NV4dWlvNEgyzpRLfmzuWsqCQaNQBCQ/kYBB95r9oQYLCJj
/5HdrZSIS2C3yOMztNXzKjtfbYwNHvT/WvpUEu5yKhjO4qrDw6OcpTPpsr2T4hbsU7f0Qov2v1ci
BqKGh7cyYDFMHdUPzdF9nsAdPLdhsfaZ60sqPG3o+nLcLt7gnsJycQa31AdbeR5IsxEtkZ0+dUao
JsqgeoKaux2K8LGmezt33DJSFPdwKDgNWbTvRhBtejF1w431ghYflD4g3z7E1x2EipuCe0aqubhD
wi9QOBP4ZnKs0j7dZ36rhVx06Q3IpcMajrjqxqWnnSNVslVsDYEzkqywmJHHkHzzy8DLIPN7BE5e
Dd4BCb8rmZErlhReNOOAO6XJ7XZu7tT03imu7e7HItwZgheZvmom1Tf9BukfZRGNBsavuop47tM9
Jqs5goYx7a4z96YkN35ZEfJGKdljMTXJeNTC0aegw8Bj3uk2HrGva2ztH1WNLq+FKVW2QbT9h6om
CNV8aXS1u+YzvOQFvpEeQ4TL+8LrejapBIyXAht0xG5pJrtmIjQFEEg3WU6mZpffs6BcQmHLPX/3
W4i4BvYbyxvS2qHZwOZeDb5ymkwGbBvabc9Qj3Dmz8mrVBuPis95MNA4iUG5bNSM7w08GiW6lHC2
llZ3n8fRkwE81LTSc5H3HoPlUPH1QULL0uYTMN6WNJdvnsjnMm/VoMiWgigIadiHi6UZJkNZ52N/
rbN8tzZiaTMRFPT1h8j/uBXoCvdWjcQvQ9Q+aiWlJGVRRFN/tcKHIJ0bf6CLnwvp1hpKLpKin6gI
i63i4Pdpvh0KxTtHg+yGO0pJLmqxnm1stQp8stI0BZvKDoHnWSMgq/jm9qv/Y4ES/EGbWJEMlsjH
i7Yl9FJfzelw5dpiMaCUnXwMSMXSb8eQfBWwU4jmz1Ky+HJ/7+fFUePUsYrkUBsw4Cxze8Zu92w5
Zu8Zzi5T+KXdpH0HPcN9MoTVJxGE4GuT7IJMiu2nbKmuZF0CB6ReUxT5xL9k+qQ3GoYdtQDzZTqm
XN+EZfBccNvV2g6rUeYUJWCoGb6I0dC4SHbprJzUBoCYYXZO5X79+0n/uA2sSlcZlYam01X92HNR
1Wg2tDAar5O5RAAYNMcwuSrLSf0jEBTbjwIayIO4E4x2qzOQquvB3w1j479JwPSRkY62HSkAKI3O
FkH0JpcpZ2PjaI/cQdlWkOnJOSbdrrYl3Dy0FTLWP1EmxA+HMYCxpSCPq7hlhFBnrtCFj4n4kKTC
j6F8MkFGn+tOOhpSeH+OFb1z2my6n6afftLNh7detPaW1ONvGmEJkpNyIvdaj3At+CnmMAs9uT0a
M1LEPpg3AorbfDAmnx6orQmy6o0kfVfhTrZKr6AW0jpy/oIccKpi/1Ir87H02uIRerKsPKtJ7RQA
mkOQRlmH1OzXqE6XkQuOwM5cCb+sJfnut/lHPwxlnY6Fm/Ql0TQ/vsJyIClFHpXmxbCUax1JO6Uw
NvgonmUi59MOII8FfjIKRcIHutlLhmDfDf0z+TYmJGjtfRpMCdhCfElhDKUdhaGkkRI+pvpJDoD9
TerkLJnwjnAw3Y5Bd6ukYInhxz2FALf1VnDbOeF2yJUVOaO2o8Cj/B9vc9whcOLBU75wAGmj6OYI
/Ayn0ljBfk1jrd/0Bu3Ru9zMLzO8lgelL/2cGU8bu4MhHAavDX5UQ+xlAvKrDnUWg/tH6B1shhJ2
u4HAyW6AcnOK9ZHsmcoWlPnXdKqKzi+oMmOTbKQm3uZgQTNLuojtrXSVm9vzTCXs00W8UTOKXK4r
kto7c36NU4h/iNpCELCmO06V3SYeMQd4Nt5ak63fb18i7mMFc9g3DcwhdNNA3T/RV72Bj0XSM4im
CkwtSrinNbuOGHsin4FT+REGnd41cshKxPnhA4vM7hpVv/KdqqY0iFcsR3eTzQprE8x//ZLUoKMf
VJiC06Rshd0sqjcWCIBvXu31xPu767SuHuR8BhpkA3X+351FQTfiaGSwcUG1jo/RBI1t5Aih86w/
NT/qe8WydsJ+3untNwv3s8bg7w/+cPLISZgGtTnhU43yHce/NxZncbrh9LyL2z33/fK7r/qPaQea
SnoyCqo2Qwfr/fd3XWTaaF2RGBdRboHzaNeASF9kJFW9qb2gQasb6JYnt8mvLJZzN53yZ2m4GfL7
gLkNFTLzUGFvwpsIXl0W6MxLVTmVDllfqagk1fiJaJT8PS1v9EjdVusZpyfVvo+CH2HbUSjrsGcn
SMwxK4gWM4avREoSF0tbTLTxFLomY36osnW2m28VjElTpB24x1MgGCed4rTzIn3aYQ1zZtDu/rS0
nhZO4O6ghdHpugwimiLj+cbsS1d77VDBjs/qWzPn3n9pmECSbGCVt7AQN/UfDmXfLK6SBfQn+l1z
guNa0t7Jmx9pX++eulnfQTNb85e5KyO8bmf6LsrgCcZNnxWH+Fg3z0jj6LITuDPDDZ24Ii5bkdCO
R2CfxvKw8k+XIN+AnY4yd3qvsr3UVhs1ad6OVc419b4uhadvFvXnU5ylLOmGRQsLnZ/1YU4bjjVj
bCkkVCk00e7JFyOeDrpIn/dOmoON8Kq/Gfoh6yE4kJ2RuY0sf7O61xnQx9dKRvWuqZLM8PPjgZkK
MHiKYAguXaWMdi2Um1hk36vvi/Bb68tng7yqGmsNxzAKtQ6Fy9/rOq+tKNbEWL80raR6VvZKONRk
D4yrHYZnlxhBHW3s2mL/j4GShePDWGr5NpELL0tFZ7AeMpXACIypg/yoVrHXJrLNDGBfNIayw+G+
seQJCI/OEck2p1k3jPFrX3iMHX0k64qc3+ymp7/WW/czyZ42+DVq46Dc2T2nAjy3XnWfOhTw+VGL
4MJ6Yl9juOj86j0IOInf56bw4bid2zbbF6XKTWQafgocPAYJrFo1+uom6cW7iLCuEcwg8ymF6hHr
AkbR09o8UWaiiunNIeKKDgyA7SGW6D/g0543SuNMZuppyeW38V/eXHSrR+dg06Tv8BWGp7eB8quq
EagdVU4/4Ti/9dpbdBMPWESXwrXATlCnMwvQ9L24mScCy81dduON3GiTvfAeGAMW6fb+62Usf0Zp
rD+swigbDzLOqY/d9KXtGn2k2XepTQqQSpjdSBzvaf/GHSUTt+KlSs5lqxzdUsOJF+wV3s2lIivV
UQoOL2jpb1roRmT+ds80BOx4NO9qvb3UQstUAEwOnNn7JBcsv4e9YKcpUQYDCJ2DTDbTeNPoniad
xehUc42Z2bxsq5xPilqHjGAg5yUnUajOGW61ZYPXljThbZAIRxZ6lhhekFi3ptjvXANqcklpJ2Qm
A56ctGH4OlVrubVEO3mHHYdwQqKlYnZDSqsFoiMyB68M6DXpI1Q7gYaxOjAHCKPiLotoQTIqEmUi
Deguiy4X3sxQCWFq1NbBIABr+8Yo9de6T6hVDT8bNU83sQ75TbJVMF6upfZg18gkosfoh/6WY0UI
jF23t04FyD3hJFzUJTndhLPqrcuyukFMchMSYJG7tHc2rPctZeNBbfo9dqqHXsSnxBSCG57czMeX
xGj3U9EeypGM9h+ADXQ8W2sC2Nw9rEc9Xhxkg23rt4q+F/LuOIsrjvjZYiAz7CV6riJjnLYcdwNj
ski66Ppw6y/ZuBnaMwOHc+qElJk0Sa/pcLf4LbIb7JAd1cVmRIdQq1e0NUltukeGy+NOpiFHCd6N
b77Qj6de2En9r864T4la6ZidOpnita9M6sfwTurs+mF4sq6tKHjiy3wGwWlPFSfQqzjegZilm0dj
0LJ/m3lv667ai1t17A8T/aJkplNn3ks36l3ymIe66AJr4QdaEbZxOTgtsHXjUh/D84A+aIURz/e5
QLkY7ILDqqOfDHErMoat9o1ebsxAPsgNqPkxdzMSePT+gVUih/OZHiLpSBIhzef3koJJIplCmrhG
B3TvqpnpbTLID5ATZFDcMNkBZIm3NLWZ45rUZitW+j3CNcYOQt36O1/Odtl6i7yCgvANd7Gr5Plr
K55p5L39QTW12r66EY+BhXEMCov+ZLTS4Q+WKcq/mXB/Jnvp4mqLsSQTF5H6aRKYJ3E+ZdLAp2iD
4JVzvtfQRjoLRlejuktD2BaHsHthopDVW9Vtuh/jmza95sea0d6hq35Z4JNpCJJ81e1bhSCSoypY
aJHptCAOg6gbvoz3o/G72euHucAncWfBzyOtCnTn/+MW12cr0n5+vaMZn6rND99s7c/8T/tT7Nqg
ClJZOKex8mIUu/R39bR0KIGQtPdXlujS7/intEsA90bEdAXC4AzP07PoQDkjt6+47+RS9cxsbG01
0EuH2uVcxRc9m2+06LY41NLdCsNVmo0iNW7Y94fsIF3U2+Kxe8zvLVPBv73SdpfOPNNNIWLtUj0m
Ix7aFUYx3SDia27V4zrKf5IeMCQyImxOOI7dpZR8qU9+eipJVKjA3FAU3r5+PvonFez6fGhOYZdF
34By4+/ns96yTSXCyLJEy3tNW1QbFUYbFEpcmQYn6EkV2em3w4LUrAQNWs/kg1+ia3EjgiCRZnbI
lzUjrDOeSCHTJfAGXEvCLR4zMU0czR/XZPTu0RT28L4xATf7RHeX4bjSN7LXhQRcmqXGi17uhfuU
oQeBVj+nF53cFN3rp2u7F9kJ4vjetGLPcKuKG/zXj0D+4zT4q3T68Aw+rBFTHaiqGkE4DwaRhJVG
2AscliIi9dEXUK3xM5TsNa1IX9mEHOVPMsxtzdxw7AgbrTb2K0VzNSKV06vecIuPCeTh34M4hHT/
iNe2vSV156FJ/eZ30c5emhfIcuhESWVe28oxGlFvZW+oOgO3qZba7ir5LoO7GWvm0/xak2DSPljz
0e6Zx1Z5ReDYCpirimw/1nvRSjCVeOVy196vdvnV0hK9xmApdPneVO8DS7RzQ3NUftQ82ZXJ8CdI
IWfqtkY/vp2Eio15wK42mu40sbsFqrgRye7L5O4m0pP90byN70cS9+JzcaMKgZ3f60FKahb/M+Db
Fl7/BhyO6OQYvcvzGvpaIqdHL1zTKbDTS/waESHWNrv8JNzQ9oDlIJ7n25i0nxTQAzugSXjwPHjl
68rBbYXxBcj6vXQNlRaC53/oUKEq7qJretbmNSeKgHQm3IesQSv2vgz9038XWqHRuOerdktYy0qb
MfvW+YOPxn2s3q0ccxlC/fK+1nBrsIR6nE4igRCvWUa4pPxUPYBhG0REDzut2uTTkyB5NBZWjrQ9
norb9GLOiQMEmH0fg+GdeVbPMwTSF8Mq7TdZ8Xr9Aeo8TOH2uXtPaDJ3snTbx6+aEjtqpvjRwG9/
E1fto3oueSp1seLeod/r5KgYNxrJzN1+DjX/SR0T2GGr2958Dl8M/ENq7GdwZs175EZEjPyQGECs
8LKq/7kS+4erUPN1iktyIcZBI18SfMTP5UWhxTJarnzTQWZszZmoDi4Qzv8bXUw3A+rY/o54bGX2
1r0nmr4xg6CT+3g/WV8y9ESIfPAVsfr/3mjQEslmJFbNJZKY9G2Oask7ccRJ1+JouK5Q70kK3TVB
IatatM2hy6ZBmsJ/C7ouQsRk2gtxvuQGmv70fwg7r93I0WVLPxEBenObTO+90Q2RUkn03vPpz0fV
2TPbDPaggUJXd1crk/xNxIplggMBZWqO33k8WbnoLXzbmXbYsRUaB2hL6EStz2F8im5CREySVjYP
Ftg8W7b56IiOGmvurkLYjwDeXma7gItuOZN0RBrM7r0OA1vi52Y6QpCaWIlik2Eqq0/hpU+1mWpa
djbzYBslPxm8SdyvmGgnibPqj+qlKc8qjJrRPhQTWCHcFu/yOvp1JUI5HfOxxWXoDBdLmnQNOFZc
mCZti7eAHPlHyqVbFvjVXCAm678fdP9Jzvu3VzACJP90F3piOMhBmApH8PlrHOcN13kLso3RJJOk
lHuMSFxbpHYFpGTe2m0xbhGhYis8spyM+QKPdhJ2lNazxbzFsLJt1XmBgFYFbQsnpaHOIJgAuBni
nJkamztNtBdwgpPf3EVhNQt/OxkMfepshdBdZ5Xz/d+/4n82pvAONQ10CeqvikRq7JL/6SuGGRQy
KzXyk5YQxGmou0hNYeLA9hjnddpJqN8WcIqM43z1lkWK9nDqWIvuHYqXFGcT5Bj//RPBROJH/tvt
8i8f6d/wrkgxK9dxe+s4RuvKXufYUYziVnWrfSUnpC+bV49xsKVuW96KNm+mzF6WDtTNEow7LqPJ
MyjrpTcGmqtzbtUf6fA3mc14Cs8GNxv6ZOuk360hRccszjI1mgWytU9cn61gpNM+ZOkWlRnbkgil
bGjn/vD2HVsmXrUb40+rtRTNjXxnDq/YO8CRymJ6UH/vX0SuJ0JEX537p1x62nE0jNYQOck7a3lX
d5qjTOo12Dj+DB4jEu1gHALs6N19es/G83kjbK3tKAb560YmdnjcxKvMuY+hlvGDsEn3wQCadKgB
z0nrMnqVocqe6LdY45f+VOqEiZ3iO1CZH845MsYYti4mXab+VF6lBBSwlVZC9lSxSxvDpLOKrEPr
6b3kdAHc9dfr+ipmi0zHBX2eTcVgx5CFSazo1QuVjCgio2D1CPBhYt7N09sqQE9j+l2indO7e87K
lfaU3EVLS0qYC9NqmeNa+DO8xMLOq295JxNeNjjD8m9E5FDJKw3ozoQFp+8yzGDHh2x9jR/Kac7d
Vb65w7U4jIFiCXFFaiPbErifN8Mf5Sd4KW5nV8fm0t4Mg2TN7pNYkhtHPjk5lEINSEE9ewrkNNgd
+Sg3Usn3uKg5b0Y5B/WUDcF8TLTFH9VXVs67YaPC3yJwKxnyfbDSunwT32MifNnhijMnW4wIXgy7
58KqfKQPea96V75S+uWt/qakjgmoTvZTRpdaf7ZFNMmeSDGyfDuqCIVXDyurfGDjexYIPoQNeArv
mGU473IrzpWM+Bz9/1y1HuHAYysz5vAYZAtrrwaWyB//kbZbjVWCqNGnTZ4JyOJ3oWcnT2sJwCh+
YMvvJVuvWQ31jhFK08y0l0aSYth+jaV7mt67r4AjnATZYpkSc0tND3kcSAZZG3JZaG/7vvsSruJ+
OIR4l/jSNQEuVUg588xo7kuDh72Ttq7LGlM/IIn0KSauXcGBCf2vMXHSI6KXIVuYbOEBDQKJXuvU
rqgB/mFt3MIE/Zu8IDHFj7xDTUsUh/s2/M7Xfb7FXPpQqbCacHzqgXCmyATKdKUfMfffdGiLxowH
oYV7+RZOr6YqbF3PJ795Yjfr7HLDGYSdjKkZJn161MKG0fYyGILfN/9rt4QD4zkklAtpl3c0eyIY
NRNbROOWQ/IbWmeuXzwcRsZ2zG+eTp7sRj1oeWlDFgX8DHk+9iRYaw6T3tsHLa+RLqBrC1vu+u80
0EN7OOPuRxzbRA3hqiq6tElK2JVGwR+n6Y02XepDSH62zyS0dBiZ3dLTNXvsAf6KHcUEx7FILjq0
dWk1U8N0614LyFLiiCEW9/GyrK9/I5TG9B/jVTgeqQyavC6LYfEiXOZX4FSdBmq83RhtVLgQdLyF
NJDl1pmPkauMQ9Mh2utPOHTdJGwxYZlmP8WgHWjfJl4VMChJsfEc646x5ujED4wYHBD2MYsK3rYO
sgxCDwLjfzggPf1BILR5rMbGcIcOM//yN0jGM4kgot4W8TSvHwl8z8dw7E8Cp7Ve3QqMb/qNjHPN
1jgBAYcyuX32WM1lPNPiLO2MaDMae4mfwqtrT9639NJIPSfX1oHgZbFsxYzMPSuxgyYv0CpplPG+
E59woIxJrBUxBE1bUNHxt71vFpNjNhhEFFuuiEtCN9FCPF5wbGXmsM+13Dl5ITHDYSqmdpp7SIb1
fOV51yYXcbVhGDSLULLbTaepRxDXaV1L2d7R60khQPpSxGkEetMv2uHFgZ4cJeUcbKNtEcFL+TK+
VKSy7UyRu8l41nXXol3UJ+PxGzfxSWrHbsBDWf8x5KknpRz6pTLXGlRGWY2oUQ3MuXoiRTU9dMbC
hJTXp3Ac+f80BwqK0XlnWeDaiPqhi1Bg7yppl8a2f/y/zr28ho2s3ETeRHBTUXODAM5brOaEehZz
Bzo2Tt7RrEoIwsujeax/6rx/UsScvRUu/8bWsR0OCgPacdQ32vW3NJzCn/BRdhjKn6pnhsbHD1b+
22XJchDX/gqddRNQCjo/KmdhJz51piNo9aVVH8/zPzE0vdEBOhamgjlTPwsPa+7NqO4dOUJt+FRW
0qotzooyS57hxIfIHjFzBtoM80e7qTOyj4i0+jagACX7bFbqn2PDVRN+5ZO1N7bVtXDrr9WYXrDU
wk31nZC9Vv5GkEq4+DXCd9neDeEHj+EHxCumzpMxA2hcf2NQ2XiKl4+chUuipuZMXd535ywdU5i0
RExPenXx34ui/2BnMJFnIIaNPIIKjb/+tUrLLLNt1EDLT4r3hoNdEtW8FsvlmC3y33+Q8v/oOv7l
J/1byVt1XidERNMdiyrNgBIaf1UYjg4lAPoVEVhxR6Gt5uemw7IHqy9MYGP4FpTkxTnrOm8m41mP
B1wGEY4Yz8D07S90E1CV1GbmdpCe9JZcKtKAOyzizGFqBMqiaMiODtxUPpe1pq781q8n2eCzz5Rh
h3T//0vy+8/nyYDRRCYKiCPLsjo+hX+qehM2kt8ZAx6ouvloO73FAMBaLCx1U3+JyQFeB7pAvJeg
fHvqJFzJUM1MwHnu8j538S4eQ5n6cZHdm7+nanoxxfN/fxfoFs3/fB3/+kH/DW2K1cHoAynEPb2W
q3UEHF5aprUy9UtaAs8iGDBL5g4+yakRBAM4+5E57VULiwxLLCddnWZzUUrBXZMaLYoWUvtmMm5b
JCkvBx2mb6WF3SXi4nPTnH7bteqNWCkTtcCmJdEaUOeBx6PUl0ju260bA+hyXEk5Sc0ZzHAl658a
pnGlEHhrhBgGfjdWuvLjctN21leFn8VZEhNt2rlqMhNzp5sZkWPYngC92ArBCETDRxXKpatTtR90
6TpEkb8rsR8K2qLZii7zJTg0xSLzmi0iqWSpmyVrjNkD5HQU4FUsw2xR1gFD1grllJC3Mz/Jaqi9
1nD4/aUipmDV1GPSCta2iCwY1ML+JtHPZ/AqWHSkis47lphxzBRNmPuKq+wYRzhG1G3iwkKNIYFx
EHThzmWOryERhJNuovAPfbdcBmX7iQgElL8oDwZCoUmSRjC5A5d+MPSakZU4H5S02EuVJ6+LIlq1
amsuiNwmPFiXtvDTZSCupNv7aUeJIoXVujKYcFdM9ydDCZzoO4h3FePVyGmxbMsaFU5qYkQkisy7
XK+cmoluTbSqbtd9rG0Gusl1RSpl1+dUHG6+6Zt012tNuMDjDfCGQLHcw9HW80DlrCJPpySlGQF4
AOvBkZ9AEzgLZIpgV60jzPu8Ka/k5/pWv+bfUE5j6Yq4ye/mYleoU6kgxcupAMRq2ezsUi3cQxZ8
6Kb69oOu5qMY5vH3l7LQd3WonSQ/rtYqZKu2UQ7e0AIY+j09jVfWM13vabKDXDkoiSD//QUWDV55
8j4PVfzFAtpVnxTXJG8fhcOw3BTLclI6dum42EInobttGeLsMuWiKURvdXmV4AyRrgw2xQajaXwc
af0IgkBCrZbHtLG+vLRYa+4oYjdZTL3ggKnmkrryssKYCZoGP6RJ/4i92O8wr5Un7SA4U/qDVVwC
8Ib6wBQmiNaVDo4fpVXKjeBbMKOoUIXiYRKWcYw9ormCxjWY+FBKFy41gU6CF/oRkKQWdUWeJvUu
yKxq1yFvXOgaDiuV1sc2uCdbcdo0Dbn0kNq2WlOswwFWKYErwlpFDWBZJk7AnV7BCXcE5p1xsXNL
6r/CgxcVJ4W3cVtj4rWOf0ZehIuM6ZSf8PhfaVOZdpkm1IxYCOGzioiuj4d3JKUfYlFMU0NqtnU+
uAvZcGHMNCqidP0zEBjnumlaXfNEZYDvzLSUEZuXuT1pSunckkpszwuNnGaoDiejE19lwqIzSjHZ
1rWcX/Rk7+sCfruhcupzFZCqnMtRn+1blPtiJ89Nqf6W5MHA2qGTZrlGY5uUwbkLa21B3jhk/75P
T1GPK0mb4EohGTcRBTr73N9nWcV5wORulsnucFQIjCG11DlapdYwe+7RhgYqSKIYdzelJFSNc4u+
ib+RVDc9S1b0GWmFDnn7oA69vs5EfdKwWtYeBSYei85K9+oXsNYfVwyrI6P3MrXqpa8D8ZC3I+Go
m3m2nDI0VVt35XqsWp16x9Cjl1ALTNLaGiBBNMuPDO5Fnlr5I4GlKFD1UiYrMqM0Kd0NFvIVfxVv
+jJmHquW5qxvvT3SaoKyMRRQ0nQRgBktHGVgChjNwzD+8PW0XniShMxXrvtp5giohMAcZn+/bSRf
snTA5j1rryWVPblm+a6Lie+a5AV1sNkw0dV974mdN5x8VSltASOYSa0Jd7O1loLuGMuIiCyxqByq
T8xjnKLrJm2UV5umycJp0HTiJBHNPzqKQmLqnqVUMYSM+aeOPxwiOSJWruJGYtVyl4mJuOadLRFP
JCu1wSq/bpW9nrESk6q3Fi3mfnMnjdoJpl/t1BOga5LZmC+HgUxft/bJFYWOXfQmqQyAgyFz4l1i
AmtpVWSCuuUyA3NJ2sdydOq9nCR0yf2JFPBKT5AzjkayFH1TXuOd4B/VXutnODR4067p/aMmOc3C
jR2SS2RzlctOvGvoHYKq5YAV870IDmhm8SPCRXUZayVJ2Ik+C5JcPIBDuQtCbJWtXxTI4ALmw2GB
tkgi4KQPA+Mzi+kJ49J/WFIszAvBNyYlMYTwKj35VKL5yR3jw4tpy3u9Y1HyAE0hwUIvyKoFJh92
YAn+Cq5INB0ypTlqFfxAYdl0pUDcmJl9unGF0qmRrKkIiXs+cPrOmDVspar8kqP6S0m1EkkiDuaC
YB4i1W4UNB5B4Wa7zOzKWayGJu77jOozSVnVBeNla2D8r5KcwOrOGjZIP5IYfHeStKk8acohXpet
Q3sqtNdA5+R0BQV8K9ZRBcrWtCjCDlaLjM+1Gt3iIOug/2Wy3Sch/5FobHyrZrxi5e2SuFC4IlAR
YhdLYzM0jbko9/PBCJtpN3TfnsMRJGrc06mGjIweGjyn70mClgR/k8tNMmkSKZ51CgSx1Boubonc
iPEV+qvEcVZha/WLoCk2dXJ0VY46K8OUNYxbghgJP6t7lAhGL210E8DLzBB1pbjRZFp1H4JY2kUJ
w2yd9z5u0Tk62XpeGoyCE9gHs6jBIMPVnZXkuq0tJfDAwgy6hEiuuy07eH/7QSrYjkt2AJtj0tRE
UhNUqU3KoerJRMB/sJ63OTN7Txjx+X4kmctKMs8D3RayTt2YmT9XqV94Shi8KE07cwsQ+WaI/gAQ
ZcteZaLiUo+LniLOml+THi/LbTny83llicGi9/gwie958yaFoKkG5DOaOgRSKAWMeAjti4rq2pE5
QPGkTHOV7K1KpEeEObvXw9rAoMLiSK87kzlgaJCB3Gd2k5Y/smdld8VB41L1j9YVvIXLiLcJwpui
Maws/c6OfK09EAI083UsauLakrd1xyuLxUbcNb1kd5JgG6381RuI5oai8ewsSpoZilJnjk8Pb8OD
syLrqYOasL0YoSXOkDuCLAC6d4m0kZ1cX1VRZG3yqPM3Dvd2JgzNrM7QISdluwYxvvh6CTFq2qo4
XamhbNzSUfFv+czicBphjm3O2LTF2WoKJhJuhqNTm/9wVZJoLmHDm3DZDLk/jerSeWAoFsEiR9Zc
m2R0w/rC07PaRCX5m5ymy9AUGyzrJ5llUGxb7pLjLGjd4hDDKfekSD52slwdmMLPHQMQLeFuXnSx
J9kDl/9G84qJX8rMzdDL+yauxl3NtCaIsmVpFT6Nu3r2KUZ91Fo7/KonyXg4pmqNk3gbvWunrKZa
bdAwF7ZgDfEu1614Jxs+DYFfrqS+DRa6m3w0ksjlSulBmGDU2yhA5Uk+pgzHhBV6ZE7gjCwEtqW1
dm0m5SoNXQ1yDWKNbFD7eSImyqYJeaC9kuebsvC6iSMn3RlIA2ekwrbIaqC7EFeZ4sVzR/E6m+lt
h6GmOstN/wui/CxC+c3KDOZNTPJ1pfrGpcSP1w5lTOI1LYtnct7Xs86LxV1uAR7k2rOycmsJ8hWu
8tq8RFqkbLMnYxyLLVDjR58Yd8uTgqURGcrMEEbRDyXJPA3WFQEk3Fg4wITAmImE278lirvahx9s
RiSBwH4aTnoZmRO+XPb3t1YFEiR6jckDEL9SzXfWeSfVx15660IuHxOp/45aWbbF0UzX99xu24lZ
t/XToUOi5dfzuFIw/x9ycdf2kr6NlL2gmsnGEYuFAmcvLvx6WdZcCHU+GknHOZ4jUvnHr2Gr6nXc
nFoFdMrnVPCFXNp1tUoV3FSd7WbD7SO/x3fZgyKf9dY8g1bU9TPjC/Tpoly6Y/ooHw1oYSdX4cKo
43yeaV4GLarn3oSad818LF0bhEq/v2NDD1eVnytmpGb8/iNrZPUYUsTVHiI9dQxSm4lRBAnwKm3O
6+ECiNto5XVk4Mh50V1FGvLZMuB92WrgXy3R0hcBucg27zc9IoLDxwB8t9t4Cfy0ttSy9RLZ/L0Z
b2K9o51qzMqfmSpoQlR2XAPjv6j7AXNiI34FdiX0sFVMqs90LtD2LQvNldeeXnzFZlZNpzR8qJ+7
Ya1Z6bBWHY+6UmEijG/n3Aogf5F309exuczl/qyn6koGwQDNGtEMQU4WlNsZgTPSMR0Rj2jEPqoR
BcFAEzxkREacESMZRrRkOYzIST5iKMOIpuQjruJnjEs7MQ2Ow5gUIl8SKi75F4Icwch7NwKTrKQR
sQSsLEfY8ve3yvjP8hHUhPmI1tpMbGMEPE3iNJZ54j2Tq+4v5Jf/3bcn90P6TD8wxo82/Z65Vwqt
6l2+o9hWNHnS/wiXZ2xSdRobQWWX3QqI/f1BPGaPFJO9R/eQHtojP/kgtuOfF++VVtnqz7h4mudA
VkR/skB6w+5D9j1bYscH++hKpOkpRqBU9BvL58el7/Ad3lsSZcydJIaLAIYZ5j8HolfKmUk3bJpo
RvM3dM8TdF27njUOGU2NtrdKf1G6l+gCUrsTUbSeolf7NhBypEwokRePCPcv1P3qPgm+uVWXfi/f
xbvwpTxRsUGwzbNJem/1bOsbNMxd3NKZVoSPFcfiajE6y++WCOY+9EvD9AzbfZsfUgzILmzI0NVH
iD7wNUqhRtmkNZyTNsL9qXj252SE9iUw/sFkqOXDeFG0rV7sxwr5LN6tp7OIAS465gTVheHUFe3D
Tjef7VsA95W+fCIJhXneaECY6jhyKNWUG7cLjmaLZU1Clp53FS7KAQL+3WNip+4B5Xt47N1KPgkb
ea+fhREaPyekhsQXjckHltp2Ogmu0lfQZzNjTB1hSBIzUmTyw+DEnVrTTvjpwd5LxirxQd10+Rbv
zfA7CvHGF0C7DlmUzvUTDfl2DCQ3tsrRI7etZGyTILJZawxyTJvoRqOeudxN0irdBP4XRmf03q6t
fsTjLAhzyHGNPSUxsBUwGmvbM8RmuEcPtxDmelzdcLMHzPDRs3krMBHmjBZdMAPxQgsn6Syng3IV
bR5sS3Aenu8BtjNC+qL9SkWu18gPGfcsTFfOJrof77Ucx1V/svP8+FMgAIKb61Tu4lMNPUy+pd6j
nLT7VD7Is+o4vh7rS3He0lO4yCeYEyJUs+qo3oVnVmqr+q49h6d60i7CRqBlkaGpFfgBfjm3TLrE
GxVysisC5Zw00pPFL622/e70+/OggxgPJpHQQ6pjde3v+Vt5Cqxqdy+yJ7wkIZq9I+ocgon4KphU
preAIOBbCGOpxw9zO1wZLv5E1qf2jN/xXbu4xG9vmVheQ6pBxV8ojbQbtzHfgG3ogmQQLUoOibfl
k+31fT7SYkIGrhk8mQS+DG8Q7oyzd+HRUAMviJqy5fZDG3CQYzaQYer+kUFPreZ1cnesGRQnmDnd
q5MvytE4uhfG4ZMfDhpoPMEpPjQ7ITGYkwdTR8I//aFn8yBbuS3c9Ed+Ux7pKY7gqkrmpN+1+4yd
llyjK8JXmQFA+Hbf7l2hUSzXfCm4Rgw7IbQhE1IngWIilD9mY1KP0T74I5lbfOWuvBnKcio1gjkJ
z9G1qLPLeKsZF3UnyOVCPFvX8pNO40Xc0QezIWhRnSzZ3hXX612PO11/GrjpJGhUzj7aCUWB9xPy
9ODUB4AjCe5DGVSGXb1Pz/G5vmeKZPPaLtqB/msNNyPvcLit76ksTIKjf4YQNs3v5ulZ5YQCZVsh
0R4OxNaSYA4UJd5S5G8UDs/y1O97pIbln+KIM9A9uqoZe7jatj/DlyQD4W0DlzwMZTE8ylt6goax
zc/Ftb0nFdcMb9h9KxelA8YcFafX4Jre1QHLnqdySZSvwUP9nbHroTvW557BtPwjwgsLrvqJRTXr
gattTZZPmgXOKkx8KF7So75N5jqbsudA7a7tO3E3GCNqRMY0h/Is370/2lNJtK301E/GRW+s1XAY
Hx8a1LlH/EywI1wUjAZ658kFdFAuKlE1zQtcj0ZDnPw9txQnvw+oYkhX3g8+jj9MCz57CvVoU/5U
z1asKnsqtgrolU7gRbVFvfglkZ0j7vCbP/fsQf4HT+MSgXKIC1/p1+JePucPoajmnfmZ33kUKBWi
bYutOVX7Tt6LqMBw8zK9dDke8DxvyduWd+lpXaaM+rvwgRF3twkOw2QgD6jciWQDNTIcuvLUcEYL
T33dWJ983P7Hf1dsrrXAk11zyBlX9Yz5xqMniEXoxgyrs9CtcRisySeqNAPLGDqgSURVugyjP90l
aZ8536O9a6RlPMdnwtMaVu6PTALS+D0MEpHqpUQ6UkRKEsnh5p7NRnaSgHpIY+AXoC2adiiScdOp
4XmyG+bKVvBgEQL3vGpuEq+FAXlvVnkenarfCy1+d0+ZVGli8bZ4+iyGI3vj0RP0JEOZDq7tj/QV
ImyWzYsDZrAt+XIKMsD0wVFttUQjfIXvUhc21gXLtm09Zkvpvb6tKtDe/Kdfq6d6LXsPSFEB42zT
AyeV99JZfaEt1Ing9L9DVhnUh1tx0JZqWn03xHVGkm2+4Bd+1L+X9FhMYB09K98GP655ShD34Knh
wqJ9JlHKLDT1d5E/xbGq5bYOyOOGqRbf0lt5yy7V4SpyMm5LLlqDS1xCKXkZvkjGrdRv55Xf4o/i
Mq7l6lq/x2N0fCS9o9DMOrtyX12z67i4hIseL1x3sCcV1i/hB0DnrT4318I4A/dMyNRb4C5MUMnV
NH+ca/FA79L8pL8nXHX4x0ZVqud4Vcd35dCimI9e5XwoMJ88lK8Knax89G8AlLPm0/9otIMLfymY
zweS8ujko0Mt3KUl/ETvhwq+i0/RPCMjZifemuNA4l5zoFr+va1CvoTHWLz1cTXg7JMODmqYAutm
A4pHQgd2KdXyJB3EveoXB6yWLtbSV7V1/MjJACwpZd8A0XZDP+iREkjt+aIJh9dNVp709BEJ5x9O
8SmfSK1Wp8JSWlVj6CA3Cudz/3BJIxRJJYzrfp5rbLdFm8KRIr45fCSkGOIkl2F2P+fMxspHDjCU
ueXuMiTHWuJoS9pjhLfmUl1VWPqHJxf9ggtztb2NR2R1LaplWk6E51gc+W//7nJcjPDY7R+vMX2P
r5H8jquH/1sSby3SDMG4nJuS1cA3tqZ9NBxuyqO4aEs5/NNcynOGisE91vEy8T/R9+LUObfKzfCp
fFqP+sTPcxY5XQcFQXZFJn16sqoQGjtn2KrjUX5L4BTV/o/QkPX2pyDwufvs1FUnbHIWYnqqDh6l
IcV1fhaexlN5WuUzvWsHDZxZ00m8RBbqf4wfqTm0fEsYwMRxUxOMJ1uXyTMjrdeU0oeiUMVJ+sOQ
LLMT9Qw5yx/sDg1hsPJQ1gtCujR3AX2jO1Gu8afqvtwCZpNAVKOSrRT/qh6r33qdXXcZD1BH4Cob
79G8IRX5PTybZ/F0LVB20S7DauJOiA7DvQJO4sOHM1VcytN49lvPsck3NuU9+D2xJLrPSUY6ylrd
a6uTg09stDCNU69NheRZfowlead/j/swHbIpWbMt05Ov7gsONLymcKJ85vxHYSnNx+04Pua/p7q6
E/dxad4FT5t33tk4mLsadqi6k3wYdxOPQSJcSjUjDAuPtOpMhuom/3FuNYQo/yG9OIvzR5jMhIN5
qgFqv70snj5M6Uc69ccEHj1/OnmMezb/Njj0livpEZOfPTjL+pafmkNBedb+voqxkIAPhV3Pw7z5
g7zWxfDsSfG3OdjVtdHQjXUl77G+acvc/rsgoWtEKVIGSkj/rVFpMz5cJEq6tiiYzbN7aWMaiDCQ
l7U3F7bm3rsFfoH7Hp8e9NSp8rcgwaTaGujTwEVMJg4Ika5jWaMcdMiCbvsxnt3eTevWTRnNDuOJ
b30VfBKIThJLVT657VS2kmUhOIdwk5+TY3uX5c52qmyOkdNkvHbiu3qC6beVxE22xU19ynLDsAqg
Sd81ylneGVeNHO3+M/rQMZQiqlndkos+PKy18VP5m1AMZ3+Py8ICAwMqVtB8eNuEhCftKr2Cb1m+
CS/xARc6oVO91MdCXXv57vmM4Y1ql/5kQoiV98I1uCUq24sSDbZ9nUxjkzHKDKOOpYj2X/ojOv58
fHjQMHn/QD5sFkfV0fC+xqbTx/SQo089NfNiWq4FA5hSWXlgFpNAbY7uWQsye6yrCohoBYZI+H7R
u/DdkmzxxzDKb8tgYM8GHU/PgIJX3VlbfW/i8eXd3KmmfzZfw4UEnPF6/rReZvPTuYjz7qmzbY7B
S3hqujwZt3l6D/lfNPkzbz8Q+dSBLVzzh1gyCgME+NQ/Y4Z8jL8XPH1iKv6+gY4pn8o6aNJkqvO6
tYEu1rDmqiYA95IBFlzNk0rnJWNJI+98I+M/V448tRskSqhXeaXMcNz8qAKDP0BVMy4BbJQTppus
dk+RXlZ5kMvoLappNml0wAGYY7i4rXWkdhURmzTDELoOjZb/KVmq+r7TBJyeyVoHjmzgjVlzRCUm
tow9vEsl3/vxGMH+2w7mrXfqTIoX7I8rY2lGI221oBop5DECnRLvJ9XMY9z7m7H1HI5jwdSiq6hu
+aUqkdsdoF/NR8sqxMV7RNErcw/+WR/HTOCQ8Zl1oEsy+7UPYai+GVb+2Xv11ZWEm1hBspEylSn5
pCQ1sYeIyCJ0HKr38Qe5QcQwRg9ODJ/iyVQUmUCLpxGhyQmDB9EmhpwDc/Ro4z743wogYHNYhFBp
B065jYshBMSxTHj/6Z3OzjfmnjZnhsdPTfKS1L6ij+5WnVzvWJ3dl0nIZsBJlhF8US/MWKVfGGEO
r1h1EZ9tbG4aj0b2kzWHs+Vk3GDdrTh1+9D66ltlLv60P4LyZ2wxhA0m34L2E5/Dc0CN7xXiRlGL
pXUZOxxa8LET7/VT2SdjeZsFtW53nakydsBGSkqWY2dKQ8zVu1GO+jm61TVoEPJPNzD2qTpXwBf6
s6/FNOsRJLUmpLD4LL/LCPj8Y8QnxtY3f1M/2+nbpyCLCnrU3TAw/A+QKXcs8FoQ9s75ZJbYsenK
wvIaYVJnTFFA8xbKaFud4k5RmS9zFTjTSvswX+MNbzyqS83NIjzhhSXSsb6PnRXE5YPPnH68zUwH
VtsLXmwzNxptKeSzitsyO7bJxfxRyEqNiHAtf9x74t3kXY0JjqVAFbX7tFcBcsZeoea6Gp5QOYqG
xRNtlYO1VMXoId/79/8QdV67rWNZGn4iAszhVqSyZAXbsuwbwknMOfPp59vHUzNooNGFrqpji+Le
a/0REMNYGtNeDBfZv19uupTRug7PZPgVb538GTDPhNZ6+odxiYEyNGYvfGm9NPbX7bn6N2aKt76C
OKosjLLD2gE4EA/ZvMpdtTO0N8ogmUxs4b1djuTyjquujrxxpY1Eu3/UjeFpL4mPEIp/xOAaIMFt
eJWPfyiBLMfvEc8+ZHGjEJvr3hJq49bYOz0JxW5Hzy5G4kv8/gdbsdFEE0SmuQYSwPApPrDuaboN
t+Ymu6nZ/O3ZUucNu7nDpwEUwvhkPFdoMp3+GWsc5RfjixiQxWRlz1s92Ynv2xg2ApDRzfvW9xJI
0wVqXa6+mqlbjDATN70GOoJ2vLBuGX5NHdSQmj+JBdlCz/ssFqkMjX38oz5Yo6S36ThKXiajCAvc
ojuhv8lPhSov67pfil2B6fC5ush0UrcHcSv/rX7i4lJOeoVkJyu+orfsK5WUY1S54vSmYGNBq67U
bp2Dns6b8OhkdAR9QY97wXOIwjWstfXEohTzJP6tQMNX+KHZ5QbtfPc1vTnEf0+BI5oktv23/Wrw
sL+sl+pL66GPeeP1Lyl8FCd7bzYlSmCSQFGTxouk5oOWa+ZmflKBICp3PyDq9mIfzaMnjWfxpxnv
jkI43FkPNgKYNN7CEvKBmT5+51MB0JW+e0+t2rXGtp9ZnBMls4h4/LwXVqa5gshOrei1Zz3/G4n9
8SMLKFLGICqJH8NC0tnD0izE6PV3I6mXkR5IdWqWvFVv+sCVQRT4o+i+E4AAgSqZk+WKGSN8GbEa
xtt421RX8yckPQ6dcmWurGvCjmXVb4N5FrBrfXL2xdQuxpeQ6SNpyPen+zhcmf5TC1wZn2kvwMby
+/eS67ekKV91ZViO/BqaJz4ivUWpuPz7oGa+gPMp9jf26H+xUF590qn13zr7Fx4stkYgi6lxV/OX
g9katsaNfovfYAGTjQj8D98Vb6MAlX2lWuYkkzqY/bcWg6zcH8PnmB+6S7/rZ2cvFjTxsUqa68hn
cTzPiMNErKG+bpEJy96CQC15C9CY7wGbr/nsXUvFFZta8iE2j/as3sT74fPdHDNwDXE/o51fAoM3
XNLkHliJx9cByMT6luJD+GKA3QJsZw97Ivv1k+XiwH5bcZ434+7vHo1HIt08aNLJkFcCLFfpq2i9
6WK9kDO4MK8J/4JW+aH30VqiGmq9Jt4H/Tui+N9Ko8VB+0wGbEOHqgeGqNbBJT5VR90+ZB/OW38e
qr3APsqXnro0G/5/3llsZInqAeOHHlAd5vPX7t/2MjxZLFpa26ymY7XTDkn+lrHmz4fqaapvnWyu
WSDyZQ3KJT+075LTwOQD6HZEWTnGYX6u8W7vRx7ctrUnPlcVCrSBEOgonTPH/givnIariWR6ZWVr
u1rjbXaadf3VGOeoQJPxO3er4BeYPbMPIaFj06FPXnz9rdXJOZt2Y2gs1gkUSZhvg9eyO+MLWked
7ApXq0h6/dXg1BTl1d5GEtFlCzDKxbWOJjcwybE9FsUrsf4DleCPdWw07ngJv3gttFpd+D/87XoM
W/1K3K1K8M+X/NpkZ5ySqLZ7OqGHy1XyDyW+fS716WQ+T6epPRaAZgHRG5uUXYjH847ffEEPfAJd
f0lPSc3v/++9QcHiolrmWaTGY+DWwxqjvptrf6rWxpv8Kq4bgsT2HedAoScbcROIS9hIV8JIbf7o
QAfi8M2fxeEbxLuBPVPcdc2tj1/FsDS2oGe7lMAXv3TFdiDQ1RQljdsaJmTFr/Olv/Y/BZL6Evlo
2zz/9xYJrIuVjcVQQTSlqO6seRE/bHYd0U1zrBU3n5gFcdZKG8JcLSF+xSrVFonrv/+t2f9tQtVn
kw3rqvIjkNQjp1TvpnQm2sEmtRHZsCkPr1X0aE/yMdrniOLe/y6U///nFS6UkWbyIHKTJxi/YlqM
dz2Yl+YxlVbMNoCSKDDzdku2KbL3cBXzCqbaox3jo42phFdVfDQNYHtxm01wF784m6/NQ/NPLKTd
g6zTY3SbT15sb5n6npW6ovcjU9L9sFOqjQ+K7pj2Mg+jW4ceX+LOVLfBvnqaaSGnYap88ZGCBOiv
kzW2Mbdr53gxqAMpwPmiGZpbUaJ6f8pe42cSioX84WsEDOcEfbadg99wGYF0/B0oxt0A41AxiSz8
I7Men9q2DNIKxfQ+DEcO98l6m+Jum/jGjYCaXQlkIlWbroZkCa1AGGmdi0Y8UYRR0v6eGMTtkxAy
Eg3QE421pUZmYSzL4ZAh3IyQa4zH7vR/Y+tnoafvPtJh52gd071/0M8VIkJHrg4CrhGHg0RJeg6H
Suq31RcborK3Jeqroh43Suu4tV0edFM6VNl05Jd3paUZBvep7w9O0+9nLBpZSNlQ/iZX6TLtfLwx
iBMTY3J7K96aL+VXmybrzDde/+5/xgu+HH3V7Tv5jsfrVFwstffEGV6ewwG+6QdMVjZWMukkMVVz
XIbY7OZ57xRysLKoQ66LH0QtsxHtDSIAzbt67yA1eY3Q0BkXiwTpbtXrgB8rTU89zLsxnoY1kb1H
nADkAGub3irP6lncgDM4El/Zi/4ahawErwyyOGipJ/gVT1ZAVryrFbqGz/jHCNZIbVhYEzYQI3cW
WfotF0RUbTPFWFfexL8zerXk1+BonvEy8iXhloosT/kymIzT4FVCrZnsSSS7Fk28mKTnTNmGP853
jJRY7Hh+wGdA6Vy9ieZtRKJKyqhpBtSl9v4m1fHSNidHm60Fru8n/excM34BPtGw+o6ccd9g5QpH
b36UMlzjjSUx2Tbqb7dKGxLcs2prLANrGY1kOK5n5FujCdNsv1d011QS+lLJeC1G+0IqFq0KjEYI
tBz5Wj7/Y2SHa/qOPmrxt7lUYYjsZ9FMLAYw1FiIVJRbtr28D5wl+rqZTtmjjA57cuZxVTonAVg0
8oY7krNo9H+UVdRrC7m5YQWgHukl/QEcyNPUy/jUfuRH9wijkiDPT7E+yE8NLtUGtVqkkNOoxgjN
NwbkG2UvnjgPZHjgSc4gAARqMBDoWLMp3sZzhu24bI1FdmvFGBShZicXelUgm6iROeBX9grMLzC3
+JjR1WDqWNZM3NhXXHVeyOYLSbcFtqjILJmiZLA7VERY+1nGMf4WmwzftP4Ej+wCzgo/dbAwUW/h
Kt1XBrl9YNmO5+BPe2wIKbyM2LIlb4hPDl8zB8O2k3/Uwr9dgVMJkLsBxe4hA0LoMTH7tPxvsW1O
zdX+wIYaPRE1cLoHG9xHH6VqfYnD8G9OF0BF2K59w0vM55lCxn2yL+qHfhODJTuBTlEkSnmLvuWj
rPBVOYRkkkjg0Og/9J963EdP/jENPouHZH0STD7UVMtJzTu0LyknZvlsTOGhEvex7TlETiDoILtt
wVQ9XsnNb5vF9B5/JW46oiN6tYqd4AGaV2ClDLy9P0M0JaaXMLRQq/BiF3sBzRf5I93aiNGb5bEp
o41HWHWwUNBfWwK4vQ6f/KlkP5SMoCkbs2lp65JM2BIGeWNeSBpEp1SDYluByLQhzYwZzm5Yyxx/
/W9yd9bTrexTHOqZeTP9qxYl6TL45SIPykOnGkcT9Y911RVI8d8QRTTIjhn80vhsfDlfWfScoGL+
EyRUhOiwpsJw5RQcaPRhWSfjRDEH34tUv/ryRb4IM3ILTN8EpCVf6pCMnHWDVgtMt3/WFi2dCmXg
TS0ykMCiSKJvPCklW8n/UrymLbdiyrdUHTHZZzDMv2ZWr9VYW8TPgg+BaMHr0bg6olIdqAFSq+P4
ko81f32YbC98D3+KTyrHcrn6Bx1C/SS4vM1f6Q4GKptoskBtCxNt9TRvp2p+yyb9nmKDy+eNc/XP
8bPBDK4+h7CAwsruGU8RhzfiUFdzBFKefMT6azK+N2v+cyGstuEX/jdkZJ8qokrktkRxbEbM/Wa6
Fadd+SK29jamooQVVWYdc4vBC2L85cUNNHiHJmsujuLPilHWE97cewgBV5Nm70pgqN4yl/jVg98m
PktYt8QPqSc0BUAqRLaxII0fk5w4CMZgTynLri05QnH5OgQj5DTg/EP3G+LZq4v4+tUvk1asQ0Qy
4qjRvuvKdo+F5SGXCVHkh+dOaFj+0Y5IYph9US7HB4foSmNvxMyPPHQ5DRbypUclXnpS9EXSj0++
PVHnIsWwr7c0xzwms/jSlVC4xJrdlywZbnFNgUVwVHkCqY/N0UObJc8eHE//YSn21dEe4iYQaFBA
A9h/oozytX7l8vEqlrRN6jxkKh5orYhfwdTYDDvli1tYZ7VYlHKNdnxmVypar0XpX0qI04sAhDWW
mmefHoM6zd56ebpkzfAYqJMakXQqHQ2tjwAmdDzlEySc2UueY0+wrFPpuHKDDYxQExyicN8IZV2k
PINbd8ZTVcw/DZfVttHN67FnWgszFCrJ9Zi++BctIhllXAUDEp25L7kqIu1mZpSIzEgtqv5djIjG
m9jB8DoQEypuZDEkBKjvzCdxKIbvVEj286qrkAv8sXn7JDj6IzBUQk+x42Zj9cBdyW2dGek/GKd+
seDqyP59hs4nurOBaHbtBO8K133QvM5EjzyjM/RG5uGI4oZuTyZLSuY1TGeelIKOOsfKW/qesH0L
DcZMonjyNLWHXEPVFK7kCuuK/9vY+Vp60gd3HvR1tpalhzoImZsbLIuufwqWPR5bVgZnwnD1oC7h
gqzZq2Ckgvl9IBGofFdBP+h/pTp0lEn/ad3pVdOgbV8HeZkMh5OufoTKs6Dvw5/oqqwsqV/GTBcn
6UT1lTv0nyUG/E5b2vxVwRoYuTJ3Wb4w+IA/JVy5Tb2Q42WOnmms1EX6pr8zis7GB2IgGrPL3P1/
3ioNsDfDlUintGq8/EVCVJ9YODM2UoKc7MgTKtamAzaT0KSmXFvIzCG7GtdWpGVvxCQ8tnvTPAsL
zd+aisAfDO+TaE48a3vBBzefrf6o+SbZ9TfH0fBoJo2rB3afsDHXCGxiV5PVH9+SMMnl6Ffsef3H
w9b84t8ypH2ivnTT0v+YLvIHt6R0ck5hOJyMkmNpQvGLCMLZq/NrtG+eclNxncV4YMklJtcfoiV7
ziKIka1rWj0TEWQtx5XFpIy8K7mZmr2oEbpS1SFfm5Q8cbzG1JITkREQPBupBr+ldjH6sV+m1Oys
yjL2sHm7w/HvzmI9MQfOlppSKDIVOxoq+PFsnHBMjVweVCaK75rVun6dM0fUxCwG9nhCEbwVYFMF
UgdD2WJC0H5BFr+DG2NJdor74Ue/hIdi2nTZo6BPD9jPUG7q2q++EGLZiXejtHiVGJRWxCS6699s
4Zd0mzhPREU0B2kz9d3C2fi94xLVo+ORJuTP2UvdVp9Z2VEXBUFFZ7OkrKRcpdkcqk+72ZNziSXs
dHhYAjIDF32tLQ6D9cp/oktk3eIvOVBd/b3/QsqsDvSjvsUTsr9/HH5Hqc9BKG4GVtrqVuWPKd46
p/Qw98iB7lkUrJQt3eaWPnvOCbB3UU0fznNLPER7T5XfaT3bvxHJYFtjDp4Tv73KNaXF/QxE3koN
VtxwIjwxpMaSi7hZ9/9g6ONKmd9UF300SkZWw6j3PZs0ip7SK+VU3rsiwoCwtoI1mzhrWi16/sLD
gEyEcoVt0xiYrZNT7UwfJnUhwqlQrKELz1mcr9pogaxHoeXxqB9JQ8QNfi0+q/aLu3X68I8tO25D
im5bk6FiOLjcntJA2ArHWXY1aukQjIhZTwhWZrYgnaxBVB/RomdgqPmqfETFrdslQbMK1PWMK5kX
sUDeQzDeXYfggHhxeF5HJ30vPQ1DnRZeSWuEl9M0fzlGnl2HPQ6mcj0xoxkM5Z5DIY7yhFeJiG/7
HZfjdvzS2E16tJQIY0kxRFdI/BRcMhi7gyr+BqlU6DQH3vPWWUjZKb9PkBFUnNYHO3SxTTI7A8+o
j+imTPUy5HFioe7XE8nRfNVBVJ8CPVk2dL3RxtivyiDGazNeOoqUTlg6V9jYBfZoGFRoofKwTYPI
VKqXDAIHVepE9yqKKUFbi2lwfKkG0tbPKcIsI4ND+K5saR++yDPpSNmD8Z7229H7oqG687Lqa0T8
sGtw0gefCaYVLFAVffL+eUBTOB2mdVMQkOEmxJBqJH8pHg3hiX2RGAfDJn6UAZMc6n42AzTAXPsa
Y4LaD3ez18HChbGUmRFbi6pdfWM65lF3940KWSulRZkS20z/6dGI+3NTypc2be5iBf7bNw0z3ncX
gflWJjhrM6/EiNxdZJmB7klget2ttpO1f6GVECqUHCIrhQ2V7A+db9AilnNykDmrA2Xd3i09eY6c
p8k1W5PijJjrqPA776aFvrwA1Bq0LetMbu9hSlUfId0EohLeSkf9VBP9rc+0c1Mj8mJ4LkAWFc1W
3dH8FGIHMY22U7UKUDItJQe/z0uUw63dOeFQJOGKCa4zoWFTV56TsD3PGiyaihPO7ulYjpvlPWR4
aiBUcFVOi6741iA7hoODZkLBgrZKskdmwZxhbLy03Js8AUIP9hZ8pALldfbPLRhfWYdb4kLmt/xZ
iIJw6O0gAvemHgbk+TIPuxrJcIm6FT/xcFNq8lYxFWI4Q2UaWivjO47CTfeoA5wT+HNaD3K5iNZo
pSxnGYdL61RqJm+sKbKFlj1Wu4FnXSO4HOg+GBEzMyON9dve1vyn215sTmT9MIH0mNbwXkb4K2v0
Ux3QaqpszS44i93n3/J8HNTwpUHrJ7DxMevoAr7ItfVkMpkUFepNan7MHCL2TSw4Sid5ljz8CFmq
j8xoqP2Dim/V7bIkX8whSbsjpaYNYLXIRVxgErgUR3miPEoteMnD+kVIVsTHFEuX0j4KmWmER9Yx
5ptvgyUV2l3z0rG+mO3qP1JN9Rs3+0xpVRn0clceCuF+YRvEogR1VzbVwrCq74FI1Jz4vYljTbWZ
ls/OiajcZV8dJ2KNU8V0jYKxgTj6kAhEab7wdY5JM/HSkIi5rdrIrr3txl1p7oinsNB7vMYgh/PX
AOr3pxGqZ3Nh31TbE4h8bPw63z6+o97rRrQ1ZcM2PN7/mXWeCatzDeXgR+1Gw4YrN9CxMZaxEMp6
TabFezYhzIjgETdN/DvLSAL2wzGGFP0nAFS7r/gcniWzhkDcOsG+o/NXUF9ClumjUQJbZNOryZKQ
nqd8L2Q5+XSGKiMNxEWIr5O4ulS1D3l9pASBU1BbmGdbe0uOCIWkX7Gl9OZRyH3rU9J/zNsOGHfT
Q7AI0Gf0P3kr5GNCHkvY/arvqE8KbN1cId0ZKiRXPZ7u9NvNa9wikKSqfW8VGoz3QVTuBvgD69q/
6TnnGl80CMYEKhZxiHiiGh9+co3gF+LvPgiIB9866YHz3dLZ5hpmm3pjG6NLN80hVQ3vj8DrpXDr
k03WfKRAm8Mxs8/js2ZfuyeUdPpBTIZAAyc/S5CP/keKiTkFG9oK/0LDq/9KlPFGyJIiLPVCbAXF
yjmmkBqKJvj2MWv5y4w5LKLgka3MbpS9hXa2u3ZSs2ye0rPmmzuBZ8iN/i2jPNSKD5zWcLTjXbLr
l2JacsGci1r+VSHIEFbN6kNfy4Srt0SI6GgBRIdyx7Etb5qJDgL91VhoPbbYgujZhBBa0mlLchwx
NnbnlNhanfhajRhbLt6eUFu2xJyIW42oW4fI24boW+KMCOKdiMNFjYxuN8l3GSk/5j9kZeYYDK7R
k/RMz/SiCoHQIb/CUfFY5FoJguEe3EhTe4lEHu9AWKY2dHutkzeGZxHa+zMT30u0w4Jpzraf+2/F
bhce+oXxPDOnU7Zw7d5KdBGLPnjO8Hd/JNiuqF7isp7JlXuRSQ+Wtn43HPfN8F05pDvpd1Uet95d
I306Sx9V8jx0lquvDap1qiUdHQtp0zBBPBdLSRL3niw756455/W42psac2hwjUPwkH8WhABjV/kN
5+UAMX9WJQLq2OkOcmnvfLldTxb0Sv4SXB2TvJQw2g5Ws1QfxndBc0RqtUQSdLuCbij5IFZ/4R5W
miV+71c6n3aqgoiEULc24s21c093pTbne5Bcg2ugGMsPcYnGL2SnoWgi2PNgts62k1lWlW/izDgg
ayR4gxvHDFfVZj9lKUmGs7ksoHzRxy9zdDRScWq4VmqyzvWXTEOyY5GQQbx58cS2X6S7Sa1X9jpq
0Cmx70gyDoB6IB0O/51zUouf6jGWR9Bk5i1wbksbXJBQ5w1eUn5MayM8N+GJXFMmiR89vgwEnKu1
q5GjCKqM/tit8Forhz4U/lE2AkoR0ckTLvvEl3iuso3NG1ToxVoheHNWn4ONMuGe8GklmsAr/S/2
2QjZsE3NOp/LNBdrbpyuibfg0YbWrRN+UOr/uML840g3D9ngLUc5d8a08Iymok3oWHvmPEGJqwg8
yEewcVLgewEtJ9hNQ4rnWWTJm10Xe5ES3rub0kbre2C037AiKwdOCVyemrDmkccFZo2OQ/wVrA26
Vb3M1sYB0DyB9LZYaHnMu8i4m0feefQ4p8kYlrbTbNiUdHLaZm5e7I8RBA2RmzWZ46RulWBhJ+pg
WjYRKhCwr3p/vHRN4kN/0m8Tv/LfCpHP+XIArCjllkx1uy49Eqre6c54F8S6kD0pncKvpdDQsIWb
i7ARYv/ajpgGhWTHRFPADKia+xjsZbrkVDxoW4u6h5h+cqWAX/F6ZLNeSKV7DX80VfF2ykmwrk2J
tITyYVPUVWjpkZD9HxpvWOIWs6w/BbsJHWjzK0i/hMoQ87O5EiNS5vr/eh3Edzo7qbtW/3HIuxNA
kh47Ls2sHTEGmZtuhdgesxRar4anGHCuaYFxQAVmktBEJm78hAhuNHfaImXZ41tI+0lAC4r8gZ/c
1i6EJCGN5yelK4XKFIuMFIAm0aMSJl9jdpUpV5kl7nTKVvquetpXkOoMTCf5OjcnqqEufp5tHUyT
lWQtZ5b2igIX/Cr69CPhGY7NYVcdO4pexKVTnyZ2axweoDTWPbQkV36M6Urp8Yq1XwShDCQF80Gy
9Fpqua7vaPFUG9vIDfEawGhVUdqygaIDRUsppGl7xStSDwpcdNVgPFnOlNc0BQDsaG4Z8iegFCR/
JpE4kzV59gxYHMvJaVIug/xeKeUhtjgTUBBeq5q0PFPeOQEx3fZT3sd3U5++K9n4hdP7UQZ5D1Gg
9PmlVrMnk7cL6VWukYX3qtURyXHQpPNh5mydoBdUhxLIT2mCcOV1qIxVrhAsKKUeXUt6vMmTw4Qg
0SBQJrhNQ+D1PbZqmRaXounilRUCy8+d8VJ1CsgkMTsqCEcNKjHdSOxlVIrfgwgJZdwysmXeWCXr
qgFHj/ktegQ8bai/xPRJ0sMZtJQuuX1b7SzusPTe5pUrXaML+fFPccg99ly96lW/sbsTPUp516zE
WDCXZJGBfDp35tmpnb7/V+ITgYeMiQJexiFrDuQutNrKdzJ1A7/TLXUxkihMkSQkrYVRQjLCR7Xs
w/F3ujb9cEziBhStx+ZxnV+mz7kgsWBXDzT//vPpya/CEScMDFA9YdEBW9kX84J2C75psheSLqYo
bAkuzmQiTpJz04SV5ydEkyjWh0C8+xST3DzsTZ53H89nqb77wxWLF8yHwJU1GyFzoqZMa32l8Lfk
HEcWmSb2uu4Vf2fVM6PXYL7YyhBu+y57KostoxUI86L6sPaxPy++xqFZ5WYL1oc8wsSAv4j2wT5N
04OsAYeIfUcqqVNyuDQAdI19amDzHKZilYymuW9xBjZ2zB0LF7jIVGoNleqfIlkI0Ptym0r5yVJh
SKkx6GyvkRJ9XRt+vbMbNBu1NF1lOkVPLPaylYN8cp7PWXZsSAuI1PyHLAJQvVl9mVkVVZ27biAI
xKw69FHWQpqgXtge1ZEawvfwvZ5IZIo2+mOGSOKnVSMkBz1qqwpGab7Xauiyys6aG6m7e9zetW8H
aUCO6BzwcadNgGLEireeWX21qyAi5nEB3ZPUkVveuVNiMpJsNbmgcAvTi6xTQW5m/gqBphiPSIvk
/72Pz3JN8TCjNLRDQqrYo8RZb3QVPxGQPlH/hLh5MdIiZVVzblCXuEHrkmvoPDALK8BOfCdzjMaL
3skfyZNqQshR/GEGzz365KDj6U/W0+QjZyMS2XLNPvJe6NtdCW9oTVFGtaNcq5meZOUe15VbS/Ku
VrDiKT2hrDfLQv/SDHjMYLZk1TkoaXZpTDyR3FbItj2mTLx6bZovhTWWtYH3M1bPHODucC1/elQu
usZBG6LHFu9VGAZPwVVIh6y0/pp2cLz2YnZy+6Q4R0UUQWRtu/DBf/ijc5woGpl/DqIYOmcDKrDZ
k9Oqdu2s3gXjc3boscsSKLps3uda/5o7U4SpZJmnj0Nx7KVm34bVGVDr1VZJVdXVluxmWc3dOh1+
RwkbmGr7O8mcBlcyI6+16FmYnfUsOq7ydWa4tfZRJ/RyaZRWk3TQskJ9W3X6+ds514giYH2LxGD/
m/Rbv0239Vvdk7k+QpoU3CuZHnfLSB3qpQ/sVkmddSWxQtpVEdSzmX4WRWKgKEfn78yAY7a8jzDA
kdK1iPPi3SJZylxYmUKayzEbc5KAmKenDmNgvqgYGavaa3k073GvHQ6a8+wEzRYNuI/ezG2J/OG/
k9aLtnLhr3UirTo3K4/zumvqKw4bKhrXBIS4jUrbAiES1pZY5ZyDGsXwd+L8DGV9KBTPByBcVH31
lHc/GAH8tTUudW+etbW/ir+anA2KybbKY4rSovygFqRoLPRM25wLHup3ldd7QuU2tAFKm0ChGYDj
Y6xoQrOZVOyyl71pNdTOK3lTCyT6MACIeNZhebMTf98uM/LmKhIVjCrGXjPBB4oqHmND/bKExoEE
p+vkO4C/qKVqBq9qfgrTYT1LwzLZ6jFdFOOzGStHwic4PhNYWGNJySVyXmXtQCB5YWCvzrSdLFTt
7LhW2KyASb8NPzmS9F2ka0c9UboHHjNREmh6FeQb56j+obXDrmWskM8+IxHFYLQ3IIEjXMMLc5SD
S/DwgFSQHm14BfalVz9n05SPqfMWaO5C64wl1z3LOZMe6OCAtHjMMpWoax9gqpRnUNDJd6dwpAF5
wJ+fRdqG/s/rSFGRuMWGQaLgq5hMnl2PgGNKuBFmbdWZBqu82QpZ82HEwZbahSeM4mbNCahKPpxT
zWbzSWfWfVj2suYRMpovY8k/qzl13aUPRlj7GEaJYTnUkUmhUlYeKr1UlrIpqzt/ivGFDBcbrm04
aql+jL+dCVwf5R86u2BYKqtslnbNja7p3bziQY8Ku0a6QKdQA8AdB/LSY+4j7Lw5qWMqVksi9Vct
gwNiDisgm4vZk7ktfchraucWt8psGeRCEIVZ7akUg61plcM4mm6RLSs/2fSrJqB/9Zj3b4bCNBta
r7pxb5a5NOwbtAnwu7O58bL5qDz7ODAKgGp7qRoTZewsjOhp0l5p/nmDwpJ0HwVN41JNgxVMCI+9
/LYA3UWeoEeMcOWvG9zz7R0OVHOD+RQk1EkxBzgXIuES/im1M9eE2mXF++TW6oFPlLFeyM9lhs+J
IPNbMXB730iFITNT/5C7m/4URXDsHsW+vBmW5SpStYrQ8xU2T6WRwmaPlrlq7E0KMMZnAK2F9i0B
0UmdV3YkKZ+3d0GHOHyOGoW+fkyDD2FCtPVQlUJ2HyrnaLE/mn1DkDMhehC2CaVZWdQcq2WMxCt6
zGb1bXWUCDXtIQRiQ9zEozP7pzhiaY6/bSKR6+wgFLBWOvG3LfIpXfL+EOO8nkgrOAohyegrUDDC
VoNTk6vbCbdGkD/d44BGxNVIMDKrzUC38CKqkyUoot7ieKfZ+yiof4Zbuy2WnIS7oIzZf8oQF3q6
UzP8T0mKGHjSVI/RkTzqc5FsJbl9kPV6aawOBGwprL/mQ8GR4VnfBqZw9vxmcazGeCfE3SUSiMl1
zG6tqIeR2sBmQZoHvhp53ZjKrudk9Op2LW1q65Pi20zkEdk7DfGKtdbleHe352llCbcaw1d34AJx
iz4iZINwSIcQtXVjTJtUqdVlUM3mOkpK4rIwcmnMPXa17AbV5W1C6t7gOx18er2N2UHhN+LZr1LS
k6Sye7Kjfl5WiVEu42YrY/aC6bPFKku4JU1nzpNx4hWwGr4wAGL7dlr52K8QXBHmAX05jMESsJh9
t2Wul81wGU+EIwb0lROnrX8qBO76pA4+G+3k5kI6SwQgzSmJzoMhh4bUvSfwxHvFH6aPH3T2jckJ
Ac7MB3k3wlc+HO2K1dV8YWCnkwijJ+U34OlbRGXD0pfRhGZIJTBijyshedLXzqDtpfLCAU/J5wBS
n6/vtYHkHTkziOgC6zPqZ9TawDrg4LFoBf8u4g1lQ24CxsHjzssYwREI3jZUDHjX9EWhg3tWUIeE
E0opZUiXaMF2VVFumegxFHVpueX4IZlToqTehiA6kIazUtf1d3D1L9zZwJa6Pm6nXTXnm/gwOPn7
qByGXH9O7XBrOj5v2khXWjfB1MlW8tJ2/TLaOaHjJRfw45pdh/2uuoZEazQ3VIsbProcD8LBiTlm
GCX9mASxe4A5he7u9GFp7vSYAP7lnUA0EDzTpN6ucppg+jfCiABTWHn7amslrbFxyoHxA/lQyb3U
GyjAKHox1qRN5GvhyZB9ZQ8pO7Yfc49erkDMqZ1SGh77aliMxf8wdV5Lcipdt30iIjLx3HZR3rdv
3RCSWsJ7k8DTn0Hpi3+ffUEUVLW21IVZudacY7q7Xo/OHTzTiWhH9Nc+Gi0/YEWJ6iPU9hZPHwLa
Wb8mRK31FLGO1Dbz1eqMg8X3Qh8exQlTXlTn8y3vgNm7ybYU9d/IAoLdVsYpcxdIW7R3EFZ+9sg7
dEbW/CtemN6SHo3uTcH6I8Kc/oCOGh1L2LZQ8K6Q0bIo28QW8WbPakz9Nt1XhcHFXxu/RVwPK/r0
l3k62sNX8rLIAqaWUnIZk7Z/yGML5XUpnK1PrONPjrNb3CI2vQB3PufwSWfu2jf9UDIb0l6IIl+3
qD/Ce0EwXqv82IOaNLvHHg3vwG3L6cDnv8DTeHLxeXulfkK+1e2P0FnfyjWCQup45sh14AMVvCR9
8MVv4pzlOLuBIapil71AAzfBMl5Z7+nJakSNkH1Xeb5aTtT6nbITTUx2qnnMIotBSHzU3D8YWZ3j
UsQ79etCev+g+5fU9+DHHJ/m8hXSBc7XchdXH3SqSj69RgH7FKwXd3HuhetvZszfwbIGBn5STzNX
1/xEvsCbWy4LDrAZU7oFJKo2R7fBqdTTWbJYu9jbsWy+WaIjKnpAYea2wOPukt2BbReJnHoKf9pp
dkZS6nwzVJPvafOr+LRwJIIZJF2UirnBsP3kjGXOIzt9wrua3lzCh60DfGAfA5RF/WNk0893fl2H
945yGVmO2hugbgtxNCGCpbbty/YrsK37kanYHRLnjX6elDDJOI1WpjdSBmSieEOScGwLlvQOQpkK
qC+g4pVdqU1l2oQSsYArc5RMZkOIHhc1JSJyCAkcZht0b+QTaS1u5Y3LpTgDD9skCMNPCU+gudCx
jTe6d+B9R5ztVjHdtmmfZJ7H/7st8iu3abH652QtA+ZOIXrnJ5cwDfHL/NXjXRp3wUdPNzrtVpDt
1swINrL+QRY6A6/o9dtklJeCrNtihPajra2ZvnPrrXO/MxttRbQYdyRMJdVmeKslrAaG6+2Km3hF
1PQ2aIg3zC5pPxKlgkoqdFdd/ity+dvvazo1qP6btt2J9oI7U7Pfx+zL0O4ukv95NectDi+HvCdo
EUp7qkAiM4ixoREXp2ZEP3caSHklgaO48ajTc37lTHtn5sqr3GGVsWvKnvVmdYUf8gTFaGX5DVkX
dfOca+1ORtp+bj6HTV3ZFBAlA1jsCBr2Mn/Oquu70TMuyEKsHU5/DVGn1j0op2bPb7d5InipAlBM
O4mbBWmV9qF1slu5U1Z1IkenIaT5vWGkz+k41yvEsSetHTcWBTU0lbU97Wz6XFBzQAb1JADXG+Bf
8czW8Q1CZKJzifZrmD77GD/8KmKoljX1mSok9Ud3YtKuYAHZKgZKa59Mx3I4tWxQPVWzWvoq0WtA
1RiSYUAbdSWYjJ+pyzt9BRDRFdxg+DBzxPwP6grwUHBT1osHBimYlNtjl0UkoWFTfJckOdgn/uGR
9vtoeIwiEW2PzvgEHCM36VCyut+bz2UhV+1xSiGbnvtmRJUT0A9Ery1WoZmcJmkdGpIyl4aDE2rr
xqi2veq25n0kzRqVy+cQazvOaMprbDhp69fJrtskMQ1oFHvdRh+oMNRwwgkO+Xb5TjTUnzBBnxgT
lgdrsg9FvtEYiy6dqdeNlb7Ozcs+S66tSlYVfy9ZMs2MAPOl/raoCNSlxERAkYb+nxgcmgA+NiIP
0LCaY4BDQG/f4rhcT5Hp56tZL1coGfBhhJt8m/XpAeUQ4u5vIyNtm94YvtLnrHLXWojx4mz24Zb1
dRKTkxV8AWIU0LKCaBM+ZbB3PHI5oNQFTroqMLGYi7ywgZhKbe60xrp0R4ogxjUJCVUlI8d3M0dq
g9duWq3nFTIYiiHTX4nxo+HaQ1ebbZZn9eoUMj1RG8cG+rw2OhK0S+6UNbMvou79Du6liyp8NY/P
+s28LTqFmglyeRdnq8VZ+HADLnyjRZm46LHlTWF+unncBQtJYcDlgcZ1NVPQTPG8dlqsQH/JKV8P
vjHpW7p93axv6QujS+yNTQbsn4ACtSXYFSEtRvihoOddFcSLnkXNsJe8tXn1raezr23yiqdb7Je/
SuiAwWWKuAFc45c+0rdFehvJQNcBFhMPB3JjE6wION61+NyQbsDMyRm4WaLaDWTTwIt6HQPHR4Po
K4SmSXK0vtAe7HTU+gboDi1I1ni0fVxr66QftjMUDIfbol8bct3NrX9krL1KRm1NX2o3ovKNDb6J
TarNZ0WwBZOCkLiixjx3U3ryXcSIRPKKyGUFYNkmbC/LebftwD05GVhichJH8EX5veiqkHgV1sgG
v8Z9HNnjIdCwHhqIodeRp45BlT3DMGHFhXKa6d9aViNqFq0HLFq1hz40d4aSy0krXqwwToiJKUM4
bSR5wCYzt4yRGkKIlkfwfpTeu03lm4cbKBnQevUtRHkqI60ctuUOOGePqt2lGbEJIu30bTA+1gIE
vcb9OzWzezsib8TZXY/kcrkU7qp4K43kVFXjZgyiQz5AVy5vJoVmOjivkU0Tgzj2dRRF7dUeQY2H
mKFkSj/rvCyIsUgAGda/M3f7TuWv5r0WW/xTQ6Ft/Ym46safnQ55oNcZ/ntTm+t+KHZHGldHTe9v
bo8osR1Z90V+mKa+ua2BBXUzc829o0zubQbzOufqW5J7OzPs5MmXIMgBbvT0Abh6uS9Wn5H4S/iH
oTa7yod45q6sYv58p9W4q5yIMjE5mna8zorTUfavIpm37ykcwMDYDmG6qUv7mitcYRmOTqbQuhm+
0kv7DlO9xsizFIbkxR6Tk14ke4aVVnc2oxTV+piqfUDfjKFzJI60bX81GTKnVOtW74YTv8apcXp3
GDH15Uecaj9j8RZ04XtCCAae5qKApl7c/SCMb7AQA8Mfs369jHPBU5Pw4fhNnrzhfDZ2pNwh3Fd5
sQqS+0zq0iID5AQGK6GAsInhNxWUara7qh62Fg2hueh3XiD3GS22Yy5NBjj0woockW5eXOpOFRfV
l4ypJ7rEjk0S2nIqOQWCfWE7fyzj55gLLJh2CsJOJ/4bKsZHK7V8A/HD4smRRR9mLLKVVxHO+9ht
0/iqBx20lXiBVs2jOIYjPboqV8O+qqrhOYlHEx/BT+qUokRCky2b0OYKQFmGB79ysXiUtvhyIH89
yXAEhiIka77KqD+muNQowErzjS/dAATN/cruGPhz70uy1n3Nx1RfKWXWr30aUKGp0HrpQz3xzaAs
X3iOc8MMTOMZIQ4A2cjCCxOSbt1HlXmOZezcwBKDnzZJwOFujQb2sakIVG6SZ0n3dxN5o0uUcjm/
2Ulub4wiJn3KoXLO2rvZFNVr3mfjISuJ/XbmIv45R9G6JEP3w8infufq4KjarrvHMtC3LkUpS6GJ
/mXQOmvw4uW+m2uaP6N9rxrpvHHfKBLXelftL1GU1Rk7ZXbh9vgB0N/e5UVa7D2BXwAipq9YjO3K
IhzfGFF5XCv56GdG/2K7ev7T+QonWX6mzFHDaRIvfR/060mNuD7MQLyk0mXdoMZzKtyKKXRf7CGE
4HMgw+mJlX529+LRuqgmPml5mxza3uzekeNvTHusfrhoC9ez0Jh49KypegIZ3gfBt5OwLKFnkUbv
nibIMW+hkk15Yu4YHK2BOLQn/k49+tZzV9NXEEHQXUoo71Ti3lerz/0lnYsvHRjoRk+5cEfp0N35
v83jWNHVsJfovhxkEeMwj5zBR6y+gYs3H+ZWB+2iRSW0ajE26y7r642QJpoyGRR+X9kVFSTuuGaq
kYaaxp77KP4XvZ+vHA+OUzO6fuom4mchbkIT5nuRW6fC7OjiF0qcwsIIb4Fe0fY22uiXDMaXOpX6
axsLzEZZPW4mGdRfrQOsoXeovAX3J2gHrOOU45yLGTtnl7MiwQcJ/i7Sw52nze+OnCxzpWzpHMio
qvtJO4TWqI7jXKpjgsDrKW/btSNluuXrbF7HLI58a8jirQSGfIZM+0yKV7IWEcONxKq0ex4xrkWx
n39oVnLl5CAyA432mQ5c69talf0q+ovmisswBn8zFgonXVr5Z/XqgQ37BAKpH8PQ6Vc9xKodzlJi
DbJOHq3SLJ4Sx3mOswSDPk7AY1RDQXJq8/uxl6MF70pCw914/kptiFJBSbK6jErj3XRcZjqI3IFC
zvtMB1Aeh0WwERYD5sem1yFup5EiIX45jVa2DkXJnGAB//eZRHjeou7O13Ssq38/Z1Sc3grNuF/U
Jj/nDRCzp5pv7fFzpWcBv5cN6J3EJolClnUCdTQErL+8yszuVso52D4OBYklNypW45YuSQCEg3nZ
iatDnRrl/XBaKa6dUhUfVlCGJ91+08L64trxvsn5tlrgeRQxVeuce2yrIFWH7//vGImO5G9ZFB29
DEDnRabjM0aRb7lHl7bLiSi2zNxbDx5KoDntEV03DEVGI3AByJtE1y7c3ccbxeycBrOfjv8d0u08
P3pN8e9TmZMxBrCmVvoQuSz/3+eWP+Tx81YXXxDHtHgzlHAYaBjtsbKDc2MnL8pp/gigglstFtGr
MamC7AmGPW1HLTeisD5o3Im3tq7GDfBg79M1m2flmeVz3A7ySjeR52PgBvexQ7TcZOIY2Qbj++XV
lLvaXgXzKgxy1p1tRdFHF6Jf13WI2IO58Ow/3jKi0TqLvCfRFfS0enyw0sz87PDtpk3XreOMJFZC
FZJ1ExrpWbcQYqu6uhdB5h2U7t3zpBOrqZ0kVy7PSqNKp4tWm9BXjGLGsf6HsBjOXq6wXYep6yMz
53VP2svPtAxRe3UZBadcqQaRcFyE2VU6dcYvl1dO1llbp6NPaizH/nvD6I3hCDpr//jYyDpPn+sZ
NiA6ucEhVAmc8yW10Pjn+HyWVKlVRxLzzm7wB49e4vyOqK9IQJLh0zTmm7YxCzpQFO0tS9s31yaY
qYur8RokQ7SL8noEgUGlOEX8A/u0DV7aiq5D1ifqG4L9epqL4N3msnRNwUJ9pJZ9vHpsJHnDZpPf
shJkth5h8vbMOV4b7RLBLAzjGeqt+Wy1VBLWzONyOWRmfbRTgtHz4815Es7abVDgxUP54aBu/ZNU
86YEvfyj7RsLrUxjXJ0RplBYgy9Ka0FUZZnwoAlmfR8UEXMTlXfIhVhDTylLPiLLXox0RCxdgoEL
C8tihZWaz6J2wyvTx/ZsKIzfQo/td1PR7sumtPEfu324s4JrlBkdrjQz/GMgPG8M8TtrAY/V5kjL
ZSaF2Wkrja5ll15gNma7dg6T45Bk5mEssmE3ZK1xzqPFGwXMmMDpLi6BOC6bAmzxoUqaP3pHtZ7Z
xBCSTOilQHWm5yytrK03aTBe2lpHvB7aktuSNp/6ZdO6yA98YwwJYMYhuGLS3ENjcEtx0ib5vw8h
s0OISCrCobatyGcw4m6KxuiekYb2aM0QQivduubLHgqE4eA4DaLZZTcQcbZKE28J7vKqkzKZy3ee
k78nM5ORntaoRlnk53HSLuVUvxpwOtyyVsYvDb3+jWMYk6/rDOEk0RurNOzgWc98KxEUeBqiectK
ZFYIgAbC562Bxq6tUhi8STIeeOg/dmJb74+PVxGP/j0w/O+8GZhdD4K4uWHeB5rS/QHPy6epGK9i
djDOg5TVG+k761qLxGeW2uTD8XdWMf6vUnQfMjNpqZoIlbI8t37kVI6Sh/Nl0uj8tOEc8Q2yZOyh
eL+E2U4pfrcYq3nEiI1daSU/Zqd+lCBdLCtV04vv6vYQ1v1nH+yS0aC/ycPj3yYbkEr1DrSRYDIp
7Ygk6Eb95gY8bPKw+Sz0wfs0OgIlkoCzM4lU+CbgUYohxnJhziHqab2o9yk112VukdrPrZ3jUSOe
OBpQWIZRaOzTePqVV1m6mUITQ3LX5niSoc7ZJazPKuvJouFmcYUqaGwUFZxPm4qZlmYherR043Nk
MC9AUyxosd+s2MWrDTv4KUUD+JpnTHULa4w2hSNJjXTgZ+aZdgtsziV3lHf4++nlsanMHBs44dv9
SMZ5PPxIdLs9Mubg+gkE7WIF50h3nfxKlCJTqahJflhrMwYVS3dqtrKnMvP6gzKb/pB5db3V2ux5
as38HmFou6tgcDdTYY7cgznWysBeRzljJb2ATzxVfONC5BPGszR+m5TWnqquqa+mo4HoadA+lEGx
NoMh/CgzkgSHKUUMsezaJd2rpKIV4E4G8dUJ7AE3IWaMbB9RIVsPwn3dtBkaekmxvrxylleilAxW
wxJXqwKgtBuqtW0Z1stjI+YII5s+WXtzOWaYhrMzZEQagmYvLYauweai6c+Yq0+uJojWNJg82ZZW
HkRdQoxY3tR0jhnDIl5t1bh/HEPwFFxKjSDk5RNTZT0zHB9oEfAPDkzvkNTucHOzEcd1HniHUjN/
INav35oefojGDXzR7tdvluXa+ySRL2T9nLQKbR8LITD+pRzP5rLRkXolrpKbUEuCiym7vyb3yQ+P
e/dOJLrDrYPdAjqc7xWj2I9uUH8kYciItK1vmsQlJ/tfjw91vVWsvKZpt5Uw9aOik+obSZXfxjg3
T10rq81Yhv0eWcHPKoUdU7a63Nr2BI4zDvpLjASNtlsQ4+GPXSZsENwyzbnrrv3LBW5hnklNYK06
xR3r4LDZwZxLL1Rizj1J8otmxPKUR3l318bqOWp+WuGcbFWgE78zYgTnhP+yKVJeUBUtWowWqmVM
mm4Ylh9jUpOUEGj5QYyZe9NbENKPTzh4neekyX7EJieekvWRwoYHQmVU1FB9deT+GewTD3JjGYpP
eAGnppLRi4hScZ00EOZUYPOuLiSyE80G7ZORZeTxGKdZ4CYX2xu+3XhJ1o1M42Q1vXGy/+/V45hI
KFSRAIb9Uw+EdF0m+Cpq26ue3JQ1nFvnDe2xsbnVk1FcJuDlj0OPjb28OYiCVKeyzbdV6dQ3pVfH
kFlmWVvRPeGKxwWUiq0m0vjOgzuG92hf0op3kXGwJOcCZCkh/GSwzIOj6EFVHg/uqKXfojzlvOGC
q/fIRAiwsT3nLShdcqpQ5BVmc/GWDTNGWnaTzvVj6U5JGhu+rCBSuzrtOuJy9e5opTTnMCvQc2uE
cUk7MZxV9zd0FY/Xma9rIDqLk+3P3EA9tOIS4I1LNpo5CRY7pOz4Tjm+Qg8JTsHyHbjpomNoA2fj
LMf+e6Ozm1sxMJMyZ4cYUt398ibJZLK1lDpLy1ZnXc1gghtGHmT8HMu8UkdjplxHylxDdECQp4/O
nkiQ6SVUjbFvU86VyHVwnUnZIWu2uKrNoP00zYlH1WzAXVOi9zOBpbJ0GrkmD8ckH8UD7N0mw/Nk
ldfImOrzY69KzfbkBPrbY+/fB6SN6cKN881/x6Kem2SHWDRb/gjHlXTvkAcYsiavMP4tAvpVc6ox
KkL1t4kYLGhObh69xIibp8jDMcKjZxvordp0NaoBvdHsi4jx2Olhuarnyt3W0k2AOBtOceYbvMx9
G31Qm827yUXLJCNzp4a6vleerO9qcCSxXjbxTv93jLQ1m2g3vSDBOgORYUgLO5hmBNt/+2YAaNMc
SXv8t+9NAEZ5HoDtiRNQ01xBJ3Oc7pIpB4/ClqawHWQXHi7RUkxn44/Q8RABSAtLD0kr6VXzxnc9
1HY68fT7zMqbtwTG1aqvpbePZ+yReR7H68KdW1R4cfsj1TIE/BGIVeSKNZoTFJo0nhOmLImDN6JY
nAs2oXJpYz+jlLFhmcruKUlVdnjs1l49nI0kvz1+4PGxwNNwm0f2vH18Yp6leyvAXj32SibJmCNK
krNM8qXR/ejHeJbfnnTz41ymGU+lDqjFslszWjg+XqFBL44Strmfcq+nzJfoZ1uCvMOpem0rRnBj
OCU7AlfprjcACc3SOU+xzioKefBjL7XlOZ3a9sOzzpVQ8u8YhO9Z0lTPQTed8QiCvbGoyWXQgHaU
iBfs4G+UQGDU7TK+jHMQXfi+yqMrox0d/0gBAOWhwLqU8aXRSpBLWX+SpljlIqs4WYp5O0cxQEfC
OoC6rh0eSTCmh5HkOh7mYzbnfovOcyumHDNsZyDanWkWGZCABFLCrdVSVFo1vcwhnTYe/ZmjrHDp
RSBjoiZkcAp1xEiLFXJ5caNBjl7INVy/COvQH/UecE3cIVqvKFr7vD+ndg/CbUSGwW202NJ9lE8Z
dxJEEQtfyra9HUOfIEYrMVVOQ6/MfklkW5yfyrgIDglFSmNKbevUS16qp3/lWkMjcazfyV7iedTo
5m742Ye1OPTVlzGUl0iN1yydXmVuauc+ahaKd3ualg38tor5E4Rd4jHXjVfYx6ynKFoMtYZRW4d4
nq3D45U1qXfUjjWStGrv6q6xbT3L2ut9zgy5jg+CoUm/QG3aOVsPmaqeYvHR2V50FLpzdsoODeG1
s1R0cFVWbvsEMl2ThCdGWRMqYyo0SBzQul3vjUio0S9akg+0ZCaMWcThtqwbshBqgsf68hCiTfXp
d51Jcnt3EYwOjiCv0PK8re4AuE9Zza/S1lQbpWuVX+v8HkUiIZbmZbxpZszlCSZtg0p+FdR9v1VG
sOPagxeitWifB/u7QTnFUsdr92QRnPQ0sveGwY0rQ5GjJ7W1IvkpXEVxTEXjVOAcpl+pQRFdjwZU
01njSYZACmoDAEs9QUs6KBPkOVT+kaXN6Azq2Msl6yKD0LUowkQBQV1zUKjAXyin8DgjodAMe6eC
oxwIvJdpW/vttb/O60jUAU2YetpoSKpcy6WjqA8sWZlekde1TyoL8CyY9ZLEOCJ5O79IgJhO7Zsd
Q1+ZRBPfu4R8MVGeRmAOVNo50S52HU3HMmzuveO9usVwD7zwWwKyQLs2rzhXMxRN2oy9U7QofkRl
38MuYSBBtunK9Xoy73lEmgy75qnI33L13cupuU9l+4OFb7yrCheMgbRRmsNtMfpyL6ZZMvUuFEBc
nJhBeC2kZp7HCAdaWUGQl1F2IQ2S6D2A1wPLgTcjPbgiIpyur71T7fAEZXaybrSRdnFhro1wCC8l
YAsjGSaeBxc1YXAyIu2H2doM2GZmQfG6qQIuuuxVN3Q4B5UOv8JuD00aBBtjGrzDBCVZEC2TOmZ4
Thk/efDJTklX9Zsi8oyVVCw9clhGqab127rk/skTlfIgV3jIwt9eObzImhN4Hp3NmMbO3RbR1kTK
ZYwoKPMaN7qqX71OJ89SS+W1VwXTosL+KszCOTXhvNUzhpJDaaJTP3uq+9MJK/kqKqgdlX3p0knb
DhmwMI84rE02G/2GJ7b/Ug56cMz1hsmO+iHT6QvPMI17vdJPmTS8y6yfHa95qTRr+BHVPSm9lXeI
+9lb14l+L4v2kz6cONrV1jWpeRSGKVsH55s7HevPURDWYAPQiaT81u24OmFv+xNR81udGa5qqCVu
VWyxaqz0sJt3LEdf3QZ1eBq/ulGS7ElXfGkhlF9HzH91bmB/KIW1ndvytXJYS1UapNVxbOa1LpA1
5CZBjWPrcvuWxd+8dt70Ep0lNcjvUACFEKRUPjFcMg9Fr//MehQ2GiHpla05x0z/8LI443xW6Ulc
CsTkGyYOwq9iiMYlH37SSn6BqZVat6S0nsO0JcyMi1RjHvOWkxUeJ2H8EdaHqOMRMNiFjXtP4mdN
DCZNPNYqb6mtJ4cYzjo4lprXHKoxPjnYSrdl2tRfdSV9QwfDHBpvRF/2Z1T5AK2k9Su3s3pf81BA
CxidcxM9bmXhlgyRs0/z8zQBOmsMqFPtvJ8H1p99SUcyKBvwp1U7ntwCP1PXoCuuUuAXbrtNeoNw
pjnsjm1naVu6BBWXGNgNrSnuUZWJ19aQ+yKJ1zVLhQOa5HjfNvKbR1t0fmxc5SKQdy0IS6N0N49j
Q9iDZvnvM8G8DCAOGj2JdwLhnkrLis9yYNgwk3Wf9EDiDuJXGdKw4beENl6rsGBaMr42+NavcdIQ
pwEkaO1O8Gi0pE53dYeoKx+cfZ9AgKBinM9uFx1Ha6CbJoLnXh+NZ/UpajIVrGJCpiol2gdykRml
19wmK9xb6VSvEhdkZhrh80xaXE5EGHubmaX/MU+y+QghJNmnUrzr6XAfq1L725V/mfCFf3R6kE+5
bJ5ar2NuscxswB/dk6INtv/2lkO4G/OTM0OyS12KIpGeiqrhzHKFeZhRgz32AvrdM/8D5LiJRu47
0qAoteNV7kr72LQGc8LW6tF0QvwD52ySXjFP575y/BA2w8HwcFvTMy8PqjJ+6JXiL9Dp2qUI0/wJ
2UK44XLGFNhYTrWh6v8IhDMcomAaDl7trARr/ZVlR8Rfis54LfROOyWZ+NPn6jcuH23TC8JwW4ds
hKhy/g7cTV6bGP1OIR06h8su9VS4jcPOo83FbjeY1XEiuhCqlBSvcSsgAVqMoZc3e92dX1PMPT1o
sOfHoaqgrdGPVnN67ArTq7BXNfa/H9ADW2yrDF/540cHAO2nIeefZs6z2g86dblu1e5dj6GyBKaT
7q1l3f3YZOVFH1heyVjcElA6ryJoJZra3tpPxnggfRCbrzuMVzHaA+OokMiI1M3Old39EpOpXvE+
OS9ptrHiVr0+NiUvBjDnXHjZutZtc5/WXgxMREyHMAQP2A/Od+EFoe+kZfBRLa9mQ1aHXpfBhyeC
jZYk4Sv3+/o2c6tVy+Guz+mjor9YP36opx55ijOVn+Ni3GmyC4hzdONTvWw8ffrfK+VID8DUaPr/
veFNlKGRjpt4TsTVAVeXs7IBWdQgODfcJjuMYuhfAscOD/bMjclTGbO7Imy2dpDb9N+Wd/nG1rZq
ybKwnP6FB0kLNYDIuuXNx4auJdJnXU77x66MQnFAXg4G2tmo3rUOyVICmksxKD3rJyQsFkZuG7II
wBhWQ4RHYoIk2rSrXRwhxR4H7uh41IZdiOptU05oXcYq4gtD3V6Ec/9bWuFhzsf4MxhpZes2Md49
5I7d0Pyqu0BdyGE2r9ayIaIKr73urTFyJFdJ85ZCAf4hj9bk+jj2eOVC7EryImOC3xBwqtigRh0R
q5irKFsSEUSWfAiLaZKry/4l92a6CsRT4wkp5SpXen1mLeoWHuQ+z7x4eaTfYLEwJaZdzMIrniBv
aZyjDL542k4L/C8jbCfT8/FM6utGD0ZSJGSCrNNb8h9D7zmbDNvnO/2hoq46F2lSnaN6KM+ASQaQ
ip0ERmKHp1orwx+o9QEaESN4syPKHjrI9b4pJqafBe6kxnbSz8nIX705y//GCfKaOkx/O0CwIWqp
6MXTIf/HqkKp1tYeMevmOdL4s6uCq0WS2Soh0/mWq9Wv0DXyrevBFqQVVByLdDZWapEnTGMDF0vE
H21oib0dqOTAKHcgXfOUznbg69pcfw4CU3rHc5b+x73llkna9Pg+FANLsXJUW8SRLhlO9m+WVPp1
mBC2a67yH4e7uI6OM/+tHrt9Z41+KsJu/9hN6+nEGJ8sJRRPT17tERSybB6vHpthxIvVWRHv9m17
pklMjJDK8/eKsvcIlxRZVQndpI0y0rncdGIV6fa7Efno5ziW2zJKuV1VVszcnvtL3/bGZxeGum+j
3Z/MEixwoyvIQ2mIdjMSf4Iobm8pnj/mpYIphEya82NTjoguGPI6/jwa/zvW9kUO98hziVyIKNSW
DxO23JzrZfPfzz52e1wSkdPax8cnHm9asWKV+O9zJs558ksQYlbytxyAyWQUOpfHZsrq7BJGBOGq
Fkbe41jhRshOokVwEXD33xm28/V443Go6NVpdNNyZ6U6qYYq0MgMtml2uZK21+NVsuzOOeRgG7/9
+t8xs8p2ujI7YJepOjZOOkOZw9qNyEsddTx9muF6+0EreOqKptGOxA+gvimkixjGET84ROYn5TTA
CUs8W2ld4slPqRna6Uc96tqJJrKPsU0ePKPVTlGr1HZy6YfP4zyvYy2F6CD6/ObOAOQEuihLc9pD
Xc//21BH6BuGKwZnwVPYRdE3zb2tF2LPD8swXoep3WAID0x0hWnlc4bVP12WyCE+ji/bAjjapcb/
o+7MdiS31uz8KoKum+pNbpKbbPQ5FxnzHJGZlamqGyKzBs7zzCt3+9aAX8HwE3QbMGB4fAXpjfwx
JB0dNRqGrwwYkIiYsrIqM4Lce/1rfeshE6q+BQnTHStN3LUyA/NDlIIaUx48M8DNfayMD05Yu+tk
9MbdNIzUdUg8yXSAm58j6s9U5fafzHSQSwOjztFwx+kkci1namOYbyHEwxq21m6oA39lOmZ4ziLr
VnVRVy2EDw4rygS/3Kcmc8aXkkVHVDbmk69499V699GP6F9Nx1ps0pEzYWxR4YH+j884luzn5wOR
q3KbZcYnTDDaqcff/eBCnliVaiRNMWU0/o35BjBk9dF0uhevan0MxyHjBFe27P9xxrrRmJ1rJHFY
orSa3+/+fsgbBxsWToxFRApyeX+i6Aa0zaEA3WV41ul+4NKP2Tsdj4lmxdemt5KtpUJULr8W9DZq
McwVLfkxtc1sf39JjhVoU7VEHnR9NiyjGxCqr9RON+SqjcgpKLYUp4lKknPGhfpcg0Iuev18fwRh
WD/f7wZkIFZjl+DVnl96P7B5/vVWnfU7DQT24f74/QvuX8qm7p2geLNpswih1Znt7/eb3Wxfj/Ph
cy8hIRPdM5n4tOUn5rnrshmNrVL9RFTdSE5yPjhNjZXFEcMevXrdK8fAsf+XJ2phxceKLAE7QT4r
ugOzKSGf1FjmIWg5eHFvUgnKrb6uAMSATVsHEdQqF2XoPc5y8MFF901nBRoZGXyyhDEh+y9oZvWg
b0STbt3OG5bV4KaP0tezx6lpMRD7/vX+0JR106EI+k8MArNHHwrjYwdiaeVWes5JRruUhUdduE+P
+e+HXoN6Hbqj/WAIRJT7E+MYWBveBse26aZtjBtJMD87miy46WjT2uqoOGke77caR7VbrD0nPcrx
Pd1fWFQOln+9Qn3200zusWPQEU2D0L51Y+q/4jYnZIFjLlNsgIKmK16NeM3Xd2dHaSCNFBpIIAll
BiarIOHoxasXURDr9Y79oSoz/JdVrM4BC45Froc3sw86ghJGdK6aMDr7eh2dmxoXToo+DEtV5jdP
r/JbMegYxJiLUeRMB0TVXnFdkgyhT8oK03zPztHd4YlxAJuO4XON2PvYsZBnZ7RswRC4LZtTXPja
yYg9PHCnWlrtBc2vvbTzLQZGPT0ftDbdH9NCm8B/EeSLKKg27uD6cI28/lrknMIhOryEmuFftKx9
vT8nMPCfcImFKAcQ1Xz/ne3sFzsNwmdUKFawugl/eKL9CSWUsFJ5kZ6P+7owatqnyz2D7QJJF9GZ
8TnlYImi1TWfgCmUBZqZ3XXvFPEddaMdPqQWfT4GHFDbg/7apOW+8eha40xYr7yIE25hvKWGVW4h
G9s3pgHNjVWn5zbWTesti9V6T5ZJDZf7vWnKzY2Th/jZMhcEgIq/9IGePJCCLV8izbmCab0mY4Ny
5vc6Xd8y+PVuHwzvieXQqDBq3bOZUAY1JXW3raKpe3ZIrGAHttrl/VmfoPSxaihyC7T8FIYGDqpj
bbTMiDou7gw1NuyxumddjJAho7lFt8/7XWzRKe7boU2BY5EgJvfdpqoha9WDAyTeSdjU55138DIr
R480oPpP1KmlwxR+pi/OEa3aedXYr/l80YqYchFu49y62RM+9nESNP3kVXdUsSTEgN3zgUot/nTe
UBCu8aiv+BXs6gYnq0zTJ7vOxK0PW7q7ibunuc+Ya+qTHR5ZZlIQ+fYhK0QUJddZyLx8Mi1L3iAa
Me9qKwzU1vCV6Jh/6wExuCPpXlrExWthtF9HqyoujkPMaXSbED2KeCOxMH2JHYATQNlzFoIKbyLj
XSO/T65eQvjQtFL8zfNjieuN68wjSFZ4I9si5XWrvtC77iFLWRQPNJnL2lFHfT6UaQybcejSRev2
+omw4LpUkX1tKxv9RFh06+XNuezSGoybTWB2vhUjHFvSLpZZ0UN6Cz3vSG5GAzJNsEVnLQ8TKPZ3
cUNXhJEJNpVenqy0UhUHNr7FoVaNt82nucdQUSdsahEZj96TJw31/pTELu6QmAk5s1xsofNj92fj
v7zEzOiURRX80TerDApGGpFArlE+dcoA7SLCv48G+5jh4dg2kT5tgf5YN6kBhE60bvqSsB+PY/W5
Gx0gaEZ0GZpiujEospdOEXerpvPFrfXEdCOehUAs+pgU03symOHec6qVnvbPjQ+cbc5LkyKN+5L2
K1A17Lnk2ozZzOQa/lLe08uBKzRV2NOjNzbdh4R472z3k/z1CTwXdk68PPPkIkGZlIKhYDf2zbJo
Ow8NeuFarQmKNSH3mSPZJVzXXdv85Extv/VpAeD3XeJvHM/sy/1dn+HyRxgjtp9GoHiNZ1nbLgwX
e2C5NK7zEJqhT2SOLhZIWLKmPIpUiSWSzxmx+Cl3rw5/q21E3rbv+DvFTKhzhuoOYy63iC5hQJrd
WRWOqjedCzIl6AgNNWIv/cjfml7jgGMBXMb2aeO31hxsrNaTSMUG9/tHYivkvfD9n6KQEMXoOLtC
HxZFx/ZUnxBaHWmmiLLaS6QDF8JlqS3a2CQSHVPvXBlQy5NoWIce/LUyp5cxYcG0cCKmiR2WdcYI
a7cszoUqiC2W6jq5BReANhQbCV8l1luWN/xmdwy1+YPbgJ2OZITFHqw6pV3xsSZBu9WN2CWqkRbr
LPLy1VS7K98ofLyxTDQ74/XQiUKtq0wH86vqS0jM6ALsor6M89S79lDqo/HBmTrQI6N/xcJ288cU
tpap2BI3sbdwlZ/tWljlnBbFpsnUtqtfTLqOHlUOkEWjyiS1UjraLNeG0Bp0y65gvxkjC2youVqH
TVvc2m4t0zmWP0gcQ1obctpW5qHQtB0FA9aeRIZHR3OYGz0uEhZF5RguzdqxF75Bjb1KI8rb+uoR
okZAMxx7w7QIz7Zg9ykmQkBJwGfFnlqyDhPh22zOxYXUmuBc4ddv0PI9j05bj7cfhqYnbqjFICSq
fr6MI9w6/F+yv7149tCAviIXBMpzxUj4q0pae69N/gkNAMHNbo/BTPvMPbqgTb6/qwXjviLX+BD5
WHXyYVliSIqNjv4helHUkLXEdBzyQNLol25dBSursBVnQA98YWcER8ui71RMlbn0Cm+C10UHonAk
p7dqpHzcZBKgbAjCpHT6KzbndSYH9GFv63SU/WETAvQbh+9ZbzVbc3zPI8xpDCTDTKVQPia/Xqea
VTPkHvpLZqBat5iY2K19jFtI+2XtXpMkKKDO+B7ojPYRK0r2qBq3huxiK/bzqbttWjIX09wxsdYb
eBV8M5CVA3l2lZYrff6r68ZlmKqzSjWugFFHUQlv+HWRqjd7AoxSEgwHVse/pa3ig+4O0OegJqN4
l84Wj8yBdax/gEkQrlKTvy6KrCQsH8hD1QI8Cpcohd7eYNWGYx5IZeD0L0CB5SLGpM6sBnp6NLjH
Sub2yuV3l9qpTpUzZQlu/C3tBgpKHEoGuG4tClsme0YX1MoV7LDqAc8t2zZ3McbqU+sPw6ZjaoNr
nxKb2FLjvmHzWvees89wGYZ5tusNcZTRWOOZFc0urdJnFSkUaL1n4CHFcaod8v+Y6rWK96oYkJBs
LiMPblR0h0LA7MuywFvg58DpTFMvrqdHLq39unXFTWD6u1j+CvZY+2SkyNkEJ5ZI0XQmzRVqJlO4
fSQLYowBdXRFHZP4w4+z6oPiQ1xG06oocaKmpculyw8Paa0I6nhedUz6YVy6M5rTxSFaRPK9BaGz
M6m9RyjCpOa4574BlB3ONAuMQF9Tr5lg3ylAZVZB3160xRb5ONoi27PwoLEURzP+yH5E5bPePQNE
qufxj+8a3uId7YimrCi8m7cgbdiMIEswMZutaPfdbI3rWWD8TdhFuAKCLL9G7TptFQaw+ccUEDdh
ixB8LZtJbuMOgofVae45DXZuXk2XWNE+0fsJ/tEIRJ4XUpE3j2Y7Vto3NXT91nBDg7BXYl3NuKgX
WRCF76MkyIgn52ucc4cl7UttxZS95dQDqVRWmwbf69ERMUUWU4YBmC1a1jNo7LokOSurX6dhVt3Y
2HMeb862lRVnb6jGk9WJYdGJ+a88BWujtXBIt5Sn6G0Y/3KrdkcIKuX9+PtT3T0iqQ3GZpgsuZ3c
klW2PRBAKhz3oetzextGbX8p6FJcpp4T3ly26uvUiLqjWafhPjN8sSW3l50ZNA1cH2HoeaIMz5Fj
XCQ04W+90THDYGBieyWAn8iimWdk4jgHfWRckwHlcjGPTDdyjg+2jbdxXZF+aHLzuYVS+W6noLDq
8OxEXbG1ghKneaSRFXSLLcU1ERw/7Cv7nmzM/n7LbIf+l1v3x1gqAkaSPjk/N+aNkMXOg12b00so
uwYZyDCWAb9RfhODsXIDC8rqkIgXPrO4eLwnsx+p2lI155BIqK0+e9BMMa59v5XQJMf83Dt9h1zH
y7QRB5ueOXCF5ruJQQHiOMb7YEglVmQgkS7+mFctV0D7jCr8bHhIyR1GOgN/iQLvz4CDk1246iYQ
kL8fVJDs8Q1HTG9+exzZi39vl5G28twLXUC/vh49jHWsln8dTcNbJengrEWY0jcs/WWIWPOKa3+O
DRCrl2M2HfxgGNDaxunSDLm4WFp2rTLXwujkTpd0PtyfxKM7Ri5JsfmVWladENvqhZfSEnY/iJo4
TFxTCQuJQmqD9tbk/KOdeshBnNfAGnO3IBXevsZxHp0cxSUwETrujSp8tMtRYwpVXVLbCB/TVgse
4wY3XSyIDEFeWwjFDATT9dUo7QhOVuLmR1sZFE7kjO/xtFePuSnOstLKkz9yqSbLH5/6zianwXP3
h6yQFIFR5qhn8yvuT2Awx2QR5sex0d7QWdSygbB0yVt8Kk1jFG9dht+f65l2k7LRDl7QFbSB8ATb
t20YZhiR2Bc9UB9GTZCTJUsjUvJTqk1XzI9MiEfFGTAi8tdC1HnuPH61Pcy6nWwJDiROvXdmI1Ix
24/AWmQHLzdYtFUhEBvNCc6JAFWbRqhg3VU41rcubSa0AHJmI6S+La2a0wcLJAt59v7gJNb4XKPf
5hrzD624ivnTxUBjuDA11xnAXu+H+8Oe6m95nZCPa4cvgks5LTg+yydLOIjbGETaQFQ3hJoQW5ty
T3FeXg1hfMMiA3aT7ZlpFa8Z67TXVKX7QOlUpPq++YC/Or6F88G35Qt7ODrj0gKwY5DYeyNh6KI3
NXimQWPNHqqF8rgWDF5u8riz0VLxMdIKbW+P9rEVQb+xxaTvkaNhs+GwCEL31hTpdugk+pA7PbIK
FRj8W0TyJjnfHyLfGG08SE9tkbqzSvvN1U1td793P8Rj4S5IdJCgpDZ2TBBVLcT1ptW6z0GG+d3z
huFJR5dc+90gSY3k+TGzlb/G7ZA9t43TPqCn1V8MsvFJqspveVT9GMyXsghV3g+T4Hw/qLz79VbN
Eln2kbln5q3bZn8TZTzcOqwrS88iVX9/zMXufLRAYGCW0I/3AzZC46g5HNA7gOTVuf41d0g33B/T
21bbMsbBJjsvtvJ53cVkFzxKY3MaLxp//+syLBw+CS8XV35aM76CchgX3BaxyvgQWWl6mbqBRYiU
3eeIBXUxuECyhv4hVp48K2MI975qrlZZmGc1H2TqevsqArCXuoEOUHnIz3GmXoyIVVZnw+zNMtq7
OM8/hbPydj8gv2Px//0+LbzhoZuVOJ3MHPOBKT2CzaWSodWiq6tVxdlE/l9MxWB/6ggXPVRtTjpc
yODUTjaDjZnTawVACty81Ra2PopXP6k+x7EDC7U0wBTVPjnO2UPMyrlYB+2Mf5fmOtTT+jVKcw0L
XFFu7CydflQOApaTTW+N1HXol313IM7OuSmtQWj6Wr3Ra9NYiPnSquGC3+Wz961th2zrexYFrf7J
FG72sa+xt6mi9j41UPo9bRRvTdV81BJCEElpvd8XFveDfo4dsnFBWQ5XsExYt9vaPQHBD7Y6DsJD
kk4+1lwR74ZbNiQlO+auGA+B6wJDM+OZ08yWnyjdqqziUj7gLLLPFqL5WszotF7YC8I2zotIVXHW
kAceYJO5L6zt39m4/9hKT5zdpNDPhZstu7ScHp1JJ/RssJAbZuISbsK6tVepwa4kqe1mX5gNnvL7
zfuDZFZaiiEcVue/3//95YFfabtg2Deiltf7wSlY3oq+0h70MDKvgYM4ogqIOQ2zz4Xb1yEogtC6
Go5hXlFLn6N8MB8nPctXVe2Eh14zc4ZzUIgoX2jftV4+hfwUPpgejVpJ73BKwaFO0DyMz9E3ocXt
MStDF3spntdoMq2zHCPrXEzki21TAkOysor9lzTKfR83ISqFSQeOTBuYxebccOyEbxmxhNzfKA9V
gGHHB7aR+SHtsGoW86373futyhSQrgzIGcJ3cO4R64FL5n3JR0euu16PgeOG712sfeloLJF1srkL
iQE7oZUZ0KgXksc4Zhb9WZWUJAPnu1NumMdU08zj73cZ45n70UMeA9h/DEwOXlpWR1dqoDHxbY1g
d+1F4DbV2bubxMewPnt1kC17BT7HHJwFsK/6dSjhfvHxq7dB0RDoMfRv5BOAmMBLH0NquoP5J3O/
FWeM5/AWGhwzDwwuGZffnru/4Jen7jf/1S/9/eWE9bkIB16wYNikPfoy13cCz+3Dr3d5zO5fOzsw
nkvTgutilI++Zsas2Ap1ArVG3ZOWJC+J7NyDsKmPE+QHsMrDcqjyPr5kSRytEwOfk1TBLZkM+Vpq
CAmVT63GGOIoM6aIIFJA3jrw22lOvR9TZnPnyaroInDSfm1beYF/bgh2Fu4MMGGl8zlhkT9FCQAN
jPbFeJLES4yqZ5Y95w7kfCgi4T7EQh+u2oTk5ofBl6iPdr60m2/ff/e3f/77z8Pf+V9z7Fajn2ff
ZQwBMb829Z++x8P2/Xeo5PPjuy9/+t6xDFvqwnGZvBquYRimxfOf3x5JMM4v/xugO5g0qkhddemn
Dzb+kodKKW3/y15WQjGLhqFfV7J9tyimWd3D2HhwJlymzYIk0cz+tKvPteUbex9HBBbjfF0461aj
yRTHm0o/duMESakbw2taD+BsTCAuPUumlRpYLfTzEyyRXpgAWgVXmwgEojkcAr22DvaS4Vd+ZU8o
2BKgz1g0HeJDSReMwEy5kmU1PIdM4RmrIQbLcuyfZdBY60gfgpWmULDHOO7WOO/bg6cPzYOtery+
BZIOjM2VoyTA0h6yDAy6EK4XTxY9Q1n27cXBadNyPRpNvOkDSu1ei9fxOt3kjR6vt6CpxpW7aSqH
mA6rcu8pfD4rjDRiAEBOk1ZZS7BB6lnrQMfmfVmeG9t7jqqMJX9VeU9dx1QqiffJIqwXuhmCSQ7E
dMg74nG2lCfdGIdL7k7yuapCzHxKsKCe7/aeqS1lLLT1/a4VsorzqLde3u+KSYwPRulvZTi70G1n
dzdYJilIY80ZHoZQlZcBumRtDufYHMtVQP5seQ+dpPFUb4XONp+krnOInPyIUANecSpoKmYfn1d4
zoVGLbcRaLy/YR3nyGdCx1FqR9a0qUwu6K060oOUHu/v1b/9w5u1vr95P+cFBHk/aP7F3T8/5yn/
/f38NX95zR+/4s+nkNbZOv/W/MtX/eGL+IN//cbLt+btD3dWWcM+/tZ+rcbHr3WbNL99nuZX/t8+
+d3X+5/yPBZf//T92xd21GyMGnZjzfe/PjV//CTmHf2vPrHzd/j16fNbylf+9B9/+qef/vtP//zT
//zpP/38Dz/915/+6ed//x13/vmn/8bNf/j5H3/+d//Kn/f1rW7+9L0pfzAkfVZKGsKybNvkO/Vf
52ek+4NrCekqk1WrRWDA+f47EB1N8KfvLfmDoysXBUU5dAwo2/7+uzpv70/pP9i6rVzHFMJRjivs
73/7yfx6pvnlt/Wvn3lcwbf/qzMP71bbUa6h+CvatrA4/vHMU9Yl5knP9NcuyjZzw0Ic7odOb49t
PPSPsg2wVm+SkfhK42baDa9gzgS1Wze1XT6YhjEPW8vsakQ9wK4AShv1zuWKAbvNha5yMbfG7mqs
su6DK8xv7lB2Xx2yx17SBJ+RZsPFQGHRehoBgTARpEbGEs1nnb4tUe3NvK72iAzV/n73fqgGo9ta
oIUA8F4IAsavg8osqkIlLc0GncBc+In9cWCoKXcRM8E4TCmlTMBNBdpwnFTJVbaz1x15jWUVGu5a
z+qYD1JobYvB8RdhKJm0ERIKmMeaFf/EWBRfa3uy16ZnU1rSc+rVJESMQQzb2HTpRaqp3e7KKac5
CnwFwdB4HTLoS0e3PdmG5z7Cl2Rv61gfrZY6DJvQ/K4xMrkoWHTzw6xpZit7voFPfCSv5yJxVspj
gC8rEiUCqQ27HBPUqaR86UFIkSNLUqY2zY3tmYtOCwwMDGpEf62Wx08NY4unCWJYKnLO3WGxG1X9
pbWxOjG4leRsK52Ao2Gf/MFynpm/rDuDZkN9pJXNnp0Wk51hqMBjFXzGRCiWFTY0UOXYBHF8PfgF
taadbR3H0Hx1WCZtSo2FbWiZZ0uiD7lt+DoPNovU1F+ayaYdtKbZr7Uz/Zwb8PYyqwneQ7YJVaHe
Dfycp7xorEddDVi+dbekjSzCfT8EPUpASqu9j1vDTT4Q3tVOY2XSyYeZYpGFdv1aR037gDLufyLU
/bkMLPPdx6aadls8HRP2soGD+YmA0gBmTaNmCQ/+ByPIz0mfGG8inY4Gb1usRQkpUi8Uz2k0lRvU
Ipb1fSeep8E2D3qoP/Veba7CQP/WtjYouaR41kc723r1pC0rq9Ve+oEKnYl8+rYqC//VaPHmuWMg
TvdnHTdYeYwZb0EdIIhInw0mmiJSwvDG/vFKsTWxXFslK5ZvtDVY1nA2/LLFlSQZK6LHslLt9/eD
j8fgIbFpe0qDbDipSX5wXLXMp1Btia8wirawXlfBJ83QooWOxrFBbI0vkR3EmCsHZzNW2vgQGlUL
KRQg5ihCIp5W/VQRwjIKFW8mneC/pNqUuAWjbocMoCohqIT5V7oR3Dcvx3g6cPlkTbG3vH7Y5KrT
8Ez3GQx1SGbK6bUnGw5gI/P0mCcBlvFIUmbM5diPSPkxGQV+MCcHQ89nJxQFF8YhyG2Vbx1G09HP
rYgt4sdD9hm0CTwT67Pd0RlhD8C2Y2oCs+GoDCwOQG1pmSBUvtA9kiRFfkWYMw5FTTu56daPvR6O
bxWL/4dCCPcVJRvYKqMjIv0lGAhf+cw/NN40yGGucKKdXhCTiScrPxeZHa9wncJaoJzEY2P5bPrS
O7a2+ZUEeXwdunhTMFM9wZc2D7XBrKXoQajgW7W3Wo6XPCs0/wB5Ru6aNNCXTaDKPbF/KDJWb3Yr
OU4r14QoZ4npsTFDm91D9FVa3nAmowk4MTVKB0qgD1sN2AHsy9w+u9RQNUF36XtzXdplfipGi3r2
KmqufUOCqxz4AU/V+5Bo4YPp69NTJx28YkxjcMRQpmjop5Y621NZVs3sO6a1UzxK/Uc7zK2l4TGp
nQcn+KWrpZGauHVsY38XlamERiQRwmRynHJe8uKM0aiaTjD+GUn5FxFE1ksfVbuqiaAIJSRT7rc8
Gch1MZnppuseLSZqGVBypBtrBt863RqwOTGW6aDmAxUvu5rM8ZbsMTbP3pDWtnKn98rrIOAYjXtL
hcvZmpQMEQadGHKXOgetZuhHj0F+yUb7x54J28ltmxfNw9vvuw1djiGD94ArUK5rJ4D62tJiIb5l
DUrjrKu8dQWm69qxsyQLGp7NOdV3P2B3ekMNh+TBHG5sTXQ7mX1kFwzOO822/VR8KgqPcqhM9YD5
2K7QLo5D4O4VYKj9UGs7tVeGSD9aVZjwztU/Qdspts7kYaxnG7CvAnWidaM/6insYWsajQXEtf6B
MEPGvo8m+jySX/p8ZGXq0HrQT+tCEkRSRmYe82Yw+SxwKxPto94PxOI8D1B+6i/MeiyPPSS8dZ4H
DOMlp06PJPJsCSlXRZoYe+VDTTdQjMZh0c9XsqxjdO2kIXWuo7mVbZXiMvXgw9X9F+ZUckfUIVsp
RQWHLIt0A1oNdDnlB6pH5vMYziD8IdCJaeVlyl3o79G6t3TJXBwC2FDKVZSZNP34dfaUTJaBO4uP
o9vkFABVXrCZLJz6s+s47Fx51bJRXrlsUqPm0a5xv5uYfNAM0rmJbn60lRmtSoiLRpGHeGobf5WM
NfgpLcJd7Hc2+m+0VyH1Uq6AD5J4EUbLhTuQ38ID9MUyiyv/GLkXEml6HElq2SSeyUUGNKCLVgeQ
nlvBhZl6cAmnCPK7yIkmpqX+UM47IpxnG8fhs1ZnqZ6jxZO+C/WhXeMQwQ2lOBmxhXoMQsD7onB2
pKr4qYs5I8LulqnTKfOzJ9Ku/UVG4Bmc1KaCtcpfbbtGl2O+ePGb/JimZXL0RQsDa7KbkyrYMmJ1
isz2+MthMLHxSfWganeAeTRXlXT5Jed0uBOO1y5qsyYO7nG9Ogs/Lq60Jkc3leMrbjRo1pJB2aIP
dYaNcaCdQjke24mLstdlAEs7focTRjHk8bekqV8SsEQ3/EkC91SWreC9P0xaG5/Y0RprEReUgPeG
tmiSwV63FsWhut09ZaX+aYThuygD33sYyyEGPsPBVAWuZ1Bht0GbTe1iWzhj+qMtumppgWza3e+i
Hi9TeqB6fXzJ9TE7jT65e8Os0UvN0dyhB9HkbvEDKjT1ZAQlNLey5udhm85jZvkf5TxuJQrNBTYf
aXofchyxpkDf1JutNjhfjBaL62hwzV0aiTrFqf4C2ZtotQM2Te+0aIeVlzI9EtQo18GVlWF99K1Y
EXEyTuzlzSUnNySlMX6bESVeP2VHshJJ4q8gQ9S4dxwqPq2SGumq6TckYOKVW5RyYTNP6Y2QXV6Y
BSsjkcWCiBj0UxRG+EpFdejgMhzYPFWH+12HqNVaNOVXy3iiKmdurBic3diKno9TUayKI7y16GM0
HDTTK09OmjknnxIVDTAEMYX26sWauSKf48P801hP2RQVIuX5u8KyPlJfxMzaB7TYtzMqQBxnQF7V
0ZeYNBNt80QXliPCJH6YzNwMdVLuk8ioGb6Drhv6ekvy3l6FtkU41OSKormZOntzUU1ZaHygKKda
WV20Dy32BHmT4hvjTL7rA6rg6yi6FWH/TdlaeGh6ZilZX2YPWo/SNyGkPegOFi5l6GSRHNKzpsG4
GlTIti9ifRGXdXJ2tL3e9yF6dAYOOfRMIBQccr2fuSvxckzaaSm8KIbH2ofAqPTbKJqYxT2Ch+2Y
3skE7hmWvJezcICg2pnFIjZBspVRg+fDtnZV7A8Hu2QFMnACWii7yZYsZEs4btRHArKA5IFjRzUz
LShCuXDIZxgycJgWA/iwRHiOw3pA6o8/tYY7XBqfmGeQTPvELN1tNkSfEp+GItI42OsMC4tP3O7a
rm2e6zpMNttQsxFBZRQ8BXL4LEXb0U1uryP0p09VJI5xFDufck9n1SC/hc0UX0oK/yb36GorV2np
42zt/cCIHkNfzMbHSj+6tZmeLatnrci7PpignSqGCc+Q3XDlNdNehsa0b4Vpz/uuhF80HDTLvJJu
xeAJD2VZz6uQkFm3Xg0Wg+u2uarKSTELyVf8NnLfR7ZkgQ6JjFMr923cA33CSal3OD0mg7sxe70+
4xkIjmYJudvUHP/W6YN/i1JKCQsiprE1ugvo54fJ81PICzJ9Gkr9Q9HWfKRy3dkXo6rI7TSopD5D
Ybuf4cI1p2XsyMbK0PtmVbWDf8VJQ1ym8xJWoahhksMCfqR3LbUByZCaHKlPYYIr2MVvgtthoYQn
jnrQgfvHef2pl/JDkPbZE3aJaG86E+uZKdT3sjeOiOPWamK1KeoYf62HC67SvAsxcgJscXp22/bH
2NR5O9BrNhKvWLSYoHaGq2iPoChmacGc2uTUG5/o3tP25AVn82R6bZDFd3iFXiYxpYeAzoiV18RU
VcybMJMFyhmIDUQwDZCImMGrkeS3GQFUWYLZ8j6MgDo3pSrf7N78ovAXYIREoJttKjbumr2g8K5B
QduqkDVCrVn8lj2jOtwPeejXB1/zaBnt2QVg8TNulHqNlx63bkbhZ9Mbz2oY3A/fxhGXbmDX2wLg
lNa53sdwnge5odBP2BbE/v+tRvUHXWvzNZ9VoPr/AyHLdpn4uOL/KGX9h5/+MxLW//r5397Vq/8y
i1nfzfrWz//I//9mFrPQuv7HX8tZf/lTfxG0LPMHXddx91u2K1xUKvWboGWqHwxHN10FUkGiYs+q
1W+Clv3D/2bvTLIbR9JsvSLkQWPopux7ihQluXyC4y4PRw8YYOiX8hbyJm9z7wMjsiIra1I1rwmO
qIjwcIkg7G/u/a7D59efp0zOPPRiDPXPgZb4h84wy4fDZ89/nOP/TwZajuDH/deBlmGbBiphn9bD
YqomfPPfBlqtH7uWxUjHxYB6tsjfINTgzQ+RwGUhZqRJ6Nij9Vlt2gj/R9VC4B/z/BMqobWpq4Z2
TQYmkUWJXAIHdq84SvrlGCAUeZZJY1qygIGB3RLdc0OjNy0btyWk0QvLY+fSJw4OU5jAGjdKtO6P
SWMkhaywhHeLod4zPkFUx++daZzQNMERIypw1ZRTfoEinV+eX2lTvQNfE56eGo1kFmp4utVBzeSv
Xl5HBV08a2T0mtFYj4HZH/X/uMQ1LC38dhoHjpNS8de/x3ieKUyAk5JZS9xODSVch2qdGh8THgxA
IiU60cIzNYYd6g55N+psi8YEwEaaAa5Dl7sfxjI76oVm7Oopb455k6wmvyNlRAX2tbb1HQ2mvtf5
mUl2wWrMXv41FgkiWRtdhx+8BchqJ+V2Wx9ZwnJKNH2XG2BcJu7qbeaMRHrKTm7MDrQNAh+arNQ9
mMmkryvL0+8Stvhc9Dh2amwQv/928ODsI1k8EP6Ex0g04VH2+kMxxEfQkfVrPJB/MHZdCSFGZkvr
Am3ZtfdgK/lQWA8R+W7uxESnHe5T6gBjswliHmx2h5o+lSu7in70PGu3qhjuRhD+aKXfojCiashB
X1K8d3tnTPalJzyIKSW9h3TIcZ3Uj0EwSGS4u7Mnw11J3uagwMQXWalzNLTgo3XQ37HJrvZRpba9
X0Osx3eVZ2jx8IDsMguZASqvcT2aCNh8pIhhci7YqdztKPgoqxDrbgkS2jfjF3sYOvolwADs91f2
nMnRA4rA69jsA+TXmxhf9KJXfYU8e44XnGULAUufK4JbVC/2J2fssAcIAP4cUf3yqS2BDkK4gsks
MLfSm2OU/pWJFz+xj5VOMfSASDPBZO0g0uDI0il6UZ7gJQH02Zs0jO20pLgGnumTDRchbwrC8IdW
1ZglJLFh2YhhOy1zncCBCKZBIn7HTDcIeWgTsTk6Zed8c6jqR3IbYSmABu8go8uKcD2JjlkFwykY
22/wD41LxOlXgrGP8oIMbQqTWuvkdhoSqLoNDSU6VtBBHD+pksem4U/1e/FJ08/+p2VLJIZyn5F8
/SEmvN897COmK29WK/bhkHf7Ksbvh52Jz1XNWE9zymbDUicLBqLpmgLeOhROY+DcBks0bFUo+p0P
zHKZ16QRu8zFLz26CJQB2Un0VXJgg8lm2UzTm5U2Rzmnfjg9CaEVcoRFPKYPewynX0FHEBf4d8eP
85cBAey2RATMHI+8JyMNw2MZZZC4Df0PuzTHA53dxkflc/L6GCmCtoaPrFOLE/ZTGE6PnNjoVzJq
yP6pHMQtZb1RGjMdqEvfOgxlZ/hW8oACYKPJdjrC6RuP22EGyoJwHXl41iWoIjI+Jz3TDloFZWkK
Dkxz3+3EhgJdF+JAPw1uzABSov1iVJ0eHLc9dWjVwe5k4Yqc52TjePGqG7dGgIjL1ztiL6xoGWAU
W0gLXCeGIXKt4o7er0+B2oXiM0SEj3ATHw2m2r3RmitGa8NSJHpGIEECc95PYoZdmoW8DExK6o/l
EtlI8x1BW7GKOjQ4s4ekseePBxNgw0epm9DU7FGXKocZKKnx6HlHkPTVWF+4KcRSaROYAIU1BGWa
uQgDhlF2YCRrNc2pPGQfgMS8dPJnbjm1XOCiQUnSJ2ffQxCUTdPwFpafnucE77Vdp1jFp58Y0a/C
y9XOayaaQn9womOkl9ExGIe/LsRrUdFqWrFpuVHXXqurbWWLeD90yHqTmCGXk2rMkMGHlJxjJYL7
9PfIioU/b1ag/flllkJfwr79geHDP8gWtGKpDcthsgDF66S43gDRa0bov4ADzm4RldjVALLQTmH7
rdIzhU8Rh8cMC8ZB2On7rDWTs/LRDcw641HXuwsHRWiizDHVVnloBv/+J47xh6mZgLlV473nwP0s
qRmI4dyNLKNpo7MaWLqJ3SDKw+fB2nuUYrzmcGjvQtlw+UzzLAIM8gYJ41ji/ILHF+ApQ7i/XYi/
p9QYykWpZ+69mbybGpkptqk3HSu9HxBDYuPs5hu3z4W5lVa9T2CLH5ib6ofaCKaDShkUmRlyLWbX
rfyzqEVXTUc9l7eSvdzSDDCBUyfAhZnK4q1uVYE7h08UBCxrpYXxoYwitfUJj3JmHfLzUsywzs4V
5Ov5PzDFEIIRufLF1GwMNPJLibK7MmVqtrahxn2tjJJotiEm+g9O1qhNctVrqNNglALRF4W62Fn4
ghnH2WM+Aw44X9gSjCuJIgtPlNg7Mw9YtuGdeafzgaYS1hC+SydBclNSsCwcYTLxp4s46zQdS2sW
3VkxihidHd58Q4OlCciGqoyDU7mkAtngjg4QyP66BKQe2Jb62agwvuGWJkVTGBxVioc/Z1p+DQ0L
Q4tsiFnNy7WFsZ50YpeSAus3Z+/EKqxuvtXT0G1aZGPZzA7yo+JqsH7GXxvtTFHo3AWGvBR9kBwz
g1ikEontGtWRx+QgAoIX1i9V4MgLOgT3FT88ttCYFOku6txXxDyTTqPuDW5ziVJxkgir9khmqqWZ
xd1mpBDaJQZ7DNdUx+fF9Zxt6FlkNYKoOGKQf6P5D16Gyvye6cC3h4nEGqaS5WPw0zcHuDr2AIcF
WdeC6WxJFWvm0gk3IzkHOsyRVond06hlmX17cFufwEvPnNMfh/BtGNtHx9+CAGOsEUlEUWpHdMbd
zjXM+r0LmxlRHQf750sVmoRATcXIRi9uHk6tWRimkICpuBtPjQTU68DqTBNCSZ+XGtR+LIFCkBNj
HUjX1u9OGNHom+6PlHrHL15yqGTvGvlCuR+K1yGw1ZtdHBmv8pixGkXIZXtNzOatjhAC+e1AMhHN
MPl7YmO42hEQUftw3fRDM+w9750PBKYuUNk1QbwnkfTQaNEKLnz9RbGMOF8m+aMeJZZF1Tin0awY
ehdxsXWjyriB+7prAihb36cXhZt5V1vZ6+y1PPx5mTcjog++/qXP+Wv1/Z9ENnAc/701EGzZTTH3
GUQSCPvfWgNEZBggfHc+ocPshnui4kx2UGpStNgGu1TdcZqjUTiQtpohvulZcNb0gfTPaXSXtZJi
V2WVXOcpu0cdP9I6Zty4RqaNT0lHKRxXtZynoOyC6i1nKpuqwKqXje5QyHVpQiMvWeu68YZohmQ3
ZZpzLVygohYl+bIxyFWdvGm8khvDmFQP/K+RBO2MOJkQBEBzALFGgAGfs33o8CdNDR4dYQXYdcrM
2Rl5NKzHIFZbHg4ntCPfc6xJSLF8zDKzBqoOSXgEMF9tBtI9zk6WkmlsL8YOHEdXNeXeCY30tSsn
8xT444c+VZyjk0lcmd3r6vD8p5YWtkcrgw78fOlgPLqy2kcZTuK6GPRThAryPk5yRvqZe7YlKdrj
XwZauodWeXvfLrDFRAbk1dThkE/icNy5XRwuBKENHmEpmSAoMmqa4TCkVHwoZOJNkBA2kY+1h9Cw
IGwdz+JLifd3HQgZ3TD7FND87OQ2xFO+DrSBE60mH3KgBlnWmtAOeRCeHVHV390KxmhjWrilaxG/
B34BRIzvBzmJt55DIciUyfyQoqbbcD9KdJqHhnnv5XkZ2+4gZM4YM3KT6U6o4kcUCgLZESo7Xtjg
M+yoOTUaJzml22dP0sZwaV5kWB9KW3lbBI1wFNn7rwPX7G51aTUXzcx+1WCn3i0WmodkADE16gO+
dYObo6/aZk24UX2wtGAPwOGjKIdkFaWNsx+Tpjq77vSIoX4v6ji3X1IH+GfTuivDp5KohgbkUAfs
QI/C4zjm8T4tp+H0/BaHwrSSetNtrWwTZ016ChW5h5zy8lSWfEKocG9KjyNmmpm/b9II13EPYDDo
IwKhAyr8WUO1UyYNTo8X8s1EXL2P9Fcee4IqqgixrC3dNMm3DDadD9/gviHX4YS+YqRvwYnCGiq+
qCz/VvWYWryo8Wctur4RceZsni/ZL8Jf9xzSk4X5A9ihuY4RChwCh9Rg1olwD2MyrtBk7kpA6ktX
awjDrHqiawfr1unVhcq0vsF6gT08FS9+3MyR4EV3nfsAYljOCZmcSvPiexikw2KKuvpYMCafBaAR
vBXGrHrxM+vZ4QwOHr/e7L2d29JcSAdWli2qD1erjKNKqakan7iCRV7XYt07yR55pbY1rPadznDZ
0ah9VvJs5qO1HUK92YBZ+lFbLhk2qaJjhGPVTXq/dXU2mMhkIawU6qWzGAZq9XCSRmzdDM24eeZl
hjFtNWES8ww+ucZ9MK2yGShPvbHgkICpNjmg1Q22YSPti+ejXoPy5eylq454yhL2xFq/ctWduaF3
b1LCK1nWJGtIJuIQ2bU4kCkA6qZFKKxVxbQT7rR15z6wn60rLUqGJfsFY6UPtTyY88We0WDPS0Oo
DQ2HvvNNPUB4zsU3c53dun3++1tWCgGVPW+AXwgQk3YB+ua9eaJ+9TMoWVmMCxX2MQE6bG1HjXoN
93S7fr70q0bijyN09vmyMnEVRM2t11Eo9G2+Tzq20AU8hiVxf3LnpyOYDlPTX0seRRvmETyp/eAj
kuEIE8H9JRvNOnsjWB1ddO1sSBv3Wm4n2yFxnIfpDl8qSrNf2F2OaaDR0Gh6vXbtCVpKSVx11htn
lZRwYCzvQcrCtDN6rISGaDSWtCw5y9H9GoDW4EKeZqg0kKKyh6ORh2Z6Qs6ulq2Re+t08q3j80Kw
gDgWeXK0vPS7j9qPurmq9t7Ua48ybl9iu+i/2z0pUh1xjXXUPQqLJ6IgxOjiewqvN3DexDSIHO5K
/4dq2wtynfHNcQOD2YoCxrT1jEpchdl/AkvYWlodgFgx9JODNWwVdCr9GXR7MX3r+/AnnD8iJGXO
yCXC1FcbbXG21EjmYKFhEavUPk5GHuiGndl0GKaBf1m00Enzdi+0zvwo9fDF7jX9hj64fCWKcxfE
cT4fl+2FbdWmFHH3rUzdmhzswMAq3Iu7HtCuRjGU6F4RC9zqXbW0aJyx6RTkatqN/UjJpKJz7Prv
uZndrVwEv8v2LmFCLLqurz462S31rrR+p5oDHNOJv4Km/EKrkG8szyFPPCLvntSSxqnyK+NvQeWd
hflVYwLDA0qenq/MuCN2AB7HPrNh0FpF8LsvPMBCufzhBwMhob7t3eUQYPzOnIQMyExuRZghOe7r
V0ckmzqjkvT8YJH7RPIQ3w2VhSz3nRmq8kgSkA+czwenCzmbx4FOLk+LYGLt+25zcrIB2htQVgIB
5+Q2w9ferbg9BLgHj958eX7lD2PFHCytj4Oq4r0Ig48pExpwirb/tMhw4uGprQDr9uhYKYXN+SIH
E/Oa7RIDQheFNvt3XUWksaTdtB0BoG27io2CHqQEL1dAxQeyobClA9nQ88A9Ohhc4zzWruPU6+jP
BFQLxzMPlKLtqqGOuQbK5IcOsBW1Wv4W9hFRcqLTVuUMPPSIBNigV56hwkH8qofxZyX89vR8ReqI
sZ8i94/KJaSt8PXT84Llwd33bnZ4hnJ0PfDazAavyO/r9xSP99BR5g9sMPyQ08LXtd8JGvc7NFPw
Mh43dlT62gNvCxCDwi3XvZ419+eldUcE2Bj3ArshujyduAEaEDta3l+9komqHgXFFnMVswksWqfS
i9y3wq3QKExyNtMPVCr+zPJVbXCegn5cVpIURoyOjz6L35uyVK/81pjDhs4fXi+imZthzJ5t7yiK
Qa2KVIab0Ety7J7acAHzFK0CZhMAc01vqSENvAYZ0JXJDb93qbFVNUO6MXdGKAJ4m5emH33STdTA
4CLnGvKp/vPijY7BLpyMTdIb36e4jO5x44XYRFjc5QOx45HrCnJrghfLbac7xAckR50LxTikzmHO
5F7cIMUeyqbWLPpfpAnUcoU8hlErXbXzXI6NnrtHB1seyhJVc13k1W7sOHaSGaAwtn70YshyuAJ2
WtRo1VRSEKjssgzN0wZMcSdnUCbleRtZP4M2xmOPSH05zHlnJkmWO9NMSWcl3DXPAQooOZqrp1ni
eXkaKP5+yVueYqM19ZWREGUTDhWKABj3jyQU7MECD2G1PbgPgPzR0pLDtFZZuQd5AIh3nmthQdAp
Vbpk71G7fnR49xUFiWcYF+707tY7PE7aLc+ZaGtA+5j9Q3eLaIZDMdKL5iLWzqWdkZOo9xfmb94F
5Z069z1W+jzzLw4ezS0cWKZVUhBXgEBYWyhwyv4g51mhsOduoSECyvnKjKr9PTjjA0ui/4lCIlik
zOUfsuki2AIkITOL7i+BRE+RNIW1L2aBeu4F1pq1ZLLJZ7V7XkYlFh6vZSrJyygYmLHYxqer19tA
qGAfanYEv8fL+gVhFNGZgDxtEwrvixHSmkpxfDwv0qu36BbJbGrNh8ZE+tAEiM/7eZ/Icr7fCw94
x/OlYdT6bmAci9aWvGPTtta6n4kP1ur+wrBQNTnNqO+KSqJNaBL90FUUnT2TemP+FQUTM7CouzjD
5G9jjpCDbycaaORdoWfsHcxSvAh/Ei86Kuetpvp1w0522wg9fXNxQW382nmgkytXGjuYW8aBuRI8
4FYoGId16gIWq+z+3IQugFvA9BiYUAAvWGB4syDnRxaO2alxHO/gjcF7NNvfckk8JsrlVJYLvJTd
HpX9Kmzj+nUYMVwQexKsdMOpX6GDardE/YQjn4Kvq75nYxGdUUtFZ9Wn5NoavpyW6WCsQqYNep1v
PHjX73Vsf1RDktwDy/vRjJIO32Srn1TWdVA6YIT5Im0/2bhIqJZmoZlX8bz0paJiNLxjHyG5kpIR
dO6b3/0W0WLNAwJqqeZzZtXcHazASHdv9Bc/0rtVJWJvZWSFf3lecjvMUexoxSmvx0ub5QasoyC4
GT1gUadFzzFNV6tvUvS2TjqcmkasJAP2S2P6r2ZgVadq6ugLGrmOoEMfVRlXx7KOWco3v54OPujl
tEctoquCt2Spmqq4W4MnYDzglWtT3LlOELzUdRTP+ZrMNZM02lYdjcsijl8cA3iuT27kduqt6MrI
nOS+ZCBRMWgJFomhQOYmA0BflyepuFMjNBjLDFHbyWkQl4bDA4aEB82aRPqkn+wf7kAZAKvm0TGj
TVt2EBAf5SFFIvkOj7AgCVfUELZ5aZGq6qHoqJEDbHlqFZj9QUFanpRnjo/vskn1H5wQP0tXqR95
238p2CFHno9gRYOOEdd8qcmEd8V8Q8yv3OQwJDUPNV1uVGrVr0YUyx2wHKpBz3KOrmZpKFDUIyQg
+A7WRttZdu8dcm9EBw6PZqOQo6/Z9/MyLgmmn4f5eG8zGMnfhkQUJzCMNARlVfNz9udKGdhLc5Xv
cWrie0IZ8BWQdnd2s5996jekk74pT9cX0nUII/DYCywKkX+yvRcbbYj4T5q2hlJKBLpjtVBqjOCc
To3aJH5V8zjU6qUYg3DxXMXVESzAYF6p8kYvYyZfi0HGXxU982vDjJ0Eh0xn2pFwGJoZ75ZdL4OU
8XhqIiPJMvuW51a5zRW4n8wlL0R1/mJMppc8aYmdb8vP0i1JagiTK1ONPQ838qpD5vSdBYCzaKJt
LIpv6PbyVUgHtSukUZ+HuPvNepuEZEfrd3VgtI8sGcl1KDepUZtf+KLphtLtYJnje2FzExJFsMCc
KZdGPgE7rpAzIgE8WnGVPQKwNnkeEkvuMsULgvxYW+T0AOlc5Y6aFvDnf1Lw4vokRz5FgOf03S9a
/WxZh+O7lbQP3xrTJZiWvesD/lboo46kkgC1QZFdE9KKH+mTMgn/I+KotaV7X5YikDWdjavuINcm
s61Fp8FWsrogRc3FCJoEviXL4GbFOp/k7LhQv8M6RHWU8L8Ya+BOFLTDwslcvLS+BgtLN3h81r5Y
JHoM6wbp/doxOG+nNj+6lqwuEcK3mlyWl66vTbx2/D/xSYWjjeAsUFSvcY/x0u/WuSXbu/Zatv41
b8vmYWPt6zlqD2i4mMrHK4Q50OtZzYAHyV+lDONVAhp67afRbpraXRricZqa7xaF2lYMPTgnVy0J
lH7FkFAcYuLTtDg54jlfhiIPb025gWu9NuF7zuWEsYrR8GDJPlSl0ldKTsbSaOh8A3RtE1aNVaHN
MUdIuk523CRbczC+wcfF1ZH2JfsN5sqBzlA+qzroTiwX1q2FqA3BPiVv/Iu5sTyhcPN3qgL/NOEX
PuLvoLcF3wJqOFuqlrkGTDw6QwTxhWdYl1tVlRhCS+IlCMT7Qa2X7kIHOb022fFbZplqV4LY37RJ
hMaWBzkfNq9aSfwrUcdzX7FbVY64lPFwM0ZsObmqbhPeZhROZP7QocUYcES+cgqr2pqOQtFkKJA6
jrVABq0xnAfLSxDuu8c2Z4FRNT9r/pQDeLLfYI31LKgJZvbKjpVrJ+/SREOqOfmZtiHhC28HGt46
DHMpymb4BWhtf0LreRAGxSMNyb5wJ48Zc5StVN6Lg+/qRxFO0V6zs03vlG8k2aV7v82YHMw/sqab
O9bO2s4RWkV7lRNxTZh7Ehre1om9kjE4/1YEeL8eveCQue8xmc3nqdEXomQv6FRQ1TpL8lOnw6GE
NLEE00KemKFXCy1DtMZkIV/0YYkQG/31hg/CnPpJL9e2cgVwEB9vpSOJLqJy20Fu5kxjfu8nINGU
0Iwjctgb2xVjW4pgN73lzlcs3G4jlZGuWT/Z2CV8Kl2rQzPcdWs0zGcrxoekYuGg4kpQEWssYhhV
aX7UnTRhjcsOG8ndcjWgP3COCjQdZpTl25K38yWyD1pAtkMR9JCnEKFsy5bbRzocUZbtreI+Qbja
1hO+iZZpXJBm23EOAyVqDMmtEngBDdM5WluhmbcyAcgKzqr6GjVmC5OT793R/qKutDcSdrVcwDXT
mo2m6eQl+bP4e0wentu9acXvuI8hEfFmwU/t2JBaxQOKgEYNdHZjyZnWsVsDG7YxwDssorqoUX8G
JlGj4Cgjy9vJ3LsQ+pS/6mV8GvQ82fvSKhZtMDEnjalLVJcqRDIZcH6v/EV0xD11YHNXSY4djCY+
GjkHobUS3O4mx6JtlwV34j0UX/WEwSN34PUEwdRBA7KcdYc0b8m5YMGzFs2irTt9FxV/gCorb0wf
g0XoATzFyQGEZBiihVDCu9Spwedt9O6B7K1ljj9054sO7UeElFl0RO4ENNzRDIKQEEkXLPgJlp5/
9cHArExrw8PzfbN6la3Hhjo0a8dHCC6GccPXVDspfgk5Qz5EscZ977I17bgDg0VRZuOSyBxG9gpt
LA8EbRtPzd7gcCDwQCchR4cgp5xW26KBIeYXBEVsLcugFvvE6ha58MNzG3+nlyTzsBUDz848hmRU
j5vYd9Ts+7IWWAj3sezjJTRTEjgIllFUwH1cMUqOmW9bo7ZqjCiA1Qd6sXUBmfHLYZ3NEFBmDtGc
NUt5rDLO8nkjBb3O/iTiPAngbdWm/hJJnqF5/H2Im+jUQSJB55sECxFo4eWO8u8ey7gkizr/7MNe
rYwor5ajrX9Wntzqeq9uPNxegkqxC2B0C8nPrbfo4k0EC/TZbQi7fWjOYRVlzHfL702chqQyozAa
sMc5hTLgt1rdyiHLeJnaOMXLvGCpqHGridG1UTryjs1TrYz7eQp1cxGNW5sgkpfE0piOQvBegKPo
twXCrdPzYqpY41FMqTx/63lIPL8KtCT/89/4+2UaQspIahYHKRzaO7oqfUFEcbuP55cO5uoXhO2r
5z8sy6k72ha/3gLZ+trRMRNVbWtfh8q2r8+vKggqC+wMkcHEs/RLCte4/egM/OnYNtzvJIy9u3UF
DQA8xUpV2caoo+Ktgb5y9phGLjt62M+oZxDei2o4MoSu2VH8oSL+rLQCD8UDnaipMG3RYPidwlWc
h9e6c8Or7Wp40sa+X6VQFg+DaspDPH+Vw7HJeBz985sJ2YMrSTQCSFlsSAB0qikjoV3aKkNoldNT
aNGRKeyB+GXexWSeSVVeWZEHMf14vnoOrP78/rx3f75E1NIwQLSqX8hUSWKveCpSrACZi2FLDZ17
gwDZ7pvaZmFdEthF8NpUiD/KOtRORUMKec74YT8B/NrISA/WBosCcigaubFda2DAGWXHig7w6NMk
LoKmJqCId8+zM1iWo/qoIujvwiiZGVNKfgAnMteRMgYwfO0fRURsPcT09hLahLX5JeEZ2RwL2/BD
bgbXx9+IuW8atO4T7dQG+Y28xEGewZMTxQZwIEHIEbqiSbIhiByzuk4DcU8NOx44UmCSjcyjk7mT
iUTDPXWIgsNMLXISSy50h9qDrnxp+G+FaM1oAc9+4Suv/A1Q8jVDivC9b3hf4edz36tMHpqQ1HmR
4qpp7FK8a+nGyHiOu3HNeTxq1s1LpQWoFAmf56UfkV10LPn5GALEdFgrJsZB83mqJHYvvvvuzxJh
n1HCJ01HYa1GCxtUmdnATLUxg9Y9jBSRibanf59FIY61C6kY1gWt5CE3JyZo+ZDPC/lq1zMYhbM1
ef5SL2u1Ae8wbKOWWRyUjva18KMVWQPRA6hNRZM3oo+cX3osOK92lZ65dxV66txhEgpOju0k2KAG
jYY3JSe74R5Mxzg7jyZ1gqyR+NR+o8PAmb/pwMyFh3f3Ys4CiIlvLn3Wg6Nb11T3Vs/fGbod+wYM
//OLzLJR2XQcBrpM9qqS7UUKhttVQMavCbwaDxCr+iygka1Kd21WUbT9Nnqt/e7JKLzJOt/Fw1da
pYc+NJ3TM8lHBmgwRhkBIIHaJd/MsNYfBDRFa2QKJYYFab/1bJsBewBQNzUOQZNQxPmmVayFWMwQ
i0Drk3iH52tEtQRue+kyjMrkAPpAvQ4JcAQDzVRfFsVuNFqAciMLmKTStvzmukWY81xk+QhRpzao
FqtBrNuKPewwKIqxSamdRrWJBCcXr5EGUCBAa0RzjOOKlFwOoH7KIOBGHvT2IqkxBfGy1p2XCCzT
1qUC4rhsdP/gzREJMLAOIoH6mSOLPOrpIdF6970m98mUpnvomtw6Tlfwu/OSAZKog1shMs3s+tmV
brtBNcJuLHeanbKo0fk4fCuC0aB8lr/Qbj5wOOI2bw3UBrX2DVYlscOCRt4LiJIrI/NaNJgLh958
rQnpQ+LQ5CeQ5UvhlcXX7PZSOqmAYWd4K32K/X07IsoRrTgHvRPsBIb8Uz8RcRx4g5pJt95R+fMA
STUvtjQJzW3IEfYqE+lawlJDdL2/habrvWd2J2ZWur0eYsClal5u25Eb/hi0u2m07s1ws1fU/u7s
PWbrh0MvWlUsYM7PizTrW5N61UvKGLYgaYoSCQ0JMzYHyL4allMNyRim03DJ5qFrONbb/xXT/3eo
EKhEXDAt/8Fx+a9UiP+DUv7/IaT/v/8NJsRff9qfEnoLobxguuC7FjoU2zIQovzFhLD+IcgyRcdv
I4cXODz+ltDb/7AMNjv0TK7OfwIi5p8KehATtm3oujlXhcIAMfE/QEIYzMD/s05Gt/kreB7NvmlZ
jP3nv96/0mjSoW41ZDTt2nQbIJqicQBGNr/8xOrptAJ0db6BUS12aeP1o69bRDGQNb3RXSu6QPMF
XVx0UJCDX+Sr4fv1QwRfzbQy+iheR6ZhLsuYTLnR7ll1Nu7CsWqcmizYwX3GDg0MFWfDvnRh08Mv
XH+Cf2dDV+lyntL1Pnaa/pYzP1wbSTwu/dQZV3qR7/upDx4+C/rCicRyYBHDrk0G6xy0zT0hM2zZ
RzohjTQtKyPXxNZO0fQ1prap+9IFPzSwznKbKyl+5gYKTLmdt0qNl47Hkv3vv1x0PMsLazLVoWkn
6teYNTmHGMVIJG6U1JDX3Na+o0BDLaWn57oIlyU6nEvSNZIFfJUvCformXgo771s1NmM03qLR31n
miODK+QzGAgS953JDSl0yYs7BAnQ+mjaMTrjFLWaX61R1fdCpvGl1YxDR4bf3rNbErjT4PNvbVg8
q8Rqr0NC0UWMFlCkHCbdhPfYEVpZ4R9bkDhDUGTXF7vS8cMHwxywwZUhjwmLpIvscog2erYuS3kI
FL2diy/gCJtSrb0qAEobasU60AnC8GxaaiGyqz46CvUHYiPfas5wj7stuRZgJynAFi2PwWMJbF5C
tERURYXRZDBy8IikSAVn3g+Eo1UzZazDXIvOSPXuapi0ax0TmjVYEoG6Qy2iWyOw4iS/WT5uj3Ge
6WcBuRQ2VAln+m5PPPD53aqVG47aprIM6B+SvCH4sdEJrCYZ1lq26xDo440onQ0OhzkIKakytc2w
fZO+DT24zOcYOkIsHTd663Okn1l6r6s2ubaVeUQlGd0dhm19Dzijb5oTBsbuynKnu6LxbbdhX6zC
qV1n4C2J+vGToxfB3Y8MRH1/vmSxtReRswbaQEE4X7y6r67/n70zSXIc27brVDQBPEN5AXRJsC6c
XntEB+YZBer6AhdAS2Yy9dXUMNTWKPRmpAVG6mW+/N+k/00tmakDI+kRXoAE7j3n7L12i0UXtTaD
klZBksBSf5RGto7lpkEAe+qmHHme1LUrg9nnoiqjk95M9lZIsWi4RQPpodhF4EL3ehPJ4/1go//a
mXYDN6h2KySXDTbtGGRRWyGFbPyo31uAgdfMDaNL7A3GenbLz8RBJtZ50Tupou2RaGEdYjeGBjJI
lW2SqFPDlWcMXF40Dx6558idXaTdulLgQ+8uQRfJLfL1CncB0ZuO2wyPZlu468lq63WCe7hONFhv
y0FY6GmBVoO/AMbCwNmnXxj2LtRKdKuEqk9B6hTJs2YSb+U2T66aQIYb+Qe2BPI3/TQ99aX7dP+D
QPnioCm5IuYANymzDNVuRejAs1oOiOcE5dEEasIzyq1qcYqzbHcnQ/YyGAzjU8vhuPeoLV+TJFnL
VHbPVds8s7lgnDkP6cp0q9fc7UsyJP0SdEe8yUmCwetemscJuMWuZm/1kBRKw1+DvZKQDmddWTO5
BYYb0egQ+amUWo8B2sP4wgBgDcBmfsCOBzbaj7QHbB/5k2rx93ezfypNO7ncD7OBXQZOCfFsUJvd
NGmou7pvod4Sxdn38tDUzb4q5vSQW0bzUGrSPTp6+tUcaRHAQCSyo6qvsSv7DQL6ZCO7EoZdhGME
bv+2gUz+LCLgkrUDjHhu3Sc8REuQjgZrfKYZYxMgeIot8WxmMydlIB4vJDir8qY9knHnHEfZQxxH
3ap3SFW0BGJp4aDPsbq35LORWBFBO5bcmRJvg7kSgAXoD1WoHUaRo9v0xdfRlAQ4VKSE4yNgZkix
afa6c23puK+RGSQbDGguZsYlJ5Juuyh64aDkBjo/Z7Rm1Axw+48DZIsIlAAwUZK6y2ekEofYtr13
mdOxz/oMm8Dy1AgNiKKa0VO5Ll9lBFoZDH+ToXwdlpZmB1rmeH809QKYIq4iOYZXoZnxpurBJ4qB
Un3WQ/uj8pn9Y424s+KdDxs7+tzq5VtiahuP7s3JYIx9CWfgP6Of/3p2f+l+uGsIkEiUQZMQ8KL7
NPDyGh1IK4oXwjecj7xy9K2sWadsSxBpTV7AKs4tpAQD6g/Aoc1qTD2DOGBJ4p4gJUEvhl1ilulJ
koB6LlWvtkhT0y2ebO2B9Skkf8zHX1qlX1DnVhQfxEXpYYyqzNP8iwY99t4Km+kSJ0XknO9NqfuB
O5e7bVBLky6CEP+Pw12If3+am/Ub2aaShbr80bJ9PlSW0B5cxCAPyFbfaOWI3bSklHqjeq0LiOBC
ywJ9SdMZOvi3CUofsLn2zhCifMgrbxNPAjfcIEnwwJMz0e5ce+iZT406ugb4vlZ06YsRZ12g9bXz
uCiUAqLFkqMq7foloYO2yXjzt3TWWRUYmA0oiY7Ig9XRaUJk2VlCCpWG07u1K0C4mZ49ouH+qaQT
7ajXjZPdbirfKk+R3xvcOaKjgmVzzdoiXbUjtv2ptIy1bdkHOZDBhbRjrTXkxZY4ybKoZZPUMPKy
ZPVMvpV2nq38KXeIQutz/V2mHUsWE5Llz32JjRb7x9DsHTGT4+JHv80RgSwIkoFr4aUhix6yNXL2
71psXUAMZIGZ5fkupu1ydjz/M2JEvenGU9p52o12gUYriXRpKJP2FBiM9daDA9pIlvHX2qcClJo2
rI3eC6kqjae+kB9sUo6ioGQrqtbY9WFEomKjLwHf2BhoqTinfALYMbrh02QBylQW5uupJMY9tF7J
PtefmwUaCgaKtq1FySqSWzssTY0F2X8/uLX9XeW8SzDW612YQLvwzTqke96d3bry2Jd5KB7tjOTI
aPyQumGu2tzY9ox7P6SSX8TgXQqz7vZRl4KPLJpnEs0IPLdG/zr4rLoCJeQuSWr9sVLETBfbL/Ck
xAe6nctgTTuz4/pOBrPDiz5biw3fvhBgbqP69JOPokOgYXBz1gZIm503dAegLf0qXSb0hBUVNONJ
kPBSZi+l0xf4Rpn2pboXB5UY9I0HhxYijqc2Myw1ThxpNZJgs6Zvwj3auIRhrIDLQhzHyumiasPy
rIGDZmwjUjJNLPatp0o71BUJPskw2E/OYPzIqHs3ToIgBHFsSfdxKbqjNNl1nFu3wotAef2R19wt
hgz4YFZGA+IznfCqaewDjxtCg2llX86ldxyEgcYcwhahgt1J58ajqg22fmZTQHgRAc/NXjqptzYT
Wr3VAN200GNg/CM7byJy6lUvrKfe5GYMEx1IedICbdHCW4KhZcPmO9mUMHEuKGeLmZDMyJ0edCsb
t3UeuhvYCNBJCK6oPRgV7bAMKbtRX1VmPOzqcrxOsfgJRKT9DsBtP7lW80VvbDfwCtcjzy3zzxZN
3+D+BWtSe2WI5rvm1d+dd5T1jII13YEbB7gOUzEMoWE8q1xNH5NpXoHgF49QoGY4kzXmPaCNhZZI
Zgoa80FSwNHitF6gTfLNqSb92PREW1jj2D9UQFZRBuhPifB/iGEYtwXyXiTRdNOpBG4AO4ghWTbh
gFzoveaISKsweannUW7bJUp36YrrG6KQSeUYcjQlof1TdzX9zZeyO4ZJqDAja/ahKLFdEKXbbSfd
wEuXoR+qivZkKvYdxME7K1I9iTNw2OeLCvUYbAxnLTQWRDevuo0dqo++nAOZVyEhXCkDr9YpcbFZ
WBhG04VahWqoKFT1AMqzwteLEo44HXrSaQFAfGJ5NkPbOtn/ONQj7WsGykDg38LSsC+0RddaCxWK
zrh1MhGLRlMTIDcTTE7C8NXUFUVZbKlt3rDREt2EGGeRBWgkoWoMXJ911Q8P2ti/CMPi2g5tZwMp
uD/PuyTNnsJPnfVyizTiR7usNUS7fplEPC2ornRDOKTaz2V4nm3pbuPW/2Z51aSY/xXvzaARV56b
FyTgOZrrqFx1i7Q4NA3YStolIu0t7dygNAdva+dCrUzKnouJGahCFs5WSfp0/my1g+AfBqHLnla4
jbn2nIgOIXz3gMREedZ9pztTA5xDOoRY0ZLuWLleeXZaKDDN8mh0REguSj4mu1Er32OrCSH0cqg7
kexF6/7gZKhz2+byoE+aR0so0zb3WjRyTLGqTVb5yGU5npItJKLxMUsG1kpk4a9mkUHyzofmq+1a
r7DmrO8x4uExbN5T0+H+AJzBEJN7NrUPZsrhRV/2IR7JGesOzM8284qdoRUF5Ke8WXt5YwYzfV+s
q5b76/CXp86sdQd0MEcJgX1NSgNCqHDxrk3dGsRE+lueQT3T0MuOAkvnlPvj3o0V6h5n2VSSGnGr
rEQLfCtyzwrt0hldQ6AVVny8g7/whEG/DcwhLT466iWgQQ0x1+6y7Qfqk4OnomZ6Us6UQCUk7UOL
I/c4vcfxj7AetVc7zi4VnbEDMy7UZMjZRtsHq65NDexz4zibIZpCaypuDO2LNWoyxFJeBSZxSVqI
OzQSPY7F3vGmdV4D3JUMOrauO6x6radfLLEz+2xwd5jTuveioPHZMcQSLeqHZsijY1Hr+IcLaCAl
9i/8ZSkBm7s0TXgzPBog9OSrc9bYu0K313CD5A8t6LmzbyjX0bw3TnU2lkMud53djtQWDBJWoiKg
6X5wo+gJFWd+4EIlc6OtcqYeIVE3OTSWiITgLK9cjINNf9OLqj5HprG7f9r4dDsIRaQGapbIhCqm
Oxk2WbJPBuLjPd2pdyDoqH1iZAcR0VYr4YqzLiFH4mXJHjrBpwhsuS6t4eQPBvmeELCq1v7IyYXr
5aO/HBwo4agiEaK1bsSFhqzCCkdjoznWbTIdA4s0LuvQm82nVOrsuVrUUGaDAQNzGjIjRuV5N32S
qkWsitanZw9bdVTqOMCHHimWTyGGktnQtO40L4f7o6m7/f9O6L+lE+oadB3BcvzveqH/ZSGH/P0/
/o//9vf/vPBD/g0d0X981985uf7fHN+H42D7FgACXfyjJ2rbf/OFaeroJm0XRLbJV37Hitje3zwB
t1bXLca7bOjtfzRFbdqltEIJuzQM3XIMwLb/nqaoZywgXEbwvyO6Xb4Bs4dlnkRvUwjjr4jujoxg
/BXchFOjJlatlv0+d8qXSuLvqyY4iGXn77o6ewUmVRwIQzlOlr8n5K7b9bgxNkPMtpfbRboOY39e
G1b4xalTedXJgnLcOTq3riDUp9yXkW3STBP53ksZpcbx/FXrKBkVMEoPO+nVthKGdHDq4U3FzY4J
x4q4OKBDBQgvpBIKL5ynsyW2yINVBPxaSPcpEbTV3AvkOdTbRinnHeRDKrz5SVeieEuRH8z9lyjS
deLrYDrUXcQIl1Gu2fz0Elvfdy13KgImxyt+wkpapLml+rNHTFQk7O9iitt15L3YDYZ134nmjeE1
K0aSgCVS2gPEfeMfMKnJecMilEEjFnqBSWT5JdLYWVQ/TbQZ9DljegxNs/LJaJ0M+FdpQaCxihG1
kVHYlCybZBs+Mi1ZyZCgFadD0+PXj7XX9eu2RMZRjbjQurkOd+RwRAis2VBZwEB2Rds/2B1AicJH
2ZB20TfTrpodHv1qp0T9ntioVoHU+uiUXWsXuU276ouxvebztx7B7rZsbLFX9AQ3kdXxQ1VzQhYf
o+cn0FAWSI88OSV7s4W93ZWQygCSarUbqD4+ou7zdxgztaKVx1bF/lYjwmadmvF3j6A5JrtkL+BJ
3pLazmjVQE6HSW1aQcgjjCbRP0mabRDvtm/KVu11TkD7hU5+Sbj3bScGU+tEf609HUUURhg1oIaj
X0/Es3rv3ge20+/wqUn2cYkSrQXtDF+DDeq6uxh5VNBhLcfKnBMlYw5BVIEvV0oEgzziCcwfhpal
i6BCb+uE1qmep2u5JGz3bf9Ng3CLIGX6GG1cJNYY/zZGBlATEa5LqqkjSXpBVxK3VlW8GQOb8UD3
7k3KeCe7gFRUdTWISwKxCT6C7MUq8JF4UDj5h7HAtdVq4jSq8DXTAY3JaB/6c3cbk2UFrAkPiQxr
2BkSC8nkVkUAgmpVKGdpsSwCSciAK1SbxWfWQuOby2bPiRv2RZd8qZLqYolS7XrimEbP+yowbXVx
GmQ1s49hhimBgZQZRzlFp5RVxqYICJJF+ToK9igAMPeW+ok43wqyOSN90dGJp7Lns+8631RUdAcn
amfGzD68w8J6U+55XGbEXOnTxe2Lm+3U6hEbsn5bsHYWHfo1ETU5sdeF/8zlMa6jRStgLZNu2djA
wCDsOSzZqOEYlhS5gZU2+2a0GR96bkBM29lQTWn1Gc5KwA2E89ug0F03lnVr3TbaSrMHOYSiYJXS
McC+jskW8WqvhWwxyO7S40cxEC0YNmUMqJc42xIzD4frmOIZIJbt/vOtglClHAJ3vQUeCOZWi3C3
Z828Gu3IBtUM2c+Hn1Dhnl47BWmEy8Cazj9gUaWhtyn0YK4BplAh9UHb+OGapO5gHMrzLPkuMF/V
xikyjW5j+REZEU76Tr5zWxlWJhpL7El6kBn4ZFEst/a04icSAaLnGSrT+ec4IWiqhlZbeyJ9ZFr7
EFtJtqr4/AZV7W9QI9M8PXjaYWyHQOrocAlqFhOhg9yZc9gfA1N/diExcjROzQHi5i7SomYFGRql
kRusZrP5nGH2esZz0kO9PXZbWOqrBgQb8GOCaCtc2PEOIsEUjqtYkm/T8zvxw1WDX43wqdgNUplt
EOMjt4XhHffvbox+T68JPx43I2EWkA13juUhT8z2ij3k2I2bWhro6N4dwAphVa6k6+2WKYlT3lJf
v/U5TBpM3yH+2n5s9zUsgaryEZmgl6O/l7K/d6zh4NmwLNELMAmKNPaxVFi0xuWWEWPA+QIZdCgy
kO6nsUwfvYmZ3A4TR4DXf4XjMcvZyX7Js68dwWId3Q9rnbTIhx8y81B+8SxgO8cxZB7+XaMfFMnf
Jurptn5MwNBInG7o0FbjcKrcL1bxqYVblb7X47uO1JCbkDl8xSLW6wePjG4889jNUI/KiRDdi4/0
u2aKRWSEZa9s9Tlh15MW5jXprsVEbOV0SpxTVqIh/iAte/L1z1G8FsZjCFSql9a2QFxgoQpyETh3
NqhNTe5mMmbwpq8k0YnrlK59p1HmafpTodxT71mPVmTW63TBMMv6vZ80+1pW4TPhFltJ22NbEsG9
porpVtrw3e+HIJ/zkdNdnuvc+TCF5XIfNX4MQ/RZFiiAx8KI1yZXt+H2a+wb5HdEQaAgJyTICFkE
UMDPVafWSTkf47gqVmNBvI5h1yQrRydp4kTSsKaxGCINC21qNIKsXPqFGAm6em8nLcIA+PfKiNWp
VZ62VtRlYU0XSRI32hGrwU1IlqscdcwOr8hDOuiwWCs4YcUMKMn2kxk9MWKMTDeeNRj2a0f51rbz
v0TokVZRgEY5hPHYyFu07QgSxLRF1VlF0JRK9MFFB9+kGcKEztL/OpBTTpah5ZiHnJN/f73gUgFh
30v7eVSL6ielczWis+wJTE1cPhaR9qyFlykb+1upTRWZyp39YOfVD67G/KNB1rrNi8Hc3p+O7KNW
sQZkxZ+BfhtcdmtazHgGiJ9cGWlN9skrV+msEfyZ1uoHUldET1P4YLmzpOULqdQuvIRbWTUR4IW2
HSIAjnjpFQ90ejY0h4pNW5X6CQ3eG3eHaF02yAmhlGk7jJEviZWPn1Pc3Z0Y+gfJI2I1GuZX7D1Z
egyZZ99IWvvppJNB87Jn+MHgYO/o0vyIsuJYK896lkPtX2WKbq7wNONjNqiEasi1+/vTLmJuy5zr
NVW2g8+MmOX7fy8Hbk2zJ+xDXXTWNYPUwYkoj6FRMGcpgWyjij8qziluzRfTqs1dy/gknKBoEtry
QEV61JnN0RYJ+oS2w6SA95d+mUCNEzhcIki2uCKAARuZyfRKZOLsevMKsEf1rWWC1sWm9ZHmw5M7
JqR+zc2mVyYRzhmxAKNJYPuQ0VSYoogbdVK/225ygI6NkaqZ41vmBKNReXtRVNMuOdrC9m/FqJin
hOpLjrz9jCJ37Zlpf8nNnEkKjE/2k1myTaTz5PUF+nJ2N1ZthCfT1w04nrCyw747l32lr3+ICbEg
9CH92jTeQwY45nCP2L4f2PafF3TBrm/Aajmigjv3PDEoOP064CgxYr081PQpGcLhtzW+QgOobHBU
9FHroyL+dNUsXKZGeM2uMMsr2QLk9EAJXglQ1jCplstNQCYiL067YjnisFS2dGBtBMk6t/MCu5oN
Zcofm6dcaNZDOurhif3dYRJJehRDT9+GyYco6wdUt9k1IshnW6j+mdiwZCXiYT8yumzNeoFLJd0z
GNL22Ngyf+ymyt2GErlE3sT1TYRM7zw9OOLrJcWhNc8EOq8LW5drE8Y8W2Nk+PjKfjqA3s/RnDLi
nKxXjEWvWW+Gj9iVGZ0j32avXWeBaCdtN7nd8OIk8+tdZpxkvHejdWCNMl8NZKZWmsc75fXNPveF
dRnANItJ96CbzPNtGtNXxoZvZoEa3oVztxrgTmy02qCdlEcMddyNEE73lOH5rJE62IUZ0GpHHdCs
ytYt90JVM/tNdAHSC7uPhE9ZqjXvVt4b3zB9X6TWDO+OAdcsjRZ4S5c8jTWWoF5W1ktZAxrR9N9M
DxRY7pg3bALpo7AhH1iDMR2c5Wnek2FdkZmEyh7zMjmDc4RPAa1GxdKTJjf7CNpl4L5S73XHXDPS
5RZkG8YiVE7PuY00fjYDoIYQhzAZpxGJGiEhTPS1oKbl2aVUS9YS80CoFJgzCdhhVFtoBISU8dEc
8PBZI+ZVs8t/9qo7pSLuX/OBhVzR7W0iJHnIXJ/oVlfrxGWG0pjVgTMn9y68fRgO3UeOfSK4f7Sc
KSg8Gd7sjo2zOygEKU76ohoVr5Fc72CcGBeyrOeV7Wo2ZylxN4hM5avLVm9lScP9dOgWK5+z0OM9
EYnfBZ4b7gbk9T7CO+abmGjtwKgqdUEK7V6kPxGBjmVNuPV4Rg/t/nq9SthwYR7pgjEbr5D33k3D
6x90ptFvzjAEbYtxy67Zddjep1mGO1eRM+AyQOM+FF0texQ3UxXiJutq3zF+vdyf3V/PXYIsjBnN
Yzp+qxcVy4zXrHD0B7PJ9tKOvgsRksFdzWADk+rBjSn98IPoc/8+eVH4MHlJdKlVPq5Mr0/fab65
6PqsZtMWXvrehJRm0AxfIXlO+EE8/bV0fliRevUaMTwZMHvOIB/h6sb0m1FU6OjmAY9atv5ch0b+
Mi1ZWFq/2Ihwlrez073XBoAntpK/MQtc60XkEwtBbqoXKedmVa5zQ8oeMuDMH9KJlAhcV7fMFcMz
sSxTUX4Dc5K8ekNyNgz1ETnUaPOckUDoVDHrXggqtAFr0qyS5UuG6mbGe8tDrYNPhRgrPqC2r15t
ow1JxPJZNTxiLEQ/9Qc1NlveTvFTIlZCiyh/Nm67V7xRP+toscIyiWwJyTg2lN1rMbAdyQpRvTtu
9qjrKnnsPDd5Ja5lVTdoZ/Peebzzu0jYwnTkjdFZb1yYoXDEt0Zh2cH9KQNIdZXGSzvIXYus+OF+
iKrcfgA3keFFANH2xxfuj+juYnMu6Xrfn4aaM688gyEN3zs/j4vp6/7ofujrfs8SlB/+eAnpHuzK
arqSIvTcZYjSRR45BxpNEaCnlUeL5mGEwUPxZR3FkhiAjX9cx/rgB0mWD4+6p12BdYyk/OIVjxW7
D7uNP9lLfDebxrjosDZWo6b0JaI52dMh6KQRUnCNXjA6xBBg/gISlEDlw1+5SlqnfmxwpzwCl6hv
afbouS2O9VF/Yg9xyAePECVk0nGpfMxcdD4HeOi3pdxdlx2IFs+oaekQsKYFXk08Xwrx5GIn83RK
ZwJFjHFAxloBzHFw4Mf+cnXmT2HkimvBHjBux/wJEXnx5GmJvfNM50XT89vsGT2b8LRnrGfHwHUw
/hIFV2abTKblk5MN5VMrzG9DP1To/HjJ54K4+fm8un/NXf5Bx02y5IpzcoNfIWEDoWkZ6RTyY9lv
SoqmizVMm2Qm6IyiDx/LHyPM+xxTzKj4x5SKCRLecBmdKV7lVtldrImZQUsAxTGCSvruUoalNC6+
zCbC/cgjK2Cy5b7WHfuF5G5ta4Ez3Nyf9iNIatJFqdOWr7JDJ1xGIvxt/RE34DgMX9hmsF0CG38z
l4OtJeGe2GNm9QTUvJVzVe+8mCQKOx9sYsY1zrmhy+Ha1csy4g8uGZaRe9Wyt6R29LfS7YK4V9Yz
8l3fQPk1xax9vGEyPjEvf87GqV3Fo9RZ0uMdJgJMCwQFvWqVI8/OYoYBAuu/Dul3y4emmbQ51hPC
W0c/Vge8mquOHi97kHjBwjqEaY0UKMKh2x8ZctqzC3Oe3J7NnwybdN9HS355Vn53KLofIz7IV6tk
I6tcL/mqZwnKo0kNbF+M8tFL1Y/76+B4QtRLkzgBnOtfEEudWY6Tr2EpgEm2YX8AxURoPdBvCjBj
2rlsALkj4RLSmgJvT4eLrKAavvXtKie062aHhR4iT6yJC9QLY//rOfo+ggRrmgvjpGaaO50D+R0R
XxSWXgf8qyJf2TZOv77azRggrZLGYe2kxs32uRjadhIbOfUTRQzd2SjSZrCLIarqGB6eESGtzns1
r0AJ2czue3XNtNDewvE6hS0OGQFT5VyhdIFY8liGzXCdgZAcDE94q0hrX5h5/IjnoUHXyKQDjwSR
xdZMtkfOcD7NK+2tbMj8iJmBBMSbAd3sXH+Pph/+BBnEazyH8oVAZ/WAcofGFPOgdUUaAhf29DhK
MFlJY5abApMbDCL7qhsWIgjGZSAs4vic1oN/9gbwZyaz1fc4n3ZRSpqPptJv+SReMr03fyPB+G1O
w/o3f7A/sKn7n73lfjUZyn76afkNBYX3OvTip/JWMZOWfD0wjtxXJqFV8kIxQurXEqkV18V8Y4V4
60hsGmoDlPBUHoflDED+uIFlaT4a7I4UASdsAM1zH/ePLao/oDslJmlnuX2MbxOqzhX44H00z+lb
Ci2v1fSfoLCdHVpf7dKEWbqf6IIHndeX5yxmMKtazoglk7Xj0E3s2g5+w/1hTrD70YP/2+PW2Nfw
9M5MStmrtJV3sWK0dF4Um+SDjvK5Yv4/z6b/0bZdtctC396UAzrhLlQXdiLNumFh2A2VXl16MIsX
VJfVJQYESZt9g0Cu5U1J0gBnC7spqi7pTJfSofqz2Dcjh5jpzETuIGlZe8WtT8biFs+MpUc4GOvY
JXHZCn3/lPRKHDQxMIGTXfsFqNCPBsvHDWQC/rXKl0EzfcvcufyMQnNJAUtPURbbLIsuMA3FjxzF
cbCZsPWqIcUB6ZxiBKm/ZgqYtdea8VJ3T+caPfb5/gh1zHxOGs3ZaXX++pfX/7V/6+TRcBr77/f/
+Me3EAmIN1u5B0mrY9maxiZZDCDInLD7Qv5RwybC1a8hyr89lT900Vr1N3xwdKAKi0kiEOhISYQN
Gl5Qe8yT96o71LK72HXvfPWxq8BA8/vnuoGq6pjHFKNEPZF4Q/KtumiS1XiKo2sVMtFZETeB01Qu
DVQVhLmtnzLkffRsDWlf0LxqK7enKrs/TbzYIY29P2mOb++SPzItFrXqH0+NRcHqmTa3r2Tas7gA
TWgK86xCYjfpnpAGFlnjZoh8Guk692VZdfG5Q2tJJ0+TJIdR/PkOW8E1pg46XI3IGbg71i7mcj7d
D2JA5iaRuKPHad9V5FGpykljz0l/5GIUzvDrEJiUgJeEFvnKKUbK61G851qlP4Vom2sdFleCCWfD
m158loy0oTS2H8qu3Z0uXTiHuqG+lN23qqtQunqOeg7tdA+ywCWEUzv2pbMrp157krqX7UfIL1uC
fdVXRCQJDFmKhCY6N0tUO+HoWVDzF9Py5GlnaPLRdp9Era9apsEXo1LTQ0MJQlupUCzJdLqWl+4H
s9iytfJQRSNG9svpa27a6GkjRC3HAvs7fWGQUrk+zlTErCyXaEDUa30XXxlcbfQpa67NqAtcvg5O
7W6cTr+emmYSH6ZkePllnpnH8gKzP+oDDQAscUT3l51FpmzohOjEEWuHZOeD5sEmjxX/Hqc3aZ4G
pbcBKnsX/hY7cDCEM1pzcOeRUGwqBHqYsS2Yske+jfGYaPlBN+yXJGvO1uCyoWMaAoyTRMqZibuO
HM7xxks1nxWA8PckNDaWWTa3dD7yx3qPXAXzCYWiu9FTCZQ60+BHFrSJSlHQglMR0IuoP3MpyV+H
rhktkmGX57FnaRtQUPAG//nfTMPsMQlZ/k1PcglMS+zFD5luI7iN7GszJz/qGS7OAPCJuKMiW6cd
5MPWiQCQOiBEjCj8Co0sO7QklwfGdHRDj56jQX+9x7cXMOnSdsoxT9IAjQ2eIT+ONBuvGcJA1kAK
Qhd5yjGRHfngxCllI/2dPw2Y/zWe678YyHqMdT1vCRBnsEJF/c8ulSi1iFWzW1LUhDnu4GxcOcHj
3kYjHfSRd3JsRnRc/tlaM4x0BaOD3WlWtxvNOtpD5mw1wCxGwuDDLstfCST/FJL7H/6c6IxP55+n
xfxynnAMgfdA9xybbNc/W2hsNeZI4dx8i4QBE0g63NpZf5KFjo0lIV4NSt5eCzErz1FIRemLn1Zt
vXlp9YJ5uj7llYWRkkkZhlAgDL9O3e9Rur+fu7+E9v7l6f9Vhu//q/koLsYB3os/fc7+panrvyJi
+O9//0+IGf7PQb//+H6/JAyG4f2N/BKyeV1dUBgskolfti7f+ZvgQ+r7aEPvSb+QiX+XMAj7byQD
A9MBV/xnT5dByopHnYkbStDs9Ox/j3xBoFH45w8ka5hr8XlkB2QumcLeXz6QQqE2QnqhX+OWWsSB
i3k1B6O/thMD9cH0i939aQ9pYaU8rznp6cAM1Y1xRrhO92pTsm5VpbYdNGLmY5H+2C8HQS1D+7Ix
t4J1ivBdjTUiv9RTEX6LXeOso9c/KvhIa2l503XuhvTsNlpQe+V0teik0Duqp+lqF8UyxFID4tfp
W1zN6kAagLzdY6SmVF2rMb5aEuxgCdrvwrRwvniynC+t6qGeROSRDbiQHqyFhjX124qhxdlI9V9r
/32xZ1OgUd6qQ64NxgXElH2JusZHlFH6v2n+axcL4yLpN6xa32sPYxKV5KWnoBb7ibyKmj6/K+PX
KLW1zdh0aD5yeyI9JiJqZCSwwVgls94EjVPy54VDtrc7bo6OblfbSWtoEMcjU1LbbMU5RrF7vj+6
H6KCACUxsmT3YyNXSTd3m85FZQ/lF3PNaBXsSdtB7LzcKNY4x2nBjYb9cMd3Jg3DZAebuYWcYGMj
s7uWLjV4WJPVRkgdMk+82S6FHiJGG/9AlsvnkmrlwDjWoh+vVWfp6c/8GawBg+rtoMDBuw7p7elL
X+3edbofRNVeRI3YWJasmaFmd88oxZsjJTlbEiqNCwgMF6wPESEFw2d27/MV7emH6t3sSyyiZ3Lg
GARaxm7k3n3qOTl/OvwbXjP8oz+1NK/nin3giIisQTdcH+FuTQd4HYfY6A1y47W+2oXS/o4nubqQ
1FFd7o/yepn+Guy770/bKPqWVwbWm5aoGbdcTDLL4f7o/toYleBDR6gtZj11Jy2vu5OdkesVdw+y
mIpzuxx6dtouZgB63Pr/JOs8luNWsi36RYiAN9Py3tFzgqAoCd4lkHBf/xag260b/SYZcFWUyCog
85y91z7Ng4utZxmwF1EZ3BKvWBz5+JVHJRgB3VDNXPqdWcOCsgUpb5nGrK0hxM1pC/HkVqxsZC4J
bx+UZSiKhi4zSm4IKt3ZzNp/ZoMdS62tKWzWQjrfUiNN9RWPRP0RiDiEhOCEqz8250hlEiTicxl3
tNEDUV3DKqiugEKqq5VgfsyVfaI0V6Hrk5Gl1/cRXIEF0R9k8NRxtctFlT9ZFWpZ+q/hIalgD1Fd
6M/4limbQOCLp3zOBFN3qbKa6VjJl47UniE85w+QG8t5L9bbF69taKOExFpCo3Q/3Qns5tvyV+t4
z60Bc6HtynDNRRXBYJU8YsPKN6Ou2M8ErYCGma5twq9RB8qgS6s/ekO/0Uc1Rxiq0aM14PFjl3lN
e/VAr278sgvCgxu3AAfARPLWC5tSYAI3bnJQLS2wMBWAA9rR3otfaAB7+mghhzqDqIMGhVbfz1Lm
22rAd5GZynMf0lGqTNK5VRaQR7iO1cqop9mxHbQX6Ubt2/iuIMt+KyPLvpimpLRZuodKGSGCBrV6
h/3mrvKmlut+2p1vojnWbQAtBl+Y3vjnmNvrqErkl6EJCsLQV+9KzBCHtBiyYFT+HJtP5OARiJjG
TaJbNOsS99bXZnYv4ANQarXCXWDF+R0UdbEeEoNCtYPrKzCHr9xIG7TinX80IMrdkx5r4HyCdn/c
Bj9bIYsXkfeTwFONThjZ5MlGIbauNcd8IfTVMl+aIchfCyQa5zCFxWCKkuloacRnQ9GzQzNUUG4a
u3sdkkOGzmExqlH+qqm1sotTOyVDhV1Lukuf+wU6qqF88t20fNKtd7WOwsd8BJheCvAhDDbhdIFZ
Z8ynWms1n1RCJVpFwlHwXxn1xSuexzQbsYKFen2l25NeFP3nvFNZQXPtlRCJhJ5+DtxajwLK1FGM
TUvspOfsE5dM338dI4aA34SNLyNvUMCqFR8mJ3TDb5XEqhRhsITtcY1cvE+JrY9bq9H9D8Q/iJSr
9w7x/N4326eiR7CX0EF9MvTeeHjyz06lB+W19tRNWiTRsfezC47i/hpqoMwXppmYO6ArqsN8FhU1
ugBWagM8AvXLSOJ8JUABI62xxmNQmd6lLzNt2UpNElGA+ClMqx/kU2WfPEM3fiEPqfeEZD96Ark8
hbRHASFEIKbUltXfsAEOHPwma5qfJ2k3NpVXLgkV8tcDBc+j1SbmqZ34ZyHuVmKOEYk4tj9sYjpb
sPqEuFLgFOR2A1KDwgyzftAg0QRmtguG0bnPQ28Vd8csupORKg5mZoa3Kkntu0RHSTIh/dU6VHuo
YuFWtkN5ltOeZro2gVTkTLI+Nk6TinqX9dqljF2alm1rnOxC+w6zNDvFusO6FassVTWjfu2DftGY
2OF6Uhd17MjOAsbFmVCz7qKjs/FGpX9ojS6eTUmNncgVVoWqpSwSq9D2jk/IR24g9UkxMR8lUvCl
FkplFUeee4YLG+8wl206S3Zrp6+HD1cGa4Bd2XfqArNNkywlDJPEtNwqOpat9vDh8Oq+t8C0a8Ur
cSOkdtCU3rAwKD9so8SvUZfPWacV55QvAxajDnOLIOqtxSl9ClilvKhxuB3r9zxT48dQe9kTS1RS
UKmn7gVh30+mTN2jUWW/5r15gPoB507LtGPRADenycE9wsOGrqn8jdwi6J7mIRl7Hvd6ep/3+Eh5
q0HxxGYiA+1y28LJleGQ7ceU24vu5XurqL80KXCg5BU2UqI94o2py+5VUbvnfhjETyIhb4MYXqlH
oeSYMgKsHBempRnHTNecT3oS8RKfo/Uowe1sdKJmFmmSJ6uZDZJ38dlpRHs3+z56HUZYbrHzampJ
chOl9TzvKV6UHQ1nILsNStMODmVPISSloYMSf9XGLVXMwLa3sTLaqNtd9yWng7XtCApYx0rhvVQ2
M9fOHutlayan3Asg4RuwcSL0dw5Y/PlIyDLOBos71GrzkmcRXz6Ro20P+R/zfqtMEcqTVImcB1z+
QZpetAW+W0BXF5O8Co90QmRdO/1KvMHHNlxqyj2FSoxhJTtlTo2/qcuaV83u1F2XEAHm2fz9tXK4
K7bV8c9NlKWeWF9W59bPcZrHu66Nua3bdffsSuXTJWn621OL95A87RUOt3ineAFyFTB1Z+pJxkEb
uwyhT+/fk5H5e8/tfiWphm/GJu9PBijlPw3Otp1+HlTUPw1ON1M9aAPKZ2BZEtETf6+sxNBl6K6P
Y90Akz5Jjc04iS9DRPIId97wPBjWtVSzY2ULAtV9M1nLxCsfoUkPit5r/4IRHWLCiLAH2BKVT4OZ
RuF4Gd99akiZBde5jTD6zEOlH7oodc+VZyWP0u4ramoqMAguGPqy3ndx8LsepX6s/juoTZYcu/SY
5V57mQdjzLuLNQ0FpeYCAsZLRuNma/jZuCEMUL4z4fohYiluEd78Ryw0grw4bIog3tVeZK4Nxcv2
2LrileJqDQrJnnSCRDD9EFmxAQyEXmes01sXFdE1hGhPXz4jJTnWuq0iopurJIRIywRlduH2K7s2
4FCl6Jvo4WxDxTXWY0ubvpFkTjtk3UJ315hCpc05wTf02cYGNnZQyHjutHIXuOl4pUo1XPFQO8uK
R+F6PjYPWZh+iQp0Wkry0wncDEKfusEEozSnyYaW45d9s/L6rako01fxIF5J4I1MWbz58PkuJSDx
xbyb9/24U0DeUgTkbDx41Yo1NhSOabdEnO6RGXiF5tqDqQs+hswJz6LuGdqyg/7IBwsFEuEk07EO
5A4aN/QbOXTjBXba+uhMht00gGIKLgKiqOfrzXo+w7OvRmLcrjC/3+2h0x+hnuhoQBAMD656ng+V
IopWjWJFBzttPObbgQ8vn63Qh3PfWIIQtVZBBmn4grFmsreJZ6VtRK0K7WfAjZdWgNWDsrZtF5rg
tEAyp2Oeax0yyIqX+YpEus0mqKxHC+n3HGrfUqLIw0AMvMSqq4vil/VJpX+5iKecynAaAqCZGMlQ
1JUUHecBVMQ/W1KBvNH0BNIFnmE9Gf4xmdDcvpu8F7o3Ij7qPlrFTb5IACR5utLLCwju/mr6CYit
OJcvUTY+V2bpDYsioQVhMwmCTWK+xoLkrxru9GXeDft8zWKtexJqnD6jDycRgavKJIbQODTf817u
Mk3ovIrHwHSS7zUxGWkRbubdKkEX1qQdpHg9tACI4onjEzCe57OZrmx7b1AflACil5wyuAWAbkAq
hPGaOCV18q3yOVCOhKWPCNNcql+Tm8cVAEVMX32q3P6quSSyxJ02HuIxW8VaRW5f6qur1Ghvhhfw
zB4LJT1p8yZG1PcUQBQeTjWr31LK8yigkHTbKvlhEFewl2cRvPwxaFa5Z2qvHpK40VPsA22uf4YY
4jhpe0mOg6zqn4IEYplTuWI9Eu66CFDG72h+3SxY6CSZ+NBja3GYB7yZSKuqpEE9M23+PWNH/rXN
Qom9g5+HoQk4Jpw5G36FGJqAWNUo2vm646x4Tf1qUCjdBI2vsYyBKt6jydhQWq+Zn9lg/YO6fddw
sa+9vCOpnqRK2hndIDYt5aRTkclNFZTWNXd5lg3CXjuND2a0tlkR+O3UkHRqC9V3JO9qA/hRtOSI
jDkam0xEdwO+Ahz9QqNhAazQjZ2toqIPLy2c9oRmkyGO6HTpDp7xMCEhrwkXKtfzbmk71hn+7TF1
A1CZfpRsrQ8EtOoNWT0mmFr9MRIhetYiRd87JVGK4yDbwzzI2WQf27Rd8uK3xzr9PqB6uJOLAvhZ
Xlq8jlfbBAsAnjrfZF7RLZmKKdf5hN+gatdzUAa26xiHxtSUtV4K8810lWMzoB2LIpM735AlJzRn
1hLZOQm0026vcPdGwDQsrQldjnr1qfd8H84Pe/MAg7E/FdPw91jhlzmS/rUbi/YTXx2tB7R9B1Gr
xQvelsN83IzRq3FR1LOoVfxVUtAXdqYyW/R3a2zf5ZDAWE7DXckC+O6QXnKMFAjmbZKkpNbiT1XH
st2y8MDhmmMB9BtPHrPit3AJ9UV/7q+FjuImkWS1BIb67fjeq2smzo65i7YO4upTRb30WpKxu1Yh
ufCnpUYehEN6NutqIB9y+GjB6T3CcWhQCcHBQ4m2GTU3fYxGbL/Q41orhNc9iPgLyZqLXgv0Ywj4
/n4DiZ5Fm/TQZWWdzWlIOnwSokwgNTR2vYfW8+GTALl2LMwH5SR4tCfB47zVIDDeu82uC9v2lKtm
eyqngX6UQmCWKDepWhknvXwa6t4+loVkvZQ7nYFtesy3LSTbnTqtbA2nau91rch70ETd1hF6sZx3
5xMWvWcaTZn+59h8Ii2QifZKAoZtehmNcmPdt2OJJedH3rrue50a8F8Hpd3YaUzbiCBaJ3ai6zzw
FcnWcCg8fN3qmzfaI7aArrimRFNd42kozKpapJ3pbudj89n5hCJC0D2kn67MdNziyRvPrOioYsps
IPCdW34PHzDCyXSQne/tB3fKIIw8Yx8VvXWQadPvBycL8MGi4qhx6xqwtK42Noy+r6pvEY43yKfJ
BxA7d9kWWr8XLRYhoxA8urgc34qMgA3Pg+hDmtexxofVTb+iQe1eVRujaFRr0RluJqrXAfBN32bl
s9HIaiHM2vgVrIRsx19GSGMT13X0rAhD8mwQcPnKMj+rpsOczrb010R6H/NLfIkOsERtIE2EO6RR
2vcxiq2tqcTqvnWqftv5LRFgoTCObTjCJDbDDysWGMdMkfxQEQpuKHUUx3mIqNiudM/r1qRyh8+F
2QwL6RntN/N/lFPmqq8ziEOBaR3qtLUOOgEliCbdXQzO5jCm6XdRGtVrrlVnA83N73y0AOdM8gVd
ueh2Et0b46cSBQKZZqjvrcq17/PQSwtD+VXLptVAf3SVSr+Nma7fsgmlm1LVDkymZY7Mqhsk9GIF
/G18BfWeYFJdxDbJmgQSYouRcUrpR8WdwPJ83KT66L9ntOGkY6U/LPXd0dsruYX9oVI1JPBDRkty
2p2PBQNhtgvUWSQBzZuD0OWWIq+3TBEEwDo11WdTAwSVQBjCXJdocOljcfPDYT+fDD1bXJLKXc24
MzJT9YOhEsUywc/Ssm3En80+4CEH7h4a2nzq74CZ0DmWJvgi3Jj/XP3nhVmGRyvEB0W3uz6j2vwA
KmtcvQxRP8HI6RFBTXpxgtDBgxh4n1QzSCUrvupYuchRjd/iBFO+DnmL0NBwh/suX+Wo9o6sQ/Un
3UwfTpiNn+QE5qtU9BpyMhXvYTH8OW6DbsEMWRhHmaTOrjP6W4JxqAezSy+5ybnTKmZ1lGOmfZsO
iU3jTYny8L2QobkiaymD3Wt9UaxULwCJgdwlXXzqdNV6UQAML5rMkifyYG0ymFIeRSJR93oyFLuo
pFHLzB+PWOAo9zKoy8Nc/k0d8YVppNgKmJ0nxQl7DFfEectFZ0r1NA+oyrJFUU9L7OmiLtW4SM7j
fH4kv4MQopR8+TRptnrenKi0rNoktN8xeys7ywH4klis5z3NsXe2PSBsj9NmqWAp2/Brdq5z9vZ8
AgXWqm6L8kxwZ7mk11/Q4s/WQRRUn8Kv5UI38uISBxReNb1AVWHotMEbGZ8z1T53gJs+8mxU6ApQ
8Oo6PVmbFdr7CS5j1EN1Ih0eP38qio1Tev7x7zBP/fLEIrnBduuzW1U563RmgrYjXPBx0+bfq+et
fx1TiuyQ2u+pC3UsajT5ILD2CFdHfUNrQcBEz8KbmDp4aO2dBoTY+yF+UjsSEk7DpFRcSXuKmuq8
RdBW3UJq5metMWt0jeBXEhQDdrIAXZOwN10/VQZU38W8RYgBABgRJxdir+mgwJ6O2oVLqt01mKKO
UbIUF4dkbaLwahJ/lpke/kY3gc/VCXnkVF50SofqPSZ7aFejnS5aZHlJAaSiiYKXckCsUlFAXuGo
s8lUzIK130KKwa/bLit/xEdg9CudR8aafwyir+Y7tB39pphFtiWDiZ62bQSUlXIKp64xbHT+b6hi
fPJAMPPHvm4eGxjKAHJDCPuyOCKVCy+aXUSXIB4IePF/E2VdA3cS+ittGP6Fnh5svWY4JzhPHp0f
vBZqp/12iUcc6votpjdmmYVzRsJ/7SOd6OBpD6v/JQoQVnWkze1EieWOCUb5LOpavQCjuMU5bL9y
rOCfmDI/lgaOXfu/W2CHlCX0o3Q5n6gq82eVsZSPwMUiU2jEKu86TKORYT8ypNzw9tzbvAcHZtx6
ngJLMhH2wwxi56HH2a30EIHOV0wOhEM2tb2CMCd5RNPwh0RhToLndHEfDvFZV4gLm8/qoY4kfwoP
SKL6M3NpVC7SLIrWlevDjKIchvV2qLAjjOIFkPuw95uALAz1NciD9JqR2AHYJSyUc698ak6VXq3o
VGHgvsxtFSpmdMj6gQ9pop4KnoK7cOwAWDkNsxbbFSHm6UbfFmSKLFMRins8DT3GzC3hEv7izzUO
pC7SmEsb5xanC0+bJMFUvoJU0f51DO3UDpgjpaZp+U7BNcBgl17IpszPJQA0EoXH0t1qAfmu0aTw
wGN7qSubJ5VedxvZRs2WJIZvroxwT01JhEE0brTayKljZfiYRZ5sjDr9DmQgrnwHqI6k+57m1CMK
ZXSFcbppp7150CtMe3aI4eHvMSO3XjwcWqf5ECKKigdAxcqJF0kRkYisB+YGC4a2ttC64a8HZjyO
pLda5qABrcLlwSSPJ5UGI04zwwm5704i1dHYswoYn6pkCiM1y63m80/0ewTwphi6Y5lRmPDC4UR4
SI2XMOnPqmV3Z34lrCHLTPkokjjaodkfl9IWcP0qH9KZ6p/caUhJEdt4Cb6of5/on1tvqjw3ogOc
qcN0Gx35DGumWGToxX45GEtUkIEhsW+HvvmdNmp7HoRqXDyrV9b8I/zFUOjNUSRNg4Qu7HamO8CJ
gTG4UAadhDAvSDekWouL4jKk4LkLF8Kk4zkvXePMcRPVvvc65yWqCS2oPNz7bhcQTN3CtMrVFRLz
clFyi9mnU1sI0JJ9SeMYvKjSRnduB+rWsLEmkgIc3bvEOvZ6yYLdqW5aUWfcG/EEwy4VN++/w2jh
uR+M/DI0/X+OJ5q3ErbHj4pLZImQbtY++qTJf+fLhRea1OyFpJb/3635mBc1PrDX9icY9PjiZ54G
2WsIt5Zix0QMa4jsWKjsKk9EC9fBbKqUYfTkhMFZD6T6njv9qu4bfz+URnnM66A6ipL004CO7YDT
Y82kL/3MS1BwGmGe9Py58dqde0v7Ij80agecXjTFW+W05/mKrkE1ZKuwtKPM+Gh6fC89y3Zyj0nf
jsTXqAoqlH1zR+qsnaI4uxA74dzJlyLWOhA7cOOEOsOA0fa2Cb/ykvXej5EZ5d0ow00SRe4SaP8y
1oDpE93rywu28PZS1ph+qwTrUah2X1poNvvQleWGWArzNCZqdisAXq8q1dSRI4saHaGXLzsXug/v
7wys4FioVbe2nAIHa+D/g6XunYz60HyRqlF54BtFpXl6Tdd2v4Ne+hdjBLXkD8nvrlT6s5wGQhis
zdiB9DJ8k/+h9mQiekLonFUv/jCRCWUqdvNurpifuMR8msNue6N73SHjVg58eJsTiWLdsS/h4VqK
/mDas9PhoPG5Z68iumoPbQkavy5ojU3HxgqComUpBVxHjlFeIfgCDdx80ukbsaEciaBZgzihm4az
MyyqZ6k+UG4hTpKXsjsPJHTTwqx2pG2itCo0DT+npaWnUtTpSU8LKG9a7Qd7VS33dI03WezGh4Kw
3AY0vVJQqodyGC065v1vCMmJ3Ra1WM27eZwU8IdHD3F1SEoBt64qKpuTLyh+gCZHOUjLaI2IQF+n
PVpzRJUsuKZGbGXCaihs3Z2A/Pl9Piba/JEgtN+2ppCHPPXkoS1HiGoQVG1oPhsh35ReYsK2AgKL
Ogbau0vAHOZKDOqLhhD8PR4sOLWlU24xwMOcrZjztV1LSROlnE+VnzWIiPi7zbuZkyuneavP9oWX
VtvKjPyP9MkpBvcUYjVbd3rxIEbN/DGi8KEyrXr3GEIrnKfAXxdkmn0UqFTdaAu7Ql401+HOVbTf
qCe7lSXr+COreHz0Fvr0NBT7Kg3Gg43HZxk1JOLSTq5vAj4vcutrXjr1DcVcfWvq2qE+A/FEhnco
0E9FKSuin4xrSmrMU1cp0XPjxlDVwakefCp1CCWwHpkxBjnTFNUNg0bASiCLeNyblNBaiZCb1fW+
EzkrUi3e+vqUtWn3b2RIbJDSOE+NnsRskd/H5xCmZyhxtgvvDPfimXs6VnnDqe+10LQVsu2T4xP/
3Kq9jojdoKaXJM8OoI6LY2jBRScVYt30wKMF9wvZVgNakVZ9VFS51sgJwrWqVh2gqRRLMD3+S2SR
5WeJaNvwF9iC3hwfUiPtLjR787N1w2VKL3tBdL0xeXGClePwC7bRDyMO18NVa8UFMBjdzi9N45gr
wqshX0B2xBcE2q5O9CXa9/JKnnewDYpeW+pyWIOPUHhgTdT4DEE8QkMwof86qPQOYBPStwlvS31r
NWC5P7fJmSlLf+mHNqMGPb244MsCSrnD6jDt/nmHACuq0gcfrqVX6xT5BZjgXEdKBIwQpqH1gxLD
MQ/L5C0wY2VjlSohUE7xKToJ5kAjKmkGvkWxKf9szcdGrJeHMTQ35CvLX7bIuSNHlD+o8S7BS1rc
itGlxpjOKC80OwUN/b6vHUnAdJBtHAVVR6aR0tV3NDstCDfrLmo87EiAJXAihMEuKfLuipUFE0am
3n3dHu+xOjrbziIyYe45z23obOpFNymAx1ER6QpVYEqbgdLFodVfuLXnW0le4g5P9fjWpnDv1PqH
Lsdua4bEXKqjqh5Qs7MAO3i0Io6hTVtXluqND5q/CYf8XYnqt7Er3CViHvdFBjUztqTvP6LR/FHC
Qvy2RvUwXdTbmiA0nIyiNoYNnDfVIct10rmN9JK59rDI7BJcget2EJ39M/mPzaPBIbFroqan0lvb
S2vEzNsMYficjmBxlTy6qdhHnmGPQBjMKLROFKG6yOV5HuLSa1DZRO0hLcgCmo7Ph+YtI+//vVu7
WJ1Z3f69INN0tGPztWj6r4pbxfv57PzK+Th2mDPt0WaZMnM9eSlgAepKzp4SekK8uPcW9HyQB0yG
TddVN5cyrD4Qp6D7yiNPJqaGiAl0gfTg+YpEo9zII/KMfwa9UFgIzAcN4eJvcTyD6iG0WDsPnUON
K+olSYN6GeaBt0/HrHvJSsNBXmcEewpw3bpSqWlbJmFCjv7T7kN6S3YZPNeuRcppzwK1jmH3qcpg
rH1soi/RABe48xuwZ7qV7yLpKGRVkBODkCcg56atTqnj+Tgh/pzhNDfc6Rq2NEmzQukawDPs5X7q
KZs/Z7OO+SFxZtOlPovzFd4we9N2kAzCzo83Gj6xt8LwIfA0zSrIbQEPndJjkEt7i+fggwJliOmT
r6/pGj3/1bA4sXQuTmGPp86SMjnUDjwcPxi0k+JmJRUEhRA47Ui/13mkYWQ8KZO4UMZOvdM623jy
LZ8Y13Zg8TSd9Q1UpjhNPMJ1zzWf7qMA0ZN00zJEpgg0lOnEvD8Pg+cSQ+iBafHzha1U4aEP4EHB
G4Uj39GayDRCOEhR7c/Ab2jMyupDp9xJJ4JDf4ewQJ0WmI61pTD4Yz4+H5q3PL5u/KpRqmWYgStF
U59TEy1Fajlr3hBkEi4UK86o70TTc6Vvkg96Bi8ElHv3TtD59iVKJ27p5kYtPOeYmQQ2Dx0hlQBa
3FuNGg50B3yRxLV2cWY5t8FrnFtO2gnhXoiJhB6Xi1DzxOHvoKj/2a2S4dwXQXtPYiU5RnarrdJQ
Cb+qQd8iVCKPMgk/E3Af67rg7lrbqvHBTyFuVgufetm1Z19k0TLHWvCROYqzyGi1n1MMNQ/mQFtZ
WFtDjvkbURPZOof5cGrIFjsZYWWsTduKX8mq/gqHsPhVqXR2oKZ/2cAIiczT4BkSR0XCZWJsubPL
R2f4xkI0uvrTcmGPDWA7ygofumtUT7hj0q0ftNFh+pGukVerjMhscxGOIri2foCFLxv69bybkaSM
vA8xgZcF5qMK8NeVTY4Wc9pNxykbp1YOpZnqd+xzJfmIgFrn3SzVCaprvFVVNe/U/2zC5kAlDELT
wSMF3rK2HIm8tU1XxejBbOFyYyirE+bM/N4Odn73tPadr1N4jIzJ76VYBPT2CUGoDZGResbvsAq7
du1Jr78w19nqOktIqLf9JUJIurcoDRDv2oHMrBPrFxnLTRPlv6wylFhHpIdMJ+o2WWTzzEsFELNE
/Ay53z9TElwUGb3JYrD1a9M2r6rjqa8tcg0wL2iRBL/9EwrNfq0U+I2qqH5xM928OVn8pFs6HCAq
PIfexbA87ypDlwHaIiMZpCKgLakWwLzwSjv8+Y+9gWE8Z28+NA+djfxVaJ1ggoX/kTb9ZLFOhLtw
OyVitsDV87F5C4YoSUEprbPpsvmQ7wCmjABo/783BiM0Nvwf/vXGugnatzJwcBrgS65xSfjywmXV
G5eCqdTfN5VBco7oev59U5ZjJuy48BuXsP2BsCacSpe9J8D1eiLcEque3aWD0DDS+Tsb3TWqzmgh
02fyKF+zzuSzTb00lVGyygf7jFeshSCwdjDarsOiOA5xXJxcGFg2tzwNkcFbgPaUo5tUAhEbOsvc
06+0d502OLAfdlQkzJVFHAYTn/4LSVGz1szBW1k9SeJ2WQ7vU10+xnL04unGnpVztMcbkxzR3JSH
ZqQ9ABfpuZe/M2bGD8c+WOFQX2Wjwa1q1e7WCa09eFjsNkXsifde9Dsta4tv3YFWZfhdfSdVhVyp
dio3GKr1Vvj1Yb4CqSvlSqOclqOmtc9qD9iuwz+UGAwMxcHAV74aTqx+y6rjXWl702qdIBCltXHJ
DLyNQ+/dcqmS21l1/nLehb9jLQclFFt4XGETurhqOtpo2OIX+Fv5Rr/0I5nVmP2Dm2fICg1EfCgB
/x5oMPEAjcvDIJTy1PssaEuzQdVeCgkmJNPvUahBlWols3DggO8NymDPLr0rj81w0VSivo56Ohkp
DXOboKS9OgqtcC1rKsLycpuY94pJjUiWQAHLrS5iZa10dvppBtmqpLHOTGE8G2OJPKMiijez/RBh
DH66eRjM/KeqG/5SWrZ8aAqMNc1g+RSdtYE4yFRva9rNbQP9WQzHkYpr6HlA3hw7WEDOM9/60YSW
wxJ4UUeiBADSGEAWNFIYlLz8AetBpZejlitDSZ2LjdILIiO1z2LKF6mmgX6Muhd+8wqk5FxiW2LW
L1R9H2Qfvgtb3nYQRGB0B8nLZ5Jo2+ngjKCfBxsJ//F/jv3P7nzdfIwoqgyyPGXXv28QCp33/7v/
Py+ed031tazLewf34kLnNp+S3MpVqoGkNaoJ7jNvjhlQEysSOvAPdwNTWfmUDeIHqTRfMi5Xna7E
37oMwEVZpoXOrkeRE9oHIj4Aq0x9/moa6gDWlaJ7NyMjlSwIERkJp3iSzDAWeEDCn3H5K+GOvKhL
OokJuhzWjDosbhVWjWk/V6zxJtHtQyrkwJfknpaJXUzgGft5SIB1IV5NLy0TxpsWDXyCpV99DIjl
VqkFxIJVq/leiT+O3G7wy71OX2JdTAbdRC0+k8ASdxLl9Gvo4WvlZ4gPIrWhQjpi4JtsOG/Cfp/f
tEg84OpVO/55tWtkLwY3uEfl1uS3sO4i1YB3rSzthwhhqDgR8c80K4fjvFVNWzHpcItMIASd8rc9
v+9/jCgZKKj6CwK3Scu0ShddD/q6wzyUMHJ1HQGT7bjVTk8EsbkGJWk4nRDbGpVxPjBWlCbxAhC9
UFTao9U+CJOo7/OO4fXhbojMeml0+shPtU3aFn53raUGHCEYhq9YNT9EUJknmn6YGCydSQn5H4Zj
ZuhG0nEzzdg2AoAIQU1Ux4eQ70BMPkMLvIk0cKNZ9/R1TrpagoO2jG89q4wFuipi70vH3ciuWADL
KC6IU4jvbNSfURVYuzpouq1NG2yPPno7OiXxSTqqfNzb2GcmsPVQ1lvUZ5OntYMTTaKSjeToK+kp
f+W1A218guoUWXLpu2/Fd9JDOZHKmG1FR9Fb1FPnTQNnxNKLyJBOuy66SpQfSyMZX1lCsuZkfXrr
HeCKhkY5F9gECOj/HJqP16V5UEZCqiWN0SPZkPqmxCp9Mn2400Ut3W2IIOQq+hauYIhj2+rAHQRk
lP8g+QX1dIN2D/Qav/Yk+ZUb3U8ThfMbWcL2si0RoVYNy2GdKFxKEq1OxaxztpbTateR9umqCpmP
GkPz1HrBFcW4+ZrAUzg5/J0W827BVH+nDCZRP/9H13ktR6psXfeJiMCb2/K+5KXWDaF2eJeQJPD0
34A+Z/f+T8R/sTOAKrVqqzCZa805pvTFPq0+uTUEuxLmTtiE1VYW+OLb0fBfx9FwNg6QBegDkXtJ
Uew+gMQ112hVL+SClzQJkf43sTV+qNRvtlorzYOpxukDR9e+tfr2ZbKD8daGuIMsEetrpiQgPt2s
PUUog9cCQ5Zrx+Vq7EX5HlqaWnnhqyv5DkUVOWuAtMZWKzzI3XlUHW1JVdbVmN9YsfXWZIobfjP4
qDml9UZUxUTaCsYWpbaqVMlxMGGGZxRD92OcuFeng86Bh3QnCuxnqz9j1AaH3gybU5ZL/boMVlCm
m3Q0Kyz4rnf6O1hoUE7NVB+lLIqLnkB1Gr2F1KqMb9LARmerqH4I8Uo/NDR5SAeC965+hUNpP5NN
QaOC1HtKVZsq8dQrTYC7VnBrM/pKg9UPkWUZpD88CeWAQdJyAwCoMT6nycQipUsDML4ifrVTO0E2
jRqM4GieEE3GfMzjcmKtiKdleOxINd2it7fe3WyEJKQwI41Ga6PeVNuK6+2FDJTpgVi1t+VdnaJn
xEWJiQi7Amz6TiIY7j4cWIfHLs+Dc4NFO9kUSJUPTVpSCOFY5IDM0PRZLlYytbGtCFU28bAAuUi2
J9vsKH0fTCkkiyPJ53OExlg/Abz3SvfR8l5igo/+uNrK0P0lQ7jCwzBe3EyN75VBnmniM5VfdktA
0JuIltFh2VXDK3+uNYyqawqf8zC6RQstjsyMsOeWENhMbAwh9ddRdcgo3VAnd5LPVVep9V4Kd1hF
To+dza39lTe51M9MLX63E5RUcfbYD2b+0OQ+xPTc7jHRt85HSBxUk7bhuZNtsYNgRhhmZkRnv7CT
xxTAzKob6VcWyb1JY/7VcAp1Mpn7aq1nOhBOE51QN+OwFgpWUJT+tR8EGh18y2vbtpjeLQdjW+26
MoUxgMTwm57XRFtb9Zuj0QBz8UWvbN/jtKnoMwBMGV4y0b6Fbnx2yz5+1u3AfciJoBS2OWyg0aaH
pq/dh8lGacsdID4yZ3QfBOwKuxohOk4lWN0ZHsSXPRxkU7crX8Yojlphr1pEp6vaYUmzr6WVXM2J
P7dGUnluFg+Z4WXvVhUfZRD7z7EsynsW8X6dZxW4Lqc/Wf5jW/vyKVcu5wbi6HNYI3rCkcE6j6KC
DdOwcU56Gj6lMKl2DdYiroVikGemj/teufah6BWZ4XpjPgmWg+vGhgmNAoeMYil/TKHPSi0sxbZO
WbTzHKjoEo3jbvDAMmpEZ5gF4A2Co3737jBBWA3HP8Pf3ZJmj2S5QjsTt8vG92t/Kymzb1BJVJ9N
+dusyJwxHBEcEGIkBCOdkRGUZ8O0inNNgfPPliYUFFlh7iFURJdMlREQF7aCUJAUTW8LD6p3a+zC
Poo2fCg9mitmImxiwdtmj6kRbnYaetd4qvt3tBTI+ckF7Q2MQvAWdlYXQcZjmbuL7N7n8Tb9rkiI
udmdNSDbQZlnAoR57MMQH0nVACkDMFgm6bXTHefa2qn7Z2uoqRpmJACsQh46R2HXpCEsQ+z9d+v/
e+z/fQsRHtwztcTZipEyFv2p6dlXzybrnC18c6o+RWncshA7Y6/X41eWE0BYhoQmpcSOOB6wDsQQ
D6bHghPZ2w7LrHpD4flE2ELxoKzYPfDQfLWWjo03d3AgEcRUrXRqBnMvB38ekyin6I4EN/PcaDOt
vEKSJKWxGesNzy8KfkqcVFSJ07KVai3SXRGW3ew65q5ritvoRi05Yt10Npu5Njxgp+uiobr18+DO
mo+Ic3sbwFdZ8ammtTfP/2sfBbopQKsJkF7nZUvWpDpnme4dCmHr61Rp9jkBxfzWYy+2u6zlvmLd
kUIGdyFMgAoC54prVME9tYroJrACbDQn8B89GqsESI/eR6uOw5D5Z6SJoEdCptRzylpxqezsGWyQ
dzUocNMM8hW6ZG9Nc9U5zdcCsHMg6gl6eaPwCNCqR1T6lY091QuOSJ8BpVnBQ87yY6/3lrYim9M5
gzYfzqbMwgNTZbWrIVR8at1HWyXGl99RY4htLAGpXmWrThFbiyo22uWaDPad8KaNZlUTUsaBqN55
S/RSrjFxONsJAtEm8ah354Xe0LGfb4w+kV5FB61rQCn1ivathaT4S9oyhJia2sShGE/CmrY8/cpz
43fJNkLwehxq8xPMhHbnnvKfGLEi0AQsi+IFULG9wYaMBCeUP8y6TlnMtvWzSwPBj6stZaQGhaDp
XfBsehdtamFzR5N5bqX2zUJXsK6E6NbW7ED4M1Cr+M/WfMwPeezv9DlsAunYkwjN5JgC4TyQo4Qd
XdOMG6VE85bUKdzHgnCxlaN1+Vyw/O/B0viSPp5Zu7YOWHTVDcBlf8Plqm6IK9QtSpJfYxDIPUK5
4ELSKZaGefi7a1TaqTNN+qQUYfRVHlFYt/VU3wqWH2fR6NZ5zpzeuCS3APfgmIdzaksBJ8PPmFfn
VvjlnyHr0Qgtu3GatodO9kzMWnUhww/rmQogVczqKSDqF7Mz1cX+Z3AaN9riwcTvJw3rNOpTtR6U
yzqonZwLUccFZW7a2CuNisB2OQg1Vq0rz+32ssCikNQ4P1FEFu9h5IwHESJvaSvnsfDq/gNfy7NV
ud3vAquhm2b6V+BcuixD+ppBijnpmmX8GRCtm6ew8/hsRGrqOHWuy2DTmzq2ufdnbzkkpkZH7sGw
7Ba6Pu5yg1uIVOMqDCTyZCN8MkIrvhALE2/SlLVebTaPWpH311xrXhGnNHti0JI3m2bs3hUA5MbG
LTZTbLgbaghi2xVhu+U/0KIqiy6IG6Z3oGPxW1uA+ATq/x1nob6HH5fu8WlxI6iTl7oFKwjLOFz3
sfESJCBycznRLbPA5LlD9MYjFVAmFWD0VCU90Ii6aydosI7EQG2RyH1ooaadSvJWdzKHiWpm0Qfl
OX8zJrp56NNd75dYeWsKUkXm3oGsu3e7m34ZJhqkLG38B00gskobfK+JczKs/AtMRfuW+fg4SiNU
h75xr0bY6YieTq60/FsxNTc/E97ZaJR+R06J1bESR38c202YKfusdY59hmhoriKLnEQlneyi2Uw1
VrU0sNQU6rgck/ML4QBEp5FgOW3Vbpw5BtTWtRwDS2Hc0c3Sp2mR93W9ZP41D1lzkBOu8ZgyChwi
i/zswB1fk6lDkRVizazt+qvLreCHXg8HLQ9wZDAjHs24uLsFDQdr6NUdcL4Ty+pujy3kdie9uCyr
nycHw28kMG5h8r6jC/0M5r0cI5kJt4iyB3gpnaD6DTMxGrk5wWwbj+yKVUBfdB9oRXry0uBMwcrB
qGs4PAUY0tIinNYXP5ZDy4t/hyJBD53thcjGF1Aev1kMWpfIs4aXOlD1JjVtJNTWu1Hp5ZtOKjnP
glCf4UDW+2R+TfNhWCSQfLAZbgItRtQ1D5WDEDkMdZ6ZAzFaqIbFtPE14VwDEMM7bwROsezqZeRe
ly2BFm02P2T6wCWPRulSpvZzCDOZ5XuTPCZ05A9dEbkAOOL0EWk9gk7sJDt3Drpi+V6i9GGLRild
+FFdTaFSHDk5yUEmpqgw2UtyCli7HbkwinMbkaUqTe3oaQo8tfDxKhGnZQROS7I8NyzdLQDFWaRp
BOV7itSSTsY3hZt+TYlvODroidFhFWjZe83eDaj/ViyDKX3E3B9HpTW31NWcpwZglUgrYi2DAOM9
Ld1H7IfyAWsAa6rcAEaO4DDOyYkoZfYO9higiB99D3OWQoXhZ59uKje6qySU7Iw1jegvyxA6piBM
UlPbNm5JPJDLiG/B5x4lQZWP0SuiChYqhBz/GbpiAPtmWhBRXSfbS1/e0hz3U5zkl4pS0po6Qr21
KFuf/w5Fnx48q5VH4Yaohv0y0C+yIRIXWCDmMiUpgwqr/e7bn5317jlRgDDSSZ8KvoWzZ2afU9v0
GekYBf2tjoK5y3fytLxlBD6yagLLOi67MjMwDSfJm9t19akslYkbwmFBlXbxjyR5osHa/XSqwV7h
pySxJCWdPvBJKm5crnRZD+kVNVB6dd1KIqyeN/vMA0bRyreIvJo6O4yQMs/OIM0nP24200i4tVK/
8SQO3zsQv+uB38c0L3idcNxfXT/6FVRa+6yoBNxTIBwb5ZKUSAsSJT3nxz6VnoFoNXDOFbqRDE3z
Xgw2tFZrIPJWJPEO9QIznDjB15xE7675VqZW+xGoRDv1Y+Su02ls3w19a+hTeJrmoYmnRvuzvxwk
hqrnp6tkL5zRffa0uF4TwrO2Gy+/+Uwn9madBxjUQ9ISY8dCBOg+Y5boL2nvHupwLO8V0vlNPp86
aUSppvMcpEt0BB7iuAVx1tFGdvXwKLw8xL824h3n5rwutKl396hGDvFowCroydaxR8c95Y7sEAqg
APTM6rOu9YzooDcNJjNzwZi1HPY7GnDwVh/qMdcPU+RT7jWn6AGlwkYZxs8osbE9GQgjrXlYdrUA
eJjutZjkIu7Z4isqgcRg2BmRzAv4BMmcDj2JvGXJQzGW5kdtreIZKA/sqrkZya0dcljF85Hl8LKF
8oyEhvoAPoyLcy73wIuwRPJuIXXcYBd3VqorrDOFBfPs9ZYBNT0OWJExQ/v7wvJq2PfmJjCU2uCG
3TouBGeX20i01qLwye0JPEVvlGr6p92nrLFIb4XxEffdNhrsbA0aofqMp1SsKtuFNQq7r+y1+KCi
9IkFUr5xupFQGtAb56FrthjhNjmr+fPcHWaeGR/9We2+HKJZwVrtn92hcdrtlNrWycJ2u8pNX7tj
3jTPjmZE0H2y8mQrkMRL7CnBQ9E5mgfo4QS39PWbZaY8pi34lvBUtsPMSV1gqVWqGWtDYxZQmVrJ
qQSSIkCv8KLzqHvw63439kP0EpdmeI3S6DmIDPVcjoL1QaMeVREPz07U66eqd0pyULMEnOj8i5fP
YQEqtkhB9ZTvvvO3KzcuEtb7gP/q4AlIZoMKppugeLSpwki9tYb9G9uFuFMWdeH4Ar1RJcYrbZL5
k0gKiMEdLn4fichyCJtrczMRJy97MnDkiX5nRlJN/u5hA78bSO3f4s45VWYqHqlzfE4l4rx2XrrK
eRgzAVyGadJ+Ofb3BUdW/dFASX+Eiw3txbSzqx5WGxsk1pMsrEcenvbP0DWAPyTJBwR8YgClK4+J
G2+Why8ZhDyZp6LgZJg3KdGvxrwG1DfvtZMwdigxyXSt5kDL/heagHZlG6n3rCKSRVChpvjvxLWN
7QSzT4zodgAy+WeQ8xKy6fwSbC7rSIfACVqx9SGGtT4q91WV+fTk02WicD286SLpyUOC46AM9zCI
lI4kDbuTM9uBTIUHaNki1YIHrrS4MgAxnGFu8tmsZfTzXFvFqs43RHsAX51fp8ee7aSmFau4doy7
j+nm7k+OdSmz55iwpwYp/LfYgWNCjqCCccouN4BbKNzq2TNN49IMhEMI4Ce6pbVP9SC6J6T1q6xf
uORRujaRi27QSFAgaoJovjEcAtaH18R9M5r2tWmr8Y1IY+NomznIFVqpb3ZXuTsUMtp2eRUqHyeR
80QUFnT+XHO/WE1stMaIdgYe9o1DQhJ3TGvjZSYWA1Pot2WrgsZ/CyNWkaNp1Bsj0am2mUG+rSfY
zJ4bXEmHd3ryuYt6W0eVtm96/bVz6vG3af9K5thda9KJTAtbdaqE/xmYsqWthHdsGUpOTxDaTvEu
ZQOWCTJsyfRS98l5Q1y4TlElHJhBztNJlAOtY6aUJBWmaZotKGjngwqsLW0Oz7NhEOkmZPe82ukE
Xh5rq/SfwtnhiQ1n/B571pfuobEx7Bty0/EwmZ63FzR0nyt0UaM2N4PypHok1jo4Mf8jC8Zq7E8c
VqvJzfTvBbjxTROazdW3mVEMIH7JXDam711Jd9xO828BeCe4L4K4icobnqqszv78KC2tDxJFmxc3
byi61SLdW7qVv0tHnSar1b/BZzhJmq12HmQvhqOyF1KY73lNdgIZAly6QRTsSb4KjyTmBXuj0B9G
a2ygFSQ/VWl+VKiuL/Sg6xdJobhA/vyUAufm9h2cCEaxqdk31mFspteg1pu1pxNVqsOOvyxbtoNv
dCaDRmfyN/682tcGx5aXlyFv76Nd14+8t96CcSjwZx4kAl8j8r93etN6nHB1cxSYSxAvNbta2sat
CzLvMdNa646Zc92SGbMF/vrQVhYm2nmgfPoB5Ki/F3la7AezGNdVk9wWSXFBOdTkwXNYtMXCoHoS
ue05KPz6scnr5FgAl6Cqy67Uy2b+aMPRNmin5JTzH+OaMKEkK9otZFdvz2d0djHX3qeE5Nu5ZfZB
DSs50lGwIbv53oHpjnY0O/zXjpv/IifmwRwbjTY0dhsD5utVj7tiHwiEXIBh+9MydLPx+n92qTTe
2ji00dnHGhQis9nUykScKoR2LpN6QKWsEYhaUpOuDe+n1WYo+4F+Peu6H226OQwgaWH8wvIxTFb5
E6HnDT0MwPzW2jacBGtRfmq0Zjo7Rk9tk1n2A1kC3wzOQ6bF+NVJOdC43WXftVg1b1NVdKsmCaeX
YkQfI5Ng+i5NMgHSliAqlZNCQNnNWk9tYZxmfyB/suSjnbqjLIzsAwsDkUTo2rkwFXJ9wQ/MLY3T
MiS1+58tcpYx+0Jy3NVz/x0xEM2IeevvYBk/p3ki1Uda+K1w1cksYvfFww13dkrzRSN68YgggTiY
GrpD0gfPKJW13XJIFpE48zgS52W3BOaxmhyjPfZB2d/KenbATuOTldHg4fwlu03W7dZzehJgR4QO
QWGmV20eAiY4dT7dujh67L0y/u1kqBPszP/SxqxgbtMUpwj51Cau4ifDwS9rBq58gEB8N1X2c4w7
zJHO2GNdK+OjbgF877DgPgQ280mrSI0PSLa5Ry+Vyd1dCSDxytZPKNwFnZHJP5VAT9aNxrqunftP
LO3TKneflh1yCIK1ziNvv+zGJFVdaE38WvaWoZzim18ZsO/nHw6NMt3Jlk76sktXMH7QXe3Pv1yK
enxu0OSSfPRaCa95NaMeZHJaTeRqMYkebMJpGiO9tog/PguXGZxTF59TNtS72d/3gAW4f9BZlNOA
QgS17BqN1j/4ZQn8IwC7WM/igkgQGo9AhqDxRWsQ4MFRo60fw3LAxgbRPGsg1XUCCCad9PhLH96V
UMM3s7Ba+s08I0si5765fkYdSsVfsTk5W1sl/bESbXyKhj5eL3MQNU9Elq1lYC2g0TMR9BSZpaQe
ZOK/L/491nZ4tE0+EDIsqR0gCeFm/KfXMA2kEWo+/K6sdbtTy7dPaVugMl02y55YIsTYB8If80sZ
SQLhlk2X/D6As5TArarAT0EhPUUSSG70/EackNj8m1kKiksAaSPHhjhYqQGA0tD6b6VJ07bKzPBJ
aVqzFoQgyymyPggWv1uwL59Shwo/TfwPTwT9rglr1FShDr05hMdjhkF6Tog02uTo8f0B5HQn0B/m
9hbpgHGcBBoBLQADzd+zPxkQTdc0C4p1nAPxmrVA56wgfWBTJPjwZDdgbPLAQ9hgfpmlY9zrubRp
1yKMnodl9+8xyHqc8a71mFpMoLtENDcKWdE1JuVmM+q19n2+5/f+d/7/8HgYMrgA4u5uTKv19fJ6
Q/YOiWveZ40idGtlyXSmd5TvKpWW20RO/tYknoaWlsAHMJsBqn+2Rst5tS1rV8+hmdy9erpapLKU
iX0u+hGvWVQGR6Pr9J3WGxcgci3x5VhdVstm0CusXMumYzVyFSW/aVuOtwp2jdOG/tWrNDIhZwls
OgtflyFIUDiOZvRhGprY+yIEHFr2BUhOhEK1Aa1SDzBPrDTTPWQ2mVxVbHxrC5dKTZlYLyOfpRqd
5iOIxkdEGMEjNEUMiYX9QudV8DjK5d6cmL9MZSk+TNX+pFAR3IBNmG/0SFdWnQ8vU4Z9SlDoXw7X
Q4180pC/vPlNsI/kKdYKpOsZa5gpxi6DLqzCPhdVQL1dlugFWfJz/8wuejD7fhpq52VYDmLyK86o
1JiiwLib+gHqmqi+Kd3eKWnqP3ITK3dEreARLGNzjFsMFlYa669FH7xKHll7olHs9URBFDVvFwQn
CzjgKspyeIi2F5xDFat1pPgr23TIT62K4URmiffYNqbYDgjJqbra5q1D5X3SUSste42f09PSSIby
+uAax8w8Pc1U215rnE2TmQeH2nG08ipMQHFNEqIiw2toP3Vb/yYtSei9WbwFXn8qRZ+QtxS9mdDA
Utftn7iU7ylohHXdhtXD36FCKel7EHFNvcyQBVBuhyfKtZjJuv7zPsugqVlar0xDSKEIZByeUMkG
p67wX/KoRErmqvJEaEGwllo+vJOU5m7GqrMP6PfVOyGYr9QsuljXz1ic1aPTdOpRt7JLG43x1Zr3
luOK9kPeJuOlnTP+nJFrxsmI41iSAf61X1l5so7J3rL7sjt0earRKjKMkz+SIk4xqKRspIwd6KS5
H0+pwqNKdCsjTjFBxMwucqlfpWNj0OKr7HpbYmlBUuDEN9mE38xWl4QY4rvfJwN8YNNVa2SdBZbA
uafwpYe1/RHVwuUpZ0RI8dhFeRutMcL4GNaa+G3A/bm8zQ6pgbi60jbEKlsfYaRDiMiUddPw7T8r
GooIgOwPur7YRDqZ7Ja3mc3wFbaD+RCTivoI9pRcaH4JHpqRK6at9z7mJVZZ9jGeMkILfIJ84zS6
c3n8NnQ57iIUQxgdiLrrHXPHPXDcUh333/NG7biHR99n7s86BKhzDaY4veeum6w9+Nf3PA6NFfbG
7C2X36tWND+IvDVIWEIIGdD28mb7tfIb79BO/sXSBv0W+Iqc0Dg+VIGlPbfACaG+OSOWtvIxDxx8
QJrx30KBOdjViodXcbDd5DQYsrghsah2kadA1iYZEjvarBdTPksWEME61pxq3QfetBY5YcnIQeqv
Eb3vzrJS/6wlgweZ0KV5UFi3odKhU86MpgXUtGwttKYoH0YmRsBMNkadzeHSfUEiUvhCx0OeW5UV
j/Vcxh0mEAM+TmKyFaJ5kHSJZtBe5pKQO5mEt5QFkcIz4WdC/pfm8sXWi+6QamX/HFAQRgAblHJg
dRgZ38qgXdOdiN65C+onB+lF8z5WeEMCuwo+uCsT5hOSOUGE5DbuwEJ0FK3PBYWNLd2+GKW++EKZ
kf/qaV/yvWRfFaBwQnUNHdM0kPeUM2bfMF1+GlzyP6vJy39lZM42tvOTuyJTnqJjje02zj4jx+yI
/iJ/SAqPqrVnu18EZgCk5N8XbvOLZ5o6eZJaAXw6mpXYN0HShYKHU2DYG3In6yM8aHNlcA94ivts
2ARuIS+FdIJTBO/oFojZlSamcesolZF+xbGw8mcTRb+RyrcxKLUUqkpEcyVdCMI4UA9oeWHTUihg
6kri5TyPlk5ssMbV8VtpQQwlgDDG+zKApCnvPY/VDGLDnvWfPGRarZ+7YtLPBkwchDHz5jLY86Pq
f3Z9lISUZ4Zoi5eg3RKMdI0F7f0UfMN34UU7u4jH307wLdWdjJVxUVhrD2zAKaJ5eHAMke+1LouA
ZJrRObY45a3ZFpZqHVooxKBr6nZy+hOQBRdyb2L7A7vn2690/q9drztfKiPzXY4hbjsKfzd05AV5
xKn71RrV3c3q8sGOzYc2snW+Mw+bOVSFw+QGECW88THMzeie1fbvMIrHgz8VOBk1O4rvKklDpKd8
fTAHs+uk9ZjLuvhxGYZZ0eTj/cW3/eeIFqeXNKYm446AI5wyCY/l+KOP1fTOfHd2ShQE0zSRd5gc
TBZTxN1UBz+9t7D9fKtoVQLlkG9mw+kWFhbURqKTTkB1qFX0gOGXflZBE8tYIQN7HqDDHUc7VRtI
NsaG6+FBcVH+ALrzewhae08lumQSQTmbtmh/SSJwxIWWkR1dwiIbxUSdOi/CYxbXwCUN8iCWLMtW
5fzRLNZQok7hKRNvuRxahipvX0fUifvG1bxznJmfQTzYO18xs1otxyJ7JNVh4jQUAeWvCzztH4Vm
mNtQ5wmapJ06aSIjAkyGEfJkjLk72XjPM0pbIIKqmVjOgycSzoEspAY1/yYTJBJriE9/FOIlic3v
xMV3P4qqfaki33xNogE3vGyTI7wT/SkYoWVLO+9+mLF3prs6vnPClLvYGspTkDvRY2XTilze0Qtj
q3qn/1aHQL90muMQrtL+7jjMiZffolxgwyjKvoxWGzcA8pwLpcPohtJfWw/kSv8YKEOn8scYa97a
bwxuv0YwXSIN/nfgqOKrwXWy/LJkwBk+lZ5xdwdVn/Ui6LeYVNp3Pf7y++HU4Sr9MXbqh1WmzbdK
TM5Kgih5bSQdAZeF/lOSOdjuNUu7EToI3dMDs9sEOdG+fmMe5ZDHl8kYFDkumXcLUsjQMg2cQ5XG
w8Yvpm92xLxJn5Oiat2fUKIK0I5pR0Yp7aAQuF2Jncx57VwHb6HKvZ3zklUT6ZDzoKqwmVNRrNWy
O/Zjs0XM7OxwoidnFNM73XSJMZvFR2hSBITkeXMZRhYnPI0L80sh4xhwiP/QK+gDRjWOL5ZvIyaR
Mr/i01en+lfdag01v67715BZ4b93l1e53v59bNkVfVfgR+38DY6M+BIwXd2PZvnVwlC7OLLgwYr8
hHTbcJa4WtK/9KXnXXIzhqQJksDA4eeReN4jGKI3BPvwn8GLaLTqdUp2XNlmp76qkGF4nd9tzU5j
ZTjYOl5uV6hLoYHtSVMqvplMoMBlcUNwtFthfp43l2GYvGpTyqS7CoP8xUhos+ObbFg4BfFxzCL4
myKWO0sCUp/s0LkvQ0uF+M5Jra/Mfp/5SfiqHBTro6GNF4y8Ob1m/5OJc3GyS+dtwOxzURbGmcEu
0NBPwLHwq65tChdfnuUeeab5vytYwCmN9IskxmHYlOi6gIxAqu78PN6agWUDbUICM5QKXrI9drRs
Ai9YlVZ6ahMLMUvVJz8b600vC+NXZ9LQDxtdvNoeyW616cDQTnqSZWke/U+3KCmNHw0dBeDxVXi2
TY1FX1OWH3kU9Vj0W+tohMDk3WkA/5a1LyCtxX2wMQwub3Mso98NMzh22fUT+1PVWfvg4ix/1rLp
9OenQYYeaF8SA2E6xQfSJX8FjMO7VMj6A9PdF0hwiX/wiwNFXP1iB32w9zwVXa00QYWVFd3Vmm02
xGHrxwjZkrIp71TU279nzD59T5ePfO1qBYp/RiY32k+UV4me+L+GgBVF1cv2NZCDua2dtL9EZgPL
C0nyjvKVevHHtkbxn9u/BgIx+RlNsiRodc9CcFJHu9qoo4tlhx5l8kLfjqBprwmll+uyZSUlMu0W
R32n+ecI/tucAG2umfC2G2mJ9MvThmOZTclbrxX1UbG03i7Ha+uRb3HbE0dgpJHCU1nZq0lU5qtr
KI3oI6d4ytIQuphTwu2MdK5gC9E2td5jaWXDvXNa/4gVHpZW5FH5yvSCrMM+1g8xqUhPMTb6xzx+
7NumIM5XdvWeWaq7ToZQPS3voKD6M81aeV720hiqcDqQozT/NOtxPNYyKY8KGvK5EczctlnQ0zI1
tIdsHv5shZz8oTGXsxvtARX8NTC7+uo7ogJEePezvnwiXKN8smwLIH9kMvOej2le3x9a+vOUc5vi
jvu1uNcW4fYRCgW4X+x6furYKycp05PTh0/LMXeURNwLxbK+RBb8r/ctm+3oruOgjK/LngbYGHtl
OLzhTjGOy7FlSD3XOsH8fYNLvYrLTr7aWTreKxH9HG2AUU2VjXdbI0x5bMvuSeD1PWIx0XZGyWlb
9w649EDPL53tA8ex473REbcXRPqxitzyw6JiF2EWfYOM6F0tZ1D4YdryQ8ZE+WG8zg82JaCPMBwe
UPNqjzoIn8ephQgyv0sf6ReIXjFnnneTCnmjIZ3iZo+x8xoRwrUct1NhnkoXYcvyU9VAKMooh+C0
/NsBaVlJPpIe2PfhFdw/JtQRY9EA23sL9189mBozqsgiKCX1SlKjpyHlJm1t5SDrd+Hpd1cnwdJj
7XPxStEd7FLvz/F8BTpJ2hy95Gc6pgQSOkbIwkpAl62j7zVklJUb0BjiMftKg1atyPiWXwCPbsz3
tdcxdygahDTGnYn7FUlvIAKGcMP/afZpEd5LmoCzLip4bMyoC7Qb8bippO996lq9wTlx16PE3/N8
Y2EzD0PrtlQVLNgnnO9bavDFid7nU+i6+Z2UioSue1YM3Q2hxKsuq3zToXvYoCGMP2xX09dKYx2B
hIrHJbIcig3VrZ77kva89Z9dL7+q4H05vAhgMdIhFYrLh3ZUJyup/NtklHixsM/sEYqXG3/0yudl
+D/GzmRHci3Lrr/yEONiFpvLrlAvB9a6tW5u3kZMCI8ID/bkZXfZzEpjAfoE/YI0EARIkL7h5R9p
0eJlPmVCEAoIEEZzuoe5OY0895y916Yfn9cd0/P5gFHOUMitJ+nv1U7kkIPWkQZKbfWkRd6wqCyh
b9qY+BPbNNDgw8q4Nqaw7hgR1aefz9G0ak63/SDW/OXY+i5XnOFeUIN+r6cO8B9/yVQLkWf4bwED
+CvteO0KYeNMuTTu26GIFq4ZsuKMPO3Fo5xdGq4x7Kn0NfJXpxdRev4CTjnTAsxkFP/h+CoyFunZ
mAL/suoVaUIltzSEOXqrGw98bvQOykTA/XpALHGlNv2RQlabbRBgo6cvw1jkz2ZV6heXC+HE/a4p
o2MghujozZvb7m3zD7u355zKe7KaqDpADTBxhn5lmpYeqw5sRZkFyKVZLJzQPDsLZJHfPEuVd10A
kNoi3YR309+VkcqWzuCTX+rHZ5Zu9eW2cRG6roTHRPWP57CfpOepIphndgBMM8jp9kXdNXhD7HhA
pPXX7++xAezpkX+5HfvH82FlQ8CPg/0fzxMH7G0YwxXL22HN335GFn4PTbxUfxwqY41aKIW7fDv0
9gXBhBiZoY+H+K8vKO+y58Rh9EZqA43EeSPLeqRrwP21BrlTFVgNRADfjq62YOnQJyhJ76w4h5WU
VDh5YuzrdELMkSbrcFI0vR5Ej187rW315Ia0WTXoA1u9Gvun0YZ9Eo01yGCT3KTMIYESh03+xExk
pfdl+YDuMjwR/GlvVDA9mLopmIDTo0L801dLO9X8h9vG44pPlaPajevDMli2tv9RK9/e374agcl+
kEGI+nSIoLBCcIyn/mj1+dwHdOvVKKycW3dTnid/ZHbviXuqU2vpj0X6HrruuiCKboHokDZ/JOO3
LPrckgUFTb/JVy6U1sx0qytFX3E/jn62HJk40zVryKmi/edwY2hPrgzT+zSoEDmOxu+PWMDWFenb
Pw8dPfNpdEt3F89H3Q69bYJUy5cQZDJUf01OzVPYNnB/o1veDiw6ZotdNFkL3cEzPpTNFhJf/ajb
efMI65085Y3dTiUiE1rbbmzr24SaYaPq8cO+wY/ACCiEpnq3R1LV7QdLe7UHZCVBQaXbBcMToez3
VT45NHFoJag+KJdpg+oHAKC2RxDPWTlv7BpaIJEIBYhK+8kKnegBeXTxiIltp0wjeAUi7SM5CBCF
Z3W9hlJV3Zulm8NmCVAB2DnBKRhravTjiLAl3R2maHYiHqLSLV8MTKhmDZ6vLP1t5VK1qcj5QafL
Zbzt248MuSjl08fRGGxwQ8Rt0zD68JOpvVeTc6amRigavHd6L9dZn1t7gg36q/6KrGTgMp3WT+E0
TmssR9VpzKd8b+gVTWbHry85LELkT2H65pbhW6SBqM58T1HzEUCWaTI+BzQhHo3QPI2eUXxOLWfY
QJYayR0o0HjQYPSGgg7vFM20Ukk+7/x8V8UXw4yiRSEUWi0vNR47qGYHK4to08y7PzdVS9elKy+8
UOMRp4mHfd7GuTQf4UcJ2p8yeb598fZUGBuPuPn1kyqT8dFdTSArto5hkH4JvgZFoaiuaY6W3ZGq
3912QweyWleubjuuSOsrhkH3jsWsS/+J42+bdo4XIGoZvPr8nFvD6w8kAEgtm+Wf+SDfCi24s8WU
wrJkE8UwBfTAXGWYUFD99HpOLqnN5V50j8JUIcPGjI6NNvFxNcMFYqbppbOjaaU8Ta0bLhowGQr7
iloW/Zn23U3mpreV/LRysLB7j+HZryuljU8+CTJhGfkvzIjpdOblR2jn3osMK38H08glLwezVplr
hIrI3tkgNKCWEyYf3xg8QNJqNPa0ZtgU824IWeGhl8OXEEPE4bZ3e97emYL36vYtKJT1gyeMt9uX
RRNNB61naNgrh/mhxzdSCnXm/KdckZgAk+Rn9NGcifRz3ylrnv0jKUn/W2YSEPvoLo+9/e1bfh73
f/2MPqxabsxjth5rP9srMA0LkWcbK7XEmg+jJEQV9qGaN7dHsSets9eBFUsL7XB73kGQsBoty1uV
fQRH02vOUYY5NTNauWhc07nXNQrTIrcBwcy7EQCL+5+Pyo2DXe5eh5y/bJsp37DECU7BjEBSarhW
iHFEkTm0ukvcOYqbRZug0qtqGNuY9WjjDc1JE9rFCVHh3DZpl0wQiWZ2DiGQV4GaCqmmu7x9UcfY
MNuEdoT81huYa/HKLooyJugTv6oTp9kaK+D4cNugOYhWraM3G5JETgDVoisiNH01lUCOctdw3ur6
y8j87hX8Bd1x1HfL29OlJGdP9dfQK/UjWGPCnJdhrFiIO90TbUh5N2pteSJ3uDxNghi5KIq6JVrB
9lgyVT/mOpj2tFPI1nS60EO/bs28eDdtl8nUqMCfiEBuA914G7hW6EwCab40Or9RjQZz3IoS0RYC
AmuVDyEywS51iQPIinbJx6wnfk6q7GyWgGRNLwNXcvumzjDDHZHQz97tGNQ7Oi4v61I5Su5vm5oc
jZ+P/r3PZYnwlv+UE18bZ43DYrGS4z1lzF7hTQILTBubP2eeLMptUoMsXxQVM1+ywO4KpSDVs+Dc
04f6fRPkKC3wut+DPPsSCxXc1yyInnsdP3mvuquAgkQsJZNinJx6T0yJfs4TPHaYO/hjI91b3XZv
G0Og0TfaNNskjZ8sqRC8Fe1FQgYYAO4EkSL3obTs5SA6esrSATJkNFciy1DNo5kGrWSie53r4spo
2mvfstBF3Wp+KW33kFLs4ynIdrWFHXvZu3jCtHa6m3IruyamO/Hr5hCEE+4XqEKtdEkeZgYKNkaJ
ifBmUwnXY1VMYyS9SWsZiRxuu5FVNFsb2eJ8Vg1ZR/PW8vYkC3YbjREcSn/3EM4bCKee2jG27beW
b1xvzwFJDLtNO4Bb0zooKaxrzhK8EJ5aM3xVGGsMlk5nFizibLOgPedyYlonHTpZf3vu9gggfnss
oGM0AJvjPZkv9oORxM6DsgKXOV2080kuv0c9+9i49KLwFxMxXtTaOtFJhr9tRJoVxz4Rv+/enrPD
ql4LGOKLP467PerMHgqzG8m7oEmJQpC+PDKHg53Zl+Ei6rSjrpfb0mZCmgc97GJ/Qu80VsOFNGTi
62IvINquiRl2BKeKKIfVkDkFi+fQv/bpnAQ/YciLKEe4UAFJ54LjHlD/tis9JrAgdnPnqNEzPdrj
LtCd7OfOH097SVOzZHOw4lcMdEn9sVaiGt+jwA5PeNUJGHWr1ziJ8mOTILkbfRXuCtHJk+tGzSbH
KvVQqhYofa33zxMRzwuZiyXd5/tYqfZ7RlgrY+vwA+DIAUCtza0coqJxs08lBqwnuzhbFfyXVWd4
SzPQrAejwI2kTFYfE1D/e7D2BJGI8p5TL35SEha7ZlrISXr70JY6+ZtdWJ7aRZ0QLxgDVLuaeYys
v9TVE1EEYmmkevkEyo1rKTBndnMXYbaKznggorM/D3UZzOMd5+5aVISPyvTQBHG7wdmlP+Fuz8AZ
F9VHx/3aLbz2Ww0sY6lMZR6DnLyGtoSFOBLJtkmNODrl82ZqERTq92HsjsZm7O1waw3Te0Phd6TK
jBeNBeq41YLw6FR83HrTv3Os8YzmVF2HsoLa1qh0BX3GWriVBHg7W2XF3H++PXJkLUmGaQKxcRCg
bpy2So8E6n0kdLH3cT3Adu9n/ZqmrHxdpyqAWURQWGjIbms1TXafulq9bvBVXj2bFAve+GnXGngc
tNtUjs4KgLE4euXG5tyJeVyHuiU9ty7JV3UA5quy6z3z/6cCaMY2Ddvqolzv6sQesISosg8CfgI9
6G+dm7UEm6Lm9ov6a9il9rmKJ/USR/nWkoRl5T6mZz9l1Unc+R5kQbigDDDuMBTIveb7j8DrfOyK
Xb9VQ6kdYGm4u9anbxO12ht5gD5AssH7uQkz5lZKzzgDeSoaCHi/PdKceI2CVc0uivI+7JHULhCV
A37dA8+KHjGOhY84pha1lqKexAL02A0BYvd2mFZ/HGFZ7sIcu0PVgnZrPRlcnBENctiSWDUkOkiA
yJOLDBn6KTXQaoMFqIeFXZT3dqV/puFuzAkM8Uo3Qw2AqvAuxbzxXBc2PNXHEnzRZ1VEx1Avo0Nh
aOGh8ZkXRnFnAO1jljaRZ/OQZfp0TEo4cL6OQSiDaLR2O+PZw7H73lYJhVemG6fQoWoO6p5ASALC
MKZ1O3Ms5PFnKvnfHimjt2hHwYtgge7s4zIzH2stf6Z9kb/Pyz4SAqRNU9Z+mIl1C3u+qjcys6tF
5GdA0EBfr6TAKRL3tXU3GTK6DPPGyVLraMtxq5tBeNF1HS3e/Ai46UH3HN7XwT8zHyNeMoPNU1TT
UxZlDsYFEODV5MiVO/sd2sK77xs60AByfo954tzgUV2XS4cmCFmDHvA1pjAkhMj3KeyuZur6nyth
JcuRnJkFPaS3BhH2o9adqsh1r7edxOzqJdHWHqWElu29yq9OU5eUW8edjG1bde2p6r+BlSbBeN7R
av8aGC20EX+cDpMp2eDU4GQbJmOJ8J7crDZwgIGkOmWhzTrHatXRii33uTatFfC3cU1nKFylNcvN
2yZEGLpPSmluR8+Ra0eZTCLzEdPA7aHue9aWE/XVlhWYdjeiQziW9IOLEb0Z8KMLLxgOP2JM+Lva
lii04ViFoANr5v+XrPBqPNvF8DzAPVg0Tha+U1pdcMaTAdDpyVZjgXBvOd20tQmtWdgsDXGeaJ/T
EOOvPQXlfmjacn/bRREOv7PtmdjiZxqH7Engof3hOOCV3Un7VlSk/TSxWyD56YO1Yup4jEofMI1K
TVBnAZR9Y/QXwmnjR+nVOb0+a53jlOSaX0cPSKnjB+UfDQVpv3LbPffNbIuJDJpGlhRAxFwM/WGC
od4r3XBrZ+gnyi5LvhgR64iM+8yFC9REcz/BbDv5xJGDo9imTUtYTU8cUB/Lh34YYfgEAjcrOLRk
nFIIspl5LPl83Wk0NjY0sO2rPQcZai4Cs85BdTn1ybNoZmMBYg4H29kwR7RM86ZBdsuRnQM4muyW
qPVoNFrmzmvQmYdJD9CLT+nOYKV96FziUjrf1JmOBtqutRHXTl7b7Y0yEhTnFMRBkHwHUU7qnjmL
Gwv/GoY4/pRh2ue4aQrGU7Ixt0lolItsFt/VxCfhTOYmRDE23ImpVhefKK0tECBzYdk+0uDSh+lu
L6qQt8LLERSt+nbkD+zkJHaY7blNhSnQeqB4DSsiupHdo3sxWi518+a2+8dmvsHSvBQ/itBNDlVU
kGQeaeKzGiSgK+LZ+qYnM0dFFJKT/dCl2K2jKDjrRuxg8C6wVGfaRzMHvDdmNNAxwhXHXZ91pQaK
XymbPVWxqC5dEhvdksXBhF542eex+Gr6wXLQU/1zPDYOLT10foHjmw+cYMwpEvtQdBO/8jCFrH7R
o2S9vxLTZH/YnPke0RNf/aFJYB9OPU6EIFgEoTyb0OPWbWxGh04rizUKz2LBPChn9I4V8ZA357yx
LkZnwhbUGezoUpC5aTLpxaFDPGhbYY0QzcrwG+M7PatvJWoramAk0KVj856DnjRxQpHXYEEtU1l8
RvHob1o4+ltrdORjnQ3tSY5PtV80a5EDAeTObzuLeASEp2tpubtlYess6jbCUP2yMUuisckEXcNx
QqZQV3SLJ79dRqSYvPjWlKOrhbxM+VkfhTSpVDxYR+Msx2RNBPOs4G3QSF5saWRK2mOlbxc7VGjO
ylIeM8DI3xi4+c6VzbhcJSxNCo1USjnbuCT9U6+lvDPmR1YyiaWPiwR4bO1vy34M16h81UsWkOuG
LAaT5LxrxsQKp/rk7WCYf9NjP137Tjie9bnbetsIo2HKpWHBrU1jBRh8PKE6wIneW685gdl7IjjM
ld7w9y9U8hXFLt75MsruCxaji9vz+aCT22EVP7q88u70aKyAabKJI8/Y2zFGvB6hgSD3kr4ocLW+
S9S70uJq4VQma/K5PZoNOWvsQI/ejNmeaMwqPw8/GczU4CGaN2Zt0+SIostY2f4DCcH6yQvCA6Mr
/9LZxtJpoUVpY5U8p6lKEDOpaE2wFUQSJ/HWso0TlJ1tfB4ox7Y+dHf6PxXopHLaCRSTz0y/nVVT
CO5EmaM/V6Qv0vcJui2eS1x0TvMcN+Nb6DDwprk0UTXSTtL0J1kAxm4bRTC2EPpD5BICPAWQOf0u
W9W63dHV79vpfkrurDrSzhUiCmdBBaPu8G29yQ4EaNufUO73YKy6CFNEzgX40y///Od//edvw7+E
H+WlxGlcFs2f/5X9b6Uc6ziM2n/Y/fNTmfPv9j1/O+bvv+PPp5hiuil/tP/fo7Yf5fk9/2j+8aD5
1fztJ/O///7qVu/t+9/twFvnWv/QfdTj9YMavL29Cn6P+ch/7xd/+bj9lKdRfvz66f37HNMbN20d
f2s//f6l3fdfP7m6qWNnur1ZP9+r+f/4/YD5l/j102//+bf/9tv/+u2/z9u//Ntv/+O3//KX//TL
b//7t//62//k4b/95T/85T/+P3/ix3vT/vpJOH9Cue75nucIJHqgqj790n/cvmL+CfY1/GphI2Nx
mVZ9+qVAVxL9+skWf9INMmZ8y/Md4QnL+/RLU3a3L5l/snSf3DNBrq8vDGF8+uu783d/5T/+6r8U
HUKxGFf8r58M0zI+/SJ/ng4/f3/b8cjTNnXX9W2PM5DXJ7+9X2MSMzn+nwItdUZsH0QDQ1tnDq4R
EY+8ZyUb9x7Sbv4sdfK6ZTxjbVGPbVM69eu6IFZcjMLEpaPCL6n2Cu7QP9b+aC8GNx8fIDJcyKgB
+2lxrnIFTXdwOr/KyJkutdv+qOLS3t32mL5/z0ouEHZEk1/p7iMy7fKNEnjoou7Vm3x3DsvCLE0q
51vL4mOFowqDVWr9oOuE/SYM+303W51cOcsu7drhE5ImhzHq9MVAfMtTK+Oj0Xrc343iRAxMvZ/K
2DsrHeNx7FQU9d2I8YPG2bqeQljxWmMicWzpNchi2pBLsShdF2C3lVlLbkJkhKE4XlggoXY2wNeT
pTp/k2ObW5RJpw5M0dcZcVfXkd7rAuO3D9qvr6+35wipMXwTCycy5oZrS1/nBxxNGLeihLVpGK7t
pk7WNJHkmXsZqKYBC5alnMekdsu1O+LVtKdcPUnpWTsYgwmTF68CmwAp0omFy0oNvToQEu2td7ul
arl1tnVS3Bkp7BHZZ1gKHJD0DDXw46HaXZsO18K8Np+H+W3pWFWdk65/rdbusbIovX1i7Rn5i37c
hal8zoYEvGuj3EtGbJJXEZLa1EZCJvgEPK+sX5A9tMAfYgTzZpEucLAGKCa6bFlg4wCd0Fp7ShNW
9iYvIKuCdRvq/bFNkgfZy56mlvfBHzW7zOGNFyhD05ZWCzNP1zIPOFmMomXaMxtqYpvWsl/m1aaG
wfOQla25ZOkSbKROHCA9pA4/pvGcqpxVeFCrJWz2cFui81u0qhhOkQT1KxJUDATKDlfd8J5IzRCf
aTnfMwGA3aZp7a4IcnNFKfIE6NA43DYUIkjdjcR4SUZYT7I2o62vJZRFkAEXoAq0Q0kDflFKh4TQ
yDx4zYUgphSxsYHNKrWaQ4utqzey8UnXG1hITg3ML+ynk45GZZOqIV5HaBg9ow8+3N5dGZYb3mum
TJe0rxXi2aVvfFiJArlecT4RdWaQsOyJb7JN6M2UiaAirD5bbiL2o6HeTLxDl0DfdsLF2DZRzlij
25yUnZHBPBTk1BNYvUA09phZIJcs3DzwKzRGX842Rg8Q9VFzar/F9egci1pH4Gjr4qCCFPx8Qu65
3z/Q2EG9qEjnDGRtrAhgCe/MRqDMF9kdDhKcdZDVlrFdjBeZJ8g804zZmzUS9KQ2KYanjYxtH+Oa
avZRpf8AQj+t/NDsdujDkreAuAKrs5vHNNKQCmaK+mpMrHXtddli1GUMZqf8MbWlxbqpndcewedW
tBE0NRJdAnKQE0SHn3NS31aQ075PBp//OoUdHXDK8XGmc8L0ud6k07gp0zZ7RDO7621uyomB8tYJ
sqXI/e+TQ3GJSdy9Q4rz1RnijFFfGsxxudr9OCX6ZvzMGn48F7l0j9T0yO9RniR5JY8w+PBjG9K5
JzVAHGh+PWhtIA9NTuEzVQw0B2yeFMt9uelSz70MlQA0H8QYo1h4X5J5Y6Y+DZ16uBjVBHmqCuH3
FG+cPR85hLc7SSzQkVFPuNQ5TVheSb9LWBY1QPb94THLVXo3zZiLrxnYr8oU4/G2oeNXrBpAGccE
6agLfP650rtuIcEhIqa1utcpfifgGLedN3zVh1Y9kVLwmlsIMuIWQZGuLXGgZDSjKnNbaKYNmIUm
HmHk6kJALVyLRF5GiPIk1i1rlvcv7gB5r9WosmS2ZgKUHRrFpV8NorqLokKsGxrwrQz1o0L2tsUB
D0O6aDf6KIOVjj95XTbyI4QzqgeYYpvkS587xkM3b+SU+hv4prP4MDIWoM/JNvAHtXISh7aR2eeb
wPK1VTcS2U4Sdo2xEcZGTJr2Ah1ZFvj8mVFAUKIi3afhgHUpqH2k3tCEXeqrJYra4aWqvg8Jtkmz
Rp2vRNGcbQ2L5Szb1eURAYNitYKCfK5sBVO+K8jY707dWbN6+ZAhJd/c5PfhLMkPa39dwRffof+N
Fr7mVg942n4MlvpeiEk8NKBgSW1R4zbHyLFIHNGw3mMiGRX+3unTcmOIIl/PSnyNVIakLu9vgUNF
b0CXD2fRJ43MDcB5xo445GEBsKlLhP4L39EWMWKu/e05WrPWoWvLF0BOAZdrPmd6UQ34BAsuvpqa
dgkW2VUrh8NoCfswTWW7TNtQrK3S+D6MY39fwjvfOuTCbNwhv9aNVTHENplo2syVfK5uSzGM/tIL
/KPuWMMalog8GAWiQcIKvVWF8+PUMUFBMD89kiE1HumeYs4T+SNasS+FSZwrDRXCmsthndhpvzac
AsyrZXzF8aidvLBvAfLD5SqJFEsDlJgk6i11xkjLyONII8eaXIzoMuaAnCRBXAdublvjHhntMH7K
AyOAwW0xI2jD/rm1vgSsLA+J7S5Fb7x6YrSuIHtKTRNHzWvvzZ5maUbX4XNaqoXWDt1jLSMQ+JBe
kSywyfSq2gdD+fTHU9zJw1oZJImCnDMS+bmFhL2KCjvYgPV6VoIFm+97yWzEdUQl7iuov0cvMXcE
iHn3uk87zmVwMp+hX257o9dIQsGh2XcAoW+bpKKP1+EMX3hKkAzAUgOPCZAL2EmcyivDIBSdjqR+
cmh0dP1TSBH4xWRVt3Gy2LprhqJ48QjrAY6xsNtyq4fSPbRMr9CU2vquYSDeKe5QTNGTpTsLP6Wa
gpNgELRQrZNgYsLUG3g/0iGsSQNJjHUKE2DdTlV+8E25FP7ckEAC/QCDYQRljPJPaiI9JLEB+zLM
yVXPs5OEl3uSsrWvg195O1ZMoATmXc/MWEKPRb/2EE7sTa7VZl6nCwecBi5CZOFlqgAPmukjyMPs
EEbAABL86y8RCBaIqyfDPshME5fG8MZ1JUkFFVHzVQ8pYO2uTw521QEAqMdTrzHt6yIS3WvfuTd9
g9Y8jafnRubl1qrtfB0kEE4ZyuFMrH0+LWlw0bUCYUKqHq2CSqxDvFNIIoNR6Hp3UvN2YehX+9Tx
e2pg0DOWdhXih+nE1WGsYEBURGXP40ixj2dGBUWR2POTMDTHVUpqaJOB2KPeJbYJXlDv5jvO0nFf
lF2/qYfuo6Tq3fp44Jdj0ZZ3SIRxSDmk3nd1jea6IPxumug1ykQLuMlxJ07Jih/MXkIP/xjtPkRf
GhjImoS50rj1PgSRf8qbxiGxh70MEYKaWK6+hE+Du1CN8KCtla8GLbm7SNGFD8jIIxIXAWxk3AmS
7YFKGuTZxbLcd22KYQleahn6coWq1D6WmMP3TnbWkgBl+QzyDAbnK21qJgS+az7qkgRjckOQ/My7
SvrJnWfY1lJTTIHxei8my6lWzF8a9JZYVG5mFYb0y6JAfxOXJfGGdGfkA3LgadXlpMchVu3WJAD5
O3v03Z1K21Nq8h2DoReHzghpkZPVsU7T6Km2abcjVqAp0ZAGTYuSGVnEuZ9UjXYnQ2KDRid460Lz
By3ofn/Did82Q9LGizAn1zaycUG6/kiKUfbB/xFguR5XodHAjCV4/mgL3Ll8BgDOmHJl+3UFZ2MS
j25tWAfC+ua8zy6ul5RvpEiRbUtv8eJLCIbFJHRu+IlxKT233PQa1mw7BjNfVCl8RljFZCzo02qs
O+c1E0zLG4u2dTEw2y/tSzbK+qS7XAw8zLF5Exbch215aoZljmzvObbIcpZoPPoBEbwYjO8km+zc
2WWKjb5Y6HCx1moA67YADkaQisL1FCaDZOzJvAPr26lxCO4ewzpeuxIp0MAwZB3ZvBA4SrgZSa5v
B6nuRAOUJPIaiNaNrb1q2LoQQHfZ0Qny8M1KL3AkjRdl8w5gSe8fPC4AD/jSSPSqhh+pPWK1MD8w
4Fb3qQdKwcSqZ/QTDkeEZ06I8zC0obNPDCBtfS2t8D2yupdm1N1LmabXjjSgFXE5xaa0qjnZzCvP
PVeUlZ7HJIDNgxffb18lgxPakJXJ7RyS7Eh8JmYut+cEoTE7ZfqQIL3Qz4wbd1H4lGmDcQnsQcEa
kN3S9NXnyTf6c+ETH0rSu7ZCC5ZgPFBzJieFEvpLe4rxGJJrOQjtmXae/Shzm4Rc+lZ3iezDtQgR
g3p+P+zj7LMn2+EAng8UNxJq5kD6cJFVfGe6FIRjTnVGvJmM1BoJ37Br3Ko7ARBy9lbaVydlqRjE
omuuXD19xhodbSqvZCDKKb+MKLrAboHt8tuKIbfFZXBwSrUiVrNaWmJeIDn4X2BdCXT/Kn8yjHVZ
dQ1lE1ENQovWgVZ9bYwXmdcebT3+r6bXPveBhdOrIYkg8TOikPtmq4octpirwnVHbvEZqiy6Xq7Y
OD6FvwkR7K5w3Yk1al5sfQ621ko3r1Ebz6jF+jLBpLmMvaT/GlHZ5NkwbLKq5R3UY1Ka/fZUtIAZ
VOvTpuQjfdBIGcASMFq7XDLoC4jbXRsmOkOfpGFyDiCbqjwSh1IhrOtVugWGkF5aR3xYoRUc/dYy
nswGfLcehcuycNJ1MtnlWefsWEaTnuyg6y8ZLcu9rpnh0tOTfBNJTWP5HkAV1HX/tXKDfEEkwfhu
+c21bDK8x1NtHtrpQrJtvu4CbLE6jLsVc7YcWc5Rpqx2I2dw78ZEv0MHbH8zwAKTSfet8zWxdAif
PuPwJ9F3jOt1UmrnkXEYnBSiccHOmYt+hJMGeHlRJcxwiwx9ejPzIoj02DmoSB79BvdgkPTFsXCV
thBBzwgnb4a9M6R7v+S1OL3/LuPyw6kmPEOm97l1h6+m56kHxKU1Fl433VKlUpOKBtm4Hp+q1H2M
ueauhhqOEKcnMhUn4h2z3BQDjmZsE4ZLS5X64ReLUlllXLdZW98Rfwu90HomBGY4pU7c3mlmC2XG
Kvv9bWN00V2XWtD8GJzc2bY9nC1jZrmhK51Tt/0tBfIFYf7wDsWPhSsggnPYRMDra+fB9ZnDzTpx
b4yoCDpQAVUlw9cRBgCrksIgeIOvIv/SVvroFHeWm8mntnNA5xo/VNCItY7ecRwc3vBe6U89CtRV
lkwVTZRYf7ILjNSGiWOCaQOw8Mwk85UgditUzzZ84TvdkcNaF19uLrp6dtGBpeSF7iWAsa+2HX2z
GI1/qZO2gzPsNK84IjPUdQKaa6e0U+Nnz5odphdt4Bo0RP2JVkBJkJ1ZbYeOxRzAF/saJCZ6N118
jV1yQWIt/Fq6eLepZ3S4LdjBbWIuMXzUxos7ZycmIXeJmAz6Wc3j4BvxND3bVqbx2irHPmpzeKWN
yyIkSeJUkZkB5VZfhd9iRD1q8HNY20VxtoNaX3SMgjdD32603vaeEs90TrlZG4sIEclbywmHjrD5
nuoFs3G/uFgNCdAkFD/eSmCLKSYzUpfRB3djkC6O/ZAxV9yjladkk/nWRnyyKkQav9Q2DrJw9PE1
Y/sM3HQVOrX2bHmBtgXCDPCdfJ5K9Oa5S6IvjmXWu8aZjgqIzkEfDHHf2Vx8rVaPV5iQMALSn90I
JicUKcUIQrwAL1c7eBWo/xjF2t8rsUOiSvBMYz26FIRfJ/8Z+2S5so2KIO0plIdysMqDwLBwqIts
mwrKTS1W7QUl/32saU8Z1r4Vg2Md14toF5aWxNsoqlnxV8aK4EsBnCiwjhO975WN53lZh7gpMga9
SJ33binKq9k35bVTEzmLoW0uRMxQzuOuttJKoa1bu0elMOPXMUCMF1vnSj7EiN7HwiW7izs1bBPD
OSrfG47ziheWzwPdTXvvxciMtfExnYNUUV43O18OZLd41oYPZnWPhGdty6a+4OPAidF3Zw+S0OOg
bH8Nyp0A2AhtbgF8cOM0jTSXRqfsTaZ3P6wmgeNKrMxK1YRy+u7/Ye9cciTH0uy8FW2ABfKSvLyc
2vtt5s9wjwkREZnB9/vNUQO9AM0FNNBrkNRAj6QtZO1IHy2yKjKjWqkqaKKBJoTR3MMz3dyMvPc/
53ynPf9/dePvUTeQLm3nD7WNf0HI+K+//Ldf/sef/4lH//3v0Dd+/Znf1A1T/oklgySM6SodRcKx
/6JuCPdP9v15S5jCcBwHjeUv6gZfcixFlkFi8zaFQpL4i7oxqyVKonzYBpmc+ef9I+oGkKAf1A2M
kyzCbf4HBHFqjr9XN1JMQ3rG9WXd+z31B1745JZ5/a5nGaEF+td2CpTJlTjIm2F2PobzgjrRzkiv
MBiy6/1RwdZi3bWsI3wzrC/e+FgaKOZewOrEKqvhWbOi4dYH1c5liPF8fyp0weK6xvBQy/JTZxfN
zk87n5FASjSlKz7qdIA2eXTpEvBYjZOUZ5Tx4swL+uvh/pyeJPkOKs7rt+cRjA4us3CtGNSzsgCk
KxxBh/spoBltRaw53PJd6tnNu2kb4pJd3U+jwlcHfLmLtm5w9Dp1eZWM1vcI3u3OSKviVpgJM49+
gknjdWe8LenXkoWFAIvyiWpiJjVkuyhtax9terQWkYvdDfByvLNg4Xsr7E3WSmAk5/IUN3tBRGkR
t8Gb5zA2wfevbcrRY3grjYufJObFpwULbaWIFpA1MOtF5BUDriaHIB5ZAUVVq68AGjAlMrPg2e2Z
n0VZ5e8N2wdo36t4V6bFS6xZwSsd6dOmnMwQ0H8w3qbko8ns/0AUzjxULLQOVJaavzmtpbuOM2xT
Hu0Dq05EzplJpzzr4b5pHf1QYWQ8SsFK23DHcS2AsxxU7cwJqnTvgnW8cPXeQViMH7PeKXedrJF/
Z0Qf8KxV0lUKc4wZuRRv5sOiqjQPxjjvz4UD/mXR2zPj6P5Ngj3gJRE/y/tXKajUru7AGq8cTIMS
x7mPeC4lpguiW1Z6B721CZqtQjldDETqjhDzvON8K8LjnTE6arStwcy5TQhW+I676ybaJu4dEzEx
8Es4aJSuD/uxs9GYs6bfq4pdZWOYGABKXX42W5R2lzUua0eWvElMkNg+lvLN6133LemcZpnB8ya+
rIlXJBwMPRT3eXaQrhUi+dJzYKsbYcUaYywov1nZw6Ntv05ThWtQ4wOjq/IyaWmFu5ND5ycL0RaP
RuLYuDcSeW4jmksX03zuDPRxxQbz8flMpSH5au6CDhu2lds63VaYIXd3VRqki5RxC6Z+T9en/6IO
Ziq1E4lgtMSwcdZx7tM4OCRUJbFfAXCJbQfmv4tfiAGWb4CsmedZH2XZnECWUxCaYQprXcek/Ctt
NnQ5hRvi7M2uD0VE6L0EUFfp+YJaEfLAxDOXnpiAupi8WeegQOOM6rFjQ7DCrO5v2DFQW2gX7iaa
ZY9R79dBNQZUNDfJdY5fj4Jo11CI4nMGLREvaPdTUTJi19iqPZqSGlLPaj7HniWWjQZgi3YB8cgE
NSTONq/k2KAcCh0BhICC/Xh/bmpYToEt2Xah9kCxjjqRhlQnWg5BQNcyW9suLR2lAJJYz4f76f3R
D8/dvxDMgIIfvoWqlRxPTv2iKkLlFJud7wf/r49yz3yGSAUr2oJbKBsK9uZc3z3cB+aDOZytm0iH
aXXr6/CtxLy/j5wovTQa5GPjpiI4Q/cnjC6xF5YIxKofp4wZJof7o/vBd6YQIcwTOz0RB6tW8rNG
GfLCb7xuiRGsQ+iBuQA1Gf0m8L+agavvdEaCN5V29FxquVgLrizrcWqmjfwqCiC/CM9guwLm3/Vc
qpE5w9YuWm13P2vK2kAELx8BjEbnaiaeMwOPzt9Pp7alxhda+/2p789/PyWBw4ArWt7/9f3pH37E
/bkYrWkHzZGmiL/8/O8/4vtzYxnK9TSzA799dcatf/++oBc1zlpsKgBtnKtLJ/y5a6x1P58RwHpz
WmR/dhs6eBuxn0adebVIuXOYLpy1b+eN2gICQiG2HiAryWctbLVNjMhQJcon4Q/gNBTum1S5xTYu
Vs9V+ZA58mbnsthpvTmXM7UJx2+PK805NyzUiZ5QgiytjlDOjw+tyPjZ8USyhdRWXQorPExaZh2q
+YwG4WYJPZ9kn9/bt46CM6WQiO5nInfsm479Gx4jA7O4TcCy6v5T0jT6LaFZbGFpo7fLQVzcBt6i
51HX2eT1evVeJoKJphk+0H5ZbPR4tKpFS26K66Zhrr6d2/NEjPVB4w7Rexd/THtZvTeiJsYY0ZZb
5BIWEajDzHU/cj+qMQ9IcxG6trXt5y1w5KjiiGyYHrxXXYfIJieI6mRH8oWwpz1JkmpXzRa/qnaa
o/SafUsdIiFic2k7zUgFGnJigpqzJ5cj9pFr9YSQtWLXhRbeL118lFr2IYH6mC+ikuCRm5jl2S8e
HUWAmXC+u5G+VKdRr1flDOO5k3fSNDwpClBOScO4hSaqbB1FbN+T+RBpdrlymmFtJEN8hlDr4coW
9UerqZBXXO1rksO+9xE2EVrj8Yn3w9U323MKDPJcTzEbXopZKYABaa73/mX03OWQlu7RjMZmg1kz
ocsGd+s4G1vZYJ1yosTHkkKfxCR065FHcgwv2TA7pGdDN6bHygi1lUUUbaU8pvuJFkbHRgdRMNEX
smvDIHnKY4qhc7N7lSKkogZvdsOyIjCWiR/llyTD6qHANzOLNPQTcRGTmBzyvI8MsRy9ZIAM4KA+
jYl+BvQCXnIK90WV+g8Fo/et3wdqIXQ/veHZZXss840bpdVzP3hsM93gy1y6s+m40X3oTIuNUHdI
o5C/WdVle/xAWxgS0ckYPeoJI/Nz7E9sGBv90WE+RlompuQDQ807PkySu1S97WUuJ41ILX3KiSmT
LYKgYqLmqJshW22tO/vY3w2MoJa8nZgczeaT0MIQ4gUBH535uainqyEsvGIdc3sDXNkO554WmIVw
W7w4bBZvQBaw+vSM8T0CR4vKFeKp7jS10mhMpTZVUbtn9x+GIHqqnDD9GUcOkRNNrutGd1a+VTBO
nQ8V2IcDSVdqemUzsEsPvui1Xnzp6v5ohYZ9ycoCQ2pJvK1us/ZamJpxDYbiHfjBEsSs/k0sw59D
8Z3mO3utdN2bFGKHv/1RNRDLeuqSjCRzL+VsWg8MPLK6UzG88VEOLS3x1rUpKPCi354UjSP3cqQp
wCMRVAcuoigczWVQwQFIwVReQ2++Stbu9K5DOo39LjrQbJQeZZ2oLYRtXiSQ5YuCxOxJog+DSoG7
OSbJ2c6F+5D5OR+JkFJB5bRXUaft1c77aFXTyraUgPSpf++K8oiBoUQ0o86rasZL7+ThMSFJ3yRW
f4tLdhHhfBiVfXLcMqJokefvB6BrjEHGruRXI6bElOGnASECPnH6GBTmycEae9Fn8w6IGHjqEfhC
2mkpy6mASbQJ3uE0/6TfW0D0iheBesDkoNWO/xwFNN5hVjC3edj5zwzcV5NRI2dLMfgHOrHPkFrE
LqxKfEOYLIYTKYK4BT00MO+hIHRb+uNWFq7slsJZI/VV/BA29CkAEYP7w438Q3uwE5qLfEVKojG+
wEYhLRI17i3Ghbm3mP3CAs2W97TUPWJ2fwTLqlyXKTb4b6dMOY/hlOr7QXVnC6HtJss6wyAinWUo
HUZ+scby7J7IKVVGb649VRg5Bu1CxixfpJFXkJFB2KXZL181qAxbLdTZYAwwWMhUycX9NNUs9Zi4
TyMI0f1cH7pglaiueNrUleLXt3hAhLo/RUEEbmHHb2B4hFsFK/Ejcepb7unPdeT5X8xo3wic+GTX
qKIEdHDLAua/RHwAL02ifG0L8RR32JPHSn/pYartzIgSyw5Z9DFJ0GUjJ36pmzZ+SatVVtAhD4Al
eWFBsNXbtHnQv7B4jdm0DPmhmA9yltPup2PbUmURp+OOnOkmpy7rKwC/bTG0bOnMeJVrTG/ovmwZ
tA0OCQ0/ugQBI/lUmivhB3LrB+Q5otTiatU4W8Pzu9dscI8hIugTPVI+1BdYa9zpxlUl/H6RJ0Tq
/KH0XiCPJ0zh0uSBklMSzWnmn53SgHHMOiwfyI5aplNcsigND5qnhvm9Zz+U05AsU1s5n6KZclBA
d42z/AjKrXjGJP2IRYNrnOGcyyYYHu4H8F7JVzdoTjppnUPiavElmia2vbkCd98V9R45BYc+A8Gb
FlHXrVNqwg0tvlHpFt9iN/g6RcTO786UpizyndNWHQIURhXYMOrqB8AlgIgOVbjrmdnuRz+O1hm0
juP9wB4KT7qjDxTr9SGgYmWsYuVz95sPjWeYA6kc0ZzzMieG2xwnp6VJcwZ63B/lwuLUG9dNVNJe
1M15bdvv925gfhho7z3qooKqRGB8PTfGMDF23omAVtuYa1+Mprd1KtrecZHYr/Car51WL8cw/yRy
E19JlVrGojObek2plLcSOskdwy8QtUNKsQbTfWMcImko9Pwt+nu3uv9FC9UhEDKlfo+g+W++I3jR
AHycB2B570Re/tQCK/ZgU+mkv4Z2F95ss2LXkvTLHsjcEhAuq1cLLm/KdOWzAKppKrqjsEY8CsKe
tP/gtS7g5VytaWjPwd0KxtVt7Rs+cVJgIm4CxhKKD2t1Ol5fE5V62zyiVdALZPhKAfAlJzV3EYPo
niR7hLkMBWhJfej6+ANvofg0JbBUmPCYAI7LL/enalOPT26clvHq/nDswipemYafbNCfCXXN/wQ9
YGNFI7VJUdyhoVf2ExRb+zREkt4Pk+Et8fP7oXFIo+MvhaJaYS/Kw3EdB+HezKrkYw9pYtlXYXut
41zfa2ZobK3Szh9J1DqLsnFpCqzBmadBaJ2rGnVCTg3t8BVsPbtwYOglERV+6a3pR/UQwOgQ6Oyf
yH2x7R+NgZA3w/Opia3T0NBHXLHhxHeWRacEd8C6yEP3LU01InFB8FPejvQUa7b1FKt44m7FHlFS
E5fNi+E+MKcb+dHqnGruoax3UxMAQtOiit12Lb80TvtzBSbwLXdIsrrhODwx8YnXDcmmK9DUn5I0
tbeBSyozxKf1dD90ScMFxSYpMz/VkN7GaV926zzzv5CFna4d28Jlm9NvzbpVX1gQSKZd5sUU2JUE
A7hs0XKaahjqTYBxxJvys9M5SbzVzZY0dO8csT7k9Esxx4ZvrZO9AMKTGNEHz3CdD6HRvmZtQIUB
VJOPVvjOKlS9GQ3YdzHjBnrdPGVzZLERGolPdzhEktH1VuKCXwthlUt/zizev8VqXy0g3YdirlHU
iaD+ekjZiOhe8rX2hHuaOk/bdRkC93ymutI73R/dD+gy8HAd9Lm5RUoiCZ8goSH6RvS3sLQVxs9d
cmhCSOs6GsBOB3N3nMbo55CpPd0BvnPULZpQ8wE0dcLk8zGbD77Jco7outpRv1cfNN/2tmXGnwYE
cglBqJ87zMf2aSpbe6Wroifv4h29Ritwj+gM6ITxCobG+GJW8vX+zGhZtBRS8UratW2vjj1hwekF
oB0xes9OPej7vppmKFxOu7zAixTlkrWx31IOWZnaSrmtjx2X51hLtTiqqAiLR5xnqWJnNlGWuFK0
6+65VACAV4Rk4I+dir5MAnJjS1IWBt47t9gPemOfu1EjBu1pn2gmKM/k240G0KjAbq2KrD0kie1h
vM7dTW8K+8yW96Ryr3v0nLw/90P5WQZmvQyMUq5FovtX/a+H1ovF1rKx8gI/9K+5lRDoznR6mRRN
bJNPMpjWxYL3f7QgvLJQtBMq16O/cG56yHThLP9xpeLvC1n836Q1/h8MYhjSUIgHZFb+dzGMf/3l
35An/uef//mevPj3OYjxn375L0Qw/umXfyOK8e9//s+/jWH8+vN+lSmcPwFpQBq2HenqlnARRb6F
MJAphGWYwAmkTeSCsMVfZQop/yQdg7JBIp2kNxyDfMavMoXU/yQlmgfwRn6kYmT4j8gUgh/0uwgG
b0rUEwp6JXkOSTTu9yJF2LR9mEGdXBdVFmzclqrf+2Ggm3DdKQbkOhaifU5Y6yUfvWUzhP0VzOFw
ETaD9rAgwRZnql1VeR9TyEnPR6wn9cqUXY79mIMl/HFROmOxnUrTf4irluYH74DlP79Z2biuI6Y6
cOe3tPnWq9/8mX7NnPwuY/K3Goxj6ERcpMD+Ybu2/P2vV0nwtn3RiU3PfnVf4gMHEMEt8AQJA+p/
WqWrobb1o5hw72sM2taR6MxjMB/8GZ2A3wPiczn0tz/+P+PP9MMLj0Vd59V3kbOVsm399/9nscX1
ZnQ0Y9PjK1tihtjCgO4p5YWCxVrN20y5ZC0ZM6Hg3kKPik5tqDHqOcx4gwCaB5Q2mSio6j3NXtUq
U1gnUNTBj+T7zPc/AEwd9h1qrxNVoAEce3gpFLkw7qUf//h3cX/M8Zi2YQmJu493s6Jy5YffxdZM
2oVVYm0m2Q3tsjKKHq3KyS+GZF6zokhmOE8Epb8dstJ+T7R2OFKVVrGONwiwEubH+lvORXOBtxjZ
eO2q9rnkBItdxl9qAFw7B9yZGNR42qlOXBOnO6WN6JetPscxu7zZsO6ls5W9zskr03wOt5+oWiJ5
G9I36KV4YPqaedUUT2xZX+rRV7SPYlKHn5izKaztF2ZcFFHIatVSmuBR7fmE1577bqjFiz6P5NHx
bPuYGOBhgzJcFvO0oc2Rt5eDrzbGGBqH1HC9syzEtIcPdRVDtajtUbyS5CEN7lMHWAYSCaUgR9AB
112C7LXOou8/ycxXe1kSMejMbRK03rLA8vTUsLhflKHIWHdTVZHOB38yhiWQRoxRTbEU7RTdpkrK
paITeoM7v6McSn/IVbfumDGu7FwLd7HXRFvRW8HKNnN9/cfvAbJfP76f4QtRgYSuKviwCS5mv81y
9UbT04zVyI3rqwVLNYQQM1EdNsko3jP+501NSqUtL11buxAjAwo8BHl50AWhx1wQ93ugMZOEtONy
g3UhyOr2VzLSn1Fq1DYmzHLuaskoPfxybwl2L0bVIurXw7jpGxu2F33pBXb/HZMMsVAepLayja7z
g5T55youSuP4/ZAH1zhkydOpss0ghmTD/o9fEvNvLj42pmUpbB0jiSVt84drqyFhJbFVNTd0QPqn
qqWlVWG7OOtzCyVaJPDtpnsxO8252ZjU4fKIK8iiz3xWo11SZwB/BueQA7ZkTCGqI4kuhlZFAA/A
i9c0yw5MVolDOyPNpMUImNONvbNb++4caho2nsNklx51/WKNevqi6w1uoGEfS0Ys08z29CGTbf8P
v/Tfvg9crgUGlwPgyUL8+D6oWmccjFKJDW/TGJhTql8K+pEuXecmT7iY7M9VFQ8QklR2xaRUHMcJ
28kMprgDXEoNMFccBigKkJHO94MqYF/5miGOl6gcX2nIAq8VWW/5PErs++FrrjdqzaxEPTEIDTat
I+NFbifpQsug5RUm1KQ//i3FfN/4bXKRwblp6IZtSNoPLWNOcf723R76YDNpI7E3hWl9NT1w+n5l
y32as2erDO0tC2hIEyOcgq4svuBB/lrXLdQed/K2oyb6RUamhD9hAIIldQ384YQvIuXbGJ8CglJ2
Ul0BrQQb0XlyIXM/3sGDv/hzgYeF+/nb0u/bcuY/uk/+zd2I38fRXa7hrmHawvzhPjmx7Xb0XFob
b1inhgYfVRsFjOkOqjtE8M+5worspTqzArodFtHc1Q46cTjl7mCuxRSiyeckr9YhmYPjH7/YtnO/
gfzm5TZZ5jgG3h3dUIJrjMEa6rcvt7I9XOKi0dba1PjLOuicpy5ys4srxc22yCwuAykZmuQUJVgh
XxxqCuDFvRqO760GWZ5D+ncTI6+q5TCYx9L2k+v9e6s2OBW+/VLS3vlKKWyxEKkKPmOpPaM5oDP5
trvTHEhS5RA8hXBnjn1vetualf9J2zWllKeGaeupZ+t+0lIAxaw6tB0REiBpbjIuHavz8af2xwBJ
65G9R//kDYjUXkIUPmvr/qkd8b7imXz+9sWs945Bl73SsNedjfkgUv3XR7XlF9uyd4LFb77Qp/0e
AOM8PaAZVJBkf0BHwRYBq+SRltFmRdVU+sQyNFxNOHafk0pYyxoaAYbgvlvyQYoewhae74ighShJ
C7hsvBvUn2prtgNphWaQVCBzsGJ04SAM/NVkUbW7puhp5O1x8MhPHPyJwsrRhkEDdDh6Y6ZP5VKm
v0TzVaizzGzRAYZjG9+AyHUk3QYWXLPJTA3MxQwlzKGbrtRIZme4x680nQ0wCAzJ1rNf6UZk7adI
M8eHwaOGqGSdiUOSrNy8DaxgthAGvT+6H/LvX7mfe/OXf/ieH07/w3/y7clCjjYKjfoa0dKLAxcc
Y+H68QcttNW2FsDpqvkUP3m8kjZhwSoqi/U0qXod1VVwbUId/cqisjOcmq3bNy4JDl/bQ1IQh0ZF
/R7vPWmUSAV7CVNlDfAHgibA4ZUZ0dksdB2vBMrkmeknRk9ydtgQcfSI2fZcD+2sr+vVg+0zZ53m
LyigpyNVKbvvMwDspr8dCXQ9dEM1Mqf+4Qv3f/H9OQ1zODzIrlzKmgtRqtInYeraEeVErYTdwhLp
Go8xSR/AMQdGv+i8DGBDichBAbL+Imrm4UMYHppqalaiwJFQTypZu0YSnPm3sJqV+YBRz3oQgF+W
9D5uUqtx8gVRwfRYRJZyGHGSoXUnX4cHkmTHcipkDkQZUkNVgcCFdh89YT1X2zxgUUVqMX4q/Qyo
esCInqXGGzZv7TL4RCTZEfVr1iTdxovk633gWgyOv/RiM9neT6vyqbVF/WEEfcismSFOV/XWV7hn
KzJKgOvqM6isrUrAlmVeU57cul3eh4kDnlB6lBh7SiXjq8TjUXWqu2p9+xqXDS5fit1jRDxIGO57
CTAwrCuFrmUHBy0oX60+ZuMv2ujF43fb1w2m1H6GiqXD+KgmyJ7gvopNO+vycW4bm4iA2+J+Omp4
NOnBLVe9CttznMQ7OTsJcheGUtxV+1YiJNHjXl8s7CxLQz77QRcwVMpGptNm24K2Y5azcCe2fWZe
Xe4HCHTPMo/p8XbINrgDyUTqe81dYqZ2i7wcidP9YA/xAlVKM8GFInulh2AMxELU4ecJIfRl+iBH
Rutz7TbRLH9bNxi6yUX7+M/slaaHwcskq68eZTrnXEvfJw/qZT5ExL7KYUsdSLQBBjSclBmQjX0I
56Z55EoYN6X3nBftokvD8iwJBCxa3Rmf+m43RJHzGIJ322u8cCt8hKdsrJ8KgGH7CfHiZswHO7VS
VB59ERNpuTgmPMDcpJivyaaXMexqMLvDNiWK4G3GhGwPOTrzxF7CPprZy/0kyr0X2F/+gXloezNN
Pn2x3h2U7/fM3EVH1fO0Grq5k9DSPoz9eDaTyH0pvFYcXPrDa0PfhyQ9X7JeFbvSN97sOv1k++TX
WGjItSZKfev0FJBZhohv2cSLpipjDuNiA7ew2S+cAXya1NYBNwGZB+Y7OKVonabJ0QAnsqUZy4Z2
F7MBik3tjG3yplzBZ5l46I5h3OuYRjohtzw+tnUM7NOt2UqmmGbbVtVXm6z4jblyBOkeBHuY2sGW
a4x9RS5WGzEDDDr/az2H8DrV+9dyLN4K0gnHaER/VMMkiKhWPbpKO0D9E/g5Rj/YlbETL53Gry6x
v4ToF30R6VeJf/iIP+6Tk1FFlNWusUDmnchCl+4jOf3pXFbe1Rf0P4nKqTdh28YPwOvKo2n2xIPM
iMKKatqyYhmXDLPDTZvlzprKTflsjhjpwKz2SyZpnztyCIfMqLNbm4zpAV7M+/0smZ+6PwI1vxgz
Kpz0abpW7GtftVrfhKTVHqjbCEi6coHfpLRzv411+pR0GhHCBiMb9uh800hTp+/Stp8qLatXWFRG
SNW6ctZUK/VnKyo6WC387cnlOwdkmwJ0WR1H3RMDetwTaVo+dHnMK4OZS2pdBNPTdF6LDGcH4eeP
VNpwFwzkyTSDYitqGJ51T6wuSpz4c9o0NInokAVGaW/TdKjWE6OSS5Eq0GJe2ZJq1TKAlkG6Dwk+
76NpSDeaK92VDE2D7fB5mEF4JW0DZD/acdtT7Dy4Wv6ecZfeyNDmH2aifvYt8yWsAO4CIvtQgqZZ
eOPoXRKD4IxvYukBL2AtqbMaKGelUJBt9qcuDiA8qky7qLHsAakvE8tp16gK8ccaNpao1DqELiGq
uvmY1urd5M11SfVGPMTkG229094mrS92rYMkkmilvsDtG1xazf+k4b6/Re3YrRIPHoc/edEp11Nt
mUZy+ug9isR4Soawe3KGoDm2PfZ0ihniDzKMNr2BmdKwgUGBSkdqc8KjX9vWTvO1Q5nU9qUlt3OB
YetUhr4Lx/ATJEhzl5fBU9db0zZp9d2g2eGx0rqauvs5yGhH6sUmM7Om8mw3cudfuqAdTgV/jp00
qhf+4vapz3TKpfJtUo/mT2NVvViNfrTM8ZFBePTrT4N1pvuOuSBJqb6UI4w9uzbWQT1wyQ464mzK
ILzSMpxA/RqHgXAMflpCrktfxiRdgBMd+86I9vqMZub2hC2F5lTuCFa8dxpXnZuGMHIwhY9+jcpr
V3W3og8m2rYGrAevpMcJBXevs1SDy+hbezrAgkWc0s9JpU5wtdPwU5Yn7ZNm+vXeSFv3Gpd9Bdik
BT3XCHMTFVGzNgzIU5C62HgDe3CJtmIKkcdoKItHN6+u3S5RU/8aEz18wL547MrsRM45eiMnxiQk
SMQiGuyAyZfRLfUy67bJTyKnrLU2Lh0i5TOBxHXg6tWbRupjb3vTx8Jj8hW24fjmEf5jTV+XlJzw
afPLyDti8vUhgJqf3XSIruR9P3SDafHZg98/Rg8VjYTews2Bn5SIaMRbNlynKDQfHx0jkc99Jj/2
lBdx68sp1J4UH/2ArXYx/Bw3FHbl5dIYhGR9YEYUy3reh2Si0MjV3kQTvpdI+GtBPQiY1ix4nygW
pbclK67sESwUlMRd5UMuVpUqxVMkzG6Jbyh7ZugEtYsCUKB6zQPB73jn0QG/1wgn3rpM/mTr/D9i
NjqG45h+KCF01LGI363M0hY2pqtFSvGAEwX9x9l+Y8lk1ycR2g+X7hauPkhL4eyMybPBTjKBE6K7
cfEH2yujZGGXgwHySvXN1ak1+j0yENPTo631OeOuvnV3cZq9B1GWXQmYUsPcN/JaTHMBr+c+UQ1j
XWqDHAmU83zbdFZ3EPiyF6HF5ANTQbH2EtV+MBF7limOteUAlARsAo4YrlVIw3V2FgWe5w7U6rrL
WnwwTnFiQP1Ows5Y2+j/M5UkfEDxjR5UR1IsDxwAaniLFylsvCeKz5KnMFefQxtM6P0sGFi391EA
S8/Ml3bRG5+12n33izKBxGbZOxwE4badL6xF74bbsPOqxyol7E+Y+c1rB4kj2/FZAncFn/hyftPQ
zWzN/LRO6c0hhIlm5uFewWsda+9al189zIgbaNXkv+dDwuqM/0xxiWNH2wjTbdaaIc0XzaDhAgcj
mIGSJU9OXm+wkddFG38ShB8LP/eXme1qT3qYMoJ3Y2vD7pZMnZbmjxlA49Yxuy3bRoKztlcecSJd
PdXR3qkNW6tIkgerwVDW+AszwcMKqg8509IDVvo1zkQ5XnudedNIc8lxTGm8beufynHUTvfMASk3
B//1DcGN33Auoyj7yX2IG+1TZ1BqSN/gB60ZgfWWC0xszmM2H4xu+FJV7deg9hVohUE7hY7rsfwE
KYQFG8sYOp9+jmYvX2xetY0knvhCOaX96OfNOveW+uzCMkaWws7UL7CnV0dk2YounbGjaJeOoK2T
ddUCoAIXrN7+apgtBMp25acRFbRxhfMrhWktcXroDOa8KDzaSVy/GqFTLJ203bv0f+3Y6IbPJjmv
HfYK7ipcmju3vQwdyezMx1BSZCPNF0i5d8W25tNOCNOHoRZnK+Ag/d7CCbgCcHWecs99BBi25x6a
H3z2aH3v9ruY/Ba3fxpnZevtuFB8up81TIWUg3lvyrXkdD8Y7a4a6n7j0JZwoRVAbjpL0hKqVZD6
JIY7Ixq6rYpretc6c1jVYqwerSo9J1EjHwDxHzK8n1cDn+nali1kSZAe5HIz+KcO+PGFAq6yL0sn
h4Jp1ttKjyDuymll9QbulMTBfJjaYEp0B10SJE8I1qFc5CmarxbYNTOZ4hDpUYjLmeyGZ+vvrsun
yOKvCMZp8F/dCIY11aY0BUH4XbRjOBHMB1YV2fWqoQJbYMg5WYbEDVpZ3Vzx1yxsLzuntIE+Nj1d
BZXwXpxWgSQkskydJYWgGH60tR1Hr7VGlLYqu/o9iUCn+kOdHG2H3oeQwoMF6b9pk/jdz3TU1qs+
CcuXrGqvQ3Bu3ML4DMLqp6TUvZ2MRjLpQVWCfQW56PQTVC6dzZKwmwelAygzDBSxrKkOLu8n3Z6M
j0Ag6F1Nv1JEGizGplAvfoZ/14kXBVamcwa3fm9o6ikdvGJFiYh9kBUvrD0B+nfm8HhqubdOgpj9
dkYL5EUr2bY1XLqb6Oeexe+i9WOHbEM2bsdwGPYF9WtVRVlUq8Fr7Clx3KMwV2dy4ye6weAPJLX+
IQtY6cOAYOsm8sbf15Zxc8P/xdV57kaqrt32ipAIL+kvUFROzvYf5HZ3k3Pm6s+glrT705G22C7s
7vayC3jCnGMynYywnOwRjQAVjwS5UHLXnRfjlz6S1GUzRfNziMNBBBw27GvrhMEg8sy4Hrwu5puO
9IRUwMoKNgx/UnQ3/TdmcZnnr91vJJvsX2EJfUMYuPBsSQt4bGjPpjlqq2lGRhPXFU6+iPPCr/mp
6Pi7SytkIzfs8rUBfhzQ5nhpmWiebYJOhtjpt4oePBvh1EE8FmTSxXO2w/8cOITQyHdj0nCv9EPl
h5KUev/Opb1CbEDdIW4ZQvn++ASZo0iWyEvd/jsHXeQ2WVj0GWOn+5AlTx3mOCAk3DgYpIcjwqr4
GhHoyo8Q5CP9/guhxtPh8epxXie+i8YXzk2wxsNLQ6RvjcG4PtIcENSRMMEv+XEjfBzSHjRMJlI0
3Ot9EQhkdh+r5r9b5eMP1UClyLcgRiEih8ZVBuod2NDsEOgLUsTHJgkHsxKO+LI1hUefxBhyWRed
orOeO1lWt4+1p1g3spUyw8SlT8zDENmnbe8H8C3J+l8U1Tx4nYq9FJLwfh+qdvWUW9KWnUHyAZdF
p04kfC8ppPhjnGIyorroq1KiZQvstLqOXVu5cTaGPyn9ti7F1ifsMCSuueVxg+W7o5J86c1UOTVV
CupofZktXfdctfcMEe12mgbTGSM5PT4OOKHT49APEmvaYSNKieHNyoRRmMK9mTQKGaaSfTsFNV0s
g5k64C3ewaA2W0P7HWc40YNphDGSxV48deT5BawMgVvPBBKpU3dUc1EdcIR5FDoFHi/+tsnQslMw
K69dV0AlLIv1IWnGW10ykuvjECxZemU8E28aonVxBTGcHRj8ofczX/pBeX3UDkWIXxdy1VuaqCoe
arll/6nupkGTmadIFzzI6Wsoqm5PEGzkR0rRf6tuW2xGor2vOpqjazW1f+p4jg4LoYi3WPPtIajv
hl01vD8K8KSly1y/QzbeLdm9vCfY9oAMRpWLH4/0pXVmlMRQPgDtUsyObDKz9eWsiOxQkZNHvHdF
Lh2TOqeJcIuba/bRKJr+IESdKG5ams9S17I0Z5ntKirwB7j3l3mh0yc80IZlzkQk1o1293j5OJip
bV5G9ZnIZfu/r3qcZncokb9Ef/j/fSLt4NK1eNF3zMVk04lkIruU9EwGLLFgjz8bhYiCYLzZ//1Z
tS3YkAKlWvP6bLec5uo0K9Xy1AbjZ9sF6le3GDN6+4UCJc8ZK1ozYEzO14YgsqkqVXimSXDLUy6e
fv1EZTaAGrDxe/w2WB4UwbSb2zI7gIeuT2Un635vyeYNHjfh5maevRVxR3pgFMunjDu+EynIy3E5
2qZPe3+zJfvNJurojzW+2io8ncbOXzPV6j/KWJCukHCbYWr6N6zMbo/TXN9KTfA2RjexSLZTt+D3
l5xdCorX4hiuB+4RDFKtr8lMrklTN8i8mI6NqbC3ESs5t6rr5XkhtA097RZv+fL8OBMXAcsH/KE7
dT1XtEV4QHY9lYBcgjD+VTdwvl2jwDnfqmwTNV1ensxAGZ9SepmOxGmEcdus1HO3niaxb0M1+yjk
XzX8i89cUmGxW9DxaSltt2dm4/WR1t1UJel8W/SEIiMY8yD8al/pnD0xgdSutTIzRlWqk1lDi/p3
6GUN6ZOM6/3fucdH/744Xf/Yv5f0kzgiyuzp35c9vuLfn//3tY9zj88KTXbrYewP/9+XIUf/oLwg
xXG9+ExdDUCYa/BNqFiO/w7JGgr8eBliJkdB97/XK7FuBgTGuh6WYLselPUiIGRlB1bupQxKCHV9
rV4GmJH/HRZNe4sGljo2lLiNUUuJY6GaPWqm2h4D4E/bolK/BjVQwEJyiMBaHhFiXrhRqlyQf8RU
PyfhQok/yNOxa5TvTsgNjGrMMt0a9R4oZfas1VK2XQa1dbGdao5RiV0WxNoL+NDIDVt12NelWRM1
0o871kRsVtaXTJhOUyVHdzCf30D5uitjqPz9iZzD6RTLxk9DYtAJBTZZdzO0O3BoNyv7VSaLfWEt
3hy0vLP8TGBCYVxcgEQl6XMcx/5UFExcm0F0T4mV/pL0KfEjacy2xKGRJBeg3Z9rlVmWArCzNtV9
3kNv7zH7GH1iHaxJWbfpSWRuWga8Tq/G/T1CqYhSiTE0KQvNthComh/8vscBselyioNKPilReJSi
HBjQ0CK17gghpsmEHlkA2uIHzham7f1yINM4tZf+Th91YKDB7duYop0iiczR8F0zQlm/FdQ5ktvN
c+Gn6ewbwtS+ZlkDDSI+QzPUL2ar3sWS58TULI1bjbAxNHWQeDyiaSgpiXQ0UEZdn8e2btCSvz3+
H2ylu1iUkGJ9fk3VHF9z8a4m1uSlLHA/JhC0QrdqKKFKXDp1qoQuRA/a+4LaeaR70dKa4myuKhj2
DJ/CqSlOZAMkrNDqVw0SFrSnWPkAj7Mr45gWpSDMItUME8FqSszx3HIzoJKx2Ak61arumrXlq0ee
cczjvLwCjjmGDU/JvHr+Vz1ZKh7XTF2GXY1wSiJ1/CUx1RjabJvutGAgoyeuRiSxWEWSzE487DXa
e909DTzIttY8BLspT5LdkOvBJqIpPDWTzF4z6qpz01AEhU3BA2R9KY/TL2aM1pH5crVP2HmchgEs
N3OgY0Yk16WkibmkwVBd+hyFW8/qgbSVFHYHWTXnHm7AJ29rHep4MO6qKqzOy1SWp7BYYE4tbt4Y
lV/H2G9Z0avvIiHQIadEkPR7EIOkQ6rECq4u7hWk0HCQ01tuZPbRwM9WwXi56a1p4jxm0CkTwE74
S4M4eq69WVbf1LaLj0mrSNCTa+kG7zGi7Uk9pLMChF08k5AppnNt6siZdPupplbYBhqZSEYRb+uc
ySfZAPNzFpoeMSN7MBryd6NCVq2sLiJqOMxu2IuijKEyByuSPggEhE6SY1VlVqXQom1VVN73JGjy
J6YEq3cFv1KowOOwB0V/I4mHupKV7wHIuy9Gi+pwLOJbO5cvg6LIh6ik+TEsIflmv9QvjDk+w3qo
vFHXvoH2ThuJuftOSeyDZTbyiflas9GTeoDd0umuUVd+IqfLlwKVBVVXle0mpA8sMaJxEwYZHbTB
QLrPALklurIxo7L02NsVXpiq4U1k1ehZUaoRs2Jnx38HvGFsDIPVkTPBIJJ64JFLgMssaQr6EXW4
MAbVr336O2Li/dKVhM5FaDE6ObVdIfW5jvvANI+GUV3LtUnzBpkYAi34RTrI51DH2nYYNVLCrUU4
dqX9AcJT+GS7kPugl8OBQY/lxbZs+aJv2pd1yru3oix2gs7cj31gfKbcK9zWTLLzmFvFMxXYvWtG
4xNlT7lJa5TJEztGinT1UI/p6GvzSnPvEvskybp1IhxZ23SVPEKw7JtnMwusa4W7ZIYKNg29GjmD
/WrFZf9VR8ufMSqlp6Tham/IrcV9jl88H4b6TVu4qhZ1eVFGOBJzj1IIdpy6JO/92JvHSTLW/hcV
Szvrlgf0Ba0L73PSUdLb49BaUArZ8q8iH86NoFVXe8ae22O5zWUNtwYk7ENUpHt14InTye9NZ4lL
taKJLfae8xyiurOJhwhsdnlKbyi7xIwzLzW0bztLC96WPXLqGWmmqanyV2YYH1h55Sc7U7hT9prp
ltb0HpRFesojU7pFCrKIqrcQ4qwvHwcqmckdlkn48IHC++OczB10MyfojvRqgZrJEv8wJ/X4VDPj
AuTI0NheRdxDKzEUi/AFrq8ep6qGhVcrM7p8vHx8AtTWL/S/kit3xkL2V8UwrOm6SSbGhqYaJsTk
FJUtOb2mQu8ZK2k6B1q/j+3ouWQ9sWGkqOzp8F9zHe+DIWqcwjXUC7BgE9lApik3m9k0hNvwk0Iv
SDh7Wf1ehjw7cFnqB0WrdUJEdHGg62FQxdpON2JXZqZDXP3Uull/y+shZQ+VZW8GWDmNYrceYKRb
iT35ZgveTBsVyUvjCSMajrrj44D11XQzvmm30gsJ1NXYpttisN+bsaU5sO3GwzdVtV4bDKhT41F4
BJENz7VsbYOsNPdimY3D4zAKRd+3BaPFCsGMTaTH4BDxbJz6FsxZlk7JjuYN1ybFY10DXsBVjmqA
2bo/wX5Fz8dsBwXJWZ8b9fYHiCAzYW79RE+1S74xpzDeDENloKEfso2mWzHawxX5PRsY3rUUdEWh
N9rGTkxxenyiUyMSZSrpr1lH4eVxYKncbPOS+ayB5moNQSJ4HB8Cn292y+rG+D9nHqerOOXKEeIL
pAM2u1Wfa+H7PD2kuXqWrHHlNng5ScCcUNo6P0vIEZjm0UjFQ/kk9L7YYrDFzRR22nzo4+qqkK3O
ejUcmrM6ZAolfm+4yqq4MIjPVOw+pZhUjcPwvwPEGwAlSlT5gWwOPHQ42KtB7uGperykdXgShB76
cUIYYdXEx9YIlzMKxO7CD4IwEi0TwEdcHG/tMW8malHD5skvgt52NdgExwjFk3KyR5gEdIO3Xjex
R+Ls1U5yrbxpcdpssziIWlJW8GrBzE0ZmdmZ35BGIq8W6uqUAZ/h3Yq9hNhQ3qXrubQcoZh3xm1Q
JSrHqEVUxoZY1yzJSVKcm7UyHoJMbk+TXLenyLTxfhCvVBnBRJzVWtH996GhFdWWAvaQM+wCUAyo
l4hIRGlSKkXHmprjCNFv+e+jx0uDULl9KKv+v/NyytDP+fdaZZWA3hd/Zwp4PGQQTV2jajnTzkDq
gXtxKAwZk5jFPveYGmp/fHzm8VFoJRZo9P+dNLnHzTXJPI8vQV5XHSItd0BhtTvFWiNw1OACUbFL
pIGE9N9orRcwfOYLFm3kJs0U1n4MAOtoVQ1T125ZIyaREjtwJaoDWuPqEBaRKiPTY6aPfztfE8oS
k4//Oz88zv/3cZm2trdYkGBFIxEptx4ymfS7KUNYmfzPF5/oKyagS8NDYv73D4W1UR4GQi+VKU/3
zBqKw9DGEDL+99HjnE4WCHAWQzf4JeqY6mhzHJZgpmfOi3J4HPq1GKmhb/6fl/8+ixW83kNFoa/m
yx7nuceKnZohI3DSGg6+iI5LhPJ5wEtWfluIJOLoUskbGZ/BLN4MmSYuh34D80IK3hIkCb2npDdB
NUL8DRhrVTgqAYOxyZ29j+tiM5nDudnk2C2lHebk/ZSFjkIfHKvYjk1A3jw6RaShM5meiKfzRyr+
QkDR/dSI6OOZxup+BVWEh+qnH9467R3ujzkh79lNLasjUN6MC+Ru085sZjNvYkDtkVBxamXSHYS9
n4Jxo4lPNOderLyry/syvtTiGvTB2hpSjBdeqUMCQZMpCsPVCp5wfYbwSVteujhQ9vkQWRu1Z1co
JWq2qeTuO44tKK1kuH/ELaxeuRDxvp/otVAxLBPx7ZiRxVXTR3M3VgwLIqIRYT6nn7kugWBcpOid
fiF0ktZK/0yovSTqmFPbKG4efErtV6eSW5Ha9wjfmAOEc47X6GFWGucU+lVol8RHxuX4NkXlqxD7
UUXvlEgRRtmzO/auPkMOci11QNK12rC+sWyKLTBLW2OO6OSWE8Jnnb3kDxNzSSq92MfPRpI5Zmtn
sU5uGfgjm6b0fVobmCF3VETAA39fHZCoSm5IaPzq49dSf2ItF5rnoG4cmXsr4yCBhF9cs+JpHJcN
eVFEjMRbZGM4spmfD3+5VRfSkzUZFb/jLHErTIE+UqZ6Qn48IB+wZLI/inXMlGl/xxjIT9ZsFNVq
cONZyPZK6mCBcbFcyHMGIuOrIV1xUA3KxmqLD7PEEkwWNs6OLVOZ7NxoCRC+hX/FDlE4ZZV1Z0LM
Komr2hsGhBkmIhR2EUleuXqZK28yPWnc4cvUKlYziY32UA1Kxjp6+ruNg3e1kUPXnIeLVp3qIWJx
g2TOayH7191tWkZYn8WnkeW5Az47X+kLlyYVt3BEFacXv3KV9w51Aks+G5Alko5a5800vI0KN2k4
DyejKdcIMeNNYu951gtr8ZQzVd/EckfLGza7AKrwZbOmvZfIAVWFIGg0FK9zkFyX9KexK8sp+4XF
VmOfK53OqYeeicbSy4U20qtyHbPfJflkAGLQl+pusSzXBcRObWL96EWgOLM0kf2sU/6EfMNdRvOH
9mnOTCASpatkJaATTCb86ndQbv+QN3YIVEzLQzDMfm9c674Ot/gttwojOFEFzwI0tW7e6JEZUJr9
sFE7+JLtGB3J+tu6FXjuHgrpGZNQ59guFPw6QyQW6rsltF6VoX6vAl3Z1b0UOINWmBvCCTcj6cG+
bpMYwaKazFvu//ybTpG81KbE7AmzqBqFHzEY74lU3Sxhl9BEAalnqrIT0fT9yCpd6lEhi1TVMSfj
tpGxUgQr8DyTyr0eYUeZleuY2Vxp4QQ4eD0Uaz+M5gkFdEke7uNctZ6DSNagX0y1PPBRDFGNhb5W
iNbJ0ai6UzITfxolnsBgeywl/RaF+SEmDcQaFSZZMmK7EI1MqKKsCMw69Y2U+yTLNqGwT67AlLq0
AlC42+JwV/M1Wb6bz4ogs0BjE0M79KSkY/M2lmyexyBWzwDU1qpkuQMTcedUIhDCmt/4JRr7IIHl
k2cyN1HbcIU/0kKa4fzamhioO91Jo8wL+SF4CAGown9jOybuniaoGMf4WMv+JIfLnjmcFxY8yeXW
+JXS8zqLzhw1a+iDUFzkL0r1JKUHUrqanT58k02G8YJLgRiV4yj11VtS/K0Xw37PauJWeqFnjFjV
7B4jEdJR+R3JcX6zgW2x0RLdYWQ1qEm2Z4tq8S1Upp5QOydW8pdq1OAAyu86OXQuzIi/kqxhIFfm
iylMw2+TVGy62f5TDvNwLLrPpghkPy8wh6KiqzbMsXhiTKaTR113wkFdn7Q9AQSLLyKoCIZS2D6Q
L5YSrFxtj1vjEt/qaeYnwKMaoXq0nx08cd4INnzvJt8lPZRfmlPxRbQ3Usco+6jiZitXkuoj7pZd
xcxJPiDhSMuYo6ycXE+7luWNdFkW3OmmBa6OCMQ7CmI44W5CJlujSQnwjd6G5AbLOU+/qli4XYj5
H3QBLV4HvIMVzjYlQ2LHELOlAgmJc7QMEA11PrCFT7as6ahGiYFHkIbCQR1oYxJF21WUzA5BUVBl
iFnwtEyuDhUOalkO8l3WZ/VBJ+pw24v4rq5zqaZK9mzxUxTkeo1W3/oOkVgRj0mDUBKJqGGTumHb
izZJpkDbIeVE01sNdPus8iSd3xZTa14qeTdEkvFGQsO0KyaWK4rpdRPXsgHj+yqPFmNze9n1EpRg
Rf4bGA0I8VlkKN57zdUGtkoBlC1fkVkHdub0yzAQPMDVAF0Am+le9+QIuNyAiktD0GCvwzImlY3r
60pvc2AlSgx2aTdkYAKp/3cwlRxlw3puGUSJ2EOy3AW9tEBsuYkL5W9KC7spCayps3rXdHiYB5Ir
CLGZuHAp2c3fWln0Xm7xcVXmASKF6nsap5+8DJbNzP7Yj9SIRMRx/pZkJgWjfm71lOhEeOP10rwH
aXaIFGOfVDgrplpifVa209lIC8MLCUa5DF33Zxo+WWvPWX3TMPK/W3lNwqadlDct0dKDFiczN1yw
FX1vfKsVEVxTX+4htGYAmzHsM+440cMEPISECVagg2yICcLVRKt7cq4PZ8JGr0BpsrMxR+E1T4Oj
yjD0GbGZnrdno78w6/gII0KkBBkMVBMAUiLFylmwmvu6+MLF52WoJi9i+o2yOSeBM/0V2Qyy5AQ5
DcFXzbQaF3XdK2ZkDFGudayMycxWG+knKlWiTdAmubi0BOyxlISdEZR8apC/vNRd85QuXiC6ft9y
Ib0vjCskBJz3BNcUcwSFUrFEOScMzRdkQDnhmjmupcSN8wNi+ADAFl9otH2EFjXrogFFC3PVtPzm
/k6Jocdb9skiODZnfaDEzc2KuQvd/lFbTL+Tk+qcxtdp0sUt1VOdwKIN+4LU8tlAcGFQIww1QUor
jNHRWVc/yQS68mWydGuXRdkOVjofobtMx8dHeOv/MrXHmWgD+zBtdCZyiKG+QgDqB0QcP7UwGL0C
aP2Y1dueTcbZFm2JnGoQZylUPyGl76VwN5bMvC1Z/lAXxW9UVnFcE7HfjlO4WTbQ9YDhu0TCihhO
mXghoYbQxqjOXiMFUUVddZtksPObqfUV0JpLTgPkGLRuZzqJIwM6Nj9WFF+FxGgkhcWH2jo/RnJv
vKr2NclK6a1junwlWffLHFJjV+VdxbeAQQXkvrXPqt9r18DIod/VylQ9iSH4Kzo1fR/KkTV5x6/F
6ppbpfHHSqu+KYFOQTxyIR27Ne1XS+LLnCviALRrrwptcbnzTCR2wHxtEf9TqkRQ57OwvD7OCSUL
9jjQWNQQxmKkDEsZox37SGmAMka6Z1BGMSTWpF2gschTy0QnFzP/kVVZXFDfY18A43IJ/VruX8vU
2IzWJ2lMPOiifNzqhjP9kcoTtijjxO6B7kmnT7o5UbavUfhYJHEx2QN0ekjnkxRvwd+P5W4iXz3I
7uigW4ZbhgVSAaktCPyyDV01PRXDvh1+upkXbAgGtB625VXaM9X/hqUnlCM8Ci9QExbejFgrCMD7
GecnJEZuLrPQXTOahpecsD7uQnbw1x4tZzdGn6mJEOMUtMa11GD7T78ZXGFq1XKeUJue4IKSiJxD
oxAGsYgLAWFH0RfX+r0on1H/kbdkv4AlVeBD9h8jI7aL0jZHw17MrR1SKGvrPEG8RzbIU4RdA5aa
ktpI6PMe+lDr2U1fcBtOXyRzwO/VBR7KgEPXxvD/5i3ew0OvyVymeA14qvvJa7lXT2vIcBJ/lbMT
vh8yfrfFDqpHpKFY5oJqA/dx/QlI99uM5Uk15Uy71vTgxyFBen+czNkFzHkjojZ1AvIYXtKIfVdE
OmtmSsGO8c9bsyC95HHXnFfNUKP36j5WEOsnzMK8ZfgkdwpqMu7geOxclpFiU01LwlBs1FEyWu0l
/S8q18g7MLOgccq+PU7rq4rkIgdol7RhtwYtC16bS8wLcmFF/cnSOgCkB49rHY9NeXMm7cnLyDYV
1WC5uUbe3SKxk4phuQ3TvNFDEflTopr7PvCG0ofxXq9AdGd5k7O7LHaj401/DOOcFBhaXU26zxM/
Used4n0LsxANWv8SUbxoC1nxp65AZPth04Q9Lbqr35L2IJJnsuH7wbWMs8mopHED1xvGcy7OUfcJ
6N4umGV/D+N2Gu72KZll2rDMaRkYaLHpKJ2njQc3QRZusU/LvTXFRWyN5EV/M5AhmsQgrLk3iRf+
5Zbbzh5of8dUoaV8sC004tLD1s93FATE2+Ga8ngYInfblhYj8T88HxClk/6gM4RWv5bkV44SpsjI
bQgIs13oUhu8izbMWNw2TAqQdTKnfp1s6GulTkBOw+y53E/XNKndxnxD7r9pTetg00OjIcBLStHd
rQFdjIebY+rL2EjRwzOsSXfsA8Fboeja2vb0S3C7bIIoeBc0luH0s2gXy11JMcjvEXQ70uci/zX2
vkUD9p4lwwBJWPeSPHRToEGM8c3XsDeIH+YxU5jvWVw092Q9jNzADll/LZP0xHhvO74re6ISbFYQ
YnzL51Mh7Sil4RUbwHQDQC7nynpTELJLxbeSbnczS8dYeW3sJ9G6fUExs9cnKtVjNSeeWSYbhBen
ocSxsLCwMfaEjbhttW2TaB/Zf7RQdY3oc2dUz5bCjwxRblw4YGdGNxmu9fKUGludtyiDndj+KxHo
q+e7cfZXHROgp1cFSjfpfxGhS1XHBIGB9lcun/lfB35zPLbzbsH4NW3n7jKrrxhQpu46dbkrae9F
fBnFddzZCkEBjJHivdK/mOozNQk0gayCaZ2vnBmI5i6aO1+jP4kDhILCrQwIAl9KfLZXfRapOhbt
YbgTqK40J6dWLTf5wDsr81iEIy1CdLUhSEBfPsp626B/zl5M3o4p5f+qWkzNl2W468WT4GdsABEn
wV0JfsdG7/42pgVL9ZFnI0YK7Wagtkk9qhyIwyacxwHZ4+/YZnPzI+tnxX6qylf1fbT9crzU6ob3
N5GpjiyjpRnecD6yCOXba/+G5gtkbDJNPtrmvUov/S4pX3l2Mm7mQl4HWBNGJa9KPEU+JvVe124q
Qrco/mkTvALb6DUFQ4dzW4suS6W7US2om3YNoIP2kozXAiGvnUA3GAmCTVJ2GAz5qFWi0hflu0Gf
SwhsR2DreODPpJSJZDpVIdun+FbOP1rGOIGJOvl723t5ZAawBJOTbZbuWqdXEa4Ror2b6Q3SN+ll
ZryNit5v7DeFv0JWv2Vtrxi3ijDL4lOJuSvw5rDb/bKwTk5tvrN6E4BJ1gkOpLVgE+tQBG9yMdHX
4mOlaU4IRe8zwmhAa0I9wL8jS5NrKDVl5ciCKHNNhqw87WbxOvAfm6DkiIzhHnq/w2vTy/4yIvYu
dv3yS1kOZCPWt7jck5eAicSBLEXcpzHq1YHQvWojheWNWdXkaE2LjaFlr8E6RoF71lfSCfWA1413
DadgIDlVq7uztWAe4uEV/6QqZTXM2DjwlOBvFe6T5CetGDteFWQYLJfmZquEhwUFpyreSoE1jW/2
S2l/liFzovAd89F8wv9C7QvJvCR6W3d0668SFm6j+QgkmhBRqJnv9LTZj4jCWvKfoJhdkm1TvtZZ
eOyGPc2qXiWvKJZ3UlIMbj2WZz3OG7dMaAlCxLuIp5unaUNrPa2lHY9inHSStRWxLO1tozzVgdCZ
jvbP3CW7+HeR0/mTEKjwQIIT2rbRVlVD48jAyjzU7NHAb+XniM2ZPz/TqOXtLjoykNQAMBVETLLv
4L/DOK0qhNGybyRYCK98VjJHnv28ewkSt+dK03g4yB5PwjQicKjRuGsj0mimYNXaxxchiR5cZc6F
TTugakaMgSfVeDOl3Q/PR2YewfSMkAG9b1W8W0x671oX3RZZE96cWk7cYKJZkvaOhZgUuinGyVXz
BhLBDyCp51Qu//YGrslDWBrsPxRp8egpaOiwh7EIHrheRyAKhvkR6p3ba5WE90qffdVYEiqk3h/F
buHpWlTyXRppS9Y02+5boraavVxByH8d+50Vmzf2g60Dr9ORY9YIu1h/6oyPWALG6uo21q/3oF2f
7+zoR+kVWp+xbbJNRyyH4YwEv7+X83HJ9ma6oQwB18hNM9e/ZxMb4EfeoHNzNbbfvfV7UQts3hOT
5F8mic2LwrXJO61saZRWYjkjSW9uNpXwwefH9iu6zMZ6NqJXJYDpcxD9lhC4sq9Rmc9eudxYYlYF
A+rtxL8tdT6MHLM4ZsQCiOuUY1BySiwVlvJHKLwPbPr7Z5bbJlsB7Va3B9U+E3fLqit0++GPwTLC
Xj6gPRqBy/1TH/bJTPqMY1Oy22yUfaAmYyUcob5PmaVdrUh5YV2n/jWbn9YMjN+zTUZfk5bN62RG
mMk74quh2h8Cg7WyufhgMbyyiohIS2ovap7AUqDUbxsKeOIOFoAyIxlTPEYUFSPjZtEshz1Zjs5v
9nTuQ2qTm/4cUmel+8Kov3qJu2ccTliyix34AgzOaksqMgNP9u39rhzSo4TRD7zfhLCqoCTNrs6g
mJ+r1lK18hvZA58NKWuMqI6heiLh6ZZ2hfpuLxk+NWvq9yB0z3MXpQc5DRm2t9NWTtg/LprynIfy
dGmifGuK6Dywq32fJw2DjEWBoynSa9+xstZTgoiTHEVonH/Ilbuc2Njz+IB9f+r7myn7Pei2Tf/G
7QjZOAVZfiVJT9uTVcBGNn5W2qtyywRR0X7F/BcrWIx4Y9t1n1yZHWUz13If+/E7P1zesb7WYDdq
WQWlH9rvrnjFC8kMSTFrDxcXaIbUVaiKeTaNOwumH/jL9Bc/9t8lu1mSvoYXsJwtK5kRJpapauxV
RHVkqOuTTKDf1TCdvKTqUkdL3pXiItP3IzFy6qSXtovbU19nJmnKZqTck1aicGrzXSinbkJmRjJQ
PZf6cZDPoCLWorRPsKFlCGZIS9Ik8S1SKqWq1bAAT0wHTxEQ2mFWSOEJRPI2p/3mAayO8ZbR5vdM
6RIT4pyNe3HBmqGXsQM7kP1YTZOtJL7AqVudsyqDg/knqPeJ8tmoLwyhnfAFJGMtX+z5lYCQVeA0
pY37vEyW05xle6GH6inzeNJR7ukjK7Mf/gGCjwkPo8D4FS0Db5A7T+fwGQtqe1Jj3/rp5fhdQ8RY
yk8j8yKGx9M5BG/kyx3TXJiHJFoUwe+lKZp9iknlDW8e0p3AXTmHDaknd/xrblCQOzRlKHH1diRt
I1i0r/V8GHfpUY/Z+EAZgi+Z0Z4HiuIysaNaRj3AbHd8NVPpolOkGI6t6Dd9zPAY3PsZa+XUOJ+L
crfhK22RS6PzK+eLKJoD4zRUf/EgbYfJiDaNqdPCCoH+jrApAlz/H3lnsiM5lm3XXxE0Z4KXl+Ql
Ab0aWN+6uZm34RMiIjyCfd9zpM8Q9BWCAM2kf6hP0qJFvsyqEvBQTxpqkITRPNLd3Jx2ec85e6/N
vHdKv+J40TfcIbRzzh8UqveqbtSqrg8RmW0FpN/vLK3EEEK5ztiNsweJD0m6tvGOkHO6KKCd98ND
sy4AxPALf2u0dDN1ajmavMNcQ5JEFtfYhOqMLwPmz1nfUVF1VvgjT9W7rKjPjE3+hIDumozgqg2I
NRYyiThDYqWnX9uAfhrkzq2ctVmpivcUb7TQC2dTvFaES64KGtTM9ahbjAmkgDdf3lZHVYZlnR5u
yCWnk8KLC4C85lbYaPt7ymRIjGPmovJTRKGR2Kq1vr2MSLEXE/pNXNF614fX1G+wbk/5Kk5s42Yb
U4qMJ1z04StKt8Uiiw9N+21soTWikfOUOR2KCadB3jD1mz2605LdhxPa1loC80pR6FgBQjGxGF65
PQtG8LMcxKVwtM16g4INgUfEjp7cyaCoTUK25LNR7ewmWo8Om8LOGrfJK1XEYYyltyeIHkJAunG0
QyrXBL8vjKcWd94thKUlonjZstEPuq/NaK0LVF8wrZHxRzGZYKEVgzD2xBq2sLnyJS4KZ55LcsEZ
oDblNO4kP8VfezprLRgL8kBflAd04APj0tWzp6Vhr0O5WEbRUjeCb6TfUSsEbK0Y3g1Yw2+N8QyW
48NS7LmfG6PatCZxKaC3OpoVJvomQk83jvu9ZFpuZs7CtH9WOhJlH+R8lu5iIr8XxLOu6FZbJfM3
Vtxl6HJjcRZ4PE3IOZO8RFH02SsAam5qHXSzfOirPVOYRae0o+IGnPopwAcBB62fR3/VtHS5K6e0
UHeyiylmxLkj3TyYEntD0F7GBqOgh0iASJiAh2mh8TtBumTZf0s6sNMIY1XhLnuKjYy91rYzkUka
TUkLZpHVLz5jPKW46wToCeRbxAbmmemDvgpSlopnnfcM3RkCRsWkegmlYMmqloS4O+frfEXun2U+
JwTX+tHH6bt03zQg1z0deSaE7rauzl6fgVv5nthjhtepPluOx42jfVG8AcdOuvBpmCxkZI+usKEz
HSxtgL4KJm4l46WfGcTheg2FGmCwhcw90mCKuPkSuulVdZF6jFL8SuTSozti32e6sVjd30KlBcNy
yLyMznmbvowKQBTTxVdhPaNNWkTY62ZBUrg2/Ftv0kbHJMfQk4J+Sf9yonPLHBC/OeBwBmHas9Gx
TnI5uE+Ff8H10jIir96LDiGUS+/Mar4xmH4fys7bD4y0Y/S0Kz0KfpQ2odzwuUNH8KeWdLurF2gt
26hxDsB8FkF783DU7g2u5nZWgkxd/gljcaM1+f6rzqrUlcnj/VBO6hQa4DKYWCaP5SwWdARyr35u
WM+9AdEYJ8Kl0rMZzPqoPx7dn4uWdiTJF+gjzDr4PdkeSneTjcHOpJm9K53RfoBI931k2rAd1cBC
DcbFQZNDl9SfAnMRjspZ3U/vXxgNNCmVUzjLknRZ4no46PhFGSUgL8a775+4DRrLCPYOYeaVfYPU
Ssht58kVXsVzLTNrhx9QHK35cH+EZ7bYIefCzAdS7pg3yHBUwJBsaC8gAr8HvCsvUn1zaml/0VKb
TXAnEIxbG0D56tUt+HO13hSeIskeOgvIOwqQ0Z60EZXdZIIwng/3R8EkCA/3CSMCH70HIky3ItCd
pw7CYIjzn/85OjLyd1FEe8laufH0nuUpcYMZkX2mnVN9zIdORzwRgEQ44Rjf+yrrL9z+O0Jto2cj
H9Dwi4krbeAGbOr0ZUgfl4+qNtUZSxuLnSsfXT+Tj0WbfG+I2Tqu4lEVt5a4yRsc6QcP0TTJ25ak
EETEd86IW+UqKvtT3TFvHpElb2I7Id9hHg7cDxV/LBGi183sqF0Gc6fcBd7y68AqUO8MT/8YCgpB
hzzCVe+q8vTnoRAk/3rFgNTJqpBCBgPaiz4Q2rbw7Z3V+qRYNxGcEIcygFumfGyYwpK8NNKzHBCC
2al3uZ+pihxGZhKrUXXumcGEex6ZIKH9Io2kj+N4dX+u8SOaFXXwPTGQ3lCKTGghWgRBsfLkQ0Ki
xabOQrGqc5I90zI1aHdU03uDv1Ovw10VlO7eS01GaQMBx1pX/DRbK9gnkuXd1fOtxhbi6xjqW2fw
yY3EybtJFerixOkpvgNwaB5+hq3GZohVy/YujuXMLdgYAmS0J3ET2gSXh9kE2XNSnlEFcFOerK95
/1L2Y35rKpk+uflLCLLl1s0no2/R1SvhziVjtyFgqj47Tf/7wY9xSrut3HPfJMnZLiPuUqK6OrOi
krGVBZ6dR6IKPsnxNLil6Da/FQeDYFxGtEG3xUpks0UR9lIbK2JQ5ja3H3CfIFvJIP7aMB6r8qOh
g3HNW4dZ3cBybKW9YLFTzQJdn9w7JLSn5nhNWy24SdcnfoyACVhEN+QXJTenLqeStovyARLAfX0I
2x9eZeXPDE/1DfYlKK9Bk75WeOPx9rDE+ihskWxY0zoQ4oXgS/PZ1DGAOUgKt5YYCRsm5+xoCfY1
9RilR/4js75swht4yRM+83rhl2V9tdMWMwnzwgfLgiVlWuhswVhnrJe19a6l5SzG0oK9wxzGdYrk
eayIFNAgJpnqGjY5C0NetU9lndMS1lFUFUGvjkHoi5OIw09pR+EaBMucXes6J1O59E706oLZbzoD
8D2bzbw4Vp19wG2Z0xfQWAw82W10wabAd1PB4taLk55xmd4xfTOv2f+R/w4RrO+M5O95wZ7XD5p/
OP3L/wsYmp/zx/f9y/ZH/vA1/VH/p7/DRf/l70/56b+/utXX5uvfnRB6jtv/ChV+vP2o26T5W7bz
P/vF//Djnwm6nLmE/3bQ5X/563//63/76/+a4y7/iZDL37/fL3q0KX9TFtM9ANKuZeuW+Qc9Wrq/
SduWriJm07ZtXYBs/NeQS/WbwqPguroyDMSVBrTHOm+b4F/+o2X/JgU3SFcQdGn8u0Mu+Yb/AMI0
pW7bJjl3auZ9okH/ezJjbAUO4Ka03+g9ekyVdo954bo3AzVbHSble9+axsbOiCnESoRAjI7F2HtQ
fFLjEHXBSHMj6bZT6rcvo9Ub6ziNgK8n5Y/eU8URu6wdF87R7gysL62JFtAyiOEj85MU5k/HbNu3
rtC68xSmLdLEoH3TmYNt7QoklQ7IZSlH29+4vZyYNZh0f3woDoygOdfslOYTpbCs9xl7AgC65fjY
N3q3icpyXN5P718opil9GKk85CQLisNejI/GaP0QKbYSNFDM5eb/VZH0BRoD/xAgIe74ak+QDrk8
gxs85io2z72FssWGZLalO9tvoal9aUfMa4VXPXdzcJSm0zoUllXucqiGT6BF5Dmbk8QrYkr6sakP
qT9RfOfZTnR4YXt8Ikbt2q+M3WhxYTang6ydTY3lSNd1ujgN955F03cwptqv/bDU8tSklo1R1Eh6
ccWwcvA2PdlWOS2DsSe6ualeUeP+zLqx+lb0nb8YpaFu+oSa1XLEd1GocJ9V0S02GgAf80E3PbVl
j7i2re5DZMKpEGQE2rGGG/h/Prx/CYjcd+bu+ob5ED00m7xySzbnZtI+tbDVziSn5stKJ9ENFOzC
BcK2yiWJMJlR7lWgHoPOQpdFfjtM6OwxN+r2lDgfEXvElWoGMIrTxKYfeWXkVh4EQJRmRh+yANpF
wfSrPop4LBmswRHDlYQ4Mb96mGkhDdY/QrOhICDwc0h6RnsODP56bHfkcrG7TjOK8pbyQQvYfOpi
+BwLeH1EDKNzpgu3r0z94R551eXZyS0rOEAldraq+2kFdXpui/QptsgRmZLuNsWCy8wZja1fl2zj
0aJoruARnSxopdMGbMSOaki7thNSORPUWFkBxMjqaTvG/rvm68GSIIvhGAeffT4nhfgBgWY2A948
QusFA4n7rkYF0pXxscjslo5CXyMDMUhayjTz6Dnhxanpn4jRP8UQbSngFQNShlFtzhveJaNYx3Oq
TW8mDNCzMQZ0WRtIZNtq7djFTdKtJseKj68QBKd6+WeQjNg4E/srSsOHySqstTbI1y7tzQOQqnNp
ZzG6o0CshJpcehR2velHKoYAoNx+iMXubjbwbDwMnXoK5r1cFaUGAzI3p77pmq3vxkxthNwDSv/Q
LT052HXKtLfG7jbELyPCf5gzjr6tbOfWJtlGxOK5nVEWtahfMnvwHiJUllVPUhdFyD6JWS5c5Yfb
xHEi9nBkAsqp3puzEMqaeurhOYiy6LiHum1OhWQbDduzDjE+HAnQQu1bXMKIH4i8ivA0b1JJQwKo
XHzSNHPcu5k46GNMVvjcMwkJzWnopOBiBUynIjE7QmmX1d7sQ3QQ3Ag9pTleWd9rL9c2+hw+RWv2
O6t+tYlRnB2tyNnlaYUgLGDiS2JsvfLsCC1oRYrrNGG/GcrkeybB+U9WvAggyhxcFedLqsqeRdTS
D3VcH6uu4y2dDR494krY8bSNHXtqCOlA59BOGD1GromglPGpK6yfsY/txyn5o/TJxcW2QbTL0mjS
hp+J3kYFw5VWCglpjIdpWDXR866UCN6bgR2rCTto22m8GJwcViq35UgmpP99GFGptiXEJZHmV3bX
P3QzPSGYq5eTMplGBcApus5ZN5d3ZC9XwLriggr4XCt0h573WAwuslUWXUKgyhl5uegjo1hkRME9
1OnIqJWd3jJsI6hUIttpQ2s9pElR0Sg3u3cP/rxZxdhhyz54iBBDLxCAwhaqSmReNBVI4uNTPA7Z
qq5Mta1d8wabMkV5msJENotwV1LSrQ3g+yzK9VmhJo0GYBejEzgrILfLCMUGeB/K5dYbSwTVzpdk
Gr0nLWoRLTTJUi9aOrqjJfbW2J9i5X8Jum7agCU8gfOf1qgwtEMMa2JBpmmzDUH4DYVBPSVEs7YG
POjAM8ZtMwD9aMzxNPh5PC/cMwyflxzihlFZYR1dcwyxE00fQWz3Z10Xb8jcu2UUtpvJ0P09veTv
Jmylg8Ot1qMoezBMwDxVEMYsBY0Oy6q1dpVen81UM3f0Xk0IpDVOVhVfCsM79B05kW1Ck56hmlyN
Y/eNPEsClBzuepNWb/kp9ACmzyD2BRaxdyuQ7rYy3/i9mJ6T57TXCFDSKV13AVp4KFzTGm7YGeZp
NE98iY3hvrF0fdBxrZf5eGv4DHV8alYxiDjESk+JJXchTq5DOLN5zOFgsIfaiIZ0iQCYwyIPxhvF
0wVmcHzuLBduSlRfUw+Be8+UBCWBWV1Tq66uHvquIQHeq8vwC+jo77EqzcfJqCFgk2W7KAwhD7aq
JV3g2Q83JejXuPT4iVO21WNHW9sgapZYRceF3mvVycjULmhT+4FU4B9TVFXnpkeirsZEP2mgDI+h
+9pyM8e9r6KXIUTKzu6T8eTMwylyiJYBuab7+1fHhPrA5c3woza/DMrcdEZBbWma+QXoII0TO6vo
KzKDGEWbLgE0+G+YzKxN1eTZpunL4G0SE96+SL7nRc5tRGraucUWzID+xvQXH1Lr9K9GOWL4n1EU
1XCm4xQfBpFi5CjFVrKT2ttZNIB+8d1lRbvgo2nQ3daVgS+F3L2UEn7nVKbD2MmJzrZ204WIVndr
qT9I5nu01pai9vwj8UvvdIDaQ9B/TqRcUMpReYPMP7i40o/3gyEljt37Q1XBKLVgChSgrkFP+Nvc
RIsUgsE4VBkigBq78CLtjPgQ+pgfJ9MVDCHzn4kwWBSAfEcLLZH4UgIsqUWfXuAG6k+uVoqncho/
pOYYp/tTEkru1lAWzbP5XxSWFl8t0FnY3jRMRDpt22zk9c8HlRe/P7o/Z/n6NxJRUbD//fP3f+tX
JLvpvoB/ZUdqPeLf62v8G3AN/Ke8hh3nM0/Ve52xld+WR92NyyMhk0XBTIVmVeBGwVq79maKZ4bY
oWMYDMZjbBjhEWlYvLgjWu8HGqzhynCzen0/tYrKujBwI6elJNhR83wCm3Pt0zay7OwmdIsc4UQr
JyTYzhMA7nD6keKNAW6EVoXFnUlWlcKrJo3QfcI4djVzbONJOACEQVPgl5628QVx4HpcqaUq4PPr
dgOhMsdezryzuJhhl+EhSUzuvIaol/cnrfkr90dcV3hsZgVCn/fFZeriHJ1PO4U7HMcM4xifzISD
bp2g6o+HThxxu9LpGWNy3du0O5UaVtrcj179lPGn14rhwLrrXH0nY9/qYmFp4dfen6LajR4KTezu
Z2SQuogizHSfZ1+TNv5mJH56ribge4u8iEZGjgBKChkPxwIszSYdq3FpWgRUMVItV21lapf7oQna
BuyyB42Mjs267mtrge/CP0NoZsrc0P2ck0AeM4WaOsA6/dHwMhcxsIxLRDTDg1cFy37yJba6JL92
KOuvsRAPg5c3pz4Xbz3Ntm3aj8ORTFM+vfOjIppgzNpWu/akx1TBof/WaIY8l4MdvaaD8STgzrJt
aYo9KP9oJQdG3e0Ag+CeZFuyy61mbRdNqAajBQzPTdPq71pNN55BIQJ7PwTJK+jLGYYlyTdGIRNZ
ZNiY7mQ+NkZuPhZ9wmvy9GuV4dIflAGW2vB8RpENyTBsaD/MqTF2aOsBRN+f83VPng2yDeZ/cD80
ddtQDbJf0LykAeE3uTCqYRPvgm7OyjBsmv9pfOlFirrRyYoFjdzyiP60PCLV11hm+R9CT3dwRtfO
wWiLnSNO5Df7F9f0g8v9kdkW7toouClDHPAvVhjg2arjb7gh8JTP+7e2tWLyATit8Xlv7Hb49cVs
fmroTbmzUvdak7u6GRuRQplosuex18ZTZFg/7mf3wzTttUY2Tw3I5udxtkTVNIyO969pQtHLa7Y9
P3E5GJZzMK3eOdwfxWpiUlayPyYpwD/h9sKD2eRiPc7duSK3xoH0WA8EgRjqfZAnb6wb08kuIu0G
24rA8pQrMPDp9qZuTKZ10uEVnw+iVhBZ7g9N37T4oDMB/Jtzt2vMTaFjA4KBFa9gLnncIQp1S4Lq
HVqHhXbRHUAs2+FZ6mm71aWdvVUt0n05Dv7516nRrty+gfeeoais3E9+F2JJjkj0FeIs9vhT3lOf
VNiJ+x4jAYeCht9ZZv2hG2kSoxkYX+ltLaKuzd/JShtWoYEtycxAQNYOSo8RGXKTV/uuFsA46NqH
uuLuHGmFdugi0zvkQaAdqhwTjoG1eN2xXiGm1r7EGsni/YRm0Jn7xao83JMCAnYGvx5N851YyHAP
vOzdz9oCIDx1d50yZrcn41Lnec0GWDnB2jLiZHW/Q/55KNwiYFGh7dCE0n9tQwRFw1RC0NVRZkyx
I5aTpoh1nA+JZgZrd7SKleZn5TPBq9oinDYMr+OHOLbgzmkkGCYp6N4pysajrtHEtgy9+ZEEh4G5
5meIZQ9tgRqoLPN4HSb2MpfudEnccbo0MeYoOC/JNp2fA5rNxk4v1Y1Loz3c/13P1Dwq6OlXAXQ+
vQf1mxaNdTNHzMhZjlGkCiwaxRwStJJaAde2CNq9aU7FCz7bgUSLXrHP57Sv4IpV1FwIGLPixWCN
2yjYJpbEaKZ6MDL4t5G8l4n2oTn2yI0vFQff1vVDNrm/H0Dr6QconD/D0W63IOWhSs+HiCD0FVVc
sEoxmP56zlHWJ1Cs6oQkCXH+S++k+ovfbcao156FnPSXAvcCFdbz/StG+9Mnm3FrOLqBmr9M2Xm1
7PcjN112dqxdbLPTLjkZbZuRfvDfPAdHE9m8hiPQMxXmggbaEr2uUJxU2E3toqU0Rs7bO5CJ/njy
/o+YJpDUyvhvZU8tAmas1jhPjbRDUPznw8nV7AOF+wG5j7fHOQjZSw1ilaCgPjczvT33au3sK7Qx
NppCsr48b5OJVURVfBrzQgJWUHj2+n5IthAgu17r3nsYvoehrKPVaAGDaSTp3hVJEufIi5rnNDPg
9YgNo6D6XEVGzKrb1tjnvP+LjMH/H5vEihVHGmQl/Rshg//1r//jr/+ToMH//E82iv/4nr9axQ4N
YWfODCSJXVr0Yun6/goadMzfTGduIktTKDJ+5q/8a6vY/s0xbEIJFZ8s3aWT/Ger2PiN76YT6GZL
KelAO/+eoEGgxP/QKiahxCHvzuIl0C1WvJB/aBVzR/dUgo0p2ROQq69Kl0W1YU+KrqdVD9lQxE+E
JDyQ1o5ulx4OpKqqfTCl3z6MqnTPabWJWvCIOIQ/aZBsa9lDg9CjOQGhProZ0T2yDEO6mZuElJkf
lRG3C+VI7QkDX7OJRuTdNU79BY2wZT1UzS2pZHMzampTu2M6Gk1m/o191lcvFfpGtmgo3Jguh5gU
CSxuBIwXfMgDkS/1MtZIwk1j4ynTzU01heF7bfhUHwSCQoCfzOeg79kHID2hnE8IXKdjQ8ZFvVIC
7VJN93MzeO21KSJno1c+1jmm6E8G+uOFZqkSC6xZruAhgsQpp1f8XnJHl7AjZamrMCUV/fF+MLGD
od1KyCjF2XuUteVvfU8Nj8puyD4tonqd4rq0KnnCT+C/EbkCqTFWZKz4817OiR4SC6q3DDMBJkY4
+6ksNx0YonOvaaCNEUMv76eR6fpno23Sw9CV+y61xbX2ia5KzTrBT1gIMGL5DuZwto/KIQVWVH1n
7Z4AXk6bSRGMyn6GXrwJ0sYZVPOAB81cMNAPXPAGlYg/1dA9M/dEMjRgAbC7Dr+06ptzmHvWkmRa
ZGnh9Ja1GAfFlHcUnx4JJ57/I7Xi5t0bHG1ZW3m9lSQ25KVJ24TVcKvFhBpbVG+r0iIfg8Lzw9CZ
6OmeU21KAsUOJaorS2ryCnZEu40Jis1kUtFealm5kiPf0SK6e28R07CsggIxDaPdtaZV7mlotSet
mPIbOFNoe5MXPg5xOGF+zT5jx03eDW9ARA+MaQgs3uBR70mv7X/2TEP3qUa/oPHK7FaxMy1bZ5uG
7k7ZXvXWjEwxnGTmF/cMahOzf7wf6Ht77OOYpA7No51IIP215iCR0b44rXGMAAnTZ7w4IcxHiJZk
muhDf5qIM1mbbf+ZivKharSBeXvGLiFynBVjIgft7zTcwMRHOyciPCfH/veCevNYscG3OiANJRHf
ldsJEG4XTcu8TZEQiq5ZARtnp2o+XDVvrfFsoKpuXztvXChquU/eKqf9kSZq/NJl2QP+qvKDJKgP
z4Vy2Fd+uncHQYJE4XxLUn5jyY8/AX3TH0pe5MSa9mwXoXhO6KsT5iVlXG+ymnUiswq8jXX0xt8a
FdCAVIFYm+jNrEOxDUZyDytiq1ZV0HRgkPfTgPp54ZjaVquD7vso4duVumO/TbLql1NtW7e2QM1U
B8Wrkw3OY+yBRBhpKfjeaKUo+ZEKjZYst6XIrDf7p1Pb/RvYcvvM7BHng6bnz66ovHUvfEqthjYk
NN7T/VBRXv96lGt7w0aTPpYR/mfNF199QuizyGNM7u1TPmC3JGlxqdETgpU0BQsTGeUOX72zaozk
JfJkfsgKExV07V4azR25ZLUU0YM7m0XyUJyrGtOlcrtxTVfXJLOCjf790f0Qlai37MgLd6MXPimV
eQdZYEQl4av/MCsFUNwsnrPWQMOQaUe0jemB6fWwwjfZ3crEegw7lbzW6VPl9G+N49gvIEPHDVW3
2AiTqLoYBxvxmvYD+CLkzrFIt2DIymuIV8PLn3NHl68lKQtrLd2pearHRcdbXQJdPaLqvFFhhy8p
M4UoMccfBtqkiNHjIZYovYBRBaf7wa8RRQJl/8RHJa4OqeDrOP70SUlc1YIWf24G1Ua0PycjMJ6V
TwOTTeCIGmKd2364Su2hOd0PpRe3pzqJiy0YITrzfoZ9zUCb2iXe0wSGhbCDGuwicpt2IIiZOy9Y
U6Nor2GvecuoFOarnlKg0TG2vg0lls7Ms1aGaRrb0XS+MusBuJTLg19324w3B4Vnkl5igtN+HepR
G9cT8QlL17aTS4AP7DB5/kugB9njIOkqQnyINwETipMb6u6lM13SRzCQbpKY1zivIcdWMIzISTDv
W/GlKWM6jrkxnqYqqp8NOzk6zah/EVaQ4jhxEQGGnbkWhHNuUlb3t0EEJ5gV+XczRyyXo6TWq8y4
ermur2s3Lk6sefh49XiLEFl7a1ETBJrRr8ooZg4VRvE1hpE8u6Dx3vpjgzXKHFet8KYDfehp3RkS
haxdY2fXPMSGDhmhgQhIn0zh8ih+9R4fcAAj79wwHEITptoQ1Q3niYs9fRBvsecC3uAu1x0C04qX
RmsOmCgoBVz7mvixd2kNBSuYdBSFpKqH2T1boo00qzEMdtkGZpi5t4F9bMdKWo82LwCPRZaeB+bD
K1l88cFof/hwW7Y+VfA2pCkyhKbxMATU1+ZQuEw4NcZljbF3+G2Rt9ZmtiJNEQdP6ukXC5krjX0b
XEUe+fgruoaigSSMheljaDdz21i7neadsFu+IZM0HhI7S3BDxXhVXOd7WZfJDQ4n7czE9J61iVgb
L6TtHnT6F12P1QnL4zEQYXCVmIw3c9W6LrtQLkcXAX4pJnfndaZAVDglwBScaJ8EjfcubaJQMbf2
sFRx8Sm/lmczIkCSNt20Rwa+HHkbl2nsBEc/JU/FTeNxq4cTnLqyjj8bk5USiS7xAaiw2Rbpq6gn
SizuhTzjG6f+8WJmssX44TBmXqouIQtaZRXpb+30KKdyY4gwRqJD6VuF9aFUzjwYJZ3316NcXVrR
5luQYQH8T9DydTIdQq1lTsJUct9Nk3spi0zfJSYrMex8PgPzc/dDUhESFJYFcGZEyzsJNHMJ7XU4
lBFBu10i3a/hA5B/+ZXkUyxjIv9IM0AeAtU2EQOonqc/HvXW6OziOPgIBvXZyXweuxbTiWAsKH2d
vPpRkEFEYp84+G3/pMLgW+nk31BR5RdNZzVAPZHjuJ78o56LVw3hqGjao++F1MlVW5GQ2JU7y9TC
ddgr7wSFvt/RXPXEhqFNffRbJhRlmAhQ7P4F2MqumV0YUyaw8w3hMkjtckGXtoLdqMENo5eH7h6B
RP04c4Df+Rn1KraEfKDgI9xBV9UybrWfZMabV31wzOvo9cwhbMSNgrguabtxsEbtdZMOLyTM6i1Q
XKBhtjWgUsI3VLGxWmZ+ZKziHsuObRJeW5AKtvGhTaUSgVOrj/kmT8lsRlMoznndWgfVVtvcFrCE
ROwOB1iNtF7T5GUAMjFpmv2lo63mFH75PA5pefIDNS0BmXHNJzBDZ2rdHVgXUmcf7qcAYRfD1MmX
KWYD2VOwIxcxDkjFwarPQNP76Z/PRUN8DfS83GXTVF48IXs8sYxHjJntq7XAS1hIFABBTO/SyuU5
jo3q7Jzy0H6OmI1u/Bm3PbFnzBe/Hs4gbo2V8dCPSbUZSs9/yPUq0heuKiGbkIwQDZRdp3qGbBDV
uy991z0ghc92CVi+ZYdAFLXGoNZpN3mEM3DoisI7g0dc89n54Vm2f5z4YB5xdqkFwLbHspHQLu4U
tl8Pmf/7pHt8CdNgWntMoW6DXdY3U9oPyLWqM5O8niktxoZ06NOza1k23O3Afu9pVftWkXxJhoyt
fW5d7wfMuC85cavHP58CGbyYbO48NQEw12o0dGSMCUkyQH3AEQLxDxkQYwy/0WfG7hIyecxEYx/t
CdCvDLFejW1Pl3Q+jWly0JDkg3w/BVaaXnKjfPBNUhtqR0sebHpe7M8DczPErv8xh545JlMpQ30r
PCjkNt2Ztd5Lk9xXx36aykA/kwX7HKWlwQ4GTh8fkOmYzgesk/gJfZBccdp6J78bH8WIolbZVn3T
445Q6rC2dyH38hNt5Xypd1q2p997JKMVZ3Hd+rAlUuJ7O2FRr+gfNl2mI/Ev3jEdXbHrVHuTgW68
BEiT9tmIOvF+2o6WS6mAV/h+CggWm9iAmdFJMuOlsrLg0KDD+XUaGumwMpyiJKcBJaWaCRlpFYKb
8H8/gMcrGNXXj83a9jPx4uIg3RLhai8ypRj2xXNzUnC7XutV72J8K6OnIe2PdkhBkBs3P/HKZ59R
zMG56qNmI92hAsSFrpc6y2pgnPu8tA9W6GxYoMm9abI1oZo0/AqTvaLbp7yV/PHvBwP/Jdyzx/tJ
jVxZs2J1GKg5ToaJuj0M8QcmWfcT/Gd31CdvpyVu8UU2Mz09TPftWGrHHCT9wpIk+LjcJB8H8czm
Zli6jDn0jIidsfZRq9KBRnSPDtUiWr0KEYXF5CYsGlGMdNi5RFrDUccaBTheSj+9SbvoD7FALMGd
KL3dMcYpDfTV+FpTOl+tyDsAB4sf8oKKhpWeli/xGVHDt9Ky6sPzDO9LRKWo2iB5aXPhIVLHbV8H
gXWhC+svXLT0KywK/SLgZbJJS8TD/dCNGpJY8YMiXDzUGkSMrjIm7J3SebgfwpjMtbrCd38/HaSB
QE1i4k2zx7BSE9dRSnWXdHvPhm/nJHmzchpwbxOdgM0sgT6W2GZxayTjTp/I/BRSq2+u1+iLDJnc
Og6M5hAEOXz1/83eeSRZjnTZeSu0HhNlEA416MnTWobIiAksKzMLWmvMyIVwI6RxD70jfo6squz+
B20/5z1xA/BeRkY84XC/95zvbK3Sse4jeUV4iglBEfJU0+tDXiv9xe3cK+rR/NNXMhOeQdUdyjCW
6br2H36YnYU/pt/QMYN27dLmUPnGh98V2RNP0Ctp9MG5Ziv/5CeNu8CqCiKFeHCwy3FrOfKOHrRX
y6JWMAkFSVheJdfQ7tbz2TyUAtW2GAhtTrsqZq4a/FPqVC9KEvZrIoFYUjij56IOVI1z0OdrXpnu
loIMkxm7TOC5cjaV6Rm3fvhS9112j6YQljakpCQqj16NiUzlc3eYBydLoTVibQoyXPGFMkm03Tok
O2ypuplz5UcSjVeVI5UBvm9D2F96zEaYLJHIOG510BWlRltTgBkwYYW3mKrX87V54JvZ/Hz01zW1
yzXEDvLfzUOF/n/N9zBb6X6e3Ww/8EHrwSIwrA7pWFTHew3/xEfJSs/gY/7ulHZKSE//kYP53JvI
yhb2KAx77dfAWvn0faiy0eP4GIOm0IFpNlo2dlbI8/PRr+HXtZlL/+t53LKNfcR6tCr18mnpwrok
Ijni9MZDZdMNWAgbdEk0imJVjXRDgNbB/5z8BvVhAQvNrOGCmv4Xl3UeASppcjZQhGKXmYK9GNQE
8YjfPdg71xm1MHM8Y7RIg2XiNJiHdI/ozr6AkDA2i07U0GnyklCCWjffpGJvGZMtQ4aeaNhlmuPd
NKjcFHbpLIvGUm9W6+zSxm0/pgR9WVUMYBQ8Vu+B39Hwz1yoEpNeUHGJwoduq2AmWjK+Koclp22r
1Iwoeq6qLLeW7NNsbOKpcajTon1R0uFahoH9WXITWSFaxYhpkzLt5f6aA+pSdaGzAGHAfJJsNAda
RJoE62lE2meobWevKCSIpajoiSjFSegDjIY5YKInLcTunE8b4ChL7xenAR6Bhvdz8pwOW52VHisb
Lbiqx7wXyYQksyGRr1LWwxj571OVYkhVi3g1S1rpXhiYkCBzRv0LX9Zq6ygOav8o864l3oET7cYN
amByMPvFUNX9leLpn4PeYYSj1xWs20jfaFmUQszUtK3rZcWL6fUhJimbVFiKri+0Td87i2jz1jHI
e5NDNiCtcCrC4IgpAz2toL6dpiA9Wx6CAjZd/e8Wq3K1iYdPdAPpCqHhQx/ZQxJTMV5HxxmuI56K
q8TgLWuA4MDD5APFO+Cu7NnXYlrAzmnRZ/rjQev4jKSac1FCyjKQgHYqASQnz4zdLRLdhOKYkdIz
c95r2dp0xvoPd7SKc9vH5ZktdWmawCQgo9lMwTv06/lHmdVLj9rOm7wswmlgwdwTKZXWxWdUqk/2
BVJDBFCorrWH2ZoUvUgrYouPQBZ3G4uffNgXlmRzuWAOIlYO+F3e6iRKVpUG5lwo9lZtFfXYlP2X
wlTRMoDS4Vfox2Vv5j/GLnZgJ8OUT6QnaT4CXRwuRV+0q0It72nbXADPkvwdNOLFr8OH0TvfHD3r
n1hMWxB6QfEeIbhBoTc0X9XWu/Mdcn5AwyB7DpBrY6CiskPeXLXp47sL/+0UBsJYEtsQfc3Yoos+
qV5URcdDmdMbNGBFfm2nDoFbAHBO19BMYxMkZwhl4Dxo5oDp8R8Py8zn6vxUKHXKiqhGkCpuMb24
2ZSemJMTimVQ5WsoZY9wED8fjJoh3KSiSyAxuN5qrJXo5FYaliZqCEsr9OtvtXXOR3yhoa64T+QE
6PeMUb23tRsdOqpHdQ5NKJOFycwX7VHRIbVTdQtfW3e4ldQqTsGAU6ae7DMVfJQTBZq7Wjj9uUr7
8p6r1hcETSH9NiVZUtboN1Y1qVcUzLCoSRyL/da91SbxUUpfR5+JJwRy4yA96d6EucP0EqitRbqP
O+S8bHPErjE6ojmdF7wcyNKqCSwbqXt8OdsfGKD6q6spuPIJ8V1FQgAHjEAKKjIBYoHg5ZAmLvB7
8iaeZoM/ZCSu+NUyxytA84aCO/luRPLUF4eaOAmCEO9qf7iX9YBfHM2ljTbvM63Di18YQNpaAhSb
Wg0uA3Jm7iaGfxAqAUiehROlCDL3TOn1jXC1t7QAZzk09Ykiq/6qWV24h3NQbkgXdT6BS8yPV/a8
5CbsJxgj9YWX5g4KzGsK3dmVvhGexyBMVxErJ15ww7qxf9oUfZ+fwoSmYSzElzEfdh1GY08JmlMU
j/o18YiblfGWGyro5UaDWo0vQIzsphxIorJYI7oPjbYK6WIiWnUqerK0afxd5SivNv7PJZ8pqYHC
leuHx1kQZWWohLJc2VKgaV400ti3Xtl0KxXp41JpXIVoLUxA5JVo28Q3une+BdmiH63k4k9F907p
0ykV560exKWxPOOI6/lKyR7SPKL8CzrQbxM5G29l3+vHgR1tpg6/h0o5waqVPkbPggsy8UHYKS35
H7O3MalGWiFdtxqJyTT6KttEWKFJjDX1s+lP2h7Dx9MPqpsKtf1UyX0U3EiotOiYIe1V1pGNsrqp
m5yOhQPfolbcF+aS4uxFJUR16VfoHEq4ykBSkfY1yobkQ4kIZiIk4VhR/FgRGyLJGGjBA8tRrj15
9cvKB1GqhhjoiTNd5DZysMhwdq4sR9IuPtVw0Za13xuEFmAaUkr/YVpGtKl6Ndo4NZRlT/QG3Nse
638uTqEr3r0kaVCCLmRdfxMbpYNDjqHOxxFRpfI9a/KvYuqnb67RPpUhfhT2hO7FQa0cIIJHph/e
FdHYp9aJoZBMiE61nOR6SBnNWVETcxOG9R9mYn6CeYm+AV67aEpwdXDOncfIxndBALbqs1Ttwooo
LAT1yN23xLBRzPIHmEN+HhIk9x9O52vES7B1VZwu2+dVyobTRvTr+8+gwi/hoAuohyQhy9z9dAK3
2JhKFKxYnFhrWhL+ppO3RqVqd7FSNdvJLG9D6BEVp4wRf17voPfIK4vINyRjBEIGF6KHmlfUfiu1
DqKrM7aPIDWRAI0+tthwYnsHnxEcZ2uZxzHTgbWwOtmACyUA2ETbZ3ohcckqsWwaLxRCRufS1ayk
GpvUT60YrM/aFjsCzoI38DuIlaluJWU8qajkAQPrHK0HAjX3ijrgp+h1681oo0tVu/ldqE6/8T2d
qPJBE9eOexDAxhabSOYkp6AiniA2V26pGpirLfeoT+LDGQt/R94h+CnLt1iTix+ZZV4NGqk6hvl3
b6zdTUCZdCfyenxpQ/N1qAGWk2nxbGBkUmFxxa4j6xIm1TgtHB3NNBsZBxoWZWN98doHqPcKA7GT
EncNiISkOuAIDLdZyLoJ3Q52ZDCau/r4Xy62f8bFRg/JVv9TecL/Qpjwv/9JacKfP+2nMMFwflMd
03QxpGmskNAm/CVMMATqAylMEFx34Bn/Ow+b8ZtlCtd1EArgXZ01C3952LTfXNYzqAhwxWmqZlr/
P8IER6B+KPJkZPu1//6v/8IeQFg00MAvWDj5HPMfLWyqYWRINUtkY4EeH1GKBRUCbw053Du5UUt0
pFOIjGDf1aHzA9gwnXqm/p/WdnnUS6lt4Xre7tcDfOutQ631T4wjWJYG/0Njmb8xrAByRTjsI9s6
JFWHPja0/GUwGgObM1wGCMo/SLhbO8X4lhppeVAiiWVounpDwSw8dAaV2tSI1nqaUiEJPQgGbdQt
Bf2Vw9gCMSxTgC4m3n+2o+Oh1iEsU/XdtVrJNsWFCBzZWXYYWr16FFNp3govWTSOVz7mZ9CCDHcF
4MJlkEn3gN61G3hal9ouvhN37WI9IOzWLXTmgpRNideeVDpsiQYrW3U/pw4vuVFiNMsrPd8Dyn4G
tA+3HWStXTeo72nXRrd4UsSNRKIxLH43/L6nPiZvItQec3NQ4SMMwToIcFRViiDqLqenU5h4mjyC
T5IynD6w/+I0wG0V2UwlbqSfkvjsOp19R4RukIRE1lgjewSRxeRCjO5HHvNOOl1PKXbir8jKYI9a
9j2oxXieh7wJpzOg2emsirFedXiBzMr+0sWEIZOA4rFKKqgrKL2A4ZC/6ToSECqi1qoxS++ex0lw
xMz+jT6VCZC+tIYNMkxsXIBu72kHfS2egpszFD9GL8YG7ZkmXMrsz0FNjwKEcO1ovM24KW+JCzDH
x5D8kY8lAgo72/IBVde2wKuUrVNf+rTG/ouoqnoTRUa9nU9Rij6sKYGEUws0LxQz7XA4F31IGdse
3rhbeht9aO01KzOFhtwbgknSO+u8/4rQIAPkMmVhdso0WNZmh26GVVoKFp6smDbEgCyS88Ckvw3Z
d1j4TRCkTAgk0vCNTlW8LQelXdeTGbxpVbfskX4jqsToHtDCXDeKlT96B+IS0dPebio/RDBJb573
IzJSZdmneXNJHJbVEasLcFjmLqq1HxomhmvZJ/nVtPN+qZUFDETdVM+sEbVzIgdgpQ9tCpUdazti
6xX74dhCu8xDZe4o0ADRacb8qqp1coux2mG23BDBQ/qN9bVOK/+EtRIuSuXgSK/6aIf27+5Vg3Mu
ACcOCsmzZeXsZ0raiB6ArkoxbCvZ3Jny6VhNdr1P8lXFUnipsB9fESA6EkM3knbu9DAiXOKDk9KN
nl0XJPwX0UiCKG0wPwaS0pncsMMGszjxKO+9A1jHTv0ECwYUfcy01amkJ77K4EMs51OPcDUUvWKq
TlHaAPy1eng3KFoamkerQL58YQRLKvKGFxb45YLSMXy4gqrtakLWd/A1EPMFqTO8468DL4cLLM2A
RsuWIVqp5ELx1bTF1aJR5RjZAVMM2Nn5kDSRdi1a4JEhdWvAbo5/Haq2P2WuPqwMC3wppGeIG7/r
XgOuPau/tKolDiJQtLeWpUkrU/fYP8LXpatJE0nRP1y4Gdn4rW3XtmLphyYKDuyu6xteqWNrB+4K
F+hBbXQW3WwAD6M0WFFmvpfm5GxIfxfvvtug/Yq79EK1PH5nAi2IRT11kf7J0nI8dgm0ulKy7DVb
4+0vZOzODnWDf0dnm+MUqr+nAQxuR0WBX2tqt1bNIXuQ5kRczMaQPj2tDlXoJv459dA5tZgXF+XY
s0chRnntS4Q82nmmscItdyGBlYXu+wcl1aNz6VATtRLA3jqfruucHoxvEJ5Jrh1zuYevXOWU5mji
UnUwj73nfvpBOpA8gHyAMrix6BThIR9DykNSFisr+Oy5TvlBgpTqPLhOefUejD5KdaFdPbm+i1oM
eakC5T4fK8AZREX6Wnk2asV+8wstXyV06JZAWgpS6Wr3YvSEo6dlTLk137cuvhMfvfWSucAA82w3
WzUn4b2ABld5GJG1TjXwP4H//jXMLzXf16VC922btAFAKqW61n1uH7NUsdhdeRi0MmIp2WBuqasQ
mRw1/rZrDaBTZho+PAjHa1cCm1KLEAtH7mOUyHtxzHg/mCosuxHJOZaoeF2WYX+vh5KwmwQB05BA
QZ5ulK9IN8n5NoyAFEi48yAqo/6jAVH5a76hi3DIjKMUVUB9GnSYqzYpD0EzoUf0T71auCAjv8dZ
F+9Jh8rX0P6DC+vdkWgtIwXXeaR/yluWDcYyQlR5LFQ6BG1WffcoMq50nVSyiY6srAirf5eF5zDX
GowgnVnePmItyTtemEMSUTOJq21aj19d3VYuvBTNapjw59qQw9exArav7byPlAdXmFONdU2SJB2+
TaMN+aHNfKoFAfEhU4gFFtG8WPTT2CJDJvMANvq71xblMegrbqSfreVjHaKSgEVCDrGLlpD7CK4s
XdlR5vemjW8X33yboKOhnYJPn5lh1CiyJ06KNzWp32jclVsdkAW1reYPT6X/6fq2NDPTYypLdjKx
iCvKm03FR0MjY0IJsxXtYAGCFtd2iMt8oSX9Jg4I/HRbRVs1GtS8eTqdG+ZWH7fHwUUm7VYpm9Y6
N4uF72VfvZ6OCr7Bc1xrBGeWI4BQz//iTao4KFLt5MqhaMz1EBXpLhyAtgozM19tx0Vg0oY7ttj2
OohCnyoz2C844skTJ7xJM6q4TVDDB/Zlp4m2YZ36OTg1MybuJjaehprXaEyyQ6JXpCaLZo+Bs9/7
nY67AZhAXeXbCOLPomq6aqsU1iW3XOc+anzgTN03n+hL9TU/D7xh5pqbyG2GYy49RDXi0CTxgUsV
Hf0Xr9nNOES+4IbMM5pKxORy1psHk2YjtnUTq1+q+gguq1syI+vprhztkUIKBQ7rYBjIV7GmxWL4
YUV4EHLx+2RWw6XPW/8WKXyFUooHy8nnhj3YdX2N20jZxKVQTjgvN40B+B6ISMBdW4rU0IDEvKwf
RdRr7NBYYSZl/kGBO10PIV2jMi+v9NYS1emeYa2FL8QGYyBIoIdJgqTZNawBbBduLDXOPM1XLq6M
ZV9gDfedEcd6A/msotlD9CCN+bxth5NpJ8MyxPq2IVpgpWCU2k2TkGndugVKaTBvMIBYvFTUR1vR
5rD39eaYtp2yJ29p2ar5cLFZma/yqlBXFlXCC5MvDu80CbdBXuzAx9gkUSfKEsFNBClsAo8cNPRZ
lvOh6uc6GiEJTQ2z95l0MOjOpzkW9RZec3TCFErfYETKNuXaXiSKfbdxMY61nMzCYDzXBcaNWj8L
1hs7BA9f+94Ux8EM9C3qrpByZmQCy9NCZC3uZLxo2VfVplFStNprqENAKG1L8m5xx3VdgQzJiYZd
QdbGCzc+HHr69yjEPG/6/o5cqmCRuy1Z82m1D/RxPAZxTWL6VB41vVE3JNRYC4za9oVMSYhujfPA
An2LLPR+0/BuMTUfqB2NR3Jwx6OltbL/5F31TJwA5pS7UnadSF4i/mnqMrqMKjX0MCv3ruceMH7h
IHe1Du3D6G8JBuXWXw8BakQGvcccljRmIMHUwwmt4XSgqAFDCYWXmtrB2eUP3cXGcEVcaW0D3aTQ
HTnmG1oMCLzYGQ+TpXjbZgSwGrGTnNaZVf+AnWFs5lKRST9kHbc1c3jOJNWWD0FjGkpW873D93ZI
xRTi2XfKQ+eYMnhUqPDnnHY7hQDwaqV7tyr3aLUW278spqZqB9dQDo2Ybq7fIQ9XYb5OSlAf0IJ1
wJwy4i6pB87ofjW3zZ8hGq2DAT4U43G+3vlOdm6qelcIaro4aMNtRYYE+5jBZVOBhC4BknWs8Gnc
e90DTuJN7Svi700Aj4ykPJTuRwfV8rKR7mg/KKN1M0GQjvSadQ8tnpAN2jXo8bAZSgFtMgg0SMZq
sjYL8oXwcKbHeZjUKT1mBjEwTeGRpSIXwrmaHQQ1qWVOMQdZeZuiEI8xBHY5+uAu+DQs8bsFzM8s
B7TEfboaqKXuYDOdncxXn2NIek1X5rQ7Mo1f3h573DaUl5Ra9GstsNpd4wzjFzx6EvHNH249PTlU
fva9Jg4iMgJjU+WGfsLZbgAz6ofFfxVz/plijmbrBiCe/9Rr8n//7X/82/+cvSb/55+BEv38iX9C
iezfTNelAmNalkVj3sXX8tNpItTfTMPGLKJJ34ihOzzyl9PE/c20VKhDAtWOCyDj30GJ7N90Vzep
9eiIlUz5u/+Fa/oP2KlfGKr/lrUpydhZU//rv2js9v6hoiN0WU8iY9lgpwohST7+7esjzHz5/P+e
o2Ps+QZ2G5NA33VPM4Y+P0Nan3IjB8Tz95X5yO80fRfpwdf5TOmkK7WpwHUqPbCMSdHvid7C3JD+
1hzJ0s0YAptYNBt2qhIyoxeUUk0dV6yIYxuwCjyNwtG/JNI8i6YEH20pLbVoKSZWdGF0bPDbVvga
F6aFb9oytGJv5gRit7p4lkMWv7HNFmdEYYCbG0R6zAHtOpfW3kiafFNp94VOQ/aOtAAL1XhvwAOd
6t4AuOLkdM3wCmOjNehfB8tYmokTaStupcE4lFbjXJqOK2k/NqURuSN9mIwhA9dmgR2TUtOA9yKA
sZ1qDdroyL/NAy52CHgTN/6W32TZWCk6ZLmW8XqTPaq0R5ezUxqFUnqOcU9n2VeKyZippa0a/Khz
z3FaZ9JyPZ+Z0oYd4cdWbIzZ8yVXmrWVBNs22sO3Qhq5nRZLdy7N3Y4O0M8RQjsG6F5RC3ZrW5rB
U2kLV6VBnH4rXvFO2sYtaSDvkEturNlzLof5iJ9SEwiI+dyYfejzRVua0ydpU7dmw7oLYBcrJnBZ
VNlbzRL9PeDuefWJSgCq90hApz4J8sI7OEBSKj2nPY4FYO4YA8WFzvul1rDLOIDX0fhgqjelvb7F
Z+9Jw70urfe9gQlfSDu+QvjLVZMW/VCa9efTefBlfVHVlPBoZY5+c1zl2FPywRD74o5FgKhEcith
ghDu5gIIaCUqAGhNuCUe6JFRh1raEijQ1aAFBhgDiglsYJLYAZJiKPdJbAG9fx9CEIMlQQWxRBYI
2AX/cP3XcweJPXBUjMskNy6TpErurvDUZxrDGMXPFGzn04lq5amMtc8gM7TnfIkN6zUh+R09P/CF
RGIYEHPEzzGw42cHn2EUgBrmS4mEN8CBwikvgQ6BRDtkEvLQYM1g/Yg4AXyiJUEQjkREaDMdYj6c
B6hbh0lCJMYUnITff/clXqKAM6FK4AROazTpvWyZBijbJwmmMLFNS1CFXYGsoEfb7XSJseB7TxsI
bw+Z1NISRoN6pdRJciNVXH16umWv/I5GiprkcKIpXnl1kvPfFh/Ao9wtG0ww/aZfkHsUU1QyYsHi
F5zUH9BotJ3rZmJtsOxdCXTZdwMLDzIuY8tqpN81OG2Bv5B3ksLML09FQeZliM/uUhV7zavA/Amk
XCwTs3PM3AfRl3mj97DvhipZUmPrlR9J7X9v7IZc99F/UncAxi0wnVm+cF/1oGpXU0tycCXultd4
mw611DII1egR9l2BvKcvEEMAz/ZHo72k+mCcksDqmbm8fKuZLMt6TXe7hR9Y9SnMdrmt3UcHYQHY
wwsOvelBEueTXWP30RmNivkje7eFmq/I2rJe9Qq+dFpN/n4+TSwg8LpWEdrR9MYhiICBok8Xa1sm
62lsvxdMTawcw0C2Nmm0ek3zjt1mhSA4fg2TLTyv9KqVBnhvv5qztXDHUIHalAab/bygoRR6hoGH
Vl8VTjo8xxbbNSWnnqTCHmLxoH2zAheebIVPu21VTDMJcVSBVdwqzyN7peziYAHfDiz60i7bEUIG
FAmJehzPmddQLLBNALry1JofGUcFaBaVk4WJaBb5JQOAOlq0v85N3HK86r10o/nkqehWl4O8Ryo/
tba3JpxSJ7TTNPbcL7JzpijYjQBEbwHOgWnTDbSV0nfSTYVBeTDMb5oYy22P/G2hR0l6BuKRnucj
wJX83gRctr0P6CcfrZcOreF+GiUJYT7NvfE8Rea2gRHh/C0NGVWTcFXK5Gs20fG5dov4PB8h2vrz
SNBUXaYeIUIodr6Pau9fvCAJLvNRZlswhdTR39dT8ZLIs/lSr8XsGH8+mVTjwrYSfGB//dO+IKDB
FI0H0yhKyIPOyKn1+tpbsMHYeIBzlqHiVV/rr33T91/xapb9RDUgJ1eocvJnBsj8GVnRI4/D8Txf
QmtvUKwNVi3m+KPjoRFZVJEL8lWS4cdaL9+EbWD868VnJlT4rbpL5bR/1bQYdjIV4Gtqi+I6H3VV
RxhMWJDN8/cDNITKTZlZD68zg4tZWP6hj73TfPZrmCG38+lEIG8n/+xfl349rcEegrSnDLe/rs1H
Oiv+pS+ol9VpB2bO02hK24b2qJqefJ6pjb6LwVmNceFvskb1AHtrTrAKnQryUZ/sdCNysAc5+dYd
wmRRCeNzJBn7BvmsfkLD32tFmX7RBifZE7psrSBahfdqENcwTrp7hZzzzj1zPvHlFVrt9jVnuT/h
BlqoFV5PoiAji0Kj74MltnH9hCbBz21xsz3udYUlY/sQOcMf4ZqJ69xtIvWqU+69pwqTdic0bO+J
dc/2ONSiTdwOxjHpcus0Ec60zlotf0Oh8jtoFXPpNMQIG3YkHgFF5VmQrSHre0QyPhPX13qcpKaB
G9LDKpn3+6rEPiz5spRmy7vKeoXnA+ux0YYXgTYRC47DtRjOU40Brqm47fhEviXk4/wcPB04zOhB
VCAgjU2V/WzTSXsPOgOclpUbq0Hz9XfVDExeezEe5kcdLdwPVFGCFmBD3Kb7pJ7cB0LpCBlKdJ7P
2kpxHz6iQdnquUwyusp3qmsyOW9p15VvVjaMpzqDHzl14ChsP9LwGeT9Yfh7+HXa+n5/8H3Crgsn
gA2TJeIYmMPXTB8TQp/K0F+VuJO3WaYPj5CF6qMhbdWnOXmfLxmOo+y6kj1m7NvERCVsApj/yElC
5D48Rk/1SEElFSRrinavmEWwDKGhVMuT7dCLGgF7PeM0RYI6ldrSctPf07ZVDkVtgNSXR0jtulVM
5QNEMacdsYrkA0TMX4qZv9YFQE4d1uMGOWVy0338EZYLxL/T+z2JHc2hCKP2AHizPfw6nY/ma/Oj
8+k8NHrTU0brtW3En77MRJzBtCzGpzMa4c4NvgCEAvwRqLS4AjoLXlR8Caymf7PT8aNs2+xFN4x6
1/ZHlI41NIcgvevoOe+1qXobQL7RxKSZqcarOnjaLs1pfMynqMrGXUQFemXy3+1wsQCo8kIWKZFl
HLS2hhM/IEqXiA8u+P7aKkcyDB23BWqXNPbRpvlFnzi6B0x1dy1wrQfkqyvrQf08nwGDtnEWE5Y2
n0LShN6ZxCTWA5lZ+ZND/lgZnfQ6pomM+nmRxC7qH32KTrEB8FLPM8rpRba18Zc/baOhEQCwmHZh
/j4alM4BNeNsy23zqA7SHGbZFU4n1exOce93y6Dui5Ua9BCYSipG/MWH1l/bCJn5DOvKxQiZf1w3
tVdZXU8XqnbTJfWGDe4Dnao0l+ZhGrQIG5X55kVT+hhzp1pB4FOfShubcsILX1HDUOZLMcdHPut9
x+s0chDc17kc3KMm22hUYOczQhAUqvUO61/QiP1al4iNecD+Yx/Gsib30R6JbpUP1GENHRHljrx7
z4Or9CiWXUOa/Ty+A6aXEiYihxhXywJtaAhFkdPGqZJwMx9SZCUVeD7MppY0YF9LdyAT92qhNr8n
DZ2b1gMKg1K5woCY3jrW8WvwN/HFExb8aHk0D8SEC9NTz1rJzGSZtrGqGhLX6t6sTl0MTSjMy3Kt
6UVJ+SXNX0xX9Vem22MTiFWtW9l1lrBO9KnKOvq9TU1rU9m02NVSH+gU2+/NlMYkazJDof5kOxEY
F88fw40ehN3NtfGrVXZYYlInTZKZNn+J3A3khO5g2qDvQg+5Pu0yZHlkHLFDeYSqUF7MsH9CR1IX
ythMJ6x/zrajlgBXpB1uvc6e2AisaEOFs9zUrEyWoW6N+BMdd6lGVXSOqdZhMqY7qQRi1SQQHI2C
mKmmrOprljHX60GsyrjYu5HE4qGgV2CznQEkUgbU22lVTHsoqIsRDH+VsAtVRm/twJvde3VgvNJy
PVL5jt88Gm1lXPXvOgTzhFQMwsjb/Olo0c4eBC5vJSTxoSEKJh2ydZM7xVkTVXs15ECJZBeKycUi
NAXgzZIarXkXnrOSoBQbIBEBO6qOSSRf1VHZnuazTqlsfQEUstp4MR6e+WLeIXwrCrDgQ4ErX1Pq
L1k/iUXbwFPSe9KvLJ8wPGAV1s5OMjKuci9bi6FikVIlxJCBrCVNlYYZ6m1lQUnDQM5XNJhgBvgH
qklE2XzoAD5edIHbbnDik+PRKMXFFCnzd8pMUVeXLrS9rV9q5rGtU3WlUAdaIH3JgeYmxVFSkI5m
KVNhgWtoU7HzkLO/wiI0qO9qw9aRp34u5O1jUI6WaZhPcyzZnDZq9vO0N2F0xhadOh8/1K4dRPPW
tfY+mnRrGwUwGCMRWXwnXfK2agq4uEFtotcig4tgCPKTURC2CPnAeKpw79AMaEeP13yX2C0wHQ3X
d9uP2Fyc9FuBnf3FrhU4RiQYBxDUXuYncBPaE9Xl+8bN61z3BE7Y3SWmvhEGUBAI9pcYGe4S5Ps2
igdtU2jOdCZfi1X/l6Ai9T2HNEiKI+GuvY4jgjccQ1Z0EtFYX7qsoWk7NtEmqpphW6o04nyDrkZC
YLfAOWP1entVbbqWrkWGT+97xiknKvrU0SHG6Orsc1vZ8/OUJ9EMypOv+DMoTe8cVgXSQzpU6iDp
RnFKO9S12psmjTOs6xEmZhfF1T8I5Q2/qP34JW8m89mYidjTVJvWpvaR9Ep6cJW6faXgK3C8xek+
bYYftR72u15uJhFisF8IBR9HUq8iXPMg8bS1qnfRBQ9kcAehQpEsJ4d+gCl9Ce0UbegI76HLq2cQ
5jGrShtwgjydh5DAAZER4NXWNtsvopdsLcvfCG+0bqEmgJFaGR8CL70ESfGjsWiLjQiU8JUapAYR
uXUshdFcMgsYq4PT/9LXBlFcZW8dcpu1s9uhcmpySN3c/Fre1lanWy/UB/CNdccC5eoTuBnLBBn5
h1dh9ZkU5K+4WthvIytvtilOIC22hpvDMvwVZt5XfkOpoxLWkV2QfwuIlmjRG9zH3PYOweTQZU1T
ZWEQmncfdS/f24Vot4VthjeMgquMgNbVlLrlsdOs9qWyurMdqPTeQhDLufRDAfegwW0OoICn2LlV
ieJvnCxLruRLT2s76MGcaUO5dTrlaRZuu5tCjYaYQXaIR09zE5QBKoAA8oBv0QDDFlo30dNE4GPW
Le02kb0DexiR+KQ+Jokpf48IfQzLsXjxEvEy/D/2zmRHdizLrv+iORO8bO+dWt+7uXn/JsTz17Dv
e84KGugvBM00TQ0ECDWQfiHqj7RoEZUvFRCkrHkFEAwjvQ1zM95zz9l77bT6UqYYtjsApGfT0psz
7YRy1YGK1ak21kZoJhh4x+cGCcOuTvz2ffKwaTiA7Ho/MR6cFEI46RfxWfhsKc2+CJeTHpCNqGiQ
dZk8dH5KNjszn2WNJRI09WnIw25JYO2cfmTrC8MeA0y9Nn0DaF+JDaA16a5Z6JYXAugwSEAveQJW
bHBdA+qKRifoFK6hrHkZS8K62AOLleS9tpYx0urU3cXpA53h/lCTuJsbebzNCcWGN7KL5ogSH/s2
JYCfrc0or5Y4Gp0zu6K3uJ7K9zyi4C/GTF0p+mp6dIY6sNQRsVgQ6pm0wFFR7Y71XlnWI4Uy99uS
qlwhLofvh5NmsDz/wcyiQ8EziZSbM70qgoeWOfFW5nD8QgjCx2as3Q1z6ff7WT44Dr6U4ZCTE35Q
Jebh+6HC8reaLE8QRsgH/ATnf5fY8YGgAHUcm1ExeRYXNtoxGqZwWInqxdPOuitIKBtonsqg5402
FNXaNhmWgV/Y1ZPRrE23O9HGGZed6oKngfzCdYDJ6gFHWLZNSJg4Nb51jTJH22H5w2g3qwg0vYW9
mpOIxJg8hl8Bg5Hh2G2aqYwsgkjE76jGaKY2/vsk5x+Z5MD4Uoww/j+znL8yx/nrv/wnQib+O1ET
/1P77b/eMWL/zPGffg13/st8+tv/+pf/+Nt/Q8j7P37759/++h/+iLj4XQj7x4/6Y8hj/MWRUir+
YZTiABD7uyGPoyPNVbZlGOY85fnbkMe6k8Ykljph2oZ9nwz9odq1zL+g/tUFVbLrGI6yzX/LkMd1
/0wTo2wwTYfnRlHPzii0/3PG4zYNRMM2jddpQe+9n1KUDJ374IZklLnxSPJ2I04mpMYl89Vq9R6S
337oiffknoHpGra3XZc9Ybz7uBSQi+UoN2Vr/wj2CPM/82l8LvWuxnzS3dxuls3a/bS0nzN3joZK
BmeJsXwb6tAlBtvYtt30zNr4YMlhGSful6gef9gFJjZPXUJHRbtRyy+1Qbgw8oOF7nNvrJlKGNlV
5s2rDeKEnST9d/1BpcEPeJXPhQLB0nubiOFRzyBiEhiHhPL1RVoQH6hyg9By1sICSx96inBrGRqz
V4Ok9Ek2w5qZAv9rI8wFz9bUVc4Hu+rkuYsIspvPGhGpY5v2JI0J7ZQBINnD3MGtY5Lko2O38O3s
bMz60xb9psjNbFV5qr2CH0iuBDQO5Co8JV7G8Bk+6DYvNlCz0tfQa4JNWt8SPaGwTF13x1+S6gHD
6l1E4KjpHCDjPblobq8++bcjkWZBaGpfkoY/C614HSfoNKyDnPor6OYo+TwiDkmzvYtmDgcz7iey
rh11jXTPmZmnSKlScRnhYJ+y8KPVev+cMS7b6AP5kmZku0eNSMrU6axXkipLKzLPAzks56QnQpYF
fqCuiDQiLvHXxpVfrsoSpUtJ/2alDINZHaKYBKfiXc1pAqSHkxXBvdZe8jaznkMVv3kYznc59ecm
14ObNTCqk/FuMAwQM960rxzTXg2h7i/dOtlkbXQYdTNbtxhbFkw5INaVtY6IK9bf/ArOWFpZ1bGM
9G6n6YrlMpHUOVVwwvGG9yPXaBZqYlyBYm9WqdVmS7YIOoTVsj+nmj7xPthkcc5WJcpzNqS8DCS5
8BT+ZXEGTC1XwkdMB2P3wQDAcIujES5Z1azgp/n7YlL9rW5LkjEUSx/TOf8SVt1IEDulDQKWdu+V
g9jqjCzAEjj6GQU5HdnCevdFPezb1rJXTd2a7yY+b7ribnHpPRSebF4WPW/qgzPMuQatAcbMBZyG
TVGsemqXdSfz4dp2uJ2KMsaCwniVnmY5V2i3EOXbQmOvnfBuiwVYvyTfWYLZT6c+wPp1VTotTBNq
Hz2qaGkztskm+dDzVcIddySIXrPUJrCXEmsRx8mBMmhytS9tOj5Wc5L5ocvjHxnomCXun7NXtBcf
cTShHHPTW02MDqjcw8SZZ0AN+qf+UljpwzT4h9qd9kEnNqHTnWy/fPU9BBuRI655t1dd+hx4yVuC
FatlQnDGp9Yt3CiV69KFT0IiRNqaa1smESWO9RT49UsfwgFoq5tljG+Qpb7qRXAgygZfc52uPEza
6OX4zVqLTO6hd/C/i54meKfvKjhLiI2Ud+xsNhZOEoTgFGLnSdTsw1LHPN93ZDgyfwLGNjdgYKdD
YwwT8paSbEtSV2XdBNBEsYgVhmEsMl71m2ZqQDyhpGTG9tJHwbiBIkHIY9P2J70HhGfmyXtnZOXa
jfXqmPqCdGjCcvzJJWGdbmm20ETQrniu01PXsKmy6uEH0keGgvGcVx3u+gJMgFbBVijISV/EVWLe
Ef+8bVD2RNXUHb3Am4nuIMWz2IweCPvsWbkuwzh4S+hjxECUol8S9fXNclKJyqr+PtUptlZFRwDI
FkW+ORC3MJKkIJGrbc0KngVcA6+vwlWJXnGZ57y/WlGD2g6Slzji57lAlSv0mhepVekiITD6TXTU
kkhiwDoQMGh30wmgq7tQqmoOXS8s/ORmtzZNK3vw5LfG9m5mNHjHggwKkidjjZ4zwyZZC8LQuuaq
pYCnsGmMGBnbYTvYfoNk0jMB3SNTjHT6k/wpRkaEo1p146Q9jox/aFcrEHHmbCIcPp13Ou02hIpS
rlv6m4I/4Fee2JWSnnNOZwZwBXGkzYrPKl31DgHLgWQxKpQoH8sxxiw6W8Vq21s181gnKI3+QKAT
8S8KwSyENiYkmkkQqrQNmkfFQ98P4MnSKN8b2tuAkudoat7VspjLh6Cn7C4OX7GFeUfXeOlU3V3j
3PO3RZICzppRPFXn4eMMSrIDYBMPROdsbBtV1MRYbFMqfgLgbqbvdHlXEziMItXJcJcueEZNM2nN
z8F8IX65VeA12koDxj4y8fyk5L9FPEloJ0b0smVnoSIl9EeHe7ZAkktCJpoOMwjtFR2y4Cwt5AeW
zKa9H6Ys7ALPZmDGzZ5hklpYefWVxmaLi2dQL0XXVUsR4d4eDcGfvhLhYmTcvetjpHEaeTNOagbb
MieSQ0NFqUnGmmxrrTPqAm3FjK67KxNnPeL9UaRZj67LGLsw3lo/gzg6sAWC50TajpFc6lYUH8XY
Aedq2++lT+M3Lo5Z0DuXwIvdK43x29Ra/rVGR7gqIK3E0VA+FyIunwc3fCKfK7/Aq2nH71La6d5q
6+hDBT8GpqpvdDXVvgxMDA3MNLE3Fk8JPt1NIDViV2QfPDptEWxKIEtUUdkPdMa81mxJ+WQ9Go28
pESjrGmM0FrybkZsmkuzRfWJpJkeWUpKHWkROG7415F7exiRCzriY3B5V/mpM3LPs+SCBmX9vaFf
dfB6Aqcdo90gMwDQ6TPgm2xLX8fKIs5EWrztMShAik64uWsYsFOMAy2dRBfwgVV4b0Ea4kxwvweN
cyJVlHavJPVpkNXH5Kof5cQvSKjDpUV0sMisyVj5/LZ01EuYfmRmZQkh7CWl5bLIM3azLf+tiKuu
fjCRMXifO++GE1SkoAxwyckoDFGRKzOHdKUhHZAlknVCS4OFnqtnj3ZjR7KlBbrH9bp0JWEkDIlr
nKVHY7gxsXPEii81aJKipicWAf9WTCDRwuimrzIYfnKT/kRjTv8XyJ9pJ+nKyVXDGNlaZ5Kwo35M
t6qBg5G54qxzQ3HbLtqXBT77sMHoEBaIyWVo5osAltMKi9o2q/tVmMhLHWYJ1jbnFdsX98LAeC8d
/ytvCXOpDyZq2DbahP48qIgKZ5Uk2RmULROZOuuXdtWGSxCjjynMWH8yX8Za7Y2IMtwbk+NUNE+F
PkeRTUmxrHv9k3YNwb8fyhr6Y+441SoKQT4ajbaMY+fged0PAx03unHQIEzDjkX57ujDy6CCT9EA
fheCdb0kIKnVwYA09Suyky9DnBAIU8S7EpEB9H5WHuGGB09rLapHgnIcnneM8daibi8BLVLiUGbJ
/QRv0em/FVqwwdQPDFGqN6sl9Wlsp2d08DdsrQMMCLommEYEXv2kXIROv+6DLFsn40jpoBDN+AZ1
RJVeyZLemLlPSCyQi9oF1RNWZ9sw9gkvdyIqhqPFhH8xsOYtNGaPUajjcmgeSYBGjHyuPUGCvePF
S9tglBCV/drz2ZdHEbO6NFCUV163LWaweJe/UIPe0sCQmH7ir0NS27u2QShKGwUdQTZLguLuFAXW
S97QWSEdm1yd5qdDwEOXf7NF+S2Y1A+TgFACcx5H9RHoGcLdVGRriZ8FbXGAcGQkL4ah0AJd/E8t
dF7MCPmRE2yDhHVNSDYYADBozIlnkuuTDWaagNtX1y9Rrum8abQPfWi75dgImv8+OoCsAT5YFAib
6phEHwPGXKbLfyeL//jHOgQwtc3/dwDlf/7tH9F4uvof3+n3BoBLVCScIWXDBjcdV0i2+b+rPF39
L6ZtWXRkTTy79l3K+a8qT/kX17SxNiD0VDbqS7btfzQAbPMvFpwL5doCfIcSlvi3NABMQ/+zb1ea
TFd0G5QD5C9+S56Dv1d5+g0CMH2S8UH2DlVa1mhMKkllHpLsfaDZuysEug1SK1MyviKJ+iqnoDLq
gZBntixkCAKHc5yNCBCwgfOUa8GL1QH2tawt+tMYSMOzZxrFztBhcZsFXfgOUgKbUf1x1ZXGKWt2
jDNxaWj90sEveahin3vHfIgLZ7bDd3u8Ijs7H5qntAxAZwvUbjTud47ryTnkr6cVXu+dCQVHwvq5
cAsg5d64lpbvbrKqeslsqsI4iJ7qFvEDCtJoKc3Z1DTPlHw59BC12UlE6a1UiMvQvme+jXEPqf5C
qqLC2pL2K6uLWPC4t3ZIg8C1HFu0U9G005wRc+PAGBK/zRpvHp5f1BqhiK6E2rKmMNSaCfGrFtTF
0tDd8DL56Y282X06FcdWL0hOmjAD8f30GwkpO41i9GSZ9ngKIspD/AByywTNuSiEjipw25XZG/Wi
aLRdpWuICLKdE/khOEQjOPduP+6RCew5O9jI8bO0hIigl6dqlN8Hpp7BGOQXAWuHmNBiFNXBctN2
F04TXRRM1KV/ajoskygX0u2qJeJw33mltrEcMv/q+ekOEtAq8IfdEp2RxM+7JuLK58nQBrb3WY71
d/ahKBGfQyeYlimF90q4RbHqdQZeg5S7zBPT2iRNug+tgvxoLGu+CphYIj0B//PUjQbcBjGlO4pi
awdDxyFtygfeCYoq69EoBCjf0FdgDq/OhQ3JaIx6QPFabO5pM+8HEE5p7mc3OzSCDUhEsbCTRp16
vM+j24zblgi7U09T2QI5XaH6XBCxLU6/8n21hu7SaFRwsDXomSNjwoNUMSREsm+uJcB36VeY2xwL
mE15YdOxc5rU2RokjkSgkE86lKR1qwfzolU9414KFlUhaSoYrXZhGEIyp97cPJncMOMV265l5RBx
Kk/TfDBq6Z4qZa2rvHVPdLqA2RjUwS4RSKAGvwLy/Cg9o97byUcR999rwZCGZwzx87dUvJTtq9s9
CX1CYLhN5cYSyFuWhf5Q1+8TeQFi+Gpah0ChpvoZ2uegPedgCMvHxh1QX0P1e8jMG+GFvrEmYTZo
T62INqNMVyMUVti9yu1Z5o8MaoDQKvsig9FFPEgjQhbNRRuCXe8wHBTB0bOQIRqBaNgK+6DTeiw9
ZH6MIf6Zis30M+SrrxqJlL1VnV2iPJ5b/2x7OcGktMcZRXnROkX2uwOIm1v2j3osupWpIXCMZaW2
VoL7PndsjTUyt9ZO2pMv2Mbl2lJ9vAVxY72YRYeMsW5Aw2H+82ZuO5HQ8RrXJzNz38gP2jGx9VuI
3nghpBYdVF0NQIL8BM2amxxakrwD/neyqH30B6zeONt+DGXXfqEPtqJJ84RnPr/4Zt1uUrRZoTUE
y0Y+ytL4CEVP5kJu1ddAM/tt2HAbVWipTrS0Tp7w9UfetYtg6Oq9HuQfo3Sy1Yg8fGWUzaVSrXPI
RFI+tIg7txGz9wW0l/OEnfvI+6u9AsTe54GcTkQfNtfAcRhmoexdRGMWcPvw8g00U2ZuRZ+d+QUK
tncDf3328B10trw+piji3TnpSDK4dNIoekhL07slQ1OQQoifxMXxLxGKrAR+2FUayUksxh575uh3
B80NwktERKoDt61Ul4zwCKgidf80GT8nLQ9eJJPiF8PRKWNJlA0BCBDVJxAelX7GX07aI98lqcDY
yzpkttwhBWf21Vdi05fmsjDVZw0I+mvi9d0CkJSzz1HpXmVRwafRyGk3J3UZuAkve/y+35hU4Vow
SBwzEKJrkX3OpkSR5ZSNVP6SOWaMjq2MsuQJTe/S60x1Zb+QPGUjdKdIXYfRuhWaYz0BM8TeGdrf
JwdCAoAtwl3FSJB88FSQk3W6X7of7MbWjvdrFL/RZgp8dxX2RgDQK9gVukquDbrI8xANgOpnH+Lf
DrkwnqH4lIiXQuexUmS8V45fo59BbWs1/qaGN8a8rrqV6cMzDcwqXj6ETRFc9bEl5goKQFlbmJt0
abwkhkT+G8kG3vnT7C0AssMORbiB8TA6qGhLaMN9Ooy3yK3KbU5Pbsl2K6fLNtmfQZnqx6hKxpve
4Qkfy/gaeQAkktR3ntkJBGzypNxWTRu/2FYWbUQtvOXAXXILRoekrZzdGKDgN2aa4laiJ81tYp3D
+cyMelY1kh2AiIYGzF2JPb3svmizL9QKk2zt5bR076fhBLYhxQOVz6Iuo4DU1dQ07++nnWVba8Xm
UnOq/tCaYJjAKrE2q8rYGOZjmHjyRcl5WE9SFdjSemtqbcRmMpCnTGMn0VrEvAqvfi1y8+egT8XP
FHKwr//0zOQEg3Qty29wHvMnvS1PiRnaeL7+9fDr1G9xId4/oDIdY0QYXWx7SG+WQ1zROBa3+xmt
c/YVBJhWWhPvdSdMllnOei5t69kqR/8Rm8Wt0abmLQ8yCRcb/BkG9e6QVnG8RyLwbOcakOm4XUVB
3n1W+MGX3VjHNzgJ9baELHjoALleHJ0WF8ir+q1AbWP0kKnpjS77YUg+0xEpJtEbjaLFn7RFcU1x
aF/vj8yxe+lwpW7pSOyrObPzfjBoIwPJqoiMmK/pc7anwr264E6gdbo6JsOgv42dsczC2Hum5sJD
q6o332dnqzyt3BRB558FqgnuHrmz1jF/nNtSOJvGoVlf9aRk+BNt5NxKjMf7gR2SXFep3XOP59pY
KUXDrD9F9+w20+7loQ9CUgLiEbtoLsUtA0fpGg9B4evfKqd9QlaPtx+Tx5rZbXHwckS7CRThL1XY
P9BSH3eQl4tFNzOj7wjpSNb5DuUAFpx4ZGl3XyfVVlejQ/AFQo5N/oxZtPIOjRCIv5VdSjrgunDX
rTYrazygYZ1pgx4d37vMrR5a7loPsgiKfaLpX+9nv66Lcpz2ddO+pyW9nsIq4peitegylf5z2TfY
ohkt8+qztXNNVtmO6UkBLye7RWYUXu5K5VBm1KIgB/cqNx8JJw+PraMBMIsJNRU+MvY0idqb0cVq
JbCMrn5xkfFrBAeejdud2vp313U932Uq+0YSC2RBknEQKxnpqS7m4Mm2esf1mz3SeAyZEPTeHmtr
/JiYoG3sjhlhxdj+bwetIbArdBZRaIrNWPXi2k4YWdQcR6GR2kwXIfC/6Pn4iuwegXjk+OsuiM3D
r4Plooa7n6rYexlmFE5e6c2jcpJ4jbvrqBIVHHQzKZdjUkxvAVTqteZibGVSNr0NifezHY3ooS1i
tEOk/S01Q1droYw5x63LruV8CEppr/Kog8ASwm+M68TAmgHbwG6JUpYT8wBeaixw2BfMOa2irNxx
n+lA5AY4CkZlbIVf2WtdpMER0X+1IjyHLXtpf8FOZz8Ke4zR5DcSM1GWH8sR4ndeiIE50fQexY65
p2uV8URB/o8D50LcxZMxumrv07SmIZrr3joVg7mAvPBp58H4AyM1EHmWNebJ8TIviv5RUkruwnR4
DR093fm8NvktjPSzj17bzDW/DFVirRkdpAcj8b4Yhcp2k3THYxol0/H+6NfpkH6njdm+FWFIkAm8
nZPdpON5CFS+si3KHHKGFs64jVIje51gtN18ki9IHcxfdZKWHjriZO4fA843h58xJBsNIJXS7ONN
7hUhODq2Ju68SfEC8/toZ8X2fl2DN7zEYl2vI63MDlkiM5TtPLofwnHKDvF8uD8axvwnlmNFNkNn
o72OEsgKBpHkkSbeWWd7kthwI1meND5x3/J6g+pWpcxkEMAG69HsP+IyGq5q1k/WkXy0JDTE+6X7
YUIYuSYnAVv2/Gn3Qwrx9uQpuQu5fVOZmI8Fr7yHVDr5w5RlcmeM2Y9svnS/bskK5kqvb0cANuuB
6PenLJDMy5yEBnJGr8cc+7euGKfzNAtNB7vFcR0U6dbTh+YWxyWro70rWo18RwCmtRccS1FY34UO
w2e+1VFhPU+6133SxPrIM1imaez98MOu/JIy/1pAwQXfFJMD0LPv2gxmrFC9O/52CtxySfKIvIap
TcKfRv6Vq023TBvRmtyvOQUkXoly6H6ps6o3tlrqcP9Y0XeAYFP2b3qFPY8MxZtj9/6utjt/P+ax
deW9mQMCsLRPJyECIez9H66m2AhmmXqK6sKHf5KTM98N2UPT1WopUAZ9CWc+9Kj5P6hBP7syEC9T
arFJIjTzCKXGPtOf4ClC0f5O9/qo3z9Va29DUnZvg03fTXOd9064z3rXqBUvQ5ewp1IRfB7kzJa9
gFuFbb0pE7BgWRlzzZ5/SXSVf8OcdR68qvg5g/lErFN/gg/uGoPtHrmTZGsSaL/I23Rn91F9s0sR
LSbo0tTLajzCE6ze5YNnxdO7P5DHWTrKWDpFMb4bA7IFNXjGkb5L8k7Qzv1yNBovbmbY+8YkcUGR
2FI6jTjTPNfPVZ/r9BjLYI3gVK2SyeKnMiJ91WchU1zJr9hz2qXhJ+ElIGjsEqMNXN4/IIzgYg1w
7kciq9c2c//FmBL3ms6IjyIstStAfXGi9X6M50tskeyNFEz+RmxIOaV7EeR/PL5nKsvKBXczkvs1
w0DCksAjqNkQTCozm+hcotA1LULB/aD/4/Cn0/sH7teqIvuHPu/Xt7o/8vx//c6/vtWfPuX/9iP/
9GX3rxC48TARNfBC+Z6Tn6fbQdfihV0J75swPug06D+Q8pKNVOrVC8UehMohik9+7TcnVMLAjiTt
YAQPP+6fO6Y5EgCRvISAm7ogCHcVu8klwCn1VDU82zl/v/tZ29fqidTWn2ZEyBsCIW51FoEU9uCm
O0s6MTpTeiy9Po83NEk92C/sNjCvrj4FQBDAg+eiHdZdgVD898PsS2myvBge6tmOopxRowT+9XDo
adBTjtJmdxnvJUU1rgB3VUfsb7gw+hmHYBXsnUrQW8UimD+kd563jiFVrkrN+YjtOv0YNFQcqBo0
HK+uvy7xuDC018jV093yWODB42szAKoeTZG/uxaJhrHO/cL9EM4cm1+nf/eZ94eV0RCqIErkgvdv
GVouLaHfH//6+t+v3s8ZbLWYRFv2hp00jr8OrpmYxzT0C/QADTLn+aP2fO3+gT993q/T+yOkdtVR
yfDE/ig73g82cpDfH91P4zT6UjtFeph6b+0UEtG64RLIYLNcStpoFzEaj5Q9uDnHND4z9yRaQhKH
4EUKTHvbwN/+28FvBEX5UJ8iTNWLCAWs64sYpBmQh5zowbAYzMMwe1dwVPIWb6adyWyZ325GfEvT
/5QUN0yx9TVq4XDOo0poo/rtEkhW8IFlhg1dWhmnQrj9C3+0NcVm+NFNTbwLK0NbV/Mps+8XhzSa
xzIu0XdIn1vefD3XpQZWomz399OexlUYm29O4CdHPSJ/6n45m0IiIEXmoISYolnRdbh/16qgkWWM
jbm5/y5aTAqd44RPaOXFpXJFu3Ckr11lxvTUIdWkMFPzQmuoPtuwD5dmHtSfuULyNdjdB+7+ZNMF
goaeqmg4+mKbTlq4HBoVLyfVvNCVYC1jWxPU2SLry6dkqM6mWzqsaxYut2r6SScFJGI/lOAX9dfR
T4gOsYmLzLkvPUVhO5yHRn8Kwcc4sfPJ1ht7bxRuSp/lP+jrrYxU/0U9VGlG5KFlj1tPQAjKB+1m
1wwNPVS/i4peFdg9BRhQT7VThG56RzAnWWL3Fi4xFAtdpQZZDXR074eY5lPRDcVu9If2ETBy8Eh/
c0wsh1ZLjDVZ89xzM4UKc2mlSCrwxBauySvFunyhcAmWLdQaBk6tvwM3qE51Z8mTZo0ftCtr9HFq
eMLuk63qYCq2hdYPT0VtkX/V2e/x/MH7Z+hV/6xCBMv3TxCaQZdQRcPKYbG6pmazbmqtfbQH7cUc
CSMnlKUl9X1qH1WbPgQQPheiAbUMUau4tDCL6CmKYcPSNqHMZlvUaxke1WRyjn0dtjt4kOCWwKev
0JOQ4ezhu2ftdMnSKhe4v1EFU7hWD7lTa3TR/LNlBtbWn3GRPrfcVmESJz+02ql5ZFmPa8yO2ZPO
DxKjHTzqtUqfgq7z6ON7xALMp0bU97ep2t1POgGJwhHU9LZKvudJoX0hfeSn6lPou1kI50q5yaMx
H4IY3uOAIm+d5qz5iRfsmd2bIIqV99zHPtHuTuac2gKNVugUatGnXos50rUXlXSzY22MkKpGTS5r
Jr4n+GzZKSXjfBWrEgt+m0ZLSEk/BZA/bAuuFTP3+6aN4brXGNeLLnu1+iF7HFIKCC/Il1ZsP5UU
Kccu56Y/4A7eGINyXkqTLrmm2/XeoCPBlhGD9L3LXXuGInvdPJNW7+3chnnCPAI3vfR9LAZ4nr09
4ghtniMHeo6IK7jinmV+Ex6mtRgR8xAzkfR5sR6gRYotldWJDiLiSKmn59pI6xca4MOC3BFx7AWt
SStwyhWAuIZerT2ukfz5T5ZR+k/1jjxoiQqLxxKz4jril8EtZTD2nvHhFv3HthnDY4b++w1S2R6i
TklJ3+Oqr5elbQQMj3L6IXBYF1We5W9mo8FlFzq2uqxs171RuBeSnToGAvqDMTr9ZfSMat0CRXyK
A3cVmDE1VxAVEE3tfjfxux1RFfqsHwQvhKhv1lqJfhDkRLfxkz5Z4TnEeWwD9AJH1eAVNLVjimjt
MUw3rKv6cWiJDYXXy7Spttt9lyavd9PK786VYBj3NAzxV2HB3Cd4/d9EOj64S91gbkTbU61929j7
TGd0+nQns0vHE/tkeM2B8RRPfv1gNc0XN86bPSqFax9VMamIbnKO6Ykf8DictNzUMfYZq3IqYbvG
ZbcVI0ECKWB0q2yfhsQSK60Oo0fpBQZidT/YFnPwWwqW/YEctvYB+5pha5+pwNShdVazRv1lUo3A
8qyBKNGRk48BKjXXmJjAu22+q8m0eqQ3t7H0Kb+0WM4Ik6PmrClomJcH2PWZX3/zQSPmmknWR5Ou
kOARwdUiMwzxfVPodECqIhE+5FPsgddQyfF+kGGa/v7ofmolX6XjguT3Wu+VuII3o4ZeDabRHuR3
kfnO+ddh7OCUu1NONgfXWwAFy4CuGpTBvlzR+DHgCbhXim60bsIYjxOhrQtw5/2qMSiSUuWrM81p
9UDnB494b5eYmPz6qGViT46jdbgfurQnDJR26SG3WxBZ/si+BRkIIBv3EoegC0IRkMgDAYU5VCrf
HKHnb3iP07zXfjad85qhA3lHKDwsW7y6j2gnUvJGwIrWvUVsho5Ltq2Mb7BRiG0Ww3vYj9N6nFM0
QtVU12kEXpHYrsOaxRigCsbr6IlvWaqpdy2B6KXKuuc2C4OgHv3LAHp/xW25e0KKEKwaMXpPIb4Z
hjlF80zn4KjBPl0EAnYdIja1stJyb4AfOk1BbTMGZYqKg7zfF+jImTEM2sq1h5sdDPbZSFyipqxE
bgu9/QZjwsdgl3rdGXVqu/Ad+nI44D7yoo6fs9luh7w33KKWTt6AIsPoK8UnQbHuImwYKHtO+Wxa
hrqBVEOPGXrX+5mZadHW7DDH309DPnAjEGoXly4ZSfPZYHQFrY+yYtAc1XvLSrtj21juAoBZfhO9
rrPDKsQeBzIMTTv1eTV09t6KoHV1EBlO98NYFOHvj2TMDm5w8Yp4ev88ck99zjPG22kexofIymz2
/VQnsdU4n6L/WuB0+j6JnJdQ+FVvr3GqNV/D+Lma4a3p3IpQkY/z3gFZUhnjq5EZ1hkfm9onY3Ri
i/aoBUl+YOV+lpmqzn2dPfSuiZlOQEqxmvQGx+2l71F6+m8iim6+wg3kVSGSGwsli229yLpETej4
OT35NlxYGsFMg/tSx+BLFBEcNQ1VOTnGMm9fUCgw/4RtfCLLh7eg4+9aW7eOPJPvXkqCTmpUy7pt
N9Ic/zd7Z5IbObem5614A2GwbzwkGX3fhzQhQlKKXbDvOfTYgD3xPgoGPDBg76G8Iz9U3uv711/l
W/bcQKQypFSGqOA53/mat+nmozxMMjF0SJIKhhltfhBIMhaNLrO5XbEfAWbCjLf3UxqC9lcO1zzr
DQbcg0yYMma66Xorz9GJ1RY4uKvQq+GybvMP+K2IcKfKsYMAKBkBqJx6AO9DwLc9nXKGO9bOh1a/
B63Z7SmMFor3Zo+2dxTk6IROAho0vo9BOdoCcZwUCxDTPlCdlNeSXu20U4puVhfawa9f74IiIdCp
CQDRNEUAgxeIYzg6AGLwUX95HeMRE2DA6hF5K4FrhQ4lfrinPkQ3Ba2auvD8DbKNRx/cEwwo3C98
E5ueOENIEnL3pWjwO8zkCSoCRfpaAFO6Izs+hfsRn000cKa+mceraFId1Rf+ofKkmjzAclJM5a4C
8xG7hE4vVryLWAQVIfR9kMBrSn5U5hSmvbK3dzOka1+JuSvb0GKBM6MFn2pHGd46vJ37QkSKCjWD
cCYgjILqeJGshCC4VLi6095GMFpUUoe5s7EGc2IXaWQwOVedMsZvGhg6xydCH7ZVh1wMS8pW5e0k
ZBRXc/JZktic0B4ULak2M4oDYTkJULlD4NWwwD9KszaK3tGkCPYYUZ4bcTKazKe7jop76gVFQjnS
G1bPfBZ0L5lV07e0iaHD3+oyEefYGxyb4uXaZVLGs9jt3xzRr6b0a4E84Z9AmuTau87EPwVKbjRT
ReHZusU1xOl9neqYRwrxRhdzZI6yW5E2NWqq2sOIEpJGOasBkw+JE4pIXxO0aw43JMXCRPocJXks
TY9FR8u1zqbV5QOOVD/AFpbckbp70UJmwim6i0KmszNoqo3281RVMRmNakDkKFQuo1bBSCLSl1IG
hRWbkszBQEaxXN0nsnMeywKSmF+ZFzykYdR7b+VZ98JBL2y1msYEtsj49+7ypniTh+cgb1PRfFO6
WLUTAH19JYhHud4iew5+T1EXncwiQbVp6UpPJRQGFDScCJP5Iq+cRlR+dYZr8g4lb34uGtOqeEf4
WbVMRxupm37ACo5SaRTLxQ8oK1g1qWxoAPd60/LGtnozhLMGibNFIAXe3Uwp9MMC+MxLTyJeRGfq
WA7CXcXMV+4Zowv7uMRC3cQgZ9VJu16VCkvJVVByeoD6jhSh8lqu86Amk0+Caa+JHXxM05cR7YRc
CooVfEY5LeoXosVZroO2x8NvvKsQ8kpHrY1ZJCjYsY9eRXJb4smCjL1ZZe+CZqz6jG5a2JHAFcD1
YUz29NZRQjeLks61hwvoiwK88a/lYOwA9iBv5lXY3SA0gV9HYQI6DWelWsRrBGgH1FvqiTlNXvqx
icpkCWVKXTCVm2M1C6g9A+EqDwe4JVNjKCMHFNdo6sphhZlAl2GcAnTdjtJJv5c9+V2F4AWAUz3i
zo0/c834bJJ3hx77dTO4v7Rf8FX9qdlHrtNpmLEozcRmIBja8D0KUJLwxqUcTsWPuk4RGcO6Gj94
OpVli1CakwzqXBbCauR8V5vBPBkygrawDophqowqcYWKzkXThAR1BDCBAF3U0Ee5oIjQWoKfm0ip
56TiCy8mKis3nb6idF1rDPowx0VX/uMVhE8FgLCUT5h+Exp3gToA/QhXcdsQg+Q2m0kal5K2fYFw
zRdgCe+gd5TTQgSgjHEG/ByIGfortH2UWu1IGHqyx5expWmR4uo+k0cd0MAQkuOkYb7GwTBYRbeR
i7LeSmkc7bBxQRmTOF2ZA3pz6JOn/hIB08Cq8C8FLEm2OUyeCJpgeTApvG0lG7+QhTG2uY/5c9LH
2awbxKWKvwwzJH+cn5QriCXESgp9OluePFGB3/TLXgDQFAol9q+JeRW1kUSU0BVGYkYhgbHqOvio
C5fuxvBev4QDN31iaUJVzpiqID0YkKTXN6lRspWoN9lKGZ8hz2xFTIpWjTAcBoHJfpkOJXtD2KA9
/pnJ/S4q009n6LCon6hFee/N/DI2V+zBgOTPTO6XONp1Tmp34iQqGapHTBFMP1qkcmXZtGyaLSO6
aje8xbJ5CPI+nfdD1K5bSZxnxiDj39BYKaYLs0hUpPccqK7cvLLVaxKA2Fb9c9zAtU+xpOLwBV9a
G1JjS4pYzSTgKKe4Dh4mS0HSmOCGkllvXgMcnXb+N6DaT1ujFc0BroBxqxAoA+HPGAv4E0iP+Jrl
UFjS6i1ZVwC3Ut3LEF9M5j5+uLCY2sBwd/h1eY7SYiHuy/NB1+aFKK5DDwkNF33Hktq6QtRhhTSF
52APjq5LPX2NwGzEjS3cQtWVq+8ZPDMdmszTlkENU3QEb9Fn0YVe3wjRuI6wNO8FybVKOPvpAAZb
llm98YfHvCgKZMcrYQaDEFwJOuofmKdTOVaKengV43DAxa2sjl0rY4jBW4j2avjCwhAJLM7svXcw
W6fQ0JTA8GAlv+5YN+uBYKBSDTiqa4+eF5fryKB16IqNZjVCwzg/VxDSTcrdZOBciiQJNH0AMi+s
MtXWcqXaI1FNoJJN/ZlXCcx09a2gPXmBhXIYht0kMwRH7oIU31+X8UGSoRlgojKuZCZMwCwRV+iy
nHqkfbdJ5l4FVbdbY7KCJrUbUu1NyhPOb73irQkPCEkaFvK0BSKHo0NAX+LO2kQoC6jJTPX9pygg
EcmwydhHKYe7mMjo7Jz6BGi8EBiqBa/x2L1YJrn73jGt9qBOdVAjpoqC8rsc49VUCmCbqpDhfciR
/4K+kgTLqgnTk06NSf+rHaxS6Ap41V28SFDPspks3wmiJ1cvhpkWltaIBFcSjCBiP65mjVq9s4WR
Eig0LOwa35HGglpU2LejcZoDcGmyeo0fuBuzNJK1heRh+uZWIWwWpQJTH402SRP0a9gcr1lXm79q
U0otR4kgXLTuLxRSWT0mFJp2EswqE9erykXjykaVzp8rCqd0D4ZUJEhauLRwE5lbO2FzJkdgtoSE
94DUWSl75h7hjc7CyPwSD31UWoowDqeYwLSMAKd1vCzyYYopCdnHhIQk6wSLYH0WGMZuorLEBqMk
Sr/gJtSSvIU95i9h7L4WaZrsDSRKwB1q+grVNautSeNKoZJtAzvraQ6/xmorDKwDT6wRLs7mWouK
WVU1ltahRJxpkQJCpyVm6eexQ4o/eIFeC9muJdMeAjyT8waFL6TIGyYoiuFNARg7AOU/S5VesCcu
DUE4NOapxlvBrl1PsiQFOY1BE+2izFV0nloEpCvlFojxPNG6e9UP+UqXo3wu+5z+foUbsVJqATNL
EgWOsU3icvAa5aOAPct09inkfjFrYVDiwKbf2gbNhFoYnkHtlot2FNJgX8e4Ihqzdmilqa75aKEY
LwB8oNIikC0vscI+JseR0AvXamFgsSDr56hRT0GYMz2Wpl1e0/dCPcNOTUfA63IBNQPfWlbJwnX1
k/QitRox+LY/Shr0BJKF0Oo+dx4V7RgwF0xIz66wb90PQ6TZmZ7fKG7o20aKNEVmzS4CxPm7MpVP
Px8Qc90nWhtPBWSmSbH4uipgcZhSLlo/n5qxp5wmuqcifhC686DFDKwE/0r+7UBNQIvQCF4brW4g
4eA+JII/VAX7B0+HaNAZsQhvPoENjslHquerNLy62mfrSdmTJt4laOIPKZug7cbWNRg8vbTJd6T2
4k2VhHmIKMMQi5IFu2haqfV3HifCEp0+cETkHI6o5owEZWGyDvy6d0xl2PTypFvl2M/gAPz28vtk
LSC4+HJl5RR5uxcNSkwbJXXuBth6C/CT0cQ5fCoBAiKa0pbswOzS+zTawhiRz6aUaN2iXwLBB36P
+Wa6aTxNEVUPOtCQLiDjnEyVbDB+RHSIpkPUjeYs0MD0CPhzVWuMql4GXlHCdpAjZZ6r6koKJXWr
Twr6GRElgl6T6gRyRr1SRQcsuXtyxHwB4knbvgqMKhtVz62+eZRmV0LkbDD100mWsB5AAbwQQaaF
4ymShEwQ5TSgx5d68xdy4uBHTwoqt6v/r+jwf8PXkHVJ+vtGa//5H/8Leg7/9R//29+kG/4TX/r3
eK/9D/78dz7+w//8j/+Gp6OOwz/86Hj/hz8qOfzlR/ymcYiyivCCaSA/LYi/uRq/WRyiLPxbeEh/
VWpAkftvMg7mv1VMlWgnQOehFa1ArfgLi0PR8WUzabYoomQoyC/o/y8sDmyxIGn8zXyNXSzLCL2K
mqDBtVDprP+JxGEUoQYz3b94vYr8iRGE26CC99vJ+krSB5wPKnFyQ8YosNM4wy0BS3mkF5ruSEFp
V7Xc7k0jzqYgLl7TBN0fl5lFVbMTo1c7R6IAD21qBiwRmQQIcko9KiKq08iN1UbYeOqell+7B/h2
Qnpj4lCNYVoSgYgIw7YieUbWqUma0hqY7FqKTyZFNzFwACKXNiRB3ZFL8FxR+eHG5s6b9AeR2Ctm
rQm5McRbQm4eAgireUWhO5WyQKccaNEyS32A4KHwwdlPlaiaZIJ+M3+VSU1XMxIsbow/BzXhVPhO
z5Uk3XDy6FOVqQ9NWgStwajYNDa2WaO4czQtBDBC8jvg1ktYo+fUSDIVuJbg5uGazyoeoqVKGb0T
ctmfBhUUESWx67CX7VcCum5b6WMuJNyGeSpzrltAoYPsWM4k8YaNqO4AaQ8EjFrPCP+Bd7QBai8U
BxzI9PWtZcfXTXhkT/dRX8qD+WvY5mdEL+/t3b8S+OsFQQ3mZjoFDbR3MrW3xLBdVrOUFFncC+Wp
QsS3WL7E75DSXug2Dnp1lpJNdTAgWHOS6e4HAAX3pMssNfxY1FQ3SSEQaV9LF7Ww4k2btmFiL5Cw
QmktsXvPcmJQY3ph6U6ZeIu4uU04Rv1pXqy7doVwAK11XNht0JdAeFtg/wt45aI5rc/NNXzvP+o7
cknjZfSRVdQfoUdpjl9tKmfTqAkY5+LQyedaXdwiVXr21Ho2fmpXWNG6bSt9+8nZgL50H00xN79O
SvntWfh0eJihLaNQ6ua9VGyAEtvpJTk1O2WTHdNzfO7vNW9bWIBzWCu7P0jDID4/uhr+URxf/hNr
6i8bTtMMU5A0EyFtZF3+yJrKfZ0mlTYElzxyv+BMvFSjnHaCgrCamO90fHqcCAza1COFTtH5nzWl
dkfpI0AFGKK83OhfFEi0C3K451oJVbTXo2qmtLiCdEPuLiIBi1K9Hu0+hMSz1VPcYeasXUosRizS
9yBuWF59ZDAGaN47qgCkOFZAgEvgPP4tAftnBUr/3c7aWnc2evwtuCvmOy93HYHw1Lv3SfHB1Pxj
UGG8H4upNaS3dlaJb3J9/VmqzNPNdpq4SEyvJt7ecod17p6Qsr0HILxxIT3U6RXJwgMaSiCPFJjJ
pyY8yjr8zyX2bsVCzc7QUQ+qflGW2kVuN7STzfFFlOWkPPB/lrUEVfpRNb+i9ii1Nrx6zzJIuD+q
Na8zGG/V4vfPC+9cgnntP412zWj0YTzKS37wEhuWwfX1nv1C04r2ij/xrIXqfoeQVp7t8KEuffku
ZHeJizpp/UkiI2iOCzH64FEu+EdITSBiYYvuh2LvuO0eNosn7ytspKd6jR7ppTBuiz67j39lxs35
UvTLUdAvhIw0pMoCOH0mCwMQRGZBSRMUq2gjKzNUtC2NGcVXm7yl5hOyZpvOcU2m6184g3EGY2Zb
gn7tG2VGrXq/v3wibXrbKOKtdATlZJzv/D8YFU/3nNMTn04qmlMBmozLXPtssq8i/QXmvL2ixYj+
y9zASO0MxlGoVoisve7NLectqlB277FJmTEPBfsjgcWcSy8M7vIdg6UUtejGoutGsZkhgnX0Yntq
uNtwJ6LcLN+mmjz+Zc6rwEdwzbUrAljzs2hg1NqaJdZPZLBixnzT8dIwsoWxzBN9/hKWtKBRYvhq
nchApcGSDbsRlkzc4rPXn9/eyv5uzjVh7A2f3dBf8wNO9Gf+/lYdDTH+2dGI0NLIb5SQ8MMV45/s
VDNDZStrYGIggjIrPZi66PHlRI+tkp1l80RXig4OrQ/kvuvulJe7V8EIKsptYh1Lh3vOMoHct1Ej
DxDi99+/PlHCzONfuEDooapoamQLfzq7q4qJQGimwQUvrQnyJxaNE6uEXi/tvI0Qt8sJ4rq9wNg0
k7Bt2gnFnskfkgYLS7oEygHHy45Cw6JqsSpLU2hNTEECARLHoeYohmcvO47/nb5yayTT+biXTW/P
K83jbvwpVqVdXHdpuSk6mXw6NObPN4mK4fDD+P7xGxUfgtdBQUx5Pl5BW2352fp0/Fdk4vvfn3an
ccOncIeQMVHfM9Cj6v6VrwJzCqxBRM5BuJWnZl+1O/Muf8jDZ/CuT3CU0/R1rYo8ycnS37S3khnx
jPO9pjGi0sP9KDpaxANeH/IWdwpU7PAvbiIAtpqr40Q14lcNBSq/fFUEbMq1EHUOIY4PVYWLwITC
Xe1yYdnl2W/C9Gf37/4PPinj+vlT6mXouAgwRCIvIxP8p+urz8DjZXriX3QzXNOEFhCPaPHSmk2I
CWoOE1NGzXMHaGumfgENW2XOv7KC5H/hCgw4wpKO9wsqUGNy+AefFnrciUA3zb+EerrADuVbNBgo
TGk+H5Hm4hbFk4eLGn/zaOTMBntW/ivvgST9i5dgIHH2w3WWtD+9CfRCkNafaJNz2zzjZ30zH+kJ
luQ2Pw6WpIspkzkrVptt9OS0+fq9Bvqreg/eabaW81g5Rj0S55u1SbMhKOJpAW9jyUT5MXiOdwue
+mfqNUsoO5f0VByEbb/FHclDBVCzRgcJp5b3xu61GrMl8628KydhZ1Lr3eBtWkjITl7UwvS34OVD
ZDvJ8on8yMVd1c7aO7SxPHCamUYZPYTvpvbRJG9KfUU3EVBEQtkLvB3b2A7Yk38o0mvNUqttmhTZ
GU9Z26n4wMEP6xfVsGJfSTun7bcTXXXUpbbT3ZP+lUfbeK1sRw+SLug3Q8EkbVvNXsh1r9cQg43r
dm02YIXtrZNMSLa5wOI1XqAs3rhGN7hr5j1cSvXzkegIWDYznjLb/4gtXxAdqAJOPc2jyImjxXaU
BTafaXSuxUuYHaneg2sGxC+pNKC+u/ECX93OCTz/4P4iclpNFG2xZhjPOP7q6jd1Sdyjhv0JkSlm
MOZ87PaMSxuEsS2rTBlcM34H57TPHD9N33mfP19lMTgM2OZ1X+rOC0fVTCX1G7LuXcJTeOYGzkD5
vwAiEiDapRdOrNcHkDZvekNiCnGQeTn7R1XRPIpdpZp5SIFO4UOV9ojIV5YoYBf/yv7B6Pqf72CE
SWRBlwQAfKNO4B/3jwDnXa4wkbgIk9S0gSL6Nrv9ilL1IyOXJRdTPqdQ11NUMCBBRwwtuiks7squ
KP2TMpwXaFZJS7N/2XlazXzMrTFnRtGFacpRQWfCN4lO3CxzqiwrPXNMGwsvW97mRHfaO3ZRUIRY
GucO+VTw8Zk3ZyBbAuPmJXaoG1kSmVAEGYrzXmv9/eiBOPXI8P9zBPvD72/8yedJmORRCg0uPZds
PME8zLTixKMWjl2weUzSoz5JbQAhqKl9GICeRPG2Fuprn954BqWHHCjsw4eZL4NbNhRTH5FxW5Ym
YOTdOXyMylqbGmQvz5lUpCfomEu6o6MJNJjXrRvdi/6+ldqrUiLVATlZPurFkY+4soy5wWQvVPFy
m8vH/mUJwgslWvRo8qN51j3W2hOfzwn0Bmq9zJjnMB0UtohqeWCZhfrJoO3J+JyLUViDPMb9Yz5D
77nlD91HB2sKLrfPCufnW1smENSq+rUmP+OXw8+1eFRg5WFWT01/VyYHSDDuoukPmSMa26o//H67
1gOnoHH2l3mCK/dVZUpZ206uUXujqyvVf3nBur6K6aW1BRjZO5mhBV4A/LkJ+g4o0s7x/L1IIioX
+1tCXlKKuoXm+VwyDw9uCI/x7shWwYEuYxSDdOyutikyalaGYRs4hc/ThhH4VctQINoG6nujedsX
vnlPwXvLgps7VfN3T2rnJunMWkVGnsA5+WXU3/ob7X/4cN+1/JTlczI85Pj0Qr80PkUvTLBJHm4v
DIdi/a223O4kUSD68YmOGsv3i9iRr2P1/cgWIBpiYQzTtP3qO6iXPlr7tj75UrPeEYw3HnlGUW9H
0pPrcvijNO0CuZ2X6HxxMbColwjYALLkFRYT99vrP6PXYzHUb4g71PLSqw75ImsuGiL6KCuOki4H
f07Ctm6MG4/KuKUfL/8rze8G1Ud25wvlQu8ffCtvT22NPz8Jxm8tx1ctewiqHhJpa3J/KCHjbYBX
tMcbxyt3jiBvXcQiaruRdi9TmVOpGg49QeI9/6zTIZYhE+zRbEDKylLT9zXqZnaVu8Aa6XQsuLq4
3GlT/s7NNUsIr4uDxqBR969bGNYz8DowyORTbP2+yeaCl8Mx1ylGDtusTHZlufFROejvvKDSonek
6HPmY7lhgxOYt2pqRa8FNu0KrQANXOJy1g+rdDUsoa6Im3IXY2GFz+eJ7QRpJL9pR48hC4UOuGg2
cRwgofeaevEU5lu6ZblBc87JZ5jOWIXnRBa/OmDSHFh7Oh3fFn/PV1h9N7HaspQH74SUTSMzroj0
z2iceGnm5zAbsFO1kqUkM2oEWRdXH+7koBJD9cSR5NVMw4QbOAPQBT5TA4u978iqbxMAimWM/iOb
Wr6QNxIdUA/v70QKoyrsztHzSybs5AkyQVbW2J6x3hv1Zts086Ke7k2AhQEnypavG9+8Wv7UJnce
xcaUf/nBCTE+6pTgWSVvaHIJq74Gv/UcgwCPZsb5X4pvDiFj/GqrPgr9Y+wG79ytT1iDyNmvBv3a
hO8Elq1n7sSXXU45ph2CYmuDYLZfQ0UESTkuuaniHpvLyYZ3D964bBm48ICV4F2cFEgM9Yfx25ze
PCBJLgIU55htk0Xm5td86htzzIWKMYY40O2wmypODi/JX/2xG7VG8FPIF1oaO3r2bgTaScwXBsTb
qB1dh3RKsibF+QbFKC8eJf1Ztio8uslMNYtPFLGkJdbALnYzaGcqVefUTNqNCxW0nYnrQLRJCUpw
6m9IJ/mgQHLH5t94NMkT7+6VS6XUTU3mptozZtyUGZgy+TNMsefNK1pIJ/mt/kCCGbASwpdW+5Hh
mu61iIispEo7CkVhVWzV0oZoaU1oTSnl5Cn7NURf1ECZkmOsoaHtFuvLl6/OHHlAIG0JyhqTAKz1
lknzWh6RpWFiv8APnKZYOVci+D09xtNrCfKmMHdTw4lB6abQ8rFd6sIxnSi3xhEpkk2/wgZsHn/T
1yxm4EujOyAXy0dgr/aRxBExxKG8GAiiPVgwBsPBrRYn63XBrNXJK/fkMBFfiV66oQCxNcZ/tIZ2
KbQDiX4oJlfT/BYY9dO/uF4y0wmg1dejHII1o8QKxLK/fChSs9WZ6ll5KPxS5qM+FqwvSlSYkcWq
mQkBCtYNatFNdlL86IZ1CwvNxwS13NX1Exrd03VRpMU+YniQj+27zP1mqHsfHqGxxGw+OsfYTK/E
c3wfOC3gOiFGR2eoX7lhu9ODyTRcDkjrxYAN7qY08ITkkqurfZ6y0hFrt3XO0YiD1WDUSasVQcpL
b5Mys4FU6TsCHO7oyMWNfxR6An993s14KbAeUJjIZhHdvbw2qnLK9I+BtSkUBBf3mVYfYB4IjOzQ
Mv3FQ1e+BJt3S6Al9mAXKkyK7u2KZc/iJ4UnSRbm47nJ/GeMqfzDrSPfb4UjSW8pXsYfxm7kf/1O
osdP6LGZ4/kspGNajYKiBQcyNK5NDgcC67GHLBz8aEW/dpg3wpG9eqKXxyQxqrdFskOl4Ci3zVmC
ABdssM0Sd/IJ86jg2tyHu8w5Y7XX8lgdpFvPPXeajSatwot7BJdgPtkiH/pZ2XLQT2acNFp1lagO
PKZ1ziu/Vx8qFuRxjhznoZ38chFS/OKRdeNHtf/kSbhPu4tqvuntTeIs55g/BNcarqUbWuUvvTkg
0lAYqwQ7cxlMzwJwspteQCLJc7heVPfhRyudjfpIA46GgF8ip7yTlhpl/Vbfec2baq7hficUrOmF
/0k/MPae2CwZZ/pY0SbYSEsBzFw5a0lElrHxITwMbnf/SesKouaSihMtf+nQ0aHfRdfujqzGud6i
hO/Z0jXHo2GXHbJLcvEP8iO9jctENZ9LpDiuWB848kd/Ba28C9blLj29vrrAinblbXLWjvpZ3LfR
d1UYG0q+NWkWC2DLUvh9s/3gqrZnv3qID/P8Gg7i3t9IO/mgH9BRRDUkmNL/SxCdxZnA1pB/QQQT
hzVjN1lw4PNqrCge4yoi5ZXC88/XSfPGr/DPlFJloNgO66oW38Ila4lVhQLFz1pUtuPPCq+1//a6
+u/VNTkO226XHvJLM3bQkqf/pNmK79OzHYcB3hLK1c+doXNSGvtplhz49OfLgrmdmLtBWOiDbeS0
1OaNv5iYtwlBMn5Mlth4f+GIrJxz7Z2nk9dHgxxWgn7ii4zJEz6o34jOfKRVCb/9UofHfNG0FsqA
vb9PucPmQcTXuyUUvLMLG+UrrkFWqPZWyG+lXCBnsTOLozuH4Y7BouaenUypbBkZcOQ/+rsxHqNs
Tx4T+VeyZGoNMobuJBxCpp83pkXihT3fr3i3vKfgHhBX+NmFXPtVLR58Q3DnBNN3HH23TvjmDpXP
yCJLMtxNHJ2pXdP+vVK+qk0kbr2T3t05EayqWsTlmCNg0U3TMNsll6q/c1NdeqPxzcg+2WU4K4gE
6ItqjRt+vEl2gIJXipyBwR2kMg6yr0m6L4TdLMH8LraJ8oM250hZ8aj27a44BMYa07fvv/6mESA4
bD9nZvFIk29Fe5TyBe0k5de2zr7Mvbv9y85mKRGKJgv6yWMOyUZP4fCe/HloJ83Fn0vNrY+X3cyH
SivG71iOD0BWbHRXE28jtVvVOOIvcMOcXDffiuJuTrXmuBTqt7S5VIu+fuvjk1sfmZs0l1Q5RAFl
x9pD4onClMZ9NzaV2YmMfIpT+ca2lg7mKboSP4Z79J4eq7O6yU/8cpNHe5MfRNn2230nq8iR2f3r
4udZvRp+gurrwVZx+A3WajCvLSdaKJ1TXcxH/uRMm0zpzJxlceNvxCXfqH/1xhtpObWAlN3TD1L+
o0MKr/aPelG3XyT+4Zy/ybjDue5+8zDo+Ie/NOEj7b4mFLu34qo1B03dax95vV6w+E32+yidOJf7
edlvasDu9jJ/rblVZLqusSHkydkiQUqJ7xRwJ7zxDkbvBEP1Llz7nXSrYEcekovoO+pPeFCJwfIF
WZ/gAMc7qHfMKMuO4ua24Ap4SB8JELkVjwV/stf69ye/P565FjHb4FgXF3MqT8c/iu22SU8pV/8L
7ny6b7YGVNS5ndPSn1en+lI9s2cUnOApDquwn4sIGb1eH04Y3iKd2H1v2J6Tz/y2hcwRblz4guM5
YbrLnxWkj5Vgshsj0RjvkMlcmSqSaYd6RRLOWksXRndC1cx4o8AxppK8LMVp+THGhIbDQeFY+YkR
r480vATyfu2a60y6p1NvZOiQoRvJLw6+Fy52wPDyp9nPIEOp8m2yZ4//3uDg6ft+IaEp7aGwuh33
/LjrOshBHPdzema+8qXMOagpsnHoYynSePJOPASQPTs0mwtgeoTSvsAV67h+mOpPq/R/l7XFjN/W
Bav4s2dURMjso6aufmo3XyqdcOvu5PAz2TbubYFGNSTMG34fF015LTTzTU5Oaug4ZfOt08eitvw9
7lyo0Yenvvu/cuCKgJxsGmwnaCACNjvkof0nq9BxWYbfBZJhaOO/Pjri6fdkEk4TG5694+1ZElnE
eudXurM2m4hOA8JJFgsCGuOqeUfMgneSXM2aMolkyAC1TDOX0eSjxbswQDFVQbDQjhlITVk4iXfO
6VRHl1x+EsW7iWdRrXpQXXl3hQ/2i034/r2TGF3fNP3SlzvKUClEJH4P9AxUuYp59jsdEKT1Fq/u
TiD/uQskY2Oskvgz/v3H50b8DY+Fa0FtWRIcsq4EGC3pV42h0FQK5bdyko1ibkvRQGDRMYt002xK
HZPok/7wXmPg596n0tvvu55/U/YRTyf9ztma3lRIv7KNA0ZQjej9H6t6JdWR9c5dR+S8RIEYeVpx
wZM4m89QbJll7bz4al4bJCJaj6D+k/39PlVQR5BugvSW9GfBBRE92W/VCElnXnBbi0upQO+eOYH7
qMz3ultOekZYkGRIGtpblF5nRfTwtuYOjG/0K3iXP6TU7q/1sbv4bzVodyT0a87Yu+hk+Ngkh+hE
ncHlktaECJ4h6LwDqAzZsHZmrt8573IHJQhhIYGgXY/lJNca7YRecTQwdCC0Zj/v9pyD4Cc54ICr
ZkTSsW1TGHtvWKh0lj45IDh9f690zgiiLNv4UXf7PDpTcKrtXco/H4n2Ka3GrUZWnCwR5OGOdSzX
7667/37rx033kn8RhvLPujHoq+6R0TGGeLz2CEKWML7BvTz3YiuR0QnO1jJyesVRf3ATw0t6Q8jF
iW7UuTjAOhpYqUzXpo0C1BKQWkxQRT0D2g7P9b+8VK69AbVzMvGTkU7KEo5uWXfjxNc/gJPhFYux
4kJjFesVdUC3gf2jw/WwwCmio+NUawPNqV1MOvaT2oZ7vbhn8pW1EkEFlBfRMT0GWBypC2EA+Pq/
iDqv5dSVbgs/kaqUwy2InIPB9o3KEeWcn/58jdd/di0WYIJQ6J49wxhjToeiXswdy1vOH0M2PeQV
IljwQjVN5TIi7Lasr/m1orN4Q64M9fkTJRDfJXx1prH1ifzdWT8hCbm3DnR35kDx25CssaBP34vi
K/XdKr6I4c8oq24Frds9+LiTUKNNKWcNhcJpMSFzwMjkvnelAKcmrlainFGGx2Eahc7CEqbzsW8e
JbWK8B2FCH3B74hJuKjHYxJPeBpwjsR8FBeNFMn/P9exRyJ4ohnvv7QDGcSu+pTXzxwEuyp2+QuT
6fTzuJoh/DCI4MVf/XmdO0X756y+wliFr8oCIRaJck5I9BxmPD7HFwkI7ZzNKEuwBSyy+OZzEP4b
gdLyr3CRLXEW+RJryjNIoUDqkrXiFSGJcQaxTRC/fKbaQu3OIs9SXy2xVS4miuf+giwjibX/vUzK
QA+uprPRDp1On+FLXl0e1Xu2S8tFrM5Wf0MoNw4Nxruj+9LusXho+9De06sFX2o4Bshq7HGWDfzy
YUe3RFFy5BZ+gitI9KP9jVfEU2vv7BPWu76elCzll/xCjnjTm6hzLrJ1smQqcBOGB/vz7zWeKfkS
uQzsEDehITV+/PeR+kCaESWZrXyzXqlA3aIbSW8PXdVqqY3znT7Oul0V3jDbb0RtHAvu2+B/t923
NMsY5m37096J2jwoAuEx2+GX5P1txf5VL7gnf/7eP0+lJupprzmlrF15+fvl4VZ8aK/SJbo5yha5
/qvyap70E13erH0npv9dulpvwz18b1/yk7Irz0oOlQ/Q07bT6evn4qhExVpv9nn2oSsvPSc23z2d
U9guR+Po4bJ8S28x36/sNWpJEovNllbFo3PL5GgS74r+Ozg8/Zs0OmbEG8e2OYzKJlGmzV1p31g+
H3PhXjzDjwWfyKCT/b87pX6yWrLeFdUluujGAX3f45SX/j3lL7y7TD6H78Lj++89XqUPn+/dfP1e
erjPxDP2XgTuRD5s6t9HjW5FMY02HvRi7P1vATGq0uWSwUfkA8y4f+t8+Jp7JhCzxnsxrlr9lnxC
jJgQ4BwzFd5JOo1joFphlO01R02nv7ETnuRigeSIWAlRixvpz1oSgpXzRip3auIf26j8hER4Gl+L
37/8TIBe+qMFelPRo2Si5PILtVAdMI/vz5QgVEE120sQa8sxTk/6bw3yPAz9g/ba+hXav1F3DpFv
6L3k9p5L4bv/DU/WdSiQ6LBqNZaX5jfOhq1Blre5exr4uUA7Pc7eid6ssauP772iLlJfD6e9+Y0i
SUiZ/BZ6ejoTpiypUak/lOaX0/uu4ryEEUqR0bTPD+m1He6Pc+1/SMXVEv5ek/3M+dMxv/z8QB+B
sx6v7Xj5jm4YkgkFbrSj3bCAw11zXqSDpH8/ug86osoKOPOD9cr2IO01v5JJ+EeWhZagMvy+bEES
Lv9s30QyMTwpzYlI4gyxfRh2lFEwVvU8Tw7yXj8DzfFmmvdb3WXCgvaXXGRWXEL9SO2tvQXtzaU2
WQkQjzdLtYu7BMVSEGTYN9onsG0zXVtbrno9Z8NEY3p4+bu5mb3P1Vu46pRr2t/l6M5Bl8MFxQOE
cdDimLfdPDZRLKY41/5Y/ZdevDfpR/t4A+o05ve4vUULOfos7127i40Fkx5ZbAg4Y3z9S/t4w8dn
QMPIWQF6bc45s39Tg8DRgHZ0tF5ZqxRpLc6qUy11quRyMM2Per5BTAr9VhwO57WngfPGocPruEr2
aqJPdyIyd3vY2mhR14HLeY/2o/dhdi9INCt0SFyZuApV/cmwEE5I7XqkrdOfncN6Y/ICEDvzk5tb
kSm+jwDBqpmoHbdzzXpJH6S7DeW2o8DMxSJbSmDevFCczv8eERFG0RlnntPp5yc4VdUO0ePLOErT
9s1Ca/8bitkJgBVOdLzIucY/pUcopH/W2iZd52Qd3qvvxzhMHSub9dHMcW5c2lpCiDoWvnlNeiRN
3WyAAn9iWBj+cWRMkJDqDy7GzobxFSJWq5ow9WExZEdExOEP5d3j2yxu8yCYavD8WZiT/IjOqXBm
h3eaQvq+PnEOOSbxnWQRBRaJYhEHenQzf1oWwYf/bcnGPv5CxjiOD2ienLtbo/ZTo64WiKlRa6zp
sChPwQ2RlqODpvIV7BOpI/AtFbYYbkeqCDH8EDYAreS+K9Q3bsEHzkBMXoWV/3kZ2ldOdae82e+c
XpITbfmK4BdTAxfxOVA5s+zf8yTr7B//uQgiAawXFFBKV0bp6ZNrxjbQvAuzA7aLnBdCzX9XkjEd
GYz4BSQG5vfDdjtgQz/NQn6RdxpBf3JubjR9iMphJlJk6gnq9Z48vVCXwbIuOc/oH7ff6Jkk0vyb
5iDfIbXrxiB3E7smGi0Xl5NILZRh6RyfJ9Pxt/it7Aa5pN74eh4pfmr/jmvazBhxpfOhLh7hfcfB
ECGy803xlRA9Pkcl78KtqMUBQAxXrgzb5Dd+UFm8cI3G/IQvZBwK5UQCvAvX2gXZFPAke2WFX8I4
keZYEwYLijvBDYyeLU+lbq0Prk1E1F7j6sDVBq+qHwd98zxIdA3/9l2cYBlnSxw7+/a8FOITGSno
J9wC0/W/N58Xid3iDNBxFJyYOTMr4RP9jSUfnbC9E1QueyZwFTxscJ5yGeaL2FclWETelN2kfkbt
P6ZiWlAxNSRRJ1VbOu3m90RBs5ZGF5CiBPxMtKzQzBiJfe20EX+ggTyhGChq5t+aTPoI2SiRxcSO
0lKiXWpH+2zpNqpJX2W7aps3TGHY7LR+/zeL8SvbAVX2eZ+nG3Tq7ciFNCmqjRpGt5zHCCx9cDm4
ZPFWODkvGGMx9Z5nLyxWBR5Eui0/28/iJ3m3PrOTvOv26kd9HXCOilt2yx47gINbxvMzK88okdts
1x/Htzjct4w+mu7ox0BedIGDD9C5MNeT0JmSjaxJjiMX2M8fo+y6dZe5OSoCIsfPKMP8vFKaRJvT
/XvBHZC3Sh/njKQecrR+9uBMDMuQ2pJCPUHL3hrtmhM2Krv0ipFUNJMIIflIblFX7QMZ92NR5Pk8
3T6K+LqBNJYk0nuAas5EXfhyuUSOIvCP5osCn7Y64jOHqPZGc3E6nheU867mFzCkxXtfu9XGM1Hl
y6iDCQNoNr9Ig+j3ov152kLsyqRDtPRT9Hg1pG8IrxM+0L6hXK9GV6W7Os0uMjbSMk0ObF7eJxD8
6To4pGuV1TB8iV/yF/WuZNPigCjM9iEuEmWb4K6/izm7z+7GW4ebdJPvyaW4jDuzWvT7/NzfzNfg
WpGXHV5BkWqLortnBCkUqY4IidNsqfmR1D1W/d+R/V3vvzXZZW+e154xzl5lM83+rbNkji1Sg3UO
uQjpAPr1snqvdGuONi4XV9pUwyqDGnbkW8Al4vOJz4zZ/35ATAvtuYhwJRmYqX6uvHsqYiZMALc/
E9d+/U3K57xjBPTDsXSf5wetA3mTIZlQ+PHRVnRsK+2bDcqZJjW8GysY09ZH3eNCArMUp1McU7bk
ikkBNn8ex+SoH8XhuXPCAyHyFZPoxAN/PW1Kq14wF3+7j50xZ093w1LoUPEi4+qe8sdPAwBxYftz
T/lwKYN29hvferoo2B1ww9T6/7M/fxsWv6Q1pw2f4uxIcyl+/vjzJ//n0ODThIQhD+HPEFTZ9VER
Bu/K+9wzg547AziZjWgrIisZAITYMBtjNuWzRl9knwCgBSz5VuHn2mexHjOC5Htqhyf6jbhF2bu9
dqfnIO7SsgB50YyfcOMzMLz34V6R2gpQFWselus0b1JRLDyQGa/+2DIFiDCMKHVtKKSjQdtHOZs1
U8YGs8QAFDYOx40x4d70qrek2mbk/y1XInHeILhSqPk5C8NvTQXbLgNTrTrW1hiNFc341iBKBR8k
CQtanWk3FrIwRUyGoPlXJo9wD7IfJXvzbGO+C+I7UEBiJfs0kjq3WUyeSw8jaZiiCeLSjvmI00Ow
8xCLC8vOUAEY8V2/T37wV6sK/jZNLCCHtuRrz3VpOG5yDs7xFQUfvrOng1P0UbVUkT0l2JgLKcbZ
Cz4qDQi5dgjpGTSqxYmO6huQMl+3DYIoRyCEY7Wm5C/3K2Lsp0NLOzxaH/yNQ/HApc+dnVMvuluX
zYpuqRE7Sr84bYg5FO+S8hEtdNLiR//SZTSL/ul+knjTaJt53myieGNt8vlnli8Ub65tla3wytu1
cM7JgY4lMhP36r2/9ONGv0mvqrwk3+Zpzw+QARLPQPGgdRwW9Ig+JAuJfH1xmVBNMP2jQPCn5kk8
PBZwuPU31JBJ33BXtshKvIXFvVwW0iro1m11ntUCXUjO7l3P3iZg0t809c0rrrrzMmuGe7ZKSXe9
SslvGt0b18MXNbJvhWrvMDe4YjAT0re6+BJvzMQL0rsU3POZnRzYavb4mAEuJ8jZWpAh0Y/67c/d
G2wAZ+YoH/Yq8r/D5rdeFhrYXorVPxCmi26nfRbv7SUNFka1mIsOdIXrbILqSH38t7M2xUf2Mb4q
ziRcgdZ4Ec1WpmTd3tIfQtVk175k9jppNhfygHIIEoi0HBpsZ0fd4+qkzk74ORRcSYPSPZZlZvht
sa87mwgt+Hi6Mbk0Trvwrj0+huhuyUel3OH67ySReWPcoiSVf6vr/ok94QtRfmPVXD39D7wrU1gu
rA8ik+nxPT1aiDG/lBd5xyXvrwP+qvxL0QaFjcfwXqhXuZhyJdWZEp2CF8aP0t7ozLZyiKtYe8n2
pEd4ICKVQkm3Va7KQtfO3ChEnqv5UB66N4gWFIOtWT6QOoWigcyAt7XO0pkOAt6tMo9FSm/qPZv0
/G0zHNUrn2Ajb95b77njZ/Ni3duDb0w7KrbAjK4ameJ19CEnszGfddodODi8kH+bfUiPiefK4SLZ
BdF+aFfBS+2ButpHeP7lbDynd1CG7ZLKx7BVrRnjsS7Fzzrkf8qztzSoD3REkbcguE2oZdNFzHcu
dncvYGqlN635mPCf4ROsYLRApnisqIWp19Y/wEjpz/GniOjGT3LHrMyo3hERx7v+Xrykl/KCuE1L
/U8FwWzAOJuLRGlA0Qv8jrXFH/hnxF3Lp4rskl0gpHRZn3AhWZBxKB30m7qpggqpRd2tv1cUe+75
peYSVmdIoiUpS1GEAnphn+wdOurmzllmUGPv1ZI4iMhX+mY54YbFZ+hJ8taELnxy/1YRVpBsyTu4
k2AwWJz+ntuzytbmPkQUlISKd7iv9E1dDslMUime4zDUr8NJBonT2Vfr2N2Bg1xEiVqvFlC5ETJG
z2AaP37wWnBgXLEECWeGKNytOrE/bvd4K4oLP6utWNqYECz9G3xgluqnX4xnXUGwGP7iROFKi1CL
R3mBKwlRTNBsUvtmrFjktI5qyI90rCnU9bdf6jlRvUmLySW4hKfsUMM7FPmorNkQQU7zHoWvdWke
VfmTW9L+VsY7ixm+Bc6KcC/4pYHeNfmphDfTv7usgtGltj5ZECzjawzOIuQ2/d07HRdykhZfpC+e
a0w3s+m/BxiGlo4UrUQI7NZfG/cB7zq69OmbMbGDyFVPLSWXP4MO5u3xiyZzAR7QLPrZN0cW3EuZ
YiXsfzFArPisrfDoK0gkvLlJCkG2fvoYkoaoqDOpUcwru3ZKY55/a0MSroWrEtFj0EaINBPhmHjL
biQRd6vZVxfQvKaaEkzh4+xIZ2OLWuuTHHbj7Tm2naRtSyLz4cOCC9cv51YxIwEVGssuzbk2l8q7
IZSavUtZMcnWxRojqX+YqHB8y9iI+C4dsCwg9NVfordnhCbTlOSdqp5oaSiCV7ckhkgfMe45scuH
Ws2t15AWj9XNv+4cgc+QBXICQEbZXQLmloxMQfPZUGmWLgX5hldhch1y9gvh1gbPQUjmMecM+/PQ
mmnfzrW4P1yVNg5vo3CGKvXj5M2st/Hx8zjEAMdMqjd99kGtmBGL4N7jMWUIpQsAYFOGSOG8ydEu
pQM2ARu+YwUKV99F6P55PSIAIHEMKybZI7FmDG0wdy5kpgN7nrQfInig3MxyxLAJqJM9fYrXqD5b
/rlozo9zADV1Zh1o36l/jTTGjdb0RRl2LNj0990Ye+fMMUcv47166V7kfloeok2zTwF/ThqYD8ZX
cqP0/ISWPK/uf64y05oFxm0HEVezzhQz3Fn9nUnFyeQbLqf1GVYx6/4CWPkUjTtxkCI3IyIjPiU+
+BcjSWS1AfOJ2cc3uCzygm09Z+W/gfX3sCHR/++Fv8iV5uRPfwVVyr/JKwbhMCL1C2HABkUnHplu
yH+0qGbJi2e+KNfPsf1Cv6HJ+GpdxoPpzJ7X+TP9scnNSq1I1HFRI5pU9E0yH6apGZzUNN7HW5tO
2sVSj5bSofORi2FGmg/0f3c0TAeZ/YfeEikE1sjSte1kXo9EHxNN9qeua75vSKioixIRAYNidzvV
KBCJK481yHrEMT082q8sxfsEYaZ/e6cHPZWY688lV5y33Xgkd5DTXLgU2YB/Z5vFmLwlzpu06eS1
WwctEMlpN65em/BO76eWHOnhsde9WfabGJsGLixgaDaBI8jMxPiEqAMhFPjdzXFk/NtwKKSFfSVL
8caiSeupF1GiMLbN3qIZKctCfC1uebN4tYd6QcqKfnMKBFqxn3mSCuwbxwyUnHQuwm3ZDBAn+SxJ
m1Tx78YrEQqkylwITwLIyyahfi+TlHbjcvlqSPCopmkC8tpe3NDsQJnHXuLdTjagNGdRqLA18cy3
+xlDyh0TatWW64VLtDtcXQ7Xr2MCw4Fu47AY8cgB+MM4GaYY28JuViKdg1/MS8DZq5I5hds791kN
UBdC4IvGn6a9RVCUrAGeDFXuyN7Ad9WiKeu+sg/6hfpGX7r+kxofBZF7famP7VV6HVFuOYpZ21ev
/atx4Xo9rfBzPXG2Bp3Bqfu+pAQ48UksaPQ30rfZMTnS58ym4UPLgFsF+Urf5OvCWqxRZP0NpSVZ
lKsEnQUNsn7v51CAyCyxsBLWA0FtpyFkRPpTDOOUTI+2YnX2g5uLTWcBFEsZNz5L4CiCXWIfaY5z
wIsICWsr4jOWJp7+i4QTLtzducv9RORMRNFSWMQgP5KhbCEuBLewdibNGgxNtyWSY1OWug/oDwFz
DxQHEPInHEqidMgg3mGmx7nwIHv9O7s1M66HQRkTOHgTzlxRYMSGP4ApkRVu+mQGdR9F51cBptw1
5JL1yFm0bmx/CrFXeWrXyhI1q53ik9PMXPFfhxVfqhN7QfvE52XwtEOy9x903zNes9rb+lcgedSN
6XC61xcVmYRwG+TaTDXdCutQzFI/nDo+bYl15w5iByv8F59Ltj4NWMKgWYSruGQcUSUDZmH/S61Z
6aS1Fi7pX6biP2PWTWlrJeY1HfwII2cbceUoczIYmOSk7Hq9WShp5Yo0+J8rDhIsXEnKFhUe39FZ
uZ8/wJ5hPGVotjvM6tNBadKjChFsg/yU7D7STRf/NtUZi0EYV9BtrhJklpJYdZdqLQjoya6W0/Mw
THYBSIgR4ARqPtBaWhDF4iLAVTQTFzbJa1Ih96ZpK2JYrHKdbppZgjLgq93mLiSvrScMmsHsuKig
xmssVzmyqoJQe9A0KtyaD53J8TL0B2HPULWkWYN8eo0JHYmwLZGyxCbk5JBxB3gGsvVvnRCn5Zms
JJLQRPkXOyHWj/9//d8fg6gwjTS6yebOWOyxWG4FJiCzp1HiurY36+es+Vii6suTrYVGuo0FH1zZ
PGlWyt441/f+CXotD6v2AIpNjO3hZrwKYGedIzFwsDIZZJmV+1uI1zrx1dNTlhdmsoH3/rdPzbO2
MGozae7AhRIkFvKlkAwK03VZnoxyDdwzrwAcq6Brnx4Gh4J9NqBJAYUnMxh5oFfEAYpD5Z2dHF42
40OeuRZDhaxUcLm10DRg1uEw2juWOAD4z6SqdrWgbcgmHGASrhuRWZV5T7yQQb4RKwBL4IZsUgGk
XmTpJ+gNqOkNlQwwqsWnn+ZP+k76YLRHKV7bRVhWUzWX7KzYIfZTPLB77KRIXv578e8qibcFyKgE
b/XceXg/p005lDMhWzf0/VQMUFfQFcUf7E743JyTS64j/wKZjx9T8Yv8Gj9BuvTftBHIk0baFjPx
ZjP9y4c9DSdNLaPXVh+mlFtEUEM2iTBDjDBn6QOdfXygRjVR1Te9e0lXVASFyRHhbLQVLcsep6rZ
BvHq3Rg2GjgnEoyPv+gW11r78U7mCXXLSeDsWansAcy2amab0lU0G/VHuCR9sdwoyfbWWwXcuEn7
xvpbiSyUR0bkWyveWVSx60C5fjpyT2RYFQKjDJmA+JWkFXl9TO4/T+h5bl+xBrlrWf9S1hhiaX4i
afbMq5ENhw8lioYYZkI2sGjCqcGPH5LvsF4IbTzPJSYVRkGcOywPc+pvftXlK8sp3rYAd6z6B7pu
c1VFDFBgWvlISZmldrNUWWoH5ZBBWXQHu1qyuCESPTP1ZKWkL+E0b3YAIb8sqq+F4FNw4llVop2+
J9h/5lkrBhXAIDpwmUv2gV3B5346VzyKxOaCl4DO85TJTrwJ76Sa4Re9Qp2V9blsvJJOIIFKIh8A
XkvY84UyuJ8ttA6fX6MxVx72XATvUdG4DHvqmLQgUDp8l9gNaLLgIuM4px1w5UqW5N5qa9UKpOGA
MNZkDD7NmUFook1E7SJlogYsrOPBgciIxj2kRm3lQ3C03AdkR43CUQScR6HtkoQALB0IIEbaECSV
VQFZ0hqjRQ8hV62b6bzzxxlKjXRBIaH76Fxqtt/Nuk7sKX1N3a5Gmhw5WqstpqXUvzaouD3QKcnB
M8NwprMcbGel1tygROrLUcaDrEYBlbp4XUopoXuWv8mJSQkPdmOSJ+pkPAzwyAtBKA8+W0EvV5s5
bAhBOTfegN3CQa8FGb2ElW7CTvff1fFL/bTvVbdvDtWxuhpqOnk4LC0z8BWJccjKe2O8/41OJpMI
AkUSvN5RwBQutjn7cxNcJiFAXdZ34ujnMBTv8qIwTsLYDRBtXbLkwuOm0/xKe7yIP4UF4oGcvPgQ
JLcUmZpdAXFQmJj2giXJQzRBB1a6gtn+J2cATRDMIUwWnWKGW8IGwHfnx9iSKE6Jr4dIVlRcyCcn
gUDAReW2eChzR67xhobsM5FmXn1myKPOP7DkZ9N8BYAsm/DPu/TDpZtZ9mr0XXkqo+vazXCx22bh
9vYqXQnqhqB37J4cjidQtJ8LhPaTSUI9EFKVT9mGRmHTHNJXvgJjSCS64+EJPo3yPdmzKfCCdNjk
JrXUAIqdI080CgH7JEhc0p66qs0HskLEs5RxCzg0Z1GTIsQnx6WuUVhH9lyeZoa0qOQV8IenlQJl
OIhMnNg1gV1/AlqTG3NIsDSAf91kEHnPCQaK3C/6RUI8dd8EwrHObij2wg7Prk3n0iPImpR6voB1
+pdrTn9M2Fk0b2O9oXlVtbZhd5VQBzIc7haSwiI20G3bKdb1DHTpBxzpbVXZNyAG4oGMHAwNegzC
t4LXbmzJ03EeBeoJWr9IzqLAUi/V6JPbymyp4U3Qd7TOfJEEKW+aq3789FVyyab3uwrIuUGze/hr
UbuTX+gMUk6Ls3yrntnQyNwUv/krAyu4+9r9mYkCSUxiqdpo0aflikzQUummCGBjkRnltXpZ4gt7
wjUmbiJyxSh2W9L41IKuYgJAHIeXaUwNacV2KFxgkp85EaBg49Gc/ZUwMHzP34PodsYOirGdO2ur
fGWiz6wJU/Dp6QBz1RdYYcqXyuPMsMHKuZb5CXIBZRHXM6VNP5fTjab+vj4a9GMWwYAG0oiDVr86
fcxQnY100VUaOtB478gL0+l52nV5i3iAnPUQzq+xkNeh2ibEdlq12UHrvtPYVF3nupuyDD4NpA+N
qlE0eeqBg9MTOuNG1eMkJQWxjgkkONVoPOmtJV8uZvnYfus5EEpLz20XISGZioF1LjVkasIGnZXH
2JeLfGiRWbWdYBZGobbuinaFUHY9i/0YCcykPvYiEgtGaxnkZryo+w5KVtYb8y4LV75MqxYjbLV9
myv6un9IZC8rn6YHEco03vCgkht+l3Lx9bAC0zVS+BvqA/4M8t4UHJIhWldSMs8Va2lZ+rLu4OlG
YWpDA1WNQyQ1jFtPno4d0D0pl14G9HORcw1OSUFyYMQABs2ouWGcIjQZK908sBiNvTpHkdIgSQBW
MCb4G2PrVqNx0tEaosHBy5H4HHU5nwZWbr5ZwDX6EuXNIUAAVdzlPqRkQ/KtxdiGFFIy57f0Lshv
FX1svD5MlSRElwNIyTrKu612MKSBkQojr8rMfP+8M6Hm+aFFHpn+qlKPrq/W15fSkerjwzLfGja6
SINRmhQGlLk407VlbOUrxyiKfSKE2cMmgC1c1fScHFpv+fxTBlTbepS0IK/j+hlADR+Gk66Bi+MC
qL1o49dma51WMteqrldKrZZX5ElpiK2UPalsVV1niWe6Qa5+OpIOi1Z2KIr5JELxFiIgXMpoAmxO
aztHXD9Rp7VTAFUnypqaQZ6tS7XP1r2BYldARS4XWN3U+hVt22sHdp2aac5IEsB/7G3dWA16bayC
QlVnYxUS85tmelB63BXfCTR0drt0ZTjtDweC5zgW6rpQ7W+49eZOHrI5vSv8CtPoPbalaHb8311b
J/HUUauarrZD6qIFy3mMHQQzxV2VObMq0ojAJfozxBqrkK56VxSEAlCfwTWT5MPYq9G7gUDjlDOe
r5IKuQhJobnG6ATzqmjqnYSo2fSRR8G8zLoIAC93hg5UU7NtSqcP9TDGo78oc1BxKQHuSpMrcxWl
TYlz0V4H0x5PTdy/eGFjvNYxvE/NgyAR1uoksIKCfrmds9UQYe51E24IcuNuXMs7tZAkV02FwXK6
l8fD+xmzoDgHPuIcyCIjDinXzYfp0bdoSJy7M6jmQjUouCedooGsxp9t2/4YS2TU7RRRKg126nQs
FCAyVeRsdQswIZezEyCzbz8s/b3U9L+ObyY3qyzsjWK36kQaaW/ReR2YafUz6jv1msf+ry/RdsWx
Gn+jIG09i8e+WYZd1K6r0RxdP0qceTVa+kVOVXoNSdaiyYJ47Q29v+mdVp0lDILJ808b58lOgmlt
D6NPD/scHGWY5Xj8WoXT5ozrXG5/RQdUovHnfY8q8FoXLXi9TEM7QLF5x/EflHDt5mjSn3wu20aJ
OLjeI4LBvK07JT5G/SM5mrL9HWbMQacvEeR5vi7pUMXsjWdb1fp5l2R1/fesp1EzsM5TkMfy9dGW
1q6VvZVl5HvPqYd9HRYCv5KflN70DnLkSC+FHaxtPf0ZvNyaNxGU8NAbrJ11qtMketXSH4VOCbex
JkXYtaQjG1nRr5mffGmyl4Nr8q5jqVYr2UsZd2mjbWVYYCPsu9jrp35vkaFUY2dXOjKZLFuI0D9s
tCBKhJGrfJoFOnIHCF8zbVHhjzwcmlGHQYMdcOgnDZa1p00zkKGocXW97tiI3hzpkqMvo+AR7aQE
VodH9JiZiXlMLXotIaFgNW1ybXT8DocmZUvdNKlE2igbjfFB923p1oRtt6HvRzg1zMSZZVri0DRM
ajYSFmsTJDmI+FoO5wMiiZcueCmsZhtlzXhoYiV8kdWb1/f1zWHVOg050NKk3vqelx0Rq63Onkj0
G7IMdQ79eFqEu1obGa6Xd+y0kp6izoKCOPbprjFHb2Eo+p1eBRpKvdyNGb3Fa/q0oPxSSIe0lrlQ
wWiv9Cp8f/6VKn28lSCsebRMxIEzcJH6IN8AtY2WjhQ89lEnAat0pCuTIp+UtI/elDqKBEXT3gwn
67OJ+sisCe0ialiBgCojLRqQbBjbd98PD0PfptciTctNK4kUjng9BkgG9kO7lKOkbuhQA3PLS7wT
OsrlJEWDcdsrAVrfjp+ttBpp8qpSLlpv9zv0jqHzJ226L5KuQvA4yNePwsz+7p5GuTAUBmmy8D3L
o29L6LmNao/XAbu6kR6AF+s0l6+dHdnHnBTq883nSzKtTGilY5yeL+X0DZ00+owmpfUsrBNEMmzl
o6OXxwYJogXM63ja5PaMtANtguMf37jnP0p/gotUUjTzkQ93835lV+R1ouM0SU7jQC1smk99uVqW
i4DG1vUuHN7CFLs8tUIKf+sGwmr1kc7axJ+qWxqKTpBWAtqBSAtKBeCUcitbmIhUICuE2PeExXdS
TgBIQF6k5KccuU0as5xl1yRBzxslOohk/aygKAzLEUHpaa+n7ji1YMvY7Gg2extIX05kWghm29TM
p6GBjJkbC0kK6nDpm4Ubt00n94jJhI0jjHx/2/qBMn8Tswh9udGY1TO/CWYWvpZF3s9pPx7G9wT1
ti9P/wbb/M1Naj9G7xLux/y7zX4m/73BM268LHviE9KJD5f152zmj++P8jrLm7MGoP6DR7XczWLo
QqxirkawdCw/lOJmA4Je2ca5neldjNbW4PJ1BPhmUaVxvLEUu9qDlnQeqSTjd9ha8dKovjuUFjbT
gPbu7XqmPzb8lXyzyUw6zBLpkBfiVP5v+9WW/RP7LM9DKDv7IXzhCPmZamv2dKsALExFov+IjuH5
Meqz8bdU37hNaGtfI6b/2NRmefFoyLc3FGQ9RJVNTzdr87GhfwgqkUsS9Nzzk+q8VsD2srr+vilj
MnMWBsINzkvVUgtbk9xwNOhYuJ8z6+ZvaBQpMuxNsy4/EnougfdQ8uPjmCaXQN/uSX/4QH3HxXSM
0Wp1I+MgO9dI+6Dku4y6n24jl3cZhqX62Oan5kAiL99Qp//mnIZ7jjf+cACNUEx6wkJEBUX/7mfe
uKd3lLgy/Mj03+lSuEg+zOSbtO7Lx8uDhnSsasnhw7Glxb6M41PWggCHu5UXYL8ha3kvibOENGCp
k55I6zW5Btcie7MPRbnKtZTAFQ5ktFXgfNVxM09hXO4REJxUKytDlCo8m9LO4ZkKcDafiv9BTF0o
+j+63mu3dSYM17uVIOdC2AsQ7AMWiapWseVyQiyXxU6xt6vPM17/RjZ2EMC2qiWW4cxX3vJS4J+S
STkB8u/7XdUaIAJwzBPE+NWdBsa68uaDxNvE77//nxBP1Fx23JlV2RX3C8YPj/tUcjsQvJWDbaxV
gXe8hMgh0c/fPcwvTSb0G+Aevf3PjRC3Hb/OihRdPCix/Ra3c6/4bHICka2PNwwa10WYpUGS70PS
t5wC0hJWfm4bpK2ry5InXifOnLtaNvofJdNdmWYkmUV5K86Uk2YsluR45UK+Xky3RspzXGMFU+qb
d2nK/Rn9BAWhRHKNEUEFDahKRhaUKx9xeZeLr3LCvbF3kuXwwCqlQG4EKHixUgnXMwf4AVU+4Ab0
fnvrHdj/L+CAFJI2TECpkqaKMl1/wQS/hdxflJ76XTR78SrFXeCF84a3CHCElWUoBFOSwCmSCM5Z
pSvcdOCc/lf7tZKatdNX6LbfxXPiNfEeyOi0d0TCKqpXADWslRO/lKsffK43OTAwhTa/gkJ/7Sxd
iRzPz6JRQ992shRcspySFJC5q5wiU+ChhoM+0muy1thbg19yFTdZL9PFNM7pLrZkvNKeUvsg7nHJ
rRt0mp0mebiE7TETzx61GycABiE5JVx8aHa0ZpZd4f13RwvIyBzIJI4RPMyNC6KjP4cq0kyBWQxe
+7xiKmD8itOWMasn/OaSX7KUWt9KZTnV8u6yAgz06JO/L5mdu8b8Nw8lv3F5Qqp39JEjBW25ygks
oAMaXifTi4TD4nJ/ePLw0bnTo75qqN03Tt78LX9/XibsG1rzpzd/+B51ZTnYFZLRMp4BgGHhKr7o
QSnMb1F+5ltAXcHE2TMQPXE3TXYGHgm4Z7WeNhQecbAnnujinRtUG2wh9VrowN9saEyFE0jzlxLC
Y1w+UxksKkpklHxXyivyqi6oE6QDSCoT+YX79X7Szh3GCgFdd6UynJYaf0qeTY3cOiY42tKuQHjG
UlFfQfoM+afCFSpNshXtM71yyeZfRcdF3IBaP87AC3dUaYGv/0JzeU5uaw9LDpUIwaXkCuNX/ZEe
Jw1xu44mnUX/V65Xl079sZfzm7YaL3S68/xMLRI8vBdFA8UO8fmUPdCQWpfL+U7bbIUAS0N13twe
45EZf3pFliwLqDn8Eg1o+y0U7qUdVax/YO55xweE9usbZWPu8YnjjuoyMLPGE021e0KBkrofN70r
rgHgcLZoQHKhAd/lAGVo3F7FxaUk0A6R/KrDiFqvOK7xhtikx+lVtGCnFCZY6WbYDGPsKROdaMbO
7TCf/kVAO0WU+92Qe4H8WA/pXnrI7gwGI3oaosyP1v/gy/ZFGrgqDBnHpkFz1Dh3WTpm2cU/9xGY
+eeI6M4LSwndNk/Tj2ByHvNO/B0C/vJ2jDnihCCoOYqRY86IKx3NshJjanpZcsacxxXC1JYHDE0A
H2bnRi7z83wQ4Uy7baQnMb3LbhjZ/ul/nV7f55nqpYPVi91TYCXEmT0xW49wHwuim4cCmRiKLUpy
GGkZPl1vzccTlmqg+WlfHBZxiLg50cw0iVVx8QBIkoAHYr7EaCQ29+RoqlsYvzFHIveBoY6Zo2L1
uGORZhYfqtZZAVJf/kw1VUidQOtdQUfVtsScYKGvqGen4FGIw+jiBYkVZek2pB24gfeptr6pceP+
zaTrHJBY+VTBI4t+ePfRRVu5RltJBlguh76kLn5gZ70rwTMM4p2mdl5x0zmaU4nTTik7cFHGk40b
9XwvULoYXM1imVtyLxtOwaKfVOA4f/s8XScetSSDzag2RKNSUIfEeEno3Vo+RdnnM4Ll+V59uGgj
kEFNWx1HsJ1kIYqRfwH7sjAQ5Ww3drwvXcuO7toir+tV5usrm+njL862blvVvRvi8MYS+NOjrNBs
GcfT0m9E2n+Nf6opdQG/o+wYpNB9qj8KvYf29bYiSI5TuAstvK78Wdnr0zvW0csOJZnwLd4P1fBj
SYeqOA2Phx9X7dmQM09dXTPTRkz7hDKANDvVy1QdMg+NYOiHUJoa1wAly+ownbClcJhY5FMaWEA6
hk16Jee6UDDKfTsrQ7BLYFFhnDfkvw5+hKTw0wYYpma4yjqmVjh6jalMzmFMh4vsRrK2xo7VlNDD
LAZiwjcNWjcWFtLzsin7YkOudVSkfqNbOeTi2s3q4zjQsanRN9IhxkAjhSVjAee4De2X9QhbX/J0
g3RKoAw0B9/SFZ6uKlJyk/mmYBqV6zXTgowYC/6Cg+Gv2nbXRMZxpDfuAx5hFFoBrmtO/S3JuV+d
Kg0cZbn4LEuRgd6Xl4xIfz5pYAmy7ajcm/KnOETbA0q0Ts+Fn9IlzGnrOD3lnUUbnCKTfEviiA0k
Qr3pnOasAPKflce0uD22cweNUh6afVYnoxOfOkNW/cVVW6AE6MHKmKXTc5Di4WzQkFfnD3EzhaBU
iNQ7kg85ky/oJXpJnXolgTpecoxSNKrzpF+T4WPPpup+ZHxHKidmUv0EoPhcIH315caLCgHqQ+RH
/YP1gaRpF2tAXR/9WgrXblqivR6MFWDAYwlZgvvmLo1uYlLMxy0ZG5TwJf26GBAwAhEjWGYXtEyO
kTdTiX9kqtfkiuf+BsqZcRQJIUL/UbIelcVtXiLlU0OJ7tLeAOn4SD5TxPes7I/VbVW/jLqT5NWG
wZyGBRs4jsJh9d4T8lMn8sWNHaR4DBKYq58d+BOTS9ZEx2A4i2ljNpDFvKXopjSv4q/9PAaQ9f4W
XIQmFlz6MZm+XbB43KB5q20rU980wHlmeBG/E33Slzuzyz0Mjz6b8k+7fHqEc9GMRGcrubU2rsOV
5nR4eMJcCEb+PKRofWeN4Sd1NYR1e0csLgjqsmJ7vZZ4I0Lifzp7PiHrjo7TtwL8QqpfwZCGtpdv
1LLfim26jEGVloFrCWqLY+FPWLpKI6CuxUX7TGBSuBl/BBKolX7S/Qo1KmPN0VntlilxV8ox7l5a
dCSq3IRcHbmlG1akcu1HDpsx+rHQMhCalML5HT3XqHKQbKwdWyiO9HvsyBxza0YQ54q6YYsLlvLa
+daMBStZLGJc4cEAR0huNpdqvLhKXm364YeOSrUK5jGk3d080J8xnjreOEy7OK48bAqRzlxSxaNQ
c8qRQ2UxmZ/ofdqht7IJEDdV+tW/CpUXhXPgCi52AeUiHwRzEEPo2bei+RI87P6K9QOk7lXYXIKS
YDstW7/t032WVj7KwCel8gMpb3whg8KG/U9ZFFZ1aPWsRcPP76d7LQzvNP7uA+rejpl89aiIYrIU
GZyocoW+idDaYvOEporA+RqkQMae/1Cr2TOlZAuuTfEazA17ytBi3zhbyI+GEKcMNl/8ig2VTOk0
mIfZWivmJaWHxTtGR2zt6CijtsGsfilXHH/xDxXbKIS+7K02f608iQErHEjuQIurTbSEgYf0oaGU
a3RXEm/F6iR+p/plGCWXXA2kmoUfibdoIwUH3x7eWz5iJD1xH03DubEuQNeJYDAEIw6xf8VhVKIb
8ewsYpseeuhWPJPxFDzYNtJwR7PdknngTuj/6tXtbdV8lEcte+YWLntAAa94Y4P5wUJjGYNyg9TM
7JR5s6Zm5YZadaT4fZy7xZOCx62ZArU6JF484Cimn7J1FmEd3D+5enbGWqKkC46FpCU5t7ngoPL4
VljFBrQlE6WD+aWX+qgZDXiGxtuRed5N9M6xs5M7TZajM+4HM9lWc7GO0pkVW6LF0Bay0/yk0ZYG
r/tL1BeEfuna1S9/J2gyHNAH8jj4eJM5YCOFSE7pPiLiE3YAGvQ1EEe3ZNpL9KfSFcKPKvhdJEGL
PducX5RhjeYE3y8F8/SDboGL3tOsZkywNVicPYctu6GwhGhOA8bUhi6PR8ZOw4D72yB5eFRbdgjO
y46bMtmJf6uH00DiscMDd/kZKTGk1h50477fxnSPF59rwJnkleMOAML7A7Z6gVuEm15at/ZHUW3/
HaQGF1FA1A0SKohAfc8r/Yb6gbppv4157/f5gR3eWo8ITX4iFJzqzDWvEgODIu6fUifOwqB9qHt5
oSm9zmoOsQJK4A8/jfG+HHvY/bP0zSY+vA5vhMe7Zl77GpkTHCfTgNKo0VCByb+b9C+zZp9ZblR7
WoQrm6814bnw7G6FHNofwqZ/2lS5Pw5k1V4ah84DkdB1RnKkvE4/WB5r0LWPVqAIC9aNy+HKE3I7
4Nf8q1CKQOswO+8QYjBteKaZb8luSSxd6v3ebBHab7TDSGFHUqxneVUzoymjc5mXz0T5Y/KFQt1r
j+zvv/6wQEweq1xHN1FD6vh5sEvX3JaLtBGKX98GbaGpvI7DT6zRSfu4CGm53CCQf8GfbK/WxbpP
l0Bw5GrjMvXbxER0mJw+kaiIujMRTYvALYjbvWlfuanhxpG+GMbKwSYYbDRQk2V0Wi309lJXHyYJ
pXgwZPuOO30SkuQLDARetpBqy0rj8ZBEXhGvPYvPqCkXgDF6UM6Q/UtKMw1AC6qKvXHhm+6oZYu7
K4oLwv9T5f9h/AGPwTc3gPkqwBrIMvMSMA0YaCdQ01hxbvfZIh3E5qSy7NB6htX6FUmc2SbaWtg8
rGjHLGB8KxDOnoa70qNZK9ZJuQi8fyu/C/QO9brSOy7KT9P6Q8JVg6Q1Xq2bqq+PuFHbSLVMwIYB
LYDf3aVQU/uXshKahx/5YbRuGlnbc+vbswEdH8RXu1s9rOBIyjjvcr533JlsxSgg48X0uMC2PS4c
M4EUAdsD1xZgtI17C2hdA/w9qMByhCnxJLT0bxPV7LeB5FfcsToMHRDdVcO1hAOJ/TUr4Vqhqdzu
pjXFFjoMV7NFps8cYPjRTLY8Gn67fNS98a/SUnVc6q2xETq99CyNbIsP247+d0m2sdGqrxB4tydE
xufdxEGrEfgrUCkdXZzM3bGnys6RMp0ZrGkChV1gBdDnUeh9v01rvXlDrmpag+taqd+a0G3iSP4e
BYH3QN/R8TqDC5ACoJDaFYq7CEMCNkfTMN7yDKoijML2mh6qX00dXtVX5rbPFpR8a1BlDnq+ABRr
Wj/qK0RCMCpICqE8cKm6d8ZfSsykhuX5YtJUQiw6i2XnwRG2kF+cLxrD2RLeVOvlHT8ur9+T/VAR
lbxkWaiYKGDQUH/6fBAoozY8FvkpNB4ndgoRNgCoiWUE7NlKa8E4v6JQWCUByMes3FQE8B4S/f68
MbBusnWCgsAqubCKPToptQ+QFFL7r7g4o1ZoPU/viGuDoqNe8lrvzewTzW6EG7CI/uMp0TuzQAGG
HMF7qEEC2jZDsf5Mf6qfJHuaFzraIwWgLPzQa50qJ8LrITReqnL5432OKSm8ohUS6zsvCmGueqNC
qeQoIFFZhBLe86Tc9lr2ZlzNd3ko0GRzwv60+h4KDjHAnhr0REjE6EuGuhmiHj5d3xseEx8quW9t
WJDXVhcsfvdvIWtHif/RsM5AL8+opJI9OWOBnkr11e9KpMq8SLqggyrtjZOFTG7oqjN6p9Y6euyY
uZbHc4JPRH7oUIDF8xURhoNqbNFiD4kMjOFLfRzbWAFfkkJpXwW50LY0iwNooLtlYJ3uhip+5zbM
AKqTOYjISHqfe+i47i8SUH5Ia0aH6pgKnsFm/2QZ3QHDs/WY209xKu3jQ6szBqGYwiyDvbin2ers
syjbKNe6mhwVhfZLlPabmQSJATWVL1L61kovxBJOo35FTfVaOJZpH+8r5sNVsKreoBIY04ZKqIi+
50/tpJ9rDQntv+SQxFY1wVjQEGDp6WklrzXi4Hn8Dn0Rc4nXWkJfe35rXysCMBGJXsSbLcpCdvLl
rVbfsgpm8bmob3mBlg9KUav+gqo8ILjuXSkCsIXm82hcis9M/xCjCu0+c4vsewiXfvj5FxWO2FJ/
dOmdeD/9Sm7INQ7azUL1L/36a6Zf3AS60AYkfgqW8E61IjvjFtMyIl4AphVUKYkZ9G39pEjfQ/q3
XiMM3RjMZzqYq50h+FBYNqdESLyRh4Ung1EZpm25axCiBZrReG5Ir9NFadvVmWpk0r8FPToJdkjn
yk2zMbETrkNUSqyH57bSurc/iE4q3OCiQ2qeNeNYkVe0IgTNMJmUdJIFjYgXCZmhfgn6X/FJI3sO
vEm7pdLbv3QDBvAb6tXI3B3g63OJnlP8Q4T+/NhwwqQLFWEeSCeOKchDnSk7cQEfvQqp++6sonZC
4RPgqcw6hb/V//l//F//4//+/3XAsW3p/2NhpFmyrNuqbMiKphnm/+axVGNFXkqp9LjJda+f4hQx
YstqhtPcfUaP8PhIVoiUjlLupQnt9yFfr1oz9AsDIWFtBu+gRfVLmhCI3phOMSrpWRKVFO5FegSJ
4Y2s7cYlLa9RJVIMEkO3a6FxvifYP/gYYzt+Be40TZ7BmKi3udP0oF1hPJslkJQmEFpDOfu21U8u
3Vy/XAppa4Rds48WJJbz+JS33Ycl00yzQpqfYd9P50eF82DRnVpAJkmSmaC78FZRxhVIIopZcg33
fVwhWgPixuuzOXQGK3/XS0vz2lhzIQbEsFvM1/nRODhfILrLqZuKK1UvIpe25cJpZbJWuyDJ1Gmv
z8ODVPjCbeet0A5Vl67eqn2r+0UDjg3RvXBMUkAITeWkkTlsin5QaEfmSHIv6a1rqQOnUupldU59
rAP4qePl2Iyx5CqFzhppSs4gS7LT9pSzh9aSTuFHWWjXOFrpWzMjxSsEAKfCfbeM9MY3qKnFOAN6
dT1YqJIYwUBBcCjKel31q7+F8Ea2atDIQNiCR2lQIpHo+8tx99TIeb3vFqow9pLIQTTLBsIshkVD
QZo2jWLvVlGeHNPVB8Lq5qXPdqnmKmqY3rI0Rb1BTT2lCGV8e5ZdM2Pcao4QT8ZQDdA978hDAJTJ
avwzD3JQzmr4vrIiot2lniDohSrGlLHhqpAzUcjBqm0pEMzR48mPc5BzEhKXE4EPQAsgRa1FN2IE
oQuU14SEL9RUhYgLa54en0DOYuKDdql2FpCgX4k7VkCAO1CDXaO6oYzLCKBw0c7V/o5hJP+BXt7S
H81vZMjk8oC0PkoOxMaNeqvnMEiezMr0l6ZYG1qdrAujlM5zr3/1yqNe42vv95jbHrscPIhtfSbE
rN+9xRqOAUJ7SzER7yVwYb21wuwRZyeCOR3mf79KScSiBFAFsjRTcpEVGxOFKUaLO025ZCJQc4U2
BHkdCYpaQaKiYWoBi30KmQjjFrpgRUQ+DXpABxBKafk8ZluzetaKWAiIEc50MD8lTO+EWIs5khSr
EhUUIe0DYh7NBsG+oLkAT/Fxb1Fd87u13qOrdZx3FbrXiB6tQW5CaoPOBHGnW/Of0iSw/D3M2/Pj
IeyTZt3r+/EQLmiXf6pQMofsQzAz+/qrgzhVnkU3hoK2IDvyfSNjKnWTu1q+A/R66G8U8m5CIlUD
1enAN7Fsn1gexo8tresxnHzIrjOYXwVVJLnDgqT0BuU+i5AYZKmgFsKAQLAtqi3L6w6J8VYdAEgW
yg5GVe8LjiPhCvGq8ldW7saliUJXKi1MaUYsGSvLpr+ogjLvMuVGTfcehj7MFw8x2/c6IvUozwPo
KzGgkEMYfSoVgoVGCwZaO2nJiNXbpQeZDTzcA1jbJGfdnIKsua3sCnJd+Og59iw3PSaQwHp7qs1R
WXhhDsl4hYpFHafrhTYbRAf0QeYywFWV1vPoBAbx1COF4AViV1bdStU3nhYnz5FwXihf8rBGUHav
v0O2aAPyN1PaLym7O2XpC2UoEfGXg0Z2gUYPST6RKcoMUr5yNAuxMEXpiHdVZW1GDLdk4mKvL0e4
I81BQldLOjIEOMCcclpR4sRLDACaZtzCoR93CLXB6OA8cQWRz6XDM5ebUAVLiWZf6QBDQG8DSByZ
TAMTPl37pM9vM7p42mtPXacYTgrAxbHw8guGUX6FrsAdirBU7cpjMX3nCPQigErZ5Oy5Mp6r+Se+
RcQpBeUsHuB+s/oWpUxRRaIlHa27lclyw0FzmxAXMHkPRIcjYyq3dMN2/HOORD0GhPNJ0IQ8bjmP
v6o1YoB263JuHCPZQhOJsh3cDfo1GhqUcLw98rkjcgFcOHF1Ya89gnkBnIY4SAzNxw/KLZaTLez7
jnISG4gJyyRjizOnzyyi0ypA1Xz338aPgbhDC9ax+4x19Bwu1VdMU5qSDEErGcO1E7u2EY8en3Dn
jfHb9mI+2dxyvk31BOeMki0Os2bjXJTk4dWBneK/Pl3/WZt15MmcGiY7j+do0rhViNSX5GZkOXpY
fFarSnLb+PFl5+TrZtT+sSMvnwHId9nwWCuThgSyBH2my3Rc3Pv8HJtk/DDjLNak4rDMkh/Kx7xA
3R3Rpje6xSQEGtGtVe6oC3TMuRa6DWJ/RgDRQJEXPDw5VBS9hFfZrx7YxPEXhEJpI8g54ysYe6HM
UB5o0nIG5h0dWqj+dEfJgy9N+xYyLaEuKnilvO9Ih3T5Es1UGrb1jDjriVPE+dk3xRPLAoI6L+kh
P+QR++rXpey/yQpOyY7WnhqZSfVmMptzocTKVo7qmWpWD4Oi/c1QbHeSEXOL+xUdBoiT8VwrvgLs
ldICc5cm72sbFmA9HQ0V1AV5laZkEUh7QL3k5AVkMjpYAMtbOhZF5HWWGQUlEEg3UrdleRCE7P4F
NYp/o4+9T4Wsl8eu1+EZ/keYHZX+BKBLovPaB6g72BzKz3rP1aYnZ4kuYaZ1XCIlslrF0kL8rq9Y
siFaBbxA33EJgqHUqvz+wD9JNzJ2Phx8EvTNQlFQ1/LY1XLI7nkNXSvs3k11hpqQTLrXSCT6GnwO
4fvOfNOgfK9inYRrUdxUo6/19hcbWUTKCp4EEPuo2KhqOsJ7w0ophwpDu8vA3pCKZFFzAcV6vE1C
pfaA+taOUv2VH4RkpUkEr1gYGi3vZY5Zci6dbXNi9i1Ur0h0ihQW+05/oUOcu3K6LdI567BNAXUe
jPpbBfmEo5B0HiCuMvKyw0L4uKlQZlztaBWkbC3F3eBlkFf06lWl8dQMOIul4wPdRUjr5ZnsSaQM
jVXuu0o/Arjt1qlyz1elhhoKJto9GkKgO2y8ZjTlKAtb69UoH4YwTfbT4/mRtU5ZIke7xMTRFJRz
P0mNxDOKBWD+TH3rQUzRjmnlKjUamEu0jnVW7QHIcRS34M6WdBDnkJUs1Wkl4yzXM12nxusYonEG
Sqj2Z91JZLl66rT6Yio1tL8asQezntdpY2PapJKec1jR5GnQ64v+CAZ7+4mKmNW8WRPJs//Pp3ZM
P7C4xtACbTE8QlT7jLIS7HfECKtLJRSCeArO6DIHjClkXKTikGjnaIObsH6SIcBtjf6C/JBCemJ5
0/jl1MihuUr5YsKdAy4o5btNMjWBEy2sY0fzGJlLEJF8D6z8r8l2XM49ZEP6orbhkezJ7xGqiJiR
2K9sFm+R0F2cxTZQPkRO68gcbHsdrMlNrX4p8ckpfs1Npxjp05faujstLMEe52Hu8wPb5pdyg0+K
s8Ie2E2i6wExGoxV2R1UdnBCLdqnf56ntItXPhpOabufMMsdfnCmip2VjzJPI0SB0Z3pAlg+43tK
XQr241kpDhskbL4SsAOS6Q9uXyLQh8LS+Po6z6eYpqbxFIJ//0lPhnof7jVAAGyy1B1l0lNiBwxR
nuJnMPe1ere0bx8InbmJshfl8T4xk1Xzhw3EPVCmCfTBIdPOEK6uHPYRBuiCTLrYwSrgMMAxSlyL
yKn2FPmA1Y3Y0d8jl964iaqLeLEB7o+0Zv43rkMPvMNVYfJ0Eo1iGCRmLv7BFQ8MeMWrsfaRZrDB
3V7FO8dsbTI205ujqVdYB+IeTxurnPD/95t49N+TfFtS64H4xn64WdYRZTDT4TScbQm5eJMBeUpc
xXgpkgOSu/a5EDze5p9ZLYIclQyDiFKuTICVZCtno8HvFU9YvE97dmoWNJXXOmdSj6gbRRsZw9tz
20e3zUAkRp1o9jeSekUw7nfjOQJspKX6quE5RSS2k1f+PcvGFkTsOQzlfE8IQYLzBCRW93KYzHa1
wfERymS0mSS/XfesT//+Lf5r2Lt2zSXUlGc7yo+vqoS1Dcr8092mVvBwoufm3t2xOrtibF65/VNA
AQOVtvH1n8tpPW9/Aw7WO6bmMLQ2WOT8FcpakEJ9J4u9UaXOUHjO1H5O+uNkI6AxyUClI+/fNvx3
Kv57wPFnUxYM74J/p+j/fVPFWnX3uZzs5L9LCwC3Jjt4XMH9B5fH8KIZcTWKp5YqYqG6w240QieE
KTdQoawQAaDHf1+lNypjyStL/s7xLZDmh2IhffMWg2PX6lf/8VC2hd46h7zwBjsHTyNkw0j9vIWS
cnwawM+Ipr6PKEc851efDDl9dO+k9nBunWioIeXROHVa81OJrpr8E4W7ZNAlbyNGZ289IYi1bJgP
uOV8zOJ22RjDjSkLAj5QvKY9qBsLocU3IaCYAEOukAOwh26Dd7f+O6cxESyME4yVkM2OZAZSCBNb
EwOao0D74MzAclKhf0SpFt6p+IKF7IURJ4jcGws0lyHfG76ROVMmaUIA4BUvcHzZoWbSD6i9Vi+O
hRC0U/xhl2nNz7ieHuC1OtszL/aFtO4A+UcDI98fCDqelntzpYQordUZnPbgDgCvxW+1fFBt/ZBi
KQCeLSmbqvtcXGo5GwVJDL90LCfpcNniygclEbG/D7BpxV+RADirjp7RWpwD1Nx6L3rOMb0ZWUZ9
Md3MQKh5V4S/jHZtGNF/yvCcVEeEyJhn0P0yR1yjwmDFxWHcUjDeaOskzGn34jm/ioGN0sXkWK/K
K1VzzgQLxFbofqUXZmRN3GWCEh+1Ya4VLyqUmMm9CUOn69aIhZW8gxwY3EccYttzhWxHmaAi4Ebo
f3zx1irQUPbvhsldNSd4BZw27Tn8zlYBBhm2+9RQ39np+7TaKqiFQGVFJG/1VFwfV0TNaIMeH5fi
Ur88XrIXMaEb5/DwO2fK5unXake+5Hc7fA2fVpeSXo8nzsJ0am8G2uy0BsdPC3OQ93jaSCd4SUhv
SwVs6D2WIeiVLMfy0r3o1kEf6cc7YHG6eUIkg1TqKJXVDbQ7FedXQ/lrQCqTaMH+PmGIkyE9yg2e
eIMqbQ8jvZMeR9Pe2oBEWzFLE29fbD7VrDL/S0IOQdzZiBlVV3BkBfJ4lmZz02hvQDKMbn2Y0sCR
BtVDlXa9YRHlKiUHkZGNYr7bSPKPyRlifH8B8/BfXyG9uuAO5HtH2f53NZ5kFAC97m9bt5tDXm6S
5/iaX8vrqvSVQ7hHkoceLqS6mXzr8Wo+V6vNfOneiFJpWpQ/lL4eZyaqIX2NlnNX7pKClSmExbcf
v0DTPQ7UYpYP8OCFcgdAvFVyV4V+42jNLt+Li6ylJS6maTGrcQXyEXV4ZcWVzggJCu2K380UCnGH
EJO8bwYvcHnmCWN8HWfZ49L+d/1iI8B8hSotDa5+TTSzqd/QQqQ9A9hAJ/rX8vVvCOKjMceh4iiA
PWJWLQ4zDSqKmDQzLD89wTSMrEeQHSbsDtNTakQXWpFknmsLsaIRW7xbBOCAnO7xgzvms3xVDF89
qpfyLiTtquGla6+/0RS6QATEyyRmLwdXhEw3PXErjNtFFIMp2ywiHGHXLmTyxHOM99+XcJz75+Mu
4hjxXuW0bHi7oR9aXJYvBDK//z6oCxPVf1MYx5Cf38mMJYvB5GTVEXwkPbHf0IcPadf/HWwmUz7r
8cY0VnvpcuRNLCTwavYayn7APMSV+xtl/H41nytfwlv+hwrJG62T5qQcml0NM9AdXmjzv6YvtJit
q3Yq9iK53gPs1p8zWOXypqy+pt3qqGl+fYjOc3ItlUsbX6EwUQmeAcAu5Y+4j84kxBAl+qOZBteS
fpkbQaBTQIrICY6XXK2hYgDBm5zoIOZetpmdNBEeITJtMBI3zgYokccmn+4pQmP4wVBRiDhYf0xk
yFATcOInCWTQ+8q/IuAJiDD7lN45qbHXvIbP2neGplm8rjNytd3jUt7SW8Ec0oEPF+f5lt5n+495
ETOhsvojrXYJlb4yE3E0h5XTorPVPuHT82pI3OFeFGsMb8IW4k7mDXQ3cRd5J8geOezfhL7ZllnC
n0oxc2PMp33/Bo0A8aY/YL+AF4RryiFw+Gqn/MjgDAFs0m4D+nCJHmC4adS+C2QNa2st/TMkx6Y/
+LAtoF6wLC//rsvkRcQADPqcK2M0AkX/RGhSysLNf+PKBE+fNJbzJYaaYmzFDSPOBDeB5F2P9F1O
RS7SzuZ0RbbgUlK5EiFoh1weM7m2tXL83q4whyx/20r79JUXmXkmP6GnUjvnx2/Y/jv3iuVUeZIK
Ej1HFjn09dHunA2ux2JJTbboQOoboTCK+7nHoljf4/wVvISEqvj5xK5BJ4FTcVHrLwYNMw+fMK4d
JtmhvTIXENeIi00ND0SILEh4Q3T6Rzn8VaVPfhggcb2rEdtDoRWB1gR05a6HPvmUXdIbtgVO3qHl
eSdlnO6oaTJ0oh8QRvD2je3DupuCzl8F7MrvxcdX/V6UHM92bVHontZcU4vQ7ORSxRxlw2UaKify
JfKm+NzUtyl6d1Bm7cZvYoy/QqpVoI/QbP2LZGuBoKMBrtyRD+Bq2991rLzlt+nVOk/Ws/YuX+en
+J62n+bFrO5G5JdzIKEdOde02mwn2XSoSuJBh1qF+Wz6mn29/rvPgtqLVZkfpzLQKiCxmJE/o1eL
B5n1riF07SO02QUsytW+DJLDhGHOAdNDEh0iWrEoaJDFzsuxvT1uEi7gG+oVL8ZVQjtzIE+3Ty3S
SPKd4BgVU0ebTqRoju1aMQ+QR+CbiQlYNY8axtub6Hl1seZ1d+dAP2sHGqeVVyMwWL2gkJQfYaQw
o9Ob1N8pGyG0mX1SMKqDni73C0XrcYeUCgj5efevOgTgGKFYUe1FoZrC84SDonITxAI8KIZ3oZLX
7/6VvJFtieUDgHnZ9DGos7fQzuvP4nW+apPPck/jpw338cs0bGMwfMcl3aBEJBQ2r7aQ+6KzgKjN
oL7OiN9iovU2Wtvmnl6L8+OsHRSK/U/Ga/cyf47h/8PUeTUnzwVJ+BdRhbJ0K4LIORjfUBjbEso5
8Ov3OfL77W4VtjHGIKQTZnq6e8bUO2/ygX/Sz7xtla+QvHTFJo0Pub4D8HSP98O/l8VheriipYIO
/LQDP61v92YL/QYqwx967s3919mIhEc+7lw2uBFGk2CwvCQgJ5TQC048WF4H+0CewJmMKHicVP+z
ou6jfpvP8vG6lYc+gMmO5RkNcr7Z5JtERaq1vMNdP7AV9xsumOcqMM/AB92HiBujeaE/k3mfz4Kv
TJC/ad5aSXcksNgJJ6JjH4Rep/8HEX9PfLwc9CfmwoK3e2+vFqidf2WbYX9hQjD08oBscsuNHh6n
uFqm5qLh02EInPzoN/kGYClW3AKMQNPs+KJ+6B9Jh/wuumH2bi4hVgXBVMhnWCSrY/opf6WotGGl
/6j0xoLoWcxe1S88J2OO7MGcgErXt/dxQJWbekg6VtfGkTgGps4jli/UNSgv02HzKQwl1wJRbLUn
flpq7zBJi27yl38NIioh5KCeEMAKe6qL++C6VrML7sIGIbWNS8lYlW8YCvOyAObrXIWSskgH82z2
ggVLM3Vh2goqqvJNuf0HTc8YkQzxGQoqEOUxWqq7eQsd1HivbAEbGZMcFpIFjeoUkATuFeXsTjf0
S3Mqs2VzzD/d8tqJYhHWX0tqlwt+eEukG1hPh84Zh4ClHy7xaB2hToLDX//kPzVCDBcMFGjRdwCW
GUE4eP6Gg1/Zu6XNTH0hEtUiJyTkZ139C0TED1IS2+6X9Jp6tmBKg5zni3xCHGg7Oybj/m0ky4GU
7OuBMjPW5vsN++PDv78yNvrI95ZBxSkdfjByslWmmoORd3ghU/TUtzVOdnFT7qwaNIWW4iGeQw8s
WH5KWjF4KQapN4aab458d11OXom/a6XhWP8vjpiY8i9IwZiqEuKO4MS4nVQygj79o8Ptxr8Gc0Jx
KHvvPFz3m0wtmUv8z96fhjbNs28vVk5Yl0X0WyFBNSxcXEs6l7zjgzckTslzjNbGanKSXyu9zm4o
FkObhoq7sh6IlEc1f18jKZkMheG6pRkjHQd20LslKjq4k+HHAHMjQorqVsP8xVxkVuLh/r7W1xZP
d2sD6pTj8l7OhBMzjLRrjgP8HSf4hEKAhPNxdM7oR3Ao33A5/EskTGNo1aMSaE16P+h+N4aqrb3Y
d8CP/oAy0Cp/z4oPSMZ3mSpKCfZ9A+gSWxB8lN6fpsfReohJvArZoOtw5XkR598i/reL9I+Co7G1
GcijBCToOjyrkY9sJ038sIHVLG+aZk6NauXnIMmk5WcTV/7+Hf42p3t4UMesPvxX/5a8Nu96IF8U
b85v8/4ZJq2NIjoBpB481zF/Smf/ghTwox74kBxinL+kXHI1tAmtUU4nQxdXM9/fpXQgqIZL17Ew
b3LqEfsToWOfXrBbsVUbn4ynP8CUOw08Zdjj17wPKXgaYNWboqe8EZG6eGfiC4KLQ39wnJ0+Ug6y
ebjkHh33NGMqz9n6eY6OoSmNL+nB8KxIIRga6pgX+fun/oBsntjDWf8+kvhBQIHFdlv9eHDCaDwk
KhrqJ4U4f/6i8cJDmCZmdBuzPspTuSsbIoWcvs3SFc/g9qrf0iteB/Sy/RD78Zx4ofnA7G9Lh4Vk
pPQDKDhrB2XzjhdFNY9pYCFtOKr+9Jj18l6t5eakBCcAbUYaSwQDRB98xxSs7uFXu8zYmPlD5BC0
ZOq1nhG/iFhmAFWYik01KpddOZazz/CLbJ4LBj70d+YMyrtoe0rxkQkH5NM9GGzpAZ+wtcMxhFQi
D81PJJQAov7pveiChNbVnaxsh1K2uR9lBMCaqY1ewdk/DHPKT0d2GUP/EKlDDVChh+2spDjWWLYK
yfANGRC08j+QBygQFcZK8Y9/A0DeSh1EIxGY05TXz6cW0BSOa1vnHsNaUac6+GfC3aqhw9iOCdRE
h8jfwAEThW1KgmvOc2+ziEh81cgrF31y3QOA0U0gJfFe/wo/05/qK/tS4hWd3bxozku5WCVvxAoq
Hzvj3C64SGS54PaaE4RTGuoB51Z+YtPWdKweSxk/hcmbDCLDqZnW2VjPxXiwr1kiAL+Lej5onyYN
ZXA13b3q2cv5m0O0hgBKVQGYrO8CALVHUWPCecfVlb1AWMUvEdE/HggjSggioicEVKi41FzycpRD
3QUNJcQfgTISTYb3kczLiwtqpDBy/2bFv7w1HlLpKTblousxOkJg8B3meg+nERaLdE1k9X/Tzp0z
axmi5PgTYDom4l++389Jl1qqeEhcOtLXPrDmV1aL/uwxg/6WH0ueIZSCY21hfZReg9fFFYfZL0is
IMTA/bG+KLe894X7Yo/ScebDr1TgXhwnmRuHVT1l/1N0+BZRTIA5qc3lKCciP7tWxhdbzhvHPpIp
MqmK3s3UDL6qMakbuUc50dgWJjRHYHMhvcvUA3FOn5Zz5IyRtMek+fyvlemO73HLhg7D9zsa/fjR
YKqP/fpbwvzsL8eHNSvBRtqgrt1q+/RS+GE3CU7RKdplO3/JVnwunRarRfz0sY89vctDKjlFBy5w
yiccvq3goSOd8t/a2sAk/tsuWd6CuY/GCCuzJhxN/i5BD3uK9IWzzDLHwtMDZP11YOe7ckbAMooP
XsOozv6l/6D/ekOQwNKpJrlxm7gKgNpEw1Wb4hjUE30JDfPQfURWTdafv97PhpYbWmYjYKZhefUu
EntThjkNoZsRPhS7EpkfPiDz4FlryqZ8KOrgM2HA/g2k/lyK8PSj/PXodY6eE9+N4LMaZ2Y7joCG
UGm90zFAIRz/c6hbTxcLV2OfWdvIoOQJlUOp8X3p56udRFuGL3AvA4UxQm0l7Q4vyAukQJ72+Qq/
KlY8afh1ty5dACElnajFGwMNFqpPzOEXpI/aV/HDchvhwc9CKFY/A3783v4xs2bS3AbKfcTowzsq
W0/+ziw5I7AMa08qTj5TuP/ZQ0XMAHavCWBMPjHaT07134XEDViRFmBdjEcGHLd+SPZXAaMFhiwl
f/m3/sUXQ4DehiNUrcqC5REvjWJlNGez9ZC5SnjM0KYK6FhIVquV73ZztIPuEq+PC01cKZfi6kDF
tAQA81B9fKThTCTbmrxgPa8vxPzle+LTFSZAGLQcZYjWhuNueD1XwaPd5Pv63KHIZP2OPtDcBxpl
/XV27U3hScFwDIUTgBMkqRxBpt4+ZbQEUMyQzNG8Y4QCT4cm7DqYUmDwUSgXA0wxZTqG6YVcUuCD
f7fC3PajVG435sqAakAHApIo80Igkw7tOUD4cYBJAJU7Ih0axlxoPtHHJml2jDH0rn+5sOWV9Lt/
mnaQNn0gy1Tlhf92YxF6sILy2qwjDe4nXwXd4rCYEXgki1a/qcrP9y8WF/VlmNKTa13ke8JUPED8
Dacd3OKmZaSFnLj2ISLy4g6PeC7OKW4fWv7EugTBEM8G5eAjCyeTHS/nHyz+TAtlZrbG6yA2Rnfs
b2QpoCc9AKf/jifRycyktQLN7/ttvWlCVkhOE34i9SZj3wKy5ftIZ4oUWn4lh25B9J/VsASzrPEb
M85pDMT1CGvvc2MNg8vANValVx2MKgEzu8TxYKOp+Ct/xzhyoAefha4x88oBRROIm8MCiHvved3Z
vOt0K08HMQ7n6CAn2pvmgc/4knjvvdEkNHEGlY/ROUwKGnI22AXZuejR6dOsU8qcCHhGAPq08Qzo
5xmJxp4YVso4aN93g82b+Db+UsubfpKPOcuqueWigyp0t2GzwIgR78V5GbP8oz8iz4soRoz8bqU3
2E9tqVzuQjCdtfv6vu+sDfaKL6e440Zyfd0vcb2j/fxUQz3z91R+0Nh4eOBR/pHb//ubuBse8+LI
js/zlK8ouJTtBT+5FBpPqn9GTgIzSSPE9aYezgbETFfq+UNp2VRbFEu0WQ12tI997f1t3n5H6xQa
9tC65NFHRUFoMKbYIfJfhKqfafs9OOg7dRdjRES4Gg9WnYIjzJmWblq1oZWzhMZiAEV1NPTWsJFx
9a1P3SbbN+fg831FvXmOlKsQN8sbd6Vu9W168Q6pnRYr8yjAS/0jO2U74rEtOMA6jMcs/aA66lWv
d1g3mnvEW9zNz4KbjVYMTV681vydhcVy+11d4XgLPSKEHrpeed/8A83WmfOVdxvRxqpeq+UEM6Sp
EczuNDUxzubRPdHE5VKckHT9vXOnO2iUsEok2nm8xSwXNyyohsT21aR14sX/PSVr6IXm/HusRGy8
FIWJ4Mjx0bo2FOT1jb6BfwZz0/iGz8nd1xfMUG751F/5luifjP4DWQ8a+T6cxgA32gL1DKaiKUqz
KuNDgjFs3zgeQjssXideI/uDxYmgDXMDDMqsJRlVk5zJmtAAm5eEGhYUG4e7hnGy/3tYIQpRrjEt
b5wwnkXNSKClqPchHlDLJyBxHaImLi6PEFGmM34jkXk7APDDci1CKg3z3sOE1DpFtMLxjflV1Pd5
Bv+k0a/p7yc1zQlfVTBt3PGKSOYNuYv/JMji6ZLDrOEV3HkaTdJ8ygQyaJB6ow5MMFk9AryAHgSU
/S/8rjkuLqv+ZzNViGdkua8m/rurA4vwVwQUabJrptzlhZppHf8QBqzuJT1KaFryHbPyGw4Fk9Lb
sSfrcjb3ze4kjcwcp7od3x+BVvYLWX2v19pv9N2htA9Ow+QmCMjg1tDFM+MrkOkNxGHyLhBEcDEY
rPWk2qhbpaYIieNrZo5sAnNrf9/6eOhEpyF2uqI+ORi+ZiU1JXn/QtMvVeV4MQiT0cikMzkK0tLB
Lod+5erMo3d5vAfNo5d5EmzhuSpndJ+vLVJPay54hQHNHnZwQ+iGrkuYyKCksNyFTq/0yoDPS1/J
mS7UmcgP9C94t3/DB+EjNsOJ9KzIBbPixthlhCPu8zDsiunUftdd24d75buYS6vaJHOpOBcWzoxM
lYrivwBHCxrzXiDDG79APm947tg4/b0S/N9g8FVL8+KFVX+1UN7be21AZ/ySFgSk4oKJL1xJAwbi
TznJ2Qlw83Ka++NOv+lo7udPmjV9lf61AEpRD3K0FUNLDD6GZT/+GGGUppRPy0BQO6vbrRh+DKt0
MpQubXJR2MzIlAk+ykkG5NdNh3iLFqtBcNU/kGtiNBZ9ytrER7+5uVMHGylZOTaxGOogvgnCDPWY
elplr0WwyzcSxgbaKI6v8urVYNku21QpD+W+PdNIUf7yPv0fTZqaG/zRg4+RT2W3uQziw0t37ijA
0VOiAx02H0lxq3D2i8r5RIYPJgEgTegsUdD0Bi8CxpiWXqI57Jw6/VYWHGt0YlRq0BHMpfJgBSLJ
ccSqxBoEvlZ88zOjOviyqY37KG4X1mAnyTep+7SlRaE9ETJMEBlt/PoxGO6759+JT+hpyebbXVVB
ASqVfdAtjUUKeYhOKDny+9ykR0WyiobDG0pU6BFi7BuOUT9e6nsccr1k6mJcPM4v85Dv/3uHmUcm
0kyRVGj+1UolumR9ltKtom+CB0TftlvFZ71b0wSMVakSDCmYUWwR1W2qdx/e8KuBW+pNIw+FLGiW
/pkrDy045QiDXbHFvSYxZqQobZAIAKi61jionlm0oCOdD6/tPVoTwtu8Rt44zSeyzmluLhjWeYCv
lsMGKV19CMf0V8/bi7f1cctPRq6wjWGb9sGUvgabAtE6eAFRs23ef9kzLZKGoTT1xsngYButOso1
Um4M8z51TJNxcrSUbSg/5qZ5KetfWycrjg+GdTNwlDaC0zxtL1ImjeZUb8BK/OdgE6xfskCbOAOG
tjjgxqWPdQvsaCCEfWKNZeUcMay5qXaLg9DKkbeUEMQ6OcggJ8KA9EjuWYa50UYBsvlrDrsugB0/
pYLXX4e/Ky6DZYppMFG5IyZZFYFD9DPDcBhs/kbKLvdumhZTHXXXpqXF9zvdsWKmXHlXAhbK5OvA
Wjq+sk1pY4Z3DudKhBQNYIsIL8qvUprQoMKadHS3Nm/DmyWQMCZsgwxixvy9a6v7jEPlA4mNIbDW
Jtl/v7/c73P0wsh20edpS+8xeZ3yh2HUzLQLMvLAv9hR+CU3tR10zuu9wA61PFhP71u+tKdo1ikO
7Soda9ms061V7wosWmiIeOhjGpQ20zh3GDky3HvdOYnh8N8tA7gwF/O/35NP5YsxwW3+vyGUX23u
KdaCO/1bPbkraS9S3vKige4e8o3QgJ8kMt5/0YmIRYILLehFy/k3SrsZVorcRxCNLBoZ+CxH8wIj
Y6WitxMmzzYRHXfmObLoLwYnoV1x5ggIy9pvY/gV/FiMQgYhNwrCgLLNd+BIdAhtvusZE6alVncw
B98pWNb1bypx9s3vHtYqAW44r92HrnJK9Q/ih0NDo8upDXzychwGHKP5MEBgsWV5vc9YQtmjxeXh
XjZujHP1oQLdfOeX5PS+IFTPdvdlcWRj+uyu7ET+2TywRFmH4Sd1L3pPIxS2oGi9ATzx4O+GY6Vm
Xi5jVdQNPAc9J7olIqFiFtend3WbafUeB8r8qls3rAw4g5j/iBgvooo+GMNS46qr01a9lR1nbvKO
5oqIXZL6BHwkPkE/gjyqeX1AyidhZxCjiR0gguER6c9Jmfzgr5id3PKjUX5SanATVqzhR7/OshC6
3/WDz1Zv1BVhZ69hnxHgSZTPX6Nct0eDFK/vja49WUnR4I8aes10AHgqq6vYb2xwOTrH0N5vDkgG
0wsskKnW4cMkciZ5sA70Q3Sq8d1LWKeR2KDRC67uLsjX2sJLv//4TgioAmkVF5tndP98SsHvjvgI
HdIQfJHcO7xfCZnEW/IrbP73rvkwkZDOQVUKga6YR5NAqBoPUNiI+Q4bp99M/vucbCnYP9JcpRwU
I8CLY/iG5TaRp+zk2XBTdPgs4L8oMvHqRdeIb5ZxAihwozTesOem4EZImeBu46IyIzo0XiebVIfF
mwRGfMd9D2GEWBDEAsFiSn7DGl6pxz7Vsd1FGn3wmHu/NN6MkW9hiQCaZ87eydaMN0IGvaikU9nt
1og4iH7zJ7/2D8Ooh9dTPcZC9/M0nvj6Gx/dhYarO8Gpqs6vz+hce7fgjLKA5OIvzHRF58Y+JCBY
42wJIwvWVZGviXHOwsR4eTt/0em/kS8Gfz+OeJygnI5CBsDHwRp1u0TPIUwdFGxJImIwk1QIQGih
rb1k168Ng6tEt0DpxFtBvGCxE+gar0a31VE61Ffq8EeDj6Nv8RU4FSvpt30ku+Gqm0vr6tie5S/c
g5blOTjSdPzBKBWczXDjQ3wqGZ7Wj3R+wwtcEq6TY/RF7k1j2BIu0TZSoGIhbZmD2W9AjTB4RPnz
NZxz1pw38khaQq3NNWXDXrtAXw+88Dm5SNAp3NJCRUVXWN10whgmtAT8uXGLDYr9Oyhptadi/fpC
0/bKgTuc/rJo0RYhQKXMEMSKaQOZjczsh1ikZFvwztrOSs7S66I3F9W6xe3pRQ7zrXZPVg7u8J2b
Na8HP7W+I0cTfjMAgRldPsdEoRL5sCe6FvQpyb85Tcz8GKwF3eZFzXwBmY067ukP40F/J+is1dU7
u9JIPgw3ASD5OsJR/S21x2q4F03M/WpNj75QHcsHFYeiw2DGyJIK1Io74Ji8Q2K5jutzGC/z3EZ1
LCAV5h3wbjoRc51HGFIgw+IX7v1dafg16CjsfvFkESIREiluzyD7G4iMLXfOfzWQyh7hpUJ4LoiS
zE1RAFf/Ir5Jez8SCBNqDZGpKZQNmIJWcWgXEOLFm7lRtWgXTPgSs8+/UJpB8t9dW8x/6DqEYcxb
VLzp6WpodpHth4MA/5/7SB1YI1KXawu5rB3xOtdWNGVrrlclv48VEnqLxibV5jUfCNX7qEa1PvTt
+NqyPS+qp0q9GFHAHBhFudB8xvgtrQ0V8ABcuNLDKQXSx33wWQ0zYCJ31NyDcaJ6F1CZQ/1+bQO4
9n9IDChvEJhrHYFXM0Vd+RO72Mii81ivvMadtyO3toeut1xVQU7iVlFntfZ6WjzYyDA9vGuB03gx
est280J371ajiZdHFE/MBVVu82DHmTtxKve+1I8RBpDWIMN+fFRoMMB1VhyvsV9RPPYMLN6uKava
JIcD8bRy3XnNFV2HXWK22dqCJ6zTQEKVqBiV84qQGo7vsJg6XRlPGp9VPjUyZ+iW6CxmELwmB6Qj
c4hKcUVoa4zVufpWRgLdnGqRMS91AzEpqh+NkE71oElpxeDhdoiXFQ0UBPfMb4lxp5T6/rXw8LfJ
IIa1X2EMgHq/l82o/lJvyqEJg1mThShkCQiTRawpa6/QH9hg1O0EX8euWVDnZFXmNo1Q3L0csIE3
EOcM0NCXRpm0nPI3MMc63GtYE5VD+jIgMeNINHnOzpo/XUfvkt/nPbYHBsMVOZGbgp6aCmKWBn/A
oYblr488GiZ7+mkkEXLAbAaYQDGnE8sryx8eoYdqSiRh371zxZ4Jcu1Ap5bpaxdGMxVfG4mQfplR
THFRXwpEoBjabOgdfZJ7Sn1KwwCU0NLqigIm2YtnwZEQNhW0MCU4Zhoyrwqaj42absNF+cwlASOw
MeZzCxZ7tErYDaZ18aXmH+DKj8r/tEkuSWn/QxfEoyjAgzlTp9U+ug+NQgHQvLxPkx9lkXVXbvoH
EEHAArbsVEBquP7OguaJeeJMinC14HGEJ/TaeEtrK93U9yPybMx17/7ZCq6IRYnyb3p2Gk4jFe9W
2DNsoN7IJiywsCdYuGUxhilgFvaI35p7NC6NpTzcVfeHBif7HiULwvUWh40ao07jWQz0ZV7RPdT1
GCUnUjx2K7lc7xCiEHVzCn10myT58YTqGI88awM/J89GsJgtIab0ZTBSaHci3N/CZBvaO09JNsZa
RdOsb18n049G/ua18yESR2xTdPe9O+aMNhXvxQgDBCLbRp/gnDcUrr0JwS5LCO8CW7LSnYQYhH4E
wTX01uZrRcjfxFNEKCJz0fNtPONqcrtS3qG1IgbutJacxNJJpxIRx7sJ62huLcGlaN1cbPiZzuqS
7AV7kw4hl6MnnxXqJSQYvBoTkN4o1Peexl3DaBD5RUu+zMd+4XKu2SSdUOE3nJK3vBXjy2bjZ3Pp
XkvVR//WHQivy1nTI2c5kjQEuJQGkrPZffR5mka7cEjG2TXyCLdJ3HgqNz4v8SgHx1NzuE4Q7etT
DiC9q5W5ihq3umFK+UEW6Q5+58TrGRFSvfSUYh4Nfn78UGKZ1aBUdPAS+CKPjEbi/YnyuekpRosD
inGS50HX9W1eIcI/4qsWNo+jQ6x95ksC/x+pr4XCcVbwVR20kDNi4xZh4LEzRZv2kO6YVIeBH2Gi
vz9U5VgrD3CYZKb7O/NmVb8cjbXR8clz7oE79uTG0ekhP8l6HJEDiyBoumufCtTaSPUpyibOz8ux
0qOF8xWxB12IRgw9Tm0JCUFDw8Dc/5fDiq7bjfJ2SoQ0CXnfTqUNkZxvxXUg3RV75a4YYp/LF2Ua
8N8p/pHmUfbOqMXJbVk9fBjiHVPeTqDX0m67B90l0NfjwNg4vBc3lg/qJMaIuA6/rPuUIXT3Nuo4
GJaTdDI404SGYF284Ls6Y/2DakJ0Xnxk2AyxX9J01MfZR2k/J3zx+IqMmtWCNcVn9+yfSqXt0bCd
hvZKdAanhmmhmqnfohXHqB0BeAyMkbYfGMk+J57p/ENH5T/fT8xBMI+HW6wgRpaY/Mx7vlfpVmVh
YJGYEJ/L0IGU5qzoph3J42E1GBuoVBIFAtJ75ginLHp6m444GB0h79hqcQQ6aq95HHofQylwmHHJ
RcDa3pnWlJeCRlaV+Rgk+UihNyLZHVvPkkn3d7qwGtgN6dVKXyg5xT+f9StF/wCZoNxxdRnyP2/8
P/Qx4S/DR9qI66qS7OybjrYS/FLLQ9btnQMlpG5XjEYsxj66wY8Y5cEQTtPRxhDiRE5bk1g32dnA
nySmMoDVwChM45E/LpUz5HQkoOvA2KXuKns7KTZs1mdgTKeRRuF0SEufzBdtB5wUj90h5wCbmWkl
YQ6M+AgLDdxzZlOvLcbRrAi/k0XTzmUcV7BsyhaAQMFERsuZvBb8SjHDwKYFt5ZyOLWmjf+rDL9z
0po5T8SWS25HzVktFIdlJdjFx+H9Mufwk7XuP/GTeJqYE9v8tKxbA/mhvQj7gGfkVFQX9M92aRDF
1rMa9V71y5Q35wIZAioK4fp+tfBbjZP/pUSz6gb7lJPq1uIhlhD63WfHweskK1fXpcHA62mhDylI
ptjuyejIN0ocMj5KmC45NZqMvwwm7+ZbA/p15anu068osnEdBq7jICLnfv/NqbHstE3dfaFtGBkT
HXOeZ+h/vOm8a9q74mWur80gusYQoVH6l8Oz5ENVPYfY/bzzpYf5z0FlFclT7IDoBRo4ToqM2pGx
C8KKC3JdoKK6WFhVt1RjYyuH0OKxGQoNWLPYDpV2hi8PKqJepsni+JKubnTT3tB8MS1KMS8aKBLy
GgtDox2bgxmtnmnwi6KK2aPaOJvg1UjZ62l7JM/wbrs5zV1wd7W9JB8TC7+lcWweOSdewrWdqsRS
g5FF3GrQmGfZ3BqCEAPEDLsM/cuVPZvEmEoBaw2oNg6Vbj2+q769cl9oSu475LfhdBUxwa9RrRES
+0mxDlrZqcY1ziIuzaDeQxyysJvmCm/ww5CxkTJvxkELPpxOPpqnkNUQY4uxu0rwb6OBuhw4NlKY
xQvb2Ct+/Zkc3lzcYxKsq9TooWNk5Yb3z6QxIQpgkBtss5/gJ/96Y002v/cEtpAoCYeg95cCSdv/
G1EsymbwlcO5vB5YjtmIuhsLaitvnX/rMGbL4DislCbSwAYen6NhjEEwx7W7NzkSUclfGCZMzlWD
G1y0ArX16TD+Tr4zZMAFq2IzBUmW3XjTFP4mEJJtw7kbD1eiSCrbPvZhOjZiFnZibGpYiwEaYzNm
jTRit24bDMxNgzZIDKf8PjIxJzuo2JQxmkP7ydA45HiYCbM6xX52LgRCOFAHgsFrJ0HilFG9h40+
Z90COgzxu1gM3QP+vX32LjnkXlAU+Csrktht/ha2tpsh5bMlsQD26Agrdl8Q4GORF5UTPhFgSjmB
EP1LkSjAxKvjguvsBlxOHDYammRXgDxYB5EwddwL2XxIDFh7xe4xVvWvBusaLP9G+b1blAX9PEci
ZiTyCdN55Q5n6tNrVTTj7qKrDGSHSEAXdq2odl4edCR35cRM8kWE+7k1TR/D1prqeBub8OkpoFo4
t+d1OqaDSklj5CNKQHPjB0eBOtFsjQoNJdROZJsJZ5fVkVPIakycZ8tNBB5MPoqRzchl5Rly4GR6
Ex8TtzRYaDFRu6qNijGgUTNNmmO7oK7mYwLCJotPfWXMxSbymvNoHRZrLDLkZG3w0bE1f7yRE9bR
ZBD9IAqlO/Fw4PyLpSfyNuo2agAZobaJwIajmJPmCxM6TACjO2RImO6F+4R+agd44kmYF4aYGDot
CQfaI7/YiE9QEB8Qs8HdghHTYIIoKGDwtNigMv5Eh6lJDUEe28Rd7u+5G7JqW3RH1+aHNxaLKlar
dPKwbEtHtgZk3rzc8TPh30Vi8hoJZtgzKixb44w5QmZrcUccjFNi8Shj9Rhi+dhh/WjwCgYDmfch
sjKtg8OPkn3i3UdbPgaSlExr2zfwXZvn+l6QUmvMJlVMJw1YtbBbLYwp4mJ0SImc1E1b/3TUBhTF
7qHdRJhYzhsMLcnEwgqnO2wuX2tYbpV8JGwk0BNwb+B9m2NmPfP/gHEUo5JIQJLNU4uJppGrUPcx
78dcM8Fk06K4j+Mmxpsgyls12IUg1zT0phGVuZDs6CV2xOlbp6fX5D1v1tpg5Et296Ncwzt8emOq
jAMsP2lfIuw/J3/oeEUjoPxxLwc8rgm70IkGrc1DXhyYIxeMwf9Nwu9sUNtuOK/ninAoTzA+iI/q
o8KOVBlL7583bmnYlA7XdfI5fD+4hRiY0vvPmsrYmpbYm4aYkRSwnZttkDrTwd3xX86AYldaj4ev
Fz2TFtN7tQLBwaYO+2Gn3r5xUs36PT+P7DseqySGb9rHLeOU/kuffB45nE2xjsJeWSEP3E/Dwh3h
nLBXplIr2fdFGa7WdbiqT/WOg6QzHnSHHyzHajQ3xAy8GifsxA/CEgOTWN5Nm/EQ+P0bC9lClKYo
NvQsDKlcin97YznLn8vBiPYcPxJmtKYd7BVMi8K9P1awq3UXKnRLEvyEhkXbJGKzw9p2nmNyK2F2
m2J6y18oVRnWCWOxUeZQ1aAM1mGTC8ibnfPhgaoGlxhPI2kEqjQvfsqIWYWrReZ4eO5meO82BpsO
RRRxANN7sPG10p62gwpEArsDcZqCSY2XL6gtvr7TGIffEwj++I3n74nyqF+zmfI7ht3BburWW8yk
VuFU1javuuNRNV0V7Sw9SrM3vsIsFtuBmuIoSgsDfIeJG4icsLJrZslI657cyuijXc4FBlzQtU9Q
YIpP2Cu2kV9ZOAizPHyOS/yOIfa7lABV4Yu8wMZp8sYZGZcZ3Go7anZ3XJPN8As9Pyg7j5bm3k5B
TqBMAGbgt3yvb0HDGoVBEkH9ayxO77TBobnLzq5H0Y8vf8wZNXD8iekg5eHsnFGHvojDGEm8hDvh
gHELIfISwZYIqu4YcmDSak4VXKMRqeMgjdyY6gyHqhj7t8kZx+NpuBEsGvEPf+EgzyDFasHSYEXi
VF2wZ8rct008rFVyPGa48tKXHQ7XbV96NHC9FjBzggs278DjOs7Y9dJ8PUWhsp7xH2Xn230ZDj7R
Tz0TuLs3/a9uSQQqCpkSLtxzJZ0kuHKLo6VlyBIK6SThQ83dQb4XB9oSrlSHueV2exmXbw36E57f
MQoAUeSbKnwTIWh9zUSk69KyUOPwWtswxBb/g+9chu87nycaJQJs8jDXaxcV3uO58CDHixxLK6wg
BjN8LDgwhWo23h77A+3SnAFBoWFHo8GwtDUczn8UvM4LPM9jvM8JrWjmNPeI7+olxVWQYeQzMB1S
GMDAfweRaFgEwIX7E8F4LD4H+KxDuSCjyBj3JRX4V3n2vY2S+KP3Sk2Xr5lvcLFW5fBHCLXpYGdP
afRia19xtA+PSn5N8DG1uLoW7u/TDB/4dnZAmjlVcYePnA6n+NaWsquCd/yPxzUKnApH+SJ+tLjB
vMYAfzS6s9+iskGr+moUCI4yt12KP30LRDCv+VY1EKgJB1QgYfzsPXztkSfYJU5E8QOOIFVOXA7x
wM849faba1Bw4TNc8mt1zthtv8Ux8cPQ1ibdB8SAtSGFtjOJFlnaVcKvXrsG7vGNVWS0n0v1zgzQ
jIfjCrN+RfmiwZTi4bE819Pl2lQW/OD0jJMhotYBZFxAQhoOTQwdpsk0kKk4PZRxVTw8JOdMOAjQ
e43OwF/FuWW+y7QVoB0HLQZCfd0uw+ZnWtB8gE6XY9oALj18DehTQYMCmUYFc4NTexjivsnCF/1E
zbwRMiL32BqLpIXxgmJz3aYwvGZBfJlK9+mgZPFU44lfL7SpDDklgcIT0EpCU6fTIv/WWfUgBdAJ
ceIC4jfpT64DTdGFASJ0PY1I6zx6NNDvIhpnEc452NV5kbJvh+mkg8oals38hTLM9x7ix9Btdwbo
bmvMfBWRPLYw9bgdGMrE2gZayKVT1RwcMJ6pi7g7AsKuO5MQ4zMOTNvstAmI+0zGyDamqn0PhTNs
JteL2BNe/o7qyf/D3Jnsxo5t6flVEjk209zsCdStQZCMVhGKUC9NCHWHfd9z5GsPPDFQ8Bt45ml5
UIBhw/YrnHwjf9TJW5VZLhsueGJAR0cKddGQm3ut9f//t3oa9v5RUj61mAS4IbfW/iUi3Xgg4IVQ
JTqclUzOZHubnhslQw5AfcO8cZcWBBIxiGhqrwmMI03DfRuaXgmruo9fR7UDLAYtrC3B8skrqwEX
SPy0zk4Wv0/DMNuzsoRBqvmuTrfNa6kgfwodAY60ko+BhFsykaGB145AUtrZ/aaBApJBA5G2fXgv
roEFr6LXrExPHek0wqEDiDFpdIdkvDzljTGuBjy53conKZ/e4qmxpk0jiP6WkcNJ0Eea3F+VQUMU
lEkcUXinP+V3nbIhLbff+dJJczJlXrXnWkIgZW4jMulaQuCQDKbuVF4t1z32r9fSKV2wKZrEEpIg
ZG7OA1SVKkMyemWG06cgbuZ5vLXmPdz18Znc9PSuhMwCm/QhmJLzndo80onISiRfpx2KMGd8rCC7
RJ+af2O5AHg7itIM+ku/6uzPxJFyty2JsbTwImj2NwNiTL2QYyDIUPxwwWigysATZArk4uPt0ncB
d8ZoAdAUSICiVbTSWJbSQzbVO/XQQqy50yKflvm8InmSSIiNSRioql/Hbg/rhisfdnGZO5f2J5+T
lr4RbcuenoY6Pfjkug8nk7kAOzcEaMYE0osMw9aN9jtBmJ9PvuaOV5XXyPcUKg8FJE8X7JL2he5B
YOE/H2qyIwkVvuFPgfLBBIkNjdiupnN17okP8mfNmrEsHUZysmn4N6Teggdi6ajTZ8GByMRYhG+1
z+ayWUHClYPLtekz+dbmZGUEw/aoiGOW3SrA6I5tcuXXcJtDEpTHLfZEWZVdQUqITkoIh6naPLnh
nVG9l+onEfGz7rmFweR1VZaNi8lbcOl0OePcwVt+3+QtgachnJmJ7HqSmKY1TEn67X/599Ilvje6
pcReVrq2AHXMK8ZSwUFzDLlzGqwl38ZdIG9wM6uuDM9pusfsaUF46o4WT6gP9YkdDay7aB2vO5gE
JLVjSlzeT3s2NPoRFZ6bqq9NdT8e2I2IYjvS/ndYgDW+fVikmWJaJXuex9zGH4con3oEuRFtaLLD
BOSqIT4oxXrXwbPKWSFJ72a5p/h017pByoO2WlbGNHqGarSe4vcfqSH91hZIhpdLjLarkVb3dH1V
qFr4lhZf2juGOP4j7mQxMtk3iTNSxtB+IU+Hwor/zkvATO/grGU+ufhZlqkmOv+r7uujLxE5ThIK
R7qWTJMZK3qLt0ISe82iGZLT1m9Vj4Bj7D0v9dKQFA/nuDh3OOH4VR6/EYon0e2rDMcKdXUenw2M
5d3lSmdYTqxCYV9ghngLeXPo2Uf7x6+whfS40lLH5A+tRkpghvU/FO14WQQfQvT0uG35/Yx9lv8W
fgqLu4TbtVtbi6NqpNcpg1vzqfLavdFqR/wUhB70Eh1mhcEqd6S77DrAbZN2rg/Y52Nx331dtvl4
eVoD9ZFN3z1RMIBeXJPGC0g4Mb1jz1z5+jklkKWCItCw195xbACqYTfoqm96z9aTA+duuYEUlTWH
1EoNrjjzlw8FDUhKCM32ynUKtm4GX6dQKNB7C4imMBEIGvUnR2ZSf0urxnmLzW+8heY3bGNINFOM
f+Cc+heuqvODgJx3r7c4ZKg5dnWCTzRQPGqACgv6t4aim8s3BD7+0Bs3DOoTqvp1NT8rQPT4O/V8
KA2v4kraLIJYsZhQ2LhgGXhQE8IWdz5Jwt0NJ8i6RAG4TUAD9kRA0BqamQENLEa/fXBdABSEwaQe
djYOOR5t5KmK1wAfJCZYelDt9S6yxApudchkaflobxlnebyw1M2EUIAz1PkXEw30yHTLYSLFPkG6
QYoPMdW76QAi+juZHEp9+JS5JDRcHgAn0gzzsgrlQcC86TO6B9a5stwE2KK2U8cb3t4DugYzh/9y
CpxVEiXYGNgR+wXaActty9eW74npGfjwHbWF80hzcoko4Od9Mux+swTugABDe12coRxQ2McWLwbf
8uM8W/KCcK9+xSmU1W2PDI5we+u5xM3cf0ZsuHPYlBg8QJO55fJgZ1bEDmUuO4X3KH8Yk1e5jti7
NCsNumaETGdZLg3p3EyZx3h8NDblbgYdZ+zrjiBlJDlL7BMzbDKcb+b51p5YTtedpDvtByvbmi0e
VhhCeKtLY3KIcCDKSvn1v9B3MT32Q9R+rNcQfGEcGGkPyOpUgalaFlGzLkD+VU4MlNTVf7eyLjc2
ryZw3gI10VB9mNIemQjzBcoJvjayHo/IWjtsb0n6uKzWNaIiY1Qcl8+Xj8V6+SUME+HjLf+q03LX
gy3Lc8b+E7KVWyMzgljRM/c+WXLmdXxbMeL8L53lZ3/8/LK6c5f97ibnI2v/2/fXd3rVr3VpdJuO
jX7upHJBAuXOulTKc/XQPczls/00DZDGsHbsDILRhE5IO81KBbtheVbT/PJS5iFdA10rrtcBeNt0
Jg3wKn7ODY5V6diKc1adj2sjPKbGzbFHeeKfxDooPkkf+nLqz+hk4SgSyFx8SogfHrVv4bON0uyu
v64uvBbFi3jjeP/aLaNq/eRSwqUjxcZBIzX11v68iaCkyNsX/kg93QY3xEl+GfrlnfSeqfslVgqB
Nqqx5270wFfw/MVguYKDNXHJf2gJNd2NRFCRKYyPQyc5APUMeoVLu0txVrW7ARLzkZ3/tV+XBztl
pMTr8KKY0zqU2tsEm355XeQkApCdvLwtowbdy++Sm/SDJAPkzvIqMg/JKbfehuKzGu6la67kXCKK
T1citebE49bVB+l9+aM/nrKiOvMJJTEzA0oPn9JD3a/5LDik1kePOeokL2YuoDpmEF90tuygXZc9
xORjk3pL4R0O7NnntZXeavvf/QE4iKrq6oaxWnYevCzSuyl9vTyDeteGr8cjP25jbLqTqrumfeMO
cj954zbe1sudjrVPbpaQ2d7N/us/fKE03l9cHuLovy5Z0rlSL8W0N64lQpaQqUa4cTF8KOsntuLh
q8quxkLBQ99g9dR39hKdShDImMDJ8VSqgnmqnOBk0RFm652v+CFKEZnZrc4+pxUFj7nkTAG+sZwu
EZudxrTo/DjDAxcY0p6DC28wXNjXzC6XB15Jd0ZFI9pyhc0gruDjELMGcE72lmqJi2C96uBQkqzq
UcdxLYCJCLa7ITRWRVz7DO5CwHndRAC+GQWSLTZherus2TDbYMCrcZe6BO6sWfTRVCvjpfqM9Mfs
M2KbUr/1wMRtoOKrAbz4ZgQ0ziYF1F3LQNvk+hboD+O+jGUuLAH9a5KQyZ4br0y6FPR4o7NGsrDu
308zEpa28SSkaPqMTLh8acaKZh+5dPKJSueMoQ089uJH+3pbXIN01u/qtiWOG06h9YZUXnYBDbj2
pSYmoeOZ7Tlgett3xOSNOobqvsWnPlGhav7RViTi++fG2mpJCNAMb/NcaOmFmpz5FAwsX9PWopqu
LdvcSFPx/CqH2VpOCIKTOdaSojYPqVo3XEazbWU3jCnM9zm8xGrhtQ2Mjrv8JiusFfqJQSGNx9ol
pnow9w4etC6zViceFEjOBXWurGUmRCA6l69V9m588L5u2OmshAUHd33CDNmywq9ot+BdAKM8KwmN
27zmkDGf5qC2V14j9fe+bQGW0jeDpqyW8DQu3AmO1Ct2nV6qZHsis9CW3CcF2dSKo+g2+l3Tyauz
vWAdV7LOM9RdDUCflXWjVcdw+xqPYhPPOhnKt0NR7eYxp94z04psVYv0+0KOnKlW1DX561B1U+Ou
tgMCNmnQl1G3s2UEEX4gvSuTdtLj4kRSrKtXAZphxFMGweJJpbJhN5HnDS9KaO4lZPzVh9CrbbUO
cjQ3dcTuGnap6SymsI7NtcbCJvSMYzRcF5V5aBmQdA8x0uqICr4/zTbG3m0hZZvMRV5wyS9pWhxL
R+9AlrGF8zmnwhfHDHcAhLWGCD2msHCf38pPY2hWwVrPbxZw4naKr2VqT+nZMmqXk8reLdBZ2BNM
aZe4lHgTBnv4h0mOnZf17y2OUN885kH8YHnGgiUDu7btxyeDaO+7wXfcVBxMN1k2ngiiuQ1zcTX6
75yMntraq47QuLLdaKbjGoSmEvi4EIShAEk2DLqB5N6kidapPBFzb0l3loUKNsiRpYXdY1WXrxbZ
ZiHoPrR+pOhnKznzr578KHEl6m0VZhO3+tP2MKGNS8p4J8z7PEoO0zg6R40hUx4mhzx7ljRQ1hIC
FaYkxFa7D7VOU410rDT9tHT1HuZrsjWG/CmN7Y8BtdicvdliREHUGAR7y26o0TGNggcyXo/KU198
6sbkrlLEkSZ2725zxZp9wke62IMXspHLRAaKZnxiTMRjczJdQfJUx2ItR6n7HKjW1fPQKgCCwid7
g1zCV51uhEZnENJPOraxnlkoozbfcEnsm6O0Efq0bbV0geE9yFuR5dshUjaZ3Luhp0bF0bLwDnzK
pEmXcrpTtEJ2yjjw5Lja1Zv+c06VesWIjI2xOXvDnQafOnrXiqcegWDm0YgOq90W5pdHkIdJwVpA
1EGPe4xcLsW3UX+yjbNCKb3ZzsPRxY82FLuGfLSt0GN3IKRN+PNTVG1LKbyp1rVAe7QviBXrXeZj
K86xVgUHF1E2Jsh+5qthG7QkzfmnVCHZ7xCZSEmHq4+MtlHe0rBYBaN4EtkE+qK4pa7/7APrXIpD
q45vbdWuq0ShNTuAalQ3RtzRMOSSPrnodszb9JuOBOvavoQ38U01r2cysBYLZiG7xW18mR5xzdvn
xdRY+WTxBdJ6X8W9w2lzrYon21SdltxwNJFv9rMhfE6+ct6iS0SW0xc7Yh22RU9lNMZkGiqrYhG9
+exV3umfvJIzt8hz4+ihSqUt4Tu+cR5sJLmmf6NY1lXXpvu5SNxxOedqcrQEXTyBDsC4HdMYlOTo
P+mpNK39GPtINrS7yRZMQdOaOti68mhOE/pnbBSSVGcRQ2N5LbNhk0OohY0bT9fCgWXmdleyNK+z
s7RXE23TnHP6PqJRDtYaWefW2PodzvR7Zb4i7c5ts8jTcv1Y5OkOEFDC2uCVgUrIGwIS01hcAJww
7tmOtz02vCuTBtqAhyyjeeKXsHmDSgJlrJnBWqS3pW+TgSdXTICwrUYgTgMqRD1mTECYflZh8pIl
RBCRVzf6IT/xTG/Lk7Q3sXIq4JwAGpR7KWSEfz/VbOEzql7O7jG/QsGpRup7euwt6ZxuMjOTadFM
TlgErsRuZKQslc1jr19sgRc77W5BrWRsa9IN9B1dPowbiR6J/9h/UrhPZe0l13OYXDQu19F1jlPe
v06PqjTc9KF0cKVgvDbPUZPs23FvnLh+4P+gBR8aeb9V8u2MbNUmkVOj7zaDw2GpxWJxkkwSMZZl
lTSYJufgwf+2bcmXaozmaTymlzG23GnVaAgBR1awgzw2dL+uots0VyYH6mVafpvxM5pneyajARLa
MO1sNiS9dGNpzW5gCkFeWsLUIyD4KNot0HENHGqiclPels5HycBooDNjgQPuNCeWEypeg0uXuwBD
y9xSnW1QBWSPhAUSZPHWpTQWWxVFVhmc80B963svySg6nAgxk5xJV2rNQpwl3VVh4ONcJmSsAJmB
Hn1wabZu2/sef3hVsh5JIZGmK6XjLEsiB49brpvgqucaErjbjiWz8JxIBK5ALMebnMGQdZoI2NOq
1hvqMIOk0r7K4q2qJs1LR20Ve3E0v5aOMVieSmciAs2mHJKEwO7JYjaHnGwvRVroBeNnXKmbaStR
qoYlydz3hkQzrGRH7aNSaFpEyKRvkrMKftrc2c/baKCi6J9zRxeHcqSpESdozTumFbGDMCwsViNa
/N7NbsXwXGYPlYiwIKFxkOtuX8TSqsdjMZF/4WCmkvaNDW9L2kvKTCO1juzl2cUFnjTnhBXSqxQ/
XOdPcTG5H3U9APyc3eKNqLxxoEP1QfI9vVOgJtEIfoOZUnPIqtGtdRSJLVyGXS3l59ix8DQEFsma
OGWu/O6jjQ5cQGWlW9Epts/aQFwceDKJgSB4xstgjU7K7w0U5yElA/jDIi4YTQbXNJY2BWZbgoR5
cEyMJa2bFLBn5oM5SJ7lTOSTF4sRLdwsft1sAzD0piARwHIiBJkGPbsHNeBT2cs7tN9E7uSLQsot
xa0c92Kd8NDpaeY5obH2tEvLOxMz4ItJdpRGU0y7EeghO6TQGGY6+RJfSdiQxtMTH0fEps6l7en4
/WiiRxtdDITta33hppkZ0JSmNpmMzMnNsN+NERvhPOdot/GMjbGkb7KkJ3xVpQEUtd/y3OEFkbFR
SnAHU8QbBc2ShwG9hEaYpi7C7UVuYb0VCK+GFrI8LVtyM+B67LNoftbdZmS0lIQwS1f8lJMrPLDV
QHh4EGS8KHkx3hVSQa+ofO/n2b5O58neFHpBSaXqFTFW4/2olTATZArCiHticbUKT2iGkPbaWAUR
dizwpJlPOuPC2yBq55IiyLIPvYrtg2ORWPkE8Q6io2JXbAVJyqza64e8aNeKzANN7jJ9t50jNhEm
ORWbLZnXq+Q6Wrtsa9Fsk3L4weIBzc4lX4CkE6ri06Rt42grr6iD+3ndB5wREcYNztdIszfa5OMC
ixYAdP14SxjByAia7+n754sSMwl+1BPQIyZifobyeucEyWUItPVFZrKAenRluzmz5S1/8yJTtpar
D4Gyn9Pe98zqZVzEVzRVnuzoPWJIyllJL3OTVY+l9I10juVHuavjMp6en9gEPUrz03DYwqR/8O3n
UVKQBB5hezIN5wohpW9h9AFIOBYmQmceU/mS8lSQ2XwVE3n/ZYkrJ8+/XXyQ3pK82ZwjMZEruezH
wxd2JuvmEcgcz+KDqF+q4gmprArCwF7VULqQTGdUfjOEmZILAwMNzRlr9kIyMsB9an37Asr9yz8Q
5ZovwhwKnqmOgrD9R5/+9TF6r4um+Nb+1fJjf/9tf/yhv74rsFNn/8dv+d/+oj/8Xv78b3fPfW1f
//AJ+6monS7dZz3dfDZd2v4Fjbd85//tF3/6/Potd1P5+aefXwk1yIG+tnX03v7825d2H3/62RSy
qgvz69n68WQtf+O3bzi9Zvzs9//4/e9+/bff/+77f/v1z9//y/e//fVvfvr+H7jpz9//x6//5vt/
+v5fv//n5eZ/8rd+vjbtn37WjF8MeNy2RQyKBrFPA+Y3fH59RfvFEqZGALKuasK0Dfvnn/KibkN+
SPtFlhXBlwzdUPSff2qK7ut25ReNG2RTMXXVlpcv/eXpORfpFBT5jxc2+GQJ/fr8p7wjtzTK2+ZP
P+uW8fNP5Y/bvx6/qsuKaZuYVYQsdF0WCl9/fyUpKeDbxb+I68ko2mpu4TPL8sHMwvlcl91+GuT0
vmxUcWurH8hB0vuegwd3xSDvorF9KP2YnBG5HNwkl419OWfLal6/ZZC4OG9DBNORhAa1K4tNpcRv
Wan3BACGF2mIw3OhpsFD3Oo7ZU4e7MFK76wGbR7jseZKCnviFW9jVfgEsMzKlZYRCeVPuezNrdbu
aTke/Vgb98q45VuZ3rdF79F16LZNL2joa9JhKNEfN4eua0eaoUXFMDlIy3UUZ+aqsrN6nclmdanZ
27lVH06eYtT+yu7t2G1yHaywQqIqxc5L08jgeiDyEQESzvtBqSXabUF5z5PVXaWLl8Ns2vK+ihIN
eHA97MoisfezBfqtkfvsVesTTy4l+dHIsmIry5Qp5SAJrxl19ipZ5sx+n1/MUB1WdS4HNIDCTd5W
6WNojwZbbXbQcjtejzkD8N6GygwSSMgySvMu4kJXEUQQV8gG2owCsauja6q+HkuYlMpbWa8uRFIQ
YLi8U0OLIl6uze1YMw+XQiT9pjwfikgYOzNUxM7yJc2VBCLfDOuWM80qaTOSKd8H8ejZYy5fRV3m
e7NWO2wri7fZnyLwxMnL1JXKgZrBQtvRbqpRKQ6KPyEiS62TJlEEl1LX3UyG8q6rAyM5JTvErGW3
JX1nfajFjiZzUo0HKEsz+QeiXktjEJ/LlKMSvhp44RY0rnIY2gSnd0wsqaXR1JDSyIt0KzzCsYTg
ESqqRwXxAqKv2Gama8WQUAqNoUnS9DVgsDE7NWQmm3XA8lzmZMHUijOJVKbha6jUjAAyRWwka+Rk
jHwVbE96IR8lQbJ4LszrwYOH2N4Mbcs8nlosKOkpTXHsU62yX+zCjsyUYUjO8TgeW1kPt7JC3TXE
7XQfJNqMqtRMXFtNJs/QuI5JiUEw4lQkuItjmI9zlhxTFQZTVL2VQst3ejKSQxxIiMNJU9gkA6QB
0fT5KtbJRwqJZ7RaXWaPow83gidn30mqdgwmNlUTlPrrwMgXuwESWCGa+3icBm+aY5X5GlKfPq8A
EkkkjYWqsbfSztjLtmSAhcSclLK1WCmm0R/k5R3VIU2YbCfZAINlOSQsCkbIhFACO4Btps2VXFkE
I/fDDVzdl1q2k2NuJsDm/DJcdRqb2DKKf3vXymrjJplVbsNJcawcCUoc6B/DbN+bxpiuq0JeElwz
sdE59AkzNDS3pCtxpJIz9iLsqMEN3XyyaWeqJSmuTck8uEk+E4mxVh7LEAxGJMZJb8x7C5fcPm+C
dk+YbNlNcN0ZBBsWpPAyNz2lG4f9TEIsDCD1JQEw4IbLGIiyOzpIoxEelIZmQSxZ3XrumvkYDQrZ
fWMgH7sa6VSynBpft329q2FTIZJNT1qgZ4e073AJ6IA5jJZ3jS9fF8HH1y1WKYuDofS05UbMNAi7
8JeEyNhpgDu2pFPUhXVyKEP6TEEY30h06HapqZGhao2v6Zw8qk2NSEkWCcEsxBQoc7srpCbOVjGM
1706BhCuuuFY+WX0u3e5FL93aQzpVBtwQIWvgpWCwV4yPCY1uQJBr4H6kfQ7ErZIW81Km1eV5gm9
pSBdyIMD4kHDXsVkFnh9KNP4Qpl0qDWd0VWjwJKggQU7C7wKwFTwEyJhGbCUBb6mMH+x45QSSCWx
gOhevx5bkF9FeqVSvKOcU1IWfIkewzRbu8o0N7ZWdiyHiXmS81phSp536zYC/Dg0WnaxOjldU2aG
bhq0kNriurjuBZk+qhK8KdLW1Cz7TU2k0M25TsHMHFFf5T5ix5SuSlsUnEMG+jyTayPlAnk/dm9Z
t2XRRxjBusBDu0gy2cggrW6A7qRitLY6/WOsAFRNo2UCrZTITrS4gvg5VrSadlygRPnp612qDxMd
8RT8bZzOh6939hTS1lLavvKkfipLrkYhPjRrCI7RlLI9tjU6nBbdcXXIrzoh5WszQseUtDWp/1iA
dCuaVrWYrYOwA/V+NEwMJ32KhC4jmbHkyTlkwVxQZbYVcsDCVTRyc+KakQQS+YKpSm8X9nVuWcql
SPWlIabiBbPr/dc7P0SUI28HBVORsIdgw8ka3NJUOPhBP+1N2XJqERm7uNTNfa91MlmI9sUU/Mqa
cbTLtXHe+lV0j6g/exI6/Tk/fVcRQD6LeMQ3q0fNdcPCTq0YmevQxog5Vv6biAdlEwkQwFYFX9zM
0N+OERPfvFQSf2Xk87gxZWop0CqDobwWllpcS2Wp3vcxakLRaI8VXR8S76fQ6Vu52OvxbBJM4WcY
GZv6AHuVtaM3rupQe5eQmMWSbe+jBgmqEXWRkyo2sL7er5206obrQClbRM1Vs+3LIScsJ/GimpiL
Ka9XrUYuHBWn7KSGiZCpz5fLECsKskeAwYtWtd3nJhCbIXz261TzzEIxjtiutoE2xduqKOJdPxgn
XW30fTSHk0uVI5IBJ2up3hZi5EojiTvVFByDjXw2G+kuSSMAxXFw4WVkgzVXOdRSe6L8HHh2zMEh
fWmjJUOLqlvLeAKxEzRGwVXcj2E2cVJFcBHUeVzpBcEjqXwfVYshvESGk9orOUkt16yrASUoGe4p
yZem3F+y1ORiX4RgidUCW0Merds4diONhcaXq2kT1jvJgrI3iU5fGVjO6QZALvLBAWk+YQqNkQ6e
b/T096xhLVcqhXCTI4ZLxLROTWmX2am66ptSnH1iQWVNvoE//1n2C9XFtzQH5RYpGX10NDuGOL40
TOu6AE9B+kCoKYab2K3iqvwOvSLaQUc2D3E4dP/55dH/S+Hzh3pq81kshUXzj2uo/w+ro2UniVya
kuHv6eT/a3n073/9V7/+ze+Lo//+VRT97a9//vVf//rvfl8W/cOv+1EXqfovqsIqLFMTCYMChOrn
R12kil8UTZMtW1D9WIYtwJv/Vhfp1EUULcKyFb5uaar196WRLn7hc1IthS0MXVZt8c8pjQR//feV
kayZbCNsTTNtXTct1VT/WBkZesfpSrPAM1SaE21eLmrgYTe3jc31ELaa2R6Qq0nqOmqBqUmZmWwk
8gxAF6A47HzhjVOPRiMq7zhFOPFSY/u7Z/qfqN54xDzaP9xJHq3BWcFTqwlhUTD+8U72ZpY2albk
3tiydYil8EoXNGg7MvKqJBSE+833pUie+3bV6POpr+birFCaHXIzuogJS0MtB0wOhnwTqKSStilJ
E8E2bUfce002bpRZ7ramSnJDGJv5dcKSX+W1TnZCQUM/Tu7GTlePIgTy1sImJ7V1QK3lL34tXD+l
GrgG4edVhfiwH8gNgLRtyyhNhkYSYJ3Pdk+rKQ7GaqenbbHSlksulwpKgJ5aI5E9Hr+jZr60klVw
3YalMYtnraM4PkmtEbCekaMshyOjySjDD5WvbBFpbGHpAXG3bUqM4kmqyV82s9FyRKZ9G8deBYUR
rIecAmq5Dnvmwlv19ZoHVz3oQf86Ia9MZX1j9GO7LXXyM0bMeWPQMzCvBqwrTcY+RCqOeelzXRgY
DbeA4yqzLd3cb6gsAO8SFa3etF3TXvfhvLSNOvOUNWgTWp+ZQW7I6bbKSLY3/JuCPvRVEsrqOlGz
W3IlLEcpROrpSaQfK8LnSjlOAY8hyUQRcC0J+aErQIOJWarRzfukpqGDY7N8J6z0omlIJpLRcvOJ
uNgxTG9NogaczLLmdUHFxS3zOmrqazWlNx9OFu7OJCIWvPDpwzXvAnJ3PNGbC9EqVdGkgP0aRuSA
GKpCWeKwCtH0YhWpDWnedPOqi/zU9f2Glq+FIlmtGUGmkzTs9EK76gJop5aJjlhLGD4anUoELkVE
qmWaa2UGbfQJNVNWiW2PGe4uKloyv2xtpUs8a6oZdLvxvQqq2e3GZDt2FukkEuMrWy2wFwryI+yZ
qFkMYQnyi7hAyE6HQXi1Rhaa4YZTdxZxB4ekY/NVZhwmjc3cK6TFqHU8x40/N15T1JarN1G5ViuT
812+n0HZu2OZPTOLujAzT3HpRZM3TAbyiFa7GXgQnmW0H6Po9n41e6aFBoXhGiKhINnZoCsAuA+q
k0+EGGqFGpwVswwcW/NGpcMo28+UYFZKWErL3kieQsOp2L9DLIcWIWbR7xoyg+Q8DY5JBYJK+G1H
fzQz1knfHy0ZiT3OKF2uP5R0kjeFyN9rU0NOWH6TsphJfldgsJSMq66g3SxTi2W9SpjeGF6HaHY5
e0gKQDXs6/kb8NpVvWwylxM8Qr0zDMj4Cnrm6cRiV+EZiEIVXEn8xrXeWMt7v1WIZKjzBrynRGhC
mx45qV/wuZorywax3Fv99RBOH/j/hpMIjH0r908+2TZM74EqdQytK4FARF/cENx5QMDZ8Dro4+im
5uccV6nTqag8IlNBeDzEm4CpFqh3kaDNbDFujTg0QarP8VOHFWo3phJDLmUky1+BGkFdwgyP9Re9
Z2AN10oVj2gJB4K0kXBHVnMTd8t+RA/07agzu8xSdZOwl4/INl6pQxm6im2QFWOg977rej07VRLq
klikqmMU04Yau/YGMdy3UiWus8w0nEmvCMKsSsUZJLPZBBKT1anZlTpZYT2welM0T82MiWc5/Ln0
jLuxmtw6lHdKUdzOMSsRuhmiJKXrINdkJzbtap+y09lM4V03lhiGOQuiaAy2XYMdKsgWOl0YHsYy
OcQKtEW2gOE6rjJ9b0JlwwfUDUgWRp5LRbMEsm0m+r1tt65ZFKeoS741xoS7NlEnIi78xfSTnQO7
QbBbpd+6qXGieiQmU8RvykzYqhIBncYBsLGbRQYqfI44pCsZ084lvHyy6jWBk6RaTKkA4BAmbuxP
YmuRfup2tdxDYR728bCTDNgrMykrUzmbh/LKaOd0F+bBk1Ey2IlMRpnThVc7F6SLdi2tnNHARluV
hNiImza1XpLs06KYdpICd5Ac9gfSMwMaawPZcYYIuGki1H8eUwaktlPLRDxUKndAbSu0knJ5UDOD
8KHENl016s9h5qh2NG5ZyDishgzJY5yQS4Jzb7Y+u1gvd2XcwHIJEFtnRiPgTGWeZkvySheFutZS
RDpNgWCtlX3Dlf8ne2eSJLmS3ver6AJoA+AYHNuIQMyRc2Zl5QaWVa8KDjjmGVjRtNYldAOaViRl
Jl3h9Y30Q5IUKZpEk/ZadFhWdL6qGAB3//7j1D3OeYPkZq2YKsz5NjpOetSZqK9j2yMBLuXPOHJM
6srmOGSK0Od4+G7nwTv9tfW3xDdwQ+LqnFUGCV4k33lx5tnvg+mOb3jX90kDmSqXk/Lt7/Piljjz
6f+R3nwaYmMhBg9iyMpZr6fK/pnVlg6jaU1O6lN5i7X12GIakLZBZJtavif2cIjGW5PWxcHOBrTf
eflUT52zK9NgW85mvEv4eNjwGPKQh20mhx3ZECOqKcR3tiAWPSjP5lxnaNazfdHR8le5qgyLKshO
hW2J/dzQYiUIFNP5xYyzTwcx9zIqSjeKejiroQDObe1wMstrtTSvYJI/URyEVNbHt6VyDov2YdXm
AmENRmnZIgbMozHeM2hMWytBKZShteEbLRd0y/Re+ERbLI3tX5fA34/12CKFAbIAfGPRzNjtCrN8
DzJr+UyV4o4fpn22DM9NJy8Fq+WDqJ2WK5rLRVnFHsIRAaHNZt8xYO4ClU+hP8TnSBuECLO4b63F
G7cNqAMOWgZtL5GouNN1Kof3i+Lq2aiG5Oh61UOA2g3NsoAvXbLo2rgboC++ioo9snGqGgCHiHMf
wl+0TJwBIUduVPpUNNDDlSTUrnEfdFjuCyKDawwK6j7o84EEbKwtWbQaRrDElrJpUc1D/XndtOxi
t8WpmRonJ9k6C3kO0hafTtoMtxzkeXIVaIVdoM6c21dVU6Oo2UNQKdkP9CyTrlXhb52wljXU1x4a
JTlM1nqvLMgHZ87u7NGrwxrEjn85sx2LlQ+pidu8DKYs7juLXTdv2YIMt5Awtwjea8+5OHYBRLpq
23q1DRKOVJqFwGrbXzNFq3jVeGcj6aQ2q1g0xFboad9E7iqZnt35arS/JzmtKEY9b2pPTEjpfZdU
haw8pDpZcJbjOpnssG76+S5XZHvmeRfasvJJ8S5R5xskw7TjeLEFsyOLZXdeTX1IyFKUy+gpBzny
+wHdZa3zGVAvoaVBsHRACGtNRIBIU33MI6s96NPMOfxceXm1rTx4h8JWWADLXgJFu2KDezcxFntj
txWyjmD6dEyCQ8uKxFPF9VgvxVaWwrpzjY7AoS6VhyDJ2NSHvLmOBai83yMISrzA2Gc54qba1h5a
8bbgu0DHFZWoWXow863XLMV1SPhlyZljUwwy2MZ51aK54h+aBlzGlQCViE3LYIM1xBrJczENRQaL
MJEQOE+OX19mC49EL70pnGeNhqJx7zvuKto8UwUnT49IgaGmHKpXWy8v44A4SHciQEtV+6zApXtn
o3y66+T8lEn9s4vpBsmVLA+TL8icaPFEDVqc15MFaM8LTgvVqO3iZPHZFsO4kQtusw7z3saVE37h
LL8UbqDOTjcAENVk+foFC0jOB6OKNOwMrNj1gjuPZmQdjv5oh11X+owcSER6CuiUrncCSJU6x1kA
2fBa10y8OfcSmO+SVA9DfRSTQRFV4PNRoBmQxfBuZGzeTUOKhjGTDmkEU5jFiU0jFtpv9wPtbRJ2
tnzMS+vOKE1N08DQPwyDLk5L1T0sbU0fQhW/VhLsxw0qVJ9C3BcNMwwXyDGpOiQScSOvcQ2CF1E6
spcvbTrpnW/VLkVU86+kMRHeg+ZIsdBbAkSatTbdHjY3tCbSUqPr2CYJVo+hdDsKSRkF28AfCCIO
jtmYh5YgXNwLKnIIkuGb15FJUOUFmeeUH1vSXw4rqugWNleu3XC+8Ko8VDPKlhr1Q9xyyCgq59no
pAYIaltYotEME3LFa43iKeknqnsqOaHgAhSL+/tJ5fmDk6GxwyhCeorjcQ7zSTDozfokyLfYjok3
XAdR3KZMfbQKGXezmPvMNuDFs19NFc+XPiGA2FUdsm918NF2wfOvYkVG6z2fv0oQ7YwWChrhwMrT
O6GtXp96stc9yeufmyHYpUm5G1yPqITAKog3poB1gI7j+4TSaPuGmEfIUkIJEd84aU2gPOAb9dFe
0ZG5RDTHYRBLfUjc7tku8x9TL5zQNjwct4UkD8LvMFUa9Iz3s7d3DJbqJOA14Ey5b6FigM/YrbIs
2Be4j3Ym6vZYxj+UUdX7PvPISI16Tn4dvEVFwC30AQab71HWS+o1cBM1bZRtB+rndqOlwRQT70n5
5U82Ks4PgU27aBITvMOBxY5bdbTKQu+byiEApIuR/cfjRfRLGtq2YPqOZ/IQDLALYxIdB1V5LaJc
7+PA02GNTjJMrcTdObG6qjI/97FODkPKaW/0rF9lXqJhdGYiWEqL42N7Y9T7NauSqWVUO5yHwzbp
AxS6wPRDHZ8Xu/hZZ0uzjdvyONt9dEq0+7yYwtlqozcOjlW8LMJwN7GrzK1bYrYpo5jYk268CWCJ
s91g046qIqzpeEXPcCwX5te2ViaUSeGFhXQ2hknwTrCMeI592GM34tTajgT02YLmx45u2DQMXIsA
+6IO3WhyjllQVjfhroYytfwwtBMaavVIZ6SyTZAWTsd86g01I5TNNh71pBsj5mPpWvaK97M1DOPn
BO8LK1FSbK4+8tQlEbJwXgIccswx6UmOv6xWrhZvLnN+H7oqxrBkgLKmXROd0D2jnt8xl093OTUC
J5CJOK2ik5UNIVs3LqeppD2MKbrxMXwAkIX9ZJQ7h5nz4hfmzWoK+MxWMZ+oNQF9eLeC5ObZ7OuE
RTLOwWJupzSY9wBsSVj5xffIlCIkDEBKQUB70TxLR4Z4vCm6mzOPZNNiOhUx9dBgsqA9QPA2aj5r
Zm4UMx/wNNtcAHNHgsx6n9sFO2NJuCS7EMILc56vHUA9toZ4wrVNnAQqLwoQrYdqTL9LrS6FnSWP
eeP/NPqGg0cWsAKYNK10ayiu8wcSgaPjzQLqvP/hqppaNoPMvHS8OZAbm6av66vbYgAuly1Eskd+
QkapyVrJ4LTbyAXBrxzCqGNGpGvCpOBY/YMXO+65nSaUxagSwZPabcZAaJgNWT2BoEadBS30Ojzx
Ts2OQwAoaZWzSjjvGdY+2lNMZZAml7+kEmMxWN4wGWjXAPn2dSSL7eASHUeFQtnPuKbU20Ko4Klr
+TwDU14rSmInUV4gpV+XqJenqJ1eOAEivEtg32eCpA+uws1oVWkDPu82MOZY+nuKm9JlNwdEFXBX
JPiQOcc1/sSx1nvsXNJT60oP17rzoEer0HIxjPVm0Nx1PkHgrWHvre7Js+VJVihW/THyyCcpy6NT
mOZD0GAEcIn+4Sq7lEFvn7rMbzeBipG4YdrWUEXuaKsdsUi+YOvLVglhTHxEkc79vWkHqNYwydcW
01NEZs1GGvH3KmlPk0ccHRvisoxEtcldYMnuFLjmsyg73BwFvrRYGOFUy1er5e/MEwdHJxAFUBl1
9zGo2qGjxcgimmUj6THar7xwHI2Y6hG1BxXDpFiG370pWT5j7KA4EmGia/txmWe5aX38ddbHaMZL
6OaM+Bom/BI3OJ8Xs/0D+IIaxR5PB7bk0Eo4M2XMGhvcbfEBGAsVGFKKcFYckGkL2Rhx/aK7EdFl
/ZkTJuMR5hBXpNWM+Cw2eRBMOJRVGvZNcXKglDdDEezjrHR4d/o4dB47Q/C7c3pOJRnC6F5ae6uH
+HMsUnWn2RRHO46+a8ApIW29i8fkt1IBhH/XXTDT7J2hNi9jC5M16qsZDJR4D8SeSet5Jv/XcmpO
eTW2Pj+9y32OBB69xbacq30QEdE2Z/jXasPaNoZJC51NZpFfpJ+mm8K+d9YCbGSP1wr3Olu0Av2C
4CT1JlSmgoJ07PuOFA3boJNmUj0wpK+OhNudnEhzrOrsbRDgwS+qT0Smae4ykKZOQser0+1GNaGb
9jo8LL6LCY0JOYoWO0zmCmF70k7gcOhmDJs0/ypOt6VD/XSVFQf2efaSoXn3pfdmJefBYP5aGG+1
xA9hcxSpGUKIFKa9NvmIBi+6t1uu7ZSXUw+exaXenEh8AKIB69g4IvkjkMV8aVPnNhvJuyjY39eL
q8jly4xXZKKcWCIeFi05el1abVEwnIzI+p35FFxC2J79yMcNztFcl4LAiuizTQipirhwYN3irV0B
X2U5mF7q6+lSpq9JVTScOlZ4saQIV4mffR8QDekr9FGRv1tkm3Mc/RrEATOqvPxmdJG7nUCrndIi
ED0lB3ggaycY2ksSp3PYeeyOY5zkFNHKd8dKmAIcR5yqxN7ZCXrfrp8I3VDdxqvL4Rp4ZEJPM/En
Ov5jsUDw2OPoXiz7MC/c46JTXneebrsG4YDdjSxoEzQA4TA/c2n8qOakP7LLY46IxXuXmO9qzt7L
nLnXTdWhV3aP+DX7kI3xGCzz0bSGPxJtvmgEpekq6W0XQs0r45e/VvfUOJ1d5X3UOvmRqfltqZNn
X2UdXieG+Ukuw1Zde8bCrWVgPU2V+ToB7CCrJASoH6tDWhVU5lBDzYe1NNyzZoZ2v8nnlqllJAUA
s6klPYZyxRc7J5w2M9e/4xBkMCqOHHtIbC4NV++UNsAn0A8HtbUpVpAAHOW9ti3S9ftn1NXlPpux
0HJu3LTkoGDDImomA+ai4q1tLyBkEOoW2J1BdG/pD0+OGbjk0Uh702EwajJl7r4OWJORjhuFmW4z
93ybbjGKkxuJh6Q3CM10jV8MPoiZHJoaoua7Xr/xySqeZ8m1qMf6E1Tt1sOr7/Fl+j7diEMCWN/M
BQsygjtmt2M8DW81IhMgdAwpWpIlnFJn4BYgoIH1OAGfpe10P5uRvwkClus5HqnZsgtCZoCak9a9
ztmIHcWeQUzcKr8iGWfNRBnl9uPOGJonLcDVHDfxtimC30kMD/lUEVaYd2xGzTG3rJIsgpqRJfjw
kpkEIsHFugSdeWI/3pPI89zX0gsHg5gjjZt/Qx/itLphg5/9Wuga5NlHPLbvlU8UeOYsh8ztEcQU
mR8OWl80sCcDWgw0kDq/6yKRh2zgJnB8m0TaXgDqtu6wSZBNbly+/d1g0lfA8HyNqupbFqxWM6xc
YZTdpokLB5kHWWFezz+DPb9qnfXYG3wEnXXybWh/vW4I0ZNfEbESYXFWKj31/nydZP6hBQdEPdpv
7ZjeV+R8zstQ7YtUMlXS72ty9ezVOmJl/l2vGDlYLnZyJLc1TtqPpAYfbAeTnV5Nyd5kvp9HDuKB
ovfcs2C5VRYhx8ubJXRa95HN8Sbs7n00ZzxoRXrJkmsmudaEu7wVhvkWrY19IWM+ymO+043Voo4o
zdexKdiuooDx0esO1JLe64hnNPZMhODBr9lCYEetNrCqof9IAv2Y2uM3jlkPqHBrNFA9DjKjfCaL
L97ULuXZeD9J+uW6d/Z+IX8t1J7W81yEbO3veUe8rPZYvPD/ehWO2oaRpiYurXOq5wj8NbSd7mmw
8ehzskNxp5rmpcVSZfcr2t4BmOaTfmwmwkAG2z8MRfNG2grLvGCam/riPtNErmWRItylJV0Wc64w
+fJ8g8vOzhP0khlzZks8o4HjrHSRVzpN9jtfCCMYSW9qveexbbCGudM1tpo7U/vwgWbyYTdE7oP6
5cg9bALRM63OWUuSZUC4+4QBfJfE0VUL6q0obPxZsEzsuXgpmcEK2aSMAzgECDCCgFvfbJyQBzQh
cAL4YsDJfi28QSXBXPlIGIJrzwix8FwnikFbSpmLIajPqX3n9OpxgaeFCuKsF0x+fKxdx7u5Rfcr
qaWE0CK6W2mYHNKOCG2i4F6D/hoTt/ToDx9dS2KRRgeSGNm3qQUQi8wXM88/+ll9ZBCV+6mEIegX
A/FrdFUaMzVwnDg9JuNvI57nlyyXT7LT31TTc7zuVt0rH65TecaBXKpHZLV7V/kGJcsegXOiJK5J
N4xVE6Qd8TU73qkNHR7dPOSgm1lLIt8R7MBmKOKmZvZ76qzEJaYAUQtsQ4Rio1tUhr4KgUeUUc1W
CeENwiyPAth+iqrybBXOu8Spiqu6NY7S9ZDrm8CKPbuZ6WTfyjKiqKok/UUYKa9mWiNtxLFUA4Dk
ovtQWPKnnuULmlRdj9i5JetcZiBiS/0fZfWGnkocKrN0t6iLcdUADOMQTn7LeDkP6EeyxQoOS2ce
J0P8EngSbfOYBOouVtx7WXSjzxc2TmAYzvJThDjnnJXWre+sD/x5twie6Grm+veUuCehEsK6k/nd
HJDHeHXznvXZH3ro7pC93CvbBzFtXqsm+OaZZE7OyW+rY1uMArBQb2VO0h8wKpj8PNhpg1RHsiH1
ua3w3qNJTWL5KN94u+/DMN2ieH4zAW9Wx90m7dN30wBTsIYBRSx2YwTqj0YOPolkmPpdOxn4NF3i
O2HBGYieo7E9OeP43I3xH24l0r1RL+6d41HGMMY54fQKc/tsL7vFxDvPmdfbB3HyptPoNvXcSxAD
5tZim7InmJgcefNAeltnDG8iTT4HqT+KJPltpiYq6Nx96X0KhQVnEgGGFa/HmUQBWFpGdN6aHgK8
ErfdjnsKu2Y6T2ibNdpkgescILDfkJ9bzPFFzOTGQZIzxHItIWokAax67pr5k6wKzlTj21Q8Y7PO
223hVR8BUD9lM6QrjQHR4ZFyd9PihW3AjpRq+8WV0BzCZ8pJG/R5TYCUdBR9gT8t+W1IMojygBpd
+VzqHjrDvAh7In2meYwaRigPPS8ZX9Veq87fe1H/w25cAxCJKD23Vj9rZ3jvIVu2/aL1fkJ9CAOq
+W6NF6sFy5kzufeM5Mi5ELIwdtSWtELCyq00HLLIOjdFjDgRnTxcQWTiNY4PHvB37jif0k9ajuLt
/Zzb/Z1GzQ/4xq1pNgRK8YNhz0gjGsyCHnSrNWPP0y4dEb7SV0ykvsfdy/SV5oHe+y4AMlijYRoP
ZdQS4pHFD73LeUh7Gem95LIy6ewc1sVtHxHhtkQESJYForzFQTsmDJ+xIDWXo67QhxZV2rEsEurC
fg8DiAdeNewbs6jPjpVeGMw7d7KuXQO2UCVOs1Gx/E1IrXnoCiDrhKtZuO23JgWeGTOuNDunDiTp
D0L0+GTy7t1hTSbHKP6NTOCx6M3fYz6yFqSI4UUQvZnLcJL5RJtb3H/nDjEOlccyhYjI2y12/VxP
ucCiivWShb5QSR2S8CgiAmfYl1XVUE7ulKEHTHyGMYRpIOy+74yj7YTVqHD8lIM65Asn3jm3GHyE
+1NSOJ0RWdiTQbiwE7QNmXa1C/jVBOaDU9MkFiO/XiraTzQYXBl0BiZCdWpdiMuxhZpzJ3SpDfF8
Dn2bZb8c+/JUzUOGQflJCEnIzpDBnmRg540Nj9+QKEEwovM4P5ouxdAIekg9yNpXoYbjOAZnZXu/
48pKHwobe5NrXyKXIUq7BvJdGovcEWKXoXG7eDB7iGa5yRiaVtaajbXV763jPw69MXMSmYiin0pe
oKmhRjTzRJsjF9fHLkKs0uYbz+EbMdLKwQPmfaachoWcNDEw2biHIWYNzZd7q8GBMWMPrkj0PkTF
/xfu/V/ZmlalnS8cFGv/jnDvP//1P/75t3/+l7/+zZ//7c//zv/+61//05fD6e/+/Pv/8Oc/8PTf
/vn3/1a+949/6T/Zmty/8I9YAfq8ABjV8rEO/aN8zzH/Il0WykBaph9gLEJB+M+2Ju8vtu2AErnO
ajj6X5xN4i+e53imKdBzWI7jiv8n+Z69ygf/tTYOT5UM8EnB1lgC/9W/tTZ5foRd1zF7EDKrvJ9W
zbiVqWQnJRVMMRl+jy5eSvCcjjy0BpIwjdBnuRFWmjqjqSWW8pSvgvRhlabbq0i9bOfs2i8o3QPJ
IloHBhoRzgLlKm9HU025+Cp516v4Pf2SwXf0xhgLVbPtKpIvV7n8uArn8VubYYaPnYIVKslyDhFb
f5XaZ6vovjMvysH+ixS/X0X5aaNf5lWmb66CfRvlvr1K+Du0/Dma/mqV+f/LQ9SPwHtYAJLVDMBM
CI/rrhaBXiCICgx956/OgSnKv9m9+TlNaX3vpxnnfLwG9Wo66Fb7QbQaEcZ6CbbSKh1SAHD9xkSr
zOXCnMaEvUmhZK9Ldo92bcOa8c7fRtwl4jLME//8ADeMMHfSD9akjAfUG+PR0Mn7NI0ZkoDCOQcj
yUbm//zp67n/4x+/fhm307/zn5UpO3yfKgLOfHdEMWA0e6fyk900F90xcJpwrnCjxuVN06Z1b6vy
uzlEyCrmzdBV7buLWm4OEn3Ky7K7upVTnHMqGgc7aq+ettrr1/Nff7Rm/yB9L77SveHey8XcRbEX
HOLCJqUg4txXOKp68eyuOwQL/Kxt5KRIsj9/ljWfIUGG6YPdBvkOsfV0HNCDPJlT8t3kgBBZcf5c
u+TOPX3Zp/r+O6eE+NJXHqwLnSLEGsytB6jET8tSPmoHDmSWBirz2Vh2pqfyh7x09wuqLzkGpAmC
cy8GMVijLKcHe07p1aYmSNcorAZ/uc69gYxVpBlGr/XPHGo+DSbxTVeZ9dX0m/E4ecK7pFoGx8Si
HGlp4/Y0dzlWgDT2TglUKzkxZb7vcrPasdXln1a/nFLTwfe6oAaIGs20qHTzoSACezc4NhyUvjUS
BYRuc2q1NfA/H9VDpTxKfj1YoCLS4jFx4wOaIP9mZS6EoEVS6pRE7luWNgAPxKxe5AJEXXloT6yy
MY6im+QhLq8sANXz1KTkObT5b1cvTw7wzFtfBcF+ybuO1Oo2QaIZnSrHvixmKV9LRrtLlzCnJsL3
X+O6Xs5EvpMtblg3kjqII5AeYTem+KyKhahpPRRPDka0h3Zot1//3ww1csjMBbilAPMxPEedo6Qo
6DueSNc0PX0ty2tRZMOjSgXd3l7KHGeiufl6SBbMBZYbAQJ27aZSWXYXjxAFM3Exu5ElBLaAh3KI
+1D2083Lkpput048xFF27qHj8NA0RkjeVLmFA89o2UIOghJ760qaGqKcQuSldN2DPwPMqpGEEcea
j9KH4DWH+jhR4+vmrveytBdV5IwAU/XhFwagfjDfj+txMq6D4uAsAdwgiRCHEb+5NcXgFKRiu32l
H74eSvCpfdJ7lEOjGiiTzPrAv8lgDuH9IOPav7F6k5axWNnFHUS/QwtEwm07TA+DAlAORtMP5zTU
vR09filf2sx7i6pcngSrdk78DPeelHe9NToXEvePM9FWd52BklQF+ql3yuwpFzPxCX48oJPhua+H
2swAZ4iwgq76qWXqsYD1BhYFLhyqdMF8ehHf2b6PIs7BYgCJqz9rY4VeAX3cPqifY4dSTRN3dl/4
hCs6YLpWruVhSaD3DbSxSPv8U2STBAraf1GuTzjIc4JD/oiZsj34o6HegtRGZ1S/6qJoz3aNoTQf
m/5qy+tU1W+ZPwzPdTAaZylgrfESXxamrtM08Hpnp5v3DgwM33bvckV5NC8nvN7KHi6+MdrEHSYk
OQh1cBAykIgD5OVMgOFfku2vnxSc4u3rp4BQg3UqvpSV5hvMDGKzc/uSFp6xHxsinruJ+RO6M9oN
a5yCEWQGGci1uBJC5ZKCRel1ZdcfDtrdPYRvuS1zYOnRn63biF2U/J6+vLDVwFjgsbuYWXmy6Tak
lG96yI2oJsWNe2PIkZWLpB0g8el4SId8CfV4TE1EOXls+yefNq0cdW0drP47qybUI2ZeAIi8gyXL
XNrNWuNB98YH0LHeWWRg7+3GHjZWEqH56wguNAaWvrYhPXVOJ4i4BSwOxgsOI8FsMugVqg/EMfYI
MAQ6KYErFr0JjJ6es3g8tKqHn1pIo1et+aOvAP3z0Tuqms21UrZ78lzuDGtU932Z/iaQ3D65Thsd
SselEwT/YQb4dJ5Idbp1HZ/uUnJZsXBroIJp31XoCdKaFpD1b4iX6UclEyqJQOo3Ze3cWyi3wr5n
jMsoXNn1bIi0aTj+DnEiE2wbXCrPLg6J39+UHFJKu4G717jSwA++WaadIo1JPrOg/rWQfwUNV0/W
/GxHkc1OsbXTyrxJT7UnIxZvomRYJxHMmpfqGAkrPQYNpDaeJAGpt9RPWcvoa0v40wo+vhjR/aey
fWyMynyBP6/twfkZlBYgf9VyxGiTIwCsdV+W7UH1toKo95an2HcMyAyPqo4lN5++nus86FmWr7Cf
U3tvzE2Md1LF90tnG3dzbdJWMQMdcXU9dr5Fq0JpO9co4TJtm7o7k/B0HchI1U0R9vXkI3zP0jti
EsWs7vx0hDFbn1hUXBzGDt9uQhETWVaoo7ucHSVOrGTX1fUQFrWkXGBo9JORCf0EJkpneoCG9eu5
ZXHVE402Nv1QWZsjCJr7PzAtwmVlE+lZS/R7WqzuNegXUtVaC+kshVC+ntujaGrsELjgDipK39hE
xeXrIepMhzdHfo1NkcGYS/+1lm+SXiSETRMMqia/MBFE6hFSQmAhGvqL7xDal5D6BX5Ze4+tKF5N
MzAPeYtCdp+UdXFZkIRsnGFww6VaikubrcH/fSbIwzdeG4LLiTFEDOWjWj6768PXT2x9//TT/+65
fhWl/MuvCIINDvbcJbwt536pqgY3PBuLmVMSZvRUx64PNSsmcacRmTTCgYqILcGTecwpEen7fmnQ
jzbq5nVK3drObM4+4AmJQpROOz3595XT3fr1QbBXjX2b7/Som+uApvuoR3ZcZRtg9TRy7TsodI5h
DVq5dq0yQJW/Masqufr2nFwbyyjbzYB/OmiGd3eJurO/PqCZ6M521i/bbC4FWDY1DRvgyyIkOWkJ
pXKLvZGVxh3wrrlPItKTeoUIAbwWONwkMFCscrDCDLpj5BIR5GdDdK5h0M5fP80gCRvptWn49Ud6
Kh3D5ZJdTOo988K7YH1y/9XD13OFWpu+SB1Po8q8Sgjt69dPkcDpTooQxhkW2svXg+rwNbiQ2eQO
omkkqq0+LENkHgqX5gvRjgBeXXvoRO7uAwPuCuNhnMTikGTFB6bahiaTUmH+5bTZVB54uczvZ0aO
ivfX9BhaZpeigziClCJCPRbdmG4MAwV/VZzU6C5h1ZqEd2XdW+RRhl1PRMtUFZgV+AKagfW5rwdt
THRIiSU+aLo9jkLigA4IjHoJAGlB0tekCayHThn3VwfAsulhe0u79h8MT1AXgQF+ajJ9a2c73VRT
XpxwsG/tZlzus9WyNZe9CKW2OCTHDVOTE6jQc8Wwbc1p+bl2SeqB/MJeJ7uxygEkrHnEtsiO0wpJ
8a3X6/fIckVodmOA/T4ijtatHtBVoVzpou7UDSTteJEMPOjwCiG4SNsDMQrG2UXpQAfXbB6rYv6e
99OhKAL3p4NkaLNkx5EcsidyIwFXM3VxkBnNFFRt3AH6SPfDA5ASdFkWjFeOp4rGn2q5TXkAuYNQ
bWsJK7ujKiw/TSZFjdLuwl6Z00NVKQg6Ec0/FLxe6Bse3i9DPbtOTQnr4LzVDVlXwrKiA5df9toM
RmgXRbVe9+U57inxkd7NzF5I6lfzluhKGtCWVbLpx7FxBt4jNXmBJQS9DV472Q43F9b8oiPoTlwq
V4Wi7pQqd42ZjygGdqfnBWJ/l5cjrVmT4vTUcGAeE1w6SDfiXdpkIuwU5JpfV90trkGVpB4TZHjP
RUP4SJmZv0DVvQNtXnCUliLQ3ybGz5h9VG9+wvvNYuvoabO5YP2qwxE93/vCuCO7frwWtbdsh1TN
nOteiSBpL+3S0SQqR2xQNulyaBjBA+oZAoIUZFQC9CJRanBO1/CArFOrt2/67aI1fnZyT9zM1n0m
7MN7dgESzr3rECVUBdGlbu0I+bp5XKwxJRxvis49yeo7MaxBs2XiHXQLe9US13AZi4Rm8rFx6MHN
UF/I6tasX1+s0eqNQUXWgpiyiPVdHIDYMFt5ln/uOPgCko8/BRqnO9+OIPkXGPoowEYztnpCxyPF
u8qp4XJH82aieMbiVFtcW2hCI0IfEAHUQHd2YNzmtuWYm325mSfSI0odn0qdg1KY4ymv3fiJvpfu
fkqmnWO2ctfX1c3nl6BfcbRvqgV1Dsbl6uaRrGmYy33S1+PNGm30nw5V8LXZdpDh5FalS9pspdvK
uzFOr63K/DPC7HGb+D4Bd71qL6XNwbIg9vObipATVVWwVjCsF8sQ0MnLWclrM9rJEKkbdeDuOpmb
tLQ4N6iMo+OAjM7GozOZ/T7y/OAIuv0tlp54gQx/9dP/Qd15JUeubFl2RHgG6QB+Q+sI6iR/YEwK
SIdy6KHUKGoAPbheYL6+dfuZVZmV1Vd9ZFgGmUlGBIT7OWfvtRNY/1Gzc/vJOALhQH5OW7iptduY
IjoVY2lskjokjMdg+i4F8nhDs4dL2SqCQMbOPI+GY549BoWCKygIWrovDtvwQYOKUDAIbNDInGX8
OoDOOuVeuGM7OZ6lyJKTx8Anq+S8sWdvVceSDrhVykMhy5deueSQ9W/B5Bcf1ViuVOcmm94vuk0K
MmiZ2uKr4C1UCyMnZ8irtKsD8eQ8Ttwo6LWQ+BAO9SpisnJJ5odGOdZpprewbCGA0sDFoZSUxFqF
uzxs49PYWPFJ6ughWFEL0q0qZAyOBh/ddIpF24oYLSlAcTPpaIXRsgcoU8O/dK1qF2X2t7StvFkg
gw2QkIavGsM8Iq8ejMFAjslwgZgkO9i1NKYQ7Qz5fTv5+b2OgZ9BBtL6oQ0BGrBulj2voG5JJ65a
DVyJFpz0kdLPc3x1IVqOjD6iIZ/D2Hr0Uadef565AR9J1bkPWh5Zjza2QLMJ1RPeNk+HIOyI2SJF
F2KJ56RDI0Vzyfk55GXFcZ8f9Nz5GISWHLHK4IDbFrlNf/tnFc1DE9dDVh6V0vN9XBvOudfqcV20
EoDCYL36QC/uVDVZKAOH4K4eB0CpCRDj1iyG+7wQBB255fDJGB3HZNb/rukFLZvG7sn5SonjGAjY
CZU9nl2BjViVXgcB7Y6RsIZID3bAoPfhzW6+4XG8FgLxYci95fjzkFkx6Uuon9grzV+0RvfGyAJJ
lmT6LNk/IUV3vKvBbMLrQqIKSms8IqR7CRgfamPsropMAo0IoukSh8M4D0/8gz7VCnybl50hAEPw
DAmLsdBMEFGfUvODxu66mp2lpInfCELNvXe9nCOLkCtvJGaUTTV3Pytsp0BwcpJUBIIVxNk7PN0N
+q92wmLW9/eImM9Y8t+wN9b3qp+r0br3iP9wyhO7iXxvxiaBK0Y9HH4eHFbnw4Db6c/T+TjYhXvv
TYgoJhTl1HL+0wQfIY1DVIxzyYAVYlPnJOUqwxqXxl8drP/oZbWgKhCQqvJkYRWIWBjjss4B0mGE
+3laRvQ/CoMTyHPA29LBOwtWCdqmaI+9pCBwTVkfsi+cx4zYeDoA0EToctFonQkjYmaNGNpumNkj
LRCSn878PwFo/3R6/wuQ7V+e/o/Ia/97AQQMEAAD/JdzjH9jUPF/ILT9O7yBmdD2n88v/t8P+zO/
4C76D9u3LB/3jm2h+gYy8Gd+Ydj+PxhPOLT3/glg+2t+Iex/+Lbr6rqD456GvofhXiExmoltzj8c
18C1w7TdYFGw7P/O/MLiTf59euHa7CwNxhbgB4RhYtz+/539udTqMC8U7mMpNRbwto02Zkze4qhF
u2QMaA6MStqLZiTwV5n5p2/J8TSWfnwJXEw9DXlym5+n/c/XmrlfB24VyVjfsA7CafPT8NnE337D
Vya3wuwAcbum2NROipy3iATN15zcYDWZKw077n0eRMe/Hat/nth/B9D9vI2/8ed4myBhHRAL0DpQ
BNv/8jbtOvcr3mr9KjxL7oaaUNvxZw+k6nJThjW9+yZ9Ts1a//3XX2pLPqtkfoktKjwgx5u0iPRD
5k9MbaKSKCKUuWBhPDqNPr3iXSaqfO9X1Z0ThLCnR4XV3qORPOQ2wElKkCMYnOmYOTGhGSRnbFrB
OBy0w/iLbSKhSl6KE9xScObV0C4b3Wt3reO2D6UqyAkn8R1RUPMKKqzfkhdRHBM17pzUh0/UN9WR
k3AzQHsihLOaTvBdvlMZcYQSE+ioCrtHo8Uzpcd1dYjb5pJZDTF5ceDjOzGQ31VBca+bV6tP2yPm
6Fn5xoh68V8fCAZsPwOxfz0WrqULa74gGODNsIm/sQBpVYU2fovu1Y/6q5kg2xEqcJ/pjGNTT5JX
x6ox8hN2S21hxK+GDU6rwoVCy+YhneBCYa9Aw6bBm7maMjvHetscfB+zjsJY/9iVVfWgpt3Pk8kY
8LXavjq0o8dK50a/e6RzAKRd89LrQH/7SNLydO34dwiSzHaA36sEOdFEr/Rm+tjurKpZdV7RrF1d
yCezoojEUwnvKY/kU0tGCaw8STFCbXGiiqeL1jr8UlkGr0nLoXV/+UzGP6ZKrWgu2bCywbpFGRlO
MNEe2F84twlXDs23Lw9OzX1tNfljp+F0m7AyYognG0rkPSk7BamO67yzcfyWuKE2oDLuQ9sa39SY
k8TVGcVxcnct4rX9hDbixcZQW1Tm+Cb6MlhjBeJzxSXObh9FK/jUJLllOVCBIgrvEKeRrFT6+b6t
tbeKyBR6jYZzTOPS2YYqJ+PdSr0X2terWir1bhq1tRKMMo4j3bp7ENG/I8VOpdPP7C6ji2Jvhzho
0DYuXr+1Xk/ZuVVhfjD6UKMtYKyYp1bXMSdyLQnz4ANoFShCw3oLNZqeRT//+xqZE5aPzyIMg01Z
mvTGrfiGfsdhcEkoSeblHrSMqXq3qHBjBM9o5zr4rmM1fJZocay2xeroRh+9az7TpgqfMjlQmA5U
f+MUOo90gH4Bbos+TGF/GnggMBUKZxdXfnoaA8wYuqimOxyOr2kng/f5L5nhwV0nza0sZPM7g3VN
ke7RfN3U/KcYa+G7imJoyi7CYsv/cuFKLYvKKC9SB30oahcbbOy90nM8xmY9HqOJdnJqRqDvMkoh
5EhkXkp7WMbSYRdm0IJs0+SBwZR7M/vZj9bbLn79QF/gKx560M7kQDt6c5ykF+31Qvd3wKeMs117
2rp1rWFjwb8Azt+nF3bW6cUOAhzbufI2ll5epiB4GVFXv0QRgYVgs8pTNhdKsxaYnuwAB7xw7tog
WnH8EDqZUX006n7WrCS7wE5JvKJxgwR38F4wcudLvyDH0kMEOYZ6c0v8ckUP1N/a9IguXpgCrRhn
NzpR9r/KmGChvlPppWv84LEzBfaTFCtqQ0uHKPhrIwAZFF6Lo6EBrEUaQ1CU5GLnSX/KstJZ5IQT
ggskCs4sDYWvrxvfDMJKPSZJC2FV8L6DsbgmRbLrRzjgnWXdLPgQ10JkL4Jxxb5rXHX9+dJfXwch
ae/dMCUlUZAubcSN2Ll+oe0jYC+nxMndTUkhfrMsnFCgN2kyTHCLf4Y+mTTTZUPbc9d1evZnOJTR
5G3gBV4jqF5aEei/e9MlPU/6Qfigz0kiiNnXDrGdjzLdJVAHnzW03bfMDW5Nl9Eb9tc/74ysawpu
y0fpxDl8GfweoSvQEEw2dD8wrtBlmru8IFjMI+Mk86ib9riqBN1nvQHBEPXFpvCSRctYjBlh8NwJ
1zv+PGBC84+CZu00dBcWReOsF+gGFWKgDbFNyaaKaAkNSYHSqyjvjNgfroHVjyfDS+aia4MwWew7
Js1EXQ2rAvPKrcR/RO+UqEmXKIvHxHKiO78ZNj/PSk0wXJPx3gEXcKhGwYiXuW7h5xGTFzySbRbA
C4ysveYS7wi/Ui6xWetXOvJkEosRFHdD2ykGH37P7FLuaTEkW0Rl3lNbGw8ty4HOTQdLg18cg07F
V0ZqxjJSVfUBWwbWQPjZ2NDt6zJmsIpX4RCmFQJuoOfPpq3WKabwrlPZ8yj77jyWEGPSTkufZzUs
JRCz95+nSRzBeoa7itoaCX6aewfge86NllCedx0O4/lZW2/MBMTrn2cJjLHcru/qrImJg3iWdmKc
x7mg1y2dtgzPfr70Hw9T2vwCXF4co66z7y3RnofgS2/gjOvdk240aAwrlXHFlDXFxBRi5Zyic5q4
6CtIFOnF1PqLyREEAPqUhwYGA9G70/nngfwN/RxhXTgK+s+mSZqv2bfVyXJ6lALzs/lBZKhRa2rU
/c9TWngSj1D04FLt/fkX45wv7/adt4NioN3buRZd2okC5q+fwZ6XyK5Sl7uf/xXjcb0gX/zz7wVL
FdSDodr6tObusupq1kl4zvLqqXPC96yPjKdo8PaiyGuUFV52jFTUrVroEPPMMU6QcUKRyzaehuI2
yETyjl2OoLHskUtvS9YdLB9flUz/suFxNIqE20w9LApey8GKphjsSQJrBqf8Y9IFc8LrPtFYcMmw
zx7dTjWbkXPomLVSrKc8vSaZI05GV0r2a/HVGlv7YmkxDSJjET8Nofjkpto9lBIXvVW8Dp36EhOA
vUJW0yVykmSTNOUnscZqE0++dWxGekQ+QEAEjgc79BI0k/1L8Z7nrvrOh+bbStxNU/XdSRmI7kWS
kv/NP7u4irClMHGhg49xQv3uxH8eivmpnnrPTAmyM/+zXYrG/hXGZXv1eh2BeloxxEkM/wHkp7HM
Pedmwbjm88ZRBHL4hULlhAuG2YZnTOy0WAn//DVLAQ9LQ5ByOz9EA/euVhrjnWaUI7MJ+ic+oQ17
yA7rIGqMh34o7GWb1tZBy3rxYtXmpmltbfZ8G7dQNM9QSd5kXRYXwNHBtWmck+EP4RMuk/AxCi9h
ipnXLHLzrh4Kmg26Fj8jrgQjGNnhPYplVkr8Bqi+hrdpZMBFpCzaZW2thWhIMF9XUf4YRh1BG4z9
dqUC0e9FtK6i1sIU9vNUG8eLD08VIXT5aM8PqdevsE10d6BZ3nsvGMkuYP0y9ETdqM3Zx5sBQBp4
ZCuVjK/oJLwnUVsAUKT+1SSd95QUdEDIviLWcf4m1LbuBPNAsTnnu7hvENcQefHnu8z0Q48Xodu4
ZaeI9ExnZmD5tLC2hh3GCKihks3fjW09evh5SGOb9zQg+8QLGj3gTiNOrorabYyrc5XbKWmYmR1f
/A6ADIaaJr44tSO2Sc4u6ufpNNT3NavGNjUFe/8h0JpjpCmbnC9OceKI8ANoGZVg5w8JUo27WA5U
RIEo+HlaXqzKIu62rqfAc3qyespNbgEGqgnSBax41WUQahQIyZMj0uEEYTFZ+WCxwObwNeKI0Tn/
fOfnucY4bil95SyDsp2Oo+eOf8imEq4OqSWu9ucb0inZ7PlmtE6N6G4odaYlSo+Y0fPgF6EgB5rI
FU88sfXoFshd7XcRiBO2oSZabAI8eeiWmuBEBQLKI8PKnWHFv1Wh3CJ0iJtl1CVnCxXXNZ9PjjhC
WdT45lcZBuE6ImgaJhQa93mPPTUeoOUQFpafoRnG/xBvmPQTPkx8Qa3L5gmC8MM01hnLl6OeYl/d
BfaD2XE11SZiJF+3slszYbBidwz3uzajbQhcr+ja9K1w9XjjVi252yFm12FC9iq4DzO4TOQLY6I7
GWfardOC332XtzQ3Y/vSxjbJBDmnr4aYmkVuwC8s2vIO0nDKdbTJICQ/u3TyaC2RZBxEz0Gi3zV9
JT9gwGORoajB164JfIqtdSd1gpgTdLpLcLWrtnP8W6mP6bX1ku/AnPoX9ixyl5hNsTYnVUJzdrK9
4+LFHBk27JI26p5Zoihn9Lw6WlBg2Ypk/koag7UP++CriPr+BjGtvzkMaG6ogomlwnqWCeZeXW6N
h6pr//7w8zVijlZ+2Z1MXWU7ozGHC7PR4fLzt9Es4JBXRyNX97blshvNqnxmhkwLvc+S19GxEwzu
atyOYXYXGUhiUnvotw4yivMQCbFpPOSaddxJzD6ldwWXhBeyCIkBdSSTrOKD8Bbzyh3KPADM/i0J
R2EL71uMFU3tFzflBBriBacsYDx8THBG1Phqk5YVDH79FYzrrGCWbUT+KU/q4Nb2jCl0LwDnZHfX
kXvzSvOVvoWCkG5sexVaPjj1utC2BeX/toSnsDBMbCtOiXG/KQld8wdOk1ZExCRLVP6ZzkCfuc59
qjfWo0GqhFGa6tykjX8xjBT08uCcoU6nXtkKurj5dHFjnSTYEcNkFHv9MWNL1DNabBbob7vTCOL2
RGOjXA1w0tkuiiX45vpa2Fh5cvDdS6Qsg7Fpf6i5ClZZgCgSr15f3rQgT9e4rhWntZAYPZ1wUeYB
UQAI3c+pjm3EgQBAwdMGVAgvFnDv37rqPhMZBK+hx2yA7EHrpfXuQs74rbJqMNapPd45k2LN0fyY
eDz2EM4YHFRZ1fufmV5vuPJUUQ+lKxhgFDnVYF2HIfzQVal/owqI8PB+l3NNiU8VZIKIMZoG3b1U
gfZSREGzq+KGcHqO5aPL4ITyFOdWbzpLZZMHXqsuOEmbdb8dgnubLeIdobXxJU+KjTk/s3yXXE41
xEud2aBY1L1f7zF7fJh1ZFxNR1ws0CXb0m+ctUef/hj3Il7LpmhetHiDfir+NaV+eQJByR2P/fem
BMl4KDQMlcyifiNCCJdK1gC3pc8n4iRfttft0Hl2Vz0MjWXoO/JhKPl88XSMO1c08kFLEsCXMjkB
4qwezQ6XgvdUMnxiq+S/tPA4NuAukkPdAUZvS4PpSdfHT/FQfHTjWH/GXnlgVZLHFonJ2jLjFDRM
HICIq5NH3arTRZmFW783tLNe65fJgMjcYMcR3JHvMIyT+mKhviqzJxbbA3oeZqzznNMQ8U6zGm3p
6jgQOfMCsCf1nMZEGmFr421O0lTtfEF+mWwPjddUZAAN8jtOkF6yGr8W0tao3w34+X5rHH8eVI4B
aFAtA6ixNB8G4QDhy2p7/fNUc1P3SIcQfZFBCKF0rHvTkB4MRD08ghlKXdQ+HAGdWOa0JJJas38L
IEWQQR11rezq6oe2fchKN6Dn0tx3fv9BCbMIWJR/gtFDN4C3AYddFBltCEfkB83EFRhkDdA6twP5
YrbZVlTls6apPSZKRf5XQ1YOsNQo75mgtVmHIwZntL0vNV//lOlzXMTTR0FPoI3RBQP08Vd0tVYk
mZmOPq6ZWolVWBWomVptL+Z/V7OqZvi5+8SlG2gP6uhK6rFyMHYOQriV8pBcSzW5sG9GjaDUnR/2
7F7Dikxm75rr0SzvaLxnjm9A8FUL8kFZj8kEYsUkO3JpU/Av+0hgZIejTV4yaxcE5nJapToHzOrj
lzGKKMqmch2VUj9NM+9AH4tmP/T2xmqFs7Dm1rKPNBGJ+EJL8lVon4XRvWdWe0cFi5IZ4oEBWCQM
05rsjfAlTStvLfVHVBqkMri8/LhfjaBXwWrFnzJ3v5lPmTurhRg4Rf4FOzjajZZgrSMusewB0hov
enxVZvdrTDhmaqSqF2jciA7Im4PT9b8JLdCORdQsgwY8EVl43COEW0EZV+NGCOI4FahQ07hLIx/b
deXZu7pO3kpZgaHWiAdpRuhnY9mtrCoAcDPtRATRlVYGYzZ9W3XxZ+jzWz3Pwz1HSWvd6elw88bw
pZUMlVLY2kW6JV7hEwrFPcmRi1DnBI6nmtmw+6h7JThEpEXoKWJzOYj6vo0QsCZtsM0LzjU2vR+e
l6NTtTCxJik8ukxO8FBaGKHRHAJW3lj+nlq9w/xt0oGsD10+8JYIuUAzu9Hq9NOae8MDTcQjpSU7
/Gz4ZU0xjsHhi4vI3kyO80HSlruzioLj4yPPJOOxCyIDBYGD/m6+ybsJAZZh1JO3VaF/aITT7QUS
CWtlVjW0Bbc0D1PULzonq5luMpUTpWyX0whYq03lpbbi6EG2KW4lMRxHZ/xq53kbokfczbn6gAhO
l9fAFmtmuKFBCN8mp8ZU1tYF4pnWAolp7KsxtHdOZV9s9YZXLULQBKYj0OBYIkHZCl4pWh7Ik008
xTv6DREVFwUWDiNd07zdMH5YToU4IWg/JIE7Czca7Y0Xoh2C+7jwpPHYFdYprNN0V4ruDRFNta+g
2i+Muqr2Qu82pfCdOzdo6K6USPXKJsHY6b8hvV5QZdAR1do1EAVrn83XlpnSWi4MPdvSH4GDz63D
t9zn0VLxHtaYgfGfLLIojTdoI36FVlcf8uQLcSLGNG42zENx+qYzOkOJN2PCl2bCdsZ0ARVJduFv
N5l7Md0B6vV3IgkTHBIW7slRG8T94PtiXGhliikvbp1V2rnWuh8cqDUaN+tktAUoWXOvozmUZhWf
HJfkbLD+5whCWYf4FpuCoTxxtatPNW+80qC8rwKXd0OFAmwxHTcOjR2j7QG40Pt2sRds2Dtgk5w8
9sDjuxfFYItDohpITCQY42rqPz0Zhb0RU+m6pysoaSmaRCVANEQzlpTOtG2QLpMHYYYzvcC2dzTN
cQ4zKY/NHMRtMe7TUgxnUkHIPSkLfeslbnxNMbxjqqHDXNq7Smvd+yFF2uoHww2IICc3Xda9KQEB
Sb2v1xrD521UxSyThUG+J/iTMtPbJ2B4zwxosPSWZf7R9942zcbPyYya+3Bgm9xVChw11vKwn8qr
VcbxQovD8SCiQ1SyhGEx8jdFpRvULelSGmb84iQCNpyUydnrbMQ+WGvj2d6imrdA4/M0BxBJKMZL
jCPagtruUOpevUIrKVPrpTey/pxM6AmmQnovzEazjU98xda2bPfFS9EbWbkk/k1ETMJ9+IVAy/Cw
+9MmrRoQ/CHcGfr1G7ep3K2Vqnf2kYAOfjBurOhN0N7pBblrplvbm35qf9CJfP4EEcPLIaE409Jl
UoO5qAsdmkoripVD2LNDA72lVf5LZ06OduW7qc98TlwO8mHMyVVMnHF41Mh0oFucfYdaR49Ex7ut
dH2r2vS5dovxLa84AWovKq61br43bEPBC+vOi+WCPykKszyIOeY68ep7Gmnmt1l+NqiNuTqA2uaN
wORUoqqKZMJEagyIdU/1cse5v8PplWzGStPvYRASeWfl5VPaZfeabL4xLpH5mYr2sQimYcVtcWdO
BgmPQIBurrIEdkiDnCht/N3yIS6DCjZ6BCPlriBMdovZmS6dwdU9q31/HqLc6bnQKPyADQFr08AT
OA0Tj7o3R1oHtFkHnwoJesVSWXzcTg1npclzwittOePPGBWA7V0C/HGPxNGsG4tkQQFjaNGNEXVX
l5QMLMqTH9ODJFWpTYN0qzz9DTSqImMOaHqRsrmi6eFDwSF0JQaLJ/M5q9fOiKqyDSDY1c0yu3Aj
+5luhPAnboabGy/MPsAVrlOfoLYHBjEkx1y6AFYt+lYFHN4kQWYmycHSd4pygeHF74pUzhHP68IZ
4k9D+BPU5/43OxlICQxPar9rF1nO8KgOHWtlefAd69IieFJL7gaPE0sPhuRK8xTDHD1yl437PpjT
BpugvBgmwRVWNsbXst42rvfc1ToHxI/EmbAIejL0pjTjma7iBi9FTOgIuAQRte6ibzd117Fq6V24
MmRXrOshOYvUnucs9yAXAQHi8l2mbozNJmq+uzF7rWlW0HlOfrmT5i+EUvyqBIKYKvZaHz1qJiPk
WOOu9hrkUY04R/rLNiH7a2TSu57biCZyOGAXtdIgqCXqw2smRbImuMLFZBc3G/F5JftHv+Bn00aD
PubJNfWOu9R1GISjRImmaAJvNIEWxkQCFZfaJ8VushrT7zKUwDQzGyhUCcWz7qvrkJHxMlqpsxIy
hXLXCY6iK9YR4dmyYVme4LVNeFkUfuK07HjBbgNVDMnaEHwzQqR25Za3UD30D+ToTJud9kCM1Xpo
qY1wxr3Z84dauNazEzGXrqPi5vbZ1Secjc7NzFPWSRv1NBOzl1oyLaVbLo3z5OsEnMjcR1UmdKzM
5UWDxr1DQROsqOFxT1juS8sSeSLOnp2qqx5KezpOFHrrciCVTWn+JWvhxccp9ouclStDF8UuuCfg
fQjCg52nl8oSGqnSNEciJkNgfQVdNde4xZPWraM299ecextH0ka3TULTkiFfp4EGcVk0r/rYU6Br
A+Qq93ftmu8W4AWGhVxQxRdv/YmKsFsPrmavqQBThIvxqQGxvtIThPGDZ+GKMmEN2kSuNfma1PZi
37cEoWQO+MmQPdmyD0GrVAiu6sl5qlzrYxrGb8My4TsLtwNow4i5nfvvrQ/FgWJXiUoC9XFeuFJu
ItKyNQ3gjPxUbGzKmeqFyZ/OxcVo9PWvXLJ/bKzmvujjYkOOFZV8SHrcd1NgkA9GVvq6z+JFhll9
aafpliyW9VTZ9xUDvYWtHEqr1oqRBeK3iRYmUqhDygxqzdL5qSp4jirWj8E0nQEhbA3L/ZBs4RhF
WVCBY6/mjmr07xV85q2axg6Z/+yo6U35hDlx2QfMGTiEXy45QYG2D1UCEMrtHc4Cta5TrVwyrEW2
qJUFY0nvfSyelN6ygo3GF85HtYSAgsawZWxaYsthSX7vJmI6Uxu/gh1/NybrBqDST6Y3Vf6SSuMu
8guxyjpCdJ2ICYXBs1QDB44tZU0bnD32DAJN5o24MZAZMOscc26FWCsQK48kxaLZN8Dszl9GHo2l
qZmF7HZq3OeZuIs0Z1dG2oviJkN4hVU60BNzGhQO+VKLJmvkagiqZ81yf0lnfBGp78+BfiE2D2uN
WCHFAN88O0MyrJAWzFoPbsdtuyhGo1vHQ0yQkss8vDNjALtw5VBA/+rnV0m/fzYm8VItG2FlkLYr
4GarBtnZhglTMtj+yob/rCrIlJPfGcsU8iIzpq3dIIa1bY5OSSqQNHDcKycF3dY+5xNfxuA5LhN4
TJva1D/GHPySHbvrKgfBLBkLKqgXS7fhb1in4FPTI8YbyK2yon0PZxwQgcOv0tlhHSafl6GlJZK7
KLsGY/oE7+ujGYk0g1hebx0POJVlUQsWHUvqZNnQ1TBvgLrVyfOIwnRZLNiR9QvFpGhG3C2HIJLb
mnsLEmP0HpG9hF8crG1Fw8cpXWOReGhJHSWf2FEMfrZSWXANO/Nqlt6zrWxvbol9tPBqenJTSRK7
VRXxRSHVV1T9cKcvlXiDp8GGBnNRMeHwjl4meBYlr9AWOlvX+BZ01UEG8NxhQtXVG4lU7nRXzCMW
BvOofjExDmvTKNa6DfKcwmmwV6r3jvXYPGietqFt9uDIcjfVOjcgZxn77A9EdZn1DpWqAWg4X4ER
HwN6v8Ch9kNe35CzEljfDzBGVmyAIA1ZG5LK6NG8dYl+pYO0o2m9a1y4lvBXk1F+UV9BBAnPQ4iv
bNwaIby2zuLy4SwNr8NqMWrakx1hvfPISHP1rV1xY6mJr5iE/kiMhNEB7bX6rAD7GL7iXq3XMUHo
wI5EVO5ljB3Lm+CYKHUqtPxofnq5e+1MwBno2OMpOczZZF5E0+QSsfSXz5K0rmJkWNPigwE6bC67
wd/BnwrJVemPtXA2RG0UqbFrp0+kvMt4APTf2pvSdehjxZdYKbp4qGoAfr1robtx2J4N9mdQldD1
jbeQu/UirJ33wawIAyQlIcKTUxvrgPscNpynoGXiIcGlhrn+3Ffxi9V1x8IWB21gH2N89n67xLBn
/BbDuNGImEGsHWmfjAtTkCMDU/ouJMKhExtXuss+wati+SRv2fdeGO18FR6amu2EQN4OH5Ih310T
dcsx93HHnKfZSJSJDRqyZSteGLB1fcEHAvndmXZeA7yW/JQJSl/jYLlN5l+Qr80XtKur3n21dZLM
EIHn3F9I1cBSRyQzV0oNwTGefyRQvxi7lomTstAhDucDinRAZcVKup/zERgck/9eMKysTwk7yt6h
U9LGLzhRn5IOPcIdpL5Umuv5VaKn2WE0hNy7jiziSDGwzk9dsi58gGlm4V1F6l2DnTcEXEbJZWyq
176u9prug7RetkN9DPiQpooQt+ikGfdByt6GLlZHxo5nlKtkUNsyu09cuZl/YV5oSKNc56Y52R07
2ZYtux8dTEIyDFvtoQ0jaKFbbQzHOHc2aG52Udh9mh6LoIV1zRicB1FwhOYoEGM84nva9H6zDQ22
qRhrHbhMFRQVP/4qhmoXbFvH4OByPGjpuhPJMWW8U1FzMmR8SOazj/8YTCXbqeysrOqXi81VWSdb
L87URnuQLPfz+dGY5o5mwXaG8ATdyhyv8w9VtrOR0tgxNliiSGBblK0zZjFFgOKa3R4IQyL19j7+
cq3kEw/jQ9XkMJ/ZlJTG15gwJppW5jQeadCtjR5lB5EqYvwmtRZlTL03y3CXhHS32LPnHutF+NwH
5RMNKo4VAEjZE/POLIugvPv5bqYDSkPHvRwQ36ex3PS6BTjNXmAif7BzpIwRFUfeBNvGydksdxWo
bfd9vsDALq3nCCLFqU3VcZho9Fg6ki56dFBzkWqdcpwkI9daAp5s/hhjEVwyvBdud9QElzQfgJ7E
O/Z/cHRdCkfeuYgPnRFeSrYYn37S7bTEXglgn42tbacyXoG32rnpIQa6aechH2ROCwPQM+dgkK1n
oOF8mUgL+uZYnUDag2jnHB1rthTFEhzb0R3JtEKUSi83etYHziz2ka1nUW5XlP7xYT5doyjDolLg
y5tYFsIDPIOXxtbvfD+4FNi2ZgWXTcBi6Ic7g97nslDJJUuJ5dOn1Y3cBSTnfKp4/bGhDWg7aSv3
xNKMArVptZ2vGdqnx/kf9v4dKKCdLtRr6g+vVewIdg0JvowhYgVdDsglV41BxjnBLMAuWeQnbl51
MRxgQYwY25xgObkA3UAowYm03WUZqc8s25udPAZ6+GxwsZBARmcZK2WxauwE7imnVdXItfJfuoqk
R85sojbXmQeYyhmOGgCIsmhhY8eHoXY5CxOYpvbeCN7IOD2I+jOYSArmutXms4cb5P/l6Ly2G0Wi
KPpFrEWReZVQTpYth/YLy26PyakIBXz9bPqhp7tnNLJEKOree84+Dc7y1HeYKiX7MW93y6VuYNMG
P7bVe05LgcWLnpTAfukxnx+K9Oo05sZO0rVjoR0Mk792Um6l997RFvRZFkhEXbFC/fvdw95B6wEZ
BwZWG7bpO7GJyKao6QCeZ9lHNpcAqu2tyVmRPbtrCC15SrsXb2iEUQIvdI3LvGSTYibH2KShx+q+
XBxcYV0kTprFVxXzJ5HCQItstfXy5NNAV0tXFYDfjB6TRu/FpVFrHLAPXiE+/y39+bMbnaesQJHb
QOVS2qsx5+/g0/647FpGUmKs4RX6O/bNIJuLjTewCCXuvWZxBAhOVBm1i28fa9PZVoXBRn6A5Iza
0oTs7hewFeCRcLwKXpMDt12O8/L3lAfsMgyLLa4dIqs5vekNRe2q8cQ+hDwQhfY91wEzW/lmuYMw
dRLFxr/LQaOG5kgAd7GXTNUdABqrGe+HYP2iNRqkiFmLetvIdqdJgAje+Ownh2KC/t58+gOUPlaO
qc03nKvl8ewBbx/1Q+9Ylxn9DUGb9Phc+GfLOSWR8WC4qB2MkJWzHCj866F/+Fr6Hyicv52mvcVg
sVk2kHCqQAhw6Mm8MTP4lGzzaNUZ3c9o93RiSbaO+ySwbBwiBIJ4LsSHyIF58BhmgNVRWbwXfcqN
zm6RJVIz2GwM1sqmIyEpUcPYY9/b7pZfdVNtstk/LovFWNJg7BjPNKcxZBeo4f5sfP9nxCrWWC0Y
d47k1JrXui9eFVrKtdJ9mopVu48l0M+2NT5tq0TMq7FWxvY2L3CG2or/ZNfWacKcCrPA9v4rmKCM
w/IsND+btDtnTX6F+YZyyCfANb5NiLsgbNpfEW6yLH42bWad6DrGyvjU9foj0nlNlOGcjaFW5zw7
PfVnyuRhLpPr8uSzu/kEVPmFMIj/qGGf/PYJpvt7ZVrk6to0xDNxJnXuVWU5GNxl7OP4/aYOX/0G
+1pNra+NVrZzcwAIIAirlV47n77bU1M0ebcmVZy1vifMt4/r/6RJwjGLmDqYN9ORcFaaCTwzUaAx
lNWNOTV/nURr1v5c1QETjGetWfI7iJYleP0bBS0tmpIMkbJ+YeAog6oinSCzve8uF9ch1QKvDr+X
v7dT+JjL9qoG8yMl1HyGmhy317QmW3UgtcKZtxH4j1XlDHe9EwS0dOoeT8vOwOtPGADuqnE+RgJ/
GZlaH4YPsQm9GM+AFGJrVsu1TslqzsO9LLhJ0ahM6Ac4FBqGtYqfuQRk2Lx5nHvfrs5WqUw7MmJj
72HOJDINIgRDTLbghpCmNWJVRnrlfIpDo9vnLhv0zJabYj6YOdt436v2PZPALV7nHB51hBHUqEhW
tecDko6nOtbDLXCGVTkT6BGH4lHHKDZk3VMcIhvN2JNjS+DHWowl+9A+tR2VJmPMu0sGFJhpvpPL
rs4X2NlUG26MCqKHPbXrAbgKSV0k60LJiHKOT2zZgPK6/zIJJSPtYP4Y1glfxL2KqLpLvrIWmv9J
oq7Bxe5qYyYgLD5XOpz2iCXAsoDbAPrA0ETeOea0V4jtTPoE8oTSRO+DSv6FsLiLq2q+IVQH+NIN
3lzrTWTNRw33ER+41k6nYUBDSQVomtVqbupby+R1nYu42RAw4dAJovdFRMqqnQHSMYwRK70N403s
UJhCfkWkOXi8Uz93gQMfAlC3pHVAyhLbSkGYU6P7azF+lXb5FyMfLXiCxozh2vqJILlSYefv6Mvy
oo7N5DJCBdSRUWUDPAdoi7RBFOAycjB9GjWNOdab3C7uWue8xHm8ZSKwBSzk2OJ3coB5sGn/TGg1
GB0ibsPonvNB0KrsLuxvT5Fb4yTs9wWJy1L2rMAFO/j45KVYxcsXBjDsUNxbYrOOTM0JC9E51K0f
1/E+O9TbJtU/NarNVPNhO+jDbWB/BnAUMyKUGar1XzdKX51EcQuN+1Co4d+/HHrvR/aPwrAa6olb
8ywlNoq48bcSvYiTAMIOBXWBvuTcYTCnzetjOR8dcY41bwPD6Rv4fRHTCSRfUa3xLezqSRcrr4/8
taXNX6TuIuPP704fMjwagtRO7ssvEF8/kLQO0ZC9GtiDYgA/+onh54kZDFypz94eLqbr3IivPzl1
e9Bde2s5NLVD8RYxpu1Qn/S+jySJDzlP9p9MWlTMh7JOjgZgXlqYFC4/Vmb/SBDk1mD8CR3U4soT
N65JKEL8hXCPqCoOJHgwLLOFAT6AuBNpzrtwtrclm+3VWD3Eogowc2rsq9vHQTT5ZyNV906Swlrl
S3a3aM492S3QdU/WZL04hs6d5L7mDFPD5knLrRf6IzHFwvyncAFilljT6VZVUJSWHIOmb154DBWr
yJCnyAvpSqLFW2GN+NZTjvlkvDhDDNgH2ulk37rKeCGk6AveJijaL8POXsvUvA1zRnRmU5ziMf6i
xXDXjRl89JpL4Mzga0XER4CiMF9lhtGsTYuOijWY17LBBWmI4cWy+80wF2SLpIGut97aTIyfsTNe
8lR7Ek38RysIJh+dZzVXO4RrPt1yPQ9goV1LoScMzyIuNQnFOcysv3H8XCRD0GKT4AZuDFz7jDaG
oM7pOE4N9byDP2zKuvNUefTrJO+Xd/mmQDQauDGLLT2mZ9FU4mDA7YzTMGDU7a+4eYKaBxCDK4MT
302ffQpe35oKe1Pk3tFrkxooxDwEuSLexKh20gifWsa/WW2ew4YcK2FrW4Efj+40HWw2cZFnPDB8
M78mTGvVaqT6eeRK5hgUglAvacjwpayhPqY2LVeRfoS19T3E7tYs5Q98IxZSr/2l7XZoy2U+h+i6
181222TNL0GTNfOLmukEV1AXbX1Lf5AQs3hhCaBG5FOZbCaWe1WnqULpE4EO5R18H8CaiEhIc5JD
qHMESzPs6dP6JHTlxGHQCZnmRWFUYWbBvUoqSPTHK8g4SBYtf3vSZyajKc9rYifp/PHsqquzD9y7
VM2loikUEbGGDuEBgsoV2S3htojii4HnerXQh/qJWW1iESsXuQRwTL34JWJU7mSX/wj0KPtU7nW7
OuW+/0h8Fbj+DRQfp9v3v5heIWQdYIsjbikNL7D6aZ+SGQUXmxnnNOhnV8+Ay0Y4pOp4U9s2mGgC
UujYl4d2JFOoZ9ZJHoyEnCObDXa2Dxq5t8QZ6JsRwxib7B4T4Npr99bUHActkklgslFxBu/kmmBH
3fgLiSNxmx7Qi8YFwadYQFrdOvTp0TIMTPbI9mLXu9B/pj3T0ovB7XuqPc0N4O9jcInGPdsAXPBy
WfwMB/KNftSd8W2czFsizIOFukHPnyEI72RfUOjRhRkGTEQNXQcKhnFHUyS0vcMwd8yxXTAizaXP
jENEf8I3tYcfDgC1prvaEtV5qUK6DvWc3W1Fl86pzuCxL2QYPKoS+bE+csX318lJXop2IMKABy3m
Jvpc3EKT/15b8RuxW4hkxW05+nYlKbftfX9MRcmWqN67bfqhMAnRhLaxOFDqxTwYKf3olMXcgiis
9rRQ0aPaJ23ywc20cIDmWV8ap/0q++5SlxMF8HzVefJJVQ4YQle9DDom0CRqrktU3d0LjV+iMPb4
fa5ELK7GPDLXqVVRirEdwlcXdeYvbeBvYO79egjt10j6pyRx7oD0P0jzAS7IzlNu3cQ9kI1E3NMj
1mHvWn88yUwr/uxJc5snaiQqEUAcmxH/RgjfWBtf9fTZ6fwtsTxnHHY/ImZ8yVRp1dvqvZ25azLk
IMYOZOWNaTYP+ezdFywhOP3T1YRfCE9UAsAOOl9ys8Zh18Qh7+ZvkgIpEmOm3hiD2oWD8sf3X+ZE
7VJHBbE27Ei9QR0uN+MQX1zzA1/kHSbjU57MF6sLD2RL0WzKbvXkH+YkPWscMsvcaIpsNtkR/ulv
Y0C5RuxA+9ZOpkNbRet3muBYINezfiIH/a7r0lsbQdXciuaVieRhzNRGs+KgSL3NxNLsQMsmrsIz
+02MP5f8PCyUYlUzVddlzAIQguj0tkY8vNIrA1LSbcqx3g4q/IKKsR8970S82MZAzRsS82JY89EZ
8FwSEde66W1WPnad4r1kDh3y6F9pvtwuX82X0ZPTEyOrBLmyGblNUXaLfHWRdbeb9PIUIWkh1BAS
trVmsxqtGYSu9NnatbxwbOaXroDpUIe/JCT26bPM6oMAblTqB2qybc9GfSpIKyxDpObM+SLURaUr
L7F1Qo1FicG4cfA2QmbBZPhU1f62ncW73gyvGm479BXoFshS2AvAJM2sH5nfspyCXBXFM7zyrzFL
adRnD+6BclMngLEm3tV7aovwRdmHeZ6Ofm8/8TxBBoK8pz2wlgehG/5povxWfpWJ/lVqZFxlQ3zW
4dpEDoJoWlJ6RBad8p6czqDzzsqm+gusy/1US8xV5ptq9dfIys7QmeEzYuFFe/9ua+be90yqdF+8
jCmP+n9/0+i8+RCeVhqwohXeLvYh9UlTVL72/Ei85KnXfYhV1vAT9vEXQeIvWe591D09+pIwBCtW
f5Om/UJ251EQay9ouvfLH92JoisjZkILdDcLqiLedC0KeljbgAoDaLG7IaTcYHoZ72EobeJBBsRS
9hMoTYAXUAoqommi0DiqNN0LFC6h1LbVyCieU4IrKMgqfSN+bUHKKaYnJ2KDTjNRFlngV/HdYWIB
xjzQTWNfJOKS8WuceT7yro2fntE5b2LYqf1W4xJE/7HDNL9f3h/z36FUE6PzYckmBNzSsSCQ1UH/
nwQF+lz67D4LNz93NJot+6bokqcex5f9ubUtZXuaXLDmfCgPX2KlMdRmRHBpwJcQ6hCkcEGs+Itu
8qW1nRfU6nT3os0MaKhOLmgdyAjRGBNqQcvITC43HnD1f9+FJpoBa6QRAtDMWhlksvHSfz8RTqvB
zmp0wg8GKTnxD0Ugm+oplBxxCUeRaE4tCjeEoO5sv9tSNm8G49j2by7bB0TaEMmI6GRjzlwoBcln
wQteTtHy+fAJPy2nUsbUFgLzOi0foiegqJMA3jEytFHQW2ThGRwUOnoTfI2SlAk3KQLhTjsHyWNj
8Mhb/myZx+UwLP9t+XmAMzfZNCPyam65dg1xNkqaNQ6+XmQPatHCRqCxcnsttIjZrobaGPsms+2y
t44xi5hOBJT8XWhHbctQI1rZw2cP8bEArM+OLgM2I8Yj+/a17G/j4vkqMY9i+jDZLy03emr+TWP/
YiHId/zprU7yY2a3Gcw34z3jxA7+QIXtvtlDvI+ajNvSuxhivE8qJOYdKVNLBKk3PRk4oSgL1aHW
nY3lZsx1pmM9wqmarqSCHDKLTQd9H7ygcmq3qXKPlubsaoWT/NPPiUN1NRQr9YbL8nmuxV/DIhM2
5JFaVG9zLt5N336XUR+Ylb10hL9iUiQ9O9tjK/n3O0Au5oD0g5fGZCfUm9CH+9zYNPJsNv5XfarP
RUJTyCBFEmZnmiH1mciSy4MRVEndq4ca3Icbwb9xjDd/kGcRuh+GjR/QuNujPMcxpqbY3pljtrbE
MtvzN5XEIBYDDpPd2YqGQ1F7R5wJ15goUd3exui/2vmzYnVzmXc5+COTPEcejIUBNenskaFB1IwB
/HAO/9Stj9k3Ojv1tVph97ql5Xx3y/y4fJjB1C7LT1h+VWMSGE67IcpoPSXDYWABz8qNTp8851qQ
GXd1yHSC5PepGQIbIM4g5Hnux0XIeXC16Qng7QnlENGU/95V2eXeAgCVM5NDHsPPq53pqR+mR1HM
PwZq45IDNJnDSwz5oCp/RaW/lfbwLB3/WJ5bkyL9p0Mp2fn75XiIyQ+Wa6nXQd6QuVz0X+3kvauS
UWGHYsPVxTeiGTbQMVL6KF0NjMTWKDef+iXJg/bjtB78/k4KCH19NnzEWCAsQTDdDBQenTyYfvE1
udaPn6u/UxxeTB9DA5ET9HZA9uss3vSBsSKFBkqHUWPZfS2n7rB8uMQIt1mfXwoqxqzkf1XiHYrq
Fc37obAQonOox747tOqr6p8nsAJmPZ4UIEO4PMxAzD1JDzyUaCeUjbmuvvzSOxgVTxvRYYcoAfuu
6Js4Dqf4UWe+xSPTNYJpmqhJ/QsTLfaMuLMmGKk0hHm1mXKEW1d/wg+ztuv5wEpB6cPDahXNGMUJ
wF5qEzeXb7bDuNJqtf+IC7gkSbhp1WtP0kOUwyFS8kW3PLq3zNFsyjIE260pXyLDxNtjXyuDJrTD
iGR+scmWSxgYCpL6itk6jrpPiB91krufx5c6QUL54XBtRhMuLE+9L8fJTtTb7Ikra8NPLDKWuGkz
FJQ3WK6W1xm52nVZjSaF487j460i+bFkIc858LNn7NNsJPgZHTvaILx/K1wxbHztY0tylh32O9Cr
x+V3odebi8Njm0BcxiX9fRzs6/LCgtzXuLwITodmOxtzZKoNUADk+8Jqpee76sD/AGc96QRuKeLW
DVYBj4FEa7aPPCEEDyKo1obwbAlhtej/TijSxmw1lfIE7e09lf2rsySbJKax7aXaUNg897EXILtH
jcbqW3+Es8u0vryiTUUdsNaV2GZO89BJnlvVyOfGWb9pAIziSLxPjItcewhKEf82OeHIeDVIqFyu
ynDEA192hzpdEmc7/0HE2x2u9zKYfidj6maMDGA7ZpGT3C5fV8/zCxWeS6IEhGFDeSeEujcFhXos
b20/nOaSwXS+ELuyvTIkhnvKYBEtrYLjcg0Y2GF6UAkjzNoJTYn0v7S62Gcxow8dRL6pfpbzqNH+
iiuPW2o38PQqlNhPIj36pP0tIYQ58pcIowTZkHTkj8sbNuN3OX9PtbmfugGhdLx38RQsqowMUXmI
Fj4vEzSkaCf5WWbjrWsNZBn5qwOFFc5waNjOhm57k2DdGd0gZNml+/60nPzWZzmji+DEtAhdal7n
Va+qb+L79nEGroOyj+J0zdVKGGRFn5p00X/PsGncOEb7JEfnCN6VkLmOlj8XU/TM2GJrYtNyhLsx
QLahHWKvxcO+7sjQeXLjjSdnhrYMlzz8iPon0I+AYtzKuVi1ngrevBLatyl48IOjPEW1vWm1bico
UZ0oOmbxoRMpKrmD7063JO3e9c7CK5B8C9fA8UIUn8kx6Wl7JZDAWb5Rwhb0mT2+d1pO621vIuSU
CeaoZG+PDtuR+mCb9BXNvR6KS1dWL9In/iSUdyMab9k87IoBgCJEScpWYuQDQoKPCQbLQdJNTedV
LpptZDDiGfxtoctADd8wI/C6/V3+1soOtMJpnhykdguJPwqk3kDclqt0gt3l5tvkS+lqZ+XuxZTD
zlvMRkTKSMJOncYO+vKST9EOGLKrX6dMnUYzP5OqGOQ6DWYM5XBwH3VbACjGU0ChUKU2gAXxkeTD
zyTcz2giMKeiB5kDkEfkBLKi9miT9wbwoOhPahBTXZXoK4uwPY2U6bUXXbSqFIveDX2DcumGENPa
Zfa164bXkSvRS8AY06WuKRDHsMSDxgtIxb3BkfqxHTswkSj8u2iW/2N2+ztoY1U1N9UODKsUJP3u
wNNw07jTe6jsDaMFFlzz2hj1OXaNj8pWT41bXXVIZ8vr20a+LKetZve7XFgRTSP4C0yqJ4Dfa8bM
lGEJWwwuNCQTR+E395QTs6yEXRJdWo8exDCvrTHbZ8eoAXZb1UzhCE2EGLLGpMkWbjpYqnsWxngS
Ij+3OM7RJhxqrSRv9GvZAtlI4SfR3euKRwQ2bq+Y3qr5FjV0a9tk79VvPZm9lhtfelWcl1sz4x5f
Lo6hdi+eD0OSWxfaZJCMBweznrdIU7pK25juEMxS1vs2714zu9suQvvZii4oiZF0NeNnrwjCWJa1
5VCEOnNFi068XSbIhc2rn+r7MkMexa1F1uPCnezg3jnIzVofnunkv/1jVRJn1rIZrHRrXzg6pgBm
/FqzbYdFJD2dPHTdVuzBvmD1WHapEFALuoee5lwNi3XCTcjSQR+OB43dCqxRllXPUtjsRUy1HD/P
BCZ4BlLRsU4waXqvHUtpLwmPi1R6TGn5ROZ4syoUEaG3M7Rzk2doAWYey42lI+BjeWM8kPTyxR2b
g1/bV/Twl8jmGY70kcxBi3i95daxyYVb+KgkIG+lXNopXvDvO6EtVJKqjdusqLwt85xRQiPHzPzT
gUUmRnOVFMM+73lSd17QpOR94Cjx5u6ncTU2xlr2xDj5SVEO2NElKe69QZbkkuCL5lrPNIwD9X1s
sueBr1ggVlKnytwrdFUVPztj2tLgFVuON/7wZdOwW45nxaWtnHrFMAEpeYjqYSZz1t1qi+LGsDd6
71wWHxcX2jGJNNRkzXbGZhfeHQ62VfxHpp3W08zLCCGSN1rkKy85RdoP/puVAvWLGKNxkXczuyRV
qsgOfW/us9Bn0Te2QypeKsWnTFrKFixi5KVaaje38TFjbr7kaLrYoZdoIiNlMUPfvLR3cIIH8cNF
eYsti7vk4uvy3Fbe0bWec08+Js15LWFIsl/HSDRuM5qCWmdtiYhpI2+rSPacFNt4wTOgoUafXFre
/can5TyjUPhXijG5KhBSmB0IcqxKDOebkfIlfFDbVAgltJ7HpNg0nISK84eWgI4FFBohvwCLI71T
TOY5TiQZFhoeljBehSRnDNVrpKaVHw37rkf2HTUb4ftX+yEbf6O1WCgR+ZDnB2ZVMiLBhg03L7Ad
67z869gcNpmUeCMYscbs5cJoXRgg5BDXVhSNqe7uXG6HHknZkua2JIfzZMBhU0KNQxkEw3jVps1v
5F8V8I+V4xVqbbSKihXnVTvwh4I5uemUTwywL2VNkDMYyTx/Ura+VTJ+ahL31TPUXRqUHlP562vz
rpKcqHrAIMwMT3dRf7jWq+d13G99+aubtMK7gmBZHBQmQAcKtug/7HP2agK4eU1QlC5ZqAsMWK+P
HB4QImBAJdLqf+iFqgcLBaW50KYfoabfiCCXcnRYDDvYKZU575UFWHKCfZHgyDlWQxIfSfsAeYIj
cJ7n8TAW3pqMzwKnKqeKjhTT4QkW6MD6nRHOE7pN0HU1rhFIG4diJJ4igzq+/EMKsbIFggSLpJ5V
lSGZCVsCTPLyIJPkxKMUrY9JO7R+crwdG+twlLvUZb+UM/mCQCFWzMqaXKdRJEhzZspMOqxjHBxa
P6z8x6nSMB32W0suOHV519skWjnhCYHva6k2zcBJLEiiTnm7jEG/FsujU+8IG/pwanU2on6H0ePR
9t4DmvNSY7I08n5iJBLPHu51Io4NcajSGO4EjVDQT9sGR0QoyUWAEz9M1jMdzztxt4D5+EhEpYj5
5o/5n8bvHvBUp4RJKn42RDQNADo03y3q0IRud8HIuTZM7TDorGhRjLyGPtSwqwWdBW69I8OFGZOH
S6aInmgHu/0TRUjMoO0/eabEPhxDp+E5xOrRe/axNIgPnBuP7fTCyx/Ei8/Qg0ccaNGx5+I0hL3J
Be6Z2tHcE5ywt853kUu2FSF6hYscGZTPDrj+K/F/5DfpFVUy9kGk3zRXXFM9K7rUWoHmA91I2Zb/
GcNf8jAISGRFnCMnwNDOCXaRn+PwQQHaahHZnbZcfIU1wJEkPfJgl2uiaTB5VTqmEd+tArJpcHv0
Ec0oYlmDisGi5VCw8wwD167jyk+woY17MAobqGfeurdKb09kBIGjSUsDHf6sSTDQwcGd5PTEM7UD
uzHuiJXCU5Ey/d14WcWpbdKIzVuCQJDB+yiLgoS59D4l43RwmUkm6ZARg0DXp62Hd6tHp9BIyfhT
g++Bv4MHv72tIPk8lLeNQRCicfKKs9//SXxzCKphupbZ/HDNAWxMjw85RSVO3sHZdTJtrZskcSUz
vg/RLlO9ZIgOoe8EyoAdHFI4rIXjDWtnyrRVrexPCyU8y5M8pcT5IG9+bjokblo60tPPev/mGa0A
hzTilNYIZkijj3Zqi6cGaxjFcCnAswH0CulCU5rtPAwM26Glm5WxMK/1OimO3PyYDOlHTwxBdqPk
gE0Zcm7Pw9ocj994EhQwAOetxPWZ1dOIuwhMYBgDKxfe+C01/LRgo/wNgMz2abE/lGIETQkrCixL
9iAQGdFsZeHUg3e+QgWp3/h5IVDymE2mTgdY/LFl0+0j+8Lm2NwXZUSgSPFNJCCK9fwlcrV0nST4
zjpBPJTuDH80ndG9hby7dkm690t3nw7cBE5s/QkhDyGTAACMcYV+m2CFobHP2HQmLceIhuEwavmR
BOsJtce+WjKSUOzwdBVwqk1ApavE6lGbQazppyi6xCz6kVJqpyp2PNKIw7UTGlagkwOAaKjfeSOy
QbWxYjRD3hBXxC3g4XaDtiJ0lMEHmp68AQLWK2wU4ilz5alyLGTcLXgkiFztKsns/2jeUrhsp9hG
0ZA1TK3giq/c6k/JQLxmbVgBWCMevcvDtaU2HhLSbRTihSc31kdLsS5oV1PDIe5c4H6N4TzsFP95
7j+10n6uPGhz4EnfvcHf8z5kwj1DWySe1SSOxz4TeSU3lajgZf9MRBvv0LOAcvImHFIu+vbI2Jgo
nFY89s44NckwaOiEhvRMc2vYu77xyCL7WXX6bzQN2spU3BLas4rUNtIiKD8KLZaCtK0GNlVMipeP
pHzBDhXuSIpyyHZIPvAvkdfsDJ1dqZQ8oeNifKDqejMIcNpq21GEILUZFBOSy6apWExoSBaxl7BU
0zpxjC99cewrP0dOvPwpxPTRQuSMBhCnprHmgVKukpBY03/Hfe5f2qjhkZQwm+H3rDhNaEjCsHoz
RPlGE/2hN/2HMfHfXL3Y1fCDgjCPmVvW8atkTcy6hfpmvrPobJbvMXVsU8NQ3KmggxKGPlZNXl5l
cl8a/nOi0M0qTsVgIXgoRx06s1zi8xQia45qWlO5GaPPhTpeAaTerPbeiPRp6O2P1L8mFiFjrU5E
VzJFP72qzuiDsPQUf41efhMVwVSi+y10As98+VZn0bnIICtUmJsohaKfQZl/ptz6lJxJ3UwhDpVv
fl3R/HvBT4zmM48PCXcTe+f05FoMP23VHxOaviAmEZ2mOYrQOg2PTsYkLVXjtnaG1xaow7alzQY9
5i/pT10qiacVOnaYOCE8CLmsEdVHcxqPQEhA4K08q3lkvXOYEebFWbn797XDGmdSzzY8GVA7s5cC
D4QSSuyqms1b6+QTC+M6yUfwGFkVbdk/cXuJdzINWeUz/QvU8UyDjqBARzA1XRTh2QByoEEkvVAO
aGXf+pQmy+Sb90zOTJbZVza97a66wi+Drn/r56jYYrl4ialoeoRuRQI1odK53ieuqZ58gWWgByR2
PpR0AmJ+or4UbtwXz1bcXhzJ5826/xoTFGvTZ89t6u8tR73qBFus8JfzYGO+bYgXdERkLi7v2moJ
kqfc/HbahPlsnq0lC4rPvYWwFWELJ0giMiFWhIYqi1Sm9ffl2qAtbjg+kKSCGtl4NzJMaAYVA7Ua
SSETpRfipxOdSHaC3G9tPr5mmn3wUvdMsYT8QpsNItQe/241k2YnaV/aL+FH7x7akbWVhD/0lbcM
C5i4Rf5Ft+Be4MO7Edz27KYACRK2gJUAixaq6/Ix2ma40zH/YtZ/xNDp4SdycBzMbc02QgsG3VWB
KXOW5dI/p+DltqWh7f2Z1oUyW49ypzzXHDSKy5fljlJDsl9OofAkBYThrbUieZXFwA491TeQN/FF
sOoJcotQrTS0HOpztahtvLm3Ni1SlMJoYX76oDnaQ2FAO9DBjnCRVDvKIvRX4YtsLO9qOygtmmSa
sM0wYIOlKCcu2yjz94Zkeh/l8yFanGCORiqYRDm68hdtBZlGXTDpzl/CM3Yt8NdAWB1+SZu4eFFz
vkLWOBra72ZeXEsTnB4qMR/tp/ilXfLZ+epk13TUWZUyePA8ez0aWxHd2wKBuWIhsJtCrl28BWCq
0HG3N0QmiyIKMbdnyaBeArlkzGLSKIu+Xn3XfdBaPsX2GmeiIIXYUOxE6FZnowHwwhZBgK03CSKL
Q0R5/6Hn7q/DbPvfKzPrUvrjtlWACXqMS03jtWvnPsnM2WeE93D3y6euhCanwAqyN3c+daQJPA7y
dZbpwKmUHm+EwATkWCzavZndY9gVbFCMe+6UZPnISmzbvuEWn/0XY/R+s2RciuFho0d43LJFVuN7
xVM1FMdBiasheZ/InY59FdrEIiS3Rrf/i2Yz4kntjYQ36zCEG/6vxHO9g052waKI6WmT0JHDaUKC
WoN2x9oVEtOU4DStfSx6+lBm27BuUWs35KnTmHcH8RfCshyVDgWxeOv+FgiACGdQNPcIrw+TdIla
u1dVHW31ZmHDcLFPqDw6L6UX1X/HdsJ4Tkxfy5XrDMAjnBBTMG2CzDGPnotFkC39NUXnD34ZEYoP
ssWGrak3nP1kQljUZ9ObptxoW+pogbRx7JkHuB9QJw2+B599WkwuUF56D/8gCj7Uw3WCcFCKCBSQ
OyIw1yGokHBvLmVsrMeoYGR5MHFRkfYdsqa69n+GZClDj4agVRQ0OfEloJgiw90lcjLGJCP5KIrN
yVTxp6xGoTDijsAla1gsT1M+bDyvYg9S1//ZFFS1I0DKzPUjHDc2lxrxN+l+xLyI54BHqpHq52qw
7yEx34FnLINIUgCh49l86FCwfSw0dQQShWDIv9TLmpwMZGwrM7yUvUsKKaphKl9n13eIYZyOwHu/
wrNf0Vcd3Aw7dUlwRZLgR3cS+F8tPyJuyWLpgCyuDFlrC8oqIlpazWy8w18mG+HFJXyvTs8RUgDk
o7T7bOx+bJ14ROOOE1+zm78TGs2ESveCirvgyDTuPbWbEykUJHrlyQbN9189/Z+m81puG8nC8BOh
qpGBW4JBJEVFKt6gLEtGjo1Gevr9WlN7szsztmUS6HDOf/7AGSuW8R0SMBaZ3fjM9fKnxoqTyZ73
OK3OWf/0zCPSCKLaDFcQ4XBY6USde3dlJDNyKuj7pkinvayStzak5AA9OCU+fOOyYfxWFjt7FHvH
9kC/grbatn2HoLRuR6iyXAvCpu2BPbfxA2a2Pm6/ERdEmz2WvnzF9ZoZhkbRDV5nHcBXLQGtVhqN
3vMBLyFvIXfF2mF8t/zxrmttpjUh7aImrIT+jWL9yzrF/Gc2PnKXGyanVPYS77NLW+bTLqoCnHaw
7AE2OVTtv6l3oQJd57j90E/UTfCMpGBJzfzJXUpOHsTaBhPmCO8pLFcLl3PZspqPHF/flUe98SrI
Pl33Iqb5xcH8JdRWOXEewiYJT03BQG7ggUmMPRoJP7hxk/sxtA8gmBkDu84Aghzw4ltMhl3yggCx
2Xhu8wratWv76scRGWwDSbnWdeiu17WAdohp1RxyUEFps7jbJvuSUaBK033678+PhJQSebZZlp0x
N+9TM70nU4dGLYbr3qJt5j1hu+YIyl0kTfguuKUdmcFn0pqAUUNxLeKxZkSjyT4wIhBl0s8JfDXy
8qeJw8jrubYldl3mGAIRAY1KGOYBCRCRjSTGJwawH/LDkkLSyx4XoyEWHlaFa77CH7FvnJTaXifx
EKfyoHAYUcOT6DHO4f5f0/3ohDjvcalVmftJRNstp1MflbYZwqY/qLw5U2lDyAfYYLVjErS4bMTG
rMvtBIo6YR4eVXVxwTrbIrgujwKIMJPP4sN4Ekwb5bT/VhpXwjQDo/7I9BKTQ3mtkubDuWSYIFE9
NXT/0BywI5X7csXjJi7Gbz9zHtG1Y5DrWxB4HYX1kE/piqrhcVTN1nCG8NbvPkek70qY957DznDO
FvThafCOOfbIYBAKtNb74ywkCxDPVdQZRY7fdVt8SN/7VDyUsbvFEI1KoIpiGAwFBFLsmDiCnCd7
ZMunyv3UQma3ZMzeNw9hy4y0y9mhzoAvVWkRXusK+WXZ4aUJx7uUTIUcc9TZ9q6+7mfyQvyrzp2w
ybaEP4Jt3RSNPQDtiK2fKqAuF3QJmWi+tOCaQfYk4HSxCEuszMraGDZp0G1Njun/Ln193YWMU03X
YgzmRbjNHzKrofCbn6AfiP1YfaRmZ2mBLUSI+JRQHzNpFScrhD5Lg0EuvfskJEd1F7s/AyxsA2SW
oM2rKJO3RGGr0jUs64y5pyLsSarlpwvm/VJwCtAyTWn8nUKRgSPyMQXuC2E50YKiF1txKJNmXket
iTaLovh3qSIMWvBPl6jgm78zjmZeQ7GQoVXYJPn6rzf/zEt5Q2bTJnG9p5h5TwGjsqFjYST6hY9f
4njArsENRGC46Sr+Jm8NjMDKnky1vhQNhjGSKB7LcT+THu+fAvtiHJJ3tUHyR8d7laZ9kEgiY3If
YVwfvaJ9rieoxQQLw7WEZy/zgHRBhXoKN8Zd0cUoR9D3MRm5ekGP1xaYhuP5dpTVPQIj2ggGJxFd
+qe0qJINJDv+sRhYC7g5H/X6k5YNuRkzK+5J1dCLOlZ3y1CLM8ht735Xpz+gBYvd5SWTLBA9hJyo
2tqE48Azsq/JneElOoEXZUyn6dowxWNGF9UJLmZhvwNgK49ZKvexbL8DSFOopyUvp7zqm6W11Y2f
AQvYNCTO4D0VVniJUz5D6orNKvEQgBwJ3GAyKPE7pjhyJXYbAoxVMpDM8/V1aFADpRxZjt4I+vTW
m0sNWONDpezwBgaXkM4uSX5sLrnQWV2aABykQefCo9tOr2iuMPHHayM0zC24K+bTCQpRA0tAmQ87
j6cOdUwvU3oi0bu3MDqRptO4V4O1szxi3ob4parSo+EybGmGK4geMwuV8IcBbwX/jMUylWdy00zV
k0mYPVf8wZiMD733oYFfCWoU8IkJIPndqjnlmO27t2ya3+su45HjHnNaLOytf/fdWjj/tNRO0YBt
pubUdrzWDicpAmtuZT3tvZGhXpEF1JRmDR9GHQt/oaFs6DrDQp3mqYe5TiJIiQ8HRu5A5CW+v7YJ
uaNH5mfRWW9agRPpauI+AOWgs4Ngu/IYXBoZEgr6DQwMekFdFTXsd8P6hqLWnqxMXWeirk0pTrJF
Ojkvhtr0LcO7GHFT9FuTmjl0TsPYSxexj8UYvyYckwIvwxWXAplbMYIFI1B5pPeVGpuoQhCbGa2I
FPhbZ5YK/AD1mjRfrBk6hG6n6vYwWxUyINReQ+n9QdWEc+PIOylq+VK1ZMjri05f/ImJzxosrw2I
8ylEvEXXUH64kjTLcoh3dDGCOQU3ieznKwROaNx0jgiFmRYIxq+TPpwoM+iKbrKpfKJbVCjZ4SR0
sEL7/TJ7R8qg73yaXgzHAlCztw7bs0lwf5vJBmTCM94FGSBlDVUi17sWsznXtPet63wOWQFhkd9l
U6DMhvHgTnDYbOdTd5mcIHHlPUp4RiLzb3EmgufbX3wygKG1xgOT0AVngJOpgJgn37kJcIrejClz
vaR5zgJ8NvntQwgDaLIL0txMOMh5u9rbHlOwMefL0mFPuyR/nMZE7i1n+fJCeYMzXHg75Uev7UwA
ZQryZQ3IVLAPXgkTteYojbWaWukPPnm0c5wNJ5MrsxlYv4NNCgJkzMzrHxPaQAT1zxWAW9GZO6vw
4awDGuj94ITwKEZxnPy7TovyoUdluMBBz8BmrhfhAaBWnD2h3hds6+is1HtV4Ws1BuYZC823mNPU
cphRxBob0yHNY4NSb8Y7sFg/0HVBV2mIdCe+gm5vnXHqa6onewX+DCBF7DIUp9nSMYVHG4yx8/tk
wRtl8y6pJDwZX8yN6Xe68+WRiXz4CToom2RvoP007Usu0Bb83rqetlOGp2WbX7kq97HBF2R+8AkK
9Kmv8STmK+G1kjLGMO12JySnoH4CGCRcG1JUMYp65k6LMBY9ZwXpCbs6QUBvVR/64tYIWKdnCb81
M7SDx7b1Xob3NBjwSO1vZ/UeS6CBboVJEWfYx3j+8hdahM+AuRmOo/LczTgylFrb6WtsXJdXTuvX
mPNRmABoIiQeNk/geSQ7Fw3xxrZ4meEaICykVIhGlq++DfXmW4S4z9DkMbuLdB0YU7H55V8HV/sG
O7QCl4tsbZ4sMEyIcEefeYB+vGuCqrh31ie30u/KBFN3MXHCTkmsHdqmBO6ZbZV729ralf0w87eE
9XjTxv1lbuFc0DNt1j78xjOTQeVw12RQxvBHRYxd/2AwSQNm0kEwatb5zfaJK3ePDuhvnguAaWrx
ruSQCRNskG7tnkuyjDF/IZ3iEFTiosb5H5lLFTMlFAsMwi18XX8P+XHwwFtb/8mzWsTIQ3nL3OcR
YWEKlJngAsuPivlsc8nCzCrkfmTMj319RfBZb9VE4ZLDQ1p8yj0Jp7MN+RDFuVnXP8YyYg4ydXcy
BV+T8/iuGoTcyiYjGmtl+2Bh3BXY1KRJlqGWNkODiREJfEszJCiRG8YL2G9uF1At4MwDBsPM7WKb
Ngi805tb3OsgwC849R8ks5KN/xfn2wV7avhICsN6Grn2NQFqsUx4ocX0yKn2xd5nNmMnJJ6v8nZ2
SXGF7JDzWmT7DMwDYpAV1a6wkeW8dhn5VW0PeBEy4HW65q8yExz3YZe55u1vRUG+xUddY1kztPNJ
2C1UVqNX+7rM4O4L9Vxpwj7isG0N8N/iH0F0PMcC10wxfgGN4mxpUX42+jpLkgadtLy0OHKa1Mvc
3esaCVxnl95izOMQC02Zhg/fAkua3o+RfsAk23OfMUKBIuHWH1BL4J1yNKQSvZ87g7FJCF/0H6jC
W5DZdiOU87jkd9OwEGM7yovC95vmt996rmZyYr5MKYamzSny26X+IYH8QgN0Vyj1lljuk8Ve3E6r
9U9w8WNnd3HwuHY6V1te/R3mgYOO7qCrO24ouX4LCD1Bm77jN/5ANMK9ZJQHQB+x0bAXKFFlePHD
WuOqtPArjnut8C7R/qO1eNCXpr4m8ZGHarKoZ311eMvwJR3vyYfypKDjMjn/1H0wt8SxA0l3Dgb8
0dF61U3WQ2rSCuhHkIAs6T/ajWg2x+miEVX9TnwGKTWLEDHcnSnoYDgOUdZRQuBm/jCtvBe/popf
3RB/ZIKsqEkcGTAWS1tOhunbKDGkdt9FVfD//jHN6q/QUhe7BI0k0regLfuXmgrnEe48L24fpnb+
N7f6SGbvYfNb3mAdfETjlEStF2BolEDIas2jvQKyZFlzE5j5fRNk5ESP4BwTpHHDTmDGye5N+SsS
SmTj22TmyqczVTGxzw01j9+G2BkqlNZm3rysvLma7r7NrwmXbaKGl8YKggMqQYExoOaXQ8QZJvie
8Rt6ViQogIVLAOqPFAbBkPsz5djVS+0Ymc4Y3xMREeHCPPeugH8nURFiaWeU3BND6JKxHK83enUV
srwWiIKLuGeWmskI2intRHP69ajxgYTMUhx6sleFxbXhDe2pmqniJBi6Ld5R/v8RZS/36yBOuQ03
Clgx2CxZH14yn0EMZN1bT+WHqWvTszdM2Ayl3w55zREXxLuq4nYXotgGfCF1z8sEsEq6HtUynCXG
AFE1D2wYzDUmcHeKYaYGepN6RbFPgvQzoMhCmk9+qA3J77ea/72NRTW958kXLqsX/JzDqC6XWwNi
1VBTawXJ8mL3/EPuPDg+9UPsVFRoui4YP1bTSCO9Tkk8/c1tP6LuJEy5u9X/UT+tzGYGKtz//ii+
8DcASh+BJHxpfRiROP7u14xKw9JPT7vA5NP40nvpscongjHk18SYq+nle9A9TyL5t2aUF2vAXHAo
sHwyltvf1cBPTVfqhHjN7U0+UbmRZH1YmxcMdjDW8V/W/IgmbdXutc9mQtPgDvioMtycSnVrUAIJ
u/wYUvujRo4YYJyJ8hxXqz6F4DMY0P9S5WR3fo5KHfnxZWIWHmK9zrZlJIbDUp4nD/PqHkqHgtCS
FpQXUDi4ixvU+18GcHeEHSU2smg6xxkQu8OzRARMoxJGlT1E2Y3ZXuVQpDvlUqvaGH6pmcMsblAy
W0vDu8bbRob8XT4XZoqTduCsUHDQfcREcfQ6yfqCdzFgYP1XkoSwlfbygM8U6Lhyberz+C1OnJkw
qdaL7JboNgt6lI42t0NZbcOuTvdpD9puWtrPGjNBav7sLvFGxosGHlatmz8ST2EczfAHweHOBnVz
7/MBgZYz3eAtMkTEUZ3JIAs3jQy/RYgctrBBw/DyfcKy6yvR1RRXybIdM/GUEGxdIWFucno36i+8
TIFdffWG4VzCCzSeBtk861+Z1XQeHOeuXV3z5Hrh829LHcwN/oK06rkJEWu6xPkAVmDbAURAVGZK
pddYoBHJUYUZtzLLYG/4KzalSX23rDzWjIdoomU+gNX5xXBxXTidv7soA7zRH8tTIdC2/QFLcj1U
PvUhZ09epilN12nVQKYb5H8FxL3ILwuseSbGvj6wMK31AmKKq4zT1LrcLPZ56oiI6SuBexmv3V0i
uALbce0PQHchiJiF31V1HVzSBjC2URz9jOdzjny6KmbG+a7ulmd412C+Ey+HVXpnzVN78rCs3oiK
N97wVlaPYYIhsJgwkKqE3wBgOseuR7SfflaoclQJGwDKLu255GogDv1ceDjsVDzcLRHTm3YukpNI
/6JyqmlOA7ELrmrWRRNPhen+G1ZSGHdxYzpTHxyqHxPuyszpxDBWjztC84CW/wPaQ3ecsw81eiDw
/NFyEG/kYkGybx4E9ydMdJynnRYHBbCVmBKrCDwIuGrEwzOdnot0/SMVtvEmroOCZpwYHLWXRcO7
bfluS2Ju8EhdN1PyU65hfjIEO0QQeL10fRlVl0afeIVbi21F8bB0kH26UCS7BCcZmkeqSg8iZ1GF
lyDFKWpZoB8ErP15iT0oSqUZub3ORzYeuLsK2ngGPLiqwbJY3XODfjJzp7uiew1Ug39tj+15BkC3
8UYAcIdBb0/L9ltD2nU5nm3zn4OjgFMMD2Sz0G2q+sNhz3rC+5EtYHSSAv/+vl+8abd2IrYC26md
FdIZNu+wu/6RYfjkdEW2k+1+qhYt8AGTsUyEEyTWW+lCfIZj+1E308DaeBjiV1rDxqVNHjvrsyyc
7JYRNMZ4y8mD5OoIgLeq4TD3tdSpaZh7FQfREXxJbAMU/gDhCOL3oojpvdnWsvC/e4fOei7U1c+O
5tpxc+IQt+1lcrRB5iPXBOSYzYrxAsGjlKDy1VogyRswWpGqvYe99YBCWTemtBd4e12tosH6wG7A
SsR27IhKTGE8TPVfAfc3M4HshOLmqersux3EZRbxfaU5F02Ctg8rl9vKYvjurYgCmuZPs4beoS+x
rKmaHmvx1WKiz6jLyAnEWEbsvOflMLqA5fQJ1BptcJvk/H2JWVw9xi2mVf/DBOm3DHTnhHO+EGLP
w4ZrMKmzh81e9Mvw0LQOetabjgEZ7BFNp7AB2GUznwksfcQM94W0EsAcKBUZtOAAnZli3JOkgdwU
HRjYyMTXcLEv7GOw2MXvHxIJe5rodZrP3NmB0+3VBDTczzvfn1K8y2A+1nQ0QOExohO3fGzJ5+Bq
0F+grXCFwosIbdMeYg2zwvkUICSMHDc9erY3HlwUyht8838It2GoaxAxyBKj24uHJ1S2DqgdXsZu
rqJGgWsGAZBmiU0Fc/+EUKy1PNAVtJtWlU/T1hokx0M/8zf7w3so0f07zsOQrwfXgHRE6PJHq16F
AFro8yVqEucHlI7ZGAyGzhW7FoFJXp8H3DBOoR0C4KxujhTBfcGHBMMqHF4xog1JguM8BeL+RBFz
G0gYK0N362rumaLvhb0G2ZqapKvVA5L8Uw3TcOOKawq0i58N3bHwA86apsGstO1vvQVNtkfvlRaY
ng8psxEuUPo1Cmt3pvWI8fn6/TdqhnQ0MR3S65BiEFWYwwueBj5CaRnn1s6eQygch3ZBO1I14PMV
RbyV40tlBYAVRefdQQSYTktBa2NnJoozSDZOOHkbtzROrStypsrV+zARybZkGt0O0JZ5k30/LSbU
Ck5q0K4/YdMcQoPDbBrdlrwxEPCqtvZQhW/6BB/EODAOiFB8bhTu9hAeepA6oXZh7pmr9Pi71z4y
2Oot9niWiT3MG2XQl2i0BOHKBQA+3fVO8ieb2VfSo3TMyQbt45XXSOgg/gLlg+ypMZfJfnbS5Wz5
7NcMrjZz2pEqihGxEb+bMLaZiA7JFuSzWgloTsipiCQSsE3uqnu/Df75YgnxqKTrXu68haNHxeNN
RsqDJKKKaDYZBSbEiEnboQZufcDqD8cujVAXCR8gVzhu4HUVrUYxQa21Yaj2jHjiW3+n5wzw6T69
AMlygZuLgp+cButdj/SgWdkJo5dgdlJpUl3n4rNn/bim8z1MaXNolrzbD2jJjO4vl1MSTUtt32Lf
dTNYKM6M9jXWqlsjDzBJywDWZmtCkOaQZuMbpLthNKbJZIJYETTMNWuSwdWCI7dawdZZN07GWtUc
D1PndAT7kuDATs9m5agb0SeHAQgUVVAKq6iWbZLnTEdW+aWHbgloK8XBWQAgcKRiJqrAH7jH+Dvt
kzvJvT/jga0HVGQoaLEHp2nK3atAraWe5KrB/Vyy6bmhvtXoTxiMh746w6xwt13N1zVd1HZ1TmEN
vXq7jn+RclonNdQ/CSMqPPLmC3qh94JEtC3kg8ciH6aTjoPOTMrdNGiAoQgkIjmMtBjzm8QMEpfv
K86GqND7C4/TH2nCBIQHhcSBWAgVeyfbzLUoert4/ZfpNv7RgI4bKeTcUT/bDOOQNARMEreq6i56
4AJXRCDVyw5Zaxj0Nlx0GNgcilFcvVwhNkfIiFrewMUBa9jUfgAAgrkQcKSmgrsghUPAws5AXx1a
CdWtZyoKFoUBvJwChXVENlEWK8VU2t4LzjIoOxTJGZdrYOD63fQD+ImmsKBYGDES6ZlIuIO5H3qm
ayyWFSyy3S5O626dKulxKVMbDC6QT4SNG1UrDzs3bjF6Mk+eZMSwWH9/XzvJJeamfHOZ80JDrl6b
AnFunIHsKz+pd9lxmn4pQoANbRxHFRuvnvgBv/CDKbXGYliull5wCbb7G3qbBpI947oV1UhUBpKR
ZZjBeMae5xeimAExDcyGLy57CZaFESWNZwKXbac5F9t2gLozyGRFxvht9b1xTjqYc1ma7QcIHZtx
ZvSh6RuxZ78lmtviLLtQM3pmH//sFpfYqvMgsPX84Fa+Zv58RgwOiZ6jknxlfpZkeMyF0AR0KKM0
m5s6Fbe1Uj9rAxUI1mlB2EU5n4m/uPgzPJ0lpe01OiqxsOIq8mq+Lerr11IuPupskGMNYucowMcu
zyBXYqtrW/a9JzQhRpFbIXBjc6iFAwuyXWWbzBXD6dGZqcFr8TgEJWBvAuHPJw2SshIXDT0bGDNF
MCFQuYsXXOYXI2xMFKisHHtAc6hc9pHtlCIq29fJ4z2ZNFt7huKbdeTBVDZNj+vgWzbmPbMZl7sU
pYE+7uKUPep13BAZBge4SBDCTT+rYVqOjHlQ6BoScff7iFwE4zVhItzO1MgdWEmZo1mS46We55dV
aaxkFX/6If67CIPiV+9WD3g8sjQ1zO9OUJfR8/LQwqr5MjD1iC0seQ2+r2DlnmukBY5LjhVudzDO
8/RJqIB4YTt7TPwGA2zF6Kakeh0KGVJ0ciK3In9ewyCPXBgH6B/T98R1WozG80tFGqLdZDWcP152
2LcnpkjXrIITEMTEDLq4euDqg0Wyt1s0BQ8r0b+tgRHCjNP7QcT+l3DlVTk888ansPcCCQk9UJ/Z
+JGNYPS1a7jMI/GOmCDMIevcjJZ1FcNMnF1QfcVNZu8CKGvgpjywbKKWCdbjCLn+VM68266OoQcY
HPtIZ84ygdUijPkEEXwHBic6j0WYTWdjJPTGqP5ip7KDiVwc7aQjQCyMX1ELf3nwCPUc7d11k/LO
bL6XuXqVZMtMFn1/nsFAwfkRUvmg50s8Cdl5x6w372e3eg4nlEkTDrVYJ897x+zGi+goOH14MV26
3nKCULjMPhgODQuOASP2xYwEhpQhrd+w/7UJiazSDySDuxjUEfsGLnH2F5TI9GJodpscrUOco3As
FuqCX+FvVUVe69Eh1x9WN3xlCceuSTvDeJ0ZZbOXwOSw3/NPv/Q/fTmdEsAeYpWTKPMK9KGjfJJ1
7ewCmIFUDFiQzAfHxLBysetXFmRWwZ6N9dYXc3FxOsVwB3/OBPCFrDk4oyW5N6v3h5DxdD8vudwG
ySQOSzZcp6r7LB5ZzBhY5HR7y+ojQ0Num1xFV74VM5WQSqDl2bb51mszIeHe9DT/DZqKDf4a0ID4
Ew5LtS8u42IQ2ZQGX1mzXIKmSPYMZ/buikP+781oyfaWWeqy2WuwN4bZEDcYsOjfyGjyksD3xpud
Iqef/llaf4ta9r5R1UAbCK8gBTjIJ/lsBTGiIye/aUftyTAQOAiPpfArIEWTG0X1jJsT8x6tExls
LZdSYpXG3kvGOzHn8H/zf1VPjRpP1h2xmQluM2wcv77gaQjAhp+nVYUPTl7HEQ/hIon9CDSW7MT8
j0UU8wGMN2VSeZf4W3IKTohmcWyp+SHVTDlmBAS4zY0HGwM/VrxYuxvP6p5bZMfUE3duotoj4pbr
wsaFvML8k1SoJabKM+cHKrHHjMwZKCcGgbeHaqZuUZSutDsKdxP4xOUavBYz0v2+Ao4aR+4HTr5r
pdjsMbacFP4DsK7TwpkqA8rNBof5nL6bmYm8Wn31AXjX7AIdJVE2VrktnYNqQP8dqvqoY0aKuKEj
I6Xe+2K9dtR5tiQ1D3rSbd7j3poMeDSyafwOiLSpuWd8P72GFkF3yizPnr9D2/kTglEnJg4wnZV+
C0B5t/rug7a+BUYFHjbSnVBakxDn8Mp8/O/r4VoJ1zo4zLgmVz1PPr8MsuNsSJygqGPYrGdsjbHt
KFtRFr+7Hg9+ZCYVpRjG7CyA6qhl31MbDNzsPfkX2PRAZBzD2yXwPmIBbisUfp2TDB6Zn37MAW2L
FHRNIR8tCoeHouD0y3rvmvLjSMk9Tk1xzYz6NcaVUHnFXbDEWsnaUqBOTwHr1ixgDtudelwtSEh2
/UkRSujEjHxmDj4sOLtw5YglsjAYFwFoFbmtNePmHn+6qb1ggB2fQifYB3n47ihqDTyRmaYofNsl
HIuKE3Brub81KnstcR7yzlq2/ujfJH3qb7PU+UGvwLjQuciCR0ZEKFR0pL9ei4tc51IEktEFuMsI
pvBwh9EDK2cCEVWJPPNsseGxnB+5GK92HH4AKJllcDd28VEgqtB0YcAON9zK0PUiNYPrOS564VRf
FXSwu9j4XmxdDkj+S6DPAujEN5ZdX0K3tW76Wn2Imhm4NPkkzDTvOHnI7E41pxH+M9q6eQ/fh0GC
ebKsFNN0g4B540eNJdqCFbJDnrlvA9DXkgQPScrNUboXZtOetvPEExYXz0Mjec8SBYFD+AfEKrov
jxSurkqOg49hfhdiq09SH8a9T1UpXnE2eLCwlN0tg43zUr5kB3xYVpx3KQ+6ybptChujlU57qPv4
qJaAnTVsIKIagKBMXsDc2rtQYNtUV6YNYmh1e9/BCGk2FfYm7MUlhofnZi27sN9RiG3IjcS10w9u
LAWCzmzrG6rysZG8cugYA35WUO3lMqEmGe7jyn7zZXxTT8WHlXfzoYrh7zkJNNGMjHNpsselAQvU
FHaNKjo+xiiRG9TUbB4PHWP/sVgsBOEBNIJGnL16IlbA7f/lVXCXKoqKTL+CNUtxQwI/hm2lDs66
PEudOGINKwntnLSTY5Y3/aReWkRlQa31WCsosK7dV5J1+wywSdGlQUFysFyy7/0BOan0jXsH2t/v
5030R6imkHDzwnuc8dhfVwctab1CZWrZklyPWBC7tHoMrfdiEHcVdQViA7m3E8J2G81/XpvXHn6r
Wos9swAyR3ybqmweBVUnw5Em/04VZx2XZcDwCDtIppJa4cBg5pfAxAjsARvqaDHRBwSSaaMKzlOz
Eqwbey+Wt5ymkKFMWZkcagwj1oA7t8o7YtmXP1bD0lps54exzmkqwRBGss9MH8y/trDfXCngsG7i
VvGssab/YE/hJgR7vMKKuVoXAqI1lazQ1J7KQmRV7xvVAJpr2VM1b5Wa/iUju5c2iKKfkQjRbNnV
ZWoVKguLEbythL8F1H7xLZizLnaxISpTaMTQwwLPfm38x2yIp5tlavCcRP6F2ZDZQ0GEg46yAHJL
jc8wrLF/LRFzSPfnPXpY0NEUt5RZkPi9DshyB+vfEkLTcIJwtzR3I/W/i8VuFNgdkY+kQ3oDTDlj
jbcz+cK1QYip5yUYp+V4FFjaU68Lnp0MvQ88JVR02BotDShC25TPed/cLrDsaAbp3Ne0LSPDLRBh
U+z5Q0fYs/Nt6sxLTanD1azYwmbNw/Ghcuw34tSwESSGERGxi8xhC3jm4GS6XRoYVORTnR1PcxpG
RAXBSApM5n8N4AJMI5vHFBTQmPTXtj285okDXuAXNDakrqJn6Cz4PqTmaTdH+hXbS/dNT4noYJpk
t7c+IjYsnimniLWMFgsPC9BQRg8MkUTn3Ixkx3PaLsvdXBIPm46K45HCC20AWSjt8Eoy3kWnpwMg
a0sh2IHpilSlHTkHKivbym4iG92njKmxRa0bDLDFML5DgEJrZhM5Wngc14ALMST7aBnAHfMY/lhz
rh2Wa1XScs19846P+jWBQLIb6Z9zhVFt4pj4l2S+5lqiHx2D+98yxk9FBTLWAlgxkiGrmQatA4H7
/+nzuy0R7pIi9xmU9psW9FBQgkhWxk06wRmexfTN2BCkBY2Z53CSENlIeHr4pbR+PlvuY7d9WkiF
RsfKuVb61Ig6t9eBsFD5zeuw3JUL8IGkjdxQGF2UL01YbjVhx1fa8LNw7G+Zfy8YK4bAZ8bIY/Od
+dN1m2icv8Y1GXftgOFJWjGMwykVXT+qnd/v59IK3hj3k2of+BYcv56uJXCg2rj5H9NZIc2vbMWO
GIEd3p4YqOT0sX1QAMPdTxlftLGYEcwKVwIb9L59yBgiTJXxKuCE/J7s1Tq9JIdZhmhc55WUCeIy
gQ1bZ+vLGWZnMgFBQL+1YTk7OTwcp4L33IPfWYL6pZroJ4XAfKuo8EeyZg9rOEC6QPJd8wVBvezy
XZIy/AHxj1ZBT9HqcxqzaaxstJy7Ms2r6sz7pcs1joEQtSM7G/bwoR8ldGOkNbyvZIJ2auyToTTu
4wlmyyhJzy7K56GsCYAzEZA3GW4fmOOIiWwsO8n3RmXKWyhhVYKVm5kv+AF4AaoT4wNHXYdTFugi
qO5iH4FtWxwCWX4ndvm1gkHuQxpJyHyJ2LGvvYPMzDfpeZgJ4o4aeTVTfnvW2OAsGcTrtKnKY1ZT
cXTKkXsiX5uobV1050t4CPueYzyHbhsHkOZ8O4XBzoEOuZ1U+Ls4hdEYr825MeUYmRCo7cJ+hJm9
nZpBoQJzfhbL+rFHk2pNCQ6xMqa+8Z9WR4BBOXG2w4n1jM2nuWUQz22EA0QGLAFE2d8FZvpnlWR8
NoMpL0Clx9+Pm/XpN27ED3jMt/99AS3Ok+3c40EwbqqW46SpZYwwZjygmYNqu4g3D4r23l6qswu+
qQ9ZJBMXO/lyUD9MbktlVqWfUqENru32OZfJ5bfFkmLSCeuPVm1FVQDPY5LqH6bYeyYOYkXHhBwP
TYEX47AhiBH0QucTSW7U03nYjkRabrz28z+jlkjlYp4c5vctt0m1HW3xyJzUxtc5xDFmrCgSGfLd
YAj41HjPMo+fYiW8U6D7L3fEC3qcjm7pQctELJv4QGvNjUt/QeH+5EkHjMJmj00Goph06G/CuL43
1B1msY/VHHh7zww/Y7yQjkPHDDNmaGfR2kACuYazjQMORSHCoGAnBSNe4dFeLEF922Fl0qxwzUF0
tjWWDnZY0CBmCB6QIXHYA9I7/nlhOMC36o/WQHp2O7vXldqAXMYSZjh8Et+2X/uRYYHfs5Rm9clY
xj8CBUXJjMjSI2UjhT+XQkjjoJtMxUjUmm8cqwi32Qts0ce1T1FrU5w6OYdDjBG9hwUahKmKb5Mn
92TB/WUcbxzjlo9SrbhJLj7X2yI0TWKF4FVG3nSeyOwK/yBcvdXvQMPD8rOKiydNNNL/5sweHOf/
MXUey7UiWRT9IiIwSQLT652kK28mhJ4MNvGQwNf3QjXpQb+IrlDVu5Ig85i91/ZJJoe0xdL3PSLR
eD1bMQpZQNIMNrqSWR7yczxE5C+CYJoG/4KRgF8vgRBiphurYVkUfXIeO8APMmaKaVfiBLygPNAE
i5U0o9uoncptr9lPTCNvHWRKuR0mPPl9PGyhkrDrtYvnhvcZM9Cz8IaJ/o+7yRDy0hk5hSJFCO7H
cxqyiLUxKx6b1vt1KVg8BivBYvz4HGO5dyOJwl7+4EkKd42TYQ3CUFeTu4kmjyY4o5AU6QBpgAI+
wUCpbMnbBoZ5BBp1SVLR/98f5hC8YCZvj5PqGZ1hwdqkENvbgX959BrSfAyP8Kiwj4hlYYVnm/aP
itlcT9UI5qbgCRXESkIObEk+9V5t0h7Zo3BU47+rOxxAGb7ftgmRlATc9+qd3EtUzSpDZDKc7YJl
jDUGBBc3yCkwkx8IIxGrCtSkiA5j2fPsQqVCYMgvv1Tjp/DY6oQ2eyTN0nazhLowy8tJjCZV3Iw/
KzV7B6PMH+YaF5lYoHPRkB78ZLifYzCjqWkjTshZyoSRegjzikAOXk1VIeBwWd45qr+kA+uAKWeA
P5WXDH8RFH+4b4Hh7udmgMzeJBckm4/4doKzFQMoNJf5ZUrEU9PN11DpR0YuA5AP86ZgwcZd81qx
WVz1NgUmztYt+0JASXFr0uRRrLZ58Q8XWMO0scboWo4Xm2H/jem5R1MuHT+jLukgnDAZcy1eN4Su
3aoXNGXM9YCMMhwWFt1DFvv3k4VpeODHMTaL34OCfatURozI9BYGc7h32Lh6PcKhfgmkKd5Gw3Z2
vuWk+AXxP43WHq3Ol93WRMDkEp+lop7yOYW00YVrjc2EzbC7m0quZ7ITCTYyfEhFbQEZfmjusvar
9KxnJaIHe2rcDQdoBtLtOFvV999XWgOWhTwLX9VAakqtHW8zosFgxBODfvHDrTaGJ9LS8UlwzxIR
MD1aSpTbTvcvFoyvwuunc0zSrlW31saXjAVdp96PFkuJpH/sSJRFsMu8xbbQxfL8jJQRhj4yxCN9
5r0UDFuqjDkk/u4GDgJCfCMojpNDdYdHi3PfYVKp677FRKae/SxcEyr/VmnMH38Pb2x15PZF8Gt5
6aOtz5BHaST1CSkbRCrcaG+EDNXZF0a3xi7os4GlGb0LmSp7K1F4yZbs3mQsnqI4h5VWDWqTtP1Z
tTxg5jJiaHN/V/uAdM3R2yuHH0WUk9mWEz1sUsnXhkD8mT4LzBg7ZTXzNrStVZGTIZW6CTpRIzoY
TLHcpAa8O71NDojmIa+J9s0lBmn2m6cWD0mEkpFc3fgTtd6l7r07M+eHydIC6X/PbjvmEnSL0EaE
iSbTbeiFYsZadsIL6VogolKmWJFRXOuamzDtcXrG7nhtJZ2ZCL3XXj6mkmk5YQ30v3m/K/PmJmrT
+ULzuRvssbt1IuJkRKfqXd1zRmCsvylq6IW+4dzNE7innhAoi0F5azqHAn5cPiQhHlL/kOgwwc3g
k+UG1n6oq28rJPHCj6gLzIiVIJ0uA40kGA/1NP6LwoXpHiHykvdqseZGoVzGwGxyUNTYxnudlWcR
RocQOTPePyRCSXH1Al62XOXXkp/XZkRHSMu9DBP74f5vk5FyumchQgR35knQcb0vHJZRaS7BLqUW
LnvrUrNXjDx0Sn5nAYznWF+NCQsj/Ybw30VfPWBEr0ZSissS2VHygO+DQWb62mnrN2vHHdVEy1yQ
oZq/aOK13vSov9fLtDjxguIQzTPEb4cXmnWP5SMtGHAd81PUeAlF6n1PZvMDYmmXAZBe6Zhki2R0
MB/TY/f4VbbewnhNh3tuEbCZwGVXcZLtUydeNFfJhRRcRtnlAKyzOg8uk0ajug8bjFm9DTHWoEHX
kQ3wSmAfBVeC5eBJVvhYkPnjBnJoZbboPLHFzB5TOXFuA8r0yKDWAj8F9mAsjA3y0BN37BTk4bYH
KrQmlujNtxn6ZYh8VxZr5jK65mW3tvLEPTGhxfbqzEhgnH0Ncebvw9HO/zJw3Cb6HZgKCqERTzo8
UMaHEHTLNHoltpflLOKY1GOzTZwJq4ESg1tCIYjwzqCnXD5S3YCb1cv4i6zrvcPotvPgypthdpYz
vdk0+Xpvtu1Lbzz49cQWmFkcrlSbztLfyti7tx0q8I4QnhHosAREnQgSvakLcaERgEOq3dVQ7HLn
8qZw5GWw0RQSQrzK7OkXsYQDGBxxEhUB94ptHtjNb9KgsqGSglDl/QrYmAuer2xkTqehWpro523b
5ths2Z/ZFbxwVd8n0HvahUSgtRccpIGvJIu6twS5eLZwYAL5Xo1OeUZUpNjf4STBbiP4vVtsh9Bu
G4iYmil/CeMRM87I3Dyh0uHOrda92094kVkottV9rQqxM9LOx049v6DMRce3UCZa3d4QFH+QI51+
Zu6TmgVVhhl0bc7jOvSrS6uZpQbMmSseLsyqBDcwVtDWap55r0yPgAgyjf6bI9sQ39pcHsTy8mfP
shbTihJojPWz4AjY6pDtROfDJRfhRhssksrY/lQcW0jwWLiPRNOkDfAAsjsapB4PCXjgveYIRmZ1
FEbzRaVGuD2Jm+CY/wFrAoozLsO0Ql6cdCQ7CEUJQ1e+PW90t2k4vcJf0BTMat3Z43xCXnq0UfXv
nJbQRFU5XErt3UCBvSs8X62sJtl2FjCHfHnqvEGxZqsJI3Vg79eGdtamUb9TZMz7BNwDQaRsn9BP
oxy5WpJrYe7BfBQN2sIGu1wwMdYLCzQWpKjtazGzkCx77nqnuPjxP7PSLX4fEAHLvAr80DOZokAa
4zuqGwxB8pbaEdZQIg+1k8MyWoA077B0ufkdEqGt76LtvnLOIRwjCpsjvgIKm5YIyvBgqbK9NRnx
uEBLii7BT6uY98m62GVNhG5DxO1GI4ZLzPwS1cxRfZPdptlupogXCzSmBl7o36YsIffLLt5egikc
zPO2oZjXpO27n1KnDRalvuVMzD85NYIhHtcuqGfF+slHBPnn1CRCDWWZEueZAXga2emZv/0x85b0
1IQmg3DnO7Mfv9B+MqUajeQor74LET5RS5YxRX/DSx+17Jz9kplKnzE5kI+m9as7s9uaxEeCYIYZ
J+PxqByyaxKHxkhNvBRacTyFziP8yyvlC+wEBnc6U5roXD55CiBas8bhDTgJz3iPTPfMnuEpm5It
aRl3TGflCi2w9Ot8hzxo2gQIa6M4YsCx2GQqRWFljQD9TLYAiW2vW5v6pPDDltEFQsyULyJBiiOh
t8x15jKSZS6ECSCBJdjHwEQw2lyykvoRt8Bi4Ct5BhK+77rzzpmeP0SEz4TQvBUJroivB7gX0JXB
ikMZTMyb2K5cAAXqLm6f2PhvDCt4/fsMdUMdM5vmNWCSlkZYlsHZXMYMt0aCXBPBsWyYpOCGPuAT
N5A9Om+itG6qgN8/+odHhqS32cgGJ6YH2fCcAkZKSC4CVWjQt67GBW2SRtGrwZNvWUxQMznciTjL
toL8bd5KlLum8reiHr/gpmTr1vN5vni4VaOnbRlPn3UoLdasBxuokVdpLPdlyVtSsZuIU4P98PTk
NwzK+kl9+UthptOO286gW2lnBkaec47CEMesA6Kpx1Q/RA7yFehWVHZ4hIclX60AelT5BxfLNUsC
ruWaDsxX/p42cD6WfX/G2OpD/VqUP1gLse5EYDRtkv26gnKieGgn5AsNDwL09kkwxfGfZONNOxcB
S3XxwfLTs1cQrARKJYZoUkw/omVF2/XlTYOVX0cIduyW7i8SHD1RXXoLNcnC2j3sR8dGraTrTxwL
9M25fARexS6kE4j7Pfazk3nAbv04uehduSKpi1WKqU2Nz4OLzURdZu0bCHGOs0PkmUDu5fOjgkjB
cGLsn52hSI+9z0iyj/qjTtlqlHTUzF7abRxP0QpfAmvesH9UCU85NjN2T6wIi7sw5ZYjIC1aj6g7
yY9lvm6kLp7Ast6HDDDWuZ5/OoVZ2OJQFMr/9mLJnhDNRTipd5Kg2lPIprNFGZIFOfRJSW2HjIMw
nAja6nDXYRmLvfzMlPFpSstoi15ob3sOFQ4B1EAXjZMpzCfyrv6uT6odoIsNjsUkvqt7884v7aP4
WuooaYcpJkbrJLT/3Xo90/E2IA7ZDU8YUZ8kCusl4YHSzOFILgMW8baknqmBp29QKqIlRt6rZkZo
laK+PfqQlFaQNZx10YHYHd3Ge9LGsqWVwWYY+Ee4q1gbFLcR24vtvJwVsjL/kW/GQlozSYHerzv1
RPWMis3N650ZkkYUJup9KKKPOWt2Kb9hNMlILcRMXSnrujsrwgDWobLWmYF/zcut53Tk8ChaigrT
RqbN1mbaOinx6ov31UuvfQFVoFTvUVNcl//pZPoM1JZ3JdqiCZpYV9W7yUaAOrkOr4WqDnNuJAS9
FJuoWx5NJdkVKU2OKErUIefQYsWcV11wtHxsdzNS75DQPNkb68q11KoTVKZpiFq4W/hO8OpZICCe
wUaaN6cEAt1KmHT+BTUiTCf477hEpyz+RvH+IPXwysLxxhN0u4HDHAI5FQlx9fye2Z/5IsJmh/vG
8PMVyvUP25mDCAQWwPA8o/XcV6DFUsfkACX4SkdIcVzX2LeL+FtLOFOLStHVKF98h5pgwSIrf/gJ
7UNOw0SiDyGGTRlm23phVikmWO0ML3XqaKZmwdS1y6A2AGbYen3GVa/FR2LIBEdVeGqHICXSCSKB
HBx8AjBpe3cMj4TR0nEt5oW2zviu/ceqRtkrZDKtw65n8B+w4DbvRoNXvLG6p6oD9jF8YnBGtXiH
uqjfB6XDMKq4zgbJnDU2YsFBn87tIZ/Vu+mwtGmJYzf69uTgBVp18OZo8p5HeBI4Rd2lusjQdBVf
i/VV+wy0g+4RaNEZThP4Fjaf5sh8xlqWIPEk4azQLTC1N3MEePmm7tirMxNe2GfYhrxm3jmoEdeG
BNIY+pgtfcd8GWMKB8+HM6rn/JDbVE8pz8Uyd+uNPRyhjqcpvrZOa7LzihGOxfOWm6aG0la9GLP/
Pmtu+LH+qFxKmTD2CABHTFLF6XtjIJ/vhI/ZCKd7xxiRACvCcr8ROCA+dOeH5ZQwYn7wKUGGRXQ1
KFraKvn0sRgkBCtXi/Ham8x7thu0fRQOy5KVe4gpde8iN00wnRNRcphEvKpmr2ACUhxGIt7uA/dt
AqN4FlqezJzRmRoInC5n4yodZmM9HbJlW+cmS7ot8kgmUiQLL5w2zc6cAVXYQZ4Bqgs7ahmcNvzV
DjF/K3YOdEvhe9hx+mvw1msTx9mKiQ8UWSt+ZN7+AsXzm9A5JFih+MzT4rEW3yxhk5uSXxDb02Wq
4FBGGsa9yevdpnpZVxPo5VPkO/hk0FSSNBRCG1ZVgNgFOIsAOAjtNd65+jNu3WWN82RKwSxuEaMr
56eGreEE1oHiECEDnwYSE6l1+A7bqGAJiR6BFDfUucg7rWMf7DJVeMzDmS/M2eLddRZtAFoCKhOO
BwPFTjfz4zdCztgoYd3dFuIYFzZaquE+YA4JOu5bIjlYI7fg3UmYZADVKbo7Dt+3wKH5anNmsU7z
a2XRb19D1/ED1pgkW7+UIpEr8ACHv+/DSbflQPdvkuvLLIC0lNGJ2aLU+n7Rd7j/UJ17py4NFIuo
mSnkjC10HJ6ILs0Pf7iFhgSFdVM+FOrauZa/NRZ1+hS419708i2rZAwwAVmUJot8beZfXsmVF/uJ
cS7K/MlKuVo9+8FlYmwpVpvFOwf7IOPvOct5YhoGD9TkG9ooSZHoHQHqk+/EgYU3KHqQHadnP8Zf
TirvqyIG04KAUXDmLX5bMdEvmp7cq6q4JUFUZgjvhNQsmIOTKHFClGJJcW8JCssBmkS6yG8G1NKm
46ODiZ2fJOAtdoBlactAlcHyniw5ayMsY6dTDjCbZdpu0vj4gvQJSl66briDNoBg+Lo35rvbmMhK
av0bNFcj/f7eEiHp671atJTWq+8t2sA0Z74UDVB9pxO+RO+2c9CddORPjO2y+JPBlu2oRG+Pj4I7
HAYbqYvEqzQNYiDoMJTBwVvDe4Q3he1E2+cUgIsMRHJirgBDPJg5Ck4dT8ciAOCdouqnZt6QYxqt
bTeKd6hSxakyPC5Grx3ps2rrzNzoEtIS7q3BXCuVslzP3IbxvaHWVL/MdxDjcd44r/3g05Ubz1k9
fgJNWI6U5DsNFvUAVP98coiU5Nlp2Ev3LOhpFt1nwe+kkW8kW5vb2um2fw+oFTmvhbccKTZD0coM
h10SMhgsTHoHKoo9n0vtKo9eVUTE78wx7SylqYFvGsF4b17Gvz9kQGZE8wLdjoawj+9YBlETjBRP
aJzpzgt705kg1WhI240qWEzjWT3MxW8098yXBVbLLCc/28ZNu+EF9tal6d35TkRMKdF8ibtFo3sb
GnEIK7dYexZd/VLsnlUwwfWYCB/qvR2mMcBleXkgJ5o0lVjdhUTGX1SDNjWOpgMY6aXB9q6o4omA
9BhLacdutsrzFyWeGe5tJ3rGHtMfXZ6qzjp7bvGMbgU3YkMrWGueZ+XSI7vnIPZGnPCLsxW4rTsY
xEpymGIn/7UK5wjHknfB8bJHnSFi30vUpZZrYZs1im3ObcKALiz2cQlqKYLciRqvKlV3Dmse0oi/
q+8hLybdrgyjL5NulFku5QahzAANdHuXxR2aYBTzmW/JczUv2+A/4VSctJd6bvijFeEJ7z6a1XBv
wbEI7c/aa1iUA8YiYiHWmDL0tfZ7+zCQlLFiYe8BuefOqfIvS07mNpd2d+4jgReK6VwjjLPl0xO0
qYxwlP12IYT6eEpPceuzJBapuVv8yyjYwptWokjIYiZkgNyV75EG+KaGrILM9JEAWV8t741uCdqc
+U3Tdu9dGlEA/LbYd3pcRwVTJEG9tNPL6snmNEUO5L4ntnkqS9DRGToj2B752nGqBgwUnBR6xc1i
+lVteC5V+6qtzrtttnGbPQubsVy3yNLQLJet3s1G/uAASd/Kjnqj50C2B4F4Kjo1M3woXjfBk+L8
I6nFJzdjQqfmBwxugfvZ+sYBiRDaKRCtwH7IoChtswwrI4fGYmtry22Uw5gKbHTRztXV+H6U+VyQ
hA10jQyNeTKuFfAZQjnCEvVamVyzuH5xrHPgGhrDjQW73UuLE0fFi12Nl7pAI/WtLWh2LXuCTZke
I+2/JuxgM+DBEAnVVzw8BT60+sUsh8uRRK6oe2z7am+U9NHswMjKgNQThzMImnkgkhTIoC0mvU57
89emVqz4nVBfcujOVfUZA3zlwWP4xaucSRrbasjyoyeyndH7ZEYR+7l1+iWEhIo0MqpxOyTzI4dD
k8J+S3s2TE2W/qYuYXVweAGyUVIa8STO5mD6SPyc6STwPp+M7sn2ETgYbGeOVaTEpvQbCg1GSGO4
6hLtH2q7QO9rDNZeJ+4ZJ+2qEF8uV/7GswgWSuLubOI8Xrne1qN4O2QpVIDwMa218cNRC/DN5ORI
HayUbXDvWco/FAE+7hS9xmLtWvThNJYM+tJTC1Rp1SRpdKQWX89Vy+pEJA1jbKulzbZW0nFhEkQl
C3Y7e6/noT97sLsnM3/BrcFkLR/mS1NRhIXqrcbNyU5OZi9qrk+ZiuZvdA9+/eAoO9/GzluUtt62
HAOOG2f+Hlj7dW0yPxchCloWyuXWm56BQ49ItlMsPxbFEwURgpJyYwpJv6Pqc20E5Ct4S/CFwtLT
1r99BNjAwfnP9rX5ANcyHdXcIvfyevoNGieNsMxMEuQfRfrk2d0DLme2iGRvsylLdz6TtWNr8atr
JvNWTIS5j0F+G6DSvMyZ3PqOb27msKT4n2+6aaSo2FCbIb5f0Ix13fyLXKs7uGlX3EhnZs4dJvDM
mEXYNFDLZ4FmRAKDCf9uh840d4dff86/JpGNxzAMTmZZhLeRtuedH3Z4gSs4+i1IKQYu7y3ZUkpW
1q7JMHY3JG+JUHvHGscg65Hqg1HZuvbJ8CrD7lwL/e3HA7Ax1kHT4oyd3d57LlS/x+W9phs+dDXu
JntmnUxiuUsonWxo/kFYduWHnufgLpIFSzZoe2t6TrbrXe3t5mwiIoHf4s5pliSIDotPzA4y8PKT
0xv1zehMxaFcVDm2KEMeJJa5Lt1ih9IPA8eiEtsFxKNvM5uhm13Wi2QRzo6cs+hcFXm0G8bTAhYZ
eO5PRmSwm500+1Qv9YAqZSermOfD3//DHME/Ii5oFcfUf3VdSMJ67skcqU6lg4FYx+khc9r6UFfO
r2srxtgJfQ1ma58rrQgIDXSZKdeY0zDCV5swYjSGOe/NDcRP6jFOtqbmxvUCajFNOzJY2PY9jqAW
NNCdDx3D7l25z5hBhBWX1ZyyJWs8W94lA9+hbPEOTX527nMUt1Ha6582A99FVnGybk2cpk5X8Zp4
9JR10PIlTl6e0tJ61ixQNo1RzydnoH+GqeTXKIlaoe+NOnuaXQxWgeHfunXYHJJKrR2J87H5VX2f
rbVM6hvlsPkpZ+ieZf6Clj3Fbc1DQORjeRhiUKbjVIudaxcoe3P4r0SQK7Aro3lqPISKpheYLy5q
yH0x8ZSMNoLuWs0HM3XDKwmD7hmR7D3nCPwnrh5rvIl6Mst1I9VK+6F5boRIN3lY4nN1IaFLRnbP
cQBagiAw8mpxa6GYO3cmvXDmWMxV8XFCIWa9G5lMe1KruuUbdKgYbYb6qoeS2nLJFgUS45EDrbIH
suiiF00WLUzsx0zmb10w3qq8eoVg9M+dzeXYUk+cWq9l1e+HOuIuLJMfM7a3XhOw4gqoLdNtkoy3
czZ8DC2XUC6me/pzKIWk+Y7comwwXDHfA9hY2ip24B6xKCI480R1G5gsZwHfG3XHQOeb9dSLCx2F
WRVesCweVzhxUQNPH10uGKk0J0Q616mqvRUyGTDwXA810BzcI/R4RXZL3/2Nue7TUeLW8Y2XtM4f
Sr9T5JjK0xDbD6qxwEkPWAOTrFo6Haqjros+U6N5m60wQZlpv8ZK1DTTlKLGQxkyqo7BLTR29k0i
uLsyXeu5qQ6YUD/iPLk3IWthPHG+jDZ4Zs1PIDkWAabxq3Gu6rUnTeLoMQi06KEyf3ptQ2qhYfl+
NVYQwLNMgCwLUKb4MnIXibDvf4wdyyarCveRz+hyfDc8miFCi5lpiyC66XYMNsNjIXCTmc7x74c3
5op0Blt+9eAxQjaC/B+OlllcMzB6xyBgU1Pq39hAgmQPiGdE1rJ9KAgczX3YFE1iM9hv4h0Q5o2c
BsgNY8V/JCK4LbCy62OSG/AT8o/aDw+Tmq8dvm1qydGA8Ari5e8P/w/N0iOT0jACUXblBddgapU3
zJkv0TRBgqvuJfF93ZuwbeR0T63B4la/duFrdiyY6zSIFd6w7bDdW1nPHALQr6CDly8u5rJ4vBeo
ObCkyF38K5yHaTy7AXMXdqTylM2bRh/z6LGBmti8ps7Zq79mzDE3SKY67636TAeH3T/xkYgYe8Sy
PLh02WP5Tfxx+IoAJvyXIcMw8s9Zo88/UQV/VsbnTLko/6lI8ij+1vOdnTIXzgDo8Otq5c5l2GKi
CNnn1R0z67Wvmea3LtnRABx+O/xfJn28zSyLjVUK6Cpi7GskRFG9G/i94fW6rJQRiuB15Vh7l7xo
ARK5IjwsI9YlcmdMJeZujDAPVrK38bqtKlxuzfLouy6qIyjCZ7euzn8/b+w19zCpz05M0HpgXFxV
fiIovgpAlkUP5oBc7yGA8iTEpykRrMFbsl4HE1k75oN/c8iMOEguy2s7cvGk9nde4mKaguSqwvDK
yuGlhriom6taytco8Al8RnfSW8h30+hp1P6+44zGkYSTAx6rpdVx+RBTah8SkR9Gh03ayH5n7XWa
+jJHtuZ2436we5/BhrqXjoOSQr7axvzDDfaYyvg3nI7OY6QAyYQYbtYJOabsm2GP9OW/2mdkz3Ap
Ztk03GkLqx6We5eYgIHPxF336obGrQ7izQABOKqqI5aoPeCuJ7d9lal1J5OSyDTzX4n0dmNDaGAT
sZepXnKZ2mM1mOfc0khIik3L4WbYl1FlqFhc1hBgiI5JGhCDV38DsN35Ps6yMrhXCeSsvxeZfmeP
A1Qn1Y+1HA2hgj1D+tAK9wbus2Hw1niRRjgpXRPgkuJQYwbouPkxs4Jfg+KKSYf8MWV3D0P1dYiQ
2nG/d9L+aQrzrCmhPTP/TF3zO+Ukl/ykq8T4jBxWhIL/Sh4iWymTEz0LbNQIp6zTcOgdokwfGuku
w/vpPsjYCpA1YGiWBX9Hb2wYlyCAkWyA1mhB0G9iqqlAIvZwhYSmJDf5ZJ6xGeBAYa8E4K92ayY3
sfk4JBWLHesaRNXHcjo2fDcom7p3eyqvs5289I38gFW71MIoDJWBS6yCLZOwMYGstixgAdS+2kn3
Uy6z33LJxYE2k6esJKMCDgnoF/K5SkIjm3st7aVdOw7R8ARyRuXDrVIM7X0V0EQP/TMXtqJ6NtMN
uquLHzo/vRX/cyMaqPQftG4+tM29CnHgjgiMq21qf1VS4eJP+IdiV4AEcBBFfw+oTOXT0CJJUK7/
HS3EmHGMzzTN5wBsdz1elvvDKfwnViWXzHKPpdiCoXlCE/H697kk6Rpi32AugID6VmYMHEiiXpm5
Bkz0ypHZDSjKsIainooRM2GNIEjt/qdInR5/a7bjTSs2ZsuFHjUgr8z2wyxhu/J7240i2VOlDaxI
ilsXPfKaze+HGc7o9HBqiBp3KUrmdc+/mHTpIzu9Q+53H7Gsb216LwiIbnRSsAQGPm6a+T8aJhSI
fDgc9kM383HI4+k63J3TiQEcz2n7JuIpX8Ve+eEV7Fuc5a+PNT4J88gY6jNHmquOLLAel584VLZV
ZOXX5QtIx3hcnpmu5NUt47cuku9dMx17DrdIwIWo1rUkat4ckME0FftB657R/Ir2msSbhuWRGZjb
BdXPY8D0T6VPhpxxtAbn3KXJyhGx8pR737bI7psUhNZYxABZuAd5GfYjhBhJfx6K/ivvwRW3UN6Z
MfL5qCNt8e0uDw+Qr2NChNSyiOeXVOW3vtP/yPJ2+U4sj2osvw2r6XP57y9fWws0N5OBH4jwwsZ+
HEJ5lVEMD1ULsMdHBin/Zqf98ngEffhtbEKvMC7Q18U3y9eZXvfiYX2zMgLmSnn5+zCjZrTfUV5a
hcvnrm9S6Xz81UnaGY9z3p3L2NilvtpbLRQlVXyDSYD82nxHlf0+87JP/rRbPo4MBfd2+N6xXMZj
n5Vqv/yt0kVKFuOzy6bye/nee3va57IHoN9FXwNvjrMf3HBLUjn3D16brvq2U8tdBYFDCR4u6ZpE
fIEgFynS9EATwanTdWQgSEVRV0tQT3x0Qn4AMUTT36PQQmFniw0a24SFaHxieau3SfjSuP4zaLhl
wQwc0B1vK9bqgGdZ3PCwxHZ/77FdYRiLMlQ0N2mXvlHGHrVFtjGRdMtPgoczluJ2HMaPOWq3dlG9
LPUgqVdYYMxzBceDonW4GQhaW/6dgLVq6uYvZTvTkCnshuveJCI6Ma8GTQdTeDNcuY373Iblz6BM
hgnrosoeqyk6xxkgFYwmFCweRpeQzNvl76qt8RVp9bmYko8CAQ47xuPycTMTR7AD0AIIymqY7B/6
j2zt5gzT5mgSG/BNmL76tr3LI/Pgzg6bq6wHAJuwWXLnALsIv8s1Htiui9fBclYbZCnNInkRyNOQ
xtqKEUkGQhraB9a4cWT4PVJE+v+aoMG7bWAubbxvyxHPhjk8W3C0d0qFFwbHi+V0p0SSnZuWl1jR
PvKhsMNSgOMmQ7JXiQ75bw+N3v38kxrDrw6e+6Z+NCiktql3Qm30EzFBxIXy0SCZ3RTKZizH1sLQ
Gqw25P6DZqd+JEKvErK/XbTMRCT2GsFbNribMcApRqELEehtceUMS/qzaQQfgZxJV3aUCUsJe4QE
OuVgK0NLhzhoIqzQF8YJ8n9NNErCsopTaYw9YtL1PzSRPVfHzB0tKL45PDZ/D1GX+mh4FhmiQmlb
aJvGaYKipJtio2NUNdnv7IJs8gkOYK/an5xMwcpo+m9uVtf66k312KcCQErnXRgJP2TRHZw+7jHs
OkpFOI8c8lfrFFsfBvTEgoozOh9mCqEGpy0jNNbT6wRdDOUg115oR9EKBbS3HyykB5ngSclwUArl
jkhj648ZRwZkpmxPxQ2HAX4LWYNvRKWPgJPYFjihdfV8sq+ACnM19a2zne96W199A19tGHaoxdq1
6zIYiepnFzMP+bOBS5PCKzXDomC8j5Ax6A6dEz4CQvA3BUJI2+EG6Jjsg9Q6TwrD7eLZFA6r7oJx
Fbi5dMfYON2KaZ2SRGzhoTxWVoWQKghOnek1W8spLyNCO36VJXMAGVLh9hbsxQqGoi/vaLmaQ0Mm
HjSAQwMmI86YvxmqhWEr3rqlMKTQIwDRo4UNiChwc+IyZqLB5s46hDkA46btjwsDk5/RFlHAtEN5
uAtHccxieUWSxOZwZhA5NLeyNr5TwIHuIGFYNc28qUrkX9J/szDf0eQWr4YTPNta7nGNnBTCZWay
1tjC+nPkgy58cGaF+VC1KdS1uF8VabRv/Y2oSVgLfL60Ibbb9rjIUL832ker6YMLHsx540oomGb+
2zDpZG5E+O/SINAPRhvYQ5+xZsBtD+ggcramBGYlXDtDNZ0jslw173/FLOK/3/yUNRZkLraEbDDA
DVuWS8kDYUBM8T176WLdTCQi2gZD0Qbdywr0NMp226HLzfyMz8XykuXosIOkggJRnFwy5IivAZ0V
tf3nPOBrSEu4Od0A7trJgl2Rms9xmzKxjcDKei+aMxklfgDQmMWZAeXP69Bj/n3QHmekWyDpjuK3
JrSYsYeajIoxti7KoeLS3fyUNW24T1JIMgk5d/liIXeb9l9i+CeLxZVtwCAr5+rp77gc27v/cXZm
vY0rW5b+Kxf3uYkmGSSDbHTVgyVRkzV4kKcXwk5nciaD8/Dr+6NPdZ3qiwYa6AMcw1I6lbIkRuzY
e61vkb769vO99NrNEpUeNtYWY+6+i4vpflF0oAOfde1CrD0TJ9R7qf7wc8yesInWenjRHGRBs45E
opmcSzq8xMWoeP+ifMNVxtKbMpDpDsYQv9e5/RGbhj8I9T21OZTV9A2WKFMFrGXwKBWHAYMybu7z
p3L6jZmNPMfcvNqeWlip8DhrMjzUDLchHT51M7vBRHrCp/Wkmwtpsd+5ivMLjXdQMJFNbqmT/g7m
YGd1+LklPGLZ9xDUF1eLsH/JuXvScrn5uQOBDaIBibSsaopLFAEstnAoO+d2HmnkxcEJqdc672Ek
g8WDqne3HPh4ed7KfsZ7uRUL0NW6/lyNdEo5pDMeqNMvw83jrS59zyK8rTkMDn35EBMFRnj8EKl6
VyGF9fJAmoeJZUBpM2Obx6IScYhD3PRYjwQOdoRVQ0ZoRdffpa39lIT5xjzFbGx3bcBnbJRPRd6m
W3NWD6a5DzO25p+DTmRE32X/O9PgqimUlYj4PGad0y1HE7rCzYZQrUe7bzvZpjGNN29A21eEl0pz
fuNVrTa9WZwC6fz2CtRDpmY+6iaJQGpBzVvhs1RS7BX0BNFr9LgVNMJ5GL/jKScd1Foi6mV/8Ng4
rYltvrIvUntQODsruaDpdLdk8RTdSrojebY0O2xvAuY3d9QhkLhCNY9rDrpvZmnld9I0GazOFqD2
YfwKUu4CVVitpy5G7jJiiaBjz9bM9KRNC6JGjWNgzIdy0I9VrzEESbFINFdrNEgcXUoXZ5TwT8KX
qiVR6aeHNdmYoHH50dTjcKD0QyUDfVdlXHUIRX9OTiwlCFlQjKfOCnt4CHmY5ViYOh9Wuys2BoYs
307jnZS6D+bJW1s1i7Isf+m1IghkJPW6agRtYpYYwI+06rPkK9BQv5YTJh08Iyo3LxaJ3t2Cerfc
bw1JKl39+d3oTkblGXtPp4RPCUIlRnFwEPp5GyJHITuPGA1V/zwMxm8noqfQjaTnFni9dY4NSKCQ
P5Lxg2kr8jWFMKHq8yPOXdI9wrmCmcc8MCSapi9NWqUpn3S4F6u8dTdAtNikkG4XMA6XRKdGVo9t
yUWGQQPsIKLKPvr2WrrUqnhvhnpHEXmfZiXOetpAsDAwLmIpqgwSAQg6eirYszfYjTgJc2iQJjq0
xOFcIPT0UcPjx3XWMxSYV5z7jA1GjNdW4r5MuFgGBmaIgJkJ1VfbiB7t0PDzURxSidiynul5qvHb
VfpHj8qf+uSAqboTFEtdjwTKU2B9uOzUpQrfRoOjfkAevP6I2CKpymJbKBKo0OTDzuzRsFKfkGr7
JMiYA05jveEhutqcWi3ixc2suSKXXQvX3smG4YoWbqzFYxnVPMuezkquM6fCvrPzVHED2Eq0pgs0
iLLkIOolXc2YmLniOAi7GVMQktS7wYAGK8JTWsXlesIbhla0H9w/hoNVbwJWKYviMDM1AVwndobz
0GbY1VHFsV9ENPDEsoZ10NcWKc3kICiV6dss833XlncqdBmnxCNDAf02p6ngyNIAGy0XZlwBhDNs
BwZbYYZnvNbfMq089prHL0WT1yrcFSY5YKVk3AtL+chhrRhPe5ctKAuz11ZVHfb00TPUUaonzVr0
uwii711pZNVFUKSq0HomNbXcpvh+fU0yQAzd+pfeMk8HLIZgqCFnua4gNSJB0pBu3LFXww1aJFXO
Sw4CC3j1PjKMN7Pl8wln+GVOXH+IvIEseGteO5r1nGup65ua88r7HfhMD4d1ucBdGJrVa8Nk6Srm
PQDQAYX9h14VJ2WZzYZW950oGNJUGD6JAcmIbU84S7TD4g2qPpjr0E3vuJaVcQgdD+1EO3+adv5b
Dyxn1QiYg4jqv2rYJmQOYSnPbcYqZq6/05AyGBlsIAtgciUaYzV74NM0eyC9dm5XLVGWrRu9iaz9
smN2f5Sj8aoKehSSgDOdurwkubGNUsIdVT3cW4H1rI9kHMUWXRKXImKuy18A2PKNDKmz9frRnQnh
mJVXY6NuNomlL235ifDxlgNTD+56ROezMjQQWDxYZaNCa8MpXulkNCqKRM8moRjZKosqk7aJpfC1
SLGrFIosVJywrMHtO7nDNBUyeox99Ng4+W0aR5J7BKesmi5iT8VC5UaFX+rvxkcUZRBICttZ62+1
ZhIoQrRT3Lo15pmFUld2yG34LHfDhHMsYfMorNcZlTRqVaB+UEEosPZVUoG6MqytleYPheW9ZTiw
yEivIMS33QUiMLWE1fhO5AHan+gv0ExHwEwlJKE9mR5NvUyW294zXqJs+mIFrWmwoLOpJtY+p6d9
l3nbaFIux7NYw/HNbo+alnZ2+OUhnusOYWCQVzZHvzIboc3kVffjyPmmrwhrSDjblcxp6QGDgJFU
sBChx7WcAZkFXV7iHlNXfJjuFgjcdk4cKCMt9W9MwHpQJvgLFpM42qhtk9e7lsYZs0kqI80lUJO2
d5saLAlp8GM03CsCBEO1IK6d8LMfIDIXEAGaCIfb1FVrjekQ4ExoGTpauxgUyg4PQ8Mxunw3c5u6
guXynLn3horNQzsiB1DV7Ht1t5cBurQco99dbAB6QOL4giCc5IH4BFa/oDtjfVkAW1YDjDTfwAC0
c3NVrTv0M+yELWSvJvpohXbwmv44ufwOPWVRFUbtakzTl1BACYkRoq1i5rLMXRfFf4iiXVnT4yhq
MI+mxK5iUb8nsvWD6sEwwYhgXl9idxufycC56IOeAc/4GOsWAL6uhe7PbzVmOuZhNHK8NwBmJeLC
CAJsXsKEm4DwEfm0A2a3U7mOEDslg8abLMiENDMmRCuOem/YPu8xwTqkMeg1khbizVWYcE1nUt8i
ff4VcshE1VS9l9pnoN5n01OPbGW+rRVk1Vu076G97kKV0sSJohfZW9EmqJYtu0DIQXbJzXOQ1Qjq
x1XEubokuKNcWrd4DuUwfipDfmoL5j93nJuaQGZ2IiRcR0OZ0GhWegfd3mIU1D/+lLVKB1LMEPmt
mdx2n6M46zV3PrYCMANG+OGXXjAB9xxeYGvBmVoV2GY7fwqr3FmH+YJKMKudNeoWNirOtm3Q37to
zUik6dMD5fS8wbhjbMpi+ogHaTIk45IqPYRxHDXpDg75fT073tb1Ps2w79d9lMpdTS99baF8BHma
YWgrob62hb0ycI80C6hjENnv1iSlNq/FddLtF6TdOsxr58ngQvazDKJcHLJLWMHVzDuSwiyOOoYe
+qgQcK1TjeGAgadRR+ZKC2R3B/H1qIe9gS55dFf3WTA8kPKEMDHVNznZMiurQ9sGwuUxcxNiPcvu
zGj5rXGSHQr6fJU1LmRq0v0iTYyXKMS9FIRf0sklDHOO0PYCN2ZuFusDKjebuaA3FrtIQxBidgnm
4/Bkl8JaxzaHyyjHNtMYcotXCHmlCZJPwIQNLQSLll8J3KDhn5EXcMVnL1l3ifhkFn0kxw4tYYYW
B9Wpq2Epx8X4lTXmSKGjNhrGfBRsNimKXAsj28huVvLsBaSITh7xhd2WGRY6IJ1uZjIGz9qDLGOD
dqfH1lc4Ee8E2RqnmEMeMPjojz3CVKnhut41hAapJrNWRpW462ZqD4VV+sj8MIKPCfpoQ6ww+AxI
1cb3KbI2A6QTM0PxQOotLs2xewlcvdhoSfWULM6kXro7Nc0aaB2Odk5D3Y19u7vvW8w7vZZeW1ke
YHI/uEHmISDC8z0s/XpYyLmLz0wRy0PGC9qztmwT35vbfkWdSFyicrn08EJOhFMj2Q8mDjwFoXsR
lDysqbsYi0tpo0+eaLQVmqS/PUfiPqvCrSY6d/fz+4g+zojrUM+yIIpXZOjvqmBXGgEPWYy/Y2Hf
S9cJiG8HsAluAZkFzNjaIsxexrBhdNJxGa3HjiZ3iqOhN4jkEBSLI9Nw3U2GUd/IE9C2TtlurJnI
BUK1tV3RR+pXgrOPGiIZ6NrQ/A47zLBGFtFF0dKHPiYWQheLchMri4zjayzg4OjxUp8jsdr1WUOr
i3Fd1mi7NL3FTTZtwsqSnHGC76QC8cLkjCyzLEPBy7kYSae+LgbqDlvPtiF8BZQjBjDJek/sbHfi
nVolbXuxRQ0/tvN1B1dR7s7Pg2jbtRXxWO6k00yJ+mumeyAv8oh9ISdFOMifIfkeGg3HuDnb38xt
2G368rVjsIOOKzpjckF/swxhDY8Fcba+QsQRRLNXDh2zxVJd5SiI8lsvpLnOHeKZZsyMSX8Ac2Su
spldIwjTr1G71YYbQ5PeVJZl40WmR8NbgehZwzmumXddjjnLmAAqRecg6NMjMa2vgbCbLcvDDaUo
GmBQKgy1VuM0kxggwNR1lsBrkfmFp2AvKZlvqE1fnJkJ7s8nDpufH4uStBKP6sPpnpVhHGN50nJq
vpKSeokyIuKWOpd5K9m9Hq0SBnrJ0+jN+7yUNqd+ULQ/bwbN7S0Cw+esck6A5ocIxf1s0NdCfer3
FkIPkhqfMgOA/rIoZHA7iYFi9lIWORXxg0U7gSTAWzdBNUqkeqAvUq9+/mLMGZ3oRoTDXr23lrOc
OSaMHurQADgCQbSyhd+VaGys1BM7cxBseGyBUlp+yzl1Q80Jm86dL71jMyDNfMfLP+G3kNBj5b/T
VB57url34lDlwdEW3g6MubsTMzIkM4vSA4Qi+GpJcYons1gnQ5qcxpBcADwPTZwHv5ZBEvZag91J
tMcW9pAzcQ2XDZwIChJf06zXFoa9Hj5aiHaJXHyOzfyLHNetYXY5A/ttOSbnHtzcXU4VtUF5Uyx4
46kuMn8e8dAZUfpiIFO+q7zOr1hefLLBTno+w03Uo2PQdeDKUYpRVjlrB/J/0HjOtWI2NLnRzhLT
QzGl8I7cLiIvePgVl+mbWKRRhXyBNg67tN1aODezedMCqqKiEdTOrnnqC/toN+lnVmLcUe48rKta
cazlEOsAVBvSIXzVEwScrJ2bzhndjYpjASOyb/YKMQsmiHtqOUbb/atNd2odcxgJS6nvY+kwnRHB
0TLnByG7cotzGRoNXgnPeuhmOvZZSeY2WSMO2XB+xXZupCPlVURoOsQCOh+ClkTT9bbfgmxFaLEb
unFrDsPXmElrlWv9u70ATtVtpCVkFHRo5/aPhWDxrm7FfW0qXBdzuB87sUk+M4kG2SvPpru0WQum
fNpN54O/hlyFUYEG4GLyKOZ6M9NXqHtw3hWRpENyVn8W5YoGUDfskUqHW3QARLmBzYt9ZQZ3ijN8
4JmbcqjfTbPdGLFxHY19pl8MmqJ0WgorP+QuXi6g5tnI5uOhFuF7GYJ34cUlFHeL6c9nCd+lIEig
hlDiGQ/g/eHDawfGqctDLA+FsfIw0yVi3z635McxUcNFnsw8m6RnRhjhPRAg+qM2uYxe8Gu2GaWa
rf0HKc46ROIxL3DHvOX3jdynbInfKxJEDXTPmnxndrR+kunJ7etN0M7byilXLaWfHtSP/bhxsGHO
bYDLmxbjxo6pRMf4xCJv7arSdDDAvJf0x3wRk2xLZpW2blNGhXnYHTv1bo0Wbg6RYhltp/u8FA9d
P4RroXnVyuuGL681Pw0kf+j3OVV1s743bCyMNjk2enKYm3nY1xQwd4bonlyRgkQKnky2+5VKE+Vn
MWVNQZMcz3y30idOkJm7jGzsxN4aenWxKhFty3K+ypHPWoPfZyd4XNmW8uYEhz5pd4hKyjdL7jQi
hzY9mDaMoTjILNm3Vw8hWkBLHs63+VSo+ZSGQ7M3A+crbk1cK9F4khDLhCzPNgJIT0cF6GIxbYb8
xWQee1QmY7mYMCokMQ701EXlGV+yGoeGtey7swnyu0JZQY4RaxzL6CkHNV2xoBFXMZ4TQ7yWbF8X
p2bvZLxVR+Ca8aNzneTBwSuDl9Hrvm2Lrt4QIo2VUax84WAcQ/8TiHHEccyW1DjhvCtQBzBd79U6
7+qX2mVP1Uq8SU1eoLyNeD1hceAQ599KCCmFaRGs+ijPV/D7GY07seZnEx83+rdiGxAGBo/oYUQi
tLdtWI25y0negqywyTVjOmApNR0NqxITmI03Oo9CZy1kHKW/ZKV9SFNtE3vzfFPsCQGNm2MeF6+N
DOdrGN9ICiJcU8rYzyPro1Qks8jECE5di6baTYkrh+QxQklhha7dHLeaBmI0JaRlUS1YJ9PKP/U0
eQaEB2/XYe/Vm8URuBQkachBWwUIKlx5MYU93iMJmJ7SMgXn2aLKQheyn9uILrKtQTzJNJ6WaC5F
Fn1MVRDREG+/6Aqahy7WV4hTar+jXDzQHiWdm7TUlAoeSfDrgDNg6wa5vs+L8pLK3LnvqrpmT82g
MtnhhxeXgIJhYtGcbvdNYs4H5lL4IrYRAAfqz9bdcjJ5tMzEOiCAYmbqhGfAGX/cKjlFCEw3oah/
42xHfKsp/eiqkGsBenWeHSXogLKcWJPl1jS1aj/NxcYDALOJKxS5YVw+t/p8Mssi40m2AMekfsmJ
SEXSPW+Ykvl6UcI5ik8eE+BtWBOZwJl93vYZqjvTHjB2l9FvCFTTwRmRLUY5V16P73dXdsMznD/v
KqR77SqWhJmIAWDrXvJkI7lfsBTWE8LEC4MK2uidOBtwMTa269x4yXfx1JkHKZ0bTavv0eQCdOlI
WpJFe3bwvIYKfm9cM7OC6NQ3LvZNPM2pejEUmdcFdVjPSYWcHqQ28fCmZdNLH8yfmpyKDW0GjfeY
IaRkdFljlk/2mU2SgQ04Y0HDiLWdWL8ax3xzbf7Vvox3dKB2MscQYC25teUFMrWqo2u+2EEG7yY1
8m3IONlWU/IxBgPMJ8bfBvtcl6VHUtzWNd2NBjuZ7kiCfu6tEZybwACDoqkB589sE3Y74B1ydXRy
ZptwsT5HH6zYVJ4ODL72MHNw2M/TJXPzYTXkzUVNlLZEQt6DsUCWoMdAI0B5GwFvp96/1LNG8STm
tTSiMyhNumZYlDqo9+vcQPolKn6vwdzCirC2gZG9p5LzfE1Si/Q43TPooARugvvMIaxGvwLshsrC
sBxVq8NwEMZRTEwqWDcmCVn2QHPikynohpSf79RiuEVFynCBOV1/rxXiNOvypW+Z/k8JL4XmHIOx
OprTWXMZTo4V6RkMlnGXVCurRBjqaDhHM+kiqmgmhIL4UZ1w/N2fKpso2C77A8zLl571nbdxsOqS
+iFV2r5I91rrPVim81SYCZMHjQNmRwykpXB1R+lbGqLOrJ342OTaE/L81zRgXt4PT8QJ/0Zq+WxQ
FEbOdzyvO4GYQ7O/RIP0Sos0JoP9R4NpbdsRiAn4pYSZ4b5pseC1DNqXmIEq8j+jvvVtdjI8fTUo
3tegCPMz8VgvA+MgJdG24mu1D6E377qyPjmmHm87EycGg4JiPedYJgbktTEpAvhG8XU1E8ZKj4Ce
nkNjEoBAmtXwwCZ3TVjSmNIvQSaIBKK0WPHGPlfsfRtm47dcVufZNpMv0aX53Tzmd53T1FcyzsqT
hkUfp1WBXt5MdlGP8z0Ja9NnrkCb0IVlzuvsTzNFMFC4a0YApzUW+zlujjFOPcB8GcP/guwK4bb3
o/mMHmOXBl16EyjE1l3VfMZWC+Qjgo/DMO9khHxgEK7L7dRPDsWSF20LFuIVUpi10hhc6EMrdo2i
6sFeqxeXtCphV80hIziFjmUo0dPFvf7SoXBzvEukdPme6DzxiUL/CEyDKN9GflGhiJY5Jos9iZS/
pjJyD5qFS2sQmwkdwtrD1nCv9Pyetlgzd+Wtd/qnGmodUxcWsZB8iBWDClRd1a8JepMP6Z2BdMuE
mx6XgdfHd03APBVDBb14ThEVdzyPJw7PkLdp5caiTmj+MqjBf+NDIyPAZoHSKsxxK8/JSDwNmvrB
4/CjmYJ2z5TtJEqQO2C5/eNYW/3jVJufNaLdSGRi11V68rjoaBydgoLkwvfcIOwikYCb814FF04z
os6NM3Mwv9aY2gkHhEnbNuNeCcKAIP9fWkUxEaKLS4Hz7HN96Fc6iG3T3XZe3R+UhxXdcJ1+bxQO
88FU243wRq+NPrw2duzuJ/fGcLBkzh6C2XDy6kAjOl2ZtceviB99JapkL52KD/PCq4Tb8+YMT03s
vLq60Z+ZE7GGMXwYhVHeAc7kl8U6oqP6oA8+voCtR18qXjOb81Ok4TjVZEf7nWxyRwuh/TBsuFva
DXd1XULQglSwbcsIBZ33S9Pwd9gzjLLMG5+SjNZb8mrgpkLjDrAM98xjEUlsFwVKqqjKzjVUPgO4
LFgSVEtq08YZ405WYJRcaLoy7H+t3XOJZuO9itpdN4sPTbF1EMr9xbieCUWte+npx41cDOJ1RuCw
XSZWG/QNGHs9zlG2be7FmLZHkSX7CSM/TJlMrDkXlfwiljqMi1B3xlWjawSnBG0bbww8KDThcCAI
m1o5Tm6NHZk715hdWjkLEwPx7UDLpkNUswanf5MEq5C222XPpdG9uR4okCjy6YQaB09jAG/CJuiG
4UZ0CX32nNmlWdN6Hl9lGXEBjsuOl3JIz2wqH0Y+mSuvo46JOXEYqGBF+vBMoe9kALKyMwvghfbd
zxvipU+zRpGv4twnWUQQ0cFQrg/1+9SrXyvJlMYp0hmTVLTiPM200JTfScxSGiH9H4eASDEoTU3L
CsezWIm4EhtBXmU4zX/0Qbs4A3MpPrnluq1NsYtyV7De1remwmH/YCSIWe0oc3xGcDhBLEwAOXyl
wHzTVQ44aBgBjjC4C4eBgen91NfRJe1WthwgugUoAEJEMHTBlhm8gbuO3nzsEBVAWPRQe4fI49iN
5uuQsheJsMU71U3NdlDeI/lFw9HJUiRf0tiiVycys2T4CQxb7ELLYEbb27us7m4Jhco8pquSybg9
YUpiFeXNqC9w4r6drnhxPZiJoQMcgoPpuFbIwDPW3kIORIUS/l4xflgF6X4qRnCQeBvX0zAgUWQx
MUfyVYExTQPvWtmLIwFUH5rxro8WUkMcL3EwngUatA2rtEtgZ78G3XDCbf6B4Ia5B095FZq/3RiT
fFAvaGVUBmw2r51BtB8rwY0ZRrdhVe0aipWYvsfiFePygEk/kcltmtispw43DEgEUaVkC/Q4Nsvn
OIV74Bj5i6ONb/qQsB0o/sVIiWeBqoc67zQgY+1UUOxY37/zzN6aOhoDgUadnpu+nD1ZQB6Ilb+l
BiflpGIgDwkeGcrDNLMBZvM+0fRT2rZwouLo0XKD355GGIyloLaExXcag99BL7AdvCHwEw/VzwiQ
IEo2QUmzyuiaTazC+EzaDlGm8T7EfBWPyt7lpvnhuRoDKVBiu346TbT/QN+h6NKkXX+RB/U2m0mL
lhORsIKjzWp71YOxOYzVhPGBODczMB4xWtqPfDJVLGBSxZhRo4hsJdU19orotmCV8gBHXfsypBls
MyH8SG/bO9Cwt7YjqTa1heFXesf20KGA7yLsiJglg8aWTCJjiGHpLQVCsUlou9wJ5D5moIUnNM4z
ESVR985rxO96md2ZXHFim87jlG5sGIB2B0ADkma/TdJ9SqISR8rRvCgPMRLDpbtwHD/7sIkB35Rf
tsIZaWS4Qj0dhmm/cESImPpdBujVJ0C+ft/YaiMTAlXA2+mESCB5I2EFlgOVqVMEo5+ZoX5AJIaR
S/PH1Nsyaqy3EXhIsxS/QwNsMNbNlziCEO8128Qdj53botdDQ8qlaaLoXLbtnneonO6j0HhYHhqS
F349byFCOtW618Lb8r8eY3IjhGhI1TWO8FuPrrrJGCmmFHa1rWcmbKREEcOYRcjrcDneZ656UGOZ
75uaB9tWeoBKmS6+HmrOejLpTJi59GtJrCAoXuQK1YSsZtCw71akCHKeJOJYrAkqsTdVaH10BOG6
jBcw62TNpkISxaeTIIuq2E4mpVwUxvWuCpgCCjswiUPr6YEN5ifNsZcuWKbb+VjQH0nMp0w1JxFU
07EqZIU9vFgI2ybNesqNYflRV4IDxbufEjxInp/xmtas86bLLqYq4eNbfGyYmCMUgAWV1V9cEeMq
bdMePropUC7QcbOYyvk6ckSOWAy460X618fEoUmYLwbwSMAFhGzW7iuAnWlTL6yJMa+3o1zUNIW8
ILT8mOZq8luyDEAaABshlnOrhuZsjdW+ad7yIrJJNCfZoDMcY81ch3QcSx0bmYy+3Rm0XgL6OXH4
obBpzXPwFueW8VakzMvDrgQPZNLZ8Gp5hgvhL+F8wTtssuhgjVQerqiO5MBYOFShA0R18gty1nEA
JnOXJtGukb8Y9m/z4a1gYr1RjeU+1Fn7EEHcjjla5Hp5QMITH9FkZQ8rMWPoKdvnyQOyo9XWzjGu
UWCWPuKXe6TVeAfC7qNyEAPAXPoM6OiwhGJ1z/eaXRa75c4+hNuggxtb/g5mPnNrDw2wKygvxpid
k/5RLk2YPpvS7chHfRNhSPz5B5t5eptnnK2Ry6R1zHogi20NWC5I422j8yYljC+HFpJtE6o3QxlX
NVcdQ5JwfkDAh7LfMMct2oVrYVauL5uJg1+RAqEM3hdIUmclj/lEQQsm936wLd8ok6eyJnUzs7WP
OsZe6urWI7LraSM993XUUqZ9TB44qZKlJuYcw7KLltCFXAV4Bt4IU0bEzRx0UTu/Nw0E4lCxJYQQ
eIQI116Yrx3B5Et2hn50pkKsNIqJsQzPA9XXysmx73ZN2N8ZG0R03kJJSAO/C+ANqmJ48/4g+inu
C6P+KKzqQsg6DsMq8R1TK/auQgfPURChhaah9eopkEbYB4dpTPd5xnAo6yPc6hqkwRAcIDbsuJHd
Wo+TV73CUJxACCjnCVdX9ICV3Pb1FDAEcjHW5pmCyza/pY0PGwXZRwOmDms610IJsxiihzU3vlmb
YKeK7GIJeXaM6b3p9HkFoNUP6WyD+UHlDzJ+83OrZ6G7A2gSwJC8qw3riHEMxMu6SkAc088gck3q
Kws61MqyE1/POK0Sl0UP0hi3UWg/USr1RyIJ7b9eNsPWtqQpVPVTb7+ZmXZnqLI9ZlzS9/AvMh8M
gHmHq2S8yMBz99ASX39uOdVE8CRvbbO1nNb4jx9Zfk6Uw3RJ47HciAnTHB3mU0l+7C5L0maZdTZH
5Er18efmz3c/9/3c9HI7Pgi2WTvv1DmScXX++W4WBHuYFaR5d7DU2Vm+/PzBz3cmSnhcv2Xl//0H
ZHqVO8Z4v9MKMCc4UgxseXJE40H81899ipCLDS43IoJLloWf+yLbkOeIBfLUdx8/N5Kfe/7zizMO
QPgjbfYzsq7FncYoHZaFhwyGmm9tuTED/dJTLhS4Kr46HSxIttHTz62fL5EY9a1scMX1kxFfG1oq
a1E0iS+xbB1nGFZ0ZW2dizYL+KJ39a6Ppf7YCPKsYT/AUI340xYRs88wrV//dXvqx7PR2PPprx+O
beJKeG7ooMLnstdyDRDHZF/j4CHJbfvyc+PnSzmbLNJuYe61wECm6+WMvw3dXqZvGjR+IXEfmwnN
YGUU0bEJ5C4fA8fcmqFRbqsAmlSkdUC70YQgFavT+2Zs0msPlY8qKj/TZkuvP186ZbGfZCCW/76v
D7B5ww4jKd0KOS9rU+rbri4ZZWAjPqNFhsDTtGCKELf+3Bq7sj/3y5cZ+vd9gKHQEW1yr0dMD1XR
3qPJbO87QYvs52ZV5PS12ZKio2Dg/V/u+/kZOvPtfREPPRoxvd5nis9v1zkX+lf9zejaV4qT+fxz
y6udP5bbdac8F47fghODg0VVSa9lvKdHMN5CpxqRnOcYR2Q53Sx75NrzxvxoLDdRtKGQ05D1laYx
3WyQO6ug1oN9iGKLpJVa7VVpg2JxrOgUJVb26sZQO/vSezIMOT7Oatw7VpW9Wkppx9og4MSGef2a
OXXAtG/Jwqy00wDW4+JVOQCJ2Ih4DbCkLLf+vn+skGmlNRiof/kDE/dzn6bmX38hMOf0TIf3biKn
/Aioo2LV+N/feWO/S5Tsdj/321X7Hz/xc/Nffvbvv0/9SuqYVal1F2uSEPYCTeTPt39/CRLQ/KPS
qIDMiOnrYKLlz8NG9wEcY+Oqw5upJu2Zq4x+qScf9UhNfs1YfoWNwF4w0F1w+Otb1/swZbvL08H6
g42jK7Lmdx7gkBXMMN1qNxiSHs7yhaqL0bqorLPpVK/0wcPXMLWBHroiO8URSMJRpQ+NaVkXXAtk
JlIC+FSy9lNocrpotLQ5pI2WbfKaSEvAdD0tmlwQyZM35yaq0yNYof/6JXTLJ1AyxdXMhkuiNe63
sry9Lu3hj0vrwskStAYaoieaUulr4Xnj9Z//+O///j9/jf8j/F1ey2wKy+IfRZdfSahsm3/7p+H8
8x8EaS1377//7Z8MuYVDB1G3HZNETIvv+PNfn49xES4//d88PZortxh58DiyngoX5JlneH5QGMWV
6FXi1FRj7BX9pZWHVAVLDoOsoUu7J0mBsxJe8Ow1zS1pzfoz0PL9/8/T88TyHwQBcrX+z6dXRlbk
zLmWvEZ2divjiYW0leo2azrbXlwXD4GNjzFN6qfQSd56RcspN9Q3wl33wQLTeS+K5GYut+jc/r+e
nP5/efGQkeuuY2PepfL4lxcvMsqR6D7Vvpb/i7FzWY4cyc70q8h6jx447jBTa8G43xnBYJKZGxiT
mYk74LjDsZp5GO1bsxppMc9QeqP5wGrJlFUzXWNWFsYIspIRjID78XP+//utDttNpGNFzB1MF1P9
LAbSvCNTvfoMWKeWtG0bG8vnoAb8iyNaUwiAUIxyOA1oXyhEV8E06SuBqvPum16+cxtK7I+7hdNt
Cp92e1Qr/yYEbfPAybL3yIJGj437R48e1RUTU0kHHm8T8lcIhuiOJrD2HjzSi5gxo2BucuM6Qo1h
WuW8RGlkItpACRLOd0WSjktEyc1O84zHVA/E2se4c8qDIdmwh8XZUFxiLwlQvecomqStt89GScZl
W/yokGLCEE+DZ+nAvDNhfZz0woMqL8FrcqHSGinH7N4nyAkjFZXflXqBrtlfrbx2SfcT/H7JCpxl
zq1HcucYNbYxzfMA5fBV3yf1Oojb5lzgfgHRfRncW9Vr5c5jVHz1VfjiYyfAg+DS6dXs4Z45qOSy
vI+OOQHyoDhdCuMy7OKj4f1A7uPvXUPFR2IZomNAYgfC5Z46nDbfqqURu8aEY94RfKgtTXFi2M+Z
Q0RI7wMjlOw4+z/4mPvG7y5D1/RID/QM1zRsvAE/f84LAj+HFB7ZJ4Sv+qrQo/LJC8LwajDSFHPo
+qRZLUtNlV1bELKnSqm1NYumYh0/FvAHdyf94NGRnOZdE5i5HUUwp6emJqszoVEw+duaafom8+lK
u048XPSAgIIpDiS6PZpp6VS9EhO3BRZYvJsuONvWiZoLGjdiDR131ybgWBvEY89dMX3VMpzLJcmU
6Wpq5hksz5gDYOI9h0F8ATp0dDkr3YVtuSejl8jSK3XPSY7ftRGNOqOS35PIJheUcLTGbLyjHY/I
KqTwdqOihVL4mbjmvBMc3it9ATFhOyTMexGVTTgAsFQFyiu/yOk8lbJ9M+0WPL8c9B1JjwJt0ItU
5rICtnDHA2he9YgU1vnhVOQkDhA1DxrYQmVSECtqdiDsrSE3tr0hgpfeyxkB9TQHmn66QUwhyoCH
OXYDsiuCN8fELxAmKAcjtqFLQFfigrszvBhZbJxcKL7gXemsjjBKm9Bf2U4xPZXdHM9a0zaKZpdc
8MFgFHmz87pomappvJVtbe4810D+76sXKdJyZyeafyK1yT+heNt0gtZfLzILdZ/t3VJyzh8wbI8r
3ZXxSupTcmnbcdeRSMaJIdkORYiCimQ6Lh3L//Hr3cpVOJ9m1HWbB+4nkKZxXshnk8S1hS0I+srE
WOy11oM0EmouZAkHjZehQdFrioNvJu6ntpbTsfLqCcl+ne5CU5Yb185uXTU2V6Wp5InW1C4savfF
mUExIZOMzM5puNK3h6RHI4Bg9frZqVW6r3rrRxVnitDZzEzPZo+SYDLlcOTzkhw8C9xf2/rBNew5
4HWF/UnqY3DgX8LDOotIKJfbN2leJ7dPv6D9Nx6wvedfVYTmvw89b4e2oYB5buhfUfZWe2IhCTuv
vOyxkM64ZTYOVtJWXwKr3qXhSEs9Oo6u3Z+d1NDPcLPq5d+/1A37t1c6uUW+Y7OX+Y5hc7X/fKWH
aZW5flMbr1MAOB+7Dy6eHuViQN7mU+vQIXUK7aAS7PSmWzNrtyRAfyfbY8cpHnu3NNfSRP1lMQi/
pAyT8pq2bt8cuyRrTgEr9KZxAafKwvtKd7Q5VL6UNwGT+49eye92PyyDxMUx6Beea1FI/PxKDJLH
Iq11w9csoAk82yT8NX+7atHlfX83vY6Df2bd7TaS5ymET+ZE4JSgHuc7lJ7UnTiMloLwBoZL/q63
ccAykfxW5Vd7vE5ePH5qNRNQmQxvbtsXt5TY7JKgx7sMWu/yB2/L7xZgTtW+7romxYZnWob384tx
kToOCRrM12i2uaZNwFkr9Ol/sGao/CmKIKJFLtKgAZPwppi3BJ/F69gG8TqY/TlR8YQM2NuMQcbB
KncNrBu5dbOGrKbj4d4I9uqh+BT9tP6Dpz4/tZ9KOMvSfdPyTMPAmosw5eenXsoGlncXkoYl+qdq
yJJ7b2fT3rCY6oOrbtdmpYJNgJ4fDaXRQRkUYkW2OWu6jpcQASjpZyPChAE61tVIppaaPHlseZOO
KY3EpeaXFA1GWjxCG/1GwpgOMQJxtxGLYF/R4SETwkVXBlX7D8pTy/39axOA3pBVGg5QxY9987+U
p3lYmR0CkfqVSKIdkVHqpQ/QVVAq+VsSJ6ulU2dqPRQ22PRoaCEF6tWhrM11a0LglIm3K6aoYGuy
CWepArIaY0uPnngvbKz94zcVj/WTG2YgDlr9qUARokuyD6hbXnIJxtEJDbmstK5MV4Fl9mejKq1L
aC7HTMsfOx32e+p3TznTK6hfKbBtuALUExPTVW66NIkhxxEXFAP1MIEmr2SFCX6Emr0Bc3xWoe5/
/oOPg+H/7m9mO7pHNWr5DkdC7zdVqQLShp+o1l5jtqWrgs0uk3yJ3DckAMt1T6T3Oss0Gl45LFLd
0NJ91S3vpdMAaEtyRToBjp0qxzzIksh2L42SdW7gzG3M4aJE0lzD8pt0VYRkFeBO5BQZAnxZHYsg
fkPQpXE0xs1WcIRYR+DZ8GMTQet7BMqKOChpFqIgwBCZrKv5asDVPPNXVLsWLgNalaAlEw4m4Krt
r0m774z+qWfScY5jq2HYJ5DSuCL8Fo9vSIhtwGZjsLHaEn6wIN60FO6wdfZkzjVL+pzWKQHCQ2wW
wg7hYOkUSrvUDmWJ1o4sVx34TgIOmRPpRDI0sHCApvtUFkAJnHyTqKT79ZoybXY8ac9KBQbqc47N
pYMFf4jz9FuntA61P6G7Y6bOFcYemIsAxkdDv6S9O57j/ivKq+JuudktH0txkG1xrNtkhLSnhd/x
1ToOYm6RudNS1E50LHgPYafTsGtyclUEqGM+OmV74whExhIDpg3PR7/o0lcXwt3GUr98POCWKXlH
fTUcoFNzURSdsdF0VCXdOMNQPObtH3cNXspDR1/pNCWFvRpTNlNr+Ei19sMvH19lKRE8CTpyIElV
dQthLZip6k+6iuqbrPTsBH/0Urko+TF+pq+MjrSR/eChDuQxbYjcGcU9j6fgCsh1aTSeDr/CRG+J
dv2BcWr1eZglEghQyqPJ9fkclSGQPV1+JvJBISfK1irTh4XyW/dxouX30DuF2NuVkeBsxjLWmukb
EIvXrovLm9Qj66EDTU/Jgx4YaFx7zJ2xPVoO9ohslOMaGWeF42bKNqANcZz5GLltjcqnm9piZ1b9
tPMy3TjKahDrNqtA/dQqOSUeqyRKZmfLIEkdybT67NRTcXS8jCrLc1/tVlg3e/wSOqG7E5Ee77vJ
L26wkvCI2G9BJ8W9yyKULxRi3/3PVp0hMEQ13uuai1DUUuAom3JRp5nYSjzOHLFC/x5h/NiKpLoj
pUXuOCT+q1WN2jKNoyfGNVvdJ6MEQJtCl6Gv27oqT2SLvvWJMjftlAdrQ9jfbNhaBzSVwz43nsO6
v4f4JK5oXLVr4PqP0vG9Rdn0CONhQi3+/lLkid+vRBQ5c7nD/mT7hvXzzuQRKJ+lLFavqk9wl9S4
740s/aQFqOUN1T2knf7ah2N5buebsOMow/yhXmjCTlk2iuw4eHH+WFWjfOQXPIFKcE9Sb+4f18g0
XyhD+dQNLrkHpsh3RlNrd8r6cEzfPIe6v9NarPyai2hWK7YYhoMt8YLp1Q3N9OqMsltoWj8tYezu
hwIJbppOO4bx476vLLw+gXuapvip4ix/iImkLH0kYnoxVDvXRBwb5Ab9EGrjBlvQJsd18dTip9kF
UIKXMHGTl7w0vlmtFv3AxZmQPr6u0bUvQw8RKhpQsUNM8d2oh+rFcBhbc66Lm7q+hyNkVIW19z0d
qmWcI33NJizjwxg7B7+wGRjMNxN9coIbeih7pcvBo+9QSWjgzseQwefA2Pbvv52G+du309Z9Gy6b
Y7sUG77zm7dzdBCwRbP40AnqwF3pYmg2NoTK1VCRHeWFJGtpCVOFCPus58Z73Vb23UCxDppXfh7j
hpHQQMnB4t+TKSJja+Xp5eugV8GlkDWjJDs2rjZNNeCzxTuUEfePatbf1RO2ELrnciOExcv5TfXd
oelvsON5L57tPSKKR7XI2vVkuzswOvnRQSTdtNp445gFuQ0g9TKPXZiF8w1ets8SM46/VqPmME8v
7KNSmGN1JGJFjgQ/c9B3c5lSTEKKcRClmSh9mGKPNor8Onj4+28IPu3fvCO2oPYzLTAQVEi8qPnl
/tfyyNZ5PbY7vveiWQ8MtifyNZsuXTF7OEYTbikU3eQIZ0gGXW12AIHuBc6hWdf5J2kQLUdQgNhg
lgjOVk2I+Qe7nukX+6LHNVA/65q5cDp7Ra4agbnq6JCLko1IwdQqlSba6UVnGOgn8n3TxcvS7aDk
MjWP+i1nMKhLVbUrivBtMr4GjbtHybfK1MXTsz3QkVXduUckxKesHraRY+9VfBCm/8RmsLeRsYQc
YyJCdqLi2aqA2WG3L8N0JZoSCVGCAoqTIOJOSTZNgPFFzfECrvgWucNja+uPIm2Xwn4NuxmMO54Q
3C2zIdynob0hJegKLA5b9/wkYIiPghOftxO5tteahL2HAbQerLPwKvUtGk4+U8TEkFJjx5vQgJgJ
2MyguKyfJbxNjzY+DCNTP/bQ6qfoW9qqbR1rO5Qhe8gIDHAOArie9K3VlGCj8r39/MHo4nnebiIB
Gbdtpn+e/+YoevEVXXGkDMmTotWQtiCcqnbYZn72B1e0o/+2VrQtQcIFnxwHJ7OJmv/nDxDhXBEn
FA1WL/pKeAMPBCh49MCoQ/q5FvHJu1BfuhbJjki5VlCXVPWKLXU7hHKN33bF5FMTjw0uUyoZmoA1
HAWy1/3XsphWudHPb9FuxKTWtkdm+nsdkCceNVQ4WIUHlDF0BmSGDh0VQAcCspxO5uQ8tRgUkBIu
q6B8xjn/mAVvqEKOk5WclcdZA5xH96b51LX4OynR4KS0jcQiGG0lKkXPlEcp2sPkXSYZrfxOrsge
oYkBjkklO9si048I6q4LKW1PPubbiuDf+emOLn5MpoOtaSIV6RGwDs/NSBcsDI2DFqgfWmyQpNb5
765GLFkbQUWI2xJ9htnsBj/cOB4WO99Ci19W+UF62wkrAS2Rq+qtdwwobIJz1B0bC7QXob6ic+0W
XJg9fT2G6ZuW0ThUW1x5iKKw6aP0aHpICgEaDDGARkoGDfue5xzZ4khryLQzFrd5z5vBg+qrmD9R
ubCWSdhvBuQy0ejdSg1Wf1DoIx6qcCVSmaAAc9j+8LPQR30w0YcHIzCEGi8Pbkt0H7RRw7c8RYUx
VjYe/cneet1z2tcwFOanbMx5NuHwyUztXaKDIKj9rHsc+XZu1OvWzannNBTVIYPcthg3YY+BpVIR
9G5WxYe5GKgDWJ1SGEvzUsXaWZOoZQbNEwvbM16HIMOEZvIO8xMPhfHj406g4auTkCtp9OWCU5yG
dWrRpHhZusZ6LwUcKkkPyZ+NMBbZLibtXx2VPEAIdBpzvEddoSEzYBa0fbWgPVWvnck91sSLLdqW
/vakxQT4aSF2r+zrx59i/rPqtU/wWnEYLbzJeUEcStMPx8ID1ty448WbEPp6WNo+fnOVIw7rzdlJ
VriEgj8hTyW2jO5SNHyl1X4ym22bZ5va0N0dNcfsj16b8CcXuU2Uax2hnMuHWdcrsZLoBZOWISnf
bYSkiwhYBrPmT3oqtpGJTrOtwPQpLDVsevcIYvfKN4mlMl0d9HsQ7IIRpkfltesUKMks1n31eknm
Qc/hJJo6qO9wZ9IuufSibgF+8bmsRoswyAkcWwd4dMSju5YEISwFoupU37XlBJrYxegdI1lCvo8n
TCczuzDhcJfy0RuleNAmrQQ9U1zHKXq2GSyohCwXOoHwbnkkCn1spcbBpbGOtAMUYW1jyY775DPd
DBT8vvqc9Fnx4AjvEDYcNFVbLwnT5Ym1+IDpMbMOYW4buFL68OZH+rM9cb3atV4s66K7OkF0MfAb
V4CKaAbG/SpS9VUqAs8htZb4ylR7qZsF7LY8swLEJDFc7w44wOA+Kst61U15EW2Z095IMTO6KMJM
dw9wDZRIOKJ9i4eS9Mnks2EibMKhcosJ54SoEgkmPvP/h5QTgM2Qg70x+WBVKxq2aFaHw5S4r4bL
Bt077ntJ4sACoNezBmH+QULJFfUsRYzetBKnhahvhpzlUyAtFyFebj2mYQ3vnTTdNtkxAfAfirT9
XCq8KwGWRldLMAIi72ahINLcYUGfqBMYqSMEH3Bqojw9GGneLBOSh5cJq5dQYkKPgFutgwjBAe1R
eOpu+lTk5EUBG+eY1VjgwTmUJWN5pZLmXUvduTMAyAJBYRrGIOY1srqalrKq9BiqoKj4Vket2oWS
C0c4R6kwtOfDk17G3pnYLYB0zPPWKqpm8FIDF6TTs7ONXs9TydbHeLKPRtfbuQLZt28hQh0UWT1V
0i3JtghIRbpkJVMzI68UbUdaPhMiBnAsHYFPdbedYHIeEKfAiaijfPMhtnY778kwfUZqKrKXNjY4
ug9ZfAKfe2cIE27IxiLKETLMMs0AEoWejhsx9k5VpY97x2PvqgUyTL/phvUIkoGXiedsEO3K1Jtu
m4QzyJnCFlD0RNCKyWm3nR06HteC57YoxI1PFTO9xTjNW22O9JEDTDd9aSTe2qQHmVX1LVtxW80a
QURPDepqaavHsOKLqMEQ02jTu5WkDCJ6PE1W52drXe/fJMLvWUrvXyY/+ioaq0NzPkD2xRd9nmC1
TDVJomx+TS6/2LiJCqggSQOFO4IfnjbJ2bfcCte+iRqlTx4nPFn4qV/8QZDTiCx+3w1YG2yaZkbN
mx4KJPlDicfHYaRpV90hFckZnBjxgSXNi2hKn3UHRHPMlPsmswD4g0m2i5FumpmnyJvaEpIr5+US
V+MDy9mhizMiVyk7JbJpgkQqMFoZZtcYBVIQGWSAEEvfr6qMGJIqBc9SuOrQ2WO2SM1PogFEGDgu
VWK9LhzNXqEgw2RDa6am75yQfbOM+jJfYwslfSLAn17nr1MM5EnMN1mICccATWh7jVwYDhFaRE/y
gWJvnooNElt31eJzfmh17QudaaIMmVFxbsG/pLpyEY7AtF0s0MinspUdTu+eovllD9Greo10G/pj
Wq41XOVLFklIFhas+Bz1V8U+UuhAMtXkvNdDG611cka2s6VKwCU7SpoDsGxDuYILMiu33z3Dxs9f
IMtDpb8O+uDJBCqCqYHR2E16sFGQsFJnsViuqhyiaFYq/AamcZaGeLarZuXYJSWwDt29ie6Ssig3
mc+FV1dc29p6Yhi8GBQ9sLjfDubcVgqA7Q6EvJUx3dNS7pPUWDjNtAmf3Mp8akR+Mzrji4Dqi4H2
oSujHcVEZSaXLiw2HVAVzST/4uMQ9N9+kjA0H5KG91KqGtpD+5u7/3Qvc/77x/n/+c+f+fn/+KdT
/F7D9frR/t2f2nwvz2/59+a3P/TTv8xv/9uzW761bz/dmWOhW3Xtvtfq9p3stfY/pBjzT/7/fvMf
vn/8K3clv//lT2/fMKuSsAUX4L3909++9SHdQAXiudTz/yn3mH/H335gfhF/+dMv//zLX3/5l1/+
+u///Zf//cv//Pf/8cu//fK/fvnXf/jl33jgr7/86//1X/v+1rQIPyz3zxwJXM/zhGfSveHgOXz/
+I6p/9li0uA7rk073nd4BiRrtdFf/uQYf7Z8zmeuZ6NhdvRZa0Kbcv6W5fzZsWgEoTcRju8bwv/T
f/xl/iZS+fUt/X+IVkxD/Nxa8kwhDP4lB+umy1M0rN8eXISGURYx4xPjR7nWEAoe9BS0bFTwVdWb
u14ols+CchRzinacglg7embDDU3KddBBS2j0cjwrWtQrErVsnJ6juwsnguXSNCIGBzQzZVC67e3w
NFXoB8jtNlfCAf7Q6psQuwuMJ29k2COcVcoJCJOIFpxCe+bmUCQwdU5favrNT71yq43eaEyCauyC
vkNKE0TZDTKPDfoSmS7qmtSKqQcP5KF1SBHf4nxMUiWfhj41VoVbEz/gh2etGQ/AV18opapTWTju
Aj3mWZqjfw7T+qInbb3Xs8I/u1ZdIHbkECMadQZcBLbMI7EL0ejW63V1LhCpX9gVv7Cg00s0S9Il
Bzij7mB/yh7RBU+gH/ps7TWClUR0yTbuxmGjbBW/KJseG/Tkr8p5ZcYIKjKdq4p2JHTH8z+oqzbG
hNrZsGfDSywz6l+v7Is9RvB878OqYO0AU5Hr7OujEE66ICxqYCgfyBWT7RUczr5+qPxy57RduASO
HzzHLZlTY1qeGrCOtIEbeaThXx71Cu4iJbvhxPLY8WpWhujvTOTDHaNjezFNvXzOhCq3bf+C+yBt
17bvpKsGs8QRKfomIGniMtaFeOpgGi98QThtLxpjCYEM9a2y2RvdsuBW2leGwy7jMs2jeEVBEjFt
mYNA0JFkAVJIu56jtcl/PiRE6PljE21r0lMZ3BdodHoPKRtvd5FQWrB7pg8cE9JRO9e9i7UO+uoK
kFk71y5YinK2JrNlxx5LcoQDTzDKC76rUMm7smN4SESuLhEBhYfemoiHtCq8na01Xp3SXBa6XZ3N
glZCjj1gyWK+dYtcO+mkHOHzSvZ260EJJbbjYI+VuSO04FhzhtwpWsKHPpm0TecW7pJ5Jlv7RDxC
mJkdIzILeHsRdV/CkiRqIMCbyGFCXcnSffR8RJZ+H9rbj7spCI+p0TsOwZPcpHaTwxlDjc5QD9rY
DDZzpTzJHuOoYzXOquqNZw1A/algyrsKnPyHDVfkin7bWmImguGkdPHomNBfeXsEfm1U6x+PWW2k
8OFk+Dfmx+rRGmbfcYA+ACpj7uhZsPj4Mgi07tAk/YuipFzDrMuXHaEVUxfUlxQaCweuTu71Ch9L
PraflRxgA/tYl6o+XJHpgZITG9saXySG5HiKz8MEdAdvX4SgojA3H3cZNsgV8TnxKqqQG7QM7Vf9
R3Mwykk1zofyFYrYATkSPEnmDKDEmEmv89bWFhECqjl43MJY+ODmXbkzctTu9kwjTax85CPf2aQ5
F/3JGgTmCI61ZyNm+iUtiIUk+m0B7Rg3Pm5fKTeI+kWdCkP8U+3q4t2YQ056Kx5Pg1ZSrbiIJN26
JqoLJX5o65hLvH7XVZ7+HLP6LsIhI/uj7/VnSYooQhXhbGlS6c91HpVLnHXDNoZx/9zQa4C1G2OY
m/9fraaJMkhene5Ao5u0CFPTfFONyQDTRI9BhLtWsIVBvp3mC68i24MocRvbSOkh48bDgZorDc4y
PPDHLu9EamKC0DkABarf47578y1tVRFXfgtiXXuIinB68/RhyyeyfsGlBsY49veDYXt7uzOx1X3c
/7hJmtm+1aXhbkIvYueEriMt2cGcdWgYcjfrUO1hTPNjudcoGX+9KRDXkxnZZruW8csKFFHzViH7
dDwvZWRFR6Aw0iM+y+ZSJv611SrjEiXap0AZ8Q8TRKCVuWBR2UFZ5DHHorka7vO8zGJAezTmG4g9
cj1yWF6McZ+uiZcatmMHaBsoL0fiHvEPaL9blCU/NElkMDku5tIxCusoC8OYDy2c0KxmuN1R/PY3
nDpk3qdDs03zAOZRlDSnrNPVAflWtBajQ6yJGr+XVlh+z0J7YYyYvCums6ALH+ysrmDfmtNdpRPg
Z6LYjo5Kb1UCzUSm5SowI+ymdI8e9WoCy2QME9yzNGORsplx6469jmxozWNc9buqJVKdoxGyQtfz
qf2n4DHHMIAcJrw1gd0ymLWQt8fhlTEwmwm+lXXfRQPBV252YSB2SJQ0nvAN2gP0ySJx3SUW/fBL
btarxq7cdyuPf1RB0t1MPiz7ricMoirfCtNlLMPBDOmb0S8Nb+ruPRa/hWsW/jqjJfDQZ0x6RxVO
RBqCNzq7Ucd4PoZwpTx7Wmis/UsNNMgxKHxsqc1MSmadj5bSKXRmn4SCgnWhSMgu4TDdA479K3w5
5SkZYPYHTVbCduGuii4yBmnPsbY8kZFQnqpWlPsibHs0k6TLBFVwaCPozQ+IZNKzSK4xAv9Fg4H9
IjpZ7EJcYCupoheZ9uCj9QzKYsbhYHDH594v1jJWMBZKDkQfX01RlB+acmN5ZFQsYgBVqzQeNhg1
rJvCtttz6ePXq8W+qIZvph61ZztE8OWAaVu6fsUfpJFmc06CpjlHc/IV8tUDVoF8zZ7dvhTOTAUH
bXYaPa15qceXMpSHnhUfGpl1LJwhf2EGziGusFCvj+o2hTotXgI9iFvOlhzpyn1ONyN7yEe2jlQ3
CjRZATmwsruNaMDuCWc0Qq3616EuyVx3Icmhdqe9kUE+hWQheZ7EdaBj32PyAtCFDPKAfQIho4Ud
oFZi3TQRe63bjmfYzCMpNchpg4GObl5LWEXhQE8QvuPm427V2MkRN//3RIdxVNejSYKoNA7VfENr
KLGj4WLNn17SfmdAYwADMuuOH/c+Hhcolh/Qry89BshMOsS6Z7deWaphHG+K6sIzIdC3KHRCrFK1
k3oPyqzGpWE4erv3Uy28dU4V3TpxixJ8rp4eZJ89CVEpiZ7RMGEgNSPrCHiI42OWkcvE6vvrY79+
ox3I2gBK6aSiocDpJeqdqex2NarAcWgxDOBD8iIpzyqN8zOEy04vzx8PBDpKlnGESJy5NciSvoj2
ppdhSoIYuBQtp7pZZvZxYw4QCy1q8MVHImGXYPbI1EQHOxKHMfTjAyhf+wY6sJuP5Pio57vM/F8t
pXlLSZz1Fh1LfEbbo636wgP0Bf1zGTTd9KxPpvEghaN9FpWztbx+ZbPO4PX/FISlfVJ4DR+aoA5f
Se/RVo0fThumtOGro5IvWYTKwJkqA8ZUM9xzpvVzp8Lff9xtAIysiC+Xa2Uhv25iSPWeipadESTX
tsopC6RTHzHAioU2gqeGf43LtJ06mqzKOxdjwU2IyT8U2cRCNUBaMunp5iGuGG9AyB863fDw8VjE
ORyutRccEo0MNkEJu2A035/cvOpPgJL/dvPxGMAtghSNtFqpEADnyZjC8KvT1w0GOkffmxC2OiYA
+xrN7yrWA52AelpABuX8cyJimKdI8j/30/SqfQYMFd+rzlLXnhaimTr5MtF9Z2NUargn7ojC0LAu
VtLaB/hm/ooZJuaXOLA/qahADeDpCjgXd3W7p+HeD9PGAye/QDY6HFqffl2omYIBipQ4wdgNYTI+
CWOoNoAQTWZXFnZg5ArfKt6o2K3Kr9Ns2CuDprqQ9ONthNTmgkbQeqzat0I/U+OWX/wWrThHDLVN
Yo4BxObITUvBqoWZ9yXpOvSz1Kh7U+tHWuV1sx5R6C1NVpCn0mcJDRzOXTVy+LjRsU76o/aSVOZr
pT0GfoaMDyXjAWkQfTM0baSoiCsCdv8pS5GNDZp6L4z+2Y4tEkCE3uynLPAfSiP17vAz+kOIuTTT
QFOR+ex/05pX1bjyPY7sYjGq2n6cgjreIbM6DWnmzipl2phAfL7MO5tUkoGHZshLEkwXFyLXdzfX
dqWWap9R4SCXClBbT4x7d5Bz0OzYOG3HigSfUAcnbdkVT64s935kJ6/VJ04Yc7xy16/bpjNfazG8
RGZeXgnEy65pSBBljhs6y7Nu28Zj/phW0tw7vbo3dKCR9vGQrxfajuTtL6C1joPeuW9dFb4YrrbJ
x264jDjrHovWfDUrk0BjS94rD+217ffVpnTa4VOC/b6yLI8g9DEFbok0YDVarA4o/IvomFIuPUiZ
Hf0RY+eoXOPmIdnGehUO7z2hw64NF9G2h++aVey8FKetNo3EF1mp3PiNxcXHW8RRKcgeHKuchevO
tRsm5yqGhO3awp8eOeF7zgiTDCwFs6XhNGBo9n4y/VAScBIyikLksk8Ev8rA4bkdhskUy6gj5tHB
RXt0sWus7IojVhSFKBrGWr8bHjzDMOxOrWtQPBX0O5u68i+aREem+73z6mfue9tM07nvw3ShZW6w
RNw0LozC32CvrV994FdLi/DAHR7n6tXS8xXbzMkQ/F3pktiXWtbvpT9DzEJEhSYGnM0QD2R+jTRN
q9SyZ4nzzQINdzanBNQbKcPeLvZjtUZ4nVM54nWsmwaWmQZuugki3Gkmh5lJxK+TCuibSmGdm7Em
wF7IA5AlqIzxlHLGtLetVehH3lZAb2NINAuGVvLArFNgh83XYGCWYTD8fbILuNBAch6yqfDfp3Kk
dq2MXV3DQvH54Dx5RMMwNx6uJHzKJ2rVfsXMaFj6Ocxsx4qfRFtUNxed6XyHfGlYFNmysqFYay4K
wd53o1fcZDSihZy2hLpHGz3T7c86enCS6zIAknV2Z/ZSl4l+NgEj/Vort6w2TFATiPyWGvruwRlN
jsu5WpUpMxK6LWxCVRy9U/Y6zAJj+qWZ9ZhMNqmVtF23UYvdscQdeHEkNN+uDOwVuEymOTkb7thx
cEiSDmd3PDx6Ub+vQhAqqed/t+hKPcD0ePaDxnn3RvNYFFHwfW7iQ4efvfdAgqro4OUOftc0o1/g
OatiyKqngNQ9gOwcqU0c/nyAneJxirstzWDzKCbSbPBkrf4PW+e15Kiybe0nIoLEJHCrkvelsl03
RLVZeG8SePrzwdr/3ztOnJsMIam6q2Qg55xjfGMoBmuXdGwdpI6dgWElgEgSOd5dFUVEXfflO77I
9Kl5d20rfYMr7K2DRNfB98+0IfR01dTk3xonRM2yI9RQen/0/DHduFXrfaTCIneeKWujy1eKvelF
5B3h0eKsEgt1x2CW974uJlzv6Bsd+bD6YTp5XhegGSMZLwlHuScrobq3elGzvy8YD4czNFTH7wYZ
qc6T7rYsjdZ1t34QM9I1+6qRsbwirbHuKdqlRwBz/amk1NvV6JVJFNUOwlQwRnsDyUNWOa9F4Plb
H2on0+q6+Uxf+tiZkJpn08YmjwGrI8gaV4DqG8vupdFHsS8GOBMeM183j5qHFzCgcAPC1GHK0adH
dorYQIrnaIrLMwIvTgqBnbyyU42ehYevFoLzryrT3Fcv8WjEB3K6sa07a/zRvGDG9I7pLzrYY1Ww
82cCrsvC3VZBw6553jrXFgNesiRp38z3mXLvQmuCXlSuJ9OK34XgB/2pu+XzbiGe9w2Svf7TWKCe
6oCsr4D7xH/aM4zU4tOd2l8CqtxgDfGPKO+GXWS5astVlHFJTJR0ZzFC4WNc+bnzvCwABIcTTcPP
XIevENKPp0A2Kqz6xMuqiR2PrxfdTdlKos0ClESz9DmK+/xeDWO/tXRb28hh8N5oyzgbst76rZGu
ehNOcaQn0aHvGu+VjQHqm2Njas1vmCQQXqiHHrHfzrlSot1jKE1Rzl2LwPSu9OgCZqYeU4sgyc5R
r0HBstyfuSrsV4u8sifTjKfDcmjrzsWkcWsmljiJKUi3Rj/+01hU8UX2YMKPZGEO5CG83rvMU8GL
E2nmsU+1c9HTR6Dcjtkk6v47pSqKnXSw9qFglFihUz/RLovKYvwZmlazNizh85Wzcn5BUHmBZh/4
hbTvziSsfQBQUfIRW02hLLK9BTOTLaB/cbMmuCVWn76KAA5CpunoiOZDiTa6SjgL2ePkvqYpFAKd
7c+mH3OgBYMBEYed4mXGCLoCaKQHBbVpvtxCmJ+j7VNL1bGxK0dSA/uuyjc+eVIrU+8t6lv4LkEP
4QEss78BVFrcihz7sPS0my4aYoG0aBuVRClP3TDdK0CBbKcefFVqLj3jeKuwVV5ptHhe7uCVPyRt
n16T1pNXKPxsr5yO3AlD7qKKFmwn1XgeDUc8lWH1K84yo3ky8Zqjh675vDG3rzXv1fBn7XHILmga
aR6TO5EkzPTjTKU3szWws4TZtUZmuzILzdvHdha9uG0dADI3rlpH/CbKA3nx5mW5pXVas/FDx+Za
SvfviO7busqo/kowuL1rlIOhPlbnAuXChRp/XxR4Glqk9Thjk+mz730dJjRFqCSq8c3v5Xq5v6rI
a4mGZGfahru2y3L8hH9K7o+hvbXwh24Gg9C9BXIQ6777WZX5T4bj+mtFF5SoIEdshrEQr7zDyZH2
mwbzIXJuVtnASRBDe7CLsD00ZQT8HrnbVpPmTcQ2o0lEyxcJbOEijP4hjJasH50+QafEnGADlc7x
g2Ou2XNWakVcoigltA3SAJhP9GcD9ed7h/IRwYKPCN7RATQP/LPkMAzhB+AVh7Nq9EnJk3yMXaMd
ahpdT1zM8pOgt7PC9qruo2Tg1urZpXZDdV+Wzsn6texEyXe8CvwV0TvAZuKJgitNIHOyCxvJOb3E
HcrRYNQrcvgSWAEWafWcrnmNKSfuI92pu+i77JpFxno5YuwSa6u2Hs6+59Xn2EACNlnuuLcDrzxF
rktren4laYpN98Fq98vRskh/zlqiZeOqsMTeWqT4yWjd9kX5rsUiXBM08s+oIceOhwHWjJg1Bsrj
Ku6M7gN7646KsLotR6SX1PvUb4ELzQ/2doVX1o1fInofFwb8/in3PRQ4tQ1zSQ642v0Gi1eKYz7E
zfg9zZgChMiHGobEnkscY/5CvcAl9mLX2+PH708Qso09dUd+9pFTciHk3dcQ2+8wVFIKk62eaO0d
OAi6BYIpYq9o7zpwrjOwKAbzakPkaf/Q3AJJXNQh/MtdtRKQ7AgUTmJ6tPU/mHjqnfCSP61d+c9O
pOAGyPLnchRRoz4D5NZRTBAyvdy3LHXAH4UhZMBVIjq6OXS1Av60M1UZpwRGZO+pkwbHwUCDqwtK
WWlqxVFAy37kfXSFvIXBvXWDRzzV2JdIVmWyTsBiUeeHygvL87K4pZXuC8sjXN6Mzkzm2Ng35WUS
yAMRRIIiL97MiQ3HGAKWQtiuP4el5NxN+W4WJoigkpzGZekzgD9OUf1TcmE4/NddZmfRWX9b7qmd
3oDyQHAbLk4SbRjZ2x4KjX+Pdc5EIJ0RBc6/TUTX8BwVORtDXyn5pAhKWPt9VmzgAkH6UfBQdzWp
jdnQ1HunmAH1LUCpS9I/01kZrstCbh4kjx7MTwPJdG9rY/0U9b31wP5pPyCLfoqOd0vQvX4MfLpW
gowRGp5ZcjJ8AtRNX49PU1jatNwlEH/iSx8IADhRCF29dj051sRihnujdftzAwasnyz7Lq1kPA5j
+GX5sOpEYbW3TA/tjaYJcQwt37uXPQMho5TpV+WX/Takb994Iw6jeUmUeklDZzgo2o+XJiEdEiEW
OdtNnN+ceanyLy/Xva3qRgMmYN09QoJxTpoZfIjEfGu93t3FU2adY38ERdfTBBJBKB5FVLUbNtHN
piKmDraCtAAH2e2x8omRGoYSW1tHwZcN/a9mag+y84rPbLIcyLPoeenFR7vehAQLDtRAyKBDyCWx
8DnwWvYFuT385oNhBsxICELZDQjyiEiakOu7miW3bhoUtwhubVhAAYqH8txOQbnryo7Q6/gfSMrB
wRwTpBuBNr1mYqpI4/C/Q4F2u1akg3cd6gjsqsHZgCM1zhvqmESMU1602cGD6AZ5h/yTFsTAagL9
+q7wZUFltL6UwfRmwtV0LMOZ7BmzsfKhN9Lf1kn/cpkP0xZ7HaP2ziXA+qqVnaIYvncyzhz4nyOa
tGrKt3o7jmu9Ftauk8RprgIfQY0q/9FbPoSdUUzbPPLKJ9UyILWwEZDgDEq1MkAzFiOz0BYdGgIc
mADEvVRPSPvFwUxN71UoUbCTj6/ol/p7gU4rHOL6jrBVPqRJhlefOuvcaidwuF75HteVWo8mae39
2BHK1BvHmjf3I05f2JmH74aZpveijz6kq5cfgkYfORjYzg19aN/Hel8WyMSpZdu1PXT1i43P9EV9
Qogl+60YEWmyFcwwA/AY3XQmYlF3k42mUbF/mMQA34uwx3nkGT8k0Pi7M7kenRVVnehOVmdaCf19
oP9zbKugrV/bcqfrqavdIO4ARa0KbZOGLiVuhhqqJQ9zzaBkuqJO6Hd9QXcXq1J8zucFUHDoj9SF
Ez3XUEThmyEtvhmc4Z5MQOUPzVcGNCayXJQ17lVjl+sCmf1psn0CONh/MDnFfd8UtIuyVTrfXu6I
pYJN6d16Aj2iguo1IYD7alelRZ/eD7ajQBkfGlF7zXV0jLN69j0l5oO0+hopU528VuzpiPkNqmfP
qUFX5xk/30fdLsJkSS/eo1BsXXVt+/o7gcKwMxQI8LBB0wjpqPwkpRghn0VLJ6mqdD25c/TSCAyh
1wk7rmy0Z1VWR7ckQUlVNpFH0IX+p0hc+XN0iouuUQX5baheenSmeQU+noTki+qsX/iegTV0+j9a
V1ankLfkhMHbIkvMpNQ3ALx4TrVvYvhoOUwNe1DuDm4pR5MNACWKviKqhLNnYXuZTPc1wey6ssil
Pi+HlkECdEqi/X451IrJ28Sjq6+GPH23S4RMhMhA8UsQJq28mc9ja5r5nQT+n0KSxsgkCR5P8uZp
Sf1uaABIukz8mYxyYhbBQtIW+/RqICS12dbNLHXObeduJqb/w51I3lOj88coYlzrWfFbuPVjZEr8
08rDL1KufLrs6YuhTc1TFjXepZqs4TYapbVybbP9trXqV5ZS4oSGV5xqnO5PVPL1RzolvwulNuA/
+kMhImY2TTytc0Oa4MFALR06orcK1/KOE8FyTFi5hbrsP7dyvDS7PprZ0o0DVD6OAFYGRaPvKlVa
j0hO5fOcTrgc5T2fe9vW04Nkz2YHSvtTGe1LLHHdQT/9UWvYI1SJuLmuc/BCuag0vvwo+fSg0Z9p
U+nPqmMAV7voeoOocZ602oJnISZGYDJUR8JoNvlgDj84mbUb6Yb1qTbEOz5oRf5VKF8T3TqMJaAB
sCR5tWOMa29CmaGf8fIvVcfDPiW0flWVWvQbKpslgDsQRILBsYVZMjjQ3mNRvzhGWhwid9Q46bbO
d8lO3jIi80Nz0GFEVubu7GnvQM8lr62RJ1XE/1mWQxRvA90dH6gmuuiLX3XjZSqzV135wZ4gCvTY
4HmN2NDuID7SoyfdDBU43x0pUVX6VmScXHwq20nxgsmyxotke7qxdl2vQvJLo0k0w/M4T6RF4yFf
1nF855KYk4vtU2Ykncl3yEv1D63vM6qEH6KdwFaXcBsjf3J+ZB32fD7qv5sITLWXN7MUuQ0PSTIa
NzW+Wbk2XUXaffl+XiERoSVm9+quAHTCc4zrkwMl9KmOA1IwpmBv+nJ8NoMzZ5np3Xfsm2mXAAJi
70K3y36FIf7cNRMAgKwmNrryzOrd6PNhk1Rw9ttU2B+1GL5Nq/ZvGCBPvpXZOxdTIyj5tN2qWpgv
jYvVDuteBjTnHzojT4ARnmIyYX4aifkLa5b/owrDCwqXPR2E+mdta48EYgqX7GjaNvhLX6eugnMb
W2jxBXhVnd6tkxT+hym5XmiKCMROH346NE82VLQjzuA5fjUvaZm4VLmjqSIwHx1ETM0I0Zg74aVo
4KnSuysgntDGFOOLNvcvyhD4fz6P7fQUkCWcVEo1S6NnziganUvFJIbFSbsc4gy1dFjJZwP9x7c9
gXaisvYIRprSp9ZoB7bJ+s/GmohT7bIHg4kBaphvX7WoPIG2zJnRDMaGIG2mJhkTNoxC3rWtx7dU
F8PbNI0WmQ8DXk2V7LS2+8ZMHF2W335ZGDZGmEGyEnm/cs29UF13HiCdnkOGVJTnGSB47opii/Fh
fg9dg5dRL8JTK/VGPjmwVVReGod/ITU5KZyaCGlvKiuCc+u5/tV1WiblTeh/qGn89rJO7S3VB/tg
aKAliCRfF67bnav454DxEs6oAZksccKfddeZuyiVHdLnwd7R48O9YOE5iKgdDZXJe+WS6U4rACRr
0N018AMfmei9/UTPC80Rh2Y61dgKpuGU13XMHJVg8jZuB6iGpO7qia+2nTcFRC0OTM+RzzJL/aVP
I4nEimFJbkIbJ7+235o9QHa8IhZ+NFoLYy++61gGpLPm5tmqvP6O7uZ9Yno0N6CoB/7fEkIOPzAF
m6JRroQMLCqRMXhJ8/4ZL2m7xeYwbBdVmusS7TkKN9yB9KiclTnXIQV6l2wISBQoL5Kqkiug8Jzb
iC30kEQ2fIM6N9/QdDA9zGY+sAVClvhc+yUBMQby6zXukZ1j1kzIffDah0mz0K7ns1mUljvQg9fJ
p0/vG/nwqFpchSNxJkwtIXYs941JOdzJtVyREweQBpr01kgaeV8Wun2rsWnAW5cVYEyBihjzPHBz
XWdki6j7PEor3TRlnyNTEruRX4/uJT4JQTTVwwjLt4Cwx6dpjolxdbYOkF7MR1pEINbtyH5XaK5W
puvk3wyskfbwtiax/BZphgixjNKbF4QvCljyWhm6/aZ63EGI/swj8XmSXVV5JhjOXxeaHiP11YsL
VLpoWFkdl18HT96TV8OPcqrhEvo14T81OqTJrMWZpEtxbgok06ip3YOtNxYRI6Sx1GGHadRAkI/8
sH2ZfhU9BieYUe0uS5BQRGLfC8hHnGK06Ll0m/Q5Sq1s54LO3HZ0aHw6pOfABlgdl0xvrTHLLgTj
WqsQycKObqy/Er4VQ1mOE4jvGHmaamL6YOUlXX/okj8o69860b6ZfdV8Bs4pNXwXMXdpn9mY40Lq
Mv1C6eTuw4ZcOL8Y5WtUmNa5n5jpq8jW73DUTgAWdFAzmr6u4ZZ9jYb/aPth28qCxAHTCV41LrJV
Mv6IWqxyNP6CTRaZwwunSv3uueFG6PQUB0vDIk2wHEnqYfaWDhrDaJjyYHjE2gmn/AtWibseWvep
1Y36UYfW9FQlTb/PusFHy2i628JKtpKPMOzzMv2RRg1vUByoa6G8+MXLvCve+Q2BadaBRkN6WhZT
9enJrPOGmMfEO/CyjTvcE2LTS85BdpIl+2qwwShNzLz6qMk+HIMhb+Une+y/zXOS990Z5v8FpwVQ
xfmaC/Pprkt1t81J4++NxjsCjJFqpbvaVgjyX7lvw8Qkt280dSc/JGR+U9i0p/oCuwvpNFDTyYXk
bHABfC4OiR7dJiLqrlpttFdOR2JLIUg42KxfiKFZEl+EvqG+i85niyVIsuCVEWuIDfxt87Lcisaw
W5f69NYLMTIbQ/HEf/aZGK72im18WmF3y09kdjjbePS6p0nXw7vl5j8hiVmH3HbrJy6F5JjD9UVg
v1x7dO0SOHpxUBFfmFQWYsuus3x2GuGevSY8W6FWPsMvp6ERZ/VJ5iThutgXVqiz7DcsVO7OLd9z
Xzd/SPLzxjQWx8ETv7U2ql+Wpe7dRxmmxhtmqvYZ4GsSp8bnTP05lmDmZ4pF8jQZKMxQSAA5Wl6C
AmXdIcCUC18eu2Dtlg00Qzs9JkL73dkErpCy24VnvlXXogcc7cae8UJrwcFdh2iTwpcEMFQEaFhe
liUrSEag3NX2vk0Jm5v1vaDdeUM4Qbk25z4TKatAohr4tmx5Mj1O3Zuh5hQ9tHq3BTKZsw9FAFe0
rU32R2yTL06U/GCoZg2C5jcbBfcKntrZOc6cKw1o96TPS9S3vx1RPZXNaP0I9C/TrZxTVab6rseO
LmRjv07KSG6qQrxsCTf9nAJ6tAPykp3RhA96yTVvRmUzBScWQa/TY9vHW2G1iiC0KKALOi9hDwNf
cFEqGZNasQkoBxKRvPx7s6Mx5as7/TNqPt8e32gy/OG1Mi+Yo8a3osj5PNrUrnHLYCzQIgyuZZj8
UIFxK5gcUut6H4x981WUQ/Im4lTtZ/6/XYYSlo8HDxzBzJa9nH1I8oQk7nkyorkdS4HfcgoMqjZr
irZN1zY3upTo1zLlffk5YD5XesY9s73pghizfsrioN03Wd/u9ac0JednRY7ZFhyR/N2X9ntWFrCo
bfbr+OBtaEYN4mWpbXvJa+SmYfeaoGrjc0qN7uGne210AAhdcXf8FHm22fPrCU1at9qvfvcI2Q66
AwcJbjlDGufoCjc7LcvYDuxosEQbo16cGxXpB03GXxUblHUn/Xbfq3DEIdUEBEGPwaYzlP4euyOB
avBvd8DK32raKcepF9nNFX20j+akoeVQs4oYjZJwKQ8c2BuSrE04+nx4izK07wTb/Omcqf1BtKpc
GxhHD1FjW58152KF22es2+zUwZS9Z05204Yufcf7Vl0p1n+FI0f+6FfncqBBvTyIm/ZoD2hJLD91
zi4V0R4irY3D3pqOKaEUeKQTcc5LAGn+FHtX3lx7UztR/VzQi1onFWduxibYX0Ebvk3ed4xD6kXM
BwYR9I0/ac/LQyHiMBM504AG4cUMUuOmodxn6NEOyDNcH3UBippqdIZPw+4vYeY0NP9o34w5IvBl
8RnBXPWxxxznGt0uCf2KdFyP/Aou4O0aJpm99Qpeer9yIuKDWaiYSWKx8epiMYx3pIj02CORTPWK
4J6Q8Mv/oliWgZggPZPY/ZdsyXZFMKti1+UUFn90ttYH2HHOSLOcyaX7w/adBpiN2d0aq5nuHhvo
lTk/UBKRyRkl0k9NH0m8AsBS0IQ8dIZev5JK/9NNtvdiRXq5jwW54k5Vj4zlKCOUtcFAHXwzTmKX
30TJFfZqcM+B+67oNGhfcQVcQw6yvbN/NS8AE9nFJvwuYSqvg0UUc+f4aCEGncxw6s+tckP9Tari
VyvM8E/F/LktI8RYffrZiEaRIVH6d7tEVTtYsCqj2RfRuU9E9pjfyrfQ7WWtd+ydzn4OJuyoJrKz
nyPdSYCZxks4JsOBQAiMuUVF9nLpPLTCG6/4HI7LEX1r50E1la5bDyKBHnryMZZAR8z8tjy23DMZ
prMxPBWRJ8Xzl5+0HP/JLTgrB1F58IMG/dt88jLKVFI6g72xKAA3y2Hv0FSjv8wjQ5Dj03Te/j53
ufvvIRJPtS7y30InqReRS48IhSb+DQzksKdTQ8auaGJtXfgk28Sc9JZH7fkpyy3YxelqLJE/EvAd
jr15iyjhcAYb/HnQtkPOT3VwDwuh3QgJCu5u3/3JJO76KKVJYEMzAIrk9jdlhM815+SjTY0fFfcB
VuPdd7Pg0MMs1OpfVl3Ji8iD/wwbl1vLfY4+/IbK6OzcAAiEHDptM+gjeHoopNDOMvtiUBZdrHlZ
Dpcl6iwah7QmUOjdbAzAh7+PLc8vdLvcjRqhN3//DSbW5kU9Oe5knFLpSkJ9yooVNNWnmZMHEVoS
ysjyuKuAmiHM34t5lLAsxjxPgG/M52Y5nuZHgvaPGgmWRYq2cftgOi3LMLfClltW2Sf7LI1PTd24
x6zOUYV7FC7wIsP2GyGtv0FwHZHPNmMovf+/QMNoD542QJlWkfOumThLdKi1/y7KMIJTCyMPpVU7
clFjiOzPY2XyqrKzY3x4BbDNQ5mX+CjNEZlsRGmT2U2EcK72DoKehjdnrC8LeTzq31vLITIcfO/L
zdqZHpAf3kIlgV9kBLxpJW9oMblvIHPaU44GZ9XRdVunWVHs4oEN4OS8ifl/XP5brCG/OI27W2NO
TYqkARYO1wRETplt/n0PLK0+gQ8q98vrjgiNhIA4G9Zj5nWHcWgOtDOMs+4MDu9M4bJnLlugO2N7
CuegJTMJAKGrPp+5gEcBHH/LqaBfB2w6r2E5eE+Dx5xbZ/O0Ngo/eCsnZ91Riez7OcI9j9MJ8D2L
38ISSOvm2A65teFiLVam1dpzcwACRgKkV5M7sKJ4akkQxKlOsrmZFxaZXQCVpD6aTGLIUaTP/aA6
CN51k4i3Z5pf6gsRpbWmQSFXtd6Zv2Ow970udoqW6qsSRnBUZceoQo0HhAr1czYO1jGP3tneF6vO
Mc27MybVbuJF3pb2R9gb9i8uc7GNTqa19IdK2gZH2VjtPSvWzno4vhPigQ1g4ovRIPV9QdwZM/i5
QrWyDoOTjc821/FdmXsYvQZ0AnWNkKOWKacrIphbG8Jux8jrWncVYz8nRKzf6Zcq8dy3Sn0neh3t
cgr3NfVXeHYsZ1zRt7iMdkdlSfcGwAVVMciS9NSr9MUSVnKEgvRN7zrH3kSGDZlpEBZyepG2mqYt
+iwGyMAoNn0duVsCwdQmaf1uQylNz1IO3t0lQUiwE1gbeQgxbHYY8tTiVM4zFtxl8boszfEU2Wxb
q8r+6db0EnpSnoqZENkiXrim5D1eI6m7nGgYkZS1AizXxQ85Ef1EFUmvmQC4RpL2OWqcrwr9n9gJ
SWd0qjvvFQP1oPjWx9Y484l4zaIi2Kts0g9SpjtjGuWRQDx8faMTJjuU2hBcZ+D7vCTR7Eqbb+FR
4xXD7Ak0UfwaJ2E+u11GJKSMgx+VSN7oh0dbRDfyUIT0tJRtdnMCwj9Jb2jbKMKVv3ISkCt9Io+1
3fiXkcbiWgb2zxAX2qof2cpWc+o1Io32V6MqjEBPrk3uNNrBj6EFFySGBu6dXTbXxGZ4DXUnLhr5
8AO8XrFTqkvbTRO5YJG5h2WuX2k0fqYIDFbR4OUXNkPOsXYcbeu0LuqQ0HiqpVBHPvX4pbjKtFH3
ytnPPA5hlt0RfmR3E8L+3is4d8ZdqW3rfrY7+0QAE1VeQ7vopguWO+IV6UJ+N0V/TAy7fXctv9pz
eYeVjCbuE6X3v0/A+TuLO2JEkcAdnkF0gOiZf3IaFJmfRZo/VJuQljo1c7wWcZA0NnLc5pHL1SLT
SRZszlOIMlyvg26fMus8Aknx3OFdhZAbDMNPr2NKv/Pv0iVNtykCJn8GG+/EqG1KbBx4a3TpAdaL
PLJOKR/eVcuHdBM1kWExkMjJFihkQ0QnnN8qtc1zWBN/O0bpsZmPshheIXnVrTZ/GYI1cWLFxZuX
ZDasZCJ/tkqnJxYNmOuiiclKdCbwXiNUtZH+CogqvjEamGkS+msWuvprbRJ/TCT08jhS98+qEvKy
PITVbnwKE0ACnYrvxhQfmNdXb71q25dRIJtih/ymNFG+JQVX5JJoZBMMxQTBO/Cn7GKHVXbpQ4cE
2b44+4PpPMoBtWM2JrjHVOw+WkHZFulV9IS4Fmup18h9FYiWQqyqt0GQRc9JFdXrUjbpIUtyb00a
mMC6TsTd0ptAex3epw64jpt5BaY6dDyZTcKbAcoW0REL0PMWBmgIfDSRs7LtPc2S8K61ptrGxCBu
am3sTkhDb9jVijtwWH/VxNWw1/tiOPa9R6LxPB5dlmgKr6LI4OIKWb8A+IqRUKLvjOdTXNLaPwLY
PrgvXAQqppieGYWI4AieA48/Ija3knNzxhieAZ+axxE90iY1x+Gr8igmY3r3sTUG6/kzcgnpplxb
n7dzecDyA8C0OueyERZXVfQ+TgCmJNPcX25BJemJl52iri53RcUn3FOuuikovBkuVZy20VFpFZHR
Ax+/oGjd30X2Uhh1/U/VqC/dsj+zMjG3ppbfmin095ZeALsxiRAJJxyoWnJuOz15N2LfuKuke3hO
S3kxus1OeXp51mPSK3GT9VsCM/Jdzie5d9Lq0kRqzmZlCganvbpgKiwvRKQUGacpGhAj7zGWZl+4
1tbQYc+AzwWXJ+Ur+M7i3ObSpJtMZLyanPGIihBry3LTqZPpuNz6u/zXw//76X9/JoXZcET50KEQ
vi6LJvwCM6RDpC1N6EdW+H9Kps7fWpZ6K4kn9pqvB7iDfPFU5O2wyyY0k38ycYEK5aO+kwF/etJm
714x0HGmY30WImbQmMsnzvAIHCDXPRuaujmBvS4zbXwF2h7vKyBVEOmy7tAHcboWtv47RRP9gVok
BEEChblLQPDROhMvRorcsa6i/ATXpzugjoXh0evJ3dAwioNyuFh9ld5lSDoWTopm7Uaoh0E/0VwU
KTOF/DKIwPiIdd85+J6TrrsMHmDW57Sds+IlSAxEM/pUvaV11Gx0k4+djoYnzYP+ImfLi1sSHdnE
zrjN/YA5OaoKKG45k2UmpiOh2FiEcXAZXjVETOi4udz5d2nExI/dTdV5p3T5JwZZ3rPORcxRvMeW
pd+TJJXPMkVcLC0SlpYT4rL4gRqOyy0iB37arq//e7b8e///9VxAVD1aRkYnImzFk5+63UeP/3Uz
iC7dL4cTZEr0cZ66aAGxK00NARRFMmaeuD5KrU3gdQcTqY3GsnrTW2yxN13mP8E8/1luJa6qMd24
9IlUzvBmufO/bko5XB2Xafy/9y0/2Oacxeu2RPDed8TfGdEPR6NrNBa+sfdwVLxpPsKJpHa/RwUj
Za7XrnFaahfyZ9VTIW3323a59LlSvRuNnuzzUZY7EOwY7kEFdsEmMRE3e4aJk3+cuT388zWOOeKl
e3OOqnIMtl+1ax6msvQ3nlEUW5wLzduQdIjSgCQOzRjjrmF8bsbmtPPNmGSooXLW1kTZbgKSwONG
Mh9jk2nTl2Z/bIJAHZdbURtqKZEWHOMK6P+904X4uR08qKh4+PUTFOFx77Xy1JiBc1WOklvTUsbK
zAxKFAb1T5ruWjtNy9QVx8cFa037Ynta+yJrMlL7UMpjZk/tS5p69cHedZwLX3XHl7BZJ3vj2HX5
WsLVB6VOMyQOZl6uTMr9gJYEhFKXXypRBxc/lzq0mF59AYtYa7bh/RIlkluiO4BA2Zh9UJu8ilqr
N1J6A41RDqkkur1po99ZDuM4bs7sPdKVonFGC45533J5NrvQP9VmtqqTLF5jyBxOoPw7VFu0RiwM
1S/SLwiiL4cKwiKYu2GMiTGbXzegBv95Mf++tn/v+7+e0gNDP/77yi9P/Pt2LP/C/7pPGUV2xMPo
Tn5x1HEoHNvJ3dJYPWUClVNPiuUNIbO4Lbe6sAI+nrrb1Kq+vDqHYxo7/paYog898q3TclcSYggY
RwESNYrvtE7je8dJbSNsE+5jkVUXYIxrXW/tYttVJCBOJMLuaOKJuysTa6dPkYMcWxf35T6MpO61
bDAUZr5OCJ8vfEoc6yvSBODX+afwr2ItYYuJBKTkHy61n+zV7eAfl/3iGxbTmu5IwqY9DsyDCU5y
i6gPIqaGnsKtxP+wdV5LripblP0iIvAkr/JCUlWpfO0XYlsg8ZDYr+8B+9x7bnf0S0YBksphMtea
c0xqvBEdNlOPyNAhcfQhH8bbumWJ1n7pauPDrsvs1ucEbcOJjPbI+JIbqYkVE5f8eRQl6UPLLlw8
ajPXMlwYA86DswxYeQhysOL+aGhVffbDtN/gOEBvS9t+3yEHO065gehPo5EUj7N7wb43P2qSx643
5X8Sb5SPczSC8fLB2SZyfG78kRqEEVXfqWxtZqwvXwMPWm4ipXsscFp/lpm3pTQxHPK2ns6kMzcw
qoeQrmChbSFGPAPtn/8yp4tknFCftv4+tvqBOfYIjRpB/J8WpfPZTNweYOZCqwbGsO8SV1xXXvX6
AXSG3Rv9I6xIvOnvazNY8GfMZp//89bEs4eDpnV4gpYXru9dv0+kmMEOiWj2//Pqwl0mQlFXn9YX
rm9ZX+2n8Vk046tHv2Xx3D4Q9UgdBFHzvrOtMIAaogXrVx00eaP3tL25hK4AtRGPkf99BWqsQxe2
8mYxwZ8l3Ecttn9lhXGvSqv/MYTGD+49NecXHmI7RhNpFjUL85DGjmwwpzZAvl5NenA4BQQhI7YQ
u1zOPjFOGHR6rLiPdPssZl2mdWtnWuOIHqsr+iAE9Z3mB/5Up+TEghCOoqS7OCy9SHqDxaYp4LvE
lMePoITjv+kkHgWgB2Fc/92tgNdsHAnUJSpDwgBmM9mHnjc8+0uv2lX1zbZKhWc5w78e7z2lyRfZ
K4NFNbY7eG/yxF15IOfzITW85mH9ylQJjs2pBKwzdicH4sXHaJO9zUQ6fkCUWQcOXePjyOrpWRt6
Okr+A9nJ2H9wWN+ZIezWrWrZlcLIQD/coIfUsMlHxfd+Qj/sjRhwqE2Hb0rYwxZGgn8ufMN/c1wy
xTyPKbpHkHeplSleT7M+azZiUv538oUMSvkC2OzRsKjqrbv0yFRouBGSrG9Y9zE/OdtoyB7WLaac
07HGmbIFb0jDdPkM+kd7rcNFuX7iUtw4kESmdusr/n5noJsicob7uissPchA0o3368F1X/Mnian0
rp+X5HW9H0fD2q+bS5ntOY2fsQqT0Oz2hLq6VtQf1oOokK2nsLT+/jjoHx4UN/zbONL6rBfZUWVy
K4Xe+FVnwtoNPopSxye9rXfnPmA63W3BTzQIltU/t1WfLj9L4VcEQR1xhcudlqIAbMRI7BB5MqWg
588avI7qx26W5oGAmBD8YVNzR2FYDySR1x8TnxobzQwTr+e7PucEOuNQOchiFF9R9zm6ziNpbdyb
TffgpbNDPR6x7A0hW37zCoB6NT37XZvJqNqNbmZcs6z0AmUARwW70OFJ7NEOLAfWoR/xU6Au6+LA
mVEGhZHpPbcUvs+YBIL1JdNATmqk29B81tUlwUem8l7XjQZpkuoH75YX48EZJ41Wzn8Ge+LHLKqE
Ja6TnpNUfGNJT795GYxlQGnaPzTzETXgs52nOQvGG3aM4cL0H/71f4d1nz0PGrXAZWeZk/j9d7sK
E364dW/jm/khK6pf/35ErNU9S+AoOuVM6olRaKI5mIwXHdN2tWF1yioCacHRW3pQ+dD8M6ybs7uP
qIVNnvSPnMjdfW6nESgxk7Zh9AaEyymSnWWYUzpnOaz9/XqgNdtNDlnmy3UhSpreSVdNH+ClRw3r
Rd5ZFahXfJFVL+s+VEhQ6WLqRMsrhg5fsIg1CFKLNXTd18uPxOJsFsue3gHMhIDAp/bMpiaF+USW
3249uL5cumR0aHOdEX0b/ciU528rm2ugcpPkawQns10CuY5OqL3RIXHgDfLzYHCiDTV8gdjeVjg0
d42Hnq0jwj3uczMYJoRkRcm81CwH0jo0857SyD+K1AHS2M5iX0TlSxmK5hjZ7dGgk36G6BTuUJsD
eyl+87nDXiu5Z+tEMZ/LbuvNPBToRSY7kWfmg3QqA40fS1OBeL0jMue4ZHwrF35P1i5tG2wnF2zD
x1GL7n2ezo9TkryX3Ds3dtL2xzS5pnQRtw7Irp2nL2QShxqfJb6SCE//RDzDrq66k4sQfSsEhUr4
7EdPIJ/xVUL7vv5Z1WDOHMtEgGyddSNJ9sSywg+jIBL3+CXQaLyLpQFjGtFXEiY1szP9Ewg7F3Zm
xse5cm/9AkMjDXB8QKsPm8jjRpvJXVI5D1HdFjjHghgPySE1hhGJ48bvPLju9a928LpgTj3+MNZ9
wH8HrWqpR/VoB7Bijq3/MVXOjYl6doxTQV3Xi7dO0X25C8fScey73XKNJyWowMYcH81BQ6LKA2cj
rQI+pCnbkyA8qGpjgu07vGquQf5GnT50GX7FxqbomPQVJNGxZVplo4lmLnlU+d4H+ptSY63ozR3a
Nv7pjp56wCN3tJaFm5pcYlTz2AyqUe3aSnMRq5wFkbcw2cwnokbLCyX+czM6CLArcz501lAFTpO/
OsTW4drL4kOzzKpo8Lob2MUgbH0fGYjjP7UUJY5hVEX7itwcxNk+i39iLiPEadskdd5F5n4k8EK2
xiCI8zMKSs8RfFUaNLBIDpz8Y2BxTe3I35i3Hd76vISYniQYBTKrHHcWYeoHUoMzjJeqgmzD3d29
IP3ewZSB/0FSXTkxfUur9EFYSrsvPh9/Eu+mb2cBoP7rVHrtqfSbnyKyfpG0yOUWe+V2bBGkhLQC
97ZAeIDXcAuAOwqscEGOLU3xOCmOsY5jOWRSuaWansLv3WOtj/cY7D9zpCbnQf5wZf1COChKuBEw
92Q2ZzuZrmUG3Bes83cL5cwVN8+G5332jHbBWfLsdO1QJm9DzUmAjWSrWT2IpgKEpWbHLbRm/kS0
9tSRqvvPiAb4FhUJ3GtO5XPvahc8ifEusZxxj44HGhZQVs0gat6BonVyiOvo6/ouJU1RB2VJnLRP
baPOXkLiTSno3nJzJI6aJ/61Mds9XfrsYtryc5oJT1HmSHsmKR4zkGv7tBwgCZjhZ0o7IyVzI7Cr
5E24ThgUA17YnA8CMmNubNeNDkxFZg3LM7EMzN3T6C4phnNBX5RKfmWNuvoh4Sc6kgworcnJolL5
PHTqjIgTN3VEErYdogPLZwjdvdoQ7fJRUU7ZNU0jqGgaN72XD1mt7rbrFSd3RPUCFhpF3ZCiQ0f6
OhAUgZVX/iaOAYkJhAhqK9OhX3AQmSTC3ZrT93royZG1vlt4XjHgj0DTeCjsEE5+G3zlPUXzYDyo
aaTHkHhP67Du7yf3zEXmXxvisOE4D/KQDOZ8o5dg72Xne5t10xixW83LsG6uw2ARQa14gu3+54CE
TUoV48EtU3WW/L9Z9UIyUetQ0cSyMx/bzrKZGHK+K5wthxIK2k40sklozGQuy8S5J8zxP+9LTNAr
Ixl3WEf/s2+KI6jMrT+e/n7M+oE9BSouNXpy//18X6uQaFvq+u9bkV7sIyxSD/+zy9/V3uBDsZfL
at7IAxg4VPngB+bBur0OVFLzQEvgIP67uX7VUz3EagwmYD8U6HvGpeGKHJ+hdv1TRMFk3fqf/evB
Zfh3H9Ep/7yLuO1H8ueqa47Z9DwrLHS2HSU8idvkxSeHpTVo9a+7huXZ5tgYMdaD6z4ciS9KqeIW
u6l7sA2oObgMo21O/s8tAhzxRt13X5q9/zkPqjtB5TD22uD7kNvrnwAt4RVLtC4piEdF/mKZ28Y7
lp/2MiHH3PpRY7wv4qAjyWLp3mmgIusu65BqdP0j+hd571vrOrstQex+UqOPKtWrRYnp6EfkJpSO
177aA7bfQSUf68F1VysxPUbDS52RcSkUGgIvvQqC6l/9oRIBf10UHuXUf8Pc+UCubfNqt05xwVWu
/u73hXiiwOy9WGA6Lz63We6GCCXHMXrvTcPcJL7ovqScf+ZKz36mVUhtvuQ+VqAD9PUIW41ZUz4i
YHWT8X9LC+pUfoKYbrCWElMc/aDq9MfC0vhVjjopG1mnPhYN9ZYco+qtQrWwdfyufLEcFKSlxd8Q
zPq0F4Y9MOkucX+mI43CzLaPBCIV1xj2yjnmBA1C2tABigAQmLK8dkmMsYXE0T1V6nqfVyZzL5eE
G9t7GrgY790yZJZhP1r2t6rJo/tQcNFABRx2XeQJOmgJoUfmBBklM4+2k1FD55bOzcIVFzfU54e8
i1grqj5Yt5wWe4O3DLk/KVT54vXf/ZxCFOWSpC+3ZUyj6u/2+pb1RRXSgBB2fzyAJowhdqUa+l6h
3RH/gVekN8dPMIhgHSSc+jOhPvtqyqpHRXjfriWx7u9msexbDwDiTPdd3Z7imsDncmG61v8dpkix
NAJgdaq1GfFqSvLSDIHuFd16diSt83eS6D2xGKO1tZhcvumhECfO3oRauTPcaoo+6Pqsg1Am2Ldl
oNa373ruL9Kv5tfeVTDEmOTT6OegX1LRGmy/Oq5HueFVJ8sLte16tDX15JaE4U9vabEJKdOXUfu1
vnI9juCCuAHivv6+GRvuZoLhE6wHayD++zJr/W1oOPZLZZj9MqnXTg5PiS9jwmUZyld4jeeYHuWZ
bqG9N9Oo/YaB7ZDLtntHCxaekwUUYrRd+y1tusBruxzlE76XBlbBSbL0VxOatM4vtLuvEZpjOBg+
1s31QF1h9E11j4k2ZyyrSMiBIOOycjspfJbIVcn6GKdiL1QbHddNOy3wHMJUEn5BrGBJhaTHhEnN
xPwmpSbxwA5F0NPwejNtF5sJ+2OjsXZxlHsBv8LwajoGCDHL/EYREAUxOpBLzGmOPCx7QQxgfUs8
1GRkbaXXoajt565TxAkur8egTGMy748DVVXyZGIYk6xZX5rWb1lN+HMQOsZwJGozO/hWSmFO6+Ue
rXtzQxhe/x0wfOHli+dzNrou/h3n4JpWfmZd6V5yT3qXtkOeRk5H/RtfMbOqzBf5RkdIFwx+RFJ8
RiZj11jhLh9naLi2DZAsFuGZtkF7DudyIjBkHDeukU+vE/GHG1Wbxn725B9jFuITWOHOrSHHoaF3
tkhp86NWp5Lechk9NsOXbYMXrOLKh3ZpyZcIua+Ofps8k1FclebDNstsYCaR8asZo5j+Xtl8tn2+
Sw4TGZ9XVByUJeuHvCe5ZxBQcHmSpidD02AWxd0notJD5S0cS6/NthPS3mTjqGsLs+cwkMGwNznb
Lp1plKwQKv8x1QK8EM03qSek+EbxfMLTaL6bSXWicbRFrPI2pan/aPhddwephNe3zb8qJp4jCtdX
WhBIdMWnynr1QbQW52RVEM7jSObmCDS2LMq7Q8oRd2MvmqCCSIihzX7aGDE3duPozxWqT5ZT47s5
eyws0NdQIKHIqed5+RhGdsfyRxDnThZrgcYny9L6w2qrJ+nM8pJET3rGCmxj0569xWVCmoU21cem
cyRyexDFae7v0GmfCrcdvxOA8dJ5cf2IwxFZUNdfAAb1z5LWJaq+Btc3cMzEwietef7PRhblr0zS
RbGBCC1kxN1o9eIJYWMGOsd3jPZqRDaq32na6irUH4zU9w6I7aF2GZjeYZV9aALRIeFH21RofYDF
iMpPRlNlHdZ9/26OGIp2XcyvU+U5RYxhSghBi1AAt5CAG5HcqjiijxQNb3qWoQ6WlfVCCAhncDn2
1J1dTGB204dfasHWDVn3PjjxHGhwekgY8cMvvy0/4lDVz5lKq5tdyeavB8NeSlDz4sYYVPXd00ic
4WbPorpFTmiZ167RWQ9H3BCv69CrwT73th+s3p1xzr4sBCPHRKdjAjhyGSNEZFcpG2JPtIpUvGVz
FEO09FHjq1WQaV1PenRYaT3rQAQx/xSgYrt/94XQEz3asjeVekAiOnRmQMEXi7X+5HUwfpOOhaPt
tQDVlqGPUysoTOOfrwwghXtnLv9YOvEZNJc4+v973XpAdrQCCBr0NtoQkceIqP8lZg1zBP6Bn0Qa
6cUGfXdw2ijbJmoiFgYhkEbP25uvmOf40eLoMfYa7UGWvm9B2hufyYnedLqcDlY8TdkhH75ZZNac
y8Izg/XHXr/qoB3R1XRY87jRjTaHfW/T0rm3vlDkYnfckZd9QInLs11a2a6ajhp8unjj0mwsY23+
RejVe1TV9jcntUhX96vsQ880AjRD331xC9vYmUR5p31BAEDIalVaLbVKFy6PlTeQLrlpXex+2NJg
RZKj01ugb7V2TVpyncGGWy4oJ0wbxvJtMxoVqMyGP7Won5k/2N/6hqt04ix4i12r3KHriu4N7IrD
HE/GVlmmPBR2iF97SlJ7n0pA4np5csyojDZiSrAxSoOntSfIG+KSwRLpnyeQBe8gfE65ns5IdMWZ
ybC1KVPrt49taicnx72JRUc7SaYntnCPuZU4rOUc+5Jn6cmc1RJbSOyN3/30CHE5uk7/PNdWdBc9
JiErSzr+M5YbmL7mBvoyrJtFWESEU9XQzxCeeQsll/RsxR9/qHqW+Lp7JbCGk6TN012G76najL2g
8V5SFcZyvIDv58qqLi19qkYPG6QTi4pv6X1ZDSpAHw2jMRkYBWgHdJl+mWuUh3XD47pj9gjUx6AO
iXhtw3LAvyU53lctaubXqJ3DravpEN/igsTD6ENrzaAN7YQOn0tDeLAxpkusmToF/32dNywsaxG9
NWIwjlR3pt2klYQAMRkJeBCAoF6OFlWkbhZ+4bCs/Kvbym9xakZPvRsmJ27M3GSSOH4iszd+gpZM
kpOlnC1gVDJSFo21HWkfIbEYr25Deied74E6fLxQ5ZR9WFPTdf5DUdRfHU/zHxMe0SeqZ8lZK9ry
MS2SoEjjT6eaJtoXjY05VgOlWTKhyXupzmhGjjTP+rdRYSDy4MHdkAHVwUhPE0TpvjW9NNmwNjq4
0YTncMpuRlJrL5VIfgpUjNjcmElGS8fYAUy6bRdl84ITfFoHL5uKpxDbtEauHwnzwL4VKqO1wb6m
44QRbWNWReWJRnccWEP4PP333aTQ7Axbt27rZ637bYMfRTgZi1xq+Vu/gttWhEpco0p7EQ4f5vFo
3jpTKNDkD+rVMZziYLoEqFQ9fppDlSuIkTEp0Q16jFPj5ZgqYZ89535j7pvEA/gdSWtJ5nuqyeU8
1Frjo26ifdIDPjNK1wp8Ws0XN2oCwLXghDJqag21qiqtEY124XczH56YwmfM5ezsAFt6pxIpbl2K
0pBu1rsvh+ZatoqUqXWzQ7vXTTGMgeXEXgcyGesLmcEHCEVkqy37Y7erDjSyBP36SNspVxu//F59
wZIz7nbSEZDGH3fjT8TsWNShT9qcGBtaBQ9T3U7PPjN09Hsi+W6ArKRCu/O6ktJjRL1I2E332yyM
Wy64dlNrTO7xaPTbrpnMJ73m/2f4LPgsY6g3hJsgdhVxuthwRnUZ2v6AAdS6Et55inUvwnFE3aVM
uubTjDL0mZlWEl6HEy/rcKpYbqSekEqrpxJQxalSuD4E0869dMVnJnj0FcsQ8VgNmPiTxbJuD65h
wmhcDv39Ehf2sKV2C/80Z8aN9qB1Ll5mX5ow9KDDx3uyK8gwz6KnjuW6OkKS8SBWdekGlghCz2wc
Ni55okGV+d3fQa9qkA4ugcFwZ3xtTwv7dw7O8iA12CxmLodbO3Ldpr2h87MsLmDdHZ9IpKqvpFrV
5DhufbTcV4Ff6bYOHYFozPbEsF0R61FbpBn5lcDoW3fB+DeXsSj4TRW5vwPACC7pnx7giw3WFf09
3CruZacwt1AYNbn/0iI63aJWxpImx+hEj+E5nHt/k8UqOept82VnCfFKLgG0VyftmdcW44/InLSD
dJthQWhrapNTeDxbeXU1cTN+rxufqURLwmqpNcbJiip7C4Bs0jclItVKRiGyZoFMi+CkbYxVfieT
p1kDIguhbh2GGfYQWHi2UUdwO29Cbf//HoHlWVGky+6D13PbxfjInyHM9uaAG9+rCvu7Q6DHgBL3
aNmwr1QHlc8qwulRp6h+9WP/3GeJBl2Wu3ZqdPEN/p3a5VH8pzFcasad4V7XgdRy9wow75/NONWd
7YC5aOfGSuwjpb4QymLbK5P+WcTSOOA3Ny/tUDkXV6r76HSIHyYDHgGemuvcp99aoGgUbGUX2Mu5
wd+UzBVm4lT07Is7AdPknuzeKJCfEi+MP/IWbdtc0PZQXYYFT1gE2lUhbhGi5R6jwrvVrorpTDkS
hhE4D5tki+NIG2tDRoykgfGfgaWKfxlS47jugvgEPoCE2YMrNf+mKBPdSktscl+4L+XMjBSkn9o6
WkG7KgqPqHDqwFoGvPjFWTYOALNsDmIxccdQ06O7DEhmCfBy0mw/0z3jUcfvM5vw0TtJqmAdmvsW
GdPN6JEK1YWhXTzh8hAqNGvDnAUhauk811XpPYFdsZ6QP0a++xRqIvC7cXrNaXd2vpl8Kse0juh4
+mOG5+0T7cY2U+KHCIU6uV0zYnypDsIkbYQiRAJLrB7oXiz53X7E0jHsgXVwYiGsGqsHo6/9vdWZ
M3BoHFcUxqo3lL90wTl5tgVrvWBIuVvNkdN/2X1KJiNZa9/0CWhMYegL4uij0cb4otfWpobyAqmv
AA6ml+GxScqPYhqM61S4GNukrTZaLd8G2mYHOZvRBwwbY1sCLQ0wShfvHhnoTZtdsak1hZ6hNHUR
EJN8MvazOK+2QrJoYNcMSErTosWvsMhlcrvWHgvpEMPKlpvkn4a+YPObwg5SMtKOlkwIbJcGkMou
RUDkDeWtB6G9AwIWf6KlwbLYpr8x61wHD8Sc59bM8DspgtURg7VIBHFRaJRxSlxiE37CYpy+2UsD
QsQzEpEZWXfu6ME6uC0OOSsndVPgotzVPb36xDpPy+UqqGqQvpyVRK4g0SG+ryclrbcdc+PJpKZR
j9vfVKa4i9C/gUKOT3okvtbfvRr7kBRdSjGrpbLpixD9UUw6LXUJvOT+yQZP8V4UFXccsC5DniPr
iPofWlKjlM/cGdmMPY/X1jpN1XxUGPnf2tIrnmPgYUgU9DeJ5fDZWZictl7TrpsJ/otm+wXP+U/V
WMOV3oD9QpzDCSM4aBr7G2eD+6APhh5QDCKcMtbjS1XzWJ0LfjLXdglDnsQ21arwuUZLTsi83db3
VndQVRQj6L8ZtRHBA3tbj9uvDBWaJeT3GgP6VUTfnALSXJG7PdJvO90THPRrHLPkQEPXPjhWJj+J
FtxSQps/RpcWjt717rbtXVKIjSa5RpHHfCrBo2l1enxGZOIgA8Z2lVVpe/dr1tkuC05Np/crExwO
REiBh6/KMDBc0ItFjm/ScNo9FLP5zwDOuMwy5zuTne1gDR8pRso3OqXy2IdWc6YU7dyLzJ3ge2IT
ZJLX7EccWTfAWt2mAkfDWhKB87pPuI2zD8H37rMyqjkZRvuQ5ZrDwnecEewTowPNEJy8Thi21lEK
tClKBtSOraOfW7hXPGpAeh8nF4SX5T10uatYuZfvPdLgX5IReADTzbuzbK27PJfkZWochO7p7442
l0GXIZ/3fG/eU5+sH/A7QkL3mPoRbQMXS+WPun6NRTldXEODAR8D0PJtUHFUkOugsis0Or1dBetm
Z5dltuEJi5Cd2+5Va0kFset5/Oal9Q+/kd2PMh2ffbdQvypcmlSbt5auHVPKABf07xbQg9q5MqOB
savHxfZjXv1oy0wljHm0M9vwA2T75IBindvGorJYqaQWdSImjarwBqTbDCNZRjD/ErmbG5aXIlPq
kycK/7Ew0DWr/eVZp6Xz8lx27fBCGRs/SvUqWbUfu6Yub4qK3W3sovK2btZ9Zwb4YI6tXWbP/JbZ
86SY3SjmKQFMFBqP/nyirlICvxxLionVL5d4Dy+s2nsSW92Bclu5s9omfVgHVzfShzzLf5vwXuEF
aol2nESWPMphSB5Ds2mPgmQGDK1GkBSN/ZjgGX1VWTSAhNTEyVgSnUiqJxDMaEnFWI7OOVYye/Sf
1631FTIiQaVV8U2byEw0rWLv0yZ8wDKa32fR53fdF1crQyCzbq37u7j6VEVrHvom+0z0grWw6JgN
ypp6Nw1p/Pcl4cqUtA9+Fvs8d6ozT/+UPmc03pfm3D7SGwsmDvDqpkXdbppm9wSjBcsA2oD3XpZ7
BGmI+cXwA7n3NUaOwuOV1nI8ANrxRBNeMLN7H3ZPgpptfR/TBAFAhTsdrkK3h3D3Q1pZ/DAuSGiD
5d4JtFH2UtRmTaqPoNw5mSkOvrE5wa3vb1wIE2LMpjiWYYIRXLLuyLPwaBLeSdQ6gi0YmMVLYbPK
JTJSel9l6G7X7jh9waeaN7yPffJNtb15dRLvT5UV88NgienBZUm6IeUnJ++QzX8PqGywLrCLdoip
qmAuYSJOAmVAlZ1y/0/aUeqG/Hjj+alDIOIr0GM68S+lh6scPIzTh+0RuQ2ExJhLsk4t9+Lnf9pR
6gBuWQnOyn0Gpg0YIlL3ttPgmUxlEZBAbD1maTNuSaJsL1XeGNt0WEqwQz8DvQ7rI6/Tzxl6xqfc
TBFhaHiyZAMoxBujr8rg4p8KzyOzqwfc49TOi5w5CQBbYRthMLFH//0KFPU+MWG7G1Iar4bAiZHD
Ff0FtHln61H31Q4BdjTrksCQwQD3mQ5+ctVipDFr169ZXFil2+XXLuund8Ph98zDiz96z8zsw0cE
Hvk15/GymxEVfE56tbfSPvnV8yywOqd7Jyi1OgxtNAKXxi0Tuxo2+pmIaJV1pBV5qb4Jx84/tFmo
By4UEkuazq0Gp3nmdsoFFDUAmUzgguYQlEvSCp78+QBQHOiJyMJLms/+RY3CvzTr4GycbCK+KRyC
2HQgY3ArfDIETx1EFd6jnYSvOpx/vivqJ/on6dPY/LAHoGPrrUou96tC0XihPUmwZ6uZD4UV4Vg0
3gtbGrfWVcatt9ri5ri7WVgGz43/7Da6BCpBv4AazfFC5u9w1Hr9ad3KZrPZuHkZ2A0t0xSlZe1P
wxVfenZqNaeHh40Gd4xyHpbRILZWGRnBNM/y05uyHQ88DYtPGR2pr9VX5i41mYcy3SWiAPZWjQQb
+CN6H/QActBxwJOOsaTlYQEFGzLG2gPTl/nQh4vc4f8mm2YzzvZK6C5s3xwcZS7StxjdxAbrVwu0
ECA0OUovDcvnS9haYjeH+vgxKhZ6PglIfBx25nXQFyNzNoY89PGQbSNSfatiQG/denekFdnniKIH
hDdz0rz66lRvbPuiNfZ2MRt73aBT4wkrfrNgGgHllg/1lJOFnobEQ3huyOWYwJ9pGrWLOvtPujBL
euz+m7GVMfdgNhOnQdunU1ddj5pG4x7I+0PLURC5ncc20RNeod1aAr0uUQGckdNAPq0D5UX7KFof
8wxOm3MxkNtiubFxUnoM8rATPGtpell9f20mEQIAFPCD01ctgfuxKbxakMiYolbAuHtx/zvUfozk
37OnbU6c+Zga/avtIgoe5uqFWd34kcXDqRJUwSjZZndBIRO7D9oNIasuIPlqN3ijSbPdxK+SduZH
as2BO/Pk5YHtHPTJiwLbVftRxYjKB9k/+UW1M1tVHsYGHLBj5SwsovbniLZwi+w43VQRCbjcT80f
HpJAToafDt2sbarzKFudxNJQ5h6fj8u/r9dOutbIfeGnAHuMiY4W2VD3deBi5hLpBcnqs7jw9yMu
A/nToxbi6TdVhpJqKs4oMhsenfPwqk3qN2dM8otuzqVnhXjGM9btB4QnD+vQ65SI/RFFqq3l+iEJ
TUrUqjxTVe5eO82ouegKDTIozSMY+sTFcC85Z/m4rbQOB+Eslkcb3eFi2aSy5T1L6mOC806H+OhZ
6XNYeciFa2iymFx3E+bha2Y63NybVm2q2qSWjDwchcUHjZnpxtKWbh6Tko+pNSGWpv1Ids20U2k5
bwkFK97Dgtak9IsTFUumtnJg9aZaB80i6aJRJcHLpP70khMM7Fb1h7cYKvJqcHcsp+XTpOk/dCHD
szlqzRMW4AiQa+zto0VqA76i3nmsYMBQz/JKSs6+13mCKr/sPjCiVwAp7PQVx8GwC+NS3iXr+EM9
MktEXfEY5eZnldosTv36m+cU+m5SqcODoWvgYRlntD7WG95l/uSetAO3RvHG3RsSA9XerzENfwO5
6n806fhIxVVd8wEJlkJ/dgbTU/Jv65yvvjbuTDT652K4k+uTHbuxGT7x6L/WTjzd+yjoM4jKniPP
GGmBiw6qvlTLUEpkNRr134vobLorqR7uZlQPKbnk3aNw3zXajgF9c/6ennfHQnWfFvq9vgwQdkZM
OOM3xG3BwP3pxfIHeRZoCXea5ozHPEpsmoieTdmAAZzeUbqTQQ9LwOnB1dcl+oEGWuNtQCKVpzbq
CRQJmfBSjAbXwuzH0rS3vHbp0URKPpaCDllWatazX4aSruZSeQ77N4tZ+DEs3RAoOmxf0O5T4LJE
gAjP3QZ7WEu7pf1On7I+5qTXXNcBH/sHhOLw2M5j8TdSTuLQ9avBPpl96uw8J7d3CWSmnHSobUha
AJk56hnRUgVMDMBgRKSt1Rf3UA+xN8sP+pHpG4Q7lKjjQHjCW8JS7YVSsDzEAOQWrFl/WZMyoVH5
Wxs58L7hCtkq2Q8XKxbau0PW3SCMo+WyIhFkNZ0UANaj2/X5a1eqbe4Zx8LNqXaY/4es81pOng2W
9RWpSijrVELknOFEhY1BoJzD1e9H9vevtXftKtvY2BiFN8z09HQjCfBGSyknyVyiUUTlVa43ceX1
IKOYlGjUNJFTZ8Su6icyMQc32xECSm9UoQSJHriBaSFKWhJ94mDrZdT65ZfhqEbDrijWf+DaCxxu
6bsN3CudINKYveISUxU3KpYiRL5pnFGMaGMsc6X42w3f6gEN2tCK1BCnxZbOt0z+gTLgX4R9n/VS
+pMFsrpEH+lK9AOkD8PVFI5io7nr1Ei2NPa+TkCnhIxqsipFivVlpi89FKgODOU69oypaej5LKAe
P/v97vcLeu8YgSlOXg+CjYH1+IYdoZ2qovEAtKRtvX8+iavPlNZHfNVQPF9pA1i3rzpCBhFDCcfT
BUjbtVuPf70t/wwt0dYEAv77WrbPaAB1YSDJ+RYcHu9aFFumOXLBnq2Hb1uEd+s2mjd3Q1IlE4iP
rY0fMZ0LWG7MMScfIX4RqfsANdKRKAgd8AccHx9th4nolYZj6KU3B3D0RnHgPT9NLR1y6atyMRWh
UT9Yiwa8TS1LDbTftPDkls0TdVPaQDTjQXG/Xsp6X0nMfXPRpoP3UYoqcoVIeM18wcWXpaqajS6k
doAE8mWAusLYaKH+ygh0YITsOZ6I4CZFuW7o0XI9p2yS7gTB/GFqH5Ex+2xRwBWGfkE43sU6pBvM
diQYq6pYm3j2vln1PgWK6m53pe9dH5qfUoVS0BwbDRs6miUwHiwzmolzbRoaWTYFxmsXbdB5YwSv
pLVkGECTA6CruPbXv1/oOXmPXLz47Cwti2Vr8tOgVmZYFWH2Ds9mqviQhdtG8m+RIK6Raj7kb++N
iZbkHnycVGJYgTvy33CTxabzv+C74FUo6wotmmxs1sOyCAOo8CCw/9cXwUWXeQDi0nstjFo6xJeJ
ZDykLpVm6KyLW8WsfuS6xkPSfMtDsXnTsaJp0brFu9VuS0NyoIKrU11Rp3APXrSn099l5SbEAYTb
Tjq6hU942oGE7tFAGKB9iy9qKjXxzECwyG5ocR6itCHZOtHwKAFl2ih6xhf+9dirZqyMwibu3Yyg
6axTU/lS5I8+zERBmhlS05BFJq7lGe/8wODCRi16HxKvwh5TAj6pPQwVBcWM+pNBAbc28xWq2YND
V7D3l288b6DGTOqcprzfHwMz72X10nTl68nUjxUAe/Ulga918KVpRBkLmnZNaQLdNHJT7F2moVn5
oBlvPG2ztyOifoJgFl/01FsMPgbtn4h0rJHjPmRKERPv07RFk7R6kfIvOT1Ugmw+CX2mgzzR6dR7
USx283/mmYVnsNp0iATL2lUAUbD9toXlFnSindS+X/c1jpMvhjUTkhAF46PhO1akUfuZxZpej95B
VFteifwz6lam5XoB/YX+VnvT2oAg5wlFOHSYVFe0P0I5E7iV6w+rDSuN55ESsOpKIFNFw1qShZkw
hF72WdI1X4xTWv7gWVjap5JXSv/l97tC9OWVmcAERNVmWsaNStdOi/Iiio9rMUTHMfAS8OU8VCcQ
2aIJSsEennyaMH2Xr9BOZSgEqqxoO7wWguHHb65SobynYowTpJLixNUG5sdCKIem/i/9JSLGeu8u
+p57towur7SY4S1ENBM74Tn9IpeaDF9J9dCLIZZS7Q4h3VVppXq5Fkatykidix4icZgE5dEMdzmK
SZBUPmgFejRKwCpEV+8uvkfgvelQXCm7JB6p1/osVE57Dm7pHrOq1Qetz116CA/SRXSXb4rPVspm
9rnWLlKeuj0IdtjIJ59jIdyDg7t1s1F3eZ+69StfkadY4s485F/awKnP4rk4JvKcJHTO/WpWya45
odbZDqGR+Adz+27m4rdM+nNT0ZjR26XT3GxTeIJt1D/ebQAHJPPH3atlrX7gzlR81+EwbqfFpji0
J8Ow0/vf9erWnmmFc2GhbgbV5HNseet4b+K5ea52QTp/wY3CeWJjlKtsNDQp9u/au/cwifKH8Sk8
yWsFiN/ueM+pPA2qqevk/jb9qr+4Wh9ECn5UtEiX7rxYIdmaH6rTS7EHz+KJCJR5C4Wbsg8svN1t
Hb/BhyQddWX47BRcXyuD9QORAkv5gphqtxbUjP6gTEy7rvqzoTdt9s5ezIKzWWRD9U6sAGkWHTdr
kK9Vd+JLSEvOoQSG3a2KYgvHGkjXZIJwA9D5DA7pSdgToq/JVLFJ2Wg7QIXyC1n3W3Ms95QddWoQ
uOzNPB0bBeVLfB1FGlSLpV47g2O1e18TY2hctEtwry+VZw+23co9aNHidXSvr1vub/IRmY5kQoZZ
0yyovVbCswwUy98EK7hLkxiWlDnNRVqIoOZMxYWNFlS7iFadWFqI672+g+jLN7dEkV09CffRVkuG
2jybFSusKQan1yO6R6n9Ohh7dUloI46SuY4NjSWs8EfObx8KUR9rtAMVdEZT3wmGo1EsIg2yj5Ox
l05H7okGOwtRCMKnnb4Lj0gSdV/hTT97yBqhE7jTTt6V9bz2KH9Riins9zSCy5Yz6LBzRWeODo4f
N77Ue63YGqMi25jULAdOCiQdPuRnxpWmofFVwMgR++4LUB4IKR3oo2kz4RpHGQkBPSyIfr2c+ODt
YK87yrd3V5Lte0HbUBQyeXjRy657L9Bn7o6aY/aG3BPjecy89QHA2yGmO9VU3cBNNpmXybFTV8G2
Wmavc7NskVN10gdGcjRc0P15Estx92TsJctmhgAWONumwwlvaa6MYuj/wOSFtBDezHO5hZbdHIKH
8tTqo5/Mp+jKsiRC6jHcyIG9bOpDJMrrDb1u+c4Tp2iQy6bupNMyyg/iKJIPn1UknFVsn7ZxjG0g
8UlpWm9YS2hVOgyv5jUNTnUsA+fKw2ZmgPMZ2gSxwbGu5XabciIDkQIKbCd1CPy7iGph/BJGWHRN
pH3yCqdCO4Vf/EGo75wg/avXGGrYWUQr3EVPNt5OilG0fUcjfVxDp9fHrvRUt8QTE70qvi3dKybC
0g/tDtOI8NYuNIG451xkp49bkVjStYd2Pf+GiEPd8Zfq9/tN9xmCzGPcmqxkkrnyQQ8K++ddLi15
pTY7tphNxJ4SUCGj0XOkMEDBia2qkGxRP3boy6jQ8Okyqs9jibpnBXC4V6zijX3zgo3a+2oR4GFK
ww/wVrmpLIx0qIpjWQZbGHWau+rG/IUENU3HHvosl8fALxZleoi8pbgoaidc96un4o6URbyJduHB
FM74gePMJjvqYXANkmN+bhkprLTbbpnW42KXH4q7cnGVh/JdX2JEfvwWcGMUZbCaLsreMJbtRjF3
Ija5X++f8EeRkOCjdW+Ss4JVMs1cTmrOqP2q2iVeeCauKZcifQ95aZWuxiFMq8KiMzGaqyu8Nt7H
rETLWNtYMODMZT1SS8btJXzdq+invmRklpG/F4Ub0pmxue64eP0Fq2xvQHV4NRgnmZXI3aoXB9Ic
Q5I2Vp0rjkzL87fucBWZbxepWSlDtZMtyG7LLNpwna3cWGf4m2wjdxNfSsLobHBoqmF/pcJNdYL4
dFC3zezcxKfEeScsQIfX1I23lcxNBzYWcCt5KQ/kec17PZIGJ+4cYxXnJWn9GWwt/l0BN5JG9SG+
YxMv/xqUd6saXHnRIH5I+QWM0Zg2tiI9SeI/VGHVS/97flmPmmguDuhtv/HXhcOzjeHaTcQe/JlK
7cjrbri5aP6CxZJ8ExVP+Yf2wP7g02DR32n/4OWj9lJe0D6KRv3Ffh+FHcqAMKT1p795bYpo3C/a
yl7JHHHqLvSdATy7z+W9LEOjWyXpN0RA9fLuT5Jjp8IenyzOz80uzUx/nxnEr+n7tet7u5fo78sm
KhB7zVwO1MvvYf8d/oejprktusb6VwQrSC92SoCsejJXkXNx09V7o8gnzGJScUV3tNKO/EMhlFNx
RBW/ejslZiudYfMDjXbJZxhZ0tu17SZ59EqgQ/FS0UxWOGWeDqluinaO5mE0prFP3ulZ/9GNvXyV
Sys6INbfCXt9Iy+tUkIXWbHGn3zVqehxI07AHFWNEFPr2g6l0ydFfVihWTDyzwPpih44u2y+qGCn
f9dy5nzu1B+a6EdNPhaaDGSPp0GSDfML74i5g5UoTGg3o2VXrhx0tchAzobeOOTb4PrUQV19jCiA
ll3qUTE46PlOGhAxZEtpJJFUvzYkyvHVWJu43p6QdBa3Rb7jdmBGw81gOFH0pG3nfVbQcIFPxSfv
F28/3bJdcww4sjno7thcY45py10RFmxDe8aNIixX4WBDjGsV8TiUzGFf0+xvx0e8QYSsVKtx+phC
OBsEJlb3dCK6YRGEcu+DZJN1DmtrNxAsO0g3b4YS9yKcqp7tCWd8Z8mJGUDmPUXtgQbrlXkjeUm2
CFkggK0bA2SGvI2uXRzQ7rTd9+/kMAL41kzA/2cFurgv1IfBsHgcw1oYolhPiU5dPUl5q40H47ez
cOBBcXUykBJrnwRzDaLv2x4su7dv28ZoNQvKb9gMVj2lCYwP+4PR8kYGU5VtOuMSmgCrwdTW2nmh
x1b/W+pmqKA12ohlwBXR1R37yTSa0eHqGHP8CKrGoShp8yS95kN/2L8z+etaVYeiBRyOFuZiDwqT
xbtAPQfNwcxuZvAVEAK+Rt3rpz5nR44+usXlPNkGJYKa6Pt0ycIs1yFmJ+8GQ0bV1tnD39+tcR3K
V0SXJf0gJuciPsITtmRz111FRZp5x0Q5e8LPxCif5lDC/+b3LeiAeERHRM78jfbF23D0zHdtkmlD
ExqcE6EsRheG4s5rBHuv/euCFGrE6XP7PaxK5jp+gsfA28frtEXx8PRZuiv+K24mX9o5VieDY2Hj
Hltu3sYjCoaEyd4LMgPA0Q5Q1+i+OOZt/FVEd6iJ31V0dx0NajqeyMSxlbqSzs3RVIfdso/oRfiE
AaYws8afpsY37tZJnFvFKTkR3XvJps6WIQUT6LgnmgSsz13bd0Aydh+rsf9o4IbacCdFNtm+cXgJ
lkSnv1VrY9wIqH0F83w/WJaH1zVKWdOje3vR9iIKLOvBSt0VZzp7wnHUPOJjftSx2LpJ3NJ0266q
QxUspGQ+4hMgrR0sqZG+gyn2h5KHTaZTlc46qcc5vpPbEm1pcZmc+oGvbgdbOl43r2NjHCjt7Ev3
lP/Et6Scj/rmOW9ae0jUnlzGhTIVhYn2/u5gswDc/7yEF1FrvAQBMk8Wh0U3mbIXq6sGw+9zaCZS
fI9aMr7Ju5767bjBY+A8TfJ9Qk14LvsHfo87SbyLl7B/bf+mvQNb8imJbXzqc60lU5WdR6OYHnwR
oqxjpk7W/CCJBFeUaQvhBk0HRGXdlfAhJB5z0dLBxnGzLU9Rwb2EHlYRQ+RivIRG3FWYTD/wL/xx
1FIwKK3QX3cESdZEKNeKup6UqZMmw8oDvxM29WRQXT/BVz8YUrj5/ePf6BUZhSSyhXsi7wq3k/8G
L+NXmyezfuZ11xnBSXhVmMdGO7/T1Vqa3x4EuXnP1z4Yl+guXnTXUdZQiebuosKY9Gpcmy9qbPG4
O6Gse9Dgbm61NexFbdiuBztm1Recm/g4OCf7bM0trMdVfvVdxVoz/Sm7EQxKtgBXIB6qn9eEQApz
WRVLJiQoFxzLvQwWDLe4HN7NjDyTdd0dq9BAWU1Yckq04t/DvGqs5jOnYcUKcIZ/4LL8oBiTkWUq
1aa1kP8zWEcSCiy/4Rr7OF7jnKVtRk44Kop1Ofn/Jmo0S2ZifAsmXvaciQscynV5llMHeBb37olo
njKCCbmgkxm8Y6Uz1ptzekQLIr4V+3JbHfQWmzL0rCdmRZv9aFSKjkGRP1y+YjRsJknovKaI+rMf
sdhu6AtgMKxYALNlJq4dMEaLpmKtHeF/ID8bTDeH+lbevhZlQvCq7t60vVnhsTtH+2QfqRMfg6wp
G4wcu6w4m1hYy0+dlKA+ssmwAWjyqd8D+C7HDOphGQRJ0pVGzdHvFlx84V1ahyAQqBpk3yUEz8H1
zZ3s7BabGUtSF+3BfObmND5krB7GHpYNwd7HCRdsrol7JqrSpOeCYIsHJAaLXSg/W/deYq7jSdAD
sCntQghqllC9HIEa9CKCpnDt35UAmBDD6gMZB7OJaT/RAZSifMgWR9vGHfm1zENfwEJ+o1lbKAWB
3I7OSV4SDVfE84Xlq/oQs/r199sXLKjU+abrrelWLcKhhAbEuMQcb/8mbC07xmzK3TuZuxLDEeNb
DSCXOfmDb2ngn/sP7oVD4+nvoobQDflNcCagSx6p9s3Veyk/6DVQ9UYjUFxWNTglIrwzUf5pL8QO
pK/+XjHv7vvoh9zAiS0HE6ZY/jAp9IcPnU4+0L2s3/ppoGuc3+09jq9//7I/e+GW5Qv6wkQWUk9e
F5+ZUB49c6+lS//tcJx8mM+6tyqCnqH+XtnPiptaevf2Bc/SNkQW7fHLP75TguAOdv9PMJj0p5eF
LFa3OnNSDdXeHxq44jvQMV062+DzCZkv6b6NUK+Euw6f00rpNjNmbQI+sJyw7LB8qNJcpS3qLGz8
NSbJlO28rUTcQMVtI2jswOwM5Cq/y0sm2oU3iQEWuiVv6tF2FvT/0DMdf5jdXhe2fSN1/G4RbPu/
4UeYgmwxyrwPAIpbo6ZjO4eyvmC5PPzdk+BMmBW190E0zMVHRDKdjuJRSocyLmm0tKKun5HzT1AG
HGaM32o7M/JhtdJVRtATjNcGqjFHxFxEWS4E+MFEgfT52lYnX9tJwrI6fcK97PEY4+yVrKrT3+xx
uvQUT5MCdpmF8He+cNGzBR9WHjoubZXTE7IHwb5Un1J0E9HnY4GGCUY7zIPVvH3Flj/sypx9YfJ5
kZD5qxjx07SFDnKM831KLa+UcHNKrWfFwFJqQKR+YeMzraIZdXKJ//VVlddyoguPprzK6W3bldeg
OkAqSAA93yfqvXkbjnNW+i/XxplCLai47QxpIgPtljZxhCh4W+IF44ONPCeysQmc/u7t3y3k67+n
2GuqckipgiF9IJKp3FORHmlTGdLJ4p4GvmR/bry6//ji1kYzbZKzl7zH7VSC3IOfeJtadG/OWbTZ
T7jOdbLGtsWKcODOp0UN85ftEBPjxvoQn/3709Adi4sc9TD+iA0AJ66dHA5GdxisAdBQ/+K/l6QE
YJXdauPJ5z2pzVFZn/AUtj0Tf2j7I58z4xQSVCEN/OAxoUjXCCxQtptvYphG8yFrXt0uaTMMpLcF
yfT3c+4HP538sXyympWor4YAqDzEE0JEXtnKS2GkNTsh2KF2v+H1c+mzbNrNRct2KV5pSITMSpFK
70K59c9ldJICBPMS/4u7xu1CDyS6q+mNxv988pLuPNuEu4+ykacctTfmKe6x+zTYyE0oRoEFCoRO
xiSW7xWhTFk/+l/pV9C+1NhGS+6GeObGNT/chomojYmXmb9VN2O0MZch5EwDGGhoFSt7f83muOem
hUw8yBbxnbjSUGacY38mVbsRJn9n/nvKHHfKFEEJbf176v9zFTSHSwAcxa+50D7zhEP676BDoqks
OapsKt4jTM9VuKPylU5g5rZYai3keibRnTBVTQwvV6o5E6uj2ZwNaUtPoj+YGE9xsKTV6fMgKiyK
yS0rJjXF+lW8S4j+t/Bejc9UWOtrSgfUExb5TBVH+kG+NvHI3fWReurbyjnfFxSu50p2fiJe+Nn2
qB37V70XDzXBa3HHcv7wOmhrddlt0yE2pGPQEmjkEXL0eHAV/erAatCvoH0o8OT7vydZMj47dgfa
zXu6i6WBnRUzKVuDCOzSwVwey0vmLR0T5Vu1aQwG1/XVaSbN22ZR4U6dbEX1wuD6Usbu+1zPGDvl
4ACRLdvFzn8DjquP4fxKdZ+E+WnzeK9pVK02KCSmMMbXR7YXvGaRVHkj0W93iFXUh7rEVmOtl9th
Rxo1GOVsUNo8eA/xGBPvQIQCmka7z8FgHbhl2TZb6MpDoiNccNRv9zYYnAZrfaHQrQlqHXUXcFp0
cL/6PIWOH+08wNyJqkF+6DAlHrKVsQY2/jkvHIzSCMnIytsxSpUQt52XIdpogDeofgULFPDFZ4KX
zkEzHXElHLyjefVuBVPUBhRf55tkl7Ol35O78v05CcjUfJ4azgFuAYsLLa2tsDTJF/qnQRmk6Wup
bUxmgrDz9nWfDuhf8XuWlfNiX2zSnRE5cgf6GC40ja2YDHvuXuhK/9+bpm4lWOs71cHGy7y/xrSo
Ztr2NR4kZ+nDdXoRabnew9vnx4R582LuHeNtu6yx78JUYOPlQxRdgcfQ2FA6p162Lxt5SBTOFlQS
y6C0AmFhglflX0FEhL/w7v+BWvKNmIUPFL9ZfBhf3ak6FafoJBMF9INJBHVB61vuln3iI+9y42Q6
ZXR//xSwDVm5WIL/hdetPO5FPjaRi/yMxfSIDp+Dd/Cr+0Wc+SelPKJi+DEmHOvow5osXIRvMZ77
k1qhOW7m1zNAHGmqmTsuABBk8KXSYxbtiq+Sxaf0PpYrPF4V680ym3AcIVtO8bH5y5e8AgIEQklN
C6+9EpzQYcFpfpJmYgwQKhg2P/3eNwFHeH9HqPc6Hxzd6O1B8Q7CGV2T7fx1rTthS7coEqlWKEus
VKO/zZfZRgTVbx8fOke6o43mfL/eUwl+F73DowVFY5WKfp/mfOhfoM/pBlAQ2TW2NXsBL+PPVpn3
RxCO8ooCw+Ve8lCuSXra+GbzEExegBma6ttHrKadfucSFy7CYWnnZPTETphYhCn9MprYbNuIsEL4
twttg4tOPx/5jasuvZv09S4ba0bjXXMciIkt15PgtWdtZtGV47vSfpveYyh4D7m6usrYTCfV+xgX
u0sJn5BeTMnFre5lXWSh3Zp7wVDs30XBiFZxPFfBKmmoiq36tX3vivacU1/q/7z/1LbS9m/5EMcm
Ep7FOFJ2IWL2w5JsI2ps8iQrHFshu0gzUeJ7Wy1fKIzN3rOciu4aKfhi365MuhC6u+QE7/GIIZU9
SGV4R8aTfsnac/usAOPe98S8tzPjfZZBZm8sVAh9UqmOl/1G6WkT5LEq1H4Rt8cA/G5Ud6U+/i4x
/l1haJsc77A/aE95JNgiKcLmpY2wxAx8tHK1MUbtmMF8i/L4fxZ74bulQMKhj/p/UMmehVRjef9d
N5Vb0KywlmjH4HWslDSao48SD+zAVpEw9ZcDberSsYU8Qx4+4yer638L7GBqsLdpW8PWtWglQA8n
wLBRz5saKyjuVl8olc7pHvie/AWkP9kFu+qUnfStum2LcdMj5qC1gLe/+LX/2jksJnwowx4UBRGv
gh++l5muxgRvUKQc+H7y/6xdaPnSMxeOs+yspvuqoCt67l8+c1R6/gq+OayNu/ZNltAnGxm8RDJv
kaSFmVPdX4+8PdPfnzzECymYObgmOC1Kw2awzMo+unWYPSx8MFiwuegxsY7G/fqkmddSuvdRhuv8
BRcMzGhJmJf9aF+/s5VArthRc1ZsHyxS4JRpuLR+8WqA099TBg3NR5wrhJ8VbT0cfLn9DRjkfC0s
iJaEEZGXidDjlSCHeIdI4Tc4JcT5BbDY2IBAnuBtlCq9a8xMDpbscyhS53vCnd8j+tx8uh9uiIax
6YEdds/kF7ToA82Ephl64q27NMSJyG6yn1IcCe+LnN2B5FgKJp/ZZ/bSxvv4LQyFKRHP58YlgFjF
hBzKrx8eetzAe/A1Wkb+ydayMyJjtm+OhOzW/0m0LJS957Ld3X8DL/dJVAOFkhqEw0kR0tUEN9p2
zoDipMMaH4vJS3AY2HI17hYRbffNMHgAQ+apLUPlwnViGpLlbcWVeeBKYPIjTD4/0Y/0hWEKCOE6
m5lICT6ggiaroA4s9SmrI7WAuKBuyAPeWHzNXTaoFy7VOJr/X5/BWAi+YBM6UZ8/jDk/To4PzKXV
z5xFq2JB718QjPlBqx/K4Ej8GZRLuVmVs0G2Hkxz3eqr9uYGTZf+oAAoJbvc8/uDe0nuUWfLmeW2
qzijgjOJRXj0p6g5RHY/ehAisN/ff6mA3cnjSkQJGmj5PZvU9cg4E6ByY4hAyTuKH3vSvabENPxg
51HiZGNNmVTqnsZ8bJf8lY06axMDeP3efkYAJYUZoS1jtN9V8rXeywzavN0MqRK2mHyTov0nDd/w
zxkPnwkTBSh8avewSp+L9JGcLCBWavQpMV2Hujbq94Dfv+RJR0HznDybAl1qrZR23jliLIJkw6oW
QCZXfcKSUF1h6pEVXgv58A9i+ayYiIRDfP37+Puer+IFnOQF4qmOmaYUceLPkQwSrSG1wrzQAg7q
M6MOQUD4XP2h2RybHtb2TEGp7tUfs2ZOX8aj36nAsslnfzdPVZ6JRWV/Jnpv6u2AKhiw5wdTc5YV
WKipTlrkQ5QfjXb8l3Z9jGFZcTK7UFjjhUhFRAMx4KxwHYkEB0CypaqORY4x/axyVvD0IM/IexP5
YHCgmXCWzOMKfKF/mTkmO+bo3zSdvg9y+q2OfePLbc6FPg8PZNI9zPVfqOwIFHzS0wfBsrlImc2S
0WK0IRNfiS3Pn/ZArEDstu3jQBfAmivMUPsHLQfzcQy55kr4Ub43cjjHGMvPVMsy4gPFG6pgv5Ux
lqfFhz1HevIhLBOo93pzs/zXvf4W2mVrjOtv/bMvZh9cIYGqo8Iqzj2cVh7lOTW6bbGhVZy8ZZC8
J00ujyJEQ+sRw3zqIxhv/1vkVWfwWZbUa4d1saTEdYYmZsGHJyZBgnfvGbZlG5oLoZ6Owej6V6/r
W+HrYVOHDkLk6ne/nDtpL1ZN2TGeRxZXjjqQIm5q6kTcBwQvLCXASQB2B66J4bcHCQjO7k866od5
3Q923ApvhXbtAxl+6kMatRgJ5U3wx5U3wYY4NA5ljwaTP7jdLjlmRzRzaS9FY33dE2e6e/Qa2SAD
ExeMLoWyPcr65Y7UXl3/y+tZcQMnor+9+2nMauQPmYH/JiIzMBz2kVWx/W/2/Q3NAnJLKHzF0aiJ
mX1OJ6GD0Od/8Ve/6ayQc7dee28broG54/VRmRiGNUOnuZ16WCvawszfxOaXdnkfRB8PpaeiT3VK
5XK3BqX5Tb1+cS9E+jzHjDcUxbXSplg50b51goUeUuvsrnqPdFW0zv9dbwG+CIlK/OgBT3VMmZFe
DeyREZ4c82wnHbgLin9LsXCNHzbNmDtyK9i2A1yyknDVisPIQYvddP7nSvzuSO/uCTK9EBfBrscP
V+Qq0kH7fh1c9AxzfEUQcLcATAUK9l38ACSk0qyPq+oOzgsOxU0AywAj+1042ym8IGPe3EF0+aDa
uQ0P5C2OLm1zYY2mBaocePmMeO53zYFVYP3v0uP0JyfGV0q/MsQmSFG9CEsv4gcF03L0eEW3nQMs
yhmbrS24dBM++uEoUZUd9HwE966PC+1SQut8WWwWT+QUklM+XPxu/0Q8RABMjJN57IAMmr4sCplj
S6G6FEZda0eIkwDq/l1tXs4lL/uypQ4ra5S/b1A0xGa0MJEBpgkKu0ffpktjg5f9aNEX+78p8lp2
leDqefRRIN70867/ax4VqHNQFvFKV4aGSKUV0sUSIYD+AJhURyOSppyfqCsfLDtWrEB/Cbz+pOai
aOj8IU9Dy7LHVvtvIs0IqESKor91PA/wUW5qvDQXZP+KU0lzeEyyZlfLnAqXXe3SDebGA6cPwAbY
V65a3GgEAXQZo/DdH94VbtzWHHZoQwARmZYDmID+bSKu9ZeCqtkUwx+wrXDTw5B/N9nh6HoQn8Cl
3FEGbq76sDBO8vXzUxdWiQ32XuqGzPuUnKZaNkugLmUhwUnQn+iadU92ZPG7X+h6zoS6FKfqKq/t
1xGN89vgXB/Fn2zdTatHucpXwSbXLCyzjLWk7Cpp9krWMlIdRTjjpHKYkAhyjjigvg79O/J+R1nl
ILJrkeyOFwVVLooFOJJ8Fp8THf2b4Kxs3sfw2Jf8aDxL1ux1xr6ZFXSMD4p0Qq/NkFm8l+jlpaAe
msJ3TCdiBqEefOAmAUxgZL7ShPDuqw7NaHC4hFm/MLGADJZCTZ1+2697PVqvEUmFtiOoo34XG1CC
ZCZQ6kBpNuuB+nCa+RPy7ZJl8/k3fg34AOq3xS4RVDBx2YrpI3QCygw+N8L4smLtu69R+M4ClWxb
Q2s3H1N673LATatnaEADEqEXxRBSXnDXobdyuX/HfT8603ZDHozqAF70yZZn/v2uErf83P/q77t/
T+cjahRsImwYiQMLqQ+heYbv0IWfYzear+jtWW8QXLGQCWh2eHFo5bYY6NZrjOCSwBw7qe9DqGyy
SRkf36CeGhWQTu6YERlkjOBLLjbaxnCfYjOzOhw05l1wCfK5otqIbev6gf/AB9l8rGx4B/79oC6G
/SMUaoxLlmrgVOGDibnIZNzeoqu+NEp5/SE8hrHPmprrX2cP/Pv3Ovf1C3OZsOXRi9vTdiR0kSED
iFtkxNlBbSFbWSQ/3/05kR3xI7om2kJbnwXoW/I4p/wZ2OUoztpbAQdz7PpYHgzR/h29xjJNQa/l
67PytUmQSbbZFZZb2K9FbIAAnSwuGP/wNX6FO7b8/nJxr4em6Fgans7AOhZP1UhLCalFwFxTeVwW
aPt3u/9D1pk1KetsXf6rnDjXTTSggnT02xeAOM9z3RhaVoHMM+Kn71/q8/zf09ERVmlZDpBk7tzD
WmtLRtfOpy2lx/ZkoBBlriKlH1mX+Oynd5Ly1FUw0qKcw+L4A3jgzhD2xN9Iawwv5aG/haE/plSY
vsqmJCZGpQajpCL8c6X6VMwo1eBUnUt5fA6l+nRZUiBO1XNOWUlUkbRmO3uMmau8S3Y64bYGRPT9
gq95KPJ1uBAVPUzEJSD7SxEZzy3Bc2ztR1jPFh4wjGJMoSbxSEmd5NPnokC3t3DEsayIAsrrowC/
PawEMHu/Mxpm4WYl3wk8u+T2Z1xu5qgwya8hExQ4F9b9z/x9T9VAIGeA9APZ0h5bgT9qem9wSoNF
nyPLxMToJHfgPYMWbbJLAfp2SzSqwzh7GCMKsJQsO13JvL7yn76smOhoX2Q73/gy2n1vn4GCsMWy
J9fDTFOagdV79YE0miQJ34mbEM0W4bCLYi4XJbiLuqnqyOzaxpDBwejXBwYKq8CmJxY7FUlvQS5Q
PQDVEVcivf+5Ys8j4986XLcSeXjxWpVYm0qhPo2hGDFVtSGhZU/aXOJRb/VUtzH5r2LFet2LJeLa
QEr6C2NFpPXOxYMmLoDzremsZJZoW8Qd67Jv6btmJ8fiqCV2uE/3PjUvoMuBVd39kUB2lweS7Oyr
NjJgj2P2DX4KYxBP3blYxnSy1C06wwAMEaEOdez3affYMB6gJzkhplQyxqmARRfHA5BIViAtoz76
Y1TojTUdTDVK+OWERSLqyMamPvrkNTHV2Ze6j0koklyPNq27fqZLwz82HUsBsTfrlkN16c6odcMH
oLCf/BQ/LdjKdbntzbLNo4+WF47ngF6601Dad5CsywnUx/AxJvqa8+msO7SyAJbo3wRWrj6+jp1j
Fdjptp3Tp2GVbDLa2w4ktIQ34e55uQLszwpHMp5gAxD16dpkgy8NiO5abe3KKXq3rNmmbEMbIFj5
4AVk8vEDlMNb+kva29zaPRhk6iWcT76rDv7uEg2SQ0/99bt3j8ur4Olk5a30rnUxagaJle3TbbaO
Bvn5Ma3vlJUgQDMUqkXzFCqbkxcCUaK6ze+PfZshFzqbiT2h1fcZPX5mSExbrwuhd1xdaPNxuUtx
HJNe2dJMvT+yXojvB0XnXa7FAMg5eq0rSYGXkilDLquOQtoj2Bte5egFaQywbQcWDdOYJY77gvEx
iBpFQucNqiLqQyl6YKmxPhUPvClVR9BC+DHIYBO2ildho/xcloFRMLqTqh7mPtz17lHprvrsD4iF
SIBC1wVbSt/Smll/ELGPDklHELUfQwN/qJqH+vi1tNl8u7B9UT/uGVdG8unkxnUaulf0avONNzN6
syKmcEQKkFtA2zUglvOyv7SLGDTLwVarK4qQ12Lg+kc8BnfjAdRyNwACYb2FQ3nhRaLSsSFSqSCE
EBTdnnJlk06oV+FagG1r7RyOmjHT3hul1AD/omj+rnMiSwaNm7/A1mry6jmQ1lrwhckVEMgXuu9i
JVPUFgkEOgeHg3TiEwFFd5HSoN4qkKnGnLhSOE/qKmHinYOf53Gs7FlyxZ2LENEOgGb33iSJ5p5/
UOqd11lkqD+suptplW2zo//T3uQPawOElH4oF8kq3JTAXvW1ALVbnRYg5avrJN1BcmIxKov02MZX
acBG3T+TnIVQRD7QfYBSyp+H4AtoOEgh+z0F/uw4uCr1QMNZbwWel31DsWlfSX/ZXb9P2nAkIRZA
UZJW0MKf+LgVwsGocQ5M7Hyag06wTZYR0G43+DLKTb8YMbm8kSi7/h1a1Wkk2pmdiEXrA+PbZ+fh
7p+J2QcmSxtbsQ9+3DABWSQUGeCEiZsAcnJjK0My8aIecLa6/oymfwmNfDkfEhp5cwsCwD8PAwZg
6Qi7L/Rh0/JLO1JDaLujaEndMiYY1L7IoqfSL9kvo3/QtHXcXTF97cJfX3BXROoZUsjTgkVX4r9t
qmNzzBhAgRwkW6+pe1d+x56D7GUrtMQdibzYKn6un9IPK/d14v++eCgSZHyL3p7IU+pjt/0OsuOf
dNu7HjuqqYu4aCHf14X2lfuH9xMip6Yxj0gOhkPxgELtZfCChlMtGlo8rCDe/0loKs3cB9yIQNnz
MEqDQ1ktH96ZyW9fWABHUpEd//udeSSxxmsezqO9jLPOnhwmWjYU5D0MuT7wBqwPpbeQJHXQtDol
HFGpH/FC7t6JTm/AZ5PHdLfPC2NBlZgbuTaQHqh085Naqlzb/oBPUUcPwGziR51qGaq8U1aLKCkT
5e+jvvxN2o21U74m5bD2gQ8klgtXFYjLOxsHMJB/WZ/32M82MSn5DPA3BrjtgK8s7ti4oME+vVPX
eTDT2i5SA8ZYbONYUId7AeIQWzpOPv8w2iuzQrw9m1J1BI7NLeuC208Di2KsPyTBo2g905+QHwwV
un5uqzhz/KknPkGgXj6TjFBPHAE5bZbyx7PIluFFd1DL4XkSJ/TrQGXEoPcS6go0/StsFVbQsDur
yCa+g72/Pp+XLZCxYZUA3mLqA0wRYRI3zDVSZJyE+GoqR4jHiXP2pwL5zivBmLAHyA4anSneupKL
ODQe9BILRRNUyOz+sdk2O5J/gqfTffZ2QBLap9M3WXUJTSzvM1b+2a2JW/JvrFy3xpjMtG96lW55
RkC3uYOh0ZemUY3oTGWLhpsO3tiFNMcADDH9LSEVVLr9auzwtewRT65N6OFsb5l+o02lCP7rARyz
AdrsjXcVX/X5XPn053PqX1SytwIM1gO2U9yizo/0cm09PUjPro3PB/cIHkw+Z2iEh/IZpM/vd6SG
i4KW5aC4LHUYsDUU4JnwYJ6eTS6Vc+0a+wGPukhv0BCHkf5/P4FXYOdhsneR19JMkjjakv6b8aKc
FOFGBxa7xqMEytba+Sh6iCCndVXaGO1oMmuhKgsUYkZ4gyOLKhMxHVSFZ30VECoHYQfhK4rRZPN4
Jz/9l9hExDHxrXx350lnxc7BXXEFCoSmGU/ga5zQ+c8VohskSRSfWPmdYfozaq0jl5Ld0CW8smYX
9Als8c09+c1ZSQ6FU/WXr/5WhJkkiswZWdzdAB+DGMHKL0fiI1IwJDPB3MldiQb3X2ZCcyU3820u
5fsiWdzhyeLjPNiYsx2ZWoy1gQoPkAqKecKFwANnIuvqUJr8x3Jj3oZdqErJ15+FyiqIPDoqOB9X
e+/FDatAuBa8u4OY+wjRz4Wa9ca9SYhaW1w4KPysOhOFAaw4tRsTjE5ewfh5OQ5kA3HgQf4bqmdl
ovdOhXrI62sA3eugqYd+sqSbmUrSgT6Vi8upabcZEN+N7F2jd9LPWMsaBRSQrEfyVd066iCe0oyV
kn5AZQr4yw+HKfbGEqjZEEygS79mdPq+9erMRuE9DjYAlTzZ98YX5QqCuke0RQHkJ78cuGFd7Wip
tzJmRO6NtRJQ0uevi5+NI4H2rkixFMsnlbiR8RrCsB3Sh8FK9CGgryF3z2El3eiRI555kSx9jhps
ldi4zC7K36DiuGuxVbz6LFoFSZP2Qau0cFxchk2M/gpFLT41cxr9R8Dd0Bl8HnrZAR26vWbsLR6S
80NGgh4qBmtCdQIoCH27oVbxIt2PlDf/+Pz+JXQx8Bj//JUCC6XFyJ6PuIhpK5NkfkDnaCG0HnKP
BD0FyGDP/xDgwDWlX/Q9T6Kh53VrM7uLz/0t5SUfw2/rn8/OLozB4L9Hg4b3n8Nv/h7NL2/pn1g4
ONCUefOdmiMrSc46OyDmmjynij9G64bgy4t/WSuhdnoxe9AWDki4PEwOtHUqTJKawsMoSGK6h14H
DyEc5s8BA8ylQUtv0uGSw2GwlWAVCKbs1n/uIo0tj71fW9U/ZWdKHPqi1O9NARe755ZZ5g0uMGYC
kYJfToDeXoIZl8IbBd0n4DS3sNF+0D38b8++IraGEfqMQdGiWDsaXIzxg9jJzcY13fakA10vrUv2
GolqWUQnsGO+TlF2vKYijStwh6gkoVbXGZFO4iXlPllCfSJl3Dk8qeK+ftWO5V2rU0pdbaRHi+bc
gWVOLiSzk3NUTyyupiEGlKNIdlyrTkpVtpil+Xc01ooTt4HX7FvvGl6h4LW97wAzABSn9y2Gkux2
/KMn94gnzaa3CcoB5EJ31U3OVbt1V0n/xlv111KxBkw3rlAabVUqAfJSXPTPqXeQiQpylEvJhLhT
CTj2Jf7KwrO4IGIeTPTOewE8AkqwVBwe5j5A8Jmw2kqfBIThNIwCk1XB5jOPwWWrgbhOMXjHS/Ky
5Q6tOce9/gEiHfy0lTfsjQ11a/vDUt0mR6PejaTLT+dChPDP6h0B9073KNjCnC393OpVduCw1Pqo
FovZwXf+9/rjIBQtM1M/GqB6yTfDHdG9u2t3mhCgI9Kalh8cRE3is/pfsWo9skmurdTm0PZ3/Q2F
6i7NY2+gzTHl1HOBfUC7aGPzNcc/ETRb/I0J1lFqOmYzY2611QRsLU0XtDdKmw6XYiq24zj/hTKM
JaBwB2q7tSWdfZ6KMYUTrrW45J8V3cGzYbpbWJfs9fO2P8/Fo5dZUnF3LVdMjGu0Kq9RDtjBITPK
p/mbRNs8ujNx4d6zhfn1nbnXzrr0+072HesmwOaf+GV/ErYi/lXgwM1gYu/QElbAapL0VDSLOFJJ
BqoEuvLpyKf+Vlm3iimYGPpG2jyPyssu9vE2WcvFpCre67c3VN1rnh2M/LvroOn1pTcj7eaeYsCv
A+A6qwLJdJR7xPmF4fjSp/XM+AkANLgzXuX1Y/EKzOU1jqC97UFEv74wV+/pmmmb/GXVIeIDG5F5
hBcp8vFAWOTln6X8eSQNfRCmYkjorHMZxuW+hceUOBgtTEeuZ+YIw4D5iL0c/7eXu3YRAPtoD/DU
b6CbKWvDNXq1IEYVfSSdAx2AVzJa+70jXHDtxtziA7qj6uWZiKdMyRkKyw1FP7dF2dI/oOHWmfdn
l115xE+OfpRbkUlgyF4KDW2+9A5KtrjS+qNYpBP1RRteWpCTg85MsRWAAZlFKzlCwuzwQsplJ6sU
LWiECkzRRu5XhWQCdepdx6spph6CC7pFRKfoqNg1tUPWKeKBNLU49E/yA6F/RJksUVC7bGPdNlJL
gMicSWcfyPc22iFDBJGTLqmsJdob1JkjdjLDG7F45x7DBDMin7yNmqQOaTLGDvhcyLQB6FoGO0g3
YccqD64LYtnYP3ZGKxHu0q+cECg2j3J8xr4zLSIaFQGqvKD+YpzY7apd4paOmA/M5EDAr1h1LckI
se+mtBJ2wHHrhxddX19bFgu2mgv8xyQ1Mxma/plJwm3AVsNH00yCqV9XM1qGDDtW8IjMf//rf/6f
//39/F/uT7JKQvBg8b/iKqKncVwW//Xvbs9Q/v2v9POP8f2//t3vKIqqaCi06hq8ur7a7fH/7+vm
Ebu8XvkfiKyjfajkvS1r4/UcQ6ny50lf/lKHCgoTxcAf66pqRkCzQm0GJgmQXDmPRS5fwIpt/oYq
1BaDE6mQjlmRmEUf6XFsLYNMbW8pUFKkWUAlth2bYmb2rSb3TmjViGwXBVD8ZaKc4149OJXtSlfu
CuqvyVyEwUTEa5ksPvcgcQiRQaeQ1uGmwXdzz1CcA/qcCfgIrWEQUEOc6hcyXLkKbhlZIbQCSBL0
qCQIHDXsOLjv3RUAYD4BT4PCA4BSROmrNRkbvsG3xFkdaNUr8F8tYfTU1iKRBarVxZRHpQM0jWQQ
z8hD8kh2PycNv+a8SQj9efTn6T//Qdla/Ks1VvPPM+ItFCZppKexPq2OcpCTw0vf2zyCI17rN3YZ
GUhWaz2Z5adXEw5kq0nvdpR/06/EttkNIbxqouZbs/zjH7ub3MHfdocCUma/h1p2qUiM1IkBME37
lpaP8AjOTj+REY2yle4O5zJBG7k68s00BG2G1dolLd4uymoAZNkBTv2whSyfNNCe6ZWuBIsq8U1D
QlOHjj9JR51Xr8c9t6NXP7XcA+IFquiL2stHT5qChDO0VVEMXra0NNjH+3CPhuAqOD5XnS1FgmIW
Qm2CfJcOTkE8nJeivu3o3TsWsz1Wh1RZORypizqsbMKHg3VZIweagEtd5tJEDbYXAMYW9VJKopQN
9Wt/RKPkn3ovH6WzfpZ2eWN1F8VEWTIP3wC74tcHSoIbBrvoYZJKXTQLF9rAvJkH6xJEzhCRI39b
d8fo3gQ/3XPVPyAjci4jy9c20rdPTp5DmnNo3GKAbNEmiWr7ZYflGP3dYSgtNSgx0mDeJUqMyXQ6
qpDm2wB1lNMpdSk+WNZdG+c/yhc6LhdkWkftrrMNXc1cq1w2865mJSC6IaZQqx1XKcjlBrVQ4KQd
JxgoVHXB5y7BE3LFtNJJmpuCnS7Mbs1Ud9ecmWeMXvlcJlv3WtBPxB8wpxA9GsvxgVI45TuJnb0z
R5UhRQlp4LtUnwHzNRbT0mOyilnKjAzJG+z10nLsUHLQJ3yV1kmltwwrdI7ODJnOkAK/b52KroMY
ptx8RdGw/n4UNxCVH2wjaVUuq0Go7vf3cceqImK+tVgdnc4m74ODmqcnANo2l4i5749556kYxOrh
z0QOKLpXgzQ5k/aHg0eG8EIdShY+dvyTZ2vaxYG7rPzjnHNEW5ZeALT/Qi/etww42VZOtiFttzJh
Gkny9/wqkh9mGQ0Ixd17srll6lxy0y2wS6v6sZm/J2DVWTufKx3ey3D2mj2mDLqPnMMog5QeOSpI
fnyhyxUxRe/aFDepc/dj34Yx0TOLeOp5NXjrQ3Jof1/+3t/5K5Cn6Q41pYVB99TfEFXsYd6foHcI
CAVy9WDZHbxkO4sWKuAMUKswBOR6M3fAaWtlbrkvesV9x/6eUw7HCQohtA+gRe0PXeY4O579jDdC
bECO8Y3NukJX9OU7td0HQiLgru1vJI8AgFILOXvySosG8ZgReY9DvLuki9cFJRP69wUT1rNozpYd
smtSfAebF3qblsIw5JW5NPpmb3RLlyqcziWdOraif4i0IOeb3rLLxktGsoqSEsm6Qbd0ouo7BQWm
2DVYimLDzA1SzE0JzgZ8WDhlFMb8/DMY8k8COicaMETJJAmn+k3vLYOvqrst5l7jQEdVDUvYKIfr
QCv2VW9WLoUEo0QVpthne+m16WOqqt96FPd3JQ0fyASHQ7f+QsTK0dQvDgFIMFgeGF5Xh78+C8pw
lNfP+AEu6RJ9P1qb72jwX1NCW6pILtoriLcyE7kOeJzPaUIVipH9O+KtVRJlpSxv5OKB4jy/KuWs
swMWT8lEEci182bL9uFIyVrFmcKziMFTzNl0DbGn5A5gXrH8crvfjtpJ7YTV04FW1HadVIaAlAUm
+PxFvs626hQH8Bjui2MErGpDxcEwvZlEqej3EYx8Y578Aiq2Y/eqqIDGlmJjED8dlth7gXKAjXKu
43Oh7GzZpYcbPTDqKbl/UK3PcxxbU2kqrx+Hx1X/Nr4pZiGTY5a7YgP+tZq2P0G76xxft/45Pz5B
z4+FiNkZ4oW07HUOAKzFOop3THphi+J2Wx16waySjgwerb973xkeHsEwkrS02CXmQ+ir2X+pKA0V
J7JIkKL2Yf+Wo7m/A3YtLQuK1pXVhuJStLnrPO3+ZSHeVkiA/iZsavHOueCiQsNnq5DpNwd+3NTg
KtMLRKpxJanZjkOqy30IrfQaN+txH0iiQhtXUMXv2anY2TO0mvwni2hyN6UNidYbLGNypoh9ORjy
jAiiFmleQJOcF2CQEPGleAjdxG32DKoY5HBM+zWxIoPrx958fmNxuH0ef0xPeJyjEIlcL7BD6SjG
uEctgfPKxx2klhyx+3Uctz/9kolUHfZqcL8WQOwZR1yjtghV0SOzQfSKpudMsCE4anGc/J85x840
f78yJA2TG5Y60EBa/l2CYhvRrL4AnC5ZhrQhnzaQrP5ZjXw6Uo4DFp9zCRYvAKzE2lskzophCbTV
6fWWvXolu+OxU/3wB9T4S3+mgIc9PhtnHD04Jm/wglp1GTpRKhaZ/00TFovM7A8U4+cuCQ6pvPHT
UZoPKmPBBq13LOO7ulLXXtXbFJG7Y4caraSbF8AfLorKporjsLyMcipx1byNNj1lrzf3vHP9YM9F
vYk/NH8KWE6UnR73XvsdDRPBFgBG7Ea3zwsFUP3vjwfIkOa5VPJPEdRzoMIu8H2YM5B9UEAOgRCQ
4Ecl3Qqm+TKlU7QpDiv4yaQRDQ0QL9gpC3mpVqZCBldf5wc0gpTfJ6bT1vWpxHwcJvTvoxeoPowb
FP5XxnMzzLX101+DWCGXW9QDp3kOA++OFRU0oKd6fVwOGL1k3nV/2J++QsOhrGrr+dFh4Ng8of4/
7vzmBMVLuNObgxxMgy+6ELiYcMneeYAOJsGEuHSGC9HNry/4+eRB9R8pplgyYMb0KSITqNBkDMxl
Zwg6/c/exASIvsJsEnylT/F9nSsqAi40vHs0TwG3l96ZyE/6uVx+YVX9ooYdXz312g1upSDWcFZt
dZbPl2odK3t3yFmjAlUs8xGIlj7s8nKVO8KvhnYhD/EJKnndTHAG3p5AmZhIKvq7xybYPAyr3JEF
o/rwzSwV8+d9RJz+cyR4IO9647imvmWckU1gDGR6C1GeLJmmANvC2Ry/SOrMFGmuES3iOARfYqkG
V5Zkjm73sfvr31krOMN4WHltxZel2EkT9dz+St/I5VvtodwFoPM7s/ysZdD2V11qpPkRVDpzKRwK
NH1vJUEEJCiCckN3GiRozEtjjPK3q6X8EDaRTF4kAyz9H2P/Pmncn7g52gZekobV2qK2dtJP9C7Y
NQv0ZbuOPM+3naMCPT+GzIH4FsSOyHpA8nDnfQgfKAhpa+aUOobAgErtm7nRfMvqT5HuVPy0Wh0r
wZwWRFT2IZREkKtNfQF/4Ag6CzZavkhOqnJonDfmTnDY30BHgejVvvMrMNBwk6y6M4pID7SpY3NE
+dnDo1Ujh6ndyCujdcdAMDuMqilwOrwf0Z303qHLxR7oNTIuyawNHLpu5jRYUNE6WghYlleu3ked
kG45yMrhMQY21J4E7JXAJTjWB75cZJvAuV9BBos0vmp3g+uTPgdzZC2eo2SZw5SdUEVE9qKeU1mF
rcS0sMNhYzamhBi16g5QTtBHebGJo+EzRRoLqSbwaupSW4pjFj9Iogtg6mMFeYtvpHQFCD2RJrIh
kG0oHSAz1VvTQWg9Ey+PnkcavJuXypw13kZXdqk/kvBd6zMTE12v98LkWLqCzxe5224zUuXUagGB
jpY+9KrO7fElUZ9PZ9ncX2K2Ko3413LK1MbiZpbDf3B3lIcNY1QypUIeqOg3LCJmYdWNBjexW4ld
4DkW/gyeDXf1knSJlZn+6e1hISkDsnEarN1CH+yeMMkSkJKz4Eu52IE3gnuXs5RfMM9El0cf8bre
eAx1ie/irYcsvgiuFt9PVJHLi+ayvQyjbo/MpwV7i8BB8TbNlZWj2FIElpAtkd7AaI0Jv+q9XMfi
CNqfLLANxYKd1f6I01IHaEkUZuah5LeJ+gtE/aHfGjDxiPHxQTJy13OpOhvSvcSmC+IwTja4Chbt
jVcSrcO3VcYsJ79B5IJeQGYfDd0JJu4gCBFW9+XE8uh1gUC672+D8Ux2r8ZagunKhIIJS9UoXxR3
phSkqGWylY/Q26DeFbLp/VBW6Q84DHUjTdn0DEiz9olugNpcWwvC1+vUY4VKJ8wKiz8ybHjR3HIs
BfEmRFjlmxA8rYapfns+9l46f9QVTbkBYs30xELKEwRut4T5BMqFIzUiO11ku3rRnT3n8brcd/D7
k2CZ790tlflwL+gxCkDo9Cg5sHM4fcmJv5/V4O02qmtjK8IlD64kjldxra7YvfxOBnV8mevLlz5C
cSFbwXTdipL2Y6Ld8h/O191esMX/YbgkkoEZxBzYyHxU17P6z8rsuQee1yGr1qfmF0mVe/HAJBeb
etnuK9eq9o+vy/mxd/fKQkUuQNvpVi/4rSfPidKLrPrXpURDMtsY6hYyc6Jntuk1iBcM4EnjEXVb
0+3b0klm33+wx+9pYxIMOrfXrQTkMKXjDIqlG3WFXh5wrzlY7QopSSgnkC/eJkaSUFNEBotWoSuS
JkiXnQ3NBHRbwM4oJnRAllPYFeR5uALVSmvA4Yt1RZClkvnPV8/xrVzi+wgXql69l+PzThTBvibM
JDsWBNF09Ne6CsKYsB6oVQmjCQ8WbY9TeFkp0Ug0ilIp8I/7zQBNxMjo0ZzErOLJa8nOpkxhM07h
JXkzMZf+46K9veUuOkfQZ4F5U+bAl/uE859nyS28+sNEmpWVOfUNMxt0tspSW1NuPXgr795cuwec
961MBmEerYO1Uppc2fwYl1PirW3vmNN5cpug8IZ2McI3O0125HE9oZEboKo5FAR9lNVCQOJj7CEL
UPhfAG4B1I8THowpgwd3UMwF/QnzNUTp/mNv0L6rWMC3hXTbm3WbCTniF0nqDRQTf91EmzgjxXwn
SC3SvVAmuiAH5eLm/vbwlcGB9g/5iNFFL4JyN/B3HAX+dIc8TNAnfezeHsPf8QdzS40KHTl/PuRy
GN3Jo7fKkis+T/ya4YTuuICopne3nWhOhYZtSdjRgiImgA/EIt4+Kv2oCGK6wQow+QXnJqeEggE5
iyOrm3sjoVCLXtLbuyCpQH+mvwddj/BxHoh3H7vjoLvCBcXL4alyhMOjZV84QWhZ18L3AXXz5Dwg
RvcEmXKWnMLeFPE1d0xNnNkjnis/ZwLzho1Q4H3fb/lnFN5TTuyUnKpAG3cQsZWV+zAiZyN+6Oll
VoD2IO74pjlMkYJg+ALAfpqZFamF5/VTIRrBPePMQQeWAFfTGdyqm8PTcILHSJh7shqxxmQh/nBE
9ORhCBXVzEydpkZBvF0G5LoSkGow9RcqTP13UsuRepr1fo/4lZLd/8ReIjxK5CXTVoQfn5eKEKYe
i63r7WkSDeijv/F9veK6BV8qKhxcDc/20eWoECK6HPDzesYu3LqDprLdGhU1EWc4XDhXX/Gb25+n
+Ptl0nPXepBdRRekZPI/Kqt7RqcouWy0EgWBAW0bhHdaoivSSY8CTYHWiGRxueTqvOlmX1y1vnSv
R011JhToo1Pi5CgfCCdT/PQAQgHxsAkGEDepK9XM4QEJba19hfxJWi/YuAORTHqOZEACoS02vzgd
R+GdXg52g5BK30Ww/KuiBVLvuZUAP7ycDnrTmMFYmhBIBos8mKH8SvjbnRAaikiaIFk/fbZf/YR1
IKDWTyRsgoh7gmxGWuxE3lwkJlWr0C6O7QDe16maknXJV0FrL5uNZxVW8IK0U8LmJpdtamyU2aZF
DC91DCdBgaaU7z2iFvdWQGsSGeNcQR0g2zSLkoi0RcWm+lJJSPamT2YNEjeQTebJOlqHL+Gr8Kd3
IlYBGz1AyYxVRsoMGTTxmnRbeThIVjbRp0iMOREKOl+fy4hXXa8e616wU7R5uAS2e9R8UG7Tz/Ud
yw3MdHqyCD0E1jDr2aV5cYxXHG8jIfdDFmqZohyfXKnGtT+5duVLy+BKZCwE2hicIP2lNZzWM8Yk
GtJxn9SB2rfaeHipRZhOJ0SasejoO+knkcCltEy8zQ3hBU2mZcVO1/deMXE7S3khr3UFZMHs9W3g
C2hDkWAjUnin29GokMdsaDkE9HAk0cT4t0fFncCi0c74UUh1jWR0J+t9U9zICDFrjOvjWsS/KeWf
wNQVO7/MP5+JfFD8Swq/Te+97t0VVPmevAp376sicitcnP6vOEEOlG/ApeLTxWN4c8lybgCjTleO
7e+y9otEKV/3jFyrbUUBgyxwv1hVCO5JJqlVd4lOcN8mLOhSM3NKRCHxwJscn2qGHuMS/n0O7Pcx
aJFbvNlketugtKH+MwJ61ozpwOSZtlKC4hs+STYmOJZIoi58NpbGo4Qhxld76pYCzkvV0CEubxFC
n1J301oa7rSIx07iAZkTIz+RSUUavAoGGQpSwUE5dU7NoU8WCGrNoSJuQIXXKmn2V846/hfVhFj7
FplQ8d0vx+/fXHLBDOOwR/vU5MdmGAMxo1lK80815FmeFGNfl6cXZeZMpPVFkh+RgBitlgl668k2
2oosW68xvX13o88eudmd64RnQM5KaEpwS6tJ28NEYJQlcx5T+lbmivPFdQECzieK7JdUTppJSC9E
dSQhuhrNdc1CXQL0MWi5YRiNYCoR3eSbcl1s4y/g+em+OQKu30BE79jGSJtj9SSn8039wrtnWA75
0HGn+AfFgkaMv89xX/3KJskkReTq6x2uY506CObVo6pcxlCtB05AEYVununQIIcRI5NgPcyU5P+W
Ahmwy2MnP5IzeN7HSApGwwBj1wIopiQrx3akjJhkGHKDXkVtXxqqlgfgEU1IdgWkp6pZRgKRo2le
5OhbszuIH0O6iY2ANtETjQtvGENOKTUnfeRUmxBN4X+87njf7c2LW3KUN+0aBbU+bpG30/xxcWgO
0ulZD1OruennzrmKR8ZMmqKkTrdIh9j9u7jKB6a7CD9manEvlHEG83TqcDDqlWBoyZpDr09YHMaG
m37DoozTaK0c0Vwk+sE/fe/tv2OdrT9HclDcB+FNrc/P0UVIEnqTHH3CbDBmp2ELGlNEClZxsKxJ
iSXtjix4QEE5HdcNyu1WBy2/vh0lQ+/VnkhWUkpASWXNjMjHOrskTyWLGr6cooPJrHJbJRH8/IGt
qkAsncfILkYOqmMqakotGC7Y5ECBeog0+l8tgo30pkk2DTiGqxrsmim6AqgLCORIM/XbodeM0T/H
yeL/DdHdrtfAGz2j2iGtwHnYhnFw7RixThpZmEX9o4/heyAk+pKIt8ZGSN+1A1xbzxsjbganZhp/
5T9oLgJD2jf9nbRjYhMQGVux7BW0FAGqIEXEtssVnaCMRt8rnEWiZ6B5j3qCEqDxC8hOgFeJp/MN
VLi1UESLhdqWKA1yVODd6nNxFHnsmNaZf7LObyPXkAukKLllr2hfE/Jx2lAtzMvQRegcDMuAHgVr
FXXP3qp63cQS9WmOuX0cOt+0jkGdIN5VRAGNMg/lVaZNFcK2UC+wY2ab35WChTMhpSu/BuWuXMnz
S89u951jA7dDyIq958I7r1U9vnHhr+ltg7dpEJdABXttQolORAAR7C7is6g1bF4XR7PUfYrKK5nL
1421JC2CeR8Xt52lS9XbBuH9vfv9f0tVQ7z53Luw45Wfat+Ftq00WBj5aLO+l/Z77gr/nU81aQzu
OWKJC8f0V6Thsu7xsVdQfZXPXYSs0IGFSaekx46+45i7ZxMFUXRE+/XY1SwfuE+M13CplmymdUX3
BZRms/X7sPCwiv3z+P6KCF3aS3i75F8RGbge0dqG9AHQ/JnfG+0UtGbsfCmKv9Dy7QjF2zAdv9C/
xRFg4VHrQhc3QZ1z3KCFXZgRfbro7YJ/SNU0nCGZCBCOBUtqvqTOgovzsl+t9CmbOhgdbiBeyHGk
xvfyKxjhcuLdLnqgX/QpycCd+ObOKEHl14n49Rhw9CjHmzJyYKgBUy+Mba9A4CSwGqnG5HmW705T
mcYAW7EXsCXM/y9jZ5LcypKl562U5TxS0TdmVTVA34MEQLCZhIG8ZPR9H7PSWGbagBZRMmkkmbSG
lzvS5+B9+fK9krJkFxcMtIHw8HD3c87fsIm8C4mjVz8NAdFrW2y/Zt1moLS/6z/S4RCumfCY90JA
XMyzqEO9UKa/T/jk2k6M9Aux9KJa3Bpz5mjKRNSGHXeyZ8xmNSBPmW3YlbIYIqAxlONuTDSUFquD
SyaGQc6CzNt4j29ecWDp1ffnWZ8z7jPXmC/GJAE32+v2nDTp8Jg6e9KGjBwupuz876Zl95x3JE4d
5E6cm52jqPua6ydSK7IQ5DKO9mOhvrqP3qmhXIImnbJX8/Fd06n5PunLwXgJu3ODZsQIsJWwYha5
w5yMOYsFUDZGN3erbF6KWjALWlG/td98hC37F+ynJyC1oBjg7KR+aR+eUc2Hr9Jb3idbFiBMv2P/
LCbjtmDpxiokGHrEFLOFx+KCEhje2CtAQ1zfaKMDJxntfUY5KyLkOYpsKUsVacUuuanhWV5GTbaE
emPKVKSR0u4XI2sOJoPemIlJfpG47tSaRECYQT60CMvOVCec9i0E6pm99IHaEi6748Jdoo1PfZhO
EJwSozpwQjSKPpI81YxTSXEqKz4okvWMxrDq7xW9fsHfPn0NMt59oZxNPdxODnhNgAMhCyXSuEgC
g8Vo7oCOeyqb9k0/OSH6sjY+dPtQW8tSO3fl2UKTzEHtDa817+rdDNI5S498N7H/wLJyPFFLfdIP
CciqhXZ234KbAs3v2lzLi9nsmAUOTOf6p5KvmnLaJ4uiAfV5oB7dGAunBLgKi0DEF9h0iN9NRTKy
cPraQtrWf/DsjB8V6+bWu4sZ1ZjDO+s93Y1Xebt4A52JLpX0w6pFON2QYDH7HJh3Uh85QoEKuCN9
7hkvHejv5ziKPCB4r0phNUo+Hxk4riIBibpSSdk55wwOm/UCeIKfz2jA9wWei7zgyLzgndoF1KuZ
0Z6R7hPZcgwTQCmQH6ykl5mNKuM89z7GY8dVhi6R/uChX65hXascgBH76xbhJ2dTznTnGUt2Ddi3
dCxnUXNj5StEqLxbqH1C3+LAFYuOj2ZLM5mpnf1QNA/+UxEcRXPndPFJg/3rtirggF37JJwFN5xe
Z8Kv6TV3jkWyrVn1ITWSZoB1VnwAg4P40/9kGhpfyU/2DxG+uJzVkoJ6PCxsfdGhsQSj/Qv0ATqF
P+Rrf2GJgobsY0PVGh+J5yR/gu116WXUOCcdBpIv4lyLlmI99b1ua7o5Xkfl3lUvOZ0A4BD+arV5
TjoT5MpeWrWqd5SX42ACqF5G3ayCXw1ySZvkIl1Q7713mtHaGazyO1xRz6CYQVFuabFuGkvRrG38
GR3ZovWwLJsoRw6CC9WQYgSXkPLwH2Y6hYbDzG/2P0y8LAo8LbKVAgZDQtRRngRkarMfFhXbM/Sq
S3TqqWWi140MwaTXr6r3gi1YgQfLm+RA2Jhax7ZuVrM07j70blg5Z5cYIF3rpDNTxCWRQGy0RXyR
5Ifqlg5itTxNMaxDLoUj74p1lF9Lax036dp9Mqxx5SXL0fRYNOuPXmsCh90adMogsQ4a/XWbNDc7
WFd6s+ZCbfWZF+rT/qWU/LUFoWucDy2xXOTCigdRCEbJP1Gvrl6QZwyf7KVbNxdzEyL7qiYoGnCN
ncJdh5Uq4pHWTNpZeJ0YeJ6wyDJmK+DtECG9H/2tPsHYw/dFkOnUOV5J4ScOS6S9dygr9A/ANaVV
vNPH/SgW+Tj+GS9ReeWnym9UHjPBSMX50nsWiT1mtoLpuXdebaqiSbsuVy5XkoK/S0+yNJtVeL4M
T7WLcBmaStSIWC3h++ZhECOyjpnyqHx0X16hzONLx/rZn6vT0QLesBrjYb7PcYanVggrKNfrqY9g
cRdATOH8EnsR87hfeFlNjUVeyJQpH7BFMB7JZGQv+fg54HMjIW4qsXgq5YdhU6GmYm/1rJo6REbX
4eJR6MNFAe3F+G14d8JZ/GSexMrNso4+wjPGEyyQtYZt5TmVESqaRuBZV1OG+Nnj1AjCSXCMqzfE
nA4ZBmWHbOuQxDwoR0qi17GZWh/6l/86ANJ+iLbW1spn2WN6luHHZavYeUzSd/9j9OdS2k7CB+zp
ksWiOgTbnHFG9i5BsumgS4aA6x+ik2piEUO+qjw0UE7yB5Wlg7uRlyX6wK8OKDMj3TmX/micceAW
43dxq26OPx9u40V9Iv3b7JXOxGjpSdPf686YjDsNJEz66qDie6YO9Ba8te9KPhe57RQL54mxt/bW
Y4C5D364kxC30gQwRIcOoZJOXCg89pPabWN1ZbortTqqHhAgQAD2pP6Rl9WMBYZJNa/e1fcEsnwz
/OV4kZ5rLDrICypT4511be1ccIidyDr8WvQuGbqeeuUHDcVYhvDIVa1v/QdSpGCAWCUCpLJIzAMy
E0ibYU+bgP4gxxYs+vfyvY4eJai2a32trnvzldWIt7P2LK0uNSWNW30LXpsHW5pNjLnTHNr2wYqf
kHAZt+J3sXLOzwoc6uhJbVeiwg+x2gJmrD3CHscvKiJbdMlPPSrJ686fGW9ju5D6HzJ2XX4ZLVWU
8t607pOoU/paDG97yd4ryN3WxDOL6osFv3+pKL09DnMFYZ0XscgXIT4RcKFtGyTd+2dLmdfvFPBR
BcgEu1Tbm+f02sQL9+ifjA4AzaUguIxPFcZkvTtLQ7I4U0yJgpOdHZJbcxWFYQlM4UN7LM/J2/js
MXQ/43qH89kJRizrYjDoCxMYJQAcb0GWLVLxJZ/YmKfhsIqRWkfWCls1RC2wWPOWpdUcW+iu7WEU
tgVYLflYsuEcU6/K9xRnRlT5EaPwMW+znhTEwb/bS6tbaO2G2y7tXnvCFA9/UwtyulN7D3nj5hiX
IFGdkkkubWxdCsCEClJzeedg+YCcchggpDlSsLECE9mN0URj/qplCCV7GR0m8/Gypm4JNVtLHvvM
V5ZyyTLLGUyI7HazNBQok3rjpTsLD1EpiSEXc1S9UnXHwdGnWhH16LQ2xbTrY2USNU0A2SmTrmrb
VtNEaaxNwejYwWvfZ2bXbzwsXEN7MkmLDz0g/xuDvgG0Fp1rVBAtBNF79TUYJIrkerpqJA93Q8Oc
m2bDMqKElZOGFSJ/rrFoBXhedtp1Y2NNILfoLTjhp+1a8B7R6oJeF1UteNhaW1uYGE6dougXcWZs
uiYotto49X3NRWY/NBe+IX3WkguMXo0mSSivzMw5yNIw7kOJsTwxsUKUknGtawoK9Bkym3541BoM
akevh2hZyJ/93Ew7ZRY3SHT2TZxMtQS8cqC9jQqXvFGRBjcN9ThgRL4cjZRorTKfSov+eZcUiA6t
FZF6KqNZYn32/QzA+lyI91D+ccuV0BHPQpzr6sJ7gp9aajpTBlbYQ7UyXEYqKL4qtd5o/CwBmBrN
qWt1TNTQ6PsIl7L9iiJ3I6ScuVUr5CFQO6y2UM6S9rrSpHWLD5T/5hBfPId7JU1nAHv7Xe9+pEbZ
bJKtYcXN1DaqbV6U+1CjuFvvPLOBXtNt89yaK9JJN4klUogkHiJq7Fx+7p7TGL2uRec0JzuJlsBk
dXlLVBos+2RFtgyRmim5BWdjkkMZSDCsGvhckjvg/2WtQLbDr2WmhJUWBkxspoavu1Fp514D/BfG
wKTqXmd+cw+N42ORHbXasvfTH41kJ7tK75YZ9Ls09Eg0S2jY2pGiLDwq696CJ5Gg6Wcl2r/GVOup
TFwicjdYSLuPQWYtJItaY5wYeJVr4AUUU9vZlrPRszLb1iVZ+JbEdShbsNJCkuhNWCRz1kQEujHk
+Fn9Funeyqhgh53bJ1KZUgcgtDyWiTdf+XqyiOp0+uS3b4W3lUt1cTN6dN4d0LwqILYUMYZ4DFa+
pwCpAhbtuin8Mh0ifBR5e6tQ0HnrCiR4xUF2BQbvaaYsQwdQiJr0ysw31VNfjz/iETB3SX3AXkKl
RyiFlPXJyx9RWPm59fPPQD1YH2ZmXMoo4LcAtPEhn1XFI1WyPtqoQZltBksmuzh2xVyWEnsZQjLV
o1iaJEGT4lEZoOlZkYFUYhOQjGZlCydVsoXsBRDBkclzxnhmZV05lQJWSCpiOdIiRzjn7zMfDO0P
xAdDVh0s2fhnKLasc2J+T3yQ9djN49HUzlAY/J1GLdX3lmLK6K5JgZ1p8bAgHA9rluOkLW76BjQi
mh4xqKSYecT+InVBUpVa1oIMkILMH8oG2A0xy+wSwRcgrg2+CM6HTQJJ+aW4Gi9itqAORuKbPAZV
keixQGjKymb1c/6cZjNG/DMlmwatlRHNFcd+rCtytPcqJRAv98GBsP1qotQS7YMn7UC5L6PaqJ7N
BwkjD+mEfcdoLg2bC2HmRGDPH1SCCoFIZPlGJGouEakKMG0SCJslETNHRLqBwNw6EtnU7+K9hOss
JsiTM/cjXm6eaA2CTJE5kL6PWySU27XIzPRrkCe0QXvsAQ+gbYN0TSdKX+YSBPCC0AUUcNZ8aMj/
tZfcoc/hRaaiJ/hZkHHFOLPGlW+LcU5qjzNQWgTlhkZgkX6hb/6M0Al4Zrs6GUcoDiL90rGsJzAf
XSYClehJQq/jcGdn/CRikCogjARTS0QCUB1MLXG6vscfFeDW+OOalKdtSZIubdZ4b4hS6oRPNtOS
ACFcy8Jz785aiW7ZrQ4prEQne+P00uytsLrdMPdwwACmKfK6CeshmkeUFPwHW320kDzeq1+Wvbb6
s81M/g45Y9i8BM75XucBKV1Hb5wB95FL/gVsjr3GcVO7UIaKDuRLOBukTPicOFJRDgHiAQrrJ+z9
17oQFSGQa+ElvfAbOK/f6XmRMBPZNIpAojABLtUErvrDxcNPgdB17XXkmUVaupsUWxelqOHke9VU
OepAjoxJCk6hlbdwYWZATAyUptCkm0vabPZNj5khki8tuFZIyczilxStKh3hSOzCRxWDHwxiUcYJ
V1oVSCvLADHiKcqwLjXZPXmsnVu7BpNR1+reHVrqz4afTWsHb9dcQQGr2UGsvrPS2ysMeW5Qmh7C
LWM/g331Q6gaPEbKpKAok0MoCZ+aFQNh81Cp4zJMZwHl66BT4UQ/yKVzyJlvMCbhS9BfIDlz7J/S
N/+N4lDKR7UHwFkT3z3Au0diBUECZwmcxE2yXduhwOy5iMynAFK9alfMh+wq2DkvWl3uXr45TeS6
xLnhTws4C6E55reJ+MHD2vm0bthMviDJ8pjxU9HvxiZ3hZoRVHwhZiiUmTTECpMv70J2VEIOMb2D
6zTSY+f+SX2X34MjoAFUgD7H1+Gk9nMDfMmpxnD6XGUf6tLCI428pIeowZdIfJHtsdBKMuMFdD3U
B7CgFG48SFRVs+yhPrjbfp+d62imYuTYPIusUvCebIt8Oh6tM2OTdPalzcKMNjFGbmj7DU/delhT
kQAlRQMWD6jmnxF50iclwr6iWkP+DajhXn30lKW7N0ZYt3DrnpFX+Xnq9B3W41hVvN05QMG5ebbv
cd7fH8Qt5d8M4pqsKrpu6JZmO7ou/2EQDxI1CutR6c8qSj3ymEzGmWeGy1DfmSiuQ01HIK247k10
FjjPE7zApxnF7IdcOi74T82OaTTxLmkwT1/96WKAmkotLW2op1BgwIZTTPweRWR33cXNQr1msF3L
1xDjAr47idatdvVR2VJeKbixRN1n6qUme+tNi2tRXLse3MCL86LKxVEocaPADkT0QSbC7XHvWdY/
CnMWbcU+g2BT9PuF66/kGDwwToOqNVORlUTWmrDrbUwQffihP2H8syAeI9r15smVvdyaEYg6ivKn
6obyNMHaWxKvRzLq8hyGUCJrcxnt+dcQlXrYEsCvKlRI5jkrRVxapRkDNweqXqXx4LzINsr1JyKh
nVEtCdUJ5pFbhR8FpAStdDgsS4UNbeu/DXA/66cSHqj8Hn9iBF09OxdrhxSHAlRMcAfQvxIRUnGK
yqm2c7Yt/FJj1ZBhF0BegtfIeD6NxOZWt/feJLip8hBOqTWADAcLoLyPzz1TJlxWkyRJNM/gt1Ju
4wvQdS6opommyhejYMPWTyY6PPm291GNRt13XRTiLHOGj99biTGsOPNqwSpnliXnEAtvDY/3s66+
kip3z6PPIEw3KYdz0H1v2t0TNdeCOnttmlNvq1rqDONZdiM6hIwrQHGqHyrseUE+WO92t2reqK+v
fOuDfpG0N6Y1BujEfMG7In1EPO6Ji7d7BpJyUiimFcbEOEfX6JaoA56OSzkTZneaia0A3e5LGafp
Sd0J+96JGE++2XQJ8+SP6DmxJkgtFM7COpvNDcIL+4mfu6vo2nR+jjC9UNmG50eTJMre/5GcALh5
gtkwLe0fQ19O6wfOLcBYcjcFuZB+HgIG5y3iAF1tw9ZIzoLPh0h/DnO+jstFhxdjLULrK9jyaf2T
tS7StIgE4osEokQjjnvIDqEAhCorsqWAhoItyD55D3tWVNiCt57cgoe2xI/63Wi+qF85p9G+aN21
Mh/CYiNDV48Q9ZAngmIURVcHQrs31yG3I1FC9hTCNyJK1DUEAd7EQ6RfG95uEcVb/tC5jlzADsR5
HsULsyHLWU6bvQO5vnii1o1UxTX5rFiztji2fXnS59plcfLcqOdoib7T2Vwjr4MU1vAyMVFoateK
Rg5pnGXAf8SeI6AVPbmZ/UQBZwbQjH0u+BENAgExtaF3O+QAw68wWixyi9BgAY8CH+B4uSjj10R9
Cz3wCTQyF6oFfMGS9r8NSpxAVaE0dXZQAWPw6meae6RHZlBATyr6LaK/9uTE8OmIzzOXWSWF6SnY
YKKzmYj/LnBBFRsim4pmVXdz7Kf9YL5wUze1+REdgpMlP/zaX9g3HxTDHCddv+UoNTDUBZf2FWgw
QurMb28EtPZU1LO+4h/ha3NAMu+RAveTIEMgQaetiOezg8Ad4Q2JB7YY2KpH6zk1l+ItEooSI8oS
lXTtcFst1qai4du62bcgYqzt99GXFNoGkAVFH8w0JBvqeQbVZxPxJG7PRH3N7uf1vJdcmG6oxs0D
6QD2MQcD0K/v3ZHRoft0zYf47J85V1F/ibxz3B7U6EHUBXWhqhJsRA9h/KDLi5Niaougvqowud2g
41tZyi6r+l00p0MKn3wu4AtkiNczh7kf0fdoYpTrztyOuEpoVzgyK8a6Trvk5SMGwcW1un23KeeY
ZvW2zBrOwpOXR0Z+BlbRGRi6GLF4tUeBJtqJ6ei7FcQ5ZClHHlz1UZgqWQ07TB95lSczRRQMtQ44
sdmkGr8LTXdXA4EyqrfU7t2N3wWzWgF5pMRNtAQ9vYlyuDRuUqRrT7cBszgNmFSNs9XlKIMnnZ2v
1CI+R66H07WEy2UtKYuy1ghBUkVeKraWr60xukUV3J+sXUkzP4IHLgX/Hhld0czfc9ENmdmcqEwx
TVVRZeePIVlbxmaCzfl4VlO8i+Z0T7d7IrKCb76nmRmjdWx4ODHeidd4xnCeuuvftvR3W363IE37
3fwScvNwpwyASCNRTA6+Do9yU93A/RRnj4uMgV7swXlh7BIT1v18caKKDVdxn17ofCXjPlfCuBPj
n36j24jZ7K+jTkZWNNnTpTLQf0zgXPaMqU3zkazYFJ2MP4vfTr+1GspbfWyJle/rDSmkmnEf89BV
6oGm/HyUHsNZuGDA+uuYZYKFuUkKSNMqewJDC7L8apmPdvOahR9KeIw9Mpb3Tr4oBpJb8TLQP9XC
OzuSDKIoEvgQZ1gUTidPmmgMGag8a/b3V2aKLFv/9mQiN8BZlC0yibri/D6+7oIxUayulsnCTP2K
MrZN4sC/CI6pilOPCKT7J909N7dEOuwT6G5OtZbHYxA9l+pV3kjOTQ6fNWrZWIC9pUBdh7nsT/cx
HMFNZW4lZSYXH3CEOdvlLi0fF5ZwYRx29S4xzXX40O+Yf8aZwBEAPzUWNVS+9++YFYpt6PhTk9r5
ckEdlRg2x0BaRyKKCEoAI4lJsbtwlyKogtOHcGUgngNLmDtrYlTIio12MdFqFyPtkmrzgmiaP8hw
khbVgRvOIrQ+ZJQxyxe4mFCbw/VMKl96zKMJKPZh8DR7EZxhyngzKbs0BK1LXqD+VuKpzp8K14PJ
i5S0U1jsgKPMJfPLhJD4zvxtCQwNGhMCTv7jRcKIgfpMPNvL0yGZ2dGKQJJ6MrLqKLVByyRG3TMw
EWS2/u1OrQzGtwU/mKA/FBeMwELG7o1SLLuWiTXSAyxtJYH3CEYQuTHduvSIj5EJxKCvWA3DTCZ3
etdnmJcx2plWfwh36ERgIonJeUmGnnrgM/v+BpLecVACDbUOuQIzq5pDgBS/iXewZdf4OLqsuzK3
XyMMV+UPODXHs25OMuL33yDyLyWhnrI3XijZkCsIiYMk9WpR8HeTLxFAo98LbnBU6zMr+J/tFt04
3u/TtPe6m6HP96TxxwWADZkxvyg+RFwXFIS+ymO89mFEK7OqsbELnynOsZnvf36Rifzfspm77UhF
pfd3HdRf8cWiPdviMhu+okOHfw3ngGcyFBuoo32fJX3D4crTBBNzKsLAxkUlCjSMDnjfec7QzhPO
t7S2WLsPlE6VZgoew17KWI9+azhQPoeHRs81grkAlQrMJ2W2eEWDAEYReBRah5YGhliuU1ivNYiX
X1MF9HBjgUXttDuQt/Fh8lezMIANGiIZCGPTREHvTVwU6HUgK4jU+j2Vw3vh4N0vFnQMpXfWdVwb
Yt/KDoIAUoXtOUG2kJwQeUCEDGlQHVlD2FUoHJZ6PQGqwI2FoDVu+fWtvOj99wpvkDuG79erDkWT
hUgv8cKg5LMC2Lm3ituXVp+Sbft5vfKHX7rQ5+HHwBAH2BZu+nbRjBuAYj/JrGufKosHfBB9x2bJ
S6W9gQWQov74DnZIkAD4DPdWsUE9R+Dt+K9hpHuAfoKSZDEdUZUU/y+A/4AOcovPAxj1M4zMBqHL
+Z1wCUy91J7W/LEoCKJd6XkaV+5BYJHmgnkVbICxe4D4vDlvDNG/DBe8+07khLyphx9AL9tnqfkS
xPXQf+W7i+gqvpHSUWTMVHQqvnmYSTYFG43zZnOQxxdpDl3BIlQAs+nfNwSrlRzGZF2F19p8OwnP
t8X9CcFj8GffXNe4ePaHD3sNc8FGeBWTHZqW75A+ffndk1+S5SB9Zv0jKhyCZammCBXN7jxLXrfU
p8YUbN/4jKpr/9w+W6egzqfuLkKz1FvC7hOi63WIGmPzKATZzUfXvrKXQvpCFTY33zK0O1GUO476
Ck6Y9VxgkYrdl8gW0isCOaD3l1ga3HsZ+Sxk1CeNqPnuZsZHEj0PoEwxvkCSnNsHVxg3Ls1Pgcai
nyfM4ffezmhdNTu2xYUh8orXPQPifUACiWnVL3p+QPL5PjCV6CqMLDP5jCyvDOOUDW+gC0i6IG08
c3pWCVvqdPLkpxqMSIORduw8RegPuyRiVxF8jM6/+Dt7H1ik1MCaBLeAbOp9iP4tX8cRJT2FbZHw
R9cV/WShsyq0WmEvWq93K6s+vQGKPZBv0986aHiUNOk8U4qB6kQ6A+2EIYqF5EP6ihX5WZQeKaW+
R5/lc1ucl8YJa5lyFWgHtb0EIRJo+8HfwLtzuxN7J6nJ5aw+rYCNfWqvqT5THoReip6j2CMwOkhm
CSo2mg4P2q7YFCLK5vJZc8EwGkBsCkyhrsFkwiQSXhQY0uD33+5SM99D/q8J5F8bV4FXUgvVE9a7
6zF7E2XY5JFLBA1u5JF7upWIxuj/1gkAZkLt1HUXifGuT3r5UXEeKEW0G13BusPABgex4EliI8q2
n/T9EYlgUmQQV/Btq2AIUcBwSXVsEtSZr7x9qTU3ykfJV9zeuo6c3PBAcWOi7Q1ydQ1rj2gqa8/A
pOD2ILHpzEn0UmNFHYgeDBU83DuA0kAcBfpzhfS0quKFpWOrl0pgXhgGBZJRLDL0qdwqc5364Btl
Y95AyRGHeDZQGrjjHele34sJTgNcjr/2TVpNWUhRPs3TFmWJp1SKF6KmIJPvQ01UKkAvAF09CCC9
mAmktkAjIFp387S8pFoUT8kc4DgVMlwVqV3s2250mLSim6Z13dTRS3vuS0qykEzr4mRKBJArBh4c
gJktu+pH1mreOg3n4PNIrJTeKR9f/EZbDbUZbRuyvWBE9XpmVWi62QWy4ln7pEY69TUl28lyWEK4
2PYIUsh9g+d2OcPox1CDudunCPYpCwvgupcY6O2n043f6Cu39PaHvkTfSahkvbbYyWBxvakRFN8Y
ykbth52tyZdcj9XHej64OTaPYbpMS89fVgbcSi2Wp7G1BYilIlAPW6gwNloYngcLEVg7rkHxqO2H
VmGxGIXGVA38ah24Fg4KlkwEWHvLv7/kVUWu8W+UtIheNFS0bIu1rupotioWxH+jpOVkSegOqu+e
65dimAhIiPMR/oicKeHySXqWP/Nz9AjcAfRstia9n6EpZinrHgfy5/54/zH/4XfKXtVd6esjy4cy
8Pz6Dw//+ZIl3P5RfOav7/n9J/55H3yUWZV91X/3XcvP7HAjH/LHN/3um9n7z183A9jxuwfztA7q
4bH5LIfTZ9XE9a8KZeKd/78v/sPn/VsuQ/75T3+6/UgCsvpVXQYf9Z9+viT0zBRZkS1Cx785dWIn
P98hjuKf/vTLf/nlX3/5b/z/7/z/X3/5l1/+xy//+pf//A+//O9f/usv/5PNf/nLf/zLf/q/f+nn
rarZian9WdNUh33JsmOZBnFs93l/Rdf/bJu6JcuaQkZatclXp1lZ+//0J9P8s+oQ3DqqaRmWragI
reH6LF4y7D/bmklvVjRiX1nh+35toZ8abt+n9v+h6ab/rh9almrosiNuKq1hyY76+37Yh33rJmbg
vqZJ4SEAkVT5si8b8zmPF6krR8+61ASHqg9RPrIt89lAIW4BBkRbFHVAQShr5VWrxAFoH3Ony43y
aLTNQFaj1OemVQ3T3ErRvm3D5Lm1HGxZMv+RL6rRLc6kpaKBJ3f0AmGthNWxGmshInjoAepxm8JV
406KA9R+zUxZ/PZcnAJhqjoQtI6uzDUp8baN09pb20DDeoQq8Zjng/fvyd8phohCf7toRWMZOiOM
pcm2ZhiG/YcoFbZ6rVeaEr55yThOE7ca1omMVpMcaYekLm1oGmKzDzD1DJI2W9o1FgExnj1yEkGA
UEx3nagyKhJeBFmlatx9E7YXR2E2V7M07h+bnCjOc1LyWJFqbaJCa7Fi88Bc3B/ft1rxMJBg7oVD
SEhTNYs2gN+vDX53bEogNPetZKyYiXU7hMqhkxQfWkVGSQ+spyR1uKj4kuktfK3Opo7V5S6gLvcl
szu0K13TTSa5qmib+933Y3fw6qWiSF+pk1b7yIwwuZVz6d2gNlhWxbsz9gP6jNTdIg0AW2zpcKlt
lYqRlkbu1E7DbBraEoqsY2c/joXhoDXEyOdL7SH4610vy+3BqHAP6WIVPVnke/TQR28F4LHmb/pI
TqZRIYMy6ZRwqVueu79vlT5UuLprwmWUKu6+FFu1eE4HUuIYDkfrq4hCKSDsvzfFY0cz3yOncJZx
pKr7ECBrVkhli21C2SwSq51qYW5uPAufcJpwXlSROSuCXll0lWeeu7zvd3GaPo520U2LwEZeyDAz
e50Htr+pHG3h58n4cL8rhug9c5Dv/O0pNU/Vud2r8SxzE2lVpOTps7Hf3e8CsVUbXUI21Q4WiT1K
awYKnlPdYC1HkjcpJAuh2CBUtobfeyu18SwQKW29yMsIuUeLgmEM2nOrZPqWhCpq+Ynjgh9DwlY8
CiiyaxOpczeGzsEXkTacnBBSZlj3BBQ8CuXeWgfkDyf3h7ZUYA5elRskB1U81D2rmeSS/+nHrbds
3eroRf6b7EfRVjWy+qIYLMpKL2bZhsya1/m9QRm1xpe0Li955s8UBOVcL+t2Zm56eF7Wbrv7m8f1
UKbLDlTr/bk67Ze5KXnTTBqtpdkqxhXorjPJ6FHbPM+Mq2rnKORk8oNWdsACB4SfTRXYLR67nVl1
O8/3+p1Wq92uywvKXYyI69IHeYbO5bhVLEAWmWYlM8mMP7ugmHRj1ME04C5t0Lu639mDSwG9b0yc
iHhuoOD/843fj8W7ywxyaDaUa9WVw+39TnGdkMwrd/eHTSih3yMX4YOk1/bCprC9lLqMindrtTDQ
/fKoafGPsaF8ApQQ/YuBJUIVhNpTnRrWFlzcAFRU4P9a+8v3TWc/6FATAIytqsCqFkmL91+QW85R
0SAfSonhvbZyGc5zxD+TwZWPYVgT4HWMzH4ZD6e+9eDKS8rKk7OUwaoK4Rm0wMlyXznwM7pj6HTp
zo4yHDfUsn8ft03oFRcDMs3Ubgf5VAe6jUC0+WaHeT6TFFLxZuhKW7UsJbiBNcnT+2PXLt7TTm5g
Pmj1bsgxw860MniOxrojYTyM8/tDWfalqVzgwpIUnNvmpYwl/eF+FwYhqpqNsXKrAhGdOJVhkoGp
CZ0MfRjFLye1bcqrzpNrAjvuiiBvVoZi1RMbertjq4s8TyY+iDICm6Y8SropvdYWXPextXBYVDtt
0SowirNAGbd2bRmY8tTG3o5Nfx1HRaNOY8MaNpETbTyg1OuASfx4v/OioJ0MkSwt4zG2jwkwRqgQ
OpVbwOtOB0w2tq15NTrWj7jwnuWozdDYV8dJpvfeleRBMWnKbqYFbrdiZkOlI+6SY9/G6TEzzeSo
yU2xHSpr01uhrZOspQvkUbgcq7Y/yXaaTZrRTD4UpT5Ah0WSw2AefBl1/MPLZED+xkdiWtIABXey
f4lLKCaUrFfpGMNhMnJ/1pa6dLzfybFz9kPtR+DrPuymnKSRb+wlPWsowBK6l1HXX5MUe1WbfUdV
6bLCnxdeSH6jUrrHrFLQiENRwvPbpZ+bIyMfd1lsN8lElbx1q8MxzZw+W7qk0zDhXfwfrs5juXIc
69ZPxAiCBN30eCvpyGWqJow0VQS9B83T34+s7s4/7gRBc6RMSSSwsfYynVMHp8RMHqrGGLDo+rc6
tIJbmQ3ko8Qm+R85+qIgT/ZEoE+3dhm6oinO4zh/CjkPz2k/YN4/Kv1TT+kFaiaZ965dHGOXVPK2
pePX5zkAjvaye2QMm2ioEx/aoBTbcGgrLMiS+EknH17jDO9tPvzj9nn5uxm6c1sL43tWRvE+6PLx
ZmFfendMwqI8L0X81HRvpLtB2tbhVxobmF8FHYQwur/+jJ6jgL/64vkJIWXSGd6yliwEJeJkP3ep
vIQuBMNQTG92H5QPKapXliT7W8Kf5gwkbO9qT3OasjylYWVfet19DDMpBrqeyxe32vZ2GTznbVi+
rFdaXZlgc5AC19P1hoeTUuGkCAWrsAUZtrOvlnRCrZX93mdNem+rOMb4OMu/rJ5E0UCq4sbUEu0y
oUB4xBzRtCp6sF3PeR6H3H32wr6+jIn7RKoSgcRRk10TZWbX9TQMYEtBC7KcJoDshYnntJ177JX4
3xjfeAiGnTW3uBENTvTdgmXB3nm2nP5SGzb+7lESn92w+DUX/KWmzpMHTLkh6BqTNWxw6yRjRpUf
kwW6jjLj12As0tg0zwn26WkRzgVvYFr5z8qFle/bovF3wpsQlpbywlKMv8tflkC24ZdJcCi8RA8I
OMuALikKFK8ITDxxR3EvkzLcdgnC1Vb1LiKPuH9Hx0NE/f+O/Mrr3wdJeWxGeLmIVj1HNa4uwgur
vZym7kvk8BVVNf9q+5Lol9guTvaCQ7Z9Yr2pLqaR7OT39azTAL1NGNIMXW5GOs9hobuH9axyfImF
tEWusdp5Rdv+IBDC2js2j7qRJc2bKFrMAaLpJajGv1Wf5RctemwdvHx6pI03PhrTmE9MpBZkpek/
13KPyIPQCeB+Lh9ZPww7t8WRDHZpGs4QgqY6vDpVEF7X07RbNG7xc11huT21rOxb5fryuJ7XdQhl
oiNBcXIS+ic4mVc9YemjSl+60UpeUmzAHDWl98Yx8U5gn8B8gtovHHR8tesGAlhTO1drSH73PIkY
6S14QIi7kOvRXaFw3mtLQ2mRE1E5yzWvnWESrOeOi68jxO6MtHQn2hpBTHbWFKXUHxnxQt007tPJ
g6QZVmrvmGX9V9U4N+ht03snGqyhJ2LqfB/Qpx4HYHhTm/fEcsy7njJ8KVjWd1Hhym2e42Kyw5Eq
LGPzpaiwsx8Cuz3zTquHWduYfxq+oH0dTgfPag+FysdTLMX3MU7SxzqY/hBcdJAXiAwarPB8tP8p
Vv7sslr/NXCl/+qLeHHkNcXFd9IA27BsvKmk+OZn1fgSJPNGjimNV2+YsQpaD42YPBJvtH7p3FLX
yTobYvQuNrKty3r0Zygnlz1E1B+taG4wGRqSZ6i06bM3XKpialHNCvsYdFlKH4vVBfcYw72tgwr9
uzZC7xQHpXezmfWuTqo3UhvpoxygpIRJ8zR7dfZotSOedYYzZZ/sW163DwQHCLoWAQF/hf57GEOY
7dJ5OKk09DEzS/2QjVzDc4EFMl2z8a9OBuOt7oLuzZQY0EgfaUrT2vhiwHhVCOOflOW7JxXo5qy8
geTAoCfSxfTGuxNijDDYYlcOU/Moa0gno92M/SmocTQx8O95TPbyKrEb2lZZ6u+dQKHKNbPudR3m
orY2ms3YeT3tKlc8YkifcfEWxlNzzIoa2fqA4XSxHMXaxC9vsBCetML+rLskuKUwJ8WsxWU9Wwcz
mNF+D+RKbdjvbyBcLWJEr/oKErL9Wut7I5+i8DnzbUlPbOhZPFm0PWIIjYalZK7wLc3KZHrLIwTR
eeY/1rMhJPA8q5Pk6I6B+Shh9Rp9GH/S0EBkyCw99zL5LHv3bkpLPccz4r3Ks5tsy7J4s21D3m1H
1K9oFNjHa/theOEhxDjGyRsTZto0bHO/tt7M3PgVs9V3UoWx/tx5h94vMeu2g+HFLcvu3A00qdfT
we0TpIOjhbXDLjJoUgf8Nnlpq+C6Hq1DlNls3Jdro202KK7b7uDIbPnZVHulL1a/5smwnVwMJqpw
qn/IEO1l3KB11+3JTAE8N6r3T721wD+4H2z4jnip+OV0culdk/CbHu0yt2/dPAfPehmCqYsvI5vn
9QNd37vbonabY6/b9GR5ebHznCR8RyUDI6Ol0RP3QwiLp42e/cR5dEbz7rs1XbqoMK/sb6bnjEJ0
mzVdieRRVqfQnatD5AfTKUm9+juIxoZEp13oxsHZijXNpET+Z3ArHHTMlIm6qkJesXl4MbVrffzv
zFrOosm/5bIocBTw0m9L701VMaYK9nBOFRWjkYhb3rNJoqcdPXmewTrSEYGmQHz27ACNg+XVHr1u
UiyAeJL7YFaEeV/mxosfo6PYWSmv2mg3QcYZNZiMp72EZluQRsJkuZVrIUn3uvaU88mibt2Emriu
EufAbhmqhL0E+C5DCpqwcURKeGDl5FiNTO9J4AD2lhYmJlp03k4mQ3Y1vIYJig5JkXnEbOJthxiB
TTq10MbJ/1F11H7wl91lPc/ANM7Nh507V83e/mW9FwbqU/SD9bTeK2bE0AZao/vYJSFLrC6OaoKJ
nuc9eQiDzC7FxJ8yBW3bjaML8cfM4sccWMijiCw30a27doPKKqmH1z4Uw6tpIq3BsnjgXckFTKTO
pcXGHGuecjhmqSzLv2Oz+hoTJ+FhQULZ2T0v4aje2BkmT6qCNU20Mi6rf8dtjka3acNtbOhXaU7V
m62bt0gkzV/2DJzl5iK/thP1mAm32Hbk8K2GgWFavGeRjbimjCUSEDCEV1en5d7Jq3OZ+2SDC69M
IbKCEARle8xgm74nM/ut2aAwH2m7eLaEAiQKXJREWr9j+hHsw5K/7/rZMZHNNU0blvyIdIygqMjm
bMh17pNEXTJZ//JNk2XKNiWSHtV+WjqfbiIZJlSxHCUxy2/ujGiVZF9c12FKrKDc/DnvqMKvRUk/
wPKogm3bmfE3rBaOXOx+qIyNj1dWCawxzG9jszuCgCWHeZr6Fxe5aV2XyGLhCI4l4dVTVQZsHRms
wbVQ8mdU+H7yPYgM41vQp8nOZVMEq7lLoYgq7+xrz6QxUqNSbPHbVeXk/YyQlVWtVf89L7NwGGF2
MGZtcSsS56VC8ArNAf5O0/vtIyrj+lgJpMFyLgZkFA6ePoCMu2n0U8hm47xNtGWf/a71rk6SeNfc
dk2iXSyEM1Xm3uPJcXFR4MjrtHtPpB3QUJEj3XScvUY2grVqT0KRIxSkDcb3jSRctVO3MjDLQxIs
jodjkbKthkvRWR3LMVubL5tky6zzrmGYLY0QE9qQ6eN1Gnf0SbvBw7FQ+Nl3dC0wgqsGXEo6R7dT
84VdiKBenSo8F8rgERNvEOBHl6U7lQzBd49I132m4gK8xPHuQxJTt88/oejPx2pAZmhMYnysQ2hN
1aFqjWSnu0Agxp2jva12zLfpz9GnymoKt7gOpTk9/K7Cf2O5MSvrZ2U09ZsrdXjOrBqNdOSNf1ne
d1Cf9hpPmt0/hdPVj727mcDam0TOXmMMH2DiCD6R1/pTta902tJqNCEzzyHoo6WKw2RF+tVcBl0U
mO8p42k9A6ai+MbrJEIs85X7+BOpitBnJ8hdgizahzHL8FqXOrx2UnvoG/gXdr6kBjPL+Xc/d8Vn
EE/RrW0qwW+b/0ZX5fz3UwnvbjnNEE3u7Lw6DY3SbIBzeDL5EPyFIBBmQIua0pIaDm9b1KSuB/S0
W6ZdlspybwRzfq/h/viVCXIiEJUanZd/WLn91SaZ8d6pYD61y97LdPCxdU1g4S6ZvOc+ChDQL0Nk
xHoban4Ff66tR24LgCjSQ2Ul7XNYCH5m1blkBgZvM+8UX3GaIeA+rLTonquBt1m6rnEdBMQbI07l
U19V9SHLQuLgtHEbAg/6kWz3qW7DYxzPMb6Py+yaxUDd2S7Rwc4p2EDPgGoswTPxFrCpvitEebFb
lT+D0LG3AzPdnflmfLL9nHzu5cY89CffqghyNMf2sBa9ekJFRDp5eFpL4iKhAm5d9HbsolzRTR9J
NL+4cUQ2VSoFxt3l8ILmEcJXROlFUF77E6m3pG7cNmPl3Od6hkPQNiUkqsDYTpU17RsXeFwYIW54
cxwNTIPI4RzzW9GGWMUVM+FjSevdUjOlyLARArlTtyu6ud7nZp/+kASVtM7406gGNkb4S4qRVJ8w
b/xvbl5etZyd18GnE5LGzCi5R1ZKaBS/itiOyZ4NwntVU2OT4skhupdym2NCkht2c/bh2z1UQjJR
PkXylyFPo1urV70MyVDRo281Bbp88kEiERj2zodTqLMw+/5hjbgCVV0z7sImmW+O7Uw38r5wX1Dz
eT1br0ctN715QueohHt2S2MztRrmbtoSUDYLdJKk+PF4Zb+aIvvbdodj4eY/zJLXynAb3q3lKHG9
7DwE41cTTj7y+OVaY1nY7rsIqXrfuv357Ho9Gvg5dVMa+/WzfwaHPfsw0H22I2RdRoKnnhHmT35H
ioLBfuFFAiG/2L4bnYdUk9URSmDU/93IhglSucsbYgUGChSrL84NxMJHNno/LZW6Fz8osckyb3Ha
aSwXGDIjIc5gbiS5hlayq2EgPSUOXs0iYjvQ6MX50oaQOEvzYUYpEJXnO8epZ/UePf45X0C4Dwo2
4G4T3vKytm5t32V3tWyL2qItb2BvmK3E2ZNtsxHcOIFX3Wtm37udof5KvY8Iq/HwMMfgKI6oKtz1
o+oKNlr+ezQzEws1ps+ZVtVReyM7WNubXkTj/naq+oMJwvzbd8y9TSP8hzadbmuVJaTmQE2khrR4
1qCVCwqQTHdwwWPSO6RkEItCL3peVKxnfsxvOvWSu6mQ8gROEm+NAZQGqC5N74bbXhsZEXUwDOmT
4waQyWP0wQT8QLtfL1oDxg3aRMSW28NTDVR36gU8k1lBSlkuCS9JkMKOsL4yG1O/9WI3Qi3TuonO
veEgbMxbdRG5daBx79yIB0qfrcRxdzoW4TZVhyDU6VWGOeb62QQ7Jx6PxnJpvZ7lPcbbjrh1Y/I0
lXX13dSWsavTSt1r0pD0rLtzaBqAfUEnP9SIh00x+7exssV3ERXWUYkecGIMp3tXYsbJi+djWKAr
eJdT8eDHoRs54mvoRY578gYXv2Q/BWUzw+nVabODzxKM75jR/VBJ8w7SMz6gWCTHIpHepmWhuOkE
ZoNhtwMtu9E6xfmo0FMUsOnc4DcV7q2A9vBdp5BsSruy95UiHCZTOXq2Nkmvici+wCjax3ppCHGf
j0AKC8TSx54A6ReLX+UuQhb9Pa3y75UUSyBIG+/ySmWEGOKeB6yMvX3Z37q8T89q2c3VnfelVI45
fjQFFzpY0yFDhT+0X9Gc92eVCLzkhhbDd8+6DbmFKKCbT5VjweUQaUEDBVqVjQG6Kxyce6pMH4tQ
V08oaQ+zzJKtawgTNwclXgrLF/uwos3y55pbA+1qxxUvGX0OzLiz+OJKVX3K0RrxDfQcXL3gq7VI
VQM1vDtjmp0ykzzfgpAaK6uzi0ktcwMQEA06dV3W4MLLUKmppNFzjbCuSNnMbf+0ZNYj838dGiYQ
WkuZSg5TAwZT9WN/jhc8zGPb+UD4/SOVGe5iZjUeRN/Ee1/a6BvBtsnVs+cz8DdQMKvcnvaR2JtO
3r5pa6mhJws5uKOrbZzlUDTNxD8J4TZvTIh/u5omtS11+eGlrUdYqO+fysEvP8o+5rHyqvJoMQNC
oU9mtHqecaFyDfZxETu4tKRvUT1O34eqJ3+r72lBxGgWAQZDSpcW+wzLRrHEC4+Xmwvl2Sz+KWx4
ewXAfFWzeMiCcpVNQkeeFofCFm9Fpr51bui9NMtgdOLv3g8jRCD/vTSM/VVXDVVp3DyXrGU3FYds
W83xP0frNYxx2G7AyrazuthEsnIv9El7DCEJX+PXZB2aRPuoeQMeLeFCWlQzxtKxvxjOdKZ4GAUU
YpuyES1ZY2PRYi8pEjRQLu1gInOrNUt5nGKJ5dQa2nF0yoHe7oVu0TJZbXrsm/4flP7sq9YbXUgn
ZRNWIU8kwOhmvbgO/+dDrH2ZgJkPLBZdjDg2Hmlv4YQGao2nlf3s253xcKeCZin+E+sHguVT8Ij7
U6qikAh0tz6SFUql2fvOJakzHIDm2bmsp+swLDf+nJaNYW11ruZdP0TOyVWl3ggc6LBe1UF0rDo6
ozK2MMtYhraO4T/ZVf/Drid25lG1b7vUeMlsbbxUvfSfC2CUaSa416iLS83GfycVTa8O7bHdpSiR
vMhkc/sP3Xm6WC6szvLXXEfRpRQGFkToq2uRdPeKde6gOvlvE28qIqMB0zEpChu2knk6VefRwomi
FAqwwUExa9Ctkv0kbxDJaAhXT20GrL8OdT3svTwQYOLNfy6t18sJri+zCLvA5R9XWYaHwnoYWrSw
N+vh7DgJfkJzCZ7Z0K1tihr81cVi1xtvuqm9z1Do8Hku/I8+DdxPf8jUtet5fNabweAjzlKet1/v
8gLjW1UFWAouXxp7Y4plSBw9zbYTvjhl8yymgra9ab12LjAatdCx9vAE9H0KwETkG5FV8YsILVp/
B1FZ2V2HVsQ2gfYlYDdSF7f6ZYOHkIcXYMySjeEGwLBYUoroqR8sqxr/8eN07zpCvaLNj8mCms7V
6CP/nKYfIvUXW5JC77nX3INBsrNz8/amw3DReaTDPiGYLg+T4Lco24Mz9XClfcsAXo7Ll9jI7H04
jR5yR9vB4YupQXXdLa31sdTldHY7+0cbER5XZ3BUpM6sp8jIKZTG8hLVbnmxg7i62CGCqSlz2otP
v2Us6uEylrZLDWT77xM1T8czthOGGT+BdjyBxZFU43dXr/H9R+Fc/LVZkNMMqu1v2p0VAYW07U3Z
dA94hSe7N3rIvBZoWe01B0NhvR34VxwWom3Tet21ER2i2tw7p9k0XNqk9rdKg82IwZ6e6lDNxMRX
bJam+QAmM1yMlvfEK/JgLyudPSlX94d66AX1eIqB1JKw0jqRdXFCKfEC05A1y6QZ9mxxcCqTKIay
METLXBhPsxhIaJnRBgi3qs8UE3iyZOV9Lnej3RUfGh4BvX08GEd666afTRc7Dcb/M6zX2lRe+Zna
e4zLg4T/GNTNL8eyxcHybWNTFil5bcbiWkNBRI1N8QN+NUeFfTWG5rOoWxS3Sr7MwtZbkWbqc5z8
gD9U/i49NYKTdsOHDjVqg/g+pCKCK5E6p7kb3s0p6w4yRyinbXkoIz87AMfIs9EO2GVm6LFSu2y2
Xp+5V6fpUMV1HZz2RpDgwFbb8yNcjcuEND/0U3UDgymZa1QrGa6cjgSO1yVWI05LwppJfSHVquv/
Nam0OA+VIC5hSOw97fFv9Rz670bpPYy0Ji5H43zn+W1xjqfhVmjMzyZZlKfYzb/ssWnonEekYwTu
i0V/8aWbs1M0VvDfF+aGSmuSbY3irQ4Sntz1Gj49ozwkC1Wmj8VFeAizq9T94Sde/OwYaSs32aC7
Y+nhAOO7nXWWlvtlFzyk1L8UkCnbM7b5CeYCtnsKwsze/Hue5oSmxL0u9sM8VM/8V7aAefoaIkbB
Fw7uh0EVjADwf+e0pP+xY2pUbpKIB3elMmwJzSGsLhX1Cd3TzHrOSkMDG4nyU5QYQ4VpkPwOHcAO
exCkxGHD1MwJhNPIt99oWBQHWfeoUg3Fy1Hi7RhPcnyDq4C5gap/U6Dgj2Fj/zhWhn+ThXx1vH7+
d3AXIkaudAkzeL8uOPAlfH+/rkdeHCHsdaaMRtdE9+rP0kRr8tmZ5HTMssC6NnW6Z37X56HLscHy
lF9v1ht92MwNmACfWYdpua+M1D4ktvf15/p6VNJgCYmo+94GCGzhpDyZgXiLGnDOdQjr/x4FI2YL
eqzb/Z9riQ2Sh8xZlzcpMDOJqUW3/mBL4AhMcurAHd6hAcgX5XRHHufxvah55E2D/LhJhlQHUO+G
GZYxVj3EGqkA5sx6sV0IeKYp86tVU/iLkhvrtX8/w97tt64zcWwCKI/mMLEUVGRCZPDrxwgTCBm2
zKFu7f/FxDBsbH6/zzBi2icvTNQW7ND7S7gd8T92JR6ja9FB2+TaTSEcFxYBFzTbRtWnW4QC1kc2
AszNMbE26126XRZFUxojoeIr8rYxTgPTYG2b5aeMehzzeufJWerkyRcByig8iNabrZvxoC42XOtd
O8RSt2hVxM6WL02haiDYyO9KkwPRGsStLJYJW6cMwe2GBU9ch7n236VGlNgulYTUDTwH0wHO79q4
uKxHfwYqHueU0u63c2swIBlOiHaKoKux1KrMg+yNr/WaiZXsdT3qlo+sR+sw1QnZllLatHJkdm6m
tNk1Tm982jkwi9mPznGA37AvvDg9mg4me4US9laayfzOJEeGaY5fq9z284Is0a7GAiIA4HeRia2H
f4Y/t9drfvSLOsjjN2+RGa3Zspmyip88UMmTBUFqN8xV82nBjjmARDcHkbo1ZAQy8uaFBjcXrrjB
8x5PhZGClMqQXG0MMtajMIksxPnLxT93vEzzmcD97x3snlysRtYv0p23BKMvH/hzntp6n7SmDTVm
+eS/32n9+vWTBjzAYpM3dMzaIIoPBR2Fez3j67ceBSEM/dxpKIdQqAkxlOymLQ3JM/0Rj/Dg6qCq
Xru2wYqqR/Pfq/p1vWSPHaFvzKOFk1x8E+s0MwkrTEKl/vIS6zLkY/F3mMyPKYAt3Ffu4k0cVHem
P4xhnDI6tBRFH7oOf4u0ovdrTL9KLz07lV99sjjhYmmU5aEBGP2R/MDHLvjL1Ml4qOkQnQzaZp8a
VWDh4HJuZ1UJug67qeiGF48+9WvfzP61aPQ38IRNXDZHZdrBHQ6w/V5HVbNtRIJ7dTnQ96wl7R9X
0rvXw3QQHR76RgU7IFl6CWE7O7fYy93bevRnWK9BpsAY0nz/czkKlwp9Pc9m5qrR6Ya9WTvlzVkm
KJ1cAipsbHj/e6UMOx5WTTeDfjSqi1zenDCWFB2jJCReALFS7V81kk1y7NoOduZyrnov3vfwFHZm
xMY86Yp/OjV8n+25xY4+JT+5NcanvAicYzjgaWB2zcOtg/rulRQzrknTNcY1bkcnfAlYDfO91pF8
nw3ZXkwP24711Gx9gLo+23XRkGNbCxPNzxr3TUTAxVNT4cJLa2rPTGbt7RKoVAiF0SX7hXsRzhF1
R70Yh3G6Hq3XZKeiQ+Ph6QNijHNfFL/HyxD402Vy4+mZKQfjrAg/zxle1nG9aWQplDzwuYNhevV1
HYYZokrjYq+9nqYybf690Xjdf46sNEJLoyej3Slmm61jQm3dhKbtbSZDBBunmnOaTWlyZkOtWJZO
Dd2yL1sYLawL71PqpH8zmnI+lbkAAl1O10Fk7cYIEZM4jntLF/H87LjDXayDHaidtOd6N9Rh9FSm
HvkGSQ75rSKlxkXxynOPAQl/+cc8YVoUSUq0yBras19F7blnM7pNDPTgYylR7SRi0hdreHITjYVF
1OxieA3HuuudbyKbfjpaYjE12W9OVwKlxP10XQdsDifgQcs/mdK+KwECTI/ybhTe+AkdKb/TxiXq
VswzBlXogflPDJ/SVre4H9vHehZkl9IS80cTWuGrY2I8uXwm0kn0LDEhyhKhP+HBj1d6RgG9DG4m
dJBPY16Pu/WuKnRyYJYz//1Sy59ZYIMcvCilgxAYtUXYvJRwDAxIUEBHL12n7BeUsCR4JkNHW79H
COUE7ctoTe2LWkicWZIe69hLj3Ez/J5i+oWJ7JKdVWlMNXVp1Wejdr7nPYVkb6lP1ccK+tbyFEq3
B7+Pa/OSmNQQrcJV05zDi/ZCvLwrCfrejs6W8iA7aSc9iamu7W3VLb78IvqqOhxrsih/XofOrfPn
QMEvnXPaB5WQaKWynoS7OMGTuE2e3EziOgdr7WC6wGemXfn9KTT8DxWwSU/9D6EhQg2jh7rZc82d
SL0MEw/M/spoRj5Y+9GH19ICMUX+4SoRHnrhQMK0Ckx+bHoPciwhUvX3MK5PeVjUt4G/7tkZk+lg
49t8geRaFeCJC8rS+BFU9QVq+T+oS+rlL7OZE8Bo9sUNd24SDdy0saEzH8KOrshmFF5+w3GvuFnL
sJ4OKQZ0tpUgMVugXoDs8mLMLl6TTdQ8xW+2ZXZ/i7zrUbPlzSlylLUBBXLfFKkFQao+0rmJPpzE
3zldT154DK0vrwbsYVKI1ethEEXDFbZscoFTuW2KlOffdTSTkdZPJdyX+xRfwfbiuxn+gmFhWVvD
Mc2LrH28l3vvJrSiVeHgF0f5I4JdMWJ4rofyPC4k7LVYL9rsR9lq2sQKDRxmneVTg1HTLc7LfnnJ
up/lsG9Gnf7yO4lN52wRnxIkyalz2L64Fq4wodHTdmD4c7oerQP7P+rFDW1C3pd59E91hoGTUbfN
u+nN3UFlZbV3oc0TURJEtyjJQYetsXhEyNPcpG8ORT7TJlO43dmGGv6WLCB2SdDgHNs0z+kX+rI6
+Ebj3G1oaHexDOsp2gyFxs6Y9uuNqpJnnjt5biHa0V3iYaywRD70aeFFR9ClfMDEIvmryQZxXD8z
eoZDblruqXs3iufGmfG4m+Dhrnf//Yr1sF6+ox4NGuBjdFkvCV1WGJlR1A9WVF/Xa+vX2iDkA95w
//02EfhjSviROzn4z/ojVPDG/PrzbfvyHYTZvmI2Z95kkpk3vRyVnnI3ZmhEe9xTo5vvGHidrocQ
lR9wvcOTkzPPQ/aJfxpx/TnmZfE+px3glc08AwLvvRR99Sv3yHQfakjcjpM+1qFzmxygYMCJ8H/X
pCjUNvWkBXkmxdMUYzQ/rsUxSMLgJeoaazulovpKDfelwF3rnzyRmGnW2W+YkC0rFHvcMJQkmEd2
iwyKDd/65aLtv5lW8iziQL3UdQD8NQTvE5XvuxhQiks29gHprH1gB7cgLGdgi9jZeYPpP7MJLI4R
LvtXWmnVgvtNp74qo6fAa128coPqtckHa5vMMicxQbF4UlT8rKvs4tUhUBzgo+ks3gB2fR37sP0Z
tHgz5aoIPr2AVI8hltFr3VUGaJEp7z4R2ydjpNLr/SS9daZDbp05pC803gn5g3+hHq2nDuBFsIsM
/z+XwEV++H41X3CZUw/a6ShCujaEJ2GYhyFFLRtmQXMqUwu2D3DKpZEyPQul053fhkiQ8sZ+pnLE
4bFy9I+y83+a7H1PU+h+S0QzXrJlmIJ4vPx/p+u11pvActfDdVD0NfAnzieaxfF4dT0Ak9D0yIXV
Yj411TTsJtvuX7JYTlvhARlNdqneLBnFb2NAk7A07AvckUlupO+mzy4cjA0uWZAVL3MYp2891svX
zh6wFo90+lZrn54DLPx9zm+hoHbqAboX0Hc9gvHWbvoGHnYiupGO/lLarGUMcxTTg9f/lJ4TZbt1
5l3n4BoZwa63jGCznq6z9nq0DnACnSPk5o91X7vuVJs4+Ap00p4CuN7mzma+cGLikIn6lZekoH9l
hTXCqLoZN2DqDe93yCG6hWsVeP1dZZZ4dVlotp013YGfMZQTwJOz7oNPw5ooNG0GN3C+KCV++70z
PDfo+j60kbAkFs43qckSC3MULfkcXI2FyMdzTEZ8LBuYwI25L2Zdn8YygnhkyGMo2IBGau7vcZQ8
okkEF2uW92YeB2KmJbrl8f+xdyZZcivZdp2KVvbxhMoAQ+N3vK6LqBhkB4vFI+q6MqClMWgImoN+
60tjSM1IG07m48tUsfL3fwfL4R6MCHrAYdfuPWcfG8lrNpI9qEjKe3zHssoBXz0ePg6Bd1ZNQ+I9
N5N95XbGixbM7FehifXj1E5IOWDtTpZu4xovUaCMi23WjOk4E+kwvaQEFvL48dVuYNwzwX76cTbK
jBQQp/F+fOdOuMCnfJhiiMYw9jPoVRlSllTP5HsUT0gmoumrr7nLNA/Mt1Ka5wZf0XZsDQ1NCDuN
UMuMY1B30aatUQFGAjBcY8cmpDYzuTe449xKX9nmsJPjoL2VZr7SWN63uWd4r1rTQdxEZLJTrn2j
e1fdpYqfjLAQ380M0PNQhQxnmVIaSivPbZRD9vZjxi4z11rkzYS30hjvoT+c/GJ8r5kVfTSS+pMo
xvZOZd5dGVJeNIMtSlWob+6QUZbFc4eusgHs5NnvU8jWuKltAFAWw67ACq1D7mdi70QZVvYJ/U6E
QmJdx6H1hsDhpSeJGnNHS8si6bWL3ymTdR6twhDX5VOl6mhTocUhW457tmLMvi/iuWWednLtOaH+
pJcEMuJhH967yvjMhy3aTtKnp1ZKRp5+bV2sXpinHLXvqtAa60t4qKTnfal1Y8aRtTyLgG9he/F4
j5gKnmlW5tHS0lI6A4Px2Ww9nWS1vId8l/jssaAbwRT2jvTTy1Wr99nnkWlxFoT5m0orf1HSYtER
6qNTs6ttkfZPZk0pMcWVeCtDBGS+1x6dnI4jHWXnlkizW/eN9y3x9S+6R+zB42BXwPqy3rNueV1m
F5boVTkbm0Y3tg9l6l0bRmBHxhAxsVfBVBx/HbAXFjSUp9fAYHZrBjnaqImUldIdQOMWzlwW9vkl
dtvP7dQbr5h4wvVgi3on2ii4UUl8t6au+FBWBcJF2JdhOuYfGOLmxHm1WPmTjP+lMPxtmF760E3e
EDck8MRLfWcPZnMomvb5UfAGjGaSImdDO7GWjn3hrI2CkZfENnGqjRJ6u7BpFMjoPrgy/1hlbrLJ
0KzsclEVH/22Wo12k74lXuhRPIT68vFlaKGAvTSogkz69nJ6NQIMrAvrcRRsinWiwOP60E76aKwl
VdaBJMIIMNUZnQAKDEwlHwaUU7suC4v141QPWwMpREXMbTOLmQJI8aZtq8Pj0a/Dr+dSdIHryLe+
/N++dvS7YhGNMbg3a3DuuR8bt9B8g5SujoNT3qI/3BLm0HnHt9qYHHJB5n7Ur8PDSGF4FdS6x8PH
K6m2r3OW6sd3yPyAf1bHEKrccoDJlzHjTPKgP0+IZScLX2pSR83a1qfqVYtNUD5ZAbQO4RYuauOD
h1pnFem+ux+MwPzABPlcoep4khZKJDfqD4Ie5UqEubmx6G/edKeZzgbwXq0jrs4NaEC3ZdrBxIzy
o5ECk7cq+rVtoiQdGMBaRumEqwSu3Add6N86oOkIalEKlH0/bgJES2yntfHFCQQzooEQjqa9s0eZ
XhIshTr9qQ+aG/ondOPTgpUwexP0LiefNucYl7h5jC8FnaJFNkRkAbqBxcRxJfpAXPwsxfI5JPHn
tPB/j4wRZIeOPtRl5d/5gU2o6nzgpsRi1BycOpkO/YRX73FgjsUF+/8+f7zy69/86csbJnsE+DjW
SsUdRbrjvOTpiOZZQ0XaSVQW6I7GS5aKcVM4TXeJvz/0PZ2bVucuJN9CImHDAojwxzV6fB+ALpCi
oR6Iu3DRe3p5CkfJnHGs2A6HDclpo8lEN0/eJvfoyaHZmRYOVTq4CUtlSKaHll/Tkn47dpN3CpRP
g+tW3wvnqUBe9M0tUNQWEXgPo3KiA8uzdlFs+QY5XEsUTiSVJOW2iXUijErYmv5ULqvQQpYhU2ZS
bW6vVQo/TfgUL7E1ful8rroocXu6gMwlExvy9eOF2qP5aI3q0+QZal2I1Dr4bHLuXuU0DNaK8Usb
Js9mcEhoI1C13+Nw1C92DgplCjX7oxWH2y6kI+LSzN1aqqufhe8Wl0pouDwjFNLzIY6JmUhsjcjo
KlK7UBfAOTGi39Kgu1oOWXRWSt4Rtr1hU+YiuFXaazb13qWrpLnykQ+vgzztz1xA/dmMGnsJOJDZ
WYIi3WIwCskxBMo9H5zQDTZJCP0ecQ5QFCtJ8VtD9QHXH0LiTupNFdbkJ7E53olKkTSlaHig0RmQ
n1vuUxZ5wc6LEtj6qOufJpGdutDFDBZW2fkh9GybyRngiFv4z/JzEm5tFDyv6az8mJ3JcRO2z0oz
ytcsI5S9S+Mb4/iFcg2yE0Opv5QVvFu/j949P9JfPBXK58raPV4Khl5/qf3hCoIPS8/8uhazw07L
Rts/XrRDUdGd4M+ZGvk9HtyccFfmm/58SPMiWE3JqC3NPg0gRVLFnbKkTqE9o42Zz7oq4jPY03J7
3CLHKrW4WHSrW4ctJoYahQAjIRMYcO1rNqPxka1lN5aMl8kR6eKxY7Cmp5fHgQYGFwJarX7FhvUt
d15CPWR+rNvtbgyRn6EZPyE804+UAGyLGoy+avDNFfFz9IJaHJ12kea4A9Be9rK3Pwc+V7eY2uLe
jTEo6qhF+TW/kAWSeIPEfjcbqgnX9qsd2+n2rS74PM5f0FgFNYFBHSLdvL62/gAch9Vt0deDthEd
lr0p9o1dE8vs1kYquyVVaR3CcnihrbScLJyolvKHQ2WltEpaSTVJFmvtT+4hVB5/6BELPNf1e5iD
WAvbyAI4NU37iLv82Qsmax0VjfPUJutYZOGqEGVzQQhrHIc2GtcT9uAPruiOyIiStNwlbdp+dbhW
iJyY5AejI0tpbMwvNMNgwE6Rf+YHi4PDSDKc3+tFjBpuY5ju96Ftu8swTGoR5vBuGo/CFEPMrOHQ
3iWaQW4FlUVIw/TVkdLY1UUTnhJav0j9tZ+PHqcu/HOjCA4jjljs3EAZ9OTnIfrj0eM55ZjJLjfH
zwqSCNbXOr0FVWAf2j7z1whXDmapTYCiG+0UMPk7Oha8cT/SoPrw1OORHxffaF/6+yQorQ2yh2BF
AyR8SubD5E/3RrV0qcrwhJbPf4s771SZ9nhX1OGvyMZMuoxvdZ88ycH0dpOMx2aR1zV5HKUUe2Xl
2Vof3fqVohdsr4n8dJwww5Sd1HHmJ/VMeo2/BGw5F2rW8LDIjqspg74ZzTs+rDFpPXZvUgkymTPs
9SjWvDcxBNl+rPJP+HY+rwY1ZW9TJLtn9uarxEjFc92Q5Z1QmBCGqryXPrfJpUV5+y0Zt+bkZU91
rJwn7D35pilMa1XOp03ZiqejmvfFj4No9J+PHqdUvOpQYYlFl0uGH6VoYufqx9ubK1M7FbJBnMJQ
3zm5oLv5x+58gMMytzFnNYNDub9FCnSlzlZPXmLWhwih+uJx+jjAjkLP1r+NBMiTS1jHx9DQPzNf
yu5e0qBE6cLjIMioFszrL9U8uQpCdqiPwdxcHj0eBXno/3j0OLVdla2x+yI1oW0CHSQPUImnMW9u
V9dbl7XrTCx5sA8b7q+N7Rc7mSLdS8csOdUjwq+JZBzUZXGwGbW0uddEKBR+HwBRqdkRBxZAcwQE
c3qu2S88b5RvWmfjd877XYWDbM4dqZYFoJdbr01PzBuJ8qnj6NmIhjUYDP/eC2keNFXmxLPrc1oU
PZQpqaplSZ13TvrRuWY2gxRqrPxzXXwcrIvU0cZ6qUM+pI7Gb96yZWfpVwDkgTJiYJzQv7dHczZ6
UXs6t/nMdnG4LkK4W2tPj1vMScHSsDR5fBww7MkjeUFyHQUOAlm8mAvkvuRz2bW71JjzbIch5i4S
Mt+/BRn7SzMd3GebcTk1+1tF/2djy16sHn9M9lagLP3M482p353eyz9Ois2zDPrpWdjc+awPZdGH
6GcHprxzOTjEyng2yPVGjrlRQ89eQcXRsVeTIl7QW3W4j2oH42FhJvLFjJFnmo3L/VIW2tLOndkn
QiNaG2wTsnloHXunIdyBbv6akKiiSownrbV10AJo12zugOcxi8Zb6cENQKTpXach8m+Y+LSFnVYw
1ubTxyH3YnRxgug/L5neEllrKwdNIH/jsFgxrVerInCidR958mzLMTqEzUisXWI2Z2EOAdnzDvqc
LiR92NaeDM0Tm7RWNctNSA5Fb04rCvviZjJ9eo68utyOIarbx+kAgOUS5MYutguM6nntbLKKasaZ
0tpijPG3J/tA8STb98vjZVIIKCBghhRdkgDAzXCM/ngILlyshpZ5IX8FF/nu6LKOdDYuM1rij9PH
C2HkuedfX+K5b7WsHcSZf3satoK5MgoEEFOfkbjKB33s0XqEZv7zEHm+PDB4v/7D8+jbkt00YFoZ
c+AiLOWM2OaeOG9zf3Tnw+PRr+cy9LZ1JsNTmjLqmCwfkkQKlTaI4eJHTfUN0pFGwlJBhHaNibwD
TnJiVDbcBdokzU3vxnzimTK8DTNFvA5MQBXBWnX5cAMWaiYdi6+EB9im4cXnllujawHtY4UNozYc
ywut9uqNhUfxFERollDb/Xz0eI5gIwICBmsVOVj/2zpub6OWm2D7xjmVtHPPj+e0stpJx1sjSauP
AlXi0ZoPj9OiHpk9Ps4Z1zna6FzyeFTXxwGiAqTmICeoSgqbsUPn3VsSNnG3nsdZwGe5tb4NEmfY
xVHwdXCm4WK15XCpc3+40HIzTyWcwaJV/iV1M/9CYWvv9IKUFsmU4e6mrN743UCVghLYpHpOvupQ
9bzbkbnzwonivoIIFVrdlTpzeIpsNpIYDMzffTo/5KkBsCwNELqssY/ltUuFfzIQSS5Nq49Wzrzu
Pp57vAovgpDHx8O+JZe6h+PUJpZ2Lvzmz4cgYADAMqVvfr0gtLI7+R1pJlWpD9egEF9iO/q9GTLv
ZYoIoNBzF3OMVrf7R3WcIOHcZNmIENbGhM40N1/QMhLPvgCG6kpdLLRCs59LFdTI3KpvAsvysRf8
+euZkfM4RZmzjRA3Lwy8A0eZNubbxP4pTZrsY9jIL7j42Z44X/O09Oai9XNadaSqKkk+XWn1B4m2
4jBh8jig2EKp9XhoRDqe506+uTNmJhxHNuFJ8FE2Llpoz5W8G90qp4tNpIWpjLWyfO4Xut5fkqLq
Ecpq5BqaXbGBudDhFiaoxWXwcmlM8q8jneDNIbL1Te/12QoTTIc6C8zdQoC2XetGSc2hCpNI0er7
Q/mBbYlVtXvIS3SWzAoWymwUXDV1Fz5Bj/Ne4dj2KnrTG2E/NxMX1CC4inK1D8zoEDUpPsFKt46/
DiEzh2WkN/majnZFaEFr7QaRqGdsBzEtJ1wZCl6EI062E4L/oF97sSmlZkJcvh71pltqaFXOUQH7
gOzq+CNUGg8HZomDtINBBwkKFU3mk9rLSNLiKvJgCJd1eqntjDFiPaBc8G2WRS9kusKNOjiJSkzb
IBZPj7Nfh9QkZcDvvGpjVNMZEqx39/goPUeTvQnKYIBkuu3owvI2w2JcZfMHKZ8/Uo9HpXJRyjPm
Wwy1tsmAW95j00Ev4En31VG0DyujKz8zCb92oUK/yCwnTyAMLWaFaCIK++uoye+BaUXvU2qQ9Jgk
IV0S2a1p/08XJ1DJzrYNgclaZ3X3nAlb61izNSP5c2LotfwTmPAn2+8/5SCa2Li3zb/8Rf4jnc6Z
U22okwzLlKYu/gHlp5NGoLsjXNIgUkWyIaNwQYhFf69lmiFtgsj22ji5vi8nsX785J+Ixr/DCv4B
h/wPgOS//MUStge48z//DcD4f9Ij/+tf/+f/+i/AIv/HX//7X//1n6BH/vyOP9CRtvkbunLpubZn
2EKgy/nLT3SkJX8zSCrUdeGZxNHpBlDJn+hIYf4GzZEen607vC5niGHzAx1pe78J4RF/ZJu2ZTh8
wb8HHWmYznxF/YmHyE+3pSf5HU3HNlxIprz+J4hp3ZTT4Ge9WqNWaHBZOsM+9xN67219Saql7ZQU
Z5ak2s6jAgCwCe2jg60g0z3i3AGPb0XX0XdRQ+ndeGjzTeAEzUrXB33pzsM0s7fObLRMWlWHxk6s
C6FJnaXS8+Ajgbasm+ulPgqeaFvXfbFWLmUozIxwLV3ouEx9yJLRovioCCQmJIPTGgXFyiaOLKpD
RD1D8mILbt9d4BxVrKMshexHUZo1kBQ1ebAK97PRhOZxmg+9EejsXlW30mchOiggDCp0l1aFdAR5
pf24iqsopU/eaUtlJ9NsViJ7qce3DZIFg0hXfxkr2bL6xkhgqvqoN1V8YsnKty7dmuWYPvvT4Hz2
4p7oHzagp16LWkauwbVpRxKM3f7wOAQkox1kXMH1//Gk/WXMR5LhMPml2BQ/5VbfrSZdijMyE8i3
pTeuTWgAHxJm/vYownM8VOqKlsfZOVXy+6gF+UVGY7RTNtpR3RHvaMeSZ0n78pgienP8ql/XkTae
RctGqm1unaXvaz1rXxNJunUjfTr5onmNWOdfumlnsAtoOs07l3FnykUesTMp+ECtmVdnt8bS6bMJ
bSLfs62x3vbhKaQp1Zr2gTaatgsm9xIEJQqRAhNE7osXMYZfWvU902yXVEg9AAuakVVlR/6TrZGY
Usvu6iY9phbfQMmN7NWtor3FPm05SY0REp+kl0Bsajohz4x5WaHDELB8QWZC64I3z/ht/OIijCi4
Jh7+O4S8/qpOWPKw3b+3vgXeqyM+bQxq61C0JbELlli3BSLEyjDjrSGLFSLXCuuPa5EmqLP10A3M
o8mxhFp5kykiboEak5t48+L101EFVX5vg4C+gFUD4ELu6hsGxNTJrWDY9zZRoP5ExC5gospsTkFV
Om9+jr0UCPqd2ohfAZ5GDWQuGKLogFIMe1KYL/D9aZidaO1bXS+Wjl35s6QvOiKSMhYpbeSgnQDU
DPu+iKtzVejuoSgj4H2uES/rqowv9LCPtFTN7zlmuyzHMwSobhGP+nC3dLQvHYyYi6MfpR9nl3Je
WMl4IKezhiy38NuJ4O/5yUYk7Mb7HleqiOmjg0ta2bNaMmswxkD5Q8NT1892V4lT07Jt7KOm5zdT
r4Yt527XGy3nvdF4+gGbeL0PHNDpMFj0bTZPKPui752FVxZXGgf+4fEc/Af9KtIId+0o8AfjEbW0
nPwdBMMaANA5CcOOL30b470MrfDmh014SzM32CnBjuDxHB+6/BS7vgspsYMVmGoA2HMhFoORibWD
gWQxCPLr/VzH7Bu4zKDBf4fSvMZm/ZYFSXvN0zZf5c6XZtaSWV3AtWKxq0/t+H1uKX0I4zHa6j1h
SH7T73CuZbRr3OTQ64rp41AGp7bZWUU8ESExPQdce/DHPRf/mjI/Fhlicd/2kPv2rbahdT+tU37E
2GNWM0pFG4vW6Xo0ovFiS8ga6OKvzkjLVI1fEY6rTSxFz3+iT8gqSV33+KfzHw8fz3p9NOyCNvrx
NY+nxg7nQauFLjAua9lr3wq8EgeDqGxDkRmbeSNeRUXPwSP0wJ+K+lCEKlv4rpLgYGP5kZn5q+kM
09Og+zTZE+KM0kJvqZt9rnHAiy1EMG0rirDf/+m5x8PHoeRPFVBd0cMB5MQYdjoMhnEv6d0e425X
13X8MRwmKJc27W4EKBuEA2QZzT0E4cQXRHHJrmrbp9JjQ6/lQftqFdFNGKVxxQDTvkbe9CmI/E9t
UWiXSIuZqlepd7Lr5EnX/PBe1dYuCkDh1tg5Aoo/+ZUWQH1oDCO60+REg2sjs8PmCNm3IY+9/NSm
Sf4EQjE+sz3slkPBDquQm8bwp0Pa4ZfsQWvJlvs3L6lC+neVaOVdA17CuAWAyPBUa81JmyE7j0MY
MEfQ3EQ/0OgnfDWXIfW153+kvYPRwWl201jsiG5XynuN2sF8KQRKF2+baez6s9gikxFhBl5jQSNn
3tq28073ccA8PSycyKjWTQVwq8GXVjHVOHRoOtDJM3LRILaNwsCGUn0GJ1Vuh6r0XxOcfqvEslGc
ybFaSJvukQFcgAIeUgHzdfsCSpiQ7QSAfD/Nzd4se+u0pNsDRM9uunTnTgsS+llc7MGP2FYqm8ty
F6ek8Jw9SVNc98BkgNPgJu669yFPsovNfZDGun+1au5B+KXXup8sAcOINQPsE3ov/VDYFAg5FqJD
lA05YUPW6+BY9iczJDFE4gdGBI9cVY3kbU9dBEzKd9NFjTKKpm/qQx9giYo5rFp2hcfKYYzSkHPO
Uli1a70MzLXbcDWIQSftjxv22sxJu6xoLK+TwpCHqmuG7VgZr11tZc+6H2TnRHeOjd96S+7slwTH
DvcXFdzFrLIS6F7W9ApC2A1GcylS5W2rQTLrSH0s1LjKdc08AGx8pJco6/A4TwLjAyTcbP9oYpRR
IY5RHbMJtZHZ+tO0ou9PP3EUKA/ofrRWusziyaF2IZV9VAxNVQ36pKQfjcbA3yUOf00H5Y/f2CQV
i+wj7FV8hlrHUu7ZrxjX86cy2+gePdhgQcZmcrVpKAZYmxZ6P8pPGrZ8ze6KT0zENnVj9qRNqK8u
w7/nWHPkZo+rhFCLvmtfQGHtx7Zzb3rqdAflc6OJw/CTEpFHqh4i8i5oDr3pqWvnJJ/SqFGrEO3y
BaDRHr6CXNsSl28HHw/izByKM5aQum1nY7XB3khMLkmHm/Lo2gTDV1W2apJAHdPYQc6SNqsEN/qm
hOq9xKmWLuMKs7JQHmdYiYLZYznpLZz0psNsxwzf1YjNDk3afpSL4baKk2EVjGRCoYEwd1iAeupd
AlFMW0WHzszO9cOvCD71oP1x+PXcIJxNrxU44M08P0fzdO7xCOzOtYBMjpAYi4A3nXvRRM+NGL+7
g9/v2zgqTlpvUDfOK5Xr6S84Jz8/5HP4Jh3wMyhGhGy3IU3M5cMZMnrVW+zU3bYVkkiing/LmDvN
EtHouK0JhLgnUeEdVKb97tDseoojg2gXNvWQThc6Cfa3RkuJZMaF9Rqkkbs0hvBp7EZyZCeW6qnJ
jEOL5nERBL21DmjcHB1HY2oohktJt29pYaj5cfp4Dm8VgAgrrq9pbfxOY8pfN9lQ3XN2CffUbOjX
lEO2d7rR2HHlUNyW1aULNfOU5EAl7ZZqurGqYUEU0lBX3XkEIG6JPF7qrResQLO5LbPWzKQZT0Wc
kwVp8aFLRnKNKu0b1mrYhPOhdBQVWdJs27qRByB28vB4JJWhoO788aSv1fUO+EN4yg8RTPsDm5Jb
rCpow1qFUcZsDmlrfBoLbiGuICNIH8EzJmJ6b4rpuavA+tQxN/AkCpIz7YR2TyCEtYYHgIPVrGlt
gAvbSViAUXOEiojzyYdLFILMWnc27b1UqXwj+vauDVVFu4v2fUDTvhtlfmw8EI2W7n7K3bx4NUP1
Bq8iWc8ip3VjBS7W7GCvUvtj5drFTRvzailRDu4lFWDq6NOXWgXOoindeI8i1Lz684HKtTkHWbxq
a2sRxWW8iwcMCH3WJ7tClu+d6dSvZZt9LxUD3SSy6YYWZMyJYz5O/TZJJpf/P+1SbKywkBP8lkOc
ogmJy3rnxXR/mT2jEiOtY1Xpcb9ihaqAjoTDFiMlNaU5mSvdCY96INKD6boAnx1oZbPjvR8sNoAe
nDnJ9Pmq+H3hMNRQ+Vrmlqn5PoHt2Yii+GhokO4y5aQnS40eupHoTXVg1Xx//A4e43tiW/XOISqY
b+W8yryVZ0Rh0g2p0FAKciuYTHLesD4+HlX16O+QGvN7Elzgz9KEuFJ4VU14XDuNbvKy8qYcaOYQ
LXVvFKzdyR0ZyLnzU5rqstSWA4Eqh67stmPER8dP0noZ5jWtVBeR8EiqOxrfLdT2l35Aeei2VrkP
dWQLs/ZtAxSmfWn0lcQ9eRpDm86wQbsqKN3wKrTBAp8m9KPZmclS86dbUgp3idx2XTvUdaWe/15X
DrQbCVd5LMWKUcXIJfImcqP7zLdbsOjCKyvhOI2JTF+aHj0L93Fn3Uqa3pYjSgtWSvc1qtVLpRso
lLhni1iM29iAT/pADD1gQ0V05G/+FlLHxxO+D/jYrxjoqGhqSGhWAp4sGkPSYNl8rsYCaIbZqeo0
WWG053bynBFeycLvqyNcYISHcZ8SN4UR06yt4BJNctpVxZQdOt+fOVGItcqo1p41E0BP7k79W6SJ
aZX3qBk1xS0hkpNccZ0gN8v7itZA6r40xT7NnddSHzHK6/l71uBStxqdwD7pr9rUamHLZsMrVVa1
tj9EbeGu6tGzlgboWhmiig1pWhxNmawaowi3Lkg7aEb5Yrb+nlvff6s0EogbU7VHP0G+pPunRqXp
tSvVqqVUvzapDQ8D+tyyH9KT0xIQgIsKu25qksWk9Jc4NUBbNRK4ELaJwB3sQxoXYgFRa3xOJmda
eKjZl0Nq6aus1fNjEPWvfmbR/oa3hl2nSw+1gZ2jZlNxeBxsr5gOngUwLS8jiqYeZ50l+ekj4grG
DtXzSE8axSCIt1qrMJ5Q0mdhNK3dMqXGAx/S+ArjVkSIB+s5Ps/wo0vpt5zcId5Gxtooh+4yzQd9
7EDLBiP5bOGoIX9Bgqhl8iSNFteo0a+HQqbQCqLNELbp1iT8bhkYzLAFnzFHEAOWFOXGAK55j2aM
MT3tq2MVw0mgOdoGetOvGKwVqzSpFW+tHt8i6J8MP/TwS2y6z3DrrEtBZAC5kA6JQsJpXuWc1aWE
We4zy7PXvY8vz83YLMsiK86JqTkL8L2ECWhcjo5YB5OOYcYKohd2xpVF/ug80AMxUG0n+rCLfIrV
sizZK9aBAWDdXeSClbbnrr7wTIT0zAzMK6oZue7tMLhFTc4No/1IYArJa2MzRBtod0uXLAs8XAku
VlP/RmRrdBrwM20c2NrgB6Zgpjv5K0I7Piqgefe7j0H6lvgCCTZG3m5yqUzng3Lp+VdZ8s3GEMAn
Etm9k1a31C2vuT2mFxoe/Bgw6yoiIE6WDDWbuDc2fVnyf2Mpuz4Obk6vDyv1PmsCdy1MPufNj522
f4pA7xXcdjoFmbXpOnPjKO1LC+zw6mAf26c9KELUtYsydJKTY/faFci/v5HFDpyK3GR1VT1XGKGC
qiK1DAMl6YCZ6lGA1vKUQ01dDJo7A7lkB1vJW5eE5N2ljHeWH+pbXSNUIHKUvXYzGb86NQqMmbTw
u3ezTKEgEjMG5goXz4N2RYLmvExtVi2Z94YnM3JzZuuhOob6SAJT0baHx8Eb6E/6JV3BpCxY7ADR
LV3hvFQhf9HMJr1La3lHMk+7jEnRPOXzSKccHQ9aBR0sK4z914HeUOGqeMdts9ho0mPQPtjOG5iz
ixn77sH0p4/u2Cdrrwy64xCyEamHegPv6TlOiSP0u5sof3eCmJgHc8A7WxRIq8rP8YwvmOb9bJOj
3htdqIQJ0w+42rOYGNYIPZ1XZbafEwdjRifijC0J9CuzD39PCye4y1AvLrDcFVp2fY36Q9vTJXIv
nQvbFgn7J19jzdcTudTi7i1FpDW5N4SAzYZdx5JbAMKmNJ9WTsgwx1L9Rz8gToO/C5kQhUut0bwP
SoU3ix3LLR0A7lc5FZSrY2QMvUjbIhbAjVPCgjVFc2fvs5g6p7ykQztdJzd2wM3EMC1HeNEouylU
ne7J9ob3PC/llvojX0+VrhYTW4yjFRN/gNPAXhea2W/DKKI4JNxLG6dxMTjt0pra/EjXfAvoKKaB
qUrYGRZ56P6w9dmzrDoRZqu8Rv5KZRjtTcSqjVXm9yqJcUykEF/tRnt3PEmSKB5ONt5ldkii7Gz0
Ujtlvb21AhW+TUih1hhrzXUZmSv4o90lQaFtMdINoc/8x+Tln4nu4l3WSc36/85e/htzl3/7J2Yu
f3yvH1MX6f1m66bBlM8ziGnzmJL8nLq44jfdZOJhu4aN79V2GK38LbBL/40oas9jyyKIqnbnAOOf
UxchfnN0SfQXSmTboN3775q6mNRPfz91MRjteMg3+d1cQLmsT38/delKKcN+CCCRdq5L9+ijGzqU
/az57b6qC7WIsezfqrxpV+y6Cy1cRnQDDzbUtk1BBDPKtMKCpV3vGjsd4IF7X5lRkxAVlxgZbOjg
Te9Sk9OE4gNUYYQmhcDwfXj6dbmYUFIc08EvccfwCYZYsJ1zHiJlUU4TaeHV+9YJMDeYhBMUWvul
CkR5pF2n1jmNilev63ZKjqgjmvKF2zRqqEx/nshvppE6LP2Yj5nZrCtJCCIyYQST4XBuRT2cU75g
kefJtIomx7qwROSzzjt/TxTgtoCydfu/2TuT5MiRrTuvCM/QwzGNjtGTDLbJCSxbtI6+35Y00ya0
JH1wVj3W/2Qmk+YalBvgiIjMLDIA93vP+U7vhsW7nXgvjT3Rzm3z5FHzxrdJOskHOS8uEEEZn2mf
tlfT7f/UvSTr1h/0q74MdhMb5znrecYwr9WefmUruxej229tQ6Jo97hp+Mbk3DV9Up/LKsGkFPTF
WktLotqD3D8iX/lWjWPxaFHdHZv+hh62vwGiGO90iv40uMudzBON7LjoPYoE9584sw85oX27IcNZ
lEfvTtUhyDPkszZW7SXz/WClTXV0sEy/3ISNHh3zeskWbeyGCMg6P0154l014laecrIOiPCxDgr6
Xy2Uf2fZwKqjrzl1+h9zUwxMmh/TvJkbt7l48/CtCKNh1wvP9rb+FJKjmgjv0OnTN3Bvcs0WhtQh
PV8RFhB/i6We0g0y5NZMCiIavSRcAWrKH9zay0nN6nk0aFpzUsPcF8bCXP373E5KOuTL8DXXEsSI
oHxC//PvC6HwWXdiCylm9KKtP14rWcf3fTtM2yGDwSfciagRfR5Rbw5b+o/zA3hqAEvBxl/+tyg7
uBq0JkW5XjTVyZo04JDQ9303f2yoqzyjd3yqHRan9PX2cs7kxcvG/iEby60nAhwqablY9NA+bRKJ
idiMu2c4AOEZglBKFuwYritY8nAfqBarIfYHFBVGdq/OJoBA7AX6+2oiptVIpuluGI38KUvwwOm2
PZFv4MunmUbHBbz+i7qo9c43jEftsWQ9TnRslP8kFu8yFsEfN2jzi5x11Cp962z8gkqb02r3SIjH
q5N3xyLIvceBPTSIGLzk1XKaHHxjqI9oGtujN2n8/YIWF5SlNbd5tgATY3HYl9owATBLrNOEAGvn
tVLbeVnRbnzXtzYIgPvDXILfznP9NqQkzE7x8GgM9sUVkX8VphvtqqqTa3WqhjmAsiM8+nUoHY2r
nv0BzNte8nIwrmrwM+KKyCEfVhGN0w2akpCdQuQgVeOhS68tOLtdlL3EeXiSoE+/zXb7kcvC3nXm
CIwjmh7zUtPh7zjJtR3FEX9L9Vg9c5+ZkJbU8tYblrzB3Vr2KuVwtGSIzFYH4E85FlWllpOB143T
XjgoUjBk93fQBcgTGsLbENoO1sMwoQqN44V94z3oinGdxS+l8iPMPY7WAvJFP1UaxuNYHrjx3ofS
L78Zc7CnaA5BKu//JHGpP1p2m238CUluYrbesU4Jnsel82hzz3kw4gd1ogYxyJMx2w7S08LWWRQW
28UwcDJKf1ew6TtOUYPxUOCcdBCj6ixB9Nm9CRbufrSsdqrnKdNvcVo/DHI4BV6VPM01Enc9C4ut
clZJz5OkpEo00Q4btTuQVsbLuGPR9UDRq8TDz1dNDT4d0vvcxBw7dnynUAqRNExKsbdwjZqibdbc
m6OjOnVHtGlzjf3AXDBHphZ163Zy/M9TOYmOlgVeJXW187ob2mlz/wXjJmryo+kNZ4c9hR1sQ33T
bctxxe/FCS9scUBDXwCEbLVzHOruPkUNv+qXEI8o9GNayhN9vS4gWg4UX29lNgWAdD6BDp/JZAOR
EcvK3HtO8DxVkY5oXrhPM3QptjdC3xaBPt9MEPjEYL0NkFTbso4+koBfkQmszl2aVcQ6Yz1b2UNz
xaAv76tk7p+zCf9qY8OqUKcTHZZdbfvhVp1SG3JPkDqLFY2y/rmJXRw/tuBLTX+sYSG+S4sMi6Sp
X+vl12Fyo/whAfLQpYXzqIbctInS0EKoh39PpVQDUSNl3wZ7OplN776XtYaduHXlJcnmcqvV8kck
tOGBLxH7PccYeFSRz1JTaq6rPqasboj3zjvxw/PfREBt0hL6sK+NJT3KEwVPZbu7hiUt4pU6LIf5
0W6G5oxddjh3eTKczdYc/nE6Ewyy7/3hqi6ql7UWzaDZ9U96VzT3iPRhEKeGPLXZEL6Jdmm3DtU3
2s31PhCCUCZzuhuLSe6nbBgeYf4dYqMnCJ2nBQapfAes/ad6bKgpS4o7sii5nuVg3jxQdVZrXorG
HffdnL4I9tikZ84D9Ii6/9bJzlnHciIOwrT8F9CQ/OAT+Si97DlF+X1LzUuNBPPRCkR40EQWr9l3
RlcstT9do032HrLoK1Dp6Eo4JpzcPH/onPRPC+T8lEkHPcfQBQdghyC+l9O4AWg8lVqPyW4On+bO
oiiY6g/qLMKVftcOndwkY9ec+dR0aXCNQI+c8QEmx1HP3f5Ma24Cqa1dalkF93jnn0dK/q+iz/1N
T70ZTGA6r8rC8HBRyhqYSIs8sNGDi0PiHHp34xFRDnWo+eYvA0ZbwFvDzUpSNpmBIz4H3UN9UWrT
YZ6L4VR0GvrSZZj83lhZLT4//jf6d3OCOAE/uPkssJ3TMafrqk5DP3ihuoKCcWgT0rvYth2JUiYv
IQtNWDl2wKw7BwWl0+UFYjn8fIE6lOoF/zjMuNXcSde4zF6PrKRyTOA3HZ2E8XWGdvSB1azbURQb
QKV53mNTZ5uBTuW5QPa/CTE3rRHl4SQjeYLc6WVQR2qw1ZVC8x69iKQhIFMkBqoriViqyoUQf72c
u7t5KISPO5NP+JpXp+pTHWe6tYbJ74tvaUcXO1CCY1gHyn1L+8gi+FRPVkYig/e0N7Nt0/T1mpDW
cU9snKRyJUFWodxO9u446cRM0u8FDFqAYja36qyarPguFOJnpqMXVIMz6gR+ZeG3r6kGrP9DSUwJ
amh8POoC33Vk0tJwzv00PCetN373VBRfojvvQYtKH/pt9ppJOa/1mXUQTIxpE81O/SjCzNxmuYN5
ysmP7UDgbm1F+palcPTmG+1TqcfWL8vXLm7mZ++oaZJtWINDr6k64etJPXpHWPLKnhz6knuAa/o/
40YUq9GIIDBEmJV5ZCSAwfT+iRYlZK8wDjGXwNBOm2LZxnD3l+a0b9wi/G2EHv90V//RgHehNfrg
s4Z6sVwChAYtcTcuTLu7PCJcTKRCgEER81UNpVr2l6IibgdA8DLfB34PbWq54MKN2IhOBmv1OnV5
VJcDA4CJoI2s5ppWbsPC3YdT0TykGngyvBP9h9kWuAE1OBmUU+ngoj9bpR6Bc7Ntlut2iPoLFQnQ
skL8UvMlIhm8hviVyGctbn2LWKANaKZo9o8y8/Jgg/VFHDNzOucoPmyUK2t9xD804HU7T8X40zUN
AIVTQ72koGjS4bfBbhDcaaIpkXcsc0NJD2/VqcP/Ony9D93xWg8gQ39OqXeoN6tzL3Ccvz7m6y1U
5HO64Ht18WtavaulDOUCKAOfFA77DtQgzu4B6IwLyR4uhLn1vbl+JAdlRCeS20/5pLGQKsrytXZb
omknob2bPmu+oU7Fd31wbnAb/F8o6olsdOJoJbQ/ZFBkyYrqccC3AQLx4G+ruqN96Ov3siO0hPyr
X0B/zW9TZIwAb+PfyCNJcRwtG+Tj8gzBSRQdY5oAZFeW53J2S1A9HFVJYxxMMe7UWRAzpY7mMnuR
OrcAGXTBPXEU1pbvlEeTmVPXgnA9+HW7bkRKMTjs7c042e4zENxkExj1xWa39JTy1OBLWRpozGew
22Y37VuMeDA5uVrYc/s0/Q5tYVXrWhrFurYw784BG+bRPIfz4IBTH7SXOgOSlUT9g6v9nAUYYKQD
ot2ogVqVSTCD5psrdZhbh7KO2/2C+9O1qDkulXJ9rQ5zKceMni6zgDU5lNpArwEiTpLX0C8o2ffH
EFEGN/YSdfznoZqtlTye2MB2nfAlWIOJClIMr0gDc7A9HZ6DoxogYeGTp8sFp/5ojDUPCU/zaOWP
ibMvY5/qginPNX3UJcEG5ZVTEeMwFu5FK+f2AjpgPhvjvTr5GkobOehKnccYg/u5TmnSVLTfizI8
YbfgCRAV/mpoWeZ+Tv7jECxYuzV7vrpmHBRnSCeENWRlAm50OVSTxRQ9NcNA4kNmxu3nC/Xl1Z/n
UPVgKRgh7bRls626xWqwl203ZPJh2R9XWyNFDqDm1NXPC/QGcEu7iM5G4sDU0FpjjnAlID2pmblz
q0lioeQptrn52UtX0HLl9DAnNX/tXhofqTUKCqeJfgXpjvU5o14apIn54RqNCRkyndZxqX1QoUmu
jWteeCSWlCxyIsND3zD3tWvHTwF6po0cxQ98pO0miKzy1jmEb/VNXz5GAqeDIN7mIXFcsWVr19x7
BKaswNWkD6XnF4fZi/KNP5jua+MDYdHocd6FKFpejUQrkE5duhgHeGpoWbQRNT0VweNtDHrnZLTx
Y1vXZyiO44Wi8ojBSWbTKikJCZ19wCvoOsMF8LaA0OryMffqjox0+0c4kTSg6eldZo7gb5sZYYBu
BEefwssRKpw85N0SUqCl810RR9WVjFK5Q5dIRkwSwXvWkuAWQxNbY64lL5pvNduhNn/vWTuuHFS0
310vf62gMv9yJuOQQi4KV6nLraIt8SRG1dY1KkyDPKa2kWGFf6xivBpz4v3wuCMPCZvPOLHpSywD
D7n+80idZi4BL/48fSteBL6oiKAVf+8h/PsJCOJ3yY/uHQkQimArq49ZacAc6quB54/nrfQlbqgM
8ubQIFGjEIMKtLXi4S6EjrVVV9EzkiFBmrsZFOUGm7F/b2do5gwrMUC2EMGe2XWE0zeTe3WqBjuo
H2hEGmcFSc7Tanycvc+Xq+sxSfVnguCfv96S+LTzLMKdKBgAVlYXpEAiHQ5pvFOn6gL7YfoW7sDG
b/nT1ZwvrK3f+N4VtoF4jPQhvXfEohD8+4OC2H+PRaUdMeSGjx5kz6PXtj8zav1XLeUmG0Iiq1GV
6p+HkjUvC00CHo/qEr8Y7VEgymWpnUNRRKZsD08CfSFtw9K+xVY53Hlmbq/VNd0YrZuFFjVrZHBW
UznO6JNj80N2DJj49dxqa1IWjUe77oPtZC16dp31tLMMQOAk3eAu36mXqKFIB3Y0LdUg9To1lxT2
D9oo/lG9S02RGrw3A9LBOta3j2qqsZF5yOTzZGK5saJcW+282ntVUARngSXAe/xTGaNzspazTCYa
Vd0crv5yql4mCcriV6V+oIfJknUsyHhpqiMdCevOi2vjQWjL0wuI43sZa88G+d7nqDQr9k2kIYPt
GdcCHfU2j8YSNPUyWQdtfKUEau5sGq+fc3NRGnjnyOI5mUZK8Nbfr1NHOGWGdZaF0x1Kbe9CCetP
t6gFXXP2zrmLs1h2vf+i1xJOWmujLV6uWqatHSf2ditWlQOl7kwch5jY3oxHy9Tq8V1AE85aT4u3
t+wtwrX9IbDwPht/DaijrKMeuAF2x+VFvXkfFcJ4zqX4BtJ+/h02Yj2awQ4xK8ajApdc1Sft2fCd
5twN/Lj/t3NW3AhbZ/Q3JQQWuVEvVYMkDWZVtEBG4Hvw42oLN99mxHAcmqaqiPWa2M2hbb9XAzoe
5LiecSEyAC3AMq+mOofWLYylk9bxgq95eq/tltJ9DKeFC+q16qql6d/ticWKOktKYBvVREicVdbO
WV82/voo/Vfw8a8t98KVPrnBXrFIaEhFVFytdcBi76hCAL4GNacyAcziI8gCB+Zk6m2o4dODbIp8
Z4wotxVUuslxbXW1M25obWKixddatSL/HLIMLn0Mh8jfuEP35FFBetDjofYhEui/RsFzsenfCmMg
52UZWjYDa/gv7UbN+XXunAKzyuqVsyxBExK8NkW+aE6kOxzVQN3BtX+No/VqigoKJiv/p7saeQ19
UT8ZKf0iXqnBFz9Z8FyLSDSnAO/42u/yeJfkYXYfLUOvC7r2OXXOmjTbh65tQU4QjrCckLhK97Yv
4oNefm+HovhwmybfWS4EK6A71H+14jkL3R+LvP6lQFyU1RWBWNAJNmnJ83KwTTJlzPk9sUPyFv0h
3VFZRD/XNPOVpLH5Wtno5CE3U6aq5+lCCfivwXf4P2KGIAbVXEyL5tw1PIX8rro2BR3Tqp77/azP
35s4JJ1OzfHbVl0JdUYDJNHQ4j481m3ZbbSEqmaeuHQmaKeAbLx39aS7WNK3SdyKKT8E8s3zzOPU
ZskrIopk3YdZcWgFC7vKNR/arJzQ3bB8qJq4z9fE7Lwi58plsAfBz+17AQi0gKZgCfw7HiEPQWkH
Vna0lszIWhtoSeN9Gs/0mUgmWybzmoj1hLDoZh53g0F+EmbX0r72Vgutria33Z3t618XJJH2GEfv
yVdqrlYxXxIHogwb54c0zdzH0hxqhPOTv9IGx3kc0iBZUVwktHdJC1B/MNu88VxIx0d7HXz+XVL5
ncX6RGVEeFDLJo9ktSE9TXw5KCZ6Vz+Pe2sVYpJcdxbSeisVCEsSXNEpq9UrkQblFaFAdjaRGUPb
so7GMhS6PVLmXw6VPlcdqcs5and6E/W5Nxq5x38v12OAv9qB9rRXMFytdKezwZf7i4/bYWu5d3FE
L21vFgij61IeQK28UTMt/7ATz16D9ISqvlhsgAmeDfRHVlE8sRovu449QobJxHZad/6SENcBJcgT
sohChJIgt5bAGwyyczxm5z6bTTxdI7/SSjSnjtzZ/N0RPb77mrdjUsdJc8FKMsJ3NFmsONSNt/Dj
qdAQltDNvX2egvzgQhPOBOCMznBpxuFTV0f9kjH9der2erShPkEqjWkgyc7ly9BG9WkUWJG7nOIl
CECoA3G8dFsamxtZN2+d2iYkJrWmmxqofmFEgGcjYrOCZCvnl8S3suXx4p/Vadaba70xd0oT4vRO
/VCgbcnbX9aABTgoUnjL6OdPDmExp2TQz7Kwpg01MiKwdKs/ZEaW42YrY4phRXbSs4FvDqwhIJbZ
L0vq/Opos76qWF9/d5r6wxBa+VSxND92TeWuIt140aLkrmf78AHbGHoa+aL3VQDSzM1IpktLCyPY
nF5117UeRvoLD63euEhARLZx2vhe8EPDQrvEQyl+eCza6ij4DUHpe9Ho5FyqttPvHGf4KBKKzPXo
5s9JSv92xhUct4G8Kwbzycb7dQp8MNgWOUlv6IygdxlpfJDEyUFY7a9uH+d0VSjFm5OdPYxetSoJ
b95yL7FeM5sSIxorC22Qv4rBr56Q3AGlJ4jm70M1q86BZpanxBQrzyrKA/zBFgxzzj2HO1S7GMRS
6yjbySSMnMk0tY9VNdOpo3N6tLv2w3JFuY4AMx6x9WANpI6znV07+V4kEpDvNLx7CPxIciTIOBza
8ihRjF/4SwWb3Dez+yDCxNCCRF13BOhtRcvCSw3JEtUqcrF2LXCFYi5Zf4QGUM2qf38xBkDpbfRT
1xKqL4CNLoShzxd1OgbdQRL0chNOamxE0udg8zA2xEumWROBeyauGJZQGgOd0CzvMv77qKuQi5cN
edsZu4/VVLgsnzJBic0GvFzLFn2395aKfLoMhGERiEqoy1AuUcZMqSHxx+lS++50KnBYfU7FT/wb
XgdCEGqAIOjOG+1W2X7whCsmXEtsL2yPxgABfkCnsomMtbraV618XJ6+rUC4vh5T/TdtjeYsbGhY
Pi3Xg1/Xm7ANm4+WftSGxrh+NuvCucTUzdEIetGPIvpOswyS22yTbpGN2YM/uVD37CgjnDQs3pC4
X9UrLM/5zXZdkm7cOXdG5Ux7fj7+LVrKguoVzeTsm3w2301H9NBdo+HEcj87BJ77PjgGCS1ZxfJB
624zFsbf9KpPZddp7zNy0I1bJ85F6nZzmng07Do4eC8k2/wwlpdG9Jf1yvRpLzX+2unH/H4uiuwY
N2V4F+S5/0T1ZCkNDOFvB1leatvaD5H5xRp7tf1Qg6Q78K0K9wlekpurY3oraQqS19d+m/zWe6hn
V9DIL9+STnTaasjH/oHIFXVNDZF0vAdL4Hhzw4GyOu8xu1Q85MieCVecw7vM18S6l6W5A7OCz5aY
lRU5s9lKI7/jI0uD33k+tt+ziAKXHvQ/ZBU/Q3TTUXTk96VR2r/qIEKuQaUYIevJb+29HhU3uhvt
jV2rvDPoO2z6dLklFNy7Pdm9mU6e7Vo38w7UOUN0pJMBjszr0AAM+F0Fd8gpK+/lMhCX9XvKc7HP
hFvcq/lIsx4hwGYn32dasr5PqgRh/DKUZd5tJpT62685iyoXeeiC5xONDjU/WsO3eJbRtkJwSfzA
6H4EwIxpwcC3CvCZImMZLrFmvI9mN69CJ6GqgA+CXZDo/G3mZH/iJbYkXQZ1lC+pJWpIFrG4Oopw
2W8Dkct1HpTxZXTy8s6PrF8uwLRLX5rkyS3znsVSbaQQuakSshhsgJSXWJr5a1emT7PGzXoqhuJV
8/rdVGnTTV1D/NxQ47eh434MPMg3diunS0ue3LkgMpeoKb+jZv4rKLv5lNOd+xy+Tjs/LfZGFnyw
OZPHoc7sbZt71kefvNqpKUmbFZTlXV3uh9bZ0oKLQbFoMJ7VoRqs3ohP6ih3tYWGC65kmVKcnv94
WZFhZl2RwhTuW0McAgTr8Q7KRnoKA9Qsq8jMjn7Zh3s193lZ2SpjL4n3jRM9Uvpoob+T9dUS7n5w
llPPnUsyk5BiqqtVmrVPVJkf3HHwLw0enTVhfsk+asPomtD7DhOreFSD8IZuvwgpVhD+cDg1YPSw
+hEXGFsZNr7FXKIGfYoNd0shlNsvcHmN9JDPC/mMkv7rNDEMfdyrt6Rgd/86jOueTLcSvRX7w+Uz
/3Ht85PV7NfHqNN/zGUN76wSaEZ96EnUPcvnqeuff+DXOz1tyCjI9OVFx3JQZe9urc9H031sFhV9
lEOCsgYYdTnOlzt4duxyk04CdMVbqwa7TtBu8su5xfrGYvfrSmFhMJrBg2+Cf7/l8zXSc42tXWDt
Ua9Wn2i5EwKCxAv9nZsuq/DlPV7QWOx/a7vYUzn6+fmar78ATW/n0GDN+c8/OrcmYt9IT/p67dff
y/doLPvd89dMyvLM3JTy5nQ9kWozHbyNuhqaiEumsicumWJtVWlvuoT7udSoHxK6Bpe2DPix02j/
7llEnruR82KwIDl4ZlPubBQZ3wWhH8v1oadEmUJnObBICF/cCqLRMh9X08A6tNZhYDfOfRE4Bquv
tvsehdOvIdb6Wxfq9UnSwN6oea+aNvAKk3cjKaw7fZJkHw/O8O6Qq6legFDE46VefKqcxLv1Mv4x
xaS/xhV+QYxn3X2DruDiR2Xz+QY9KB+Jrp6fPUt3D2hwza028zcwrX2AIv4jnLNhpxs0lXBLy1du
3Sy1DrqVxZtEswFwVoOdQNzKEnzgy2GZivishgbi4n4Yiou6KsyJMO6pcf5+ifRqonV69KjoGw//
uPKPz1HvnLyA3j75glv1sf/5QZ8vB+Tlocae2He4xEO7OkQ+x7dQlLQhAeuN3/y0DKhsdYa6p2te
R3c23iqEgxC5QB/WcURUgUzEXR6bBOtGGq4zwY8wgnPq21n6p4nBuXUZbHM7s9e5oMNGba7bN4Wd
HHo77+4Xb8CmiQrrPdWyR/WmMQLhN6S/dIPelxPxk+89ULY4Qq7d6MurOpL1ziOHhITfv6c/X8bD
cz0a5JD957vYdO5xtWMEUx/39UlUPh76QOoH9VF5ZkyHuLGuMqb+QYYHO7uChnM4ZuZRM31jm7V1
vMkCwz8mTtisgCRpJ80EmUYtt/CKhxyR49kNjfSp7ZaM4pnSQwN9dJ1HXXMrl6GoAwcLOzW+MQeZ
a+dEjyCfYGUFQPBYlUD+1FHqAqft6Pmtpw7HVt5447gC6KSBsTWJyXLmLthnCxleDZMzyqMpDbbv
o5zhz44Onodp4wQ+YBw91Y6SmjTKz1TbxZpJYrnTBJemkNOuTKGY2oPlndXgGbQa3RnN0zKVUtzH
I3iuLD7fG/ud2QiSO1LadWrAkE/oNSlDxBkXqz4spg+4FOG6bfCEdQ6PB7sJ8P+Fxh/Y26vaStNf
nZu3VLBi8xkXzLwVcZlcQnJIj5NF9qpmg54lB73FxbjAw8WP1gYya/gNLRHZu286hd0Vlm+fpPR6
yXXVkuc6tijyWBJhW2Sf0DiuaztxL43uELkhzHhlTJbYFTO8iEw04wUWl36wqbrtHVenJz+aa6K+
UxbBUc120OUZjAXGdSr9LR2RbeU9FrCy9uc3oFD5ViZOQV/L1t+IivgB/7C+0waJS4I10yqBvQon
j6ioYR6N+7hcTWNQvda+fyssOjyeTepZ7LhHuyrLI5Ud9HdBjhOtn3PaKRH+UtuvEHEN5l1d6i6V
iFpuHRewBRwA+64ZnG6rNY58c0J0/WVg0YGq6/CYdNaAiUBLnzNCAFa1H5aAV3v9RrDEc1ybBs9W
0REd7LJJpeE1tXfcoed17brdSQ1FVnnb2t70feOeRVo8DSE33P8vd/+/kbsb9Gw8y0bp/X9mDf3P
/4Hm/b/x33//v9C9f33oX7gh718GllcfCbtu2K4t7L+F75b9Lx8hui9s0zH5cvxT+G78yzF11PLC
NFHNqzf9LXwX/2LhBNDFET7IElTV/y+4IdN0jf8qfNf50z3dWpBGviGE+qP+iRsStelbKTEeu7m0
1uzUrlRyxUuhx+N9aPVPXteEd/bUpme0d+QakCMaIeZORUR+jpio3ozUkVrdP1LY949DtoCMWfay
sAa659g8HSUpRmyW3X7YsLr/hsu92WWmDQAOdT/gdF3QDc/Hqy568VB0br2QT7NViLnuJuMkPPQT
URraNF68NO+fLeKRTklZVGg8LSSzafKg9UD7YrxlhwR9zCMRRzDqcEjzzOU+a2YB3uOYjjKxaA9m
GXsnYeTZJrSs7/zcshczdUdS1Odj6hbtnSNoXzmjll21qf0oHad7aap6g6qcFMRAvx/IQwk7IJoR
i+idHPEUjlohr4QuI+31BhBN1eAex4alFlhVsuAg7G5i4BTX2qd+V7W+uY0nvvBODKGNLJffs1WA
CVoajlXnXiarIRRnyZVkbQHeBQGAlWN+Jnj95mEUf/ocWpbGYVyk3KaYiydjNyUD2LnlGUzlHSfg
MJmUswdSZgJUu/Vobvspix5L6gdaGRB5Y8f5JTSanG1DNezNTP/ds8w+TOScYGblHx4lRX70kw9f
M+Yt+Hr7YBua89QEOjzTJnmfW+dbPV1dykqQYdiJkwrFTkSvxnWT5f2udlhKRXV5H1as2XLMaG4+
aGxXEu0p97SD5Uhx6AYYcO1on/tFeyNcQFJp52T7uIz6+wFX9NrFuquF1ngGjPSGimAxAs/JjuRC
C2/71FyrwU/OJhlD8UB6dAwCv+CftPbNRjtRUK3eSTUxpX7B/GHs2HbfwSjPiUKJr6w725t0FmNd
7++ZDc4D4REiBywvD/CZzec4NYg3iYeVaDTnVtH+fpZC/uyHKb+oF0iPx7+Wo3jtEgK5RRHsW01Y
TzaubfLYSS0Me0JQVsgzGUmrP9IFzw99YmER1pzKW8cztvqu80hGtttXzZDjPnER6fQOTETHsZwn
GnP5yZ4WEcZyqkWjhpPDY0OD+OyFb854V3oexrrllD+t3JPs1q1aiv5LrTBaaof6UiD0LCpmbUO7
TSsN59TFXnA3N/VVSu9m27Qb+laj6r549uFQdDtPc4l2X1q+tu7QB1aH9dIi7gwwNS12wBU08myF
QCfc+fymbMI8tUhqoWtuDVGIFsQnhL2QWM3rGa9/i/9OUsUCR6w172IsxaYo3W3ex91l8HXz6qdI
qAFN1rsOvwj6m2WyTipi4rRio8747TM29eDVGy1y4kuTtPTQ5jhGCuwTOCLF3hvM7t5ZBsBY1UVO
CLLpCdLShgfUa9n4pocZSz63eGLlmN4IkzvjdBzegmna04ZKX9O4PflkZ7x4SdocDG0KttyX8u9j
Ql0BMnBdzodRG9GiGEE+rlkx+DszS+1bX4hHI0r1/QxFdU2QW3OPv3WkHAkZyetym0ghCueZqI7k
NiQXgQNjPUXhvEFU1a+tuicNtQvTXW+iolFS1Q7jEpKtWNwFE4Qpu2ERbuTTk1tk4cuQFtZtPM9L
GHeEJ9nb2l5jHdMaVVHsL97k4rkSwJUrL65uwtNiCMtx/8DuKEauFUGAc/Rt4kUOxDCZfusb722u
WPRVZCFvZRSCF6HPAjgneXabPDskqW70G0yDwzYjbGnjBlPxPOb00at0qMAwyuJZR8R1zktW1HyP
7Y1eVcmWPHidGw7omCG9qsG33b+OOjY9W7OUD5UgpxYqWPhKigXtklJvf2DGPVihIfGNQKe0AwkA
yV9KKOqwEXUW79Sh07TxFpkvgQ/Li9RQBqW3EpaRbJFpV9PKr7rpogZkP3Xc6EfDB7edeDxOxqoh
gM8pvM85dWHSQXnkgKbIj/KWvm7nQ1PTgke7b+2dOtNL7aUZlha4Uzuog6z5VcxTsbaRtLwkEkYS
UC39CYtFs+m8QN6a2Xslsjo5yaVTqYaCZ+WJR9WusksW5sKX3gZIC2HzYRTeWyWPUym3SC6cY1mR
rRsN/TlsBtwyQwgwR3f6c+l60EqhYEYAxVL3VJkutZ1wJIhcugVS++RgGY5z05qp/F/snbmS3FqX
nV+l4/fxB3AwG+0kcp5rYFWRDoJkkQfzPLsyZUiPoEdQGx3RIUevcPuN9AF14/L2je4OyZdzIgEk
k5WZSOCcvdf61lM85IRENMkm0vtxXYkpOscxl1Gtt8RKw4K8UXMweigGvxolP2OH4GRw2NLhxlfY
j2nvsvwJLfuwbOom679WD2/LlqsY/UMcPVipmLMX5wBk3XH5Vkya6CeaSRRkjCPgTRjigdkp9Ibm
Hb5RGUfDNXvM9lhFlJjQpoHO2R4IqPGpLdRkzVoDx/68aYWs1ZWnWlDjF5lIHkJJkT3MqnotaG43
Sr0vyfZ9zoT6GY9h/5IO1RvptfTMCpso7t4V9OzenEgJ9+CmxifbJvyyK9vQiyKDSD9B+ERSW81x
GXI0TUemI+2fNpcDy77l6LJpoiM/lF26WoB8QEGSu1/b2VaFsUJfreJqgpqxBRoAvoCa+jEqQMcV
HUybZTOvUTcvj0w3/ZZlZGbUecnX6Ltc9mO6S28hziTSeO2GPGx1aA8VxeJ7XU3fg6k/oPCVn6Y4
sJ/L68djd5CfKpT+ha0rd23eoqr9jqOluBgF5H18xfXa9q3itgyFZTqbKcdCsmyOjpkDanIzaxua
/UtBY+XBHjL/CWROV9jhk2NP/tPQComUGFn7cgxt8Kx1NEdvNP1oz9dcebKutTuqbcoc+X3ZmMaO
BXwbHbu4jc6+iKNzW+hMojLiC+ddqPpYxzkjKOg+ZkUEI/rkq0PP50MOUPP7nmW30HoHiot7L3p+
vADQG2h980Orc2MU0yE6aY1Uzk7PiQ5Jx9+HZR+EJgpHWbdZ9i+7lkeuMM363/1npZsbay0Fe/fr
9WLLgZQwKnes9mAT+CUNpWI+FNqmqGSOo8NpQa/kwKx6vdyHpFrRFa+vcJaunKYAdrPHSJmDgKa0
uFN33wepa5+mRIgdneX+OsI23rgTbv2AcgPpCRCWApKST8hm+5NihC95ozy2s4cJT6IHXS+/KAmY
bsc9pSxbLpHO1XewAjgkU3YakHyjB5z3LUdJgKLoaE5bIGgEpxdR8ti05cdWI7LyEfjpBn+Vh5Yi
/Wb42k/CW+sXh7rPOsFSua2MSex8x4m9pnnLW1CAK/d7hT4yXpnQI+3R/1IbRkZRkzBCM42DV7tM
toD3XdYPCWlHKUWLDvTVGiCzc24qc9f2RBEO5C2pxFHn0BxwGq1s8AJPlOimDcnHiHcCjLI2+mIF
SuicRtXtJDN7zyTvkLsO/vqOQtYM6s/PhRA+Fnv5ogVlQAw2xkAJi+RzLx/41SZvLXPoNIp2DpfU
fTkJEnB5FRrjQxkcevSWH5tOQUKRRN24L418W/hD8gW1WAiHoFL3ou6Tz4Z2aq0kBUAtrcOQMesJ
A+ghZWL2nhYGLEWQL9ypW/OuqwaDKgNsntgTaRQAdiYatw4ifY9egztU1r7QbTYvZSYHSm9J+uaX
ibox4zjaqxQy34DlPAAkEw825IoH5nZ3UmDDDUHiRCApydexkM6boyOE8Ee7ewIjX2zEQFXR72jP
5NkoT/Ys7UWEGOar5WH5x87lcAQ6e2dn5XE5+DGgfDyN4ipE3oL7NK7Lb7SZf5ZiIhfdW36hy85l
cDSgNqtfTwr4qA+auFk1J2sl0c1AVrc+Uh7V+YYM8Nk6Lvu0+YA9tZi1fm1bCohb1gLGQTMUOsF0
b+/cM5G8+AiUG2kbp3KUMYpwlSA1rSuAXuaGRW25Rh0HixOBsDpuYYRnlOLAZTYGgJKqiQCuzcOf
tlPZHlS3pECVNL8fXZ4CDdo9/9pXAgv1WLAEm7++wLK9PFFM+bSlV5JwKzWQGuQEsSvyFRiNtsex
J9aSC/RrLSub+ziubnM+WoDjBtFrd5flKDw4eqy19ZQ4qXwiTmK3vIaGY5H0PlS+yyYKTm6utPsX
NdeS5dnP4Sa/oj0/tF5zrglinQhhkY9M0lv2dm3/VFdts122Pg6Hbkeg+K9//rH91xf52PvxL379
px/bSY0y9kNithz683Oj+e9YXmw59Otlm0h517UQCYUROHdt0mbrlU6gROMQFJdCb5sqgbAY1nEx
s3ckNFCKCmwuj+jBjMcWIRkFxQ20SeviktdxKX3VBS3PoEif6p2dpF6bkLiZ2iaMf63unxPXuQMW
zb82yLc9h2C0TZbocqvBtTxyB2iO+Ty0ciICiJUwrdSpOgSN61+1euRiHwJLGlkPWLThr/oYmfj3
x+9DS1GYxTKcLt8aWRSicMf7mZydkL4LSuhM82jx29euc+aKRPRtnFB7Y4/UrlxKzIuqR1vVoCza
BHZ5jEVUMSGM6QcuD8WS7ffXvYUeYPB2SwL+lkPZJLc6TNxzptF1EA1v/COrYaB3enCd7ueCOTTa
trlb81ARf5dDfH6URWt+sgESSj94KWH/HLTRuZhIIh+7Psq3ZjWc8qH2gCSHkI0zohedFn15EED+
6t3iG9EsL8pQlc+kEYcH8hlmbzUrd6PMT3YoHnPewd1FkfYxJBo85KCnMKCtuAH6uts92KD+d1Or
MCFDP+GryeBls+O6bLBlL4+UwvbVj51mahrJatn77x+CTqSvXPxaO8fB2ZOI5LWbFPyHWDtXZhel
rwKAVSuMcg97Jj06yPuO/jwsm3/Zl+YJIFy8i1xVlofL8WX7P3768pKWkkuyuUAwN2korr3ojBV5
W+GmSB1JqT/YDJkqXhqEisLoY9zB+Ys1Ly5p/deEy/OoF4U4MOt4LXMYc6pWfQaSW17GVonAtQz2
qpTDD7d03aOo3WdcpCNns2pknBnsW4Y8TxH7z5syoSRGYQUbRJbvexycjwQfGFcWNpsgrHYODoZP
Ux0hbG+jwjPw/e87RQKTm+Dh5kb/XU/b4dKp05usQbNW4Tg+h1oPxZub2JPa1SMrUt/d6bpKaqIs
1r2JBrd1AyTPoVBIkmsFdRCY5mnb5HtaHCaYDae69ONYXVpX4jNG/LnNu7SmctC0RFLOR9C0oPNS
+CiSIC4eic6m1dcX5jZGp3fGFnX/05NFjzYFjkwujUQ78g/o2EdC3xpC635/veVFQ0pkqzYdYnxw
7taY7e0fA8kcpErDeIx19cZZLnaiD8bjr0H9t5t4BfbCGoJXfJ6Nh8oBZZAjXSBhujjoynhz1DBG
n4m+rUKf+n1AlNSomv0FU+2arAGS7UCmM1MoM2clSse6adAReu28DNKNeC9/bP7aBxZagmj0lfWy
j8IHWI7KJKnhT9vzTs2IYdHGOlKF+WU+njgfWDb/si+U+dfU14odYCHqngO6bzd0vEbX7eughb8P
PsKqCzZK5nLsitUqOZRh9AmKkHpWnFQ7A/lQzz0yH5CG2WnZKrrpeTRhG2al3rFUigUsSKnYx+VR
1jolmiChbpw65czRMZwxM3SbvW8b2SmWUbgiGFLNvAw94Yoo4ICLbOw+Etu7G3qmE8uXWszpzeZ8
StGn9Tdc7rSPU4gEGE6z5ZTK/EpdgyYPNkyxgwiClK061bPogXSQrmQSh+dO9yorv5Mu811BsrNP
sLFfgdweJqPKHuqxBxFRA2xUsIC/tHF4Q4sTP+A86ZFjKHeL9oHiIfhTT8vQyenzhBu7MVplN9mY
kF2FuSgeP+JAS0W/GsnoXnsn3LkxZVUT5N99lp6tBtatb7k+Y2dkJvZunePad3oN0CCzZ80YkZ6h
qEKFRuQcfCUUzx1Xk0KMrxMV8UM/5OotnODmV6bxWhAvs6g0CQ5t6JkH3xa5pt/QnI0M0tUrFeu9
8R1vmlj3wLZYmEDpi+YhyWGbrP/6sOkpdJkpBW2nzbxJNhcUnMyqNKDiK6Sl9inRxKmZ4WqF0QUk
o3ZDQv8gqzfLzrG3xaVACti0eXFUa4MGpBDySdXT/DFPxbHXe+WHSi5xr5B3Nfii2kY975tAF+VL
FqURAYi1uPwaOJnY1Gj5hpTrE82urppfYH8X0lmZEQRHqVOAieGFzkMdmu6tGYGFW12X7ZZNqRib
JDEgfMWG6xGy7GzDUI0eB0OJHvs57Rm31tnAumUPejfLQeRT6FD5RVpjvAv5c1AC51vKop5LKGjt
Jmp29IidK79V59oV/pPLxGTVTMPv2NpfANssqYdjSlTLclDYRbOPyryEE0kuKb8B8+DWpnqm/PJe
hRV6j8hszyItXPrWg/2qDQH9ATV5sQxqgHyBTCGYVb1SWXC23xuNkISVrGjfmzNYPii5tOW59aTP
W0KrOerbE4A0TfZrOjnF0Vbm1+izAGGf6GA8hhIj+VRBEKnMhLWaa9mPpdLajwMeWjrSycOylRrY
Ool3gBw7H1yGGjdg24KgXv6R3Vk32QfmDmWqetTrPto2cccKE2HNPYgFJ0ySD0ezsp+XrWW/iY3s
VqXMKlw46aVW6QDWZi3VFMaHBL/wLg6ze9dJ9aH11elh1ERNirpRe7/2obbhGqPMIg9Zqw/Lgdy3
4vVsAdv+2mcakDBMkn8pKWstxn/b3bjj56lP7JduGAO0Ki7at7Y5E33e7fLAHG8ZoIFVQYvaI48C
J6mRiIckvwMuxlYVygQI6eQBnUvWncnVSZvz9IZg0j0l+TYORfZjKGmk63SnXnIjoYg1XfiFEg/u
2riUEOOKSadOioobDBQfcHkv8jDZpLljn0zVKFhAu8TnZSRLVDl9trglptId1P6qM4eFeAflcc6X
QN9jbaQSRncxFf5FD3mnSqAQrKxGLFrS71RzsjdBNS5Po2PQEhzmJ7RsaNvrK9MoNZp3aXFSqAaB
w5srYejmi2LfWqCXwiFwL8VEcM9ki6tMwuZQDDXurumWjLHyOSmSC6CQ6dTbwc+xU9u9Q1yQV4a2
sg4pYZw+Bl8vy5WRFv0pvEdRAdoch4NXEs4Ln88cSQ4sKGYUnMFiAI2AvmDVWdxizcLZmrZF86Rt
dgUEFgts7MdQ1JZ+qyefyxDsDkpQHGgbpYVC0/bAJifzjCB6n2KP2behCGjPxHOME1kE0D391eQG
+MNEpTBZxNEfJJ16Y0opV0QQUwsPByps81Kka4XDmRFrE2UBohmVTyHZ0+ckg6g6n+2KqapwRMOZ
9c85+LGdMPPZGXb2c0qD6iuCp0/0afJ3WZiHiHzVQzVQEjeLIOKzr2mp+MZ09QM/8hDGdV8bzXrW
y9D0IjUPd4FSJo9uk58sAMivpczVU98nEbo4OTxhI/OKqGRxNQ+lPY7Heh6WR8s+xY7UXT5kdwF2
/AHItfVQD9URtb24GPOuUI+su1p/HFqehMol8cJBvvNTFCyZOiaagXAPTVxWR5Mg86OUYPGHyK+P
Q1x1B8NVuoMoZXW1MCevjVpJX7H+f+4bLf0JkoFyTGHuDa0d11qFxLcv/GRTYMD6FPT5hPwyx/YA
x+yTpg0KwYuSFEiV35RwbHfVVmOurvrJD666lYdXtSnLI0i2k5tU1trWTPkQprQAu8Q45xFhbKGo
WFtYCsEoprPOep2TV8LUwT9s2Zup6vZRrtCRQBe3pTbbvgi6d+tI7eWhLSt6dhlMN+bS4UupWnCK
qf7gcw9fCIZOUKF/gp7fP0vjPVSUYEPKengYnDy+DU60lpa/QZM7fLPRsYWACm72KEzKSK0XZn75
UCOoumm6wwXZ6vjdMxR+yEz51zZJ0t1JG2tlbTJfWIUJaKPITko6xNN4DekreyiqjK95yTyAZlJf
cAWpyrGWnso6etVSdUDiOxgPqoYZTEujTypAhk1XF9rdGFXtTk469lpz+tJneXGu0/6ro1XFqemo
/KFplOexM3M+mQ7ORWajXiqYhmaFS67GXyoUc1Fg2Zf88WgpFPyHz2sEYaQmCczIPelCMav7ylVh
H2uG+KLqZIrXtn5CX1qANDDLvV1Toyz0+hr7dX1t5keYwbWVPeUV72yytu3kyKtW9vkuS4PmIv1V
HB+xIygbMlfcO3Umh8lKkDIZIMjSsnpVWVWU5Q9DQYHNLbuJS1hsrSyDJSWNcvUxInVkiPRvQ6qb
u1RKdIc44em0Z4cU0PUBIOyx1Q30dZzkWpnEFBaD791ACJQTpdUzOqp826iRp6kSiOA8T0Kp7+5y
ri0P0YR8U59xGmqnXuj3qxerpR0vLexuvVMQYSZLfWVT8z1jgWvPaVY3m1RG+VX3E80zbNmuQssC
/8Sy5cWwY5us6iZ56nCk7/ngmCNwJzjZwKdPOg3JdamFytpRtenRGLNwZWk+lCUfSaBMEB4XoKHK
CZJolZyHusmJ5YVSY2hUIyZhNPgdJ/cUWj4oJEteFwpQUOVfqilO98lcnFZEe2nR3XddPD6hIknX
YJzc8+QqP/UG0mGpCEwTHVNsygDxxWqGTUhPfR1HTvcQzgOXhmwTc/JtbA2BQQKssOqT/AYiNQcX
XK9NaTlnVkJod5m9HxT8JoleXkIWDetY+iABTCV7VVXxpQ2N5KIYSrEPXaM/iYYlW9xrysGMrfRk
2M24n8VkjVIxaWKiXM4di3IuiZJvUO01E8xSjf1hlDhRmLViVoaFHqTH0HYKImRcmgKY5Xa9IihJ
tFW9HYih+JKJYxPX7udMEeWuaBJ11w519bkSn4Mgjj6THdDdJsHJFEakeNHIvI/zkGi+4gWpdDfL
Pp80xwuK0rWbltV5GZKgfjGciaTEeVeu01wN+y7dKML4FGCUP49MDB59W5/22RRs0QnqN00bzy1F
so3iUK/QUZCeyryIce23Fh3SkgxWzQ3WdT6Y9GHaaxGN7qNr29/a2STQzO6BWFoqHH3Hk8QVnsN5
GOvKJZnwj200mhkrwq7YwH9WV5npaVVfb1rua5TIRHNiGaCsoBVZp0ygUMClNz6SrZFYTvakKVTD
gOjiuBi7Z6dmUoqiWL+YVjADMsIv/hjLvR4bFs5HVqRSYcqidM4cVc7msi/k5FXCEFVlHb6Knhil
fP4ZtHwOB0VPArJtI8GtEZ9gpyueP3+tpsNtraJVBoxu4A+jf6Ap9sUxctjmSvljIkrlgjBJrkw4
/kz44reg7nZlMQbnIOmzW6Ua5aa1mcKPVRHchsod131IjkyXEc80SpTkyytTK7O9rirdXZGQlCZG
AmBIEJEwj85pg906c/pLadenZIrWuHSoJtXNqUnb+GolZuwBCVGORkybQu+iPfg1a585xRzmELhn
ObovGtj9laKXb2pgguGdXpMhxLNpi+7kWS3mXwPyTVoPNaGUPS420h9aZgyG5dtnEXTTJ+YnG8cO
dsE4OA9pEB/CIVNOXWK9FK4ZERDEIFMuFc2gh+uBjyQRtvOUyHDcJv4PUNv+XWmi+hBAMVvpGbMu
ekZnSAYQZ0wDOX8xqvhjYVjfagM0p01Qw2jqiC5i2WylKrwBJ88G56fYUEJ4CLqg8ZI+aT4HtP2D
sEwBoMuHQXQ5RpQgvVWdW290v+82o8rUsSbq6xY71sFHCw8nCmuTkmz1YEr2igjVTZgl6l2aytG1
4EEIOEFhY1HBYHI6nilLUokw46tUZ6CYFctrwYzb81k7UkQ2UkoBZXbKzSr0DMieMy8J6U06jTfN
jcodE53kRBPgz0PAhOVEwUJQmMlnxXWdfJZqHpzsccDXLioqV5mmyJPT9wbISSij2sBcNDK6+uCk
OSr5RHHOahM8qpmzDXyZvVRYzo/0uWB1IlU4O7U6rhRApWgYuO6u7YmCNGqUqx5NQOPV/BNB8vWx
J1m5J7rshpLHppYxIVmQKiAl1HHcbGhkjILSQTWpt26uKARjkt6KetMJDYx1bjhE/qiYDMLxVRCo
xDxzbI+NBamqCA2q4vrsEZ0HeACVh5Lhra4IDYnmrB8nJlA5r7IxW/3a/nV42YeV+Pdnk0P0THtg
N+mGs3P83nioZ7Kfk2ZfxqksCFljl4auH5xhunJybmkWTScnqLSr3Xcq8RDhe7wUoIa59rQM0s0c
9L3E+tQ+yu8pulej7nuNwb1OBTQVpqn5hROsYy2lRLiIWXsaBU7reiR3Yx56HbOupvbqSbW+kKwt
oLpyL3Brtfiey/K9zGO5NpKBUmIkzIutVOYliegZuXGQfexbDsCoeTcgz61lMRgg2bm6kC2+XbYm
MgTPmYkIkq+sOi4wyuWRrajVcSBlDHf+W65W1iWPy/AYReNhqfH21ThfZ3OEITOqD8IN69y0a3ad
7ubtqhr5cDv4x2ByxnO8quf7OaXq4mjMgzbXASyl/9l2abCfOtnd8z7UT6rWvvhXRDj2W1TlX/kN
mruiIlOl0X3E4YmeXafBnv4/yfvH/4202daEadkkh/4nyub/8ds/o2f+3//6X377JxTO//Lb//rt
f/7Db/8dkfN/Rez8z//63/72Dx//1eH9H//2x+v9LmpW/26jYIAkIzQEkkLV/xA1O3+3QHkjT9ZM
QrwJk/6D5m2YfxeQuqFDks5NW9rlUJ23TfCPfzN0Xs9Ag2C7LvJ+wlT/X0TNjjXDuvNklHm2/LHC
hGKOCpK5DOJlA/30v4V5xyomXXIF5AZCsLHS0Bk8aCCyyDQK7q0SUj1vp9I9JfWDajeJh2hBP5qD
jF4EuJwVfLGClX31PkqhH5ym868GCcTeFKAkUaa6Pg2tSsZK6Z7jqsRg15FolmPSDmQDNDII9jHV
tk9c5cfLUO0CdVA9UWjNPSeqbm+VRn/QJl29ttTe1onWD6es1u1PapxCfYnIg2yL7HsWTkAgwvJK
rLtzipr2IoYsPGbWV4Qf9QVK5nOgBf0+CNB5MvV1nuQ0BrMJjlZhBOJXqMRK0WsLH7W3sQ6Km27h
UE4G1f9qB90dWjGyUU0M3Fv919BGCTjyvXoIv3RUvBIKh1ZmdJwG+j+u29xq7NdPekHnCDPXAfaD
5lWYo2G7OZfJ0KeHTO8pF45iOKp4flbSLm003CMgkqGzjj4K82yaypvph9c00q+1KiSxRogf0Ttp
I/g4bQDtZLqQlXLjWDl+cqmNPL0UhACcULB7yHcubkxidmnK5mao9UYb6fwBJD/oeenuF+iyO2b9
Nrbaz3AxrJWuCPRxLVw5V1Sf/dJduTr4I495EqiLkpgJ05zuhklNWGjMMULXLA60fG0EOFtKL+Ns
f6WygC8jdvyVG1JKId9EQTXQM5dG1iOx85M9McaXLtTKXV7QPW6DEBoqxWAZKsk+bQ1lvViCZE7w
iMlfs5UZdR4/ZQgo9RnGQTVRjNnq7EYfiFZjtf8Fo/YK30v15jDnPVSsKQn6bZTP2TpQcguRvc5b
m/wbVD4q87qNpCh239P2i50nhME74ZGYP3nXySos9OpYTT6578MoMT2rhPpl5j4l5ROAh2s8VJqS
ru3cTneyjWh/m4jtM5sJBeXf9BrHKROCWBIaVxXFy1yJ8gzD1j9Rha9p5pEv0qIA9wKjoEoCZdjr
hm64EhBz0FWdpSide6/DuYtTKX0Ohknb+pYDy87WWI6J+NsUdDelxFeo6PqlJ+NyM6SFQ4gfVsDJ
6EpUWz1zrcY+o1drVtwoqgO9Dn6cdkHAGrzgcyG7b2PHjdxqHT6oORKjmszbNG6oeZavpoWtQLfC
bGXQ7jkGhvIS6oS7WRq6dYNJ9TihdAyDfTMJpHttIcE7Vw+Y9Lnzhu7nKSjyPRRdWggWjZTwfaKY
c3U1PiHNr9YDyKZj02YVausg3KppTDNBZtHNjvpVqpG6ZhFZBc81sM5tbpjnQSR0uxX6mRjnBtp4
JDaHykNbhz/o9W2nKIoexlHAryuzaO0gn38hOuZgBGDVsG2dNUDE0p9S6hEMk5EEYK3seMN35r8y
1ymU/l7r6OCNCiyVL8d6pbSK9PgEbdYoQe/fp8Si8OCzPIbxqALaXklFfu+q4MFIXVqufRd5aRI8
WdL6zERglWbOWxjQFinhPHhlr/henCn76adMLD43Iwh2KLb1lqJq6w/k5/SHkUkmgHpQZOnAXER5
n2R0LWaWjkrtXi0Ioukt9y0HmbCqtV6/hXFTn4umbNcZXc8uL5Un+mxQ1GXkb5qKYMWgiV+ZoMAR
0tZpyrKwwHGH1AhCPobAFVV4FWBArHhuU8drA/HpGBWUIvJVQ3sSkx4RTQA+NrSISUCqApollckv
uBZ3pSDOzkDtz2rTjfnkYCCW0dcY/Fw6EKPS9e5eybWfbhzXhLfE74MVzfEMz4EFQEB2iH/yEk5p
rLk/HfO9puFONSReSSx1emiBZ7F83phB6jPgRRZT8ZOblT8tlI67efGEiHwbGiqfSfjdld3NlbKn
8qCm2wQz2WPVo8NHXayCTPPCfLqqxVmbUNF1qJ8sVRJVpTyMRsuiKMF2Hpb4B2gQkLE0bbU++uH7
MSsnPf4GNegcyycSfjLPopZ9HdJL51o1smywKNxK7pmmg3hE37crwVWbaG42CJHvzaDs7FLKC5Zb
0lcIH9o65WAdivr7vIg5YZ71uUrr+jaNa8XT9fpLPkz5xsj47euF3qwry00vrYKrvEOZ6VKEp5Xz
I1ZoOE/jsGMpmW3dOPU0LcJdNMfaOBL4tU2BQmvelVmbEiIuoPmSnCUhUmOe0UtHPdDQa1jBvyTL
KazRT0QRxX5JgLSVF17eqMlugstFM1RAQupeW9QZUs+9uOmtlWNaNUFpzQMfztdUWF5OZ4CVe9vO
6Imb7TQvME2/O2N8aNRn0Fr6qqVj69GhqleDQmaY0r6b9kDimYbwus6/dTFfE7eEBC3+auigX1TK
Y+iLCwXhU98U45oS6krNzE3L1cUydhQ0Rq+KjE9RZeHz5JvZkYz2HMCXejO5XJpmwxro3YyN9KYF
6J6x5cpT2ZvQECTERHfSfO5zY3eZ5hrx6BM3ErLw9Yu6PsjERR6VD4dmVE1vqF2NucLaLMP0eRkc
s0Qd0hohntI2fU78XNt0xtjhXMh/6BNKprLP3C1d7p7UWELl/MrEeFD5lNIQBOFH1o8AZlJQ3Gw2
oW49Tro9rIZ09mPP+zA+KBeMHhc7TOS2UEcK1kUarTJUQ0dsW2Q0TPGei7GLg1ev16B5sxPI+vy0
PKLukv9pczmg0SReCdLANv/586hJUutvoRjUbYwaMpgzNSdNfCvUO+aO4D0fEFfT+RvvTWfLY2cq
HjYb+hEhXLzBcp79pFEhtmTxI3cESpuFwgcgxJ1UvXe4umdbS8fnJDLmBGqyEKfRmpFBgJVHG59R
l267iiuJWZEAazoa71ey2IU4a0c07yCo2mddlukRdWDiCb5ILwf1sEstVT83cNBKJjPPzQDaGS4W
K8Daejb9n1OB5iCAp7EGBAG9ScbrSh93mSRHXSt841IKTjVXT496YtdPiF+RRDbp06ghgAsbtKpZ
/tOVLaRlXnUDRYHbb3eJQjiCoy+cPQkv70UUC0+XnAB6mL7LpHjoQL88liLfScElHoeBLEVEmArG
Zk7nqL/IF+JkjXUtx7tQpOHZlCoeCsd+1QDS7KBjNivNfK15U190YEuerY/1mUzfH4S9iBMtoJYr
MA11QqSAfdUkGoCsB//ZPcdcTciFCvdMmEFpTZpGVTNEiuZmP/ygoLObmfWpirtsrVYanh5xGuhW
H+QU5ltfOxu54u8SWeEaptEDwZNEBiYTXHls4hjDjpjJlokNphilXlmDqRBrIj5N1qnQs8+5SM11
ye0hUSLsGo3+o+fe8RQiW+61WtkrI63lohn7dZUO0Jh1MfInOtRDrXg4W/OAs6PZKq3xukgq4JYm
6ypQZjKI/0UdgEDlYM8aiC9ePKdW/xp6UWUbidh3lYdyp3KHeCYG+yj9aIQeIkl6iKb0e9uXqyHU
uzP6U6byVkUGY+/s/ShP1wExbVd81N9sYnlutjp+Dady2g2tY4JxzDlJ82pXxhU2BCU/Z6rm7pkB
rdIkdk8dqW67qQGOM5gJWWeBNtL19lNaBj3hRQRjniuaXZtp4vOc/MTcEuFOCT5Osyu5JsZKD+vr
NIWblg4khu3OeFoeOY0gk0ghK9Av+3JHE8PYRGpjbdREjWjZilVQ9Cm0dJ2pYyeUvaEbP1E4Y0TC
L6CocksDONx1XERZfLmbasaqTL1mszXn0vr9peuJ8RsTBfm/r9eeTyTMuo6kOFDIqM9THfQYy5MH
eh/DBq1LQL8alXxN+tnHMI3yRbf15oYP4E316wwUXtYfLRloTzBAoAjDIavoMOP/AlTnK29xkjaE
pK5cc7D3U599b8ImOg1kZ69y+J2r2M8Q8U1ds7H09EfBV393ROOho1O4jGXNJzg4P6vJLV8JGn7C
+LDuo8Z5qaa+2LaVg9rGLoJjnQlWPRJaiQ/c41WTqrlFJKF5STwdxplyeHKabLrAtpwu0ww8XDZ5
3ZRYAcQwGrDD85j5yBQy84uS2+U7kNRtlUUx2N3YK3NmI0D7oxs3+oz/tDnbAas5MrJa4H4sYqJ+
CHe2GJ56E5SSPuGumCGCHQay0rBPMZ5H5gC0af4Pe+eRHTmSrekVoQ60mLpWJJ06IiY4EcwIaK0M
WMpbSQ96Eb2k/mAeme7FrK5+dXraEzumADjdQcDs3l/kGgBRo0JEuFPV+r53kY0O1XIXzDqdIzSy
7f/nsv93Aj4aERriKf9puOe/YLX/z//1P25DPb/PdAn02PY/iJUYqqZCu4Uo7nKN4WfTErKx/mFr
tjvz0A3iNkQK/gr02FDUNUI5jqYRAFJtHa+134Eey/sH0RgO0MDIwXw3/iP2umE4OMDdRno0oLma
hxqHrsJg51KfIj1uhvptjbQHbqj8d3iZdR86EwyZulLWbSuse9kna2Zht0dlEDvZStg9m5ZOoHzS
vS9JTIrIjPE/RiY72HmGQ6aniUyUXbJ20+ZF+2TFbCYt44xZFEKVdul+NSqFp63CQtdB3NCOtZFN
huiToyx+t4M3H/V8N2BRMBcWVkdgOcrfzevAtY+l0DbunJ98wR12FEOIgG/0VUk08RFG4ZtqkkRP
+lls3I2du2FGVY5a8pD4FQiBudbPhSLyvdV2cLS811h1x3dD5x09aQ243aDqedam5f3QEfMwWwh0
ReUU91PgoGMtq7qKldjIiwG1/bmzD7BilSNuAze/J7OwFW7VHxRchmIoWacmdwa2FZWWr5A0jDe5
i6+d7JTDsqjmOZWOjABXyfKV0jgo9jdsNIVu6N9EjoFGBKp2YXasm6ET9cDsH/0K+ZYMk2rS5Olb
MbPj3by5S1CQfUsTod33Qf5dttB21E5VzgtcYGHwxvrBOrgOai8Wzg5OM4wnXU0x6QsQDIu18r6d
qc6yJos/oE8Wl84IYx/igK+lrW8A6dTfHGs01gqwmH05ko/srMDbj2Y7IrYYaj8alMnNvM6/lQUw
0VmBH3bK76KspubQakl7aCfv0KcWeN840wjmBOoOGlP2NTbtBVra/lsbZP3RqU0bZU36tR5hVDvT
Aqhbb01o1mcyBei39lH9o07qM5uX8TV3gUYPkdNuIRaH750eH+SEFGeRZWzp3A/2GCJymBBHmI+E
p0YQZHK+6kYXbrLGdQFcleGzN7k/5YTR6cJFZXX6UwuiCf8snOpyeGVortWXi/Pv8XV0CVuV88tS
FcFtkXndD99Q3O2nfjk3HHQ8ckocxdo4PsoZvtOl/L1tvwzbHIKHsMeVqgUNCeURhsfclwI43SH8
iItvHKxCw3hrcwJe9Wil95M71sc2UMpVb1jdA9jB7qGdaygipyYw4KTCCmlGGktYsSzcGW4sa2U3
+sh6Ow4wqX8CI8vmiH/LMmVDi6G4gbQWfiRIb3nKDjzxg17qJGmscI1vbdYuwkwjNFUIV2N32mNo
NNtdXDrLCXqaNeYlCe2CqZqzGXV7ZSL3LHyzeqhggT/IWjBW3Z2FPsOnfsc1+vsS/sdf0zMXXUc0
8llTOOkxxdxg1xWpcXctmrkZ4fw+6TGow7nlgVc42dajMzOrZJFAiDmoM70KefiS/fY8Yk4z00oO
Xaox9Y1qKd1Kdxr96LGluvN7vH9jrXLe0WV9LINZs3AC6pYmSC4EIQGYGVKQlt5vqAFRkN+1osXE
pyAhJme4toH1ctvu2K6Tx5fKdLKAtS+W2OZUy8zW9YN48Mge/pF6ds26vTBfahvtoJgcOKLQtn8o
fYzBm0TJnnwN4048ZlEtS1LMy6vhFwyhfYPH/QJgE2AyCHYnwBonBU/zvcKr5QTia+oXcuBSxZaN
lXjUIfNr6SNPqXmWHJc1b26qmTOhL5+eL/1Rq+NIgSM1ghxuS1Ag7U9Ad/tT6A0KMrms0DvX6U7q
lD6PXXVC28EAOzCa9aaqVJCaCci1FWlBwfeKFaIch9up8F4BYbRB9qxlU41u4JTMaB8P0l86gjPE
0uyj9/Eubtqf0Ug0Kwwd4yVIvHIDCrA6xmbHzszCxwrOmfmONdtTWvhkn7XgUDjQj9jsLZSI+xXm
u5ZCvqDqt+w0NlApUbxInG0r71w5wpa65A8rLJWPlGHLjNEXcprznS2Hivl2lzU5/XIkZtnJDvny
8+W8cgSsV3m6ORDpyGURNOhcV5BwVjfXGSxnAABQDWt5ILrF09Ju1O/AduNHwyWznxHz2OZ/4A+C
f9FUxo9Fgmp2rkzpWjYD4D17e4CTX+OzlfFu/6GHTrHEqds7271m7vLWrnZm54rHMsrCpRlkJF+s
plw4pm+tRhFr20zVxKvqt4BSIFRtJxI+m25Eqoo3sYk/W2KdZA28B6TUrrcAbP3TgJcNcb+4TvTB
ePLf1B6vXfKI62FTgfQV/589QhwdlplzEbkm5nOeq2yDJH7I8HteWU3XbxUeV8+KE3WQe5eO03lL
lGmz+ynqs9MQtI95m7+hzdFs/QpGqTMhRl3PTGjDC/6sXnqnAoGxzka2R/MSc9nNnGnZJ+bfGzny
bkWar3swE9E99JP4ARGu2MvWpX9IuF1zXnIx5z8j5OeSJw6sH2P6HI8azIwpe7atPHv23CZfhmGA
OeHc5zZpfGcl/osclAWogha39KE9yKO6LgWHotnbJCPvjFop/xxSPlMKZ8qimreCJWbEW7SrYYko
I2iwNk++kAd5QWqh/IW++VLbYIBE/N0wCB3PqezIqzAj91AKYwN2EjxTcGYqQHHChXz0evFjmKP3
xqysDZuAzMm1PYR2tTci7aDNo8N19KY9o+AXYQU+VB6HOK2NNy1Q6lGvQUlPYQ4qUjXfvGB4QNbU
O9dlbr6VEQFFC9mD3DPXyDsgEdLyYJLZ/7pPimkx5YF9ByXRvpugdgNwao5QHKBJo7DMrlzNu80k
Nc0ByUerrndOnifyXSSbcqQskpj32gibowv4dS4HeVE7LAd+FfTcMMBERETHVshH1U1WiwwJPjni
JwNuPZf2vxpHawIduzrb5qnXQdGkgDcB1PA/rgrXdPC261ScfNMp00AiUZWnSaD4WKD8wL+8RZlC
Hoa83CbW2cL7fT+svYL/Vycc1FXWtKTjQicBy31WZ/RGpWFKZylpC79IPzQDcve502kvfqFoM8MB
PEgZaS8pzuTrOEj0jRwtMT/c9QOignIUzcLxDqvTb3LQ5qZ5NqJXOSQL9EJPOWJzD1E/BihfGOrC
CKA9olVlbrPqp0hCDASmDMccr44PahaWS5av/Ws6Vngu1SyIZRPt0e6gtLss9iNMf3CjwLzB9JD+
9QkfGQ7rldGBVgn64xVh3AExnlzZ6hEi3VZl1JsUvyjyXvlTMVnhU1ym0VPWkRftUw9tDT96QCyl
I9bjduj+TdEDsnkRb15s8AJSf2EdR88aJqj3MD2OWoP8g9+SHDAIl5lC1LvW6IOjYjXawel6bVfY
ZXnnKrm6sQjVnxW9+FK7hX2oFbTXhyKEaVFE/aZKc/FYKyr/U2Ua72XThQdITBNjajRDkElCSPkP
pRvYFlgE2HPngzRYQci1rje+lzRPWmLVvKq0DbTwYF+bTr73gNqUdaN81QOnXOjKMH7xZ5HXoG2A
c8bkM+1u8F7tqe9QhhyIq7XCW2I10j7HVgvozkjyJzEZ/gpMXYT8jS6gQSgm+Wt7q4/+T703qvsy
bSnssL4vNG0AyP9F1ML70mdOuyJfmh/QW/a+mApYczX/EkVhfMTa2Uecyu5gPwQ2mk2D9mQnP2Iy
kC8DdhEvbjaQxplD8rLP6ZFWKodSrGUTj/B9ESFmG0dItQytl2MJFPl310IQ9lsINaj3uf0zzFrr
3FhF9gQ5LT/q7fRhO1gfJZD3tqY9Jccg/5gGJTvNahDTZiDNvFTHIMajAQ0iu+5+pmH+qGHC8IOX
fojJYhRtvFhLD2ra7ro+Tn/WUfQWWJP3FlRxu+60cuBppvcnl9DdinfvIgdftNMJnT0pKSt6H7uB
wdP6ZSW6YO3FQXnMshL5ehGmx/7FUJ3o3poLWTMs0m+mwX+KbBZuGt+PblCrkPvHhJef26z6WqNt
tILUMCiKpZ39ysMxRvho0l5d4s6eI6znYm55jr8Ia7UnSJxrr7OvNeIP2WUMlCExw9Z9ksfVPCsE
7rKX1jhagPeG8kkeB053oyLtcWl9IWPUD1hhDm3If2qzSsw+/uEP1b1F+v7uWmgxztey6eRjcZiK
6hVRkOKLkibhEm/y4NWILFadQxY8oZ4EEssa9mEJCBlVjP45FkP/LPzgNI010Y25a0QIaoU7Qr3R
lDB4GitdeVQUcBdhnp1auM2idKKTLFBY++qJaMJ7GFkRezK0nbIuHLjdSHH1r7oF4LJXGm0pm11j
ZmtIE3cRcJM9yj24A7rJe4ymBxiHpnjQsQ48ZU3AWi0Kmh8ZOdsYUYpv8GMIevhpdEBszHqKHIMt
/TyDXOtLVBNVHbTvqad9kE638PIOMXXzoUTIfrv4NeKZ9lX1bJQS2tSGJ5Q5vICcaiWmSXuz9OpQ
tKH/WNt1tuIV4KwsoDnHLMrSY9iG33EmDt708o8RCAs/RqVt0YgrP4DN43GuxtvWiD3Yg5iBI4Oq
bsqAh4weNqwG03GjZ9hc6EFSrvSyEqvJj6oHgsancXDzF0ClIjOxNIp4cQdJ353GjM9eDT+qsu9m
5abqgI/B76KYm9c+nKH7zVQ3REniHW4M4dtkzJystEV4l5aV8GiZvPqrHBN2Xd2RQ0kXZNSCtyrR
/OMEHQg/Y+b2iq8eWstJl3J0jAn6V3C4VqMfACbtx4M2W8AE1ex4YQJG5Ute6Y1qICFUGM/sNPBh
9bD1kc0u1CCtzlJDsok326pG922PuU9xLNygOPY2npQKHJWVbY8vCsiStVXUoFU6gtk5S7JB5Y3n
KrG1dBLN3YK/6p5FP/zh+TmJRJ5AuyYz+weU+MsVACLvvfGT9wjTm1+KeC9xrH7RRu0+8ZTkPlZY
qGCVMSAcVaWXPizokkttGD3CEQ0YLg2FGaWImnOtgXJKZu0awxvBO8+YddmHJu3swQKaIa2t8TG1
SdzDZomerIREcCTQ0mXN3IPQn/nfjblpYEJu+nQsvtfs5fJo/BaOISKPrvMsAIPB3KrNkwmZ5GRW
Ubrn/v8jzEd9owaiPrlpWiLLVdW7yE9xR8NeC0jFqD4bjdjq4L7ehTkaB72LYPBVnvE+GJoO1inm
jWfq1fM4xFu9ZxNe2LZ7mNwhfi6BGODSg6AAOqLxM1RkDa+fYlzkg7fKdSuKiF8+lKE9rRBbCrYi
asFtN9noHPM2XGEiBPp4LjIn/1279DXO98LO8t2nfuTYILRZ6mOYOgiCs1PF3H3CFWRuqggIHPmG
xC6yintznJUjXAW2d2W4OvkLFadOfHFYhKH25Ghte7QnQRiRl9SfVWvqn7Ssz7ZWnRH0Az+8wlfA
OGVEuk5lahmnBoEHqLFzO5sqDEjgc/9uzn1dhQ2PMNqj5XfJ2UnBhpiWESNfNTfnAvJHch7rYD1E
/HuWNhlyxa3ec3fEBsh1h6NsGhrLg1kKDdHS+Lmo8Sauq/q9i3VUY2bVNDnLdiAN+nA5+bdlNHdV
c9GGYFnkKGB5dDz9+IV7CF/kormT3RogyINJinfe/kR2fR+GCigFv0XfLI0aXnGTse38BhY45P91
z6mfg1rU8MCi9Ato22ARFK34YKe363NcyhcjryRUzEPy5SF+7JaOpGlfrGRWJ7GDeGOoGFfJpj0n
fmTOJ3AcsXUVdgiiQEymEe60BuaF3HJjTUs/sbQTBPRy78OHwW7J/ZLmpvEr9rYwSuyf+sB1wQLl
b20ImayzTJSqcnXYTyyzdmrRIxKSdFA8+47UvDCKo6yNAUKQdlbrmyT0ZzpjNpuR7W1X035aAeqR
edv+cmFArKHxgf2dnyqyJoveMgTYs8BaI+bT3zV9+c6bNHqBMTYvibR1oMEQCHmn+vlo3fU+1ExU
B8VXbAhyvLyGYSlwngGbrnpAnXSdrXvdPoAkzx8rf+oPedp+UWH7sfTI1A1qvWCVrs+Ygu0MgUgI
3ywnsatI4KVZrFN4BSi/q4UTY5GGJxj3JZ2ysA1EwG/mCNytVnaYgdSa59R8+UWfZecmGgC+d/aq
LkVQI/GCj4+NxtvRmkXdQpAfJGLJqepuYz5n4ElBVJJSLcHlZ6hCscOCGYjR33oweL4ltjW8Qo04
wAvyznLMbb0H0QiL11U7vBat8wYmSb/vrFI/KUP+a4zQzyNhDH9Aq0h3OmZqrAyhtuvJcotH6KPl
Y9lX+ySa1G2Ysk2bCvNOLWgvZFUWvcojdiDBtyIuZt6JbHgpSqc963P8p3IC6zwp0yYtunw/jAoZ
VxIP+Ozg7NmV9QoPXDYcc1HhhuMmRk+OcW3zHBNKa27Z5xhPqhoAzE0/Kivdx0HPqkjV9KXfK+nB
rkfU+foe7U/H0p8GvyWUZXuHvIekIFutSLNDF9XNQjZlYWZs5PhB+71sJrNtJQzyrWzJE6EkmhCh
0/X19agaVo+Zh/FmGHIXcwRg/Hyf6P0UfvkE4sA7p/ZPpR/Lp8be5HU8rLxZztitkwF2AIVs2koT
YLIxj8jOBLXTJNXjB9gh3lPWw5RvM8tHvn6gqQJgSobyu0q+befYbrCPh/zcpPB2+naYnuu2Klmv
hLMmTBOdrEbMt3yM/2BoYWskZobVpT1p1mGYN/ra5FswyyKWPUR9ogrNV942w7p3Sm+XaxaBnnZC
DJaMzrqxMKmCjgaFH38jwxmtDS5eDfwbr5gO1ayuBD73d+1TX4mk+qo1A+WucDqswXpinoI13tlX
8hz7uik66qX5GLt4AxUVMpx6Xbc7ndfx0nYNKJWEqVaxZZgPYT0J0Ia2dhwyT2w7F4yshgvvGkAN
78XQ8+5hVu+iSPSPah1MQECsg4ZT87nP2um1a8c78EPJ3ktTfEcTZEP6OXkvq1Y+IAyo9w7KYvOQ
k1nltg6nu0WAWXWs41ZS4rF6GjprJhtF6aUmm+xqJm4rWRLCd7VOPfqoo27BP+ZgdvXoEXp6v4Tl
p30LYnVfgRr6RULw0DT68E1pkhl/GBurkWLXuT3K7r7uLYmTRWunUuolvuYDiNKq/gW61n/U7ZkS
V+QeovbkzctYCd+8pPrBui9eARgGiqmFbAJImRxaxAQWeJYRTwJf9t239TfD5rmCsgZmaW7TrWV/
Od17htt8m4gXbio843bWWHM3+SjLxWxLC+A5ScAjKR/snUBb44ieWAia0ETuUbZlDW53im6c85A1
4IY2coBd2QJRmuguj2rsUfC07RUFGk1G9naht67Hm1QB1Dl3QnMNUIUEIMkrKQK/VPbI0Mwi2GV8
0Y1psta5Lwpo2jpmC93ckl38RbDCd2rA5pn8dPoeuaDJUEhVd3aidbu+8fNtZlYn1nrZszlhODZW
moJlpwBZCPW/wjKcN4X/VbWSry3uggdgtoSSGpAs7qgts0lMkMx1TFaaX8YcGJTGhrKA0/iiBfaw
izA2vcvrEDBFMFcLeIhbTR0/5ADBQeT/LGRweiNfRopvrmvdAPU6/xU867ACMvonD/N0dwUJz76v
e+VVBwQ9Ow+rLsJhybixY5J/bQUzqAsDqLN1uvJCRV2XWqod7dZVsfCLUr5E9QlVwXqDaUOJKeYc
z5kLDKdBH5E737X4iqLJKKw1glbBQ2jZpwKm5xr0D8qN3PJgSUIQobWhniprJhM1SkxkhPCYK4Dk
hiFmfXMrwg9oYTXoqiZW9TVGiux72ja48JEzP7PwM0+T6oYroxD1RpgsCSeL6+UV5qie3Z0JZv0u
IgHwM/JUF/+8P/tswyGcFmJQJicD5m12tUMaqmk6bDHmIuz95JDGw/HaJWtI9vp3aRjYwHUFhtJZ
GD0XcKem+fbIuO1P3JX2ohn69J20bLxF1gjA0jwadOpAHr3EQ3Ie1V39rPtW+EjRvaLdeznIQOPi
XrQkVvIsSt9Fh1WnDbNvJQ+KS/JiqcEq3tJZz0eDFq4dBdwqmh0CJqZwX13bL46NNziLYm5GuPfu
MnRqzRxtHtdO6m/F6KxqTVU+Co0o2GSr1VMLB3+nBA6o/QgiGla267Ry+zNJ++HsxVO8HtxOXbmz
7LociCPofeEw7mTr0jUfgArujzom6tgBVgAinQ1iE5tev7zOc4K6eLCVb/E8/9otLJQzGiw0dhNZ
20Tp8eHWyofGq9CK9QShBLPdB1VQPRBNTBHAmwDPe2OR7eQUWcgjtMo2wMFrZOjmY69nUcyqIdiQ
Bxs5QIoRqoFtAGK1HFKr19ls/MsHu+pAdFVGtlISRPucGiQRhm4p/zG294zBibEc7CF4dUqW05YY
o7cuyIIlX3D23k7189AZ9Q4dm+kwCuCYshhC8xfSd+36c/9fM65z5RQ0E+ACGRXiW6LGLsTpch58
c7WtG1LU/OP/Wf08gXAJE4xULQ+Xqpwwyl5t7r2c4fOEm0vcnOEyVx5WEAQgIXa98L8+2efz/u3z
3pxBfrKbq91Uby58cwZ5gLzC58v0pcun+3zCm0P/dsKbM9xU5Rn+dth/7zNn8hu6OZms/rsLy6vd
fPPyANkpryhrsk9+15ffUHbefFOX6nWqm7bfJoQJ1ze/jzxbLAr9n37Am0/6r0/6f/38/+YMf/sO
/80l/vbFybn/77fs5TPcfMib6vULk9/TzZ/6+ce+3FqfD/3bL3Bzhptv/uawm+rn7+LmHrn5kf/1
Pf23C8uT/e3rlle7/mmfr3hzlpuL33xhn27Am7vs5tDSbQnEe/ofxezZl0njvrHv7LVsY3KoHvzR
xg5LtgErO/ryc/XzLEWeQJ5LBOWfx17a8gSyqvpat1En5Vkefr08lHJXX8rOy9GiYbkt25cTf778
zYXkrJsTXD66naZiF2rBBgrIdJqN3I6l/SgbshhrzBPgxjAoC9wKe1JJSbJEsMo7yL4aY8/fo1HN
bNn2mrzcmVP8yKL+oBh3GiJEvNO0aZPD719MrWHvVL37NVS9t2ldGEiKPxDecBFcWg+kmxbIDXvn
yTWtexVCChsX7yy7ZDFTckbfN+7GUfzuT3VEDu3GK5CAVN4SWOCnqCnzJwSQsAMOnmXRl2G61nwC
oKNRhM9m3DVPnrmRY0QFwufQyvK1G2NeKfv8aRLkW1ZyDEAaWgNtcFDBAwDuYydxzIhnItkYNtOy
HRqxvAzB7VoDlvGXDrmEFc452VMH4XGP6APoK71gGzNm7fswpsMa1oC9lU3PDPNF1/9EjxaPQaQg
XxJ0pe5jK3lvR0JYWTIMh1r1q2MZ+dEciE+f3RloGak1tMXYO+KUlDxCYEWjwztjo6KTtFDEHcck
8Mlc6H9ESwpR5PbB64LmGKTNauyD5OAr4YE1VXTvEs1RF7IaZ/6XNrGAe4I4ua/nQvbLItdMIgqu
wqLrnwdkE+sQNPxK9O0uk0NRYnk3T1RMAy8VL9vIATm5lKOyXXnwSZMOxSXZdz21o6JWqWlBuL1+
GHN0EZ0aK2HC4tSt5XX25WgEmdsdQrzfJkXr1zaySVjp1UOwxgbRShufbdLcYhu5MtXQxdnPimFp
Cq14UMkcwCryDzd93tB9b2tcZy6HVZU3y/Ha6vbSdgz2AdjG5Dh9/HWe0lZQmY3xfrhMyqq+WLsZ
0eg8rx4wadXPxTToZ9ex7VOT6PtsbgXTwC50EsEhdPTZ1Ccn3ebo2bCEGqlh+cYcOXEKSn8bNiXm
hvIQC22V+0wFy6MoNesxvXyJgX4eL6ONk9UrpxoFDzDOIAvRpE/och8INk9HGGIUddRzOpGi9UMz
65PpyFPndy1VlbfA7dzN9QC7CtqKADPz5AmuhzWGv2hqJ7ycXc74dDrZvJ7q2pS136fLSaSL4fG2
688PJvuun+56vJGjp4ME6Yc5Sy0qFWpwIHe5H2XVLZpy7Va2utDn4escHxKWurlMrywOxKDQRO/t
0COzAW127mujkJ2kPMbXoj+MpLEfYXcVPBFVxJ2NUVmXPHfuwnYw9rhI6btQScR9nrX4QKpe/VLo
WDInpUAWm6wJDyQbLejuAWxe/ys29PfAbN0v/NzdEhEQNmE1dL6E7PMu427aTSH6866iQq8cQ/ej
9ZW9bUBuQ9VZrI3E64+RMfr3KWy6pbCz4cOfoSWx89F5U7dsUEB80IGnHi0MHdaKUMx3cxBwEphR
1kChdTALL01T4R2gO+rO8Qr9SaQ9LJ9mdD6KPNn6Idoag6/VaxUg9B2ZsFwsQnjid2TTngPCCTs5
ILsuo7LdA2pfh7ME8aUztuJ2j5XDtA2RibuLAmKUYZSq33tVORhRmL4lODvv0P03NsLrNdC8qBDN
E8KpD1EMdXG/DB3rqcnrj6jXp+/tGBJo5WxnJdODO/j0zjLTJvV7ZlR7LeFfp0JkENdeZdMG9vda
wuyAZp7svMO/8dK+VgW+LscIYeh5ihz0jdLZ6Er4M4x8/zSnfk6yhniBfxIEWrZFFX5c++WgEjJX
1mQRtLxB0F9AJ53D5ZHXQc/I4axrYXCGYks4NDBAMUxLI6shliBHtKnVPMRjLH1BJSz73jtYMWY9
EkWdgei53QVAxvugq45djH01DOLXuMN35POAU3QVnL55jpxdWkHggUAM6kv7eopmnhNqELQRFtzL
/qB24Rzpwx9WZSNiEojwu+17vGTzMFgoolwRaO4/yjTEvS0nLamMOBohtG/fjehh7PkPK0llOvqD
mNpqZWcYr+vN8JFM1Z2KPR1WqyhiERezW8TbU3s6TkCjlklp14+I3Z5z07W+Oo1as98sagSCPeOL
Bjxb66yvGiKZTTR9yTpsYWTRty0WFWajL4fcqMuz7LSs+kvBgWc7dpbuNAAVyfRjqXgku13AycXY
ex8tamWOkVlfJ5L3CzuvQvjt44Ptx561lKe5qU5Epa2lr8QbM5qm3c1IK31q5PyyQagBpQrlgEFs
tmk0fkAV+MImUUoVPThPrAKzQyzT6PLfnTfjEPJH8K92ru11DQ23+RicRtTjKMiSX85hRppAICEh
BZr3ZHNHL0cV3/IXIoncu65s3Nns+3dNNnkPeQvbxiPz04Bs1h5ypJ3WHuXc6/EVrkOk5/qzZ+HP
prbGSxaFxothWhsfg9THQh37fakT+zDwGrkHERtgBnRvGEF3DwGeSB52ngAiAv05qwk5amq4q8ln
sP6btXWUWW8nUrU/29WI2QgrVYTO/uqTc2RxPeT/2Ke51ncUvn6h4VevAzdqXiJTEMb3EUFqlLJ+
wSc3edYRY2/1+kX2DG307mWacSe7SEblqxxt6a02z4BxruPaXanLWEvEY2KVybn3xvu2UdQ73530
p27IMX8twfU5lqI/eXPhp7OghtEn+yRxIepmRrnztLp4zLrsSRRo/AXY2zz6s3DakJlf+Sr8w2hp
6iFstDepYSSxiiFYmxWJ4GxF9g9nXNkph3lfYHJiO6DfPeMoW7LfsHprHUNeXqTzQyeXhW69muB0
d47PL3kf9ggtcKi3MEb7qyi96B7BMWLJc00WgYpDIsq4qHf+8wBgJmPRlGm9c7RmBbujO3u2D7Bt
QgUecxewrnMz9fT4OdB4Bxd5/XjpIi64UdLOvcwYG+QP0fGMN35M8Lcwou7HmOMb6ytYzDhAuHCI
U/a+aIynxnPIrwrR/XCq5kOw7n5m+zJtmlLsnGDq4OfMfmExQORS94JvIhlhYxR1sGgzpF0UhVdd
pqGQEWbfMwtSSJamZIcMYwtNM14XaRn80NsFMeTmR1ggEAp00jyadjycNYxALwMG6fI67LVXvcYK
L69qsSVJa7wl3XCUR8ZpECyVEk36uIAQqrcQd2pR6g8gCzWMMJsOpeqKx4s6QWGRnQEGjCu0F1gt
VLpYIWqnb8oK3R01qN58Jw7fJ8fBqYEEJ0iRWQVfTZKNTzR2I0dLPUwQ0Q5RKIUv2EHRWsAoKxY1
NKUXo7dqPj9YxHp4yONCvHWGgMAfF/CyogbQS6b7a3C99ZfJ7XdVDuonmOA9VW7dP9pdFeDbhu6x
D9zZQ0LvVRfVuFRAf+9lE8+LcplYQY0BAqM9b7JlRhD9UBSa8xonE8KZlSmOvNTnDKlmrmzHIARr
V/wUqTahb1e4a6yAijd2SV/USEOfyzd3dWqZXxO1a1a55Sb3Xl1kRz0fIZNXhfrqTtGTgEVdA2ZF
iq/nmYjUHK8GxOTaCn96ORKndbH0Lbazude3K4TsoHNVtbJOxii9K8EHLMlsD9Bvw/FxcqaaXwH4
GAgjYxvmhXEgIXfsk7rdKhkt9rpetpBVs7XItxkIwhgjKa3ARode1mQxmAMPbrMR09ohfryJhsbb
Wlkh4EblT3YVmz/crqoXmDvYj2Ey1QfT8Z11lpvVqkoSHs+zs1A+2wnJmiyQpySpJKu6qYq1U8xm
l0hLXCZaWcmwPOZSvZ5DDNteL1Bn8cf+UnR4duIWO7dBb/xZlW3f+3NSMRX3OpHyRR/Z2WNg291S
Z3f8jd8ZdZSm+tWhbhq6hvINoj6x494eHo3QOTuYZN4hZu8i16HrSzVT+q9apxDXn3TtPvBwgejT
6dUdG2WPWHMwb2/iM9vuCxgf81z7mTj0L5HryFnOrSbvnU0U6tpKDtam6jygPboD3+av4O9pm3J2
4BBRZuFgNld7ULfK2k57/9DpyYDkydxLng7xjNbay1brfyPJkJ0hDrpPvlIVa13B77XAQ+ZJ9mXR
nc83vRQE3Hc+i8zjtXDY4V+a3lwbY9ZKcAaX134591Pz2td7BTacvb2zhXAIyGS9BlTcc39Xi6q3
bJbO9F6qo2IAlQfRqIV2s8ugIx7qQXRr1rHYXTWWe7gWaQ5dTeQOsoBJPBNMJvcl9l0Dp40S8MH/
Zu9MdiRJ1uv8KgTX8obPw4KbmOfIjJxr48iswd18nqcVKW0FSGs9haCVFnoI9hvpM89iV98GQZB7
ArfturlH5FAZ4WH2/+d8J/Aeh6FsHiO8DvLSPPioFSN6c8CIOZXSFFuMo9rgSWGKPFhf0lj1dvPU
bn1CZXi9beapCDtjZ7A0/PxypNWmJ78nv2u+WiH1vdMx38+zeUjvyNDQP79va7LIygdiSsv42ahc
c1OqFycejSMuyfYxs3uALVP0hWVNuc7xsOzb3JxebNwIpRXGX4TIURrZnr6dH2bWux73x1sahOou
btDczqcL39rUJFs9l2kJCr/Q1NV8vlHch1y1iYAjYZYcqKJdhkrHV8X7sMAIsfFh7tQyRWAewt75
eZTHaQSLgLyGWMPpFjohfBA8XVng7YrGipaZa7R7yxAGicgJoENrvBD20rO2iMMReRf3qUwJcAyZ
TLXU785ar5araEheYjUTx1QO89E8kHAQbUqdf9Q8QMmsdNUr6GcE7mqmOdjnowr1axStRzlNDZcr
RqvwZovTI5R35zpfCEz+NKqS7efZGA3QmbD0Geukgi3ccWM62P2kHZOi1LihhjRN/5j+5Vwfxw75
f9XSFkV+mIdCUuK1VpAeP89NbeJwmk98nuaN+0Ua6Q/qCKzb88eX2MwsAPx1/1g6qkPwb9vs5ovq
5Ldbj6Sj1Xw1bLvh1IdImuerFfyuh9T6Whburi9r5WI1mnnDhgCVoIjLtTqqyAuEwHxXRLgV+sK8
xayfdmGjJXCYmBYTIcmInn7oEjDielBH6EuDfYnyuqFtDOybUgaefrb2t9IEdxORQnHy2X89OZ2L
PzYrksM8TdoyXtHT7nZ23fAsu8Ie5rFNjzQ0G3GtiYd5KPrmRdiFdlKAHQO2CtJ9HlkvvpPx2dvF
MjQg9GgZC6j61CIPdPfrk19PxUZF5rdmQ1yuKC8W60Z14yvU8nErkmbaka36ogetQT3CGx/DtDfO
pdK/Vj2QBvT3+aop+KxsIeif5yOnwETXp+Vy6ikP2MkTaCVIN10g8DKm5D2mjixS2u5zpMdPkXMc
laJ+1SfHXfae6l31rnZ2Fp/iu7GijZ3UsbUM8i5+wld+Mqdi3Zb59EYtLtmqURlvO4JS3xyjpvkY
ih15GsnGx9KxItR7lFLeaSPiKTwPBta6OiUBttSde1sOlhW+dgSnrKds/BpYFgBiI/uWSzYsC9xA
XcyHEK6V8xR9j+h/nuaJNl8s5eNGg72clmnl5q/P0KjGbcrQqamAlNYO6XwFPrvEwlRfUj9AXJm3
6CoTtURXKeefA7bDUwGHa1tXymvt2m67iORDfj3u83nNUOervNSm5XzFjaZgkUp0aIjneIPqKNhr
IIdXJVKlBZKajJjpIDu2iNPyP83rVlmbXdd+GRIXPlCC9h1m0QpOL/veZpd7jv5gaZ3OSpb8cp1/
rGOIXOQUDvmj5wVAQfrRzPZZG70ENO0vKO8gG88Z0Rh/yoVC43c7n/y8wm5nEzYN7OAwjdYK5tXt
gNjoiR1muM6tfUPR+1TLBsA8uOOkYvBqu4XraNZ6Phf6BaB0Eqlb9gg8cJ5ro/Ujl6GJiaXfeXKI
C3Je7BDws9Lo6FI5hfE8wLvSKGs364l87tnEEPvTHksJBbf+OJrP/Zq6mn9uk9bY2iCY1/9Jx/j3
0DG43Wp8bP6bfIz/9c//9/d/BIfxf4CigkL9/X/8HRNJRv3fv//T7//19//+Z0bGH1/vk5JhGb+h
FYaFYdiIp0yq3X9QMuzfdF1Hm62j+iXGSf8TJUP7TTV1XT7J4Lb8Z0gG0A3HBZTKxRmhof1HaKi6
Zv0Fh6pJ3KrJt2cwLb6b+bc41H7UDBAzyIHRwQi00WZ3M3PELUUEH6Gfp04Q4UAn4teGIF4N/tuc
Alsj2ittGlnzzE2to+f2zV7ThbOpR9eHUkSlaj7K+oTqkBxgbP88wsr8qhqw+IzBx3Th1Y+mGlHZ
SrXXVI/2MfiFK0JkdZeHZBs4fUvAWuL7byEat7qomyVVVHsVICg6phXpCH7MrsDMub8nlq0/gsAh
FEdr3LU1EIqlFMYPzy2sRZ9n0YudkwhgZu7wHOugyonVA53lByjZW5OOAHcQmSTuRq5/mQrTvc5D
6NvFSkMJtIbd6F1VN/0GNaQkdDA1t0lMtMAQtuFKBWtIXKuySEZsAqlJNgQ4FOOVheDWaUV4QqXZ
Xnpv9FewCtxVUsb1mQYQvcNN7lXdUlVa7W6Ug5ba5bnK6m2ICHPpJ229m4n6Sm6Mm0m1ciK2xXjz
fNJQnNSpFkPLFjBSfUERtreueqYSTubELwPrhaVAjf2qJR5JPB6bWG3MX+sEBycFnge++fiUEC9y
h8uMNKnm0gAZ/LCD8kuKOtIb2G4A0zCfo8z5IPupf+HBQI6mXODWapITq0bCVbqs/oAWoHd69d66
fbWeijGVKVnlDqZ9v4qNafhCFR0zoTU8RolxhUmmXCK1P2pDHx7pfQcQKTx3MRIrBLjAJI7JVL77
hv+UhbX6kuUAGF2hooWb2uep0N6z1jW+IyVdKFoxvCG0goKGhzZeUpEUyy6M0p2rNsHNtSsawcQw
OTh6rjpyS+guplvAAmiDzXyy0s0MCVl9QruoHyobYjuC/tg4sJvWDygYL02ksW0hegN/WjA9hwak
eUJmlZNwPL9biC44tf1EHaGK+x1Q/XgHyUu9+q34VrAFPsqQw6PfBxLj1r0EDXAKgmISb2nAdF1V
JUsIrRL+tkw0sqxgUOKuISsI3Nd0YelLREc+3P085yiPxXQa8KoshdEQMsGy/9lKiWvs0emdy7Y3
8Ng0e8VU2/vO7H0iRFW8W7Gyhgn27vs6y5c0Mw5q11dLr6qj8zjk52p0kr0QXb1t+qzaDVpfnFNI
tWxqKwIhMygqmO2yt8ypu41u6cVRK13DXYYOVLFKLcn3bMotUAD/lgVd+pjSQjY6b9rYeSfwNk4W
wn8K3ypevmeYinhzK2Xf0bnj3wChoUpnSWSB2OtWdYkD1z0FKFsJz5qaL5Tc0YN5U0b6BjEl3VQX
R1XFW97r2rW2RvvBAfi8YhfMHUhOwy4TpxoAHrX7aOJ9PhEFTMnnpDUgQxGrikczJWY18+PmaxVY
ywlk0Q+trK+t6Q9vAtrZEkAKvfohvwZDp0KxrZuHrEWb2hdFe1a98Zs9JNGpUUgkpxlOlnCS5nRk
9bgEklFwc5IDdCF6oEmxN7KhPWNB9pAqq2sA++3Zn0Z/Z1rDfSj5evJAFbg24qwmQcicTiwNqtUE
oOZjNK8j8CLeLyg/DRi353kwh1J6/PHpZYiN+TXncb4U6MUeFwEyAb16UwdHbIXc8TRRo/HjycN/
fd4DVkOPat1jaPlG08J/r331FWVxc6BLlZ/otRF+kpcXiv3sygfjAEWzuQV6qB5ZBL93fFrEvM5v
IZboo0LWy9KMhbZ0orhaazK9Axc7ltKyGZBNEnkW9ENDcivVOLciYV7F/bJkf4AbeWUWcfsdJkfZ
4IaQmcqt2/QLpakHFABRsVcdi0QMtoRFGKY3PU1YeZtFAvHGhp5DNaYXSvOuiz5Z8/qcDq1pDA/A
AonYbGh7B3nI26y0LrxL1UscQjcb5RNIinzGDfYd2F23qjvjQme1cxZwuZ1rTjjOemCrtOr61knW
46Q/d42eHkhHdK8l97ia0JWMxf42J12NLPckBAyZOWcHEu5dbrb+3mspseMoK54rMXnbqDC9VWe3
xXNCBQB0KnuHyIZyZOKxOE+WH50DrKsnMxPNao75+DWUrUONrbNzRtoAxlHwUfFV4c6bm+E3PXaA
RoepcsXrgT2ct/WmhGuJTYw3Y64JIcOhrK+FhY0kr913Xx2yVS4GZ8tWJ0VwmQS7IY/qc6jr4VYx
euPi+2Gyabo0uUugma+HCNBKkWnn1iumVaGX2YNKtloRKrQOFSd8Gobiqx1NVAXkzBEx0XaUtA+B
lgsgRfxKEY0qty/Sp0YbUaGG8auiKbBrQAIhPSggjOZeu+PvdHQCT3ujU6Ys1aYdr73Oa1y4XrQT
2Lrvw9Aqll2r2O+xXq5TZTK/K7VF7p+two309LMyiIWVh+P3uiVL3meh4dkXxcuciyeHpAWFYzkP
xUhoB3xS+zgf9X0JyGMymnXSR/WqZ0m/cUnbA6XR3LXIT9cwoMOVltsmbcOIYl1mlZdJDvEYmYe2
aHdkiQOmlYOadva+Har1fAobmFYv5kNsy9Yiyka2a4Kdc9vp/kkkenkJKyCWJnFuX8fwO+qqBZnq
yV1NGf3m1QaRs6Mar8iE0G8xDsJbPMV3Fmip83yqM9rhQIJ8t+ycmqSFEV22mjjjm0HImkJoxofq
dec2hIWjD7LBEg9EsII6G5v0Vcp2H72uBhtA0OiGeKXq1XbiTUGt94McADwmMfXT0nDsc6ZmxlK4
fg1iXANmXPuvnrCbTa/7r50q7D0xXtVpHmbiT2+nsBabOFpPpMDJkK/qNF9QLWdZZd73JOrEsDId
MZ7nwUfPA/hD4Oiof576fEgVtmsroZKkeQMOyG7vdALllpYjUYrgiYoJeozOgi8MzbM3GP3KICJ3
D2i2fxGF/VTqJU6DEagwBZJ4M6hVQ6cjeqIaWX8DUX7N4rJ7yZxSXetW+I13CInXlVvdsjZtLza5
WvNsHoSZ1RvcJs3nI9rIr06RO9wqxRB3JFFHd6loIRwn5uep1sejvigajIWaqiPgabVX3SEpw6BO
dyiNCFnwPMcnVBwikGLTcj6s50vzo4yOeI2G5jkKYvmseT4f1bEf7kuoZ7++RDA5fIn56s+nyGfP
1/FFJIfxioYNYh6dw0UgzZ11nzvHQdBO1XV4yq6Wbypg9heXhcd9EkfjpSRvlkAk5d6IcxvKAtQu
TZK/+KCN4MD2ayHZXuVUcmo+/8egSBpY5rUffzk/PxaNnLmPmugNlV75EXTlosqC/Av0Z2dtpWV8
GF2h33irUC6Tj0Ay8d3rveAh9Sd339Z5yGsvcd5oSn4+IK8VsaqCIjwbcR1fC8OloSSfmabi0Ppl
+BJ4U7OlB5PvLK0Zn4ykuJsf0ClUGAB9VndK8SwaAlMHEzaLmiTpWzdN9nJw3PbYANJ8po3weX4o
zWnXBQFeT6tJuTcRYSDRb55KUA5QqZ9DLo9YfK8tSYlrqPK7khs3mXRxOsmSo0kMmGKAL+dK0pwr
mXMl8LlADbqniHWcRNU5kk/3vYhA183DfHI+KiXTzgBu50rKnYeB29Xhv2VDbx2SDlCecKkN2T1p
sG47xs9TG7+T0qBd5pnalee8C+27XmLzWpXeBKXHh4o32n1SatvAsuHJYDJcaL1x0rhRfZkK6okV
PhY2WWGG66EJiU+QIEAlyH8OsZxWGiYeuHVk1mMRZk3xx2Mq7pBeIij+N+W4jUmcYckNZhDxUH5R
6hTsIBXxfIuhq/i88nlyfpDZq/7GDHGkZBJdWIdxt+6GpNo68USGUdIRadw/NYROH6M4xckOHTGR
gys3B/NRr/2Y2C+f4yzJsWOCVQzgK/oStDhJ4qLTh0+2hDDyVv4O+XhrB8AbC4lxnI9+DfO5Jums
P13QDUivTyXYC+hdQxof5+FzPqm2ve7opi11GJKNDUwy7sBKApgw7szoajVufePu3GxSNCdILjvi
0oWibA2JqCSCmlK0xFYaFqCf2MZrLsmXUcKOJB6a4zwrG9e8zEdkmitrbCXpcj4nNIW9NrWlTlaZ
PMpNlSxI2bIgRax8e/w1nY/mc6asXnmyjmXLipYna1uurHJlst4VycpXQgmsNEPWQgWlMZ0SmZC1
s0ZWzSC0UED7NafwYa1NWWnzZM1tfsw8tLIiV1j7RFboRlmrCwyqdlTLo7WQlbxB1vRMWfebB8qA
eOtl7W+Yy4DzyVDWBnO2+CA6qBrMhUNBCVErdKLGFcs4GuhZFw1u7wdTlhtdvdoVnQvsuAP+QVVy
lPVJS1YqYwIzMlnQJKSKgmbmU9D8NccIL5sfVD4nWQMVshqayboo/hxZIaWUygp8WhLXl6/KuQSb
zdVXeSWWQzMXXRvKr6Wsw2ayIjs/5C+Pm7/WfG6goisru7as8Rqy2lvNdV9ZAcaUpJwLWSo256qx
LmvFk6wazxlk+nxyflAs68tq9P2vz/h8MoXpUFaoCST56jSFudbS+BXCmnvfyyFXSZkBj0DGqxue
NWeaNqAIJuRJ6rhSACFuAP2KXWdhLa5j9c2Nhpi2s8qKXZbPA61cY3E/5b4TP7G+t5YjMI67RFfU
Xduozi53FO/qN4i6Ss2oX7v4pHjpk5dlHtWJkH0kL2bMr8Ad7bnaL+v+GLkG2gAQkQz0PvQIOtkj
mI8S2TfA8DtAie5fhewpNLK7gJ4HcB0Nh0h2HhrZg2hlN8KVfQlfdig02atQZNeikP2LUnYyItnT
MGV3Q5V9DkV2PKikvfSyBxK0rOki2RcpaZAksl0yD7HsngQ+fZRGdlQc2VsJZZcF+FK8gtlWPNmy
B+PKbsw8jWWHBhRovShk1ya1DG+R2r5E0vbGgqIHqqmg9BFMDXOH/nP8PFPLhpbU94Syl/95rh8Q
YC5dD7p2nLvakvgz9WgPo4o5mGGezkdup94V01mPw/hiimgpzKQ6zbN5sFVIHPORqvkPQ+yfKrvY
QE8p1pFhRPe9iOL7JGtZHxWjs5zPmWr23TFlAKZU+CCSMPe5ngGGqqwziDFEQPNhk6gf1DSyjV8b
40F3k/Fgqe3Po1/nfl0w5FWrq4x1rocf83mt7VOEmJru7HzPXpeSAIr7edpFkVVdM0naFHVbXRP2
zMgx7XSXu0j/1uZEmEPp14CdIPEgdSCoz5fdcCXqaI7PHXI5gHokRGhAf4NCx1nGqBqRvyaku0n/
listWPOg1iRyRKIT6ypV7+g3+/dhDr+8HP37STWSVxNQzs4rE1kiSNLXIsOBWzQtAihBYLBKja4K
sQmrEXHkaeoEe1T5YHc8bhNLMIYrLSjMuzBA7zBSZ12WJTx1RPpoBnSDzoadpFtDA9HVJ2++W6m7
AlnKJveH5Eth5huFmKQd7HcNN8QIhNcM63M6juH+cyoicj/IrmFXSJTGttE2DtGir7l2lxP89Bb1
dbGkGRluTd970uzBh66OSDlyAYa4fBSvGmymqzAwjGUQ9uz9SZhbsH0oTlmZLEfXrddgaMe1oRNE
kkGRp1OZZ9tRC3SIDD1x91ZoUp6q3dM0GOYqMRVoDBI0pBqkxNvgSM00Dl+ciE/tyjSzTeCM/pdG
3Xf8wPGieA8GAR7GUl6wH0M0N9lmxwgFNiqVpJU2VuSextOPTuvSDwWWMmjnteU5xa2SgKihkG94
I/6cKdO4UdWxOWaSD0/KlHoeU30cF40xZTCywvV8br7qecdqbAGEDLy+rankL9Zk66JRboElnjV0
p0fiPPtjGQfIiPTW5G/ODhMzhruGW9ZfwMfR/ncm52iO7U6d0gKiSTsCmb3ZdjY9gH2/DOYIjaM2
Wc9RdkVvp6+NGiYj8rD8nvAOEGLWvel5ER8+oB8GhQ9o1wbhST1mZjmq6UR2qpebq/ncrwstGVsn
V7esGp2ZfLScz0dIW/k1Jva0f5z6y9OUEgo8DKJkTd3GOVRF2SKzlIdeq9yBRsOuLhcan4NGJm7c
PnusBg+/GmK+Ozpbq42qLQuRiCqtcWwKY9x5OnWRVp6K+dQ+jGO3Vqpau6scJ78jpGKe0HGsCMbB
W6vyObTkHdjvlMzxHmyiMfZeMwZLImX8h4ky5QP1rPlaY/m8M63+uSe2dTO4Vo7/lDbAdczddplj
tVrP03kA7CpNuzLvzQGBSzHvm5UnwRPtUeWOiNadIWeBaiqP46kbVPtxPm7ibu9q/Ve2aP4urMuB
LBjR7uGp4FUpWZ7CJE0csm5UZRfJy6bRBvdDHSFV9PvbfEroDqnm7M9xazsyISft3lPFMdgNO81a
USi/NeQFES2Z9wf+yD+Pfk3hxLDA7GpjXWXAK61sGE9J15XP8eQ+i8CtriPAx3DsL0HaY4OvJ+8G
fNm78cl+NgNQbPNsCtMUHBlM5d5AMEnJIJ20l9AzxwNAQWvZ8xZ+yezcWAWdEXxezVTnoYkS5Y6b
30SpPD//JUyzrGAXjXV3S8xiOJNxFRbsgNGHAfFLYZWsp/gDt0t5b/Cj3bqqjHYWMENuerEmAX3s
LeyhWQuqqGoZOTdqlPpTkEP1ciLzxgLGXQRymVHXZGDUef7clVDqQriucAFy4xgoarRxtgV+53uz
bilyNepBt0r33prM6Wq33IKVtrgjqrO4K22tWLl+xi1MngtNYR0a4Zx7KV8Tmh1BTa0GHFTj0PDZ
jTJOCZ1rGKOoYeHe3dcRTJQh+DkZzKur9+I+6iJ7ZbVqsrc0N3lVVA+eqlM92BDb77JM+zL0UD6c
xs23mhG5x9bqEwRr1Tn0NEz3bK38pbAFAjSc5HTzxTfybht2s5V2I4G+3UFlgqHdWyjuSUhb+uz3
Lr8GtY3EtqBSTHzG31zwOiu8OPWQnDKz+HzWfOovD8sblzhxPD/zeZt/9aQ2kRzFbXHl/Vxc2xbO
Y1SQdztPf10IBx+dWvSkB1p94AMzXDekwGKI17csw0qIJVmxriNPX8GyBaGMUHlCoxiufI9KVAZC
6aGPzOGsGOAsCaR7mE8NcVIvUiRWByzhcD/f3VfaJdV76sKu41WElMqu/EUlqH4KzSHZyS5IEK/V
cAuCLL8AVCJ1bfSO86xOdZVHmAQc++zkfvFmBQSNhann2arx5Uavm8f5+vzImUdLgXzjuh6yu5mU
KljJkOT1Bz/1T/MqAmsWxJq9nFkrvwgrf6WwiMbW1p5VfhDZYVXfoBrUB6jAEGxn0Lzu5CPCJXm2
olyftVON1Iyq569hpoN7vY29ADjRGqouPaYou8WJqt/Ctlh6ihY8healcYfoYlU5UdljJLE5C7+P
USCZfrNNxTDsTc/MWIhoDYqnMnk0q+4Fo8kx0vmQ4qbjIFYqij3WQSomJS9OC9PkOqz7/mYN+dpC
oP4Eh2m4KzN/a/RfDBGIE2SmGN+fF58LOdRD95yrmnnQbMT3Wh9bOxdj0d7omhhCXzXxmeWhp1EK
3nrqKZnc5i6C3XhN1F1owiLUO3/EiYh4VHEqEsdNpdzXnkJEohslO1hiGBjkYhTdsn7ExrGw/KJ9
MbrU3OHAgS8CCGZyq/RiKlV2Y3vbZPoPParZTiZ6cJ0HvcpfeS1X2CSD8KoLakypQMYiY9yOqkNy
tiOP9DKF+WwZ9cbGZ9JBVt99rqbL8gzq3zkQNddsXQOWoiqc8upx37uWev+G3Sq6Gip2ud6xVdJd
LOsxd5WNQynm0HOv2Cqae4yNpv7OGu3iZOb4yifMiMxKZJtUT5VlCck0CN0PMQ7EjYkzOcPYK0ON
lC6Lu1MXfY1FTJWvIRtU4oA8oWyQ4znnURtO4DeUh3r85gAgOTki488Z0Nz2CHZbZ4bRI4qk61LB
MxUOsWWadswG1rSGqZonJ7ChuAudeAe2YqWaKoR1uD2tWEwWRJLqZ8+imDwml45G3YU/ZL0MLbrI
iW2nUOXS/NiIHMNnn16bcSj2bhkRaJUbXymx3WhGZxD1W7owY1/ffJvcbpI0AUAcxqamJy2QvU9N
QIxF+cVh5Xs/CCs9Cnt4MsaA/HBFC6/g88RVt5RHPY7ZnsB/v9ZsbFdqXnErSHP7XMUJ7azwIwlV
nF+iyk+F0bFVssVunlWl4pNibo4rsr64k+pplm58M/+ushPiZ2+emwxjSUtJiaUQleolpuwM+D29
Wd0oePFABPNcryHxQqjHqnT0VcEC5L3C7YTqlIz5sXuvMkQBOIzVp8yZmxC8soMgFnvXmeDeSlNp
YLTIzUS+NkyjfLPIsFjT6wQ/Z4+29CQbC9Gr4dehaBd9abhotbqyW9RjDxmmcEHxkE8iDZ3+a8Du
fTtfiJzUPn0+MK6xx9oBtNVSyf3nihqrGYqjYerhwshhN3qTYyzR1JJn23ZtzDexxpsDE3xVsp+n
Ftcv26nX7gaPwpsSZXR8RxptAsfbmW3ZC9wzAXwopGcE5rBTIv3ketOLnhsQ52VAgSWHPrU3UZj6
xO6OF1tqJiHkmreAT0HuxqBG5nPBSJ8BchpNBeEVOH4egjBbI06YXjUM3CIAUmr+pI6E8UrPE7HO
cy9YTG6UrUNRJoge3fKBpV/1EE7tgyG65iwq2gh5KtSzHpT3TYwdlti8hnIE6YhNXAbn0lAetcif
tokCN3JIrOZLGtGHZrdbnWpB5hpkyObSpWDQKKxmvHsWSuRgjDZFj2Bj2GVDrACt7cS2Sjv1NrTT
zZ7C/sl1Vo5eDt+sMLp3xvq96s1pX3du++gQqrrRWSvj17VWuRabu85wx8uvQXM9b0G3KgHQ1JG3
xiYS+rpVHrBHwlkzU/+9ABI9RiLDvzO+ZyP5VW5q+g9h4d7rpp3t4gzSPASybO1PnrXlTWo88xJT
yDbI9qXq0bKbKtZN5AGmhdW9u6pR0I0rwvvKD7yFmpZv9ujkR0B9UcH6SCsWJIxgT4LKcwq45RSr
XoDdJcTyak3VDu3dqvBV74yVyJgWZFno06KM9BI0Hren+VKlNvHGsCviJHPRnuk4tsTXhh+dRsq4
orUV1K6yOInOL+9dIDxUiCN6AB+mP0IaHd3obBhKvulTIrESt8dsBMYYvFtqrIM4uBoAqddAOFnF
lVN2zQz6DtRv/K70T/MQGVTfHemi/HWuRu6y1IcBpa+SbAvU8rzeicXIinx8cdT6W0OBalHwPbZC
jcmUxiF0FFIvEpcg4BaQlt9Tz8Lbh2j+FKl2eyzimjTOMLnkcO+JsrGTRe1Y1lY0SGbqPsheu9Kr
QMM5zQ6HxcoaWH2O4DwPwOPUA30VkA1dNoWHQruvKh1LjEjqtc/acRGHab0du6LatnaMJZ133cps
ouzBT5XNpCn6lTJLismsMDbw+fpVg617n3n1975KCLV0KipRmvSPJA2f8Fj2VMxpBFFs80Qx7yxv
Mu8iqpuIdna0+BW2wWinReB4W2Qg3UW3N4XZeZe4bgtgaNk9TTSwFVJZYZFbuVMNl9+dJc5i8hLz
pdUpzCUdlSeaTgeVT/0dLWT/yXBb0ofLrN/P09p3Mc0YYXPoqlZ/DEKDmL1qm6TT+DgPSkSkt+F+
nbJc2YSKFXIDchO0B1Cgzh7dzb2tVlvD0t4Cf9Dx6GQEawzsDJM8zPfztKPqtUlc31in3mQ8CqJp
9h6Fd8BfcX8p8L8vEBXBMkIP/9jluk/BuPDfmlB7tHqbW1D5LSlUSoqmRULPULC7JPBtYVoIzJAM
BC0xb0h+yqrMtznIM4Rl5DZ4dnWmQONeYrslpiIJqZEIOK+jCQe8FP6haYebijyMoOgU7sC2sxX7
NEx9d++4mnah0rXhJkqsWPCCJzvadx6QAxWp+kErggDLUr7XC0w/tQUqUhCR8yjIST+KwOSPW/vO
o9KX016N+LO3qq6uxoIl5JzoMg++8S9xL/O0KkZgY2nsE+qoLv9T1frvUbVqqsayUXX+TVnr//zn
//f7f/v9H/8dotZfX+5T1aoZ5m9sS0xPvqtsFWXrv6haEaX+RuKa5zkkstq665EKl+VVE/7D31vO
b6qFbt7RPVU1PNVG8Frnrbxkur9BlDN11he27niIW/8jslaDELk/Jb8R9uYiauXbmy6qVtO1+Wco
vr7fEI7V//D32n+hOabW7LESmCfOd0u1TrrpeltKiy+F0WB9UYdN49RrfWp+UD798EOxD2+q+SO+
M43okt30UxOAru6G+2inKeOuOgznGkFpZlXHNLn6IKW7c3NW23APAqKLd+KhfQFW9qe/xl2ejOAZ
/w6BwF0uSK/hBzOBYfwrvwmyXM/yIDIiz5W/6Z9+k0lJS01r6+JBc89T7lHGE5AEnlrtsaeFtSFK
uBQrvX1nOXrxi6/jAWLC8jmrKHHlz1WabX33wqd3SQA3a8mVYn/oW9d76Q+GcevyR8u4TUq+hLsg
/882iiVnTL9bGuOAnXGVlcPWHb4opb+FYtCtCpwmoNzwBJWUHbFhRwYZDLCO0SryJnb0H+oh4HHp
AlHqqlnZ3sv8wwC/52vbUKq1GrSkvWOPRSA8+QDFivp/moWLs6cHC/mfwn8N3aGRlW+wwES/SPbx
c9k9+VAA+QX/+JL81BDlyG2iCMTCYDwnxT1FnuqmRg8rja1B9HBMfaCIOE0fzqX7oOBiyoiJB0X6
ClgEJOG9v/OCq+ZcLEj32TI4VxBFXsVZCTf7LnrUx9fWuOh32FcfmupkoRm889KLvte9m0E1wb5H
Ilm88L9m17lvifZUvFCeWzQftvI9P2vpq/bRf8+H3WDuXMqSAfWeW+tsM/8u8h7U6GnyHyKMUI/B
o8XvaV/FyYge6g0OGf/Uv/F1A+OFr+rAMY/uVfecE/F8Me/EU15lC76c9pGlpBktImvXmTvfeGiS
V/mz/s1Ps/f9YEFa2kP5pBKlkf1/rs5rR3Jcy6JfJECe0mt4b9JW1otQVpT3jl8/S+p7pweDBghJ
kVVdGYqgyHP2Xhs/8FmWx6G3V/nrcG3vrETbR/tGm/FH9qMyv7IP+2ncvexxrijlZ3f9Zr/I977+
rpxHq5/5KHq8Cf7D71+1Qzje+6+h/HRv3i3yEQujHXcfWvSR98/IvurjXQPDdCFkPVQYy3/O9xov
NLex/MafrXcmNc2b+5L1csXNQsFSDL8Prvo5JVcelm+D9xUR55IY72lzh7W40b+LmFLUb4/Y+W6j
fmbfBe/RShyQ9Z2pwz10tR4+0rfg6d/VN/Gq7mAD+T9tyOsutlQu+R8yit+N+skDkybwLYRkuVof
kHuW7z3VpgtZJfjCVmawa5sfpP+uE/ddk2RUXFh6Y4U9Re052nXVpzF941+2Sfs333o87fFlGi4H
/aVn+0q8PKXqP1Z4OTaiWrV3/Vo/HPipILVR36Xeqvgx//v0Zzcds7PxcB7Bi1++a1/6ZxpMa956
FM2TvpJE1A2bem+Wm0PtrHX3a8jqTcKX5Ve58dNp42yU9qsT6+rZP8wPUKv1W6hWyUv8xn/hnsD3
Tq6Tv3G61l8a6lQ376Xwv7hRevZN/8yyp/1zThu7atFfnd9aTftefXOtOzkgnfdVFu/c3s3oJWfN
rU9h0574PfXxJSBo97e3Drp8d1bwa5FbeB+sSPQ1IZ/tFrd1q+vRqstL/a3sUvfZMDOMtqG/LZda
u2T9B/d6uSQ6xLM09eF7zD8/SEJpUsEiXmv3VREER610i5PNFuCfQc1QRYKKmm2W9fmtjlMIVqM3
UqYxXm3Ey3syYorjZETOsfCbAqSJUbMIpcVmu/SKLEFt18tNVNK19Zw0OXyvkexDkBzq8xSI/I3k
6vtyPYmqaTPWgXYSVtlS3q8FWXHuWCDsHD96kdZnTR/SM82UkvsavceDBkBJizBloUI5iDEqz0zt
CH/wpPIt7d5FLFLo31pwD/30uz4I77icabmh3UvyiFad1v3Q3KF5gi+h/JZW2grEHB88G9ufiVXi
rKLO2Tf59J60pTqMbpoc0LjYLwCU0aLrFhjpPiDmsYw+6CsEj8k15as5eCfyIyPUP0FxQFLUoGkt
jB1tNYJ3Ne+ekJx3IkBj35XCpkXOgBzbXocAefd+2Zkb2x/i4ziM02skihPpPN/HaBiPRj8hHJuH
KfKeme8/gTwQxoT2+ZQUn3XQ360Gwffat50AkXZAx90Lu3PI/m2dKpMounkohhZyS54ea+K0Ufac
agfP+pS0b/1YD98SHWlvMTxbwiVeBHeumJkp1gAsf3RB0CPOH7cy7Ge99XhXpC0yjwR/WgprX3bS
M01UGBdKwDsnYyAeGryy9d4bxlH5XQ0jIyEU1MlBXkNM+Q629iEz8xt26rsr3OqmeSLcwZFmc92C
HUv7JH1jNcI3tTK7T+gpbHPAS1mBiilT9jDCZVptNAA+RENKoimUHmJ40WoIZnFwVNrc067jR14O
7sZTQXESJXEEJdiCxJ/YV6Nap3lOtRoNz6Zp8+6UoyBE6WfktK+GOaEi/+iI+lo7xH85tTnuWZMh
8Y9S7TOJLOhFQpuutD2rzzTbtShUDo1GMaLUe52sdy+6GAkcr3r+qtNev+PKS1508dMfMXSSbY/3
R7wUWidepC6TbaU8Z0uMpnjJsnGdpyog6HQc1xnCwS96kNqq14zqGlR690YkOuUciA8hKp+dhPO/
U0KzV3YC1XgZusTutkOJ8MFzsL4R9/Q7VO0fBbfmrcOWsCcqPj9abbpjJYOUZ3JQEYH9Xvt5cHZ6
j4BVTdXE9Cn7uQymga2mIHxga2h1jIKx1w4GrWViJ8hfHAtXvqUYiU9tYlV4/K34l+ascsAQP33X
IghuAl821XSqIMj9IoZ7wPipFSes9MTE5+WmGuL+MdG/voHX3epRIk9WMJCwTULbOrXUyYae8tmh
yUJXYEC2lv0mccfu5CAk4IjkjzRr0qdBS3kt2/EQ0nmHilW/hokGM16X/OI+k03rT+vJZdtZ9QE2
q3lo5sGLE7yWovJuIYQLa0W77013vMNis8I9eUlNWUDqS7xbqWln25XkbA0BNfWh745+4+uwGAwb
6lgYP5ZB5ighGlmb53rOAgnSWRFZsLpresl9HSZ318xaKHKHMBQLlRyr+dTwanlSVQ8dZT4tCvE3
V0O76bzGx+Cq0fQHKPWculJSU4L0F024faYkem9s2ipD7cz5nIR0dpKnbq308outg02JFH+ln5LE
4D/RwIV/B7chAkrX1wn5pjsV+PHZJNjxn6Hyy74g5IptfRNNn6bmeQh7hxDZCi6sZDC+G1PV/gBU
5FEfKNJ3o6oqGOyee0gUFq/lb4KZOP919G66YJzpJ3xatRivtVmm6zJswicqHe1RpxTWSbJZQYMY
r5lLMzL28p1PlWDT6i0YrXnAtxruKXFj7JxShF8q/kZ3wzil4eCtpzCLv5VZrq1bzelPvQjSwzR4
w0UfIJmNqfkxWSU4TrNeub05nsNBf1SFHPbLWVn2ZL/K5KxDGbriTzKuWgBfvA0BwqAo+PfyFH1m
4JOui9HVi6oaM4cyt9EsffvHGzt007V1fy6hKBkh7xiqBrUqCJgqq8q7SyX4zFodnfmZLFfp+Xjy
qcbnIHS8lO/ePGCs8c9F0QfnICxGgFiN2oVguu45SqoToumHSOr6LnjelxYi5IXZ42QJ5QPyifyx
83fcPX3lUG/eOUMsN9Ch9ZMXIxYNk3I81SqudvGU9R+1Nr4KwuZ+u6jDpsR0v8Ghnja5G2YXouSD
O4LgF5LPmBT8VVB600dR2tlFczLwmnUdfIt7QWwZyCfWoV8yLaKzI1ny1MOp0LvuC+fWli6H87t0
RrmSRm+8RZHOgoIP6DT59SnwugZlAUfLMPsiENe9BoS5bqwoyKioMwCCwaqE4hB9KPFDXu/8NGNQ
C2Snpw8McfjW0EvtM0uoV2pW5Sp1iVWapE6FT+9HuhrzDJyO+cnLMmsH9P3ZghR7wgV/qbEnPBpz
0D8c82/VheLsBpG/yuuxPfqYb6ho68kxQqmNrAoVSjoP2SxKWY7iLl6n/l+LOtMh0V3viPvAmJdQ
okFD2iF7LFJcZukMuF+OKtPKDm7UhKt/X0h9/2/T9CaepOh7qWL3owFItxhRcvJAI/FlOysyGPIb
YTTFa1A7iOYKlVDp19jzRPYpdGr7ZNYTcp6omTCBiJ66GakxzqQlZx+pwYpgCZiLyJ5ena6SB0N0
aq359J0dduq1TPutMYD0wWcFoc22fjh9g/nPF5+eVwfnaIB1Y9aiOSDlq/e26GeP3PCzZ3od4oI5
u3Q+VA9ljOiR7tE0wqX9TxCy1GvrNloV0tMoHJ9lRDhAKapjGZJqWvKg3ClsPpQpzRpnaAWt0OuI
V8TOwWRGNI9G0pPZ1d8GI8uffKOyp3A74+JR913OluulkbQ30y62QmE3jZpWsqtmqx5O5ZtUaflm
jf7LlMnytpyZRpNugjZ398tPGIPGTM9Msl5elXlt33ueZoL2NnvlutlH8N7uo5dGd6nhTfTqNY/f
zC/+RLSqb0tO1jJMHREtUlrdzg3K5ul4IRHA5W9pj8U59pHNTLavDlQP17Q3qtPYsqeAMJW+1PNg
u8a+Ki2TtBO9uLbUHq8jHQ4ayJz2JdxQYddvPZt3HszDK4t6/8W1Dmr2UvRWADDJXYu0bb/xcG0A
zUcxkBJBu8BNxssy5FE3bsw6QSE2z1lOQdS21CttHWq9f/J5Zp1SClMnpFreKSPVoonyNaqgtzKj
2LO0ejzyv8+khR2kTNdFRE6nm7e/82R88eq4++liI7Yq7Kgo+nOCJowYfixQT35LpOZLTJs9uyKW
mLbl1LMbbaOk2++FoaHP8orpbMz9ZDu7a9no3MjKWHkq9ldVIipy5yO8IlFVXlvlFSddMz8SS8gz
jqRrDybpFQEbA8ChCvHwbbmk5vYTKQJiG+dR8TR6OmfIeIJNAIEJX1Fh7R1ZRaewn7DX6G35RRpt
zL4gtZnhR7XJMs15cazR3mVAgjfwZuwtxWBnO/HIvLqzlawynXRX2Kill2tZPmFDon+1rslHW7VJ
Rk0jCZtjU+bxvkGJ9T7E6jNX+ZpceOeH7VhHLyz1v8T6bMPJxHlRYs32spGU7RSJSa6gZgmcSyeZ
ucXniI1xtPrmOch6z2KQ5CjVe/LoZ6p/ID5FARMbmDRTzVp7me6uCULoToGf6p96qFE1SuNvweTY
u4m06l2a9L+VYSfbInP7V25oeoV/Vrc1KbJe/COLUZDosvmKJIgxNbIDyke0T7oDe6WpnnmebiN5
hUEdvBDJ4q2bKBEPrYv2RpBqOBp9eZ6QjR2NATJdDR31Vtrf+46KeVAmB9PO7NeutoaLypJfVqjs
16BS7Tmz9WrlUi2jreG89Pwa75F0ti0VpZeO+LV3VVJgsSgCqfESg30UTDnUx8kv+jlmmbyzLl0r
ldKcLWr1Ubnwh1BlosNx2f7CuwOqWLRvelxwN2kPbD1Tb99oRX21IpLMCN510SOhNKzI9PTLdRyR
b9VS7zwNVBKYTZFcZU4hrv5aid6/xtaRTSJOEo/WqugxrVUp3LClE7QMBM7+SGQtj2GiJ886HL6P
VmOfRrybuAVzjZRDw5sTCeCUEqvNl6tyN6MIEhZX4uKnTfLHL7JHLEL5bVBZsNHFUFybjlA9LCli
i/I2XhHw1+z1OueJoBvl3jXib8Q72a/KIdbCYW9szmc6/vpNpDJ6k4qH8/K7G7KmzSaR7/IQWje5
np678VsF3OfCOruHKfRRFnV1AvpC5UjRxuBfHu/COn6HGwLtlgChSzE3FZuo+JxStruLlmSRlugs
3HssQmefOMsqs77rIBJWLirD7yF+2JUV1v1X4TU0GVEMnaSv/PWUS7GqB1G8IxrJNqQnqqfME2TC
bV7eNGFq+4zmLrUNu2U6NXOEMtGAdHGKLnpZRpcqLHZVFo/HpDDaQ9Z6P33KWFlLLK0eIJLtHNPa
974ZfSMRaBN0I0GLmncKpe8+2oNGENujLgvxSArnxUDpO5vWCf0lBnBX4bA+4xd0t7ThxLVEUoXM
yggJl243LAUKQuScmq93km4zNhnrCrP6vZgH3x2eUnnTyTLsVdULvDKWWZ3kPBiF4+9dLb9VDljm
Ukl1yn3PfS0ka+1Y86/V3JgF+qJ2BTeNvVAd3wuh9oaBrACejxag2hId2T4Nc6ru1zs9ASjFwlae
JV7ZEhnjnWxibVOCF1iPvqguOc//fQ5vbkU7XH6ylz9UkwS/apKAN+aRTawgZaIcbC96OfKfoxhu
XlRFO/T432viSAF9GeFlcjp85nH9TPLQOY9Og7KnokHO9q170Yo0XYdB9SUk/IhRuvEmSngCxZ3h
XgBYuJdpHpbTZWgMN9/mofzrZardpEYnr1Ib/euQRtqa5u7RSK0U624wIXUz05Vt07cuQhZFlF9u
vLfWjyCn/t7bdrqN26pYjfO3tDfSZzo5JXr4lE2V6pA9LocWtaitrwIXL71HsWK5uAyExCTRw88H
6BLFQJA5apqLP/tc7c4+hJZJOTG22C+VWm0cdDQjVKH8YI1nJPlhZ+Wl0ybtmJodncW8NYYLHmFt
lwn105/shNwk7BZE6KT/HOmi/WJvH+27Eamb6xQvSTxiDEmzfI22hp1WnfmvWmb1644Ez4O2jqgM
fLCkQDjBx+PXgPwKMthqwr1xQjden3VS5+Ya35CYoByoZxSnPrGHdR8rJOwAnGm8MtB4di9knYd+
VW1U0lcstNzxkXkYylOYqyTKW9HBZE1/7VXaookphh0B7r9bQty3Yv5oGGXFqqaaI8eXgaBbAtpS
gtgjjTYrxJFkxTZcXBURWgqdkC+uKHgfkhIJ0xM92yAQBy+1zypsnHOUOWi36hQhbagZ+E1cg295
Nq9S/jks5sMAh2yOuYNVzHK+vI7a/ZvvW1RXWhIpy9ozDjKo2wd1yhbbTMFE0+O481oAlF3byYtt
CWwlEatNI0zlpdTUwWL3dwlBPIZ8f84kK9P1F7Isb8hMqpX03GiVxPV4IDweKhG7zzW/UPQMwMPz
5liEKInuj43ezRpsOM0iSpnOmaKtKv4x5rZYRZkNZZQaGMhi/upI5odxxHU7lYATC8MG44Fz5Mmv
9iUxSHyJMNM2w8AU2FZGucubsDq70+QdEpHtwr6szsulZQjawts5OhrJBvLABzE9PZswBy3MfEr3
IlyVeetd3Rlnx3dkZw8ee/lseARtF/wokuqJ1Wczzt9K6iL50R2bU5mVAw8bzNfYVzDCaRWfPjLN
sIzGO79Wj4jy4SnPwnLTycmkTTTIl96oSIrKe+vgUFLcGaS0rVuLXLidWWr92jWcHC3J0L65UwAh
ZqRClljgxOxOvtWm5V3o2iuiK2WG1KWaOR8Y5d10yh8YVvKHI8h1cN0Bexxny3Uqgq9+68mToTVw
0EkrWHn4gW/uPFgtH2CFR7IG9I9+ZDrwRckBCISkWxJqK3HZkmZpZ1a9wiwZvjUGeY7pmP6SrUnG
RuylVzfVX9sg3TV5k4KgnbatGImWj21sKXULKQ0z5apvVE9R2tmnPeRyoy9Q3vg2N5A7e25nnVA8
xt8aKz7RvC3ueIji44QP/WA4VXAvTEoYqXxx52mfrjSpEwC3N9A7ht1EqfIYGFbyhgv0mzXZxc/I
SPDF9JTAhENeZCAb+fDmoS/pASjSXw9+JOUjojTeSeVfYjP9HRdVCz6gkO8ZKaDrtOurE3Yj+a4D
76W1Yxv75dXIG6edN5AAlTt+yFc9oM+bpf7N8wlX5/0/gQ/7ZAtxFJpevJJuEWBDqdVbDK55jQXc
vzr9wFff5XOa8fnfVwTIIaLHo2s6xpmtYH6T7NOpPbVns3bRdU3erROW9ahQVJ/0LH1ZPtVTidJ1
6L2ct1LvuImUVjg2mzrZDCZmHCcMENVZMeX6wDhOlFOLADKYR2SnbL+yIA/3poSno3zNPRnzsJya
aUSECmrklaZH8uliLUdlEu0Hv/vF/43iIkCelG5ASDLrOSUx/Czpke9Z5rwkE57W3ozFVVrkNYe+
82foE2tFM/2YBZP67piAFLwx+ih1Lhl2UG7NEq8d2ANExVP04jKV0nckEjruwo2KEntb2AFzdWeZ
SO0lKXmNakDNFip8Rq5VbMBsqPcB78wqMm37e+1VLwZWgr8ZcYYuX2e58nNjA3eWzDQW0Ksl49Qx
xV66c3+E0hg3ZM2Doz3bWd2eJpduamI1FSGv6cBHLUf6CqtH5EAHJMauVyNlX1n6JZFu/NxqdiR8
dz3WhFJTv0XZ7XFe8L/FWOwUFtgUAkuPfjAQQJl3LZO+1x5bFlLP5Vrlhle7cLxZa1gxDwnz5FA0
OS1Hth06x0B+j412BPYXeONuTMFeQtECQUy8ulFIjXg4U7v1AZDGbCKKhvXYDZwFr4ILSdbF5CaQ
eRtystOGN4Mc033m2sZr3GJDK3vfhQCkk1k8s4iWoTCN/xyJ+V+yXLNRXADrUMVfU4/Gf374//3c
8s+OOzdZeV1u7css0B9ZqHQeaf2mS0RyY/sK7qdGHVFaze2fQWvdjYZJf/3vtSmHmRQrafDWuuEF
jjMrKm8IL32XToAFsgBUEaeJGCLIFssYU17a+0n8Fbeje49JRh/awT7+mw/Q17pdb9jumxc0THHq
RQSDUn4aRPZjoSaEWhQ/nJmfYIdhvcraBJdN0FbE4BSf4eAHX6GWqc3osBJVQ9rRF6m2yMeCL1S4
asdzyt/zFuU2oZK1gXeftIT+3etVdQl0ak6CSuM7SCgfvx9vCGyem+Mb0UlnK2asKAS3N1eX7c1+
nUSe34g3tGmEmgd9js7oiapsV86cubGc2ywwQUnrfPqyQTjH5eJMrSI0G+G9n//qMrgulEQ2Ktd0
j4ay/I0szdkX02h6J0lJymDJsaFdQE3NHGLszctI5AoWspYpV85Hpdk+LRWzPq7JeegiO6MiqXX+
GZLVrum7107kCR1rnX9YFBRQoNAm/3u6HC3XNG7FifBflOX82HL93xdbtpJdBDasnt8GXVP9Ku8E
JnveIYMVPJU1bJDo70xSQVmTxsU/h8t5Bn/xvBwBbNmVlHYP/+/6cgqPiRhRx/nvn13+2HJxeTns
63HVZC5aj0AVz6RtNp1r85AbC+NmDe2hVcP/JcmmGU5BehrVdnnBASyfILK4JYXdPAoAHjuiyLWV
WAxteqGRdUtnYu8IFh+dXaPyGey/WLj9p+/oO/a2oIP0XD8xR+mn5RTmEnBM9MAbSho8hcMyeiNL
cTyGKuaLyxOEbma+MceeBTb43k2d9uUPGvNaTVevC15EPmivdST+NJo6BuGUPrUShLNKG++N1he1
sSSVH5UcQuKieYRbI+QXIWaw1iqwLHuXRO5bItn9tmH9nyG1kfZ+N/JMHkF80UGjf+EFCCxJ2VhO
jMoK6cRzWfbhcfKo3oW9/pUm43TMkVPtpV1VYNNFhICGwQqxhWlZ3q4rFRo3H4e5rrtXkZj6bbmi
FZFF4R0V4Ywnsy1/eMzKp53fAKFWibvHM2sdB+m6t7Y1uWseqTCNp483U3DkaUODoTxnvQkplu5P
u3VVfEM/PKKb1ssDs81B57O+Cy0fYP5YRzsbV+21q3hq9rEze9yj8jaMerPtEYW90lZEs2pb/efU
eBfAw0JBxEZm3+BYzrMZ84NOnjDRJjZ3IqTMuYHiVF2FL0p6OmGxF7w9q+VUEgsLQirLy3Vr8tRj
B34uEFgiVXK/sUMyNlpouvvK1L60zibuvAHQAXEs2sfYAFHlh9ZdL6guIrs0N2zWjGsJBnzl99Z4
d5D03tVUgeUy6PlWRh+fvKRR8wZRYveW8NLno4Ec3lNiN/Kksy+DhqyjOnX0h54HNdnXY/2zhf/e
9L1zS0BfraRKossyFCR6X7J50JW852UsDov7NMc5dYmMD7+J9G7VtbZ+KVMCzhIj9rZ9FJH/jvOU
dS+aLoNsFuyD2QcJmx6zVeDvE9lmHyqr7LUFEyTFx/9Wvs2N04flQAArpvKMQ9+EGdg4zCkofjDM
aq+aRyk7pQADwSq5jX2aIxhgwFTxbS6brYg/gIIYcuew/5grR5n4CiQYuQhhqIy892YwxHH6X+vL
4n8Zp/I34jztsFyn+4PeNOj7dbFINNyuTpBOp19J2VVH2QakhTl0kVqzsB9Uufli0FWvWbUeVG4c
BMtVWjBhcaen97uOQnkhq2kmkgXhzk5T8WYDfzno48mIDEntLM4+ZZEgS4YWuV9OeSbPaw6jv5YO
FP2ap6yqgnQ/4VVYN7aSL12KVBmUXrcNWbycl6EtUuKUhA6mwQ7O9dxWW44sTdLWClKxZt3+obzm
y6etd5n0XAOQMR8ms7mgzSO1Df3OOFuJbZyXI/z/FDkSIo2rOscKpb+CJPsl/Y4nSjkhoY8DQrut
Irj/c62t87vWmdqhHTvMj27iXOjJ6mwCmUjN6YQtnxZgRlLCLsz1r06R2Dzy4AOVG6lzqXgD2nQo
97kMQHFKGzKEiRssi7B/NVXTwmrQfgqHNVs1Kv3gdbRqskqLWdbFuHmkORH6TkwfNgibLezg4mXH
Go5oJFhTWu2+gZB6L6ZEp2+o0+DJbfYBeifujUyds20V2iaD80SjN75pYaqf2qkgF7clK0IGjgG3
EL8fq6MfuQBIAMPuihOkutmB/FXV9rDFTx2zUU3TU6Oxu60oZhrJJhBO/ZP2mbvWXFO/Ej7Q3QKn
79a9UQC6SuydzhzyzZYDoulmCA59bjVvYa59LD+QFVHN4sGdnon0nZWXSyTSMpEfnbR+8iSrb8tZ
kOEn7TzvGjPzuM1UYc4T7HDmIz3VnENCWb0ToHk24NV1JPSASHl7gvM0D5Av/nO0XNNTiyfbwHqq
4P4U6MM9zOh1ncPtb3ENeOKXbfbxdmGy8khHtvcvo7Wr4mEF8MK+svSD8m2aANAN88uuNVpBlKhP
lSG0NYb5ZJt52ArRrPgbspK0D7QkwIxtf0Sn1mkfmSRcS6RpDtHd/p4WlL8nvRwvrvBGGrGcBtP4
GwGMt5VzRIM2RzIQ4Qe3oJV5vPUK4KMOwRXYHkYjWC+HYj5XdkqcnmkgfS/DiW2dyCvAadbOKCbt
8H+usamjflI7JRi5iOaenxgTXg4q0kttqh0q2kt2eVvOGivt8b3W11EjXBpHQnXEZQ7+cYgClgwj
4SVm/VcX0PBjmSSvbjbItShi7ckM2uKeMNZgSJtnPdbOa4e3Y+2nPBxcx3LmvMtZd09IPFa3CCiq
Q4jO6NnPbKQ4DyzEgCtbWutpILZDmEK7iTEDbE+XB2u8svckR47nMqio0AzJjfIEpI0iIzAkiGnW
mNYpsN3/XHLJFhOlGR7D0Sb8yQEJOEQZGsSR3e4KOP7A7eIVpFX4m+cjxHFql7KRaeZPCja4kOZ0
mxbnsRlOCnvEBp9E+9GU6nXohX/3Aq35AG+x4QnbvyaT0bwL97pcJdxef4JnO+mJ23447VkZOpa2
drRBODL0Mg0oufDB3pcaJKU55ykgKu2MtRxvSNJlfLA9pA75oJePoaRe6A/jSelV9Vgusdd0R1wK
Dc3Sm6c7CNjGPt/H7EUJ6GQr13l28dBfiZGCJ/y/QzcRNZ85dbsDOOPvkGY0azYYlM9ryhEWC80z
XZ+IHV4zgojzw48pcT+N4DN2urWGq2Gf/C8qEDCWuFFR9fa9VWfz9szckRDFvS394AyJx8VbM38v
l/PlaOZEDpkHQgYzXa0dmirryD+sZ+1U63zFg2pXYS2rO6ZP75Enw18lNRvpa3rqyFPY9hMISWmF
kIsTYhipxySr/9eEaed2zHJNhgPQDIukHtEl18G0k+tytAxjZg6biIIsk+F/XwCh8d8fsfFJrlxp
/xnHqdjHy+ny5yzV/TIwSrJXrf9k7FVONE/S5z9DjbKoc9iAWBdFZtI1pRpxEKieTp6yorPq6xR5
YZTc2MRpW6sbmr0rqUMjcYvXLQTmX7H17Ekm+kN9t1356t6G7BIil6S8pAaQrsnjcmoOmEqQSDRX
VXnhvSvcF1I1XOTcVqbtzYTWQEXC3ms/Jd4J0ynqIKf5yAYyzCpVm8chDotVjD5tr5WesXfHcDxS
krHudYe2Nk9r73sE3NEFL/dH9sWnqIdsQ0KI2A4QV196lK1rK+3kIdeR0Jd42R52A3t+fnG5ZDam
s/UoUm9JCIrWSUEU1mTX2cOxfqFh8i7L0JeF/88Rej1AynnwIdlEQbEYftcl9fE2aSDoyKHeT0OC
djqrRnRQPe2+qBzvuPnUBuun+64itmx1bee/xjHbDULR2AkjgTkyFr/Y/WZAoj3QSYVNaGKjGyes
9888YxcXIzSLM8M9dVqoLq0qSJw1Etaj1lGVXc+DhTOZh+k9noccDuVKI8l9/+8Ly5Ftpcaav91t
0/gcF6GzaXG3/oBdu220dPh0B3texGvpzg//aGauHkFlRxRUk+mmzSKNsZnQh8fUUm1dPGvp09fC
5JV5oX/XkjahhBlvJX4qk2gKgotdKXcGJuNrqPupAj+bTMdGDjeVCudqy9G5xlj31aZCnrnukqzb
LhfN+ZXlaLB1eFCedkS58Z9Mo+VoaPtjrArtqVd5gvPANe7spkr0kO2LP8uIIuacnYqjbu/HmTo1
AeUOnQmUh5yTnyiIRW96Y3V7Cgh/KuwHhRtcq8lqzjFSLrHyqrQ5Qx2+TUnn34lQQ2k1s8Q9M3E2
cFtgF4vUEKt/LrIaM1yoQssPL5c6u5vOmRKXfy8tf8lgBd4moVmyWV6AwupvbDvzt03WWRs6HO5+
7FrjHfil2LRGQLArWMGV5DOyTctG4KZvW8pzXk9/xPX2/+caWVzDWbgR29PqFk2m+y7FUB6agXWe
2xj6XQvc76Vu91gZkR/yNQ2Yx0SBVjh2jJ1EP3rJDcXkabePqajiy3IJhSG4lthlpdwbdbljmz0i
IijK59QQByxFLneCJY5cF4ZmbOISgt/ycq6r8tl0fba1chzOy7VlCFlwQmMpId1UdoLcfTKrnTm1
YK3mv3YZXK8NdmOG0qpqOgUVEyaIRdgHYiXrw/8fps6jq3Gt26K/SGMoh66Ss3EAG+hoUATlnPXr
v6n7Oq9RXKqKCy5LOmefvdeaq+yCfaJ3pZsikP5oS2OT82iaqy+/iI2fTA1z/7/fxUttbfCxA8rH
e4d3Wzq0ZcqEPTHqLZqI3iEkUT5oxNW+Zzc5avP3qFKEQ6IYf4EpniGGakKV/cuSqnWFTE9PqpQr
p0BLkM4F2bNnAGkXKewZM44jlCYafLtZvWmtiN4ByNqGwWLkCtPcvOqUqEwRWwCbKiDEhaslqBOD
j34W9hgXBl0CNUomheqYwvJAixpu49EwThO9WAKOR9npmsk4heuf0U8aSXmUIj9l1BQrY/0hQkZb
PZ20++dSftU0nEJhEP6jHaGuuOCQSN9cPDaUIm4zKMdWK6DEV2ReSMtXrDUcGI0xOFSkgnDKSFLH
LOWdMCScsbtROMqdWHm1FHA8oRPskRBSA19FmxZEpQz5TW7p/lrlsheGgdFWOMKNai0ylAZ0kh3c
awQJxZFDYf7/Pvz3Z1IE8T1Zig+gcv05tawPTr/qlj5Kd25rEPydbrUnsYSmEhI+MzPozfl7Kvje
NwWR7uBapMcq9lB2d07/sUJF0M+FM4v0b4yiszxFnyqGyqnf9Gr3CPI22Q9NfCTxWjvXaofOV8V7
oYV6u9OWvMAQKVf+oAxQJeflzPUT73HVkIc2oIMuYYHd2wS2wSyV7+aHYcrE9yn9XZfyyW16yXJX
Dhj8qTHdVrXSu4EI3Tkx850APXdbLOlzzgjVRutfnlTraxWoPbTiYCFEedNF/BdRyECithh9yDka
oxXgbQoBAqJakTdi21wNeTJBE8z9tkir+UkyEr2YIv5KUQN4oJEnRkZF9Vpl7RXbw9GQ0WLPlaD5
Y2LOb5bYUMhD8vQV5ZrF9bBj0KNf/iuyhMZsCdUZgAO0in7J14BzXoBK+oqW3zLeEFcJVOWmLnrN
Z2V5p3+QsO+H2r1LmbUNo1q/ZhM8J2zJ5muWmgNkLL17kwWuTlE6vGvqG+l6wKsqpX7WGCSBUEzD
uy40jS2WusgdYJItHsIAE7SqxZXQGOd8/bAQ5ad9xfGkXkpktrcyH4edMDJvn5ZJpG8UU7EzpUQa
FeOQyKKnSZl4UGKR9Nb1t6FuaH4jCbkfx80T32xw1VKB7CFxVcEpX6qoG78Ehn3J1swczaBe4aD2
j0gGPHWYVc5sWMW5KorcLRZ73Z9EZszl5aGJuRso/oxOvbEofLO/xm3z2SbuGtiu3abltndMBaeU
FH0rF7MSHPLKnCQqLnkavg2m0Nt1lF11wBynKB4uQ1uEXsSYLUIJbaH2xuJzX0CTgWAZ3GKiDUbz
r9oZLw3tNDXZNhJfx/Ye35KmRE9kj/JH/8ey6Q3vNdgf+tSk3osbFGWpdaEn2P39BPifCPixPlIh
Oy+yuWvT5EAXwBTlj0cvx0RPi9UD+EN1L+kVzLktmtq+32pJcB5i4NKW7kDxQBXSH9EgGrk33wxD
9XBSfBuz/s91Sy9KOX3UxHyJm2K8VzHcukl5USrpqRkCTxlGQhRVA5G9smO8SCo7zbvZ5zbhfizr
4qaS7gbHx4Qn1NK+J6RgZ5NWTUixeCswTlEu2NHrBINv8ss42uTMJNLD4EtN5EW7OVWdtA/cuYGJ
TMKsL4wQlPbpEO5dbe4cNVlOKLO1VxaFXw1uQ2DXo/TyCEciIzY13QSUKjZDlaxw9bNG4IfuIjau
JA5/l+yUF4WDPN4dt+AinTRJtnqx4/B/EuBByhRSuSdZ2d7ayYFgF6eR6SrXOKrseZtNr9emov/M
LjHad7o4LlYOXPxViu/sD+iUb5RO3zae3EpOLxwwDJSwX/DY0aAVON0/tdEulP7wVw+6L07T52BN
BwUBW6+jiejV6icdAPAhWJK/0FbmUHDZBLk5R3QlYrzjbbwzk9Wi8qAJwFERcVHSuoiA7WFYk0yY
SztCrIH1Tf6F9TcpmxKrPKl96xBh03+RoiAN2/AoXowbtaV1W62L6ZUjRnntXpSj0nwYvuiJj9R0
jXflPf2im69elRcjXnZdC97Cy4MUavG8IfxUxRKytcaNbOA1NfzrI28RNQ40UqqNWue3RdbeppXJ
JToSDIKVhseEbATMKnWXXgvOPYt/egKJOlUiYXy2K0u914EiCOOSuK/FhyHxPpvZpzsy2s9p9TWu
bnS14y4sUE7tpVZ5cUth9qZ0YmI+OqNTpCiiriluXtptlnwntrseXdcUva7ofPCD4YoZEu0u3siy
tqdx/cjN3FMJktDMVrMH09iZiM9HvT3pTXRmLd1XyJSiPU/VMr90QHoilo8+Bh1SFw8JnD+VAbFU
CypardnF6ntnpu6EBpnXmcJE0FmKuA2mI36336wkIdbaThnCkbrXd27aVhyDUvAzvhzlOyYlCHw8
ouQkgl/67MMK0n2g0JABmHaM8I42fsn3EkiyoJ99k0LVlaPRbg9WjzrnMML7758pndX5KSqdK6hn
0Xw1O6JrQQXgL/CkctjkxSWuO3hYf3kwegWR4g+ZhZUZwn7QLX+Oa+cwGeNuakHUlBhCu0Sw3RJ6
TsW4dmMSwHA1lfGdxx5J6rFkjmG8CGNwnzP9JAnEwVo2CLlTtDNCXA0o5gOh3FVLsTtN+XyMCCZB
n1+cO79pcIbgM7a2Qqru6xEbn6DuH6q2CqWaijwOuE5RTTrZseust+kdjLPXovHc1V17nqsHh5BM
2yvd7LR/kzrhXJ5D6ZNlnGQoe6AdMTzeTc7FfCbjy1M+jSb75jpXK7Onn7dp+chtjB+HgdWlKOUv
7GC5lzLGxPIsiRfJGFwN5SJED8fSUU/nmBxTeUZQr6mPkQGoEb2td56eRjbtqzcsW0zAra1I1Mz4
JJ/5Hhc0YcTy/IiX5B6lwUc2nY0EL9UOFbT/MItyqwCwxwNhAYechYuWFodmOj9CsuzKbVDsA5x9
xAnrw29rvJZVsTf09KC5yD/sdYor7PSGJL7mUEmIZxxFAnb/E1BrGfJ3gmMUKZ7LaGUbdoQdCMpW
ZWVNc4YzfXxOepJ8qovkS6FwoQ/lVLtwzj3Q+ihpq+MMO2J+N8oPcWrNXQJ8yGkn/L8znJ6VQY6L
tDhOTXJuePCi8GueYDNvgA+9n8Qi/RoEX4Idmtt1jIi89VzcewSNehky+I6VDFJMItonQQ2eh8XE
1MWo0WzQw7tyMGKYZXvMWebnZK+247FcJ3J+UI/Hx/qeHsZ+8cos5VQLsJx+z+KWhwiVN71m9xpB
LZu61pHp5/fOTINXPJOnw3sj9z+8tajOrNxLHGpSx2XT8zKnEQefqY1UOoV0WA3uglcZsicTxdFH
L5Z8HiUOLjSmG1Ip0eviYQHY+hmckmMLju0YCbvUnkJMD5tS/awPXRQ7EyfpnEaGO/B6fiIifa5r
zh4kodgxLuGLIdyyUyk57todRiUxhAECn8XONnI/4meqmfsX7jzx8rGlkCZaxpDiOZwHeyqFYAHy
Ft/ctiLwhQUAKbwNN++cGLh+4A8qL+ToHqdB3FrLGsvXH6ag+2/ZFQiRJxbBTu2ct1I0889I3zZi
vK8M8XAIDe3a4X9z+0S7J+JBK6THIdcV31Um0Sv5hNvRSGkAWNxqA/8g49KqL43KxNi2LooF/edf
mJALxgNGkOY9p3FEOZngnMBgqboGtKoUi4/iQYWJ03o3QRevQP2FR11Xz8OUbsUQGuEyboUYPUk4
bwJ6uLEtS14MdAydTB04boaWSvekH1U/pFeZtGeKMk4w4NzcGnmEw4xkSzK8b2CGwtc900VPmgu5
AOcu6I9SrSmONh5ar4uFLT0nX+70jbrRFiAN3SZJE+7cWA2v7+AtDpptZf1e3gTUHIfF4klxUxUF
k7/Uw0bnXmAPp/KZopkrkw69LzfqzlCELRB2fsfHovMQmbfpWpFxnikc/hLnw1+sf8rNsglduZvc
rTKM7hbsix+/NKeFg8PwC9ZaQlHR2BRA5k9CINk3ftf5Swe3ARqd4/zbTIwCADDtr7i10iW5hZei
+YYa0JGlYE5u+BpZI7E6udflBuWrE6eUN65JJtPiJNaw1wL1IlBsL44RBd7Qlk6DzlJN32ipX436
Nx0OxUCmrXibzddKuUcKXat44/b9ryk1DsiofBuzxUgFIi8p+RxzCaHRMvOCQ+yLEtJfsytsSQO5
X41LZSv0OmzZsjwUbu9SdR0CyaGMxXeomfNl8uv5BX9OQ8UwHt+tvrvLG2vSnUVc3EcRqEe2HrZG
a1vSXEqZ+jX768SFoMTgyKyNmwKpF3LlR07MDtlD/c/Q9+5D56YdlpLbt+x/EbvZgJanzaE2rjSt
/7F/GiwkYIVA//YI9FENBiiesn1NT5MMez9wVB7FhIFsXHtDyM7XjG6nCy6zYHswHuWh5R7IReuO
81dlAhDceKjH+XtbIr49VGPu/I3dspm3c936d31Rd0v4NwPHGslJsY7ktJXh+18kVryJhvNnDCIr
aGgXb/Edzveg2/ld54SRumSkuj386UiYnUju3RRsQuPNvW5jqUp7x+KxETDYL+UR+Q5oI3JvaHJv
8/FnWdQXTXOkRSanlAdkncQv3Q3o9veCZFDNGcltRxCrpVZe3ztjtt8l6zT4J7fiyZA3+SLuGrdg
XWiHfM97oD/cUIs5MQGM9Ho7MgyXRHXFTlllf5b2JVdM3zWy9BUnkwOukXxB00eXwWA2PZhRv1kf
oXYZN7ikLN+wbolTKcolLpNDb0tGcKAl4Qd8nSLH+7z9Y4dYV60pzzbMx05FyemqLl6DzKMLtn2s
daQrh/nOLVXr9OhY0Wq+PGWoNW6No84Nsl04IFjVp+Zmgeb+FBFdkQq2nVOEP2P/W2iyF6Q1jGOM
YgDQqnvUn0wUJJwq+L9/Jui0qLvsn3leKO8VTCrbXAtZHlvafE7Z6fRhvcJh1nAAmmrwuL0Cot4N
fbj5mdTiV7fy3WgJZ/JcEvKSBR6e5LUaYN7WwY7sVBBhOke3qxxL90YebdfiS7amnH1RY3DahplT
SSgYaTTiXa341zbbdpsjEOeNsHtL4NFNN8YOWdfB7Qudfp9jfVB8ugoH4aZvtxir62Y3Y67WOFtk
SCqMXVmX2595+kbzzpnyDW0PXYutJbocbJnMtq2P/kjYM57huceYEdvWHbWlM7z3ABVbVbTJnoKP
4wZsR6TO0THfocui5n41ug+eiCLgBX6IvWxzCpSmV2ne5y/FtW+4l++KhL0bb12mUb9wVUi48Di9
i8hr1+rCqLD2faUPLeK9P0o7kSaJfGZw4yUbut8PYzfW0XMEJMJwO0itfXg36vIwqzu299ih925v
a23DLgtsILjJKvbdSHMdHKt+pluI937RoDrmetnLwnYlBgD1dt1VXSgq68UNWLoZrWfdScQuvl70
wCvbyYVT7uI45Am7oi7eDFyPqy5bm2yTVvsKK7G1o6jx/9aVneF485zqN3TukEwQnluN+6ebFAq/
KhOUhsb6R4745VnQuZo9uEFAa5htc8QUcM72WHU0/iUicAcnY4WIAMunLFpAzdab+Ir32cuGnTgw
z8JPeNWqjq1nLDsY1rz49YWPhuxYaMgDe+RkabmL8HMNwo+AMavxIXxMHCt/q08JMMtuOle36aG/
x68Ckr6XaU/Onk0rWH4T6YbMgH9azOk43XNEi6G6gRzlBmDVYz0gEtHX5y3tSfMv5fmxbOOowGLh
RiTD8K15K1+G0Kmuy0kq3PF1+up0O7lFt8l0qkeYvBVtZ8/fKGjsJyxUZL7yS8isPgwLO2NtJBX5
UMmxayfPX4GZHWZSyoLgmESKK7agdL0gRNsBbiGrNwtSv5wzmBOPtohrQYCcyAOZ/sscJIc8tDmt
kYlOUO0km/xfg99qNeaRYdrOnZ0OM6PQf6CVOrpOM3lGHryjg0qhr2fWtRZCR3sZywd3/UvWJd4k
FtC6QQBHN3HthLW4mhdfgNSzFGdSWVzbHJ6hfAwmPz2qsNe9ONiaxxU/VMR+8FH/as/5rb9WH+oj
+mi/dHnfPtDBAz+Z3i259aMdyZsLqH2Db/ZQED93/pKB2YOi4pa0jKCTEO+sbpaQoANpKy8716jp
/LMj0YfU3l08wvD8nVYHL31K1Pgq0zsxfbobdYTjBmpKi1lw+sBZsKnmM/OtF1bWlxzLkgiLPKQp
p+Xu+zSCm9oUsbmjFYMHQNyMZr3hc85CDS4QMjPMv8SYbN2LMKiLt3StYJOhd7kTAED1kW246/LF
ZrZdb8tlks8/xkiTzrEa1dY07hpu4AT5YO0ye2NUW9sazhbmsGyRvXnlcgYLDbau90xsPVHgKjAv
Yh8A5U5tF96C2U8QGpOfp8H+4Ves9s5i/pU6Xapo2dIo28zR0+1WkgRHjhbFzIN3UfLA/3Betl7X
R2pWN0ZBFtol6S0mJraKaFId6IWxfcde7AqayEeTsQgHVjtKO6Y+tvgvnTFRy4NTMZPHSsCLdMpx
JFuCXBEiappk2Fusvld6nsGfKzFpj8A84rRWum2QYefdYUZk+Tcu1gUPd9Bfok/Swewa0mfkGSvA
dRi85m0CqRhX25WZGbX6ttrE4uCqgsx6MXkqa4Uw2lJEy8Hy8QpyVxf7arNkje9Kc+63OE/QDSH1
KD7LQnMbZ6T1gswAtCctH9dYYLkv4cGR9Ze9Qd8LNxDZi2S6feTWR+a4MN9x3okMTf8pHOjL9J6z
0llvyjde3JTeAvkBFRry7docPOpsFelpCzGps/5ML1kwgJyDs94O3mhHKiNgR58Gl96SsnWAM/dJ
epyfIOTdieMEZ6HfaiPKqS2vzChapNV2r+Bxib9X18XNUhiN39tXCEJL5Sp7LJCe6C+ggsxvXEQo
WchjtMiJRNXQfzajardFSTczsiXh1wDCLWuxy8YAYpwmF/HDprfED7cjx4I5XiaB6BRivyjLnUQd
eSBOx+uMxJOoYMpDzOqTbNZdfu7b1SVos5Gqn2ny+pMS0cn6u2o0uOe4xq5jUUNnp5ndUKvesNdx
iE8fxbF8CASpBJWNqISZjVtd8puFVTcEL0SrLxed5jXJMncWFwb69zaCzMwXMohqN6Z02IHgcMNo
3iB3CNggAEBEKDvRzHO6bDYQVF7rFNfS73yq95r5M5Sf6HsxHM9fObOdRSm8scu2lZHZ2niWAqYX
ntY+aTvFTAZgWBOJmLwY1V5TdygQrX9sSa/Rd39tb+IDvvv46B8FfSPysr5xkqZ/axFgbXu4HQ33
fuJL9E/zz+7eX4kmW/+n9qv8kt4rHD1X88Qx2rIFJpeBLV2E1/45PxWS+qpNMuNeYjakcfzh5kBm
kl1DThM4uZ0GuxBN0muX/EknhrV2mvW2k9iNylGZBgArHTYl5KvGgxCu5lyd6zWPgSBu6mzQxOnX
MnzmL317QBGMyY5CrIj6nZOrn65QfQpHmJ/YpN/GZ1H5wD9nwCY0qD5lBtXgfyxS076VHI/clvhZ
8MjnsvnYKwIhE3bDCU2WybD00hkZDukkov7XYSlCy+yYlHLgWJ0sfwxAybDUJ5Qq0ef63VNfMCRm
SKkzhHcRra2sbaRYpzNCivGHToBnFd7vMsepSdmOpLPgoi+2Y47gqBbZ86tYdjWiy4ygdGnTZrFy
5wyaCT6eBI6eXDFi5DBQD7M3W7GvcDe7WkKth/jm0g7fMGEYQtBK9TUWSs5wzrqSQ3nM0TewoJAw
56w1ckUtTC/JLp9I3VmxZB6l9l9GagCHnRgJFg/aW3mv0p/EG4zRVt6i6d+UbwVKtfSBWRZC0qUr
cpujL1esK8FO0LduWzJrGIMtKj9TCL7pa+nlsVnNvhwJCqdqoCgpdBc15RpYy4kz4Qbv9U6whO/K
DYo1HQjzjqNb6p78pv/OAZtlTjc5w9OJbW6Iy/3BsJYbQqPcqzUo8YELBkVHyzFiSWZzIvbjik/c
ca0p/EfJ7iNoseFA+NN79w6S2ym9du922Vf8XDjLI62YaJsIO2qCiZBswyYFArGAPYiaHUdcZvKJ
rFH/xq116JbWf6hVuNPfCrMkgrVxXDlbkEM3W2iMOiqqe0oDkM0KmZJ8Xn9AxLGk5eIdILr4TSdu
oMKF6QaRA9ch0JnbV5Qvlhut5ex5vSeyX0jTbERAMFxERShToW98oXQQ3tWzAfGYZpf20f+DqO9I
kYIrxKBLTO156LisfAH74JZy7wpu5GPbthbBBu0WQM9mPUB+ZGrwuj5sJhoIw8GeMgWs4RrH5uS3
+jVCmM/X8iVnKNLee+5z0lWMLx6Sgxhz9wdQC9IfoKWb/hjlFmrvwiNcxk4gHSh+mhpuORonEpRq
bxvQTxcR/HxB+bIrsqCDmB6COnBarN1oznZbDPKysdhuL0p+6McjrjQzuYIXPpjhRwzsoY5vS63u
Rxtls220oxeqoNPI0Ez7Dc8lg7X2c27zQ7oY3oPwXA/uuV1htyXa1x0yAt63Cu1+N7WUraFpjJlm
hp1UllgF6eBE2UXKl518LWo6lq1yJiiY3j9m8em8zhofyw8Bere18WdSABc8HcWptRD9pqNddZoz
0OzD0bwhV3tOuoPwEanyEQbaRsP3b4uRvCFLxZ4j4x0BL7M9qlITb9DvLMPe21Yx8WzhwjG2dgqH
S+Avgvm14J4RmP6hcUDiv5/TzJ9vE6ALOxqMl6IoLkE4XcgKMokIh3xJ/1DVOvKLGZ/rVFjpZ5Qr
nItbGi4tMvXhOT2V5/gWrSc2oT+MJ/BO53Yk+qK8ket76b+09/wLjcp5ep/nIvVD6sVaTv1xCQCE
ulk4ZBwa8KON+67GEeWTnw6lNAD+h2pk4KUDaYOX6IT5X1pi49bja4O5NtuFoXhfitZFBxU5DA/X
JyZrdk3yxjDWiJmD1/oNLQ4DoLn7qplPWvdmrA/m1FCrnMpOexE3IaMPK6RNBG5909Odak+aC2AN
ihFK1yVn+DuUV+p7iqDJW+QBBOqEHyVqX9YVBmCRm4jGJpEHoqklflQi/UXHRHPiuLYfcrT4hNvt
tL7YQd0hiCIw8GLRzhCKI4vAuBeZD3XalmY+Vrr3GFMb3f9dq+w67hWr1bYVuYf896P2YOv+xBZG
SS9rLbjeyT+aX37SLwwspOr4CGmH18S4jL61zduBWQ/7v9P02YvhgkE46ZgK211EjsM6vi61yicR
kdrcBjRaenPYfXCgfaMo7vqtvGngqmBwSWfeD/QlAHBHBw0IZ3hFedDQZFbQbtM0JxvPbDeEeTpL
3dLy0YPwmT6btVK36IgwnQQWwt90PeXJYdSvuuEPuX5Wzwg3dwCG9JgEXjZji/qdm20/o2Cila0N
V6pCPklSv372TxiVh5Z3UnXVs6up5k69TW220ajDaJEbOxS8PFpm9UkQnB001kFKg7MybRC+zJzE
AyE5xuPgNlP7r9XGu1v/Q+n70NGvRTMLTF3GoX3g4O3hOclJFrYuwmVU1tZzuYMJ4GYQU4Gez/U9
IF9sOnfzWV2X52885jnBtoecmD4GNhR9IRko1G5VUhv00xteKzcdC6kUhi2lrAyhJRkAfJisldup
y52FrIPGhJcRlcdFyhtbI1yOqbaTh/jPXfYXW6KfGJ60yI/fzI+FZw6cTnXvXtJDfSsuVuSOD+09
ehXuGEod5O1HRDIsgMRaHOGdhh8JtcrExCWgN2AFLI5hRdOotGKPTbbPG0+4RFey44/NqcZlSByE
5ugoPoag+cJlH3+yucw7YgmAiW7XQixZxM26qBMbdZnjD9LVUmF5mmxvi6t8GB9yVxwdd445NRFH
kg46d6F2QRm25biv8M4YGez/6or+6mTO4ymUxDPVLbCpNvz6mSxBgTC2cdUSHap+FrL2u32W4GBL
pu9uE/5Okp8rwI03yfuUoISp92FW7QXG+OjDXQ0GhNyuAh6oOUj5fI7CsNxTdqJZKTZsvZq2bwBv
HfRLHe5vZufytv5TnsaTmY78FjzGc3nLb8Z78tpErvI9vBdEa1TvpRH7+SGKiEJ6DTB/FeVA027u
TV4u0iZlk/0G8DSEwbPW7g6z9+Wt4yCVxj91ZLkpZ7D0nl3rFyI/Ao0UEDROR/Vm3tbClqnIW/uC
dvtcv+L/9hw6GNSDcFI4oIfMRKuSgKxdpVnHGCWVuo0HCta5D1+6nG6muZ9QSbeS6kyq6OE23Bpj
9tLo1t4d6kgERslSMSRMoExusSxx5Ar9AAVWNTT4BKbMgVjYsEMwNw/jPdlL4F0YmiqN5cqtfjOV
mEVQo1m5HKWZA0iNpOe7epeX2dgqP1rw027L5FVZTSeMuAJPSq1TfyjpZjd0n8d/aBp6wMW1N0kl
zhyLC+HWSn1EiAEZJUnPIU1tgij88t44RPeEbPKKRIUXF7uhslBlVFG4l5/DG4TEg9AA5Zv1B6Ub
4yHdepU+INp9Ge/m/Dr/LjPjMvrhzR0gqnZsbzLnivpL+y7TrXWXr8tLDz/Xt46rLCTDlP89H1Ct
vzAC1mJgK/3bX0A4yDZayifyrJGJ+bPlpE+8kjbvo4mBHGrQHoQ/fwjQdIsI8hwzaOga3OCR9Q5p
b02oOXGNUUSobAfyDWZvLA+c7wzU9fQ/adFD/bONQTuJ0ldAKdf0jO2L/mMsBZLiWFUqzvw7kV4I
WquAc+KbXlSbv6alv0H6msENneG3afXx3h8qBYRKYccEV6Z3+mmnJD+bh+SQIX9qiO39rJVLIlWO
aPAof4Ig7idtkxw0vdwoU+Moj/hHaNsDg5eguaFuvqAPN1F2/Blyey4rpD+YK4VpJ3JMQeroAfPm
bWk+osMAgSXadizxX0ZCthKF3mpO32FydaKzJM+HRc8dmkJwHqzM1TaILZElKfwk1TmGyKOmvW6T
a4vsiV5R46uMqiqXRHYqgIyRFc2/6K3ovyCaANaChoFeW/WP6lh56I29TrpGyS5H1kfgltOUP2r6
2VqBjZw1Zc2FBQ1oE8UbbYxRc6EebMtjoOZugraIBiK7mE3osO3pRCfL3Jq22U0+JPpWjWnTGHQe
G9A830NrcErPHbxybG/PRkQUco0z0Tm3JMNxiJl3Q0gYA4K7xThP7VeGYkE4SyDwn9U5vuCAp9/2
a+q/+VrRBBEtH8kpZkrp8DMQCju1wIy/mvV967IP6XSzOhJCzskCFGK3LqtW4g7Ww3In2vYZRIyx
/wMY0urXUPlU7ESIHFgxKeoM0Dvsp3H6/jMwcHkireEhZCR56JpPqv4I6ZKuwRt5Se+iCr01dCIv
HC+6uquZ0xYOzgjduI4dHcqDYTzkokEcn52Mu6kF6Hp1/Eee28+fIf71V5dfgfTK0Fz5UYCmyRsV
qeAAUEZs/i0MiRSGRvOeAStYHF707Kzdkx77E6Wuq5SfuoXGonfckA+8SIRKQCIEIKU1yaN9EQJH
1W9WRIWV0z7KF4XI1UR1DMhggTsYWzoCFop8YfIDtEEi4PPhHWBnnv9SqqObcxcZui89CHmj5z9V
Q2zIKTYO4p/yzWAy+JTu2binHAfZnb1l4874sYbDojBUvVvf2rcmH9efu2Jx7elDEDZrI2IFiCOK
KV/WxZzz6kD3pmehPKu8V7XYIDVn9LPlEsi39jnq+7+1pqjFWyYflg433WgfTAW0vvmne9NUkU18
YOiOMuBiiq+l9WTC3OCXzwbkJAZKi/8rh3PZc+cywxIqIR9zNOmPqX7+oSk/7431ok13lMGF9c9Q
jvIf7pZml3bH/y6S+cn3VIan+QY+yQ7bMxlHgEp2QMjIvfxiFUP5OMLHXxTZztgeQBTQE/Z6ovj2
WnVNjnjiDuCSIvvBc003txfXNl43MI8R/vul7Cq2kyBhqsNwWUQKhTWjr+/45JMRxV6M8tEvt0bv
Md5HtrZbb8s5fgkiv98SyORkQPsQ4mD4NOmlTsEjuZI2RhCu+QQhwkyGATCwDzrct5CGSfwRtYm9
eCsK5FtHQxWAqrcA2g2LV9MSY7SMcAfZkLHPqs7ttNnX9V/8wnCJs+kfhy25fAcnBkDaJDahwoxA
iEv8m+m1zcwnyJD186BEoyfquY1IMOWhHf34rjYd9VvsjpLlKGuUWHOvC/qPPi32VNokP3QrYEBx
9NIytFvvfqeSGma30844zIrfX9XH+FUIL8Vr+zCvs3UW2JKi4zBuxJv00f6b/7XKWjdYcC/L9gng
w77r8Ufb3qvT+qyWcGmGs/pMphPv7kshv4jRQdWOafaCTQJRhFo/4doozyr9R4GXIcBIho/sLag3
LfL3t/ye1V/NhqE/3wENenDF1KL8GxP+AU7xP5rOqydyNVvDv8iSc7h1KLtyAgq4saAB55zr15/H
e3Q0e2tmWtBNu+zPa71x146u+B3o6bkVbmr+jvJ+Ma4j7xoNEgWgK0J1BncSKLAk+o0cqc644uI1
wOEJwg7gt4TalUrMPADY/Yaz/hq5UnqCfQzoXnMk1Q1vIrOaRJT18ODh5ugielHjbtnrEXEMTe/U
0uhcw0yy/0aIrdJfP4I/ijM9Nnsy6RwmR3fmZ/opcsmdqN4E0DRPINDWR2xanGwr0o7GCrhjjgHj
E3VD5RwKyBsq+MZ2lWGr571DNpSrbDkkKVZOX/hnPQJA1nP98reekvGn+qADd4z/8ivXSd+bSEr3
NREi6V4nLqK6dKVJTO2HwkxfV/FVIlu/dnF9eSpuBYRlbgfyMgRPUJiCzYvgWlcDrKEh4Fmhz0pH
xKScKOmrnB9JBVPv3PnVrf2lVDTQH4L+GD+r/CvdiwdjoKwtLBzFidtLEpNFl3OqoQmCBq2/gmEN
DuYofFZfwna9XMmmE28R96nJUb8e98X8EwKK0DIYDy56C/Fb6hj06cSdM7Tt4VfTN/64R099iDe4
/zaRhznGTq7lvboyxoz34RZ/xD9Ttxnemre1wWI1Cxwo5T7ppw5WdPiWsZSZq3ECwCs2ioA8fqrg
47ZO8Q1TPRtfaosNvRwAwWT1G2GnXEqbcDfM8o2zBEDAHll2BIhKMiWUHc6u3bxRQ2+lmoAiusjT
P9mOQ8QrzK7WF7LGpCO8iT21+nxGg6sfcetjTck2+1iQyO0F5aOiO/l5Q6fz2sNiwkowk43K8Ung
NOP23qxIzJPHQ/egvomIXfQILuUIdnSvXxWC1fJrb/LyKSn5wieuPkwDYZyOnqMr3yNaMm3EIdRF
qvM/XU3ceeTc55q155kX7nk6NbcFGJxkYvEv+Rrfl6uq+MrPyCiuMkGVT9ZNivNehC2W1/BJaKiA
wlJAdjxtxG8GT+mGY3G4P4+Cpe7bgYfmR8exiqiboEtb+WM7NM3FViYs5H+TOvit1y6CTx/8Spf/
G2WCssTypSmmDI/4QH26NEPmrzE2lQXvGFEjgZSvIGS61A5hd52zH0XqDqL83WhZzRwhkSqxSlCz
yzTFO0H4U5ldhUskfUfPf6sYJVveMvEfWmZb4AgvefbEaT7Afv2nkj7qI8S4lP10xdEA12Zvy5fv
8jPPQOK+NUDRNMy34L27ViUIZ5cG+ELgjGfO9jZjITlNVbWptN9aBIe70ETp1J9Ax1ppj6fuhbY5
ThrYIpCKXKcK1tiXKVsz0cVMBX3rFi+9xM52Nc86TFz513eVz+mAK176fN7w1J0tLx1wbA69/GDV
fR+sn0IzG94M2kYrC6ooJCxj5LFzmxX1hhCXBk+fqLwZqr61DMhffKqHySi3VRqdiCD1TaTbnMqU
csGvCkEiP4OIwIPWmXvAnG64Jo3uJf3g38MMqewyEUk2Wx8EnyS2M3MNpWj8jJaQiw/8D+gM2VPP
pk1CNfZyflw/QbOgc/MMgdBGF5zim0SCV7DjRPFjTaCcB7ViJP4uiczrmQt3bzpzf6Q6imMrUrft
S3bLXzqt5lXXpnb8U31F0ezJO0YG4hgcUGR+lr5FI+kzidkDxq1AZkHmj5jfw5hp+mt+H8HU9E9C
5w+1q9f9TgEInXxM9juoA3n+QXscSXegDzaLvv+igPiIJ360nlcApFLYXFtjRl7J07dBIdGqB0tO
tnhBNJt7A7Vy7guknPGpvlIU/nIFje2ZkYkaOFwjqXnUjPrYLlBuTTpRIPjU/bGJLj9GEn7mfkCX
HGoWwlgObab4XfCfdPC0wIFGk+q3LV9jWMvvVKov1xUvrjDpK9l3H8OOrfEeMHfmm3KJ2+yUvpI5
4HeztAVTQJBHWlexkfl6gQQkdAipIHvsXfee2J6OxtJFSLggPOuP+pqruV96SoNJ4k2ujI30FmnY
3l+SdDzUX3I37ISC7lTzW+goR+nzXVt325IMaPOwiveQP526rvNRPJZ5HujQfyOWd2IBgNTUWy8z
R5LhawuYc41BfZd5JepxusmmZVvglky7Y9TzXKlI6XKnJ8wBbl8FKUCQJ4rboY08ACup/cVURJMc
s52JskucLnKIEH/pXzOVcWtwQj5fOmAnCWlUBk5efXPeQ84mZytsXJloZJIE5n6DiA9pNDSytGwj
yQicSe22bA99cmBtJghv6gLUobXwg1oIwh9xxwi9Gwjbeqke5OmAbqc5AjJyH1xiqB6zKniTIJ4i
pfBrxo+nART2bH399mQEUAA0kE6JnNNOIYc4deMKAlnn0IdO2q/KponYKEh5nisn/ZR4jPojJ2lP
AexRBHAeGa+N6jaBqOOjfBeXA/zERTQjzzzlx0mFCnlk96HxnGL+g/zYBYIy7Nc4gcCCB0irS/o7
8OIrjw0dq7QX9x2RRDC79bH95NW3m8Qf5bUJqQ2cAVgQWgH8FM2hezHfhy7503YNhbyFGPqYqGjn
eebCjv7hAAUDdwV5SeLoq99lpWznI8Ffbt7ILqT9buZH0uV4qx6qS/NSCAhLlBflT6+hWovlMXod
as+Q503CSiBuaIM850QOuyF333/ptFZdw3n23/MSOoYR7mJPKmFna/qvERYQX+LPBjbXpceMSnWR
tb7S2hupuZu92o13QhhZw0ZqMOcn2aL9ukVMX8Pc7aKHOtRHyDkr/tAhQDn+KZFCeDQokl+mpf+c
udbA86x3diYWB3VXpWSw8XrU7hKpJN2uQdKVfa9CEM46tGygouENVYtnbQUg2b81czz+tKaKWPna
DmQM5cl5XtJX4IeFpur490/kJizOVrlsqrNJKkT0bkqTQ7lHKwb9iQ6MV2E3HQRR2IX/iL8P5Hfj
2hXtrnMtA6EJyaXvetr5oIdbQk9cs+u3827clWO4KQOVDAQSpV7673DcRkSsOKSUO3kdj+cl7sZz
2z+NgAD/naDUN8G6NwfLOpUFYSfVR1ufOrwZqJJs8r+ogFVZjL2SiHGy7D+aBiEkEeSYM3ihli1f
usjia5o2u0mfvXDmF5lHjCoiVTP3NAw3cTU7vXIfy+4V/Td3EUMUCmKyZgoQtZhNliJfomqVeQ9/
fdNAUBi31bQ/Imz/CAuEBrmFi0CLFNvtAvJX/mMDkRFGyIhWVzpl8tj5yAi0ICP/hZ/WciGg6iAO
0iYR+0CyloOu+FFb7AU6hYCnthYqpKVkAvfD8p940oYXlYazqaPKwk70Y1q/RtRb7scWKlWq9/Mc
wW9qKt0D9wrzy6PtLM9ij0yhqwYQMWKQXJaDao0mzVyjo5fsuVrXtKa6ibqEZqjaVn30hho/RpGH
8UvSLQiiLt+aXgtrQF5OVXAN1q7Vk/UjTSgW1FJKoUP666LD4BLjQl6jsgkQdB21yUBS/Ybi0tk/
a85r4mxmJ8jV0le2+mlUXRb775QNobtziEzn4aUZnfZUvQhX4YrTdnonZ/WiatmeXClfgSzJ3b61
d5G1ccoKC2Lo/klx+WGW7blv2iN1HEg5JV1fD7JVjRjVu9Syc+NVyRiN35Dyp1yvMJBvEBjfFOYu
D/mxroDZO8L5j/5LgBu0n4RTUfIScx1g8Ij1Qcun5w3qQUwQAxKTVVTbJC/ovsc3wPkE3VXMGSpj
8Gr1mabX/Gp6ZpgExhZeeYOY3YU0DEufxtvzs5/cSVA2c3hrHgX6jlWT0X2mV5y4+Vu5izI6WMz+
FL1btC8tW/Eg4GcESRv1xQdEQi16wDz4KuKxdgQTkgFpOU3TXu9EQxAl38j/OlK56fV+HptG8HCK
21+NQQgMKaMNu2+c6BthR5yMAXNi+enwnU7ZW35q0jgoxNhdk97XjJHhJlwtxIzelB6wMHaWK+bt
q5guZKLdnv8d/um+usjwdTgz6AoGQZj3eIzPxnUJd9hRTSpu9+HBAmo9WSf+tPAj+Sw+LTWwHsPV
Up3uNn2Zk2Fr0mUUXa3UdiG+8GcOipXK/l3F/NfcswXXpz+m4G6c6gwHFIcFekgSV1cG5ltLp2Wf
ePKb8C7/FV+R8JgprFOPC+KR/SqSDG8d3MZH/jm+ttceeZv3Kls943HikYfwvJr7ZSs3Z+FP+0sA
1+JbeM55SKPm5VBoHcGB97KvnOyZetVLXTy99Qvkpr6H92Tq77ZxzEmLMnl3m0bzz5LUHzksSc8v
TEebsFRYjvSZEwJhJ8AfxrETyQvKIF0PZQIEaTQgIuRkEHf0Q0BtHZ+7Rt0QFk/8gVt+NmrBT6//
6PFH0glOrjb2hLZzCmZF8Np02aDs+Kvhp/+0Wg/uQqVtrrTfIvW1lwlkCtJK3Bdgo+K+57VNCwSl
fRPitCa2o+WP+C+ytXhTvUhv/RdqeTvS0iOFXlGE00bv3/XKzoV8L1VPXv49MR0j4JEemz4klFN0
JXeg+Cf2C1LZZCvCltO/1fNDCj9ZrX7w/6SbYEovVjmeXF3AXtdDgHg9TyRbmmYLgc74a3nIoWFI
tR+Uz+hEgh+ckei7sha5HBmzBjaKbtd9MyWaUr+7m12017Xn7i8lvVBJLytKkJyT88KkH3syUV3H
p46y6RdExnHG4RNFqormnTdYBnVSRaQpBOsUI+/nNkKHn8GY32XekTAqsHkjXgze2iJ2HlzZq8LZ
SmBLUo2KCunSDZcUY44OgZA190ZGLGBbDOM3JfJFQMPwMzV98WocKLKwXhrgp2hVjnyq38/XcnTN
vXzoT130LZPe+Z4RyGVEyhYJjpB9QppKmc3dXzX0fLLmmxr2qbKkeYbOhmVnQKDW5P8WG4sN0SWQ
yMslFEdk8ROAzr/pTjQKX0HcdS+SeZPI5Q5hH7yWNn/MRyGjTUHLOLJiB6aw2+hVG9Q0PgGvUKyK
Qk6FumxQLTXSXgyx3xDDT+iYjbwQJlJRz3QDuuja3KkYfONjmRFyhskOiWET7f8iWdoILkFo2Cll
R4PwmKxDnDcIfPkIHSxQTvlavxr8Adx98jJ6vT/y8s7zSxQ3mzyPXkgMhANcf6PS6SLBXfb5DHme
OUSK3MkxdurxnG007f4akTHIQDY6GpBd24quylfF6U9M4BieQZ4RaxtZg62gG3At+MUcP/TCDBGP
wU+lNS8/gjp9dER8gbKDEvT96ee5vtCQYVj5FRSM8Sgl70PoA+Dtdvuf52p+He5te6g+VPCD+Utt
j14UFq6J+Nw2ohl91oA2GcHHR8swJ2gDCV7Qaugr+xmhPY0fgvAj8z544iIJkZQTIftvmEY2NmGT
VbDVFdIsWuHqdoJI7Abtd9hFpcJainYrgHwp0Xg6E3F4P31OLFNDnhsYMFq/UwZtD5tGGva99FdR
KsLscepJYHbXS5ndhb78kb9FXqYWp2rR6w5wXCAgCpAP2tBfwud9OcwEgjVCt+EwrxowKA7gFN5N
+DLJtdEIwYq9WbhLy6usfQkRHuLhFF/746C+1rHCs7c8fzLjWH6ORyJM7FbMXVSN7WvWQWPAuizf
golqGMe2vgnnkAJFzSMN9xFfZ4PwT/n7Xl7rq8DBLghv8rekK7jAn64YNDr2zXOeTYfunCTlfj4N
g+gtycxKWPwI8L3jmyr0eyqdIVi29ZfZ1Xfpj1xQJ5dVV3u+Cka+fR6z8LO/DS/xYu7kZrw40Vqy
R0XHH+CHI8JTl262LUeYqk8yNhbyiMbUl66KBSKzrVCKJaUSlAocVNhvB6ixRhANt5PMz2jdFXqS
JUVzL8JlDIZut82fkNz15Tct6JCauwDpITGFXeGwBPNQQM3MPzS73cvBXb77V4m/dBASv9z5RUOY
7YeukHvNtNbTrwnjU6s7AgdYrSHi0dzmUe1qOeIXoSVLL3s8J2MvIUtZDICbzNaK/iuTvq7PUT27
UoXbMz671Yr8Yc2Y6W6raQWlYBOHEcrxxWA8FPdtOBvgcSvHqvcDGKBlff7MvUuWyiGIaO2zfypJ
fzeK5MCkPHoU3Ns6s1/BHCSB2Bg/S/kM4mN0bqlLApHrzGuaj4G+PHdZXZ6VbXyEjaVRCmkWk25b
UhUKKd1eI/GNmA9Ga3i/UBN3iqMb9P6E3xZA1vy2uHM03XErlskb8ra+871lhlIdkyBH71bCnBIx
bIugysM2X2Dbu2vTB+huazAoz8kN1abEL/JCkn6SH7kxt4jepOKQD3zBrmea/PigyWPvWfKHsmur
/oNDhFAe6wTxIarHgyRkgcS+JfQm1Idpox8Tkoey5um545fVsoZu1wnC/Eek0lAb1+ckOyK1cKX9
VK2A1LiAG3obDdYphVqRwKJpqqJ5cENt0b5pJAzLorOwFmul9V7H3eXa8FDHgMxavbg/Y6+/yFLD
MjTd4l4JlohgZ3nyE+RzWo3ntGP1P8da4iMQlvfKQC+r/iXK/cWg0QhXuSik7j6pO2ImOLwhXz5Q
GO7LX/E79gQWwWi8NGPHstS6c/FFwtCmNX9JWvYNZXb1mTLNp+6V+nIZkeke1aP5vErb1dhkUmz1
riQnDqc1tMV8Y4aFfh1o0ozBQpS54/7qHbxBw1V7kbj/9RPtYnSw2KvvhttAwWXXopssOCiwidCs
xMv8bs1gikwrg0FCa38iq2wzRNSP8FLp+O+ihIl6HZQvkdQFhpwnLRJA27znJ/QBq7J+DOVN7VuW
deuPbaG7O+kp3dRAqAxHtQys+ImLCF7heM3OyC+rs5Lxs3BmV8wywKy8SVtK1GVQ3NexBXAOaIrr
2p3xFRMrIG5ORKLY0lsoN86XZJo2bcUm1lHNIPeU9AlC6NdbMi/tEwYipzJ+sp+aXym5nO8NrUfK
Tn0qMG0DtJab5ckfanMScoGktiDTFAeP1YXcS7HYzZBwufPI2nflKMnF9p9eNBwjakaWwZjtVSHO
91O3eKJKk0WlIroeu9wZM3kXxi4Op43UIJ2qSWtgctbB3ItYflgKOStxE/BrnvRacuFTMn6dttwN
C8JJYDgaCXyEpXR3R3Ph3suJHoMk2acLgkvNrTFNoLv6JapmhWi9OUwnEpeIUg1CFeIezpIBDrJf
Uk/kdXIg/HUGtdB4aTFQIE5KsayiZfH0QA9G2nV58s2geWmkSzTQMubnBFoTrN8mtdv2k0eIAzax
DpuYhkR2SWj4PpHaXR4tdNkL1suifmgcgLRQ2C1iKWVwmqCWYfee+Dw4xQZ8AKpHPv41G74aAWFi
maToBIzkZaHdy8pnynDydvZHxp+i1YNQnKNLeIFuIywf72h6Vx5JNwZNNN6XXzFdbXv76bTaCvBM
Mh/ZKy2Of+cbX09Jy1T0o2NJb3ufvImTroz21OW05RRrLEWI+ny5khX61s+ITxTyg83z29BAhgvI
YOSvIVIdIf+QO/OOlDJF1ZA8/vf0FPn76hrOCeU2GZWNLNtIyAhzxwLCtdxiBbdTRFZ2YSQORHg6
f2hTIAcWAn8KiISnTcQAAXIF3m5wGka2kdrxcS90DK5u1cUBeZdOKD40Zx7qbRwQEe8weIquVRHQ
dKAWgtOOyftuEQJ0M5/NcaaMqcXKADE5mDurVl48UZl/1/Na2+ULYvtUuBvxdHzC7R1k4Tgckhom
P72mJ1wzOKjzZ+pjyl1jcazqpPmDkW+8J9EJikTInavKctDCjUdkYrQoLyvkJfBdUXpbwm9DZImg
HM8MjHXELm85xxa8NsGyPK81ZQsDpSD6u2Qsbi3qboNrpTuehK4/EJ8BBTsKiu+1mcQZ1dscj/Nu
Dk8zcT7pNgEZPNFFfYxzaaNw+pO1+erprEoEgzvN9F40wcA8lP/rVuEUXWBRVjLXoNbPKAddz5CJ
jDfiV2uH7hp7mmVOkvVDwO+wqPZrxwfVTueAPEwb2XZPTLLEm+5MUMHyyye5fqUxHyaOrDZPvGI6
WY18HJmukn48IzIfNzLNNb8CJXO5R6rfvmd7VE9rRjsBnzdAvQdFgf8vnpND3myRcZSSlCARPmFS
+ePiQh3qAUYXRpDjscnQEy+YWrtsS3uom9G8RRUJQK352WPyQsp6y4NIxq1tZE6rEPpucsofs7iD
QFpDfWoLTfVnidMFPx3OEXQdIBXpr74X0l9zj8HIfO5JIKlc0foXc9wcTgtHwmmWfScmR+eZsP7x
as1NET0nkGYR+TOqEF0q/VlOOdtA7S+EhCJZCjeZ1qMHzVwZAbipQFpMRrCyJzX1HFqKObwir2Kj
6oo3iQSSczJAmMLAGy6meq9DXgdlUAHT805ZOZSpEh+hQk8cjlYjFnywr8hmt8aD3D3aYTnmvqmb
fwq4R0pn0m1mPRxL6C4tOk37ijQkxgXcmQqy7YRX+t/fovkt9vQgrsuPcQqKZ7PLUEKkUuRwBbSL
ONUfY78c09colQOua2960WbBIBPUr4t+RAjs/UEOq176CdTpEnMheyISmdzD+qo+MYIx4qwnc4rk
RhZgP1P5nQRzXyJNzOSskeKaJO7maxKK7V+4oF6plNuVeLezsVg3YWlPJEbair7cDVfKRXdApqDV
dNs4T6m7iQpJME3jm5yfjZssEtH+UMHXog235BRZe3L5uwdVe/tsmXbXDHfsEOougqNp1ybVBYHK
s7oZuO8MfGnBFeVGvYmoRCPqF6A/RwABthNn7cYK50AdLrTzkIEA2UGihB+dO7MPDGEOwP5uvHnI
H4kqdAvfysSS0bDq5TIkCgjgKz6FQP6O1pVB/BcWeEDg7tmUksVJZWMzLfNncp+nrc7ZSATfKbfI
iPwoZ3HTHvMFCVRobhZcfKLe+ukum0dPXqp7BSRVtsyWdUQAGqBcIRhOFRtM7sIIe6ii/LG6ltuQ
eirSwOyE5nFME4Q3xp5qfDYzorShPCj87UpnyA0/ubevSElSpj4qIJVh8LD5IqRBAc2zRE4bz2C8
NqXTWtyCy4dKSVcRJVLZRWFsFoNUMzYk9NmjoPnFSHfJvJJnvpCBW3ayvZfF1jcuWUvIM35xzCtg
+xjOPstPcehxT2I7jkYHO8llVBEhYU3sa7bKLn4U7fiSH/Ox4cJjxkZyiNJUZbPEEu8GYxIfsVJw
QxLivChBmvxUhDZq0fwBkhEK2yDajDw09OweB4NYPqU8UgW1R7m/jykvwZQ/5Ic3FVEEsQJH9Tao
iFf4d0F02VnpIRD5H2hvBELEngi0oTE77u0SDTYwIBCDyCNVklD1L+RDXYLO2jB4GRgt/ixWyuKe
AuyoJDjFLLmz37SibW7MMnRE6oDwJ2QaUkT+xvhObTWdvIp5g0He58VEpBkbNWd0/25mpq0xQWkU
o3qhJUDlR5HfI4ayJil49jhjhNYTS8C2ULYTI/SyLPY4OputLI1krO3+J1ZWKSGBYiJNRDzl/MfQ
AS/fDYEB6ZCps1c3h5iyvXDf7I1LaFxRslwQXKzyLaOAN/xmhHJKr4evrzg0zCvNSVCNghf/ljh2
pm/xoZDQlF/Ho5JE9oBmV7CfT7p75HcyyEuuBXeyTEf9HXnZ1ii+nawjoanhuAKNbPPpEozyXn4s
OUFIY3loLchVV8dZO9JrhoEWMcyKGmZ0Oj2wO5fviZxRc/YQLSAl7FT3SSp8tZmZ62rXuOiWzL4l
byi/PmkMpiZF7Jn03MXt5CnbN5FJDHid2KTndjqGbB4K4rBmEjfJtVeIlA06bmwl5DdBodvsoNGz
8/KL1Qa1Pevr/RnDI13m/ko0g9MJ0wEKTZDF3XhQZKYSIfMtAxnehZoMEedBFgeikOPZmpDvf6fv
JJaS0jYiLaEkDbT/R/5bYDveVx3ZUl6ke/ZQ6Nsm2CC6Z/cycvpXQAnCPtEJ00S9F3ZlMrvIKLNn
7hGq7wk+r0d3gmVkLawu5CgLHpbLIadIo963SoExYp93P6KMbHxL4GBQVtAf0YGX5E7Kww0XG0vu
vY+xsMjePGYnBF3I41hQ2I7I5spXpXSkEav6XR7LHBElZxxOaDoX5Aft6eTFKO5fnXl/JJV6nWJw
xHR84NnZMOuguPe8Ip+v2rx1GpRyfiGg92jtyh2rYUNU1iaqrtVAdw1+YoFQSFQ4jeJn9yBId4vt
qJoOduqm3i4gvYvhe2sG4iGdAM/4O4+KQwHUTdg9gQ5QXcUeXL1jSQJ3Q/hPXmBFG8o2no0r6r99
95Yn77lKulDLxik9/ZJpwxKLzYyX0VsV1/0JYLN5AdBRoTiuUZdgWdccHh6dYOX8XE0Is4Wnrx6w
nNj80xmIPpoXOoqc6oWKN/IGICGQ9B/CON5r/jzTZk0ltbTz7ClFKfFWMeu35OvH9bZzJV+VBUfy
yUV1/Dp7OuStoU6XSbUMekN1L0/NZCTGoDQDdZ47COE2Lfxyzt5W2VqBHZZGm0AjCKu7EXMg9N5X
zg2S33RYyJLkpJdBMD0vUf8qFT8tQUCmKjkfcTpswA2f6v3UszC2UuXnqKv6DxMeWIAcrgkru0k1
cB1ASGb+5gV3wrZCGQGWcBz7/jziIRam5t7jK6bsjbDJdL9M004IlesI4vOkpYLgJYsQ1+xYDGwT
Vu1VgUoVovCc929Sk29/UFxvoftQv1R7hUQ6b+kaBDqv3T6Cgg29J0PPdVkNkGhPVJdgrmZAG7Jq
Fr7HSnZbEnOIDrnGOzI6V2ZB7u/hw2hu5DRqh+pnvS0Uh9QyOuY+4+W1skDG7IhERHoehOpbKxV7
V4Ws434LmsuiHBAOykCI5BNvj18iCeGBZUvv/ZzBbzjndfOQ+R6ZHwE0PWXuiUBkI8IzzPQmMpRH
Hy0VGuh9ar7zpR8VW39PEM3lYero/0Kt9wqivR25URxIeAiotX3V5jX2IrFSzHg9UrP671GmzdUt
UTiwAonoN9n3k4/kpwZXkZzc1BBSaO7UpKzFI3QfaSi2+BSu3fBe6ZTgWsqeScxZDlIa81uEsG/H
VoZs3Q5FuFPjBWCNAVwfoKWEhJDLfwW8ZcOb2gR/bjbJ8paTPWPKHBEpUrp41zNM5xrUsD1n6ERR
0UDAtOe/9fVuDtSt1stuilIvop58ah+I0fm0BDM6tb9Ye1HUx+46ii77RmMiSzHGbNdoF0MQLvTJ
7ybaYD6xNKf/jNE6dEiVlpoFU7fmS6Yd0VGZHM71RniRcujzlOo8qdooF2RrLOuiN0APm55shG6i
azSECd4+IvINsbI5XtZkPVowGeuu13Bilplg6EipSGnaEf/TOxR06jbNnZR7JRq2EAaYdAWzCDJq
ZoVRDPaD0f1n2P1pgqkOt4K4x06XFRcKsIRLED3rY5QKh7Q0HqmPKc4cujs7sUmUFzVpNndvpoVH
TAnY/LqEPvY+Pev8BpwrXisoAKA0cAEfdFu3NayNJpBrk/29dTqmgCzeLDJKdYBf2VI+WGlGA+Wm
VKu4qEPn2SqB4UaleYoM6WK5iuEZsuLIhBSkftspQfKMfb6fygJwjNDJhUCFX57IPEjpXdD0xYbM
tlXfnDQvPdD3ExujwzrDC/WQJJmPsv02WcvZGAqeRMKtxPdF/+RV9vcfVVLVfKY1Wt3F1qBYCKjt
Da/1KZjj3H7W4YZXFeOMBawahERtM18bvzT+EUeBWgVPEzF8GUQjs9mbFcfOiryheut59/Nu4+Nj
UPqy/nQtBr6SwHMbN2elBlkotugemTtLh8obB80GdU5lc8UtZuvz02frftTXQdY30PH7iBCkNDp/
1VG+EQ/5Tch02twIOiwnu71KxBb1N6gNmmFQNaELfAnf9Xfyq9fEmSefaAm2V7mnFqZeL8hr472e
vKh4YIonmzNRazphUXm+nHFkg0iP5u5plq4JKvz86r8mFAazt/712rfQsmDUsNFrG2u4WVSSh3rC
TwxQhX11FQTo9fnpKUNvy5v/fWM7pVsOZ5Xf0DYUKhC3SyZwrhOb/d8JTl2516UqV+rVTAG5kk6x
q62AVEPZZVr5x/476sASlOeWBP9S5Y1cwqefEfFJspcptBXb9s1K0nvzlB4G6RqhrG6UKSbkmdcA
Unn6ErRkL8g9/uXaXpX6c/smJzCcJ6MC133TeWcSc1cqL+HSb8MMWnbUbCKXbGGgakcirG2sdqUR
bVPC1SUgoInh0qg1kgh7NwJF7V/D7lGSJdQIV+LxSC0yufZl/y8BRjakz5JA+cyoXA3dx2zvTNzn
0pvEIVq9RBe+ZSCcWW32OaJIXaDrg126SbY7Qw4J/tinAQxQQO0R5ujAZE6cMt3RyLDRUY6XR2PC
h5y2G1T4a3NnuJm+F8CMzq1fq/sTWpxVd3i6CX72Li+3KpM6dXzH50KRQBy/BSb1b9lZShdSQkeC
Sy90OnkC39wpNyoS2RvWvlPKKuY2e7Euebr4dDRgLqxf1yEvlmnw4RFJRREZXnG1ZJrCZCJMqM4b
pz3bTmFewu+yTc6iLYwzc5CSlrvpRY7YgkRQHNsQAYM4+mtsh52kvHdQZGITB5oJ1dAoR2GH8qBy
iEdKRPwKfXoXDwlcEp7YUtK++LNRXugbyezfzKz9UIvFi5r4nKYSBqknKveqz4hvZ3bisxLZBlXO
8Uy8JezKcC2MMj/9SI9ObbF1oijjVKO++v+oOq8dx9E0275Ko64PcejNYHouJFLe21DcEIqIDHrv
+fSzWDXnAANUVlZ3ZkYqJPLnZ/ZeGxsXsJR5rCMtvCBrxoQ6orEFjZlawJzvHrV+h3cJ2NAwImhv
7OSokMmRHbvc4pOKBgajW80qnKJYWZy5eFcaRArp2wXTQk8HQ1gTDgOIdaZVGSMfAjKlenBsVGof
VY2YrYtXEq6gzG9v0o+/9PqdgTiqz0roy9z8piNJ5k+u+se2xIXhL6goecRMHmUux8HYECT36j3x
DBmhG7fWyfcBVLCI17qNHzPk3ONrYNMjLOcNOh+ZDXa8AjzpZm+sarqKX9+cz1EsIi6O+WqO9NZ1
614eBOQIQdHshRBRL+JHXFsahWicXsIg+0KLpQpfuER078TAtTm2w76vG04eUX9IQ7VrebqgOoy+
NOthatrXqEHhpffBq7UemtNvHIlnsXHXY3fm1Xqt6WBdCJlz16siGe8WmBX1EJbWri0t2MkGM30G
+PyM4MbSLDtQlz3e9x4ZmFPI2ldLZLq1dg9iKHKntz9+7jF8Ct+Z1+MiAEvL8sw6Iby0IAuk9dE6
qZk+dxsDB2gX8dhAXU6nPCAKpobwtHilIWf4Jbv2me5NvdsHNoEqt2tgnY1kPKhlRtffdtgRn+gB
FoTplPo2lYisDjyHdjQOOCQE1GNM1MIzoNA1UWiGIC9p+A6PQQK3LCGoN/uPvxm6AvY+CfM/OKhZ
rY24iNdxlYCIeBJ7mtHdfOiytgEyqUhL+aB72ozBbTl/9C3vovnIu3kTTFSk8phIvINb85DReoZ/
pvkba6DOU/dlqK/l/uFRsUIX00PdUckZVeE2e7E8sq2062hg9sz0SGE83CF7JxvrWoiJY0SDI6A3
6hPkeq/I8GyLqiHoHHKpdu2o3YRvM5JnxZlxJ3zDp4oVQs/ODYavXW5ET2lcIQzEgs7+KVsjy3Pi
t4mV+IxKSB7swjbSmEphIdfAo4TW1o9asrQ+xWumzeUTOX93/8qqQnpif7iKdPP21KPmN7L2ZuEJ
j+/AJJhHnnCsG+EIAfeyzwkGB3996VhjM7rwTZyr76TGEeqptaMeC3Bv7UYJgEkKnzni2Wd9J2ge
KcMR+DHKH1YY3msYBBvuJ4+RoVr7iKatM3XK8G3dCRiAj35iPnjJ7iiC2bKU0MedIPyTbWQGdXfx
DSCve4/yrHkoH1Kxb94eq05YO9UVhAyPCXem09amVJcZuAND34164+hHMvxmwc5dobs2d8bBuCT3
8Np1a+Wr+Gyv//PN+9ojPk2w+5THpPTRTKk01IXRrnJGc0TsohzVdCsR6F0J2SN611n9qy6tFuDt
BuEaogo8J7q5qoWlncvDtSnba5l4c6ECaqMtMaP30SdQmnCPHybNNlojzWLll3iTvqQCvCZ9Hdrs
VORp2al39ORAjtmxaux6+Uj1S1THj4Z9ti82KPETH3q22YUzuETiZ/ckntu2S9SKeQ4DydKba3A1
Eh1UQNoeJz1JYmHVzDWqIxHqrBVzc+Jp9+8GDm/JLEhsKVfoD+i6vIHQbQj+8V4ZqTrAXXDc9PJD
24GhCuV4dREM/xz8EcRgDx3SdqF8RA6PjqMJQ625D/f6WJ/qW/NuHsl7RCU3HnuttceTddNe3ReD
jFgRHaFJYDWVqECFLxCfVbDrniHiuYSFX7rRV9LUu2P1KwNAGyC8+nTnQULKYcLLl79ZveoSNs9K
hdbv72XZ2IE0WZdRsw6D+khaIMeiO7Oacy/Q7+HPZIttEMlgkL1mAGMfS+PaNY88qt/c+KhNrfwU
mQq42Ix5Cw5jEXFTupOVvZnLMwHfIPb92N8MF2qbaD+a/RKEST4NqhMlP2iQ18utyrja4MEz+j99
xMkj909JaFb6mK8pDslhGvKtmHlvc47e697KEu14vx1C+JXxQGSRu5P6kMIV0WW8yxRtbt5BcTLa
jKCgY88w2G77IJrIG3QDEUp+RyKtFAhX5SN7DNzxREsB8mrHYg3lnJpLBABHBbiU5fxiHNU4e7l7
QiX34JXGw3bfYFvd2qNQHtXyohZfcngV3E+QK1jhtxxiElR49F6Rd5KAyNUgja4ZKl0g2uaLb+2p
PYMGotZD7ZmJILyRazyKo7uZbmMIGGXtKOAaSPWc/eOw8uTcZnveRdshOKtI0GrmTeWxY+eNLIcG
PRDkRXLu9oiM3hMPoHlb39Gb8d4sePTkRDH9kzHpF8+hbImHEE5w6/R2LSvDur5PGlsm2gz4PDeY
qbsJhFk/Om85d1wpXHQVONiHaGx8qD3hn/RPMPw05qRDZvD3UBA6+ffwXqrKPMBRlkZwcmXXiT/N
J2soMgwwFfJ9EMdXAL4JRz4KuxLF08TthXCTZc/CuEprBbmesGtGXJl174R1PtdOkuntpymfx4jb
R4LL8EJCwpjwFyf0XXgidMoTutmzoccbf9+xy6hDFVUI2ry9ByzjV4czbaIV7MRiVxpYbOPRNrvi
EgTQQaN8gf0f6z/dOukeHFx6tYBjJLP2KqEgay/BXcKYGeySHAJH8V6CY13YY895WM0YOtg3ds42
ukr5CwtsFmzaa32SH8FwP6bhG4z1PJuGKKm6qK8q/eJ4w2pnyw9R7efdgGX14L9MXbTdZYY8Ibik
Ounjtip4Z9Jf5NIxz5nerliwHsJ2WsNWM6aoOlaADnpmiXD32OayU3M5I7E945SZa4xAg5juQA/n
lXRLtMbxA57pRIQNxF7DHXTY227ZQJTByju0kMA5iEOmKx+YGs+Pgoz5sGPCcIXwNQcIRBcdzkMz
vv6Q3TFT3G4t6O6S8sRnu+k6P7UkAE2RsuhAqM7Rjfy1X8q7mK1jRAePDuRhl7mPgDxTf3TCOblu
yFTwO8Xu5qYs7zOPJiers6WXgW2OalslIvZDnfTn0jnwoXTUdqte2kWRRffU8rZQ50U+wuaNDEZk
978czGeH/XA7NOUyc0Q//Ti3XnTaDrLy0HPOmcbXzz+VKn34nZwCdavufrYYa4PkmHEfE50hCtJl
C3LbUWUMYL1yGOYSy+0hO9WFh44IGOBBrvxLa/tVvxxrym6NAFUDhV7PtrW9A/gfhk8/uPCJu6mL
ETm4GyVTLeqXa8Yl1nlEwmPl/ZYG2qqNt1MOEwQ1uRf3Flncs4R30x3a2wDwe4bXA8iUOiAm3iNN
/Pr7AfzPbw+v1T2HB5PvSgkHKYvhgq8kcaPxFevoA8PGUyuW/bO4N/fsLO47UA12iK1VJg3yDSUg
6gh+aYZ58xtodKy/fvdUcToIsPwhSxBRuytQiFiMhrIv41V65dzU4OFB8QJfDEcOtepMKYD4Bf2q
2QRK/9paWbwWkFKjqXbF6LxFgbbDOARsgjSClhEOJSMMB9ndZSX2x0m/8W2wmyREjjgUpALEpgVf
qrr37562nJC5UztZHMc9p1J7+Nv9c2MiwBl6V87jWWATCoPBYD72kfMtYXIBNCbfFdNfIERB7St6
uzPhbgc249ivRs+0hRYcOUrR/eCj4TM6OjjNTgi0CVx9FVvROmMyLO9TdSm3V2LNqpOocJU9zetw
7JRTvmJR0O8A0YLJmri10/MatStRxQxwatwHhFFW88J7hw8UQDwBLtpFf/Vf0lcrO/kR4cm95WRg
gVvejA/tw2PIMX4AuYXyUX7XIqbtit+9dsveKbb+PurrTcXqGxiCAZatI90wtQMG3znbzX6bbEet
O1q36hk1kJp50eNr7ok4FA2LrOD6SUWDRVfblafy1uHPlT5k6yp9t9+kGtzkvXyRm4V/dy/d829i
4T9sYgIus2DVLlrI80wlFHRbTjKsYJh/jqcxeQeNefPbM5kPQV2hv8XhHj11sgyD4MaaoZKX+fjk
Ud28he/htzKBDpy1Y7gLx9HmjtD6AqgxwAf0/5iEp0IqvOtx6WzL9pWHh174KiA+/T/ck6Jegsd4
HE/Zk50+n99kWE64LhRl21wnnSgCSkVdSL8Fwd/WGQzTvt5wcfhIFIejeHKbEGuDeWrgW7XUxpX/
HcCeY8eqceljp4FLG08gCL3tCf5DFbgV0a1NuChz7NnuT2zWpj5YpbiI4B0qr3Cfl97FePVsXgcX
adxLfgoTcK+6ZsNO1oCKsO8g8HXdkeFTf4Thrv52PXNB+uDc0PEhCu9JhY4XJXpIR/EwPZInjwnc
v/I+iWtN8qOdKvhqD/UB9Dvz7oCJ+PAxaCxIoLW0iKARHs9MTonPnHtCOXs7DggtXp4yYUllmwbH
ogfha09vw7QGBwFhc31yFZs77x7cI4IH2q21qbALRWqJ0pmHGBZ+/8NhhXLqiuzXw1bjX9+RVy8M
5nYKGn+0vdKdhLTNtCstMxx3tqsW64ljrYMux3ShDJ/ako1HIKl77cxoo/1k76f1913YM980SLWQ
kzuR9BMMjU++G5kp+Z//1B9ht5sKD0m49o/kZuU/4cE8OkxojtaYfdVOmVT73Mu38aO0yjXLR6Kl
iyNHOwnUIS1RaOBU4FsD5L9LkxPK0cUG+Z09GMO6DSCSHbNSP4+N+W3p+YeR9oC/wrfRu+xDMqfW
4dtUjLwLj8eXuRNF85Rb4n6MFlEOkiNUuNE7lgWD2NjFyC0ij7RNAE4EH0nUzFCTt6SjcmC1oXEJ
QXhhPV7II3p0zX4kan7i7gYHY7K+wE8wfPRaw4LvqynYGiR5e2OS0LZUfL8/ugtlWWToF7I7s9bF
mL8MhdAweI3zlRdO4xzsTBFMc2iMdhcan4ywKfKxyWpCvV651KBlQEGWa/sIX+MUq2Qz55u6JB28
M0NuYeFmvV2HqJDrnMlY526yhg2xFZ1is3eSAj907jnDsgIisa1gjoN5GS625X83ZKL12J0TeYIi
I8f0dO/BHYQZxGI0y9pT6opl+adrhDmnKwrPncq1TP+OzKFFA7dK/dGfncHaacgsOvPRpOprTC7o
OEDmVdym55IgEalcnkHceTa4tDWDGd377bDVDu9BV1d+o6zIvOyyjfCj9RtJT080GSDSmfTzYvHq
oGwJl30dL5tnYuVr1yeamYkAy5Czhwwpqw/wLpMeIGgdnsrwwXDTxIRLEtpSIoAcIYbvweeDVQ/D
cgQtq6rjbHxJEO0gWJsXU2ZG+AqZfA5bgyW9/JxsHQM7SG9G2+jjzJhrLjU1IcTH8iKjMY1+SNVc
6x8Ks3FfwW5V7bqCJozpoBph0WLmlokXM25PqgAajdqd1l+snzooNYmJlScXO839YxREd0vRZ9aV
JdBm7XtgGCVawx2P0zEe073dStfQSE642h1wI2xXgXUbt94VM4A2hMRl5bfkxZEjo6mWc5/ct+mQ
eOy7Sv22jm0lHCNTJZYkxCYfFpM7whY9HVI0YYj+0i2bZlY55lQwaFaP/QyUUZnNY4xe1SG5hCcV
kf9C1lGf/Da/CaiifmERTlbeqIECtrDoxZ7uq3bljfRs7sqqmov76lJT+2gf0sfU+KrYEzxbPGTP
qfGtQXdRk768RHcMMkj6nDQFE0hJI7ZvozzachuvwLnFy068m2CTgyVJwDPGcor7h6XMk2pCmDft
KTqKVbNMaZ8UDbWya1shI2Kv3kYNzr5sJE0jfp9Trzp1s0gloTyiVfKuqHTnkXbEG4N2xe8TnnOj
w+7OkEZGUSaP7hWwJ5YhSrfvtg3MaINp12+MVqeGNsj6bIGnB2qWgsjK8tKXVET7Ih4XmYXmhn18
GvE7TSgta4vYFbPeYRY9ZCMEn1600xJLWLUr3U3q5St2ITPjapDYGoryKimlVSIPSz2iDIgP3Nqf
XhNeVb1AYIvE+BlezTZaBRup8dfNvtsLJj0GK3qtZGrvOgNIU60UV6xGu/HsB43THMqb2seH6EK7
PYtvDfpKWbe+mrr79S04sRlNcb7WvpPE5jHGk2O0R1vSURaCWwgjurbvqo1oXMy9TLSjL+COiLJF
ng871zJPscUeH5kSx3X3iFiJ6Cbv50Mgirn7jXvz4u4zQX6JJTQqrZuM9ujg6w5VPuE+aC2SL9oz
8x691SURmbN0F+e3dlFlDzxEtX8oHKtEi7LMfBDiDBdgM6BrKlZYK8Bxpm9DG+argurQ/yNar2Hb
Ju0Gaqdyt9CwDeFNmKLqk3lvPFxmGXx7W7fOL0FNZMp5op5iAyrlmXQisHCmnRJKF5RaQBK9DDFh
g2KevHsDCfOoICJT/EUpxAyjYsx1sf2p118NABvlj3nurbd2LKNyU9qltbeINeCxFtmlLTYs7Bcx
Iml8uwYm1ppmRwFW187De0xdnGDBEQMkHXq7CLgh2CXYBr+n9ZG9KRSSOlKBFnhg/LNNEiowbebH
43q/bYs9d/uU1Prg7Nfjp9tgQ74UluFoGX/ZgYfrNCAM8lPwlmhNOMwx/R2bDZG1CzcJVlvJaG1b
oNi9Kteeqmy6OYOr+IzP0z4q+qgvk0vXs3gcWxBAQC4zu6Svlgk8l49VN62W2e+3BGmNKwqiVse5
8SxQXiUJqQ4zhZrY8poFQj9VnaUkEqId4fm/kVQW7mcyZnRpVkjt2hbRmHfsdvhcvka06tGx3vfx
Y7rWfrQ/EGZmNSj06vSP9j/4wXWxfRU1yGImtSPnamSyY2Tsks8EdGMVCP2QhRg7J3ZM55K3bUAx
yE6lYdjIXy7joiG62fjhuJz3B3TAfastgGKAIeXJgmW98Adge6myJkCp0p2wum8GfmZWv0HKrRDo
CNcoY7sxNnRrvsSuV6hsf6TP8MNDk0k75rNB97wGLH+lNlps3LBf3qNGRbr2ESLrEXJjHsU8r/6M
6Rca9CtTkH16NnCzRuKP3tZOk+CorFSizD005iPxlLggE03G3Qc8j+di8VH73JNrVYwW6idzqtw/
SWth1yEUMLj2OIBsX8HUxeEE3QCXAvZkB7guuInqizAAhyWF/jnVbNA80WaZW3U3YN/Z9OyEWWgy
REQOXMWdo5XA+7A5ydbc154Naq3mBK/XLuoTkfNRdYkZuliuTh9Tf0Khy8U7M91E0Rb6p5ooi5J7
gjxzkMQJyWOdpxP8oQWM5D4R57MCIY8rafInO9N0u58mF5THNGAStHNxKSuYFYFCDgeOBdRBuBFd
iCLzqC8uqCLK40+ACifPhr1t3Ohp4QIwzzac6UcozLaklG+FKFoJC73qVvxp1BA/03gjLcptQZae
cguI0iSmZ4lhSLrLFAfK2rBiB7X/kF3A+5aOqpb2qszNLyiNrR7iATTg7U8bHh1a+lxXOGu66t4B
ij3TZnszFTWnrVbIipHbCbY7FBt8qWm58kNWDwtR6nd0P4CSusn+IjcZlnkV/J71yu/x5/QLPbgg
QTkXpLCQBw1bYVjiKKkm+n6zLRZGmS6YvtXTor8TqyWjpMwpL5jVDhQcUsEbTFUojc+69xb0guTT
jPWjbz475Ii9OACww+GW9GslK9eZiwqocLhUlrYqibtiFXvqObIYae/NA8yFuTEgPFoU9FDWa4X8
aZ13LZIPY62Db4Vxw9UvOCDmHb/gusDZomX4YMxk31fdbBpMWf54RrO0yXfVgEDAe+uA+vyBdRU2
h37R8I7KO6Fctfo3JtLJr3SPAOKR/JhxcpmXvB/tyt3hlG+X0i4vjjUoZdjt9EbxaYjW3aN6+NGO
40CVznF//eCJhiItxHWPXJWNa0ArT6TEyW+IuFmHbDiyBxHm0SOLXKqiqCFSbTGkwoZJzJyrrcDW
xnw2hYSztbZu893fxIc4zqFuJgsPSmMAt4mj/SY0LJicogkcvikG12sWg6S8Zgzw+ES8bzATlM0/
bOGrbapM0RqtGyyx7tCUatIWoZsv4GONnGwgd1ciP4MrsOw+lycyfOazpWnz7zVosPls0W7Z9z4x
Yxwlarn8aGbz7jMAj7n1tqTHsw/rcZOiT38IgB7myeyDTCp6GsKVtelfNDQOd3KTm86Ez/c/vXFn
uA/UD2nGRurMzhURgiGI6+BnVz9CWK/ZQjvLR5nEXmY03c6aBzzE/dmlq47ePov1VQMYLmcC68YX
ie+1NuZti4cI58CepBIq1ZW+1VdFuti0mVOdqhuIleBn/PUr9nPzrr8K+3EzalsPhceiTg/VK6Hi
i/G81TeTvMKml+yA+iCGa9C+9eLGtHJsvurJAAxE6BICT9D7K7G69wH3OablpVXtMAI5vdfDPFrh
Ge6EBIzaJncNwtn7+cb10qUubC32E2pIJIB+EV1SCNWVbZERIEyBSgDsNDJPBH6LToexjZH/ossV
oszprHzrJcgCoTm6EuQXPlNZLTKMXgkTAP9Tx9IUq8z5kQ8uVvOcsI35nOPbNhMIcbsWTAq3qrfN
TB2Fr7hEDJMhG8F6FxkLYjRtqzgYApNqRu0a/AhTJb1T1edyh3cJ94UMfD1iqdarkGMi7cl01tEi
jiJXKnZpu8+a9pkTsqkgzvIV9TMcyzNk7zumZvFHWpt18/gpPPVWM0Q3SFMsvcW55WyZs+SGdFS7
HFoW3RpX1tgRJ6UV6kenCJfm2abtSpneiXuYsLkmBwLXKssxSsB6fPSWfyyi8bJCO+FOLg/8jkar
ojBax+d+P+5DoVygYZzXuWxrPSEBKOqZGRxbxVzWZ+KANlEs2GZDSbEwA6zUtiaGWKjrs4tsGHy/
Qd4xYkEZJXdN4EXJ3uQ5KMkW24VKJNn0t5hbf4TSvM1reVNMUigU+2X4Y7ry0Seq0FK12e9gJUjT
Jxtw8Xa/isTcaX9ShzKHz+g6N7lFROXLNQ2qhS8PuZfKdGmYCfzRs4xWuEg+EGKvDO7mJPXXBQYA
Tg/PXXCZZgL61FPMegXC3hxagwdtshFrezVNpnDiUF4agYwhmZgM+xxEHe6/HtX39NXJ+WoXIgR5
8o+6rdr5FM63IN6bF4P5nEifjtTX93/yIYcGTJAcKObHlNhhrHuEbhCcFwoqlPOgeJCvqkgisEcS
fhpeYA+jpmvV+ZkAUlMH37A08J106BO0+cStAXU/vV4NIQiPBSzQkqc5sBkS3JnT3zZX+JV4nvKN
TVkQJO+FOFIKtAgZmB14BGy5MMSZzcLu3d8uYsVFwjzIrNwhuxJ6wzHYSjsjvPQ7OVp/etK6RVSM
hWshK8tjGCw9/xqEZBjjDOr8h17hVnyawbYgdfXQs22r8DQNHW6Lo2mb7fmPyTtLVhAPQKJT2Wa7
LgkbsqN8Mcy9Srf+Jj+sj4mKa1DTv11x2W1w+Adr7dZMPoguoqx9SrX90xjnM29STwyAHTGGH5Q9
9FTolDd1X8lHtzsmJG3eps1trj6t00QR1OhLyA//AhNY3iVvzT8ptPRygyO2KOy5Xt+S5BivJrNH
TGgmGbfNuldxUFIKeRPvhyBZZO3pMtD/viRQeNtIcMLvnuFo6fH2RtZMLpaugmqNIEQJOr2pcj8S
9TR91NydPgPlCICpXlBq6+B2UxwBdQtL0Zt3HlGyXu5wDe18jHI0IQxzUGkS1LffCoIO835Afjlv
i88fAYgcekCMqaa8/vHR3riIQbRT2Pe3v69aF+8OT0PypzsShgIAyIJc8XIHEwd4eZ1eX8e8i6qX
EYgdmjuskNRLoFJbkGbpXKSj7ph2lQxvYX9P1zLpBwXanPBTBAaaHBHlJDDJWGwxc7F2YrKP9ytZ
WSHdNCjGPF6pWeocVnxY+AS5/CT396wwgjf57qc7bfoV41SyuhuqbbwProjg8ugQLPB2MSUYc4Ru
898UAwqwQVzwLmoKbxeySbR2EQHD0dJkU+pdfQBM3BV+ORcByC04OfKc4noupFPU0uQWKufjcF7V
ETdD/J3oS1T7AqqolmgnQ0WJNH2zgknQ6BSTySv0Ua5av1DrKdP9hYASq5omdpi5u6J3tiAljPht
GAQbUzthn5wN/nOsFVsTKP2SdBvL+tZqr2aCVWYOY3C+9So+giz+TQtxQ0gp1TpAzYw1m1KjnlmY
NOu4S22XoKqt4uXzfZf8Qec6uAvh6u6LCm+j3UJ58mGJD9LZmMUZ6cmC8FkRxKWh3UnWlRAvqw4J
D1s8SMGMloM1VitpaRWL5pU1+3KrKMd6lcpvgTXpK8kGIIgk8JjebGlowWqJMdOmDDfw/gBqQkik
guRcEsJRJ3+WVb4fz+lg02udDCfuvuVTbr5iyAaX1DRtfd0aZ/MU4s1V14grgp91QM3wbPqbDwny
nh91ypRtsRGLbSYfFX977JKV8cxRLNvuYja9ChZK0sW9Reml/mJnqXwp2frGI34SvIyK3d+Gt//D
agyqjj8Jbb4/pp+1pKXBOLhn4UoQInOvZPmhhivv0Z+SZ/HFhHI6ANRg4cU3yqb805MhO+81FYnL
EnI4jfpxM8nLzQ2XFP94yTk8czy4ZkALekiRo3NntwY9xWdivuYZiiB/4fI2xcnFH0ICPJ/Izmny
0q4kgdDzMSTMvBJGSXAL8NikkOySFoN1nTnQuk4K8q7Wc/YSk3hONzQ1QWtCDbZscaMmvxkiX7v0
mFHkaDG55pp7xD6ZMFu3ne/N5IeBMHlNQbiCHSivhQXnKjPC2d+nSmUizWEusc6RpaBNKf3Fh9/G
bKlDT8TswJjqBiAeFABCi4Zg7aUuQVffdcIOzry+ytmosrkow0/CYQzbwvxhDcXcdiF9GjNBR8tC
AJiJgENHv7tPxHDjcVyxpB09e0qiNNQLwwvmDsGDtPqUoZC/dmWRZWRlPqU1Y5V4yFesHcmyA+cB
L5zRecAP1ztOmhW35M9X1Omchmh/7JSulm9uarZQOjDmnLYW/5DJuuMkwP0nNlS34LavPuSOfjEL
qZ1jKDFbWSJhSUIIZAFp5OYBDBS6VB6xJNCJWaSbvnwkYIyESUSFrbbiSdKghObOdw9lSN3ioJAQ
3Q8QmTM75Rqd/kMzjltuHooiDmlGUeh0mnJLH9BK6EC67+nZw0dfe7Kt+xKaeVVnldgLzllFDkbI
lqQRW84I1R3fwvbRtdYcHBzKRZVmGIRfP31R02CG3lAPbP95rLetyIq4Ude/MUtGu1SfHmopFJPx
p/4cm0+zZLhxDEifxHs2Xe4JGjOBTQBg+K+hBjHA+duwt6h58v8M+ibG95xcNdPJrkQOqeBuxMpf
dUyFSYBYmKynrOxqlYcgwvzHQaJLF5zqL9CdUXpu4xNjryA27GtatRsO4lXICs3/4/umnchs5IU/
mrficWj3hKlRPSUUBK1y0NONRCoQTL9Lop/l/kK4DZpFUqnomM1HJN316vQ/v7qC0jHFY+lOjKxM
WQ9weMAdUMG/G44e9xJXx7/+9X//6z+/+//w/mSnLB68LP1X2iSnLEjr6t9/yYio//oXw+npF9Y/
//7L1ERTFDVdQT1Kwp+O2IRf/35fAgbP//5L+j9qnZidnIAwg1ObEZrcN2tN9V5xpInHEhEBDiKu
1wjBmiF8+mOisLWUZxQIYsYnOaEMlgEqDhVWaDdkdy4tsb2kgmSXordPO/Mng3EaM92z451aGI/p
AYA3q+UEfLQzkWH0UmjShTX/I4jeQuovWn/xq3rjGeVmMKMtYvdnkZGs/uIYM5RjNzFFl9JkOg9/
u32lbLWvNDlLTyn5cEOUzi/rAjQDPuPFp8D8bvBCciRpiwkkCHO5naUXVl3NrTvmZxa0ovCt0xkO
NI9a+v3NsIMB8wvMylqhNFx6Y2fTsdMFFP2rIMIcscaTiIn8Llz0k3xKt0mxFo/KOX2oH5hAQEhb
v0RltodxX4FAYFwve2SJoRbJIaN0G+mC+nfHN3lxlVPS3rg37/Lw0RbPcEE4mTpssn61VrydB8tG
v0MqWzbVW8GxxwpC2U6/0qHjkKT5ehEy2zsKh55MrEM9fpk/onVR+gv/VoH3H2dZcmS5puynV+ez
NPUv2Y1JaMm2t9x0Vx0rzUx/xp/DF4wiA2Hxjx4Ws+o1k819Uh15ZSEro958uTfi1KO9MX4xVvkp
eEMFJ2XLYPBW8xfiFwANei9Y7/+6dBi69YYm5iOtK3fj0kyOobrP2rMXPgr9xIcUgvq1DhTN+bN7
8UfHpRZem+Ekmvt+2DP+ELVTV36yw79IoAkPjHeWpnHU9urRvRbZS8YGMj44Cg/WuKyIZyHvhybO
y9cxyV2wX/ozQMwr9nIq8JXMqDx7cqdxE+Efl69V/GEp14bUH42kxFmSnMUvfmNKZebflRNs3P4I
oKMIz9yb/DlBfnb5s32N2Z6KGubSVd/r2AH4ssx02uEpFLequ7f5bczPoB594cKXM1A/qVOSakuP
KSYf6Z4zovr636+Gr8s/xWo6G/Irh4S0zvuDr57KhS/teK22dKqVgzR8NOGNxcLC3wvDR8HAJiWq
kYEIMhniNdnWXNQ9C//kxUHNfjYESNldHT+6WkBwFGepKxffPNA0XkzhDCnNOiH34ZLPA8f/fSqs
cXjX+vmJzzBYJ622GsjHumpLXf7VAJkwLlMqx+C/pv81/XCmDzpSfxpYsp01rgzqylpju1su+LuG
SQfw/78ibWAS2qROwbVZC8TPiUCVEeJ4jqKiPR+HBe7xsQB5NpOo5nAH2ng0raUYfpZ+t1SAUdHu
dDzOLKYSfOkWQQ6vefqJ/yc0r0Z58dZV92wWIZkPFUgCntwDkqABV1O8FI37398duWLzYO3qX5U3
HBLvLTbYyWf1fxN2XjuSo2mSfSIC1OLWnXS61iLCb4iIyEhqrfn0c5i9F7PYxQxQVd2NamQIJ3/x
mdkxTtxPj2SgdM+ZSQm5CaFofgFS78q6I0hfdfgjMJ08q5uUldlwLFZptb1sMj4267ox6jPvyr8F
reWuyvoeL3kt/vNvizV/mEEuRDlm8yWRvWHM97iaXN2H+/GbsXuE7CJ58BtXj401PHN2mHvEXjNf
f5Nzkl2k/pyOnydDuvoMpCN2qEI+BtJN9In0rYGf+dFHrITraZOrYPKLmw6Y4Ta90sekb/1fuLId
O6Hs/R1oWDpW9Di0554vHaMXrWTkckrhmcifrMoV27fxSt89+KZbcKvVF7QRa8Fnzlb827MpI+Ny
73Y7turY1dm2O3KbKBYYNPIt0jIUAjb4c0Iq92tg05fnzZ9DgCZ+XVMOBRqHgx+Dc0LLeaEJ75Vx
x+3w03OW4OrZVTt8MGwPLWeNkIu97VbyqeEUMp+YGS+TJPE+ivyl2t2QkfI0j+rC894TDQSuYNys
eAF3M4e99Jlx7xjo2BEsxGPAcyRe6MnhYFR+n9tRd9wBAk/CospuwHlpH5q4qpbls/yyPpp7c+7O
3amaET/v9IG+GT5W83IUYPXN2QyXEJEWi5oz0yv1rxYnOcE/RZzrAv4WOOdtZE58PymHv8K4yxtR
eoE1QFOQ3NLOIWYt9NuQ1IuXUF8n6cILKix1ELodY4tw67BT02krO6gWjjHBSF6knJs5sTKSwtsy
wCB3M+lzlP4mKbvh+keV9sO2FCunX6HKOvhDI/obFmF5lwkTpdMS1Zfz7z6jAyiKXon0GU2bibpP
TtAGN1RKf1gtbbAq8oYJg+HKbbb8EZUfAD18HkuTskU1eLwalCfrIAxvPKVkA5TfeBNxmh87Hldd
5Oi3htvpGLpdVcmi1spzW2fsFWASapUoFR9BeCf6v/wJuDbwJlHSl85lSwuZXxCXizTFuQ6xIFgV
/ucqMz819d0bTseVJMcN2h5RlZeyv4kvQXqhdZa/CnNLUc5pwIE27U4Mw6RgJx4Czgvlm8gv9zGe
csYvZ33YVt/ZazyrmPvcvSisQFZxu7zgJ5rYQYFsNv1in1U/83+aPyV9WF+ojFdkpvZWvFV1fZPz
DRO3uYk3yq7WXbwKxcd8UMbwYo6UFuovX3C3ubXtqxMIvGKr77TiSlvBg/tYw53uFYR/1kLwx9rE
KjQhKA/MBbQNHHz7MgOEc/NTOsf9j+6gl9kWguytng67QP6NRbI3bqaeJy6r5Vrm16Q7Ak49CKgI
pvN3Qb7RSdgCpE+vOafyV82I4lTSLXtoPgcAIpuodogE5/ygbknlZ0zXhajELoHqDW5NLtnT8HYD
cdwRbS4vODwWU0yUEDMVzqO9cWnJQXT4K/84U54v3ZTqr4lnUeQOj23KQIXFa1uWEC/TYE5H8sWk
X0rOm6Vb9RAaFjW1ZOz2Q6DtqinZJS28fWRoT3+WDBZkBgygc1cmNS36xR0YP7SMIRrGET4zIERu
Hod0KVt/Q/UoM7pAwpitfKaNukU6i3whQw4fztCKqIru5slPyxhkI44XDCOMRrKTn3fvclkyMqlB
hGLN3JmMUmpGKqHT+mDmnjxSSburmbqUe8nfC+qjf1AAJDusYtSQ0epWcNsAaOREK/wximdHNzCz
9Y7YKwM/BgNYtEJSfcFS5Vu8su5iJ8QRNI8MbIspEQAoJkbmJsW4qqw36UFKD/Pkl9lSRXks7bV7
yBfMneJ3xQwqJc3NREqNEDuJojCngoSDI7xndlUzw9pkTLNic4/8QsyCKdfw0ph4ddVtYv4V4Kis
beRxcgRMxwamZCHOW2Dzg7OJmaDpZ4FpWshU7VdmviYzZ6O0rln89uWbbY8pHAYhY8mSf7CY8BeL
zb/FGdWr34MxKpAxIPUz02s7h1ZJG4+f7MxrSsLsL8XOHDh0K8JbYTJoMSGUmRTO35/A5JBtUODV
xrmNeRcUIH06dsyk0WIIHUFLcxNmkDKzSG2+crBBpNaulnlvsNyw8PjLYcN7X+r3lVVju13Eu+qU
X1gf+Kt+NPxmvwsGkKMbX+YVoFRfOqdZ9pxsN1anRj75+8y85dSnsYMkLNt8p92C3OSVD+uXrTkq
X0N80a6detDvPhy5NX924/YfCj/fV/E1PHGGXokS3YaH/M3ozmLKG96SB2VOabE1zvN8/Y/RXRgu
1CcCxRUH1J6DgH4sGByHuxRKnbjogmfEXDlgviz4t8xYbQPRDYDKUAqwRag4yuba2mbqhR6UjQUf
/RY5TeGEzK/Dw8Ase/T+kqNZ0TXp+ipZNAjzy4rZ91VgCs4vlol4zmQ8XapMydMlGReOcZRb/9vN
+b0xUdf5N1eNJ9c4xszbTebuQG85hIR4+eh795bXgfn8yJy+Y17PLynFMcIxYDkxzb+qzPUj5vvz
R21uemb+Z4Xpf8qfPH+1EFe4sJBQCOZn2bpGyUHv79huFoDCURMkYSd1qwEFkG47gj8DeKJ+cU3Q
IAKkFkqHeSS4g8xPbYdawbfGb5b5C0wNfjD9XKBroMu2qBwxIXuZknDYJCggG1Eh5fWhoItc5z8d
QiZqCYMQd5Jh0AK2Vb7nV291zzh70lTj6L8ViovwLZdf7UP6nizEGCa86B/h/Joi1LB2lLNsg3yT
CMpW2UscEawdx8aLhswD7W1C9BleDQJQiRBUIAhZLSpFaO2/09ZatpfqpiMd8agjIyVYraZ1grRk
Tcm2vfTITdWpfZRcPHVkqBY5qus6IEdUghzmr2L2G5M7j/QNcZHnQ0kOxKqmKy/baUDo0hG8wpnA
4W/uMUJY/lAt6ECIYzRNI5TpCGbirJxRUY8qB51rtgEsf63uTz/rbFdr1twwMyDAVQhxvxaSnLyJ
kOcWFkJdjGAXItypCHglQl6BoJd3BwF5T4915rUIflKsvTAaoAGqsxaYg6hqUEcA2U0kWgVtlZyH
wNhig/Qmu5COPdkUvzJX3b5n28bwEQ6S649oXMWuu0ekL2HdoU9mdr1crbJVuVxtkhVHhlnIxO6w
CN/dK0PhVP5JnTy8wqx9ooEGaKHDrIkmDLhK1pDS7nYGYH2W027tCxrPsI9d1ENbxURMjSOx1as2
C68e8qoh0L+XuacaZbZEocWYkM8gAfY+LpTisFChcw7kUDYSHfYEIsvnIfRuxBTvin6tNlqBy936
1gEsKlgjv7SM/sMAo4dsmwqZBPEeq4AoxIX41oZjWK2AtoT7bE8WzLp1thSlSw4G+l9FtsUnWJnW
Oel4pdfGTkC8rts3ZonWnbj2RAwZNOzWyTVH8G4QvjMEcAFB93SREcVbatIEkX4hSGi2fLFucoEg
96N9fOh/hZaT373i1Fte8llsp0bJewYQiN/dt/7ZIclPALcQ6H/OyeLn/IKmtNi/RAqqL/FdbZcS
o48ks3uaChKUmDd1gPlJxAYQn0iSQx9pdwT6qSBZU59h2Dv+qSyeO8V7k3NjDlKwLqLnlZETCosR
04q04xSIDaHHjsBGz6vc7CZjoXV/GC3tav9HRTcH72eT6FsqbmmyLIeYtAkV5SYDn4HTfdsv1JxP
0GHsCd6MtdoTvgmJ7RSME7lyLknA5McBcHIoYf5gnB66A/UJ1sK8qcXdv3c0iRiupcEfP4It7wvp
AHmiZ9IjMYEUtuoPYHN2kEv3V9J38T2/j+a6OKYI+r6mw3mRhGOwM3IXSxKZFFwiIHt73mVvEWt/
E+WugRFeVNVPFa+zZu8x46V5vFvibHa6rX7KxncsEAPeZpWJd2i4TNyXLVhlWpwcrMBcVZhZQs5N
I+aWcA6DYgswML1YmF9K5l0VZpiN90m8cl5IsckIzFOsY0gYiXQbNppqrWGpWVCi5saYbAoPS0u1
YUfY9DzpI1acAUvO2L4V/cniv4RnIFFqNzNj/dH2SQpjJxnnQNFkFM7JtxpX2RPz33IE6fOVxdq2
W7U1aAhcJKNrVN1Cl6ARQOd5NmfxUN3Sd/nApPuaL1h6kT27pirx6Va37CZhREpWIaYkDXNS+BYw
KgGqZbXSMC8FMAHcevYzXQevuCDjPQysThyNZt9TgKt2/lF7DFEJ5z/sUQw3K3x7lXNNsU5ZjomN
St0oPH+B9FA3JiarCLOVeq8wXuUYsFKMWL8ZliyyuNizfBcz8zrCsuVS1ali4Zr/1rF0RfnWvC9K
bF4RY77fDuPXIsECBq0NOxiXZKxhXKww7rAIDt6tXg3l/INUDEoqX7s4ubeF8RJmLyR03yW97uCg
a1H2HL/SFhnGNBCDiB34yvmX8qpk+q9SH0k9yfhIvoS8eheltgtItNXERqZH1ZxrTHBCe+6wb2qv
BHucxj4nGX/rbMC6DJNoq0ubBnTHacSdxfIKaYqIE3Gu8D3ob9/RsOE13waWPOOaYM+TZ5jw/Kis
Qqx7ULOw8TEuwdLnH+QNWhnwT5pAaVuQ3IJUfWa9flrudyvoPeSWYOziFGxwDDY4B1cdHkIDL2Ei
/jFxFhKeP4SLe18uxOy7jX6T5NOnW4L1fhF9JLM58VvAp3iScSxGOBfvHR7GYNnhZ5TwNYb4G3V8
jiF+x65SWWDXIS5I3myUL0Qn3JETLslTXHOf1510m+KgrGYr5YCnUsFbGeOxHPFa+vCnziupudfV
L8yJEYfzUGtMkxY6so/uKm1JNvQa3LExzXPTD/FZjYjSuDsJKU3hMmPEnILJKU1I8cwe4p3+tyWu
F3zW12DCUNGDrPlt4z+8tsmzPSTcFSHPf6uYTIe1hOGUzHFH9SSvzHIyLzJDjmnbGCcBBMFZaYjk
uEXarSYILwpVyPWqupcU0XxUgYsFjKKwkBa0HC4B7yELvdy0Sx8cJa7HEr9pcE8w4m9RF7+Ge/Up
HvLLPELnWsZCX3BBJt9+mYolnvvWpoGOQRUWOG9tHQISVa8ATe0j9E4V4RnfhwAsDeEy1IEnndMg
2Yzq0yeqYKFgh1To+AfXSeSB+6XsqcUCxSD8U1vNQaMRLcp/erzEJuJKj7c4wmPc4zWW8Bznl+xW
klmMHx5+ZPXc8v+xGH7c42XKbEhzzE6yuyXJAPus8Upk04E5xVRssTi3X+ZJyH4pc6StgEEuzCKo
QQq8hZwrpIhf2sQ3reOfFhgOBxws6TLCW53hsdbPGX5r+ZzgvWYxwIc9nnT2l7bKrhPuOwHv8Gg8
RZzb/rCdACvj5jZwdV97/N3TTrI+w1/Ej/3GxP8tZ1/qWQhOjMPxhuvSLcApXiCnrrSO6JSdisIB
ud14wMUyb9N2YLQKrPXD6B7Tcuqjb5MDMeYdod20lQkbD+kzpyNZ7cTPdM8Y6Kr+RFVyiDHh4G2X
iPncs07bTUDpNMnFiXq2RvQGIeWXGjNzK5bx3jyZjIhYMkhSBNf4HIT9AcGJ/IXPiyN4BMeYXhfg
hLZqUq4niZ6jMZw+/cyY1mGh3ficOPTXPGxRJ0SbpIzvWroXEHOiJc1shk7OS/xqMmmL2yakYiS9
YUapfa6Ik5IsqzQ8pVHhFLniVsl0jKNxWWbtnlKXnBDJX4iV3GjBEQMDV4dhcetNJq8DUVBCgeKJ
npq22Gv66JQp8+PhgK2cm0lyyYNdrSofrVCSBeqoHmwBvjXVOq8bDzNI/5pCYx5krcQp2HDnqmsS
z0ypAnzZ0YtaHIo5GYfJ0jiPLxaiRX+HsAkzSFJ001mfWcRh0LKJGvyheoG08uiwV7JRaMBs67mB
YGLYaRZmsk3ijot6pEPBES8ZXJhVKcG+lHyaG1orBD7codzO9+ZFnMD6jbrjbu1nayojoL0G6ZFr
P4h7Sl2ZcWujJS167UBzPHVlqTQsAJbp584vP3KBMxmNVPYg9Y4ea+siCrZD81w21GOmTBdWorhv
4bYzOE3qoVpIaXm3BOiunvFLFB2bqH5CoGmwSTY3jN51vglPMOH8E16V5jT7QS2soXSk2A9zhyh0
sahNJnL1Xb+Qiq/jRZN+c+K/q+Ld/PowmPDDeyWVpt1mNEjxBATcCGP9EuA323zdalxWPV9ut7He
UEcigLxTImwYZfAT+hEOtab4E7AxLMsWSosaQFXxi2jZAF3mVYh9u4V3GLTxcLKeAvV5iLW+tZ48
LOV5/EPmhZKCfd7AeBjIdaGLm61N3UbgpoEAQIPvhUM61Ze87wwzhGXf+ksfAixIJHh+gRbZWty3
jjYy/xQtEeydl0G5tPAeLk0h+tHNXlyqgj17HTEyc+EtS44PmTL+Sj5fJrZ6OhxUCLg54lsSubIw
zBa3P56sYI76NBD6P1vqOnFi0O7Q0tihaC7P/0Qg/eIx9VMgHsGJ2RieRzGlac95Hgijvt1Bv53/
09OnRcM8aXaHzmiQ2VNklq+1SKtlCNyVscWM5m31agmPOEHdI+Dg1gq5KZfmL5dRF5MZjbrtsS+3
BYYn75iBF/GnkZ9jNouaIc5dwd9LurerJC7/lpbfLZ0QX6C8Ys0l2saV2GOVW/Xe2VqXo70DRGoO
Vwrcv6rwSfySdGhNJ81FiTCoRq07+/us8FyiOoSl8O/vtZYKtJzf211hCbZO5Lk5ykwI4lkg5P1y
ZImOR2aKf6oeejkOFNenNeVS8WmXie7YCO5+dJI6B5PXZD1JpfBjaEK+bddJFD3VeXU/jARO1AI2
/mxs6uo3aN6ph9PpokBxEfSGmfWyu+Ti5JicUOrOOCCDKvSkQu4LVdwxbQ2sPoTm8cnMgOkpQ+Bl
8raXtAZgEoM7qjX2ViNFxKqR48HtZkRjD1E6vM32ycnC+xbzXzg/qgpCwTZz6aqYrjnXd4zYsjPu
xkRamDKhUEAj+D8DqnFMer0Dyp0yjgbrnCJJ2P1SyLvQhaECegVkqaouEz6LYeC3EsSjspQkAoyN
0Gy7Xm4WqimuQh07uGBgyJKjOYnhB7mrT0DMZDk/RKbSQzyNL0OJ68UwQnz7ANMgegMhbhmKawVt
CmnZcvBHAyqAgnEOHbXYkeiXqFaaTKMwU3uRIKTFSLNc6+JXpOE04YMrX2mNtaR42RXAjAuHU8Kn
4MI4TMYz0p2ZP5+1wjQwlrA+rluLmlqina2hrmVzpRbMfhkN5ptp3K4jKOc9dLMc44dX4GmJVyVU
N6tfk4CDdBjrrhX8rQpiHSEhV5uiAm1MNm3JWp5083bV8tl2ZgCZhjmhbyaF/T+bKbT/xUlh/N9O
CkvvPSJPQ3KL8x1InOTLcv/nLyAZ1v/nS5gYNnTT0kz9P//+v5k18kqpwf/qcIhzOjEkVfpTT+O4
GpVn2gyu501rJZPWGUkB5cJaD08+W3fS1o/2s/yZEowvCPqNBP4Egn9etpIp3qxPORt3STSwICLI
frySS1rQiA7SdT3HCFl+YmKFLfHClJghg+uZb0/ycNh1pBDbOY64YZ9jSv0vpFi9GjKLIdlFkwxj
+Ui0U0+qMbiZCPKUuamngX2+Pl8VEpABSciERKTlNztCSJuQpKSqHXMckRL5yeTUdUz2luVjeGFr
8H5HglNMSlRyl5YziI+SJOYZ9O6aXCgYzO5LnsOaI6lNk/RmwIEyJszptOGf/5xtpWPJgROABZ6I
AvBMeS+u9Xk6VEt53TzEV01SlO7ol8DcUwmfgh0IN5qrYcSyW8k/5k+qVVDbKMLKjulZJD0JswLI
sIo8Jxk9UVXw6rXteSXBVU1YvcRACm3qcqiWw/FTI5OIpnyeQFcFR1WWfpxWSp8s3F6E9bGH80ZM
KROp4ABXuwqGPuFYYrKxxiO358xwPEhVuDZptvSljKRUWxy6gtx8rNPiCaaK61UE7ajpvr1sQp1C
yqy5ovqCR5bBgyBa1FHmmHh7l//L42ka6v/zfEI7tUxdk0xRFbV/z+9/ez7LKvXKtK64R2jAybQA
r0ctKvvK7xkYFi8x1e4Sls+emTGLnmLG5166zbTOg0WemN5T9Grue+SMi77CW0jy2ERh0b3fQC73
MrlkQyOf3Lwa7ld5ecyZKJsx6cBKvlqgoU3gn8tV7pXSMj4y0sWhgiBMyYE/bsy/rULHOeLjCfos
aWkusiSnx4cyoJth8ekWysskXT3tYpLW3qclc+y7NrurTA5bRIekJ4Vs9sgkvSerHZPZhqVEfjt3
B7LcIJfSRx092+isf5YMvbtFQU0R+W+WeZZo8hrkwjOGMd2LXmoX7yW5cfOPwNLJkIY8+Y9MtByN
0v8d8q0RH0KC5xMBdEJ2X8M6IJQ+MK4VNoGtDu61I7ReC+trw0qrnhMC7WJ67Yi3d8Tc9YwR/OKa
z+l36BDlsiIQ36o3rTuySu05Hw9E5utfuS/dlhg99gqDlTfFRu0/rTlpn7E0N4RI5p/DC34WzXhV
rg3fq9sQ0/dWbcFpSpIXgd4TZQ/PBZF+MAHbloj/Twutf5bsGLBjdIQDANW8Dmy+KK2ESnOoC+1Q
Qw0QuF1tdDgCs2geM/BcDhAG4O7YCX6FcEYPBKhdG3nGEZhwCaqp+PQ25gwriGZqAfSC36D7G0Ez
8OwMskFXgjgovsd/wIPxQ92oMwTBWDbDdwYX4ZzVql0Ow01KI+wFPX0lDsTnJoM0kMZfryDlUvry
RBpXKmes1vTv4IwyJO6JuRuHYFYzz2liWDEiF6tJ35eWt55gObQwHZTcMWfEwwjrwYT54MF+gFP4
U1REyU49XIgJPsQAJ4IGm3SVp2eftIWy1ctnF++TO8/qJs2cw1TWJ0NRD0wkNsOHNJWMSEmcroas
+jZH7XQwL8KpoCHzaX0ETDTv/VHR9rNZYR7bpI9husZYp6AEisz3vfyh4WrNVGH1MYXiY/bIj2+b
EuVWPwxU4hFTld7eTD86Jkys06zeiHAuMpcW72NJ95z8MON+L5BvURqnTtoV8H/ecXXpx9XftC/O
5Izij26TVhzxS+DwuFKGfbuLQH8ED+Fu7DvlDIIld1qFyDaTXq4smV0MLvfAjkdNcJ8WLEDBhQ10
S6HHSMEX+lPE0ElBHoqAVU3DMvwa8SKB/H4W9+JcnePhW3UsJNhLfsFwXTrTq3tVL4UZonbAEuQ5
Ksu11H91GHYT7B+smSvtrTAie3LkcRXoyq8BhIqiXQiMC/WN64et4O7jMoEaCTTuExHkGh/UT0AV
Fw8wS9ccjX9zVAtkS3jx8U0nDlICOJdZmEpnvkuBuKRuLYLHBnn01gAG99PykjaIDcZZP1qAYqbz
eJl/DQlmr71y0i/BXcc9McBgsLQVStlzuEMGUlAz5ykIRhzE0ebFEnpWDvrNqK8GfbzNM79Xx/Is
9d8lwK7uk8QMXmw+e+JCijtvcmraLRutWHbSXRFHu2M6op/iElbOT/XlfRDxspJX3LkGdSjh3YCu
w/8cEOiKGboTumEHxNe8i+mXeA6UN3DJNR2R2FiSRQTxkHGJ5a8lmwVTPJSXAmDU8BKu4UNpV8pV
3xvleDfeAT3mt4JhEbOJa3ek2+KU30a0qealYi4KxGa7UmAKpeju8bZ5eXcR3lC2y2EP8UmUBve2
zB6AtkAn4vcwk4qGZhti8ReqwUG2GL5JMHFmf2tE+JJn9sxLmhqe3TO7yniJMHtOj7/5qZUd8bv/
1j7Vq8gCuphO3YfeQvmolzyfYUOJph2HbguMEQLwr/XJzWJGqwz7nHJEnuLxEj8h7tS6XdZnzDM8
rhTdUFgFpCfalIO2TmdqE7QnAerTBP0phQIFv61nCwEM1dCq5tk5sKhrwuWpBh/FIT2gw/WBhSUn
hsHEofjABo7LjYdDucEN4zdHVJ4j+DO/8tgTYzhUeLzKR44JNdBcfJLqIfqWAVv9jDCu6lWmiAvW
0ZCzvWptdW3PR2fAxZrgY1FVDisLFLen7l1ZDC9aRW7SwoedbFw96z5Z0ORuHQX0QC9e05ByNDvF
3IUAczFpX5qfxbdHKqEC3OUfCPUtf/2ATqE9t8XwNf6EvK7yTyDBbcGHT5Awm97eT/OlPJvMVvcT
KXJ+tw9AYEzuX0Cl4g/5iD+U8EiTaMcaDb6UHIE7fLmtHrOSPpsyjT3LA1Qbux+xkrLEcjqkYXtR
3kEi0gNa3uRX2+zIJv/7v89/oon+qq/zv/1IvW7q9NTQjwC2mBiqrF/xIx0FboDLBhks6LEz6eGj
LmrXSkl6AuTOBuJRUe9OFAMIl3A6gt8ILKaB1qlQ6OaZSxKOJKVwxmGHq83pmgJ3I9R4gP99C2kH
Bf0Wzgy4RpU+frsAy6hjzJqz8nR7kHFXEO8fKknRynWhem/C7lWvJFhA1It61VcioopOpbAd/ZDp
4FRfhyW9nFh3iouKyWavTsPCS2sEMwxlSeYC+ORjgCNEYfkg2xHgO0p0ghZDMfeEmYq3aADkocwu
U4B5IeA8AYDeLHDIAPXkcwtc7zcCs5cSYGWy4bkqAL6O2/9vDJKP5l3wfBzPQPURjVFxdvitfZ61
i70iIjSFm1mayhk3Bets0ebxrrcbE3d9zTTlZJGfaNlATOpkIqY79XAAzGp7CHjyiZI5h/pWBiJU
wU3gsOtgNYnjKt6IU7XIpOCYmNOxb9u1eWqk0vFOYGvOEjdW7qrnPOWRW/ER2NJT9o9q8ojpWWjv
Gu6p7qqAQqxvHlhE3rRFTR2JIb63JRfw+3Bsb1m4xZHhy9/FMrT/3hghLP+ShcL/dfUc2acWk9df
H+34NLFEVJ9+KLrTpDkTtyu8rgsJE5+B5qIM1UoVshWgaG6l6D6wH2vU8wEWpAUT0mg4ENGzJ0Fy
5rhLq7l6GUBIhoCWky3fpWcb1c4EM9mmvP8YJ4FPsqOml/ASzEjKm3CVQVTq53jGVYKt7MBX+gcV
lKW8SaUbpkhA1JXN0VSilnPGSy5HCWEjiomzUk0YgMcE8oS7swCZmYPOLB8g/lSCfoC6VEhLbfzE
U96B24zGP/lv/BvirJCQ6D/UzGL/jFcHun9c7WN2SPZHlXNebqxYkf5z+FAAfGZ6t0luPtmoCfjn
vB1rwEAnnvujfqMOeS9+FGw87Z1L19vcUYV7CcCJSmBF+crVtChPNURNhftfyd3TCndfvpbb5Xl+
y0kKYFiXX3AwnPHlXc1rB8cUTtIqg2uqwDeVkmfQvtWX+OpfxmeJzwbU0nBtZYrqUflhpOJwRB9C
pnIDTp/1aurfsnL1zS/fv3IePS1clZOh447WcMSCkhxSaFfJp0D2J7uOqxT6Wx9w+1vw09HeyCeM
5jq25cqHGhhYs2qMbRMUZm+PdeQoNHV2BT1l1TJR3ihoDDXFeaC9HKCYaxSBZOG6bFg+09GeYMzW
0rDrZYkAlv9Aa4VDW+F/sODSUg9TbGRIta08vEZmfzIEW7O7Q5hejXBt9U0G4xZNsyjRG0VzcIv4
oNvTtYKI+5NI/Wq2qSrKIQOZSznyjX4bthuaS5RVYhWk+ZmQlKB2hxZ5w7j5btUY+/nvWqaJb11j
zGXN9FrIZh5q6LiJgfjW5EYboL6KTDXFQSMwQNZ0oahu0s1ngBIUcAASeMz2LYDgGlBwxXQkqNFT
15QPABLmcvgeuHqF+4FtR+CgXi19zjsgAR1w2/O9nRPBeSqh8fzLMsgfKVUQs/8fRxU7tQHSODz5
J6b4jrVJPZtgYXgIfj0juFxCOVkrw93bNcXTKr9D9AR1RkHQxwRAOfFxg3KnotGzYuhUUnJK4vXf
CcroQr5HfmPSqK0GlbEsNZ+PvDvVbC36HjuZ3t5WJcmYGqTzIgPuPLxaQM8+wNwZjQf9GTUeEnTn
j8sEMrRxjfoZEw2Twm1nIzkEaZm02HRh7D3kJOsuUmzOkm6R/Z3dtJKcbj+BNgHmlD+lnuAqgkm8
VTqBy1FLZHm8Uazr6iCtE5TqgPNduBlSye1XWlv+FT9EZgsFhbKqt60k6dRNUNZIekR7fSH3xql4
Trgb6Gm48txUJCrA7TFgx+pKm0+/mTdfeCzHf5tvu6V2EFVDv3Qm4tDIEwuO1Ki3Y6U4Kt+RZy3X
DErFmDGD631o/mHWBwW48p+gq+JP5SHBKdrS+hhRS0llEryxRQYV0rxK53THcaz4KP9KqhPcffBO
urhJzhX14+MIkuWr4MqnP61u253GR9Gv2sf0KvuN13xViexE+1Ent3xRtdYZl560VX4kccCOxDgW
ClF45fwvL2CY6teht07Rce7XUC2U8n12FMR2kVz/zw8/HcpbCmZoJKl3izh5SOdsJjwPP9ga9Etr
9bYs4sceV91sPWEENdnKCZjFtNZ+RLl0VPosOAOWJSh8Yy2l2etDNpnV6+WlJ43/Ito4LopL3IOV
/qpq5W5tvzK/cwLCdgLpw2cPb96DO58oubksobkPVcalNagP41DczShljBpMtCmzcPfe3CwgIcrW
KQG4ouQMVXkrXdSzdYXVQymC7CGLgrltY9r0cuuzVZWGUJcYYNkmsO/h7mxj3lYKsw5hZngLTWnf
wygfPV7awKupP8YErHEKlpMQ7B1bT1lCAG22UyLt6LtbGnn4PalunHNGZnzCErjyzuZZxs2XzW7P
T/2OhX++jHg3n5oW+aN5Ts/6Th9ctDM5o93o5XmjsDPuUDwSBHKx9pBxZDsQCWss6xY6PCMYwy4s
jv9mtsB0VVr7psN7FQDMIau2avPJlS17ygoiT2YClxD1xgi6bRoXol1KNKs2Ye7MrZcB/4B3VOC5
YeyGk+Yc+QidnvLdezHCf22ux6aUiIEF1C00mbL0wYZZHN0kiPV1G8m3bC9KXbUXRK7Lpn+pOvFp
5kwlvcJIIat6CNolhxGckHbS9X/CbCBCnOWoaelXJFNNwTW52lKL+6XhmlxURs35MFa2CIUxlVGJ
si5wao2FstUwcXsyRQ5UyluLIaEQdEiUg0f9n08XzCqhu2Thp+2n4tOnF2jTuUsF1W5prnK0WjMu
4tVvIeQGcbiP0R1L0ROcSDGx/tfrARuNHVslMx7u2Z5HMHbMGdZAzsC8wV6sKt6xy3Vkd1uZsQZ+
j3ebuaKwXOO97GuBdgpKhRZh/ydqGWkJSPnI5mMofZkD2wOOy1jUbkMsnQxkSUlZD80s6FXizcSH
TR5CXZj45+SPSnDaoqCMO2qoka/tdug7R4qqhagOWPhpycmK5PBfhJ3XjuTWlkS/iAC9eWUmmWR6
U/6FKEvvPb9+FjVPoxncAa6uBKHVXVVJs0/siFjvHQ/FpTP+5I7ToaKk56rivmna8RHnHQuSzKD8
O8LiR6KWYCYG0MVawQ25rhF4jfJdkCE49OjEblY8dSrQJXkdZJdTqEk3K0Xii4ZqF0s648fQjy7Y
FbhNc8tZb7U+mCWN18qTIR5iSBMmySq9RpQTDtVGr6JXmMCAsBfhPa6Z4VpEzo3ZqJQEzLFfI6Ws
AdGEYubqEZp0TlgvzO8uu8vI7Vn/hA/wiTJ/HJsWvpJZcmotdLWSfHJI2IGpWmzzc9WOtyVsaSWJ
iA5Mxu9sL7ILQ64L52lrTJxcUuga0EgiJM2Esf+BJ24jto/EvDIoVeoVRayPcQsA74gkza6AoQ+/
mVXey6SEwlLpgE6S5pURTHxtqugkYVIfnmWaY0dP6lKWz8O3ik3SV1kNtC1r/hnjUCd6hJK04KCC
dNTD6FVFY8PgTkO1mPDljZugNvxDwfTaCbWbG9LtPwvQsqZL/xagLUtRTAURWuJ/hvqvHcwQlFjH
OsG8I0tgBGpBb8QcmeK1w6gfj9zV4bwq0wxhGhwQAx4IUUYqoVxlemkT3Z9C9SSJZKs1J/2t+Iyt
cwPhpPOqFN04JndB9RfskXm4XQeQBK6BdV6BeintaE3hiI2TQ+y+XkXpZYrTF31NmM9e0UCWlFBk
KtWuhm8GrX540zJHHzEfXVN9OptAUjJ802PsK8ltwrg9C14OToX+bXGFq0i8V/i8yLwAXpHoIKdR
eKcBZDEBsyTW7Ql701OyZQt1Kk8CABc0Nla5EUwXUhI61+GM/RcxZIL7EgJ2ME7ayoK5khy+5Nb4
bJ0FDZAOjxrjXMGPmeHIxPBkcARLK15GOAf4Acnly9oXRMuJKnSSnCrEb8xcMJMQ7idoNRp/H6HX
pLRWaOcAok0D2YZ1k6dhaXAjEtyUHonjDe6Zn6fiDfG9vxJe81PkfVGTWDVrX7r1IoHRGVeeDnff
sQSwM6+knVE5DRe1tks9xKhqqcIXemNcflkgemj/dQSDhBD0Ws2fMbUkivVcXOM0fKl+VLoIzH3u
iSfXXcD/pGCAim0KEqjfSeCBlMMAKsjVUSNjntDtKaYyw9DGPV9uDF4ouE6ghgQOveKtBD9UgiGi
LxV7WJiHW+OOsWhsVLsGWiQDL7Io8IdkNIM0ovTTjqZjvJNp9Bue5EXBF5l5XVedSoBItgwaSVwZ
ScY/tCRzfm7AJ8UrR0kAqDQXuF6yHfvKAKoDzWcCXqFjBoRJ86bKomSLNa9XXHjdL+CawKTCv4Hh
TWvJc2kZV8qTV7pT+CyBelLu6+F+/cYqyhVV4s/UeOR2TUajH4zaRir+kUFHcWbMxLvGwlUCKxWx
59bBTFXgpoa+OMWHNJG8ME8uYcXSfOnetXx8iT2hGe+Ub5fmZ1+K51ry27PGQrRW5HsFbK2lxmE5
VolGY2R5TKWYAPJ45rZ760IuUk3ekkr3BA5/xN061VNfGrHcL344Tj6THKAtrLtAt+gvAsBVsMMe
AXIF8kECz5WC6dItZROD7apvWOefI1Be5SkH6xVcZxBfoFRLdnQVgJg1HsGhr8YIiCKhXwmtg6TH
4nuxgIb5HfgwEYzYDE5MQ2vqwIslYMYGcGMYU1f0GPJbj+q5HKYvETQZxgzJAc/i2ua44Q99Nu7q
Vd9OyGOWhfPRq6DBXpJqrT+dloMCK/0SqgmzW+Lr5SEy2ZS1LTR0k8K28D6+RAyLuAXBiF0ws9hs
zFSal2t8bunnTIlcY36LAVooQcXWboTb6uETWipu18+qAt9mgnGbDA4YRJxx8WwX4GthWO9HgPdN
yxsWf3ea6ZgaE7+PBn/ptSdKlmgAN94UA7fQNS/w2BsMa9CUAlrfBG6UFihI/SNiPaGRL8kWopMa
3k6WHtQrAbJ7sPh/WalEVY38Y2gg3bxaERmmSl5MmuwRANoZtjjXf80xaZtndR/pA3WrEqmY8Vmk
ivNUzKrTmgGCUl75dUkz7V4IxR2lAdD+6GVlTQK9PeF9sjMiKBHuLF7mT/2lX9U5qiFlyjUrmRYo
YPex4Qqq04/CXnnTMEv+938Y/RQ/qQLdEGUhivHd0m/2UcXiJVZrR6BXNhdLoJmYJV8MJjodB/k6
mX2MM0EDnE2wv+qNwhGCfMin/GLg7k2oeMZHS6mTRBfoTVkpZhI9grpuV0/tWUpz1iZKfcF+4SnH
ej+QHKlvFMJcDLiIK1mlgJOImeTo05aIfavA2KTZQlD4lajxChubLT4Sr65BSrH8pBtm5PESUtWJ
pyyoJFgb6zdovMX8seaf1Q5YbFqYyAsO/Q+1/qOZEM+s4a03iWbauSMCgmQKAQrZ7moAkUQXapjY
do2dYjks5GO6EPQ8MwTfxscovkWX/GRCnJwgT7KMvyYxnURHJWWp3K6AysCjGqNTiaBGlEZI+Qwb
MOMiTB2NQYuwm0w0aIYlxbYvgYDZtorHHgYqpsnYo7Lb3kaGdI3gZpo4QRQP35gtV+oBWRjpkdem
pbyPMDfXtWIWuXanC/a1BoZbYNuB0clH0/rfhZrhKwPgSa0SJcIO0KZLx3mg8HJgnxnQz3VpuzJA
A2CgjPacWrm+011aGK8RyFA8mic/ACJ6z8CJWk4oHSYAo433G8ylO4Ad3YWj6GVSdgut3CsBk1ob
NUQI0PDoPArApYMtsZjHNnFWJ4A8wE0FPOT3KL015fZuEIDtTdbQfgQQdRcjpye6Bk6BlmhnkBRW
4mS6ecWqV5Hd8YC9Wsb3FT6zynEDsKtQX08GGFY4mJXTAWY1AbSqyXe5CdsPklPAW00griYw13Cf
J5bX8CTnM8XXZ6tQXwXor+1vaIXnrO535WZqXiMYsROs2BhmrNXr9P3VxL4lcLKUXEKWncH8rQ/p
tbAVBNA+ZdGabE2TChj6oeeXtHbhuG0ieLUkdMbuh4WG6szQbMn7QWJYCIgL+/Cg4F2ympO8Ybm5
5q3PuYbwOCO68/xPTSSL6C5viilyjXH0VXy79UxekBvZHAmBfet/82cOdjIb6GbzaW7lqDhu83t5
L9Z8Fa+OKKJE6EX/Y4a2tASjLcduZA4cawsqIALB3wSQbGa9WH9OqcqvRWKxG85Xwvf4mfLliMO9
DGmKwc898Byurv15XJrtJdpoQM+HS76Sh3esAbhty4X7fUeJKSYCPAG26xvSpp1Um18Ax/iio2yG
1ZdhEV+aPwWysAZJ6+cq+ZzX58N2KLD4hnacUI9t1nfhVekeyL4i4a14H4FSbkEqr+855UsHs4zZ
tt+F+xF8LZlTBte7CJKZGRY8c4dX75kY0B54oLBDNATjDDkVpPMvwVr/GorTgQPnufLCoHKKnkB2
eioQAtONCBx6BBId0ui6kF9YgEcTHGF9KXMh1g9gs5ux6y7kdU8V0GmUyDw/m82fjrofMbkG2aNq
mr0yR0cRjPLwHl0Hq9pFw2h/FJr+sAjxDm6JOx7M50QYuuztuAztUxAHTv+Cmzo2kj2bXSIl7Jej
wSFeUfb37H1KFU+em01ToAHo+Qs9HTuKxh26FwgYhBHnTaIVL63BsXePl4RXj7XdZthdDguh9cgf
53Ab+SwhhtrXGp5o5mZ6C9GQtqfqWOgM9CvW2GcXdngraIANbjrGaBzyL40mbeYXN205EOH6xv44
nnkTWYdqPBvZRWf2Cc6STLnckuySJ/Wfl+f8YmhOdVWO1iGe8JcEIrv+0thE8M1ra6WNkt0ZYDK8
tPVfPjXbKKgPwUwRhxr+TG24Sai9mgun89dLYzkmkXUvaxXmzE7hR9CeF1+PfIgbG/+Cmwq8iN7a
xJ3TvY/yPtfKLtkCYSPJ0WyqfsLeToej7hrd4CpbGcMv0ta4a6Kjq0+++NxDgy8eJmT4DJklc8tN
BzG+gRyPnS/l/xKEzQSqvPJaQ5jHcKlHXsk2jn7prwgKPbuMhZKsMD332GLWlGXJpoijuez0MOyf
DGj2Cc+vwDUqa9+FxxLefQb3Xql8ibiD8aNXB0CyjmTUh4mSPRlOirve0CpAYlUGIJdvG19NAHEu
9CBTXcU1shylY0Dy5BFWpI+Y98pwk9FYIdyBurOwf51uM4uti3GrXogPrxtIXvKryAe/k/b5yI4h
NH2FvCZT8gGaJuxECsSjXXWOCjRfJdnxBvSNPYa4Pf9lWg1HfM8EG2/jZY6mffvocraKISeq33ZN
uKX1HmKqHMibRjNc0WuV4hLdKkBn8tpWim10OJleGm2laiNxRKZNJEazyaRlbzXRXo+yA6eac766
nBgZYcuSpdaQFyaOoURYLbbDiiOrr4mM5bF4A/vTvma4QmrysorCh8pjxGDsR2W3KPcaiuOSQdN9
HeWDT0v2VUedK2til6S5XDMnS1P4TwofuQHKqgm3+USpy5sClLMZww3HrBiNh6ipyqNIep2+SmKT
8a8qCk6epW5m4ujcV01pq07BnLmO5v2muKQ3Of4JbzkEO5ZAzaEKDgQP6vqYqYT5kxNu1P5zQO2l
6fjK7dM8rT4TKrYtzA75TZ/3ijRsm7T23SyN4GFDDlgUvHT0JoadM/BiqJiDogI2ShHt5Ayv7qmr
tRdJVvamzsNUGN5mKp9Qnsv+2PhjqW64lrLJQaYXkBnDNXxKKkvYiBCaBRpUdEEkLGQcppEn/CHl
Z1E8YLFz8ZuN4XAXguhcPCGewQ7yjpUMyYlTugppwClabMWqzSeEORuZBr6oTWCTM4SF65J/GAgo
r39p90o92ZpRba9jnx2ZbivLwUB8yAiG5EpxGiAIipF1GiNhF7l+HQg+BOtweq/60EvjH3PG9Ovp
VOXUuzGOTr6Jx7ukguFhafUxWVeElxzXSn4qmuGpaKPXHrdmu3CiICff37vHEuKN4ltcre/lR/qR
przR1/c8Pr0Mg5h5VUSW0QLZ6TBDCcVpO9GXNSy7kazzTBY55cqWPLWonTm9LpwMBaXg0QPjrCUR
ZjLGpORzWcW2nJMMNNbMVXveuOUmnanjqz9bNo5DZjByqMHkGX1xbHhzasYH5dQmh/JbsoDHBZBH
A5sftESWElXhyxk7d/mqIgNjBCm4ZaWIVOG2bHqK/3guzuUDB5yT7iW92UkoHlJguvk8bttTOUEa
/Mgthnu9OWNxxpnu41Ccp49UNtyBD7WYdL4JIW+8SvyOdLqFvv55yD0rCyaiTAaFRXUhrQSJ9BWH
5aamFtYuy7trCpPXIW1El54QkDy2XpRuyCT214DvLk4bF96k3fKzrE/ziB2VSdqq3PvdN1VMd6jk
OckRnulxeS3YBd8HLIFZyoSYzePe6JND92qoO62yDtRTBf49ixuIwuz7StJSbPqQ4iWl2YpSe09R
IAEHxyNCPci6rarPj5T6iXBpzuZM3r5qLvesVO7CPPt0mAq5nwX1p4wibgXwdbFUzwOe+IRHgDC6
qSYf03kN+BuqPajLhsbpNHMkr2G76Za4sdMPK1Ydfqv1klz0U/28eEt/xrRKoSnJxkT20uexm0/U
ur5Llna1U4lndNORAeQYOpIkKt4Xrw3//hlLedFwW6kYjdlzC+wyksSbaDYJzyPtbasgJ9yVxNqr
I7sU8y9HiZ9P3SsuIuFw1yJGCZMbJ4jAayrGcSrF10COeYXWm5JihYGMfPel4Rwi025NNj8GBW6S
CDhHV5xYcg1A1YQ/HksVXCzntxkNz8Iiy+HGnlOmLm0tRQ3chAJZNbsS35uZAXWLgooaa0/He8OA
XU6kkoAqF2m+lSbJdi1r98FlYH/UZ+Y/s/0B80avMgNEBz0zTH9J6Se/xDdaAambuRobDCb1D96U
9lNvEMWISNKdTO4npWHxPNMULIfO5CNxYu3sd/xafoPqkfHZqLDBljb1+7mhC2Byw2o1a3Rb7EDq
Mc6vc4G1ZgEuHCd+pZsUrTGJ/vPQzR5atV9eU1SLjkWp+VSq517bNnpyyJ2wrY7G/KscdHNw6agb
LqOYbYMafh3iTRY7kwViwADhLfAkYJj65fR/ibBQFqPoILsBsKCb69IFuf3Vs4gp3PVXIl5NMncV
khmtIMjO+FFPKZI1KESMLMQZCqfP1W03g7nKvwfts6i9mGpK5vOZ7e3JCJ7xiFhu1iCIyvXpI84k
d/lHHMiqS5wsewQr9IGhlt1TUmm7ugdkvE2S4fhR0Yij76XF2EZAMKnYnutLpsItt9p93NqC8V0N
u+aJNtT8uPidEthCx/K7+1ZZx4U5R/0Ym0SKP0Cgr8MpE9Urja0ksgk0/FNA2i7zG7U+9/g4Zi6L
dDc6K/FPIOeZ3fTlkp+D6szrSXEHcDZoMU9kOLbdUR3Tl3QUf0/RpD1FUbCftgWrIklYiK22p3XK
9jt64fR9OZr78lyZ9YEteed2OF46H0iwT7NW/NY3Kj6v2GN0S3kqTNNhyUfHchuDNyMt67jrV7nR
1g6BQfTP08lRTO9tvQbvqPCFaP20ruGBzVEoQuEOFmIzTV0Oyw7HKH8tiymyNwNQZb5JXiVJZelN
1bj+SNS3IFNogF4+WUnH/I54ky/xPzX5DCbz+DJfQhG5/JWAc1hapV+zVLai7ByOabeLj9pgffPR
YSQS9C+MtN85ZFs7uefX7qweTZKNqF/TbxUOD0wEnvwaP/KEN/FSSXfraolTSHRT93r6IKwM+qNJ
E+lmEgAGGhgc5bW9WEzoThY+DE28ieRAcV8zjmmr8UyODo23PhnawBOG2dZJmhbV60LBWUAQRpSL
0w61P87PeoSpmJyu4MhkrNuOzzeu6OgYiVlQ/LILRWcOb/NLQOMdyd7lQF2DV1oO3XDoirxyI4Lb
LKsMem7t3tB26FbqmUHq1XxXtHgrqJzdUA0J3gfJiNlycUK98sSo/K31dltiZuHpXMbxoRzn7VM0
5dss0TwWmla0WxqisXOIHLJ3lUC3m4xE63MfcKVEtRepiL2d+ho3gR0tks2/5+8tLXkB6J2t3kWt
3Xbz7PDyclu2LOwM0MPMVtoqaatSkVDb1mxSzKejAlJREm+ipQDFwboQpYihNHE0vpqV6Ir0+6RG
o/2j4XkohpuSits2Ya9XGQMylFQ1Xou6pi+Jws2Kjs7lB0ktcytxjmlNwOLVDCy9Jo14+i/4masG
ou9a2kolTSftockU9VrCVDl6Ryo2UXJvRHgYjTbDwYaDKo45eKgZCWBJLki7zFR66GpxQhlkZgK1
Yyl0zhlj85hURfTGCXC0hs2UxBodpXHwIlvSN00myVkVK2TX0cCoVASdO8ZqeWxX6J8itdcZUBXP
OZki3S0Tw27MmnsVI6/GtQjAgKCXWo+4PmJejxJEnUwQXVCtvhLF72PF1bUpcH5JoTfgeZ/aMgaO
WZIzjIb4PTcyvjU27WMgBDwvMLg0IS/YQrzNBhNwk3JRQZo+z2TJ51jTbFG2SKIUy/ugZ/mlI1sn
DzRfTVV3bRbZ3NdSE26qYcTEif4djgQwFuoexAKXtNbiTdQXzheFoT4J5RB5Vr2wFDGqllYLSvfw
PxBdbc0Dq0msXSlODortiq3YsUZZAsFb0nF9rlkmoI2hwGTaEn027EhYrimlFKUl0gxCYRSiZnpQ
Ofk5HUfrFPnGQh1IqLYyyNGxN6Kkhz2FUohniPXtUxbF5+beX5KWVoQbfUsZlOHzSGdis9VLDWdd
Ph67WJ8PqazuAFZd2zqUriU3ZW8kF63HOdoKKAQs/BfOnkDPQxbGWWRYlx6MPLfUT2IKg5tQzR5F
0X4opktg7IPFuH0KQa7bibScgv7tfXEMywCzgX/f+lI0kzLfYAUGqPjlhhGtXSp8cZwxr2hOpjUk
tIi+olCS6XuPSRW/di2k2NX80ejrJ8FloWnFO2cr8q89Xomw0h1RBfmI7hlwxW96PSJ8p3c3ihp4
eNPDylDP6hX+efAYy/mm0gqZ0WqGPuqNIup7HLH+DRCiBi2/MKNhkBsD8PCIZsRTb9NqKR/zatMk
OalmLZKcjDUtTZ0EkxflPkRqtyPIqBuqtdblQ2eaTHh2mGNaU7GTZtQfUXHnOSzsA3TWVsavGep4
emJ9r1qSio+P8/mkqWDJkTr1PqQRCPu7FofHQvADC5wcH8YhVDRGkzL0KA5ykmnkHghK6q2bVxbh
M0+AJuMUQL6Qg9Xg3JbBMe8qniTROJsc4LS9wOuwctZaWUrCScLaCtm27+Ez5in6BzDN42I3jFCi
lnEndyTkWwQJu8X1HkwQuMmkcbLkHCOI6NLdJH4qzcqHCTgu6mOmns1E+Y0SETM7Rojl3ciiTZXS
7ZbAs6APoDVZzo25r/a66IjpcjVUtXWVJvjMdQREU6OAfuY8P2j9ceGHVSq8WHJqkVnRKFSuVxUd
T4mAFN5byU7LSWqbArnYZZElZ7GOphzjhwPpGAfXgoZmTJdUrMA2MJRTLlA+R0fGibomc5Or8KMs
XdrDtKHVJoEMIQmnOdf+THOJd1WLFxsE8dTeKNzRnUBHGEk76Agc4rOAcH2auEI9+MPHzEinv5Iz
xRjLzaqpZ9o9zZMmMmWIJGqcmDNIsOCxKJTpS5tHmaXAHnt+hjLJdiTm0NGmJ+rYaZ8Q6VFsDPGS
lx413kY4/zRTaT9mHUddLV3q2nD1fviOxnZfpfpJBdSuiU1NJKC7iSR/tksW/4wZngelL2gAK4WX
IpZwAJutH8oROT3qxSRqvyw9n06GuHAEHeeOmDQxqCEP35rSemvHidN7pv+kIIS3xTiA/FMTziHT
rxAgw7SLukkDyp3AgdQde7a6IQLbkRNJQSFeyPwD0cISLSe0SCSx6OdLQJkeO2GU/On/idKp5v9h
ZNAVXbZkU0W/M0Xlf4ZJy5ZwZ9hZ0WO5mOobX2uYb7KjkRIM48K4NioG2I2Waf5YG+feaYP0j0Co
qLquOgOUPq4uh/pzkbeZMrENUuvfVpQ3H2hS9sS/mZjXGCQRZxegCKa9pWLA5nP7p6LE5Bd9qBSb
oX7/dM0e87LmjdiBvpS0svvTf4/pNRYhutIaTsbExaqLFjwtq0eatnmoZ/FW4xJaTyCaJy/S/dJi
MulPgWXdUS+wMCzdKmxhEFmozh+2Ym1XLC6xXgzKZ/7MLgw/S+akGSVI/D0OY7eSuvNg8ExmeJrG
7ZMEL0+CQ2EX7WS3crhRU0pO6HNODN7eWNtQw/6ZT/WnvL9pjqSR8phwhZiTPQi0E/Oowp9ECXtO
Dymnp/OUvlm04OW27Kc9pOOKWCgC1HhNRnKsHDwVDQ9mUOL2/7XixZ1zfsLNthkAVQzXkIs6dtZC
tgk9HszsRM/9e1JxP+8YebZCqV2EX0nurlGof1IfPNAi5MdavOsitIl2p1cfiYZ0IRM6CGUv7hR0
+pGUbH0fO/3pV68wu68rpsY63PEDXvXCels4NPdoKw3eFo3+02xGip3uE7mDIlNttaJ9qtb8VCs8
ZWWVULkuPoRa2eQN2MTqLP7p1bLR91Gg75OfZKkhbOp19iqgZNIMy/lKo1RvqnOPai16r1FJ+R2f
Zixjw3tD9dXHqVuiI+gAuxoFTjDRUrtNUx4pX9YtX//LA2E3LJHjTmxS6NRxJNhvdPQQhb9VhNmD
vSlzSOOiNKhrqPCOClrixZO5PelSB/5zPRKxLcrmx+wQeCtmjjvfHNScZSs3Mn5S/GbUgBMjemlv
a1NnizzFdWBhDMN427zGJ9XPquJizMs+zQYvxd8Q4c3XEMzi01Isnvkj09VaULJm6Mi3zGNdNTi2
mcfHStLffjEiprYvZPAHu+0vvXofO6Pr3dag2uDeBpOBi+0wk85Ad5kNjIpenTUHQI6H3iw2VZDj
MsIWwn7FFgcVGUb61PPu83sxuA9lzhjiaByy17BVqHTN8O3nIcs2pSfPMaRoz7u+UvfkmCxar0bE
X4UnZ/xe1Puk3QnLkf2I8IIh9qvst08BotH0E7lFgCGH+4IDmkQ7QD61XpoPJ07yYfUo+Fz4qtsE
pRWBNo9ltGfqa1vHEoJhG8fQ5xrg5os64aDPTc45WRngqnOyvDeZZ6fjFFNVH8z3lpIVuYr2csNo
OAhNuzMrKo0qoDdlm3s5r/kXhvAKVvUlezbvCE5OsqNe6+egswYFVnpihzAN1GjgzHd7AjbdtUvN
LyOgGzabrdpT1Yx3E745InYBu9mWxkRUwY+iYHMvQ4jRI2CyurHT4paGbnOhm9dJ5QKLyBuPdOsm
Nk9tVyM8tTi49IwNfWplXlH3lC+0tEfRpxHW9V4nw8s8fW4k44pLN+UCkzDAhLOrIO5GMTWSZPnC
piZ0+zNImKH66vFT4uC3SyYg1koCjW8vNOKKHjMalUlJLW5eWoIj07XN+ZNlKixnyadSBAuT2RHM
ELvPnkqxrWitZfF943GHv85zT5WOxeLSnCNHy03DZv9IBQxdytYHtjw59/+zd47oy7+sc5KIPU01
DUNX8P6r+r+sc23fqkksDPGj3ScK3a6PjF7gtJM38m76bmraV/fJUm7Tz5AoCHcK+eCR1wXLjYmP
K9ivkcUm+xRPVCuQAHipsEKOOTGH2KZ35mF9z6JvUJ47LuQl3xLaHYK/4p2H8YYpxekwExRUl+ck
TatLgwYreUPLB8CIghobvoZd4a1Jzyflaza4J+LbrL0irSILToEvoeAmbsiSkg4thhyqbiCrPPNH
I1UVw8Qeo/zIjNOy/CiHOlKcQX2ma+yGWwx8zVbRPifh2Wqe8il2FEE/YITpvmpL3ExEq5Bv+WZn
cH6ZRRMBxfFPUjewE040bDW+gaUR6+kjU4lrHPhi++Ine/xjnXDGkdJFao9ozd4TEy+lB9uyjOe3
hYiAk94uaEjpSd4Q+Q4uVN6SViGxsajed5nKTuCJkvxLy6eCRtGwIeygsmLz72KBRvfBTzPzW9Cl
nYjOqyBThuFvzAqin1qKQ8Dm8HIOWcCn2CVKjVcRcYbBFYJpS7shvEFCuCdVOmU/+IJs9ZMf/Zpw
wOSyeSK26NMT1KEK4X4D9vU+WdltOIgjitav0nVnqRG/kIenY6iN77+VVj/9BtHgLXN9FDIYOIoN
R4y+GBjSWCc60nOUDQGbT360OsV7KtL3gik7IqjkotJ96Vxxbj1clEbf0F1/kPhV+UQaf/1Jos3K
kpv/Mizt8ixEGcNAigwrUo2K+k8UZ40eY/R+LrFlmRs34+mH9ZMXAbAuvXRVCihUVjYcm/mNmAxq
4IYbM4j3y6QS9J1yWN16Qy8mBVuKeukSbeu3KuJvIDvS2i1aSweZP4Ehgj52m6F4CXuPJQekC6Vt
XZeajI3FGTLMFGc+6dM7B1hb8RK52Bfx5D6tBQOSQUh+X3SCu/61eLmEyKIsjh1Q8zLPWIRwfbNs
n/f6rN3LovDo3dlEAt6imtQeqX0Jt/etFiCyb8xQ8bMRfGDxJjvp8LW6FKxDySz1rH2RA/9N9NBt
CNOSAqKD6aKIu/5tjUQbmpteKwyIf43sZfXDIPaT4hXt+usSSNceqR38Efuo0C1oYdCY/4ItGf9d
kzdYdBTqI4XmUS/paWZTphzkybQlr2KtnnFuWwe6WsVo7I79h+tOiTv/itivtfykHGJnYWpLLsml
LsWtmuB9NQ58Gho70DY8PFlSt49Qxb7MqCUeRVvXe/ZPL0FBcchvytGwohbip8OFG29kCO31gZRj
TTEoe71n/oXS/Rr43+2gGM6hJT3x2rgzyKrvUBCwjcYU1zC18rn7Ujfj3hH/ipbgrcrI2Fi76Skh
l8QRy44akYxLcUAMlovxjW4gmzUUO6DTwis7+one9ZeSRToHiFM0/3H5rXvYUGCZdOnXn8ehWMfZ
g1kxp4xrFzGLipBe7Upzn/RK91iuC3DDiRts2mStcCGShDuelnW+zKSlnjt67yr9p1HZhH/MqFK4
DrsazGaWXMqzvARAjYg3jpO7CJzT3tIu3pjqUNiqxvewyBjgbL0R9G2r0EpEI1VNJIzURmg1NHCr
4bYyjIcYk1BDT9wLFkWoGUdzdkpyjuf0pJa0/HDegk7NfAu+T9mnC3kxE8VSCIi7lB0EtpgfrviX
oaxADJmyXdTjVoeqaar654SBHGCQb8l8GGVPF0FBBnIyi9EzR9UvZ9Ah0Et1v4wrOzHREvFz1GVN
xNnqfNHi9BaooEeVv0qIvvDl44ZAOBqk31BKiCTnqqPwX0/gx7n5EYn1jg1HPLcfSAXw8dz6NaIL
LH8NCg79hmAbE3tQTKzZsXEVES+CG1AcGBJxZo0B8lmX5BP0KvG9mWmAHOja1IrgPHO7U4KOLYA6
DiSsWRUsNMqIqLiwbOcqPMdBWG6xGZH30lTKUTORRTfBe4EHp9E2hrtonDkqJbpOgeVTyQIWcQpI
6ET4heo0pWJNfsrwteWK/rv+MQU2s//8fjf+3U5EcFjih67JkqZKKmHH/3mgrBOzMS3VTB44Clzl
stXFgaqFnI744JY9SaXojC/iQuKUSW0MHjn61NsoP0UyZR/8gvWQgGHOgJUhwcm0DulyK/dySiOo
3G8oYuiH7Tp95x/hB82vKxxJBY602tgI/mQv4/QqvwXfC23pmHXIym7EJ6vllQ54smYyxUVARTji
AZaDXUb6qXlorUTDJ9tdketImMZDmeVfUQIJr9E+s0lxGbCM/6fDSZX/9xhkypqka4quKpYuKv/6
ORGF0mdjTNKHcEgDJ+a9Xxz+i7Dz2m0dXbPtExFgDrekRInKkmXJ9g3hyJwzn74Hq/uiT+GgN7Br
p7WqliySP78w55iAea7aW2bsKQMsf3Dcziec+aYcRLzehNvkL3i1T2bbvjYNG5Nj0B7kDBtbfE/1
G5EXBXjMbIiYrBMOdFG07CGYX6U3KgBq0gtKFky0Fd1WD9Spmhj9sinEuNAFSDWkY3ZrMybBD3X4
Utn/LxMg5raoYCSkyFNE0mkaPTLMuPgj5xjNYGrXEZlyp2ivzdBi3mYTDg2Kd65X+kAofVWbj4WV
kSNwek7+jeWIK7bDShH1M8HAG+HE7c5KQ3RNzyLPiKWFkl4bfdxC0GTLD+IQWxNoz7h/WASU3U3r
NkOIZKVGMIWRglbLJWDi8SL6DDsHkw+MUhpnwsEgjuqP+n3xCyvP+RmU7vhVfym3wd9ukniNo/6l
HnlGu1fEr/i03DzUwNIUErwjYV2Nu66qj1Zen+Uwf6cvBabAmM4NLZfxLvEuq5bXi9psFA358bV9
Cz4DRAlcieEBWwcv/6O/SGTZv5BJ/DF+tc9hSW+FLqnmGyQbo6OS/VN6G8HEnWQ8dILqtOS4IURY
cZlQFOw3ZKfU2quWS7EjL9WQ/5PCa5QVeEcFq3xqbNtiWp16tqyDc3IYXoYFkvuyDR5DUniSvqg4
ihuLDrU9mFCblp4uL1Jw62qTrvoCSQr8fX8QUcha6/RZZt5I3lS3RrvAEdZK5X6oM3cTjvM6KV9j
/cj+a2z2i29V7+4Sw7qvxtVl9mS1TFpFhfCb777O9oaCS246xGK7hdzrmgf2bfmle4s/MwDJFJox
Cc9uJlfsXyGWbL1SInkRqV67tfVAIeWnTK09AGmsNMK7FrfHWYscfdxYONFlZdxj37NWkTK9BCi6
XKXNzwxtOVt5bduQ2F87BTQCrAUR5UVIgj1208JkMguAd9Sxb8z1rhKAYTASJ3CAvMdNgiywsmBn
JuEHr3bn2Mo69B+TgRwsSXpYEHLzyZffZ/TYY3FmRVDdZ51AqA4pYip7Wv47inK/Fmu8CrSNbDAD
kp4y1guRz8jINH7jgN30yGw0Pk8IBfR05l00oDBShm6vtN3bqkQDPAzysDKp+NS9qfe/MQioGZuK
dAzNnIrQJNXgkNAH+pjFoCgU26CTkdm/GPHMuBxJm4wSoNJk6EbkohJcDc+oNvN9MqVXDLSgFjR1
cAc07aguuso2hiLZWkBlG3hWiEGefZ0p9M7IVQqCtMt8PcDGLtQMCo6t92AmUREeCzNV1wwKHVlm
uJ/m3blSgRhZSngTxSTdjko9OkmN6xFiLB9HCVcd+nzeuoaOVbe5QBBpr+bTVLfpR/hhvZsoK046
Wk/HOvzfLyVJW5rK/50+yFsJF5eqqyIkOUUy/9V0ZqbVAf8HaIdCWRbc+JAeGqPz0hk8107hzdBu
9I982eP3brNuFAqVl+zTKMet/Dfn4b44zYckpdm8DArpD6s5Gp3wzaIELc8+Hl2gYhnGOlgKv8mk
7jDVTfFrfFbK2fUisbR9VHnRx9Lg4LETu5XvlWWL0IRGN6bMhdFloEb8qjkYRE+TAK9d44f4praa
XXiinxw65S8GbCH4FS7OdNOz2M7Z2UqIlUiRZ/5ohe/IPdGCI8fCZsqG7ZMGmZ2Tuetbsk00NtOb
oGhfkMpOrlWXtzqsziaQLG1qt5OBpzUtNzXyvh4CpJxb22htGv5umnxH91mfJhF67nTYPZCDl8Lo
SpeRYYqfEOfg5ojku1091WuV6HqMKd0rz+XgAEQysKJhATYODN0H6cTCDUfRcdBIo2dcoTYnUZYu
SECszOKnIoxeYZ67DZhLWnPgVL052MqIfb5YR32xzWX50Pfy9xSyA7HwYoIv6P8aMkmt3mu+rHtr
Evb+n2YW0jIF/9fto8m0YzrbNssCuPL/FjUmXj/fmOUEodNK+24sqKVgRvNNNyRrkXkWKEPhWeWg
ZYB0ziBfUIgsFB3UuzLkE6FaV7til1ULIMZHZ1MUiof5TOw3s5kBjPWpSiZY0cIuGTDnsClnD1oF
Lu/3NP1rPsWHYtaHCptFsO+TDlAQLLbXUQS3Eu+aj9Ivjwqe+JwH3q5RfhbHvkXL96vGxYU9qZcy
vA3Ubg/qmLZw/HP7ap2+jE9W0XZ2RPCJXqk3rIs0HQppflvEZGZxI07NMUCZiMeG6kPbd8elA0s+
cHU7uibidyAxqPb6/Qx1ymhgBIbFKUfCYSPkYMtMBgzvcFGAjneLZyLfjNCtAhIHlQySHWtkFTl5
UD/tMlHdJOU0CuVNtamm4hns8AAqWNfsgc0OwxDhp1FPA8I3xcfCZLbRgaQNjlC23MZWkiZP4fmT
0pBmvwXSwVG9oBFXPIJgtOhZv9KkwzkZEhJa7qmMdxEADAQ2evCKwg/zn4Q5kNYUjPgsgsLHpco8
pEPFrabooKGwj6rz1Abt3OJ90YYLj+aqqSsYF/cUKoURoo1NWbV16luAtU9NGUnoemYHvn5reGfW
gbmpAqZHxDOjKjTFdgPv4RTc8nsw+Yf6jrLWi/xsV1cosUhpsHxIB3C0SAcbDsOjAJcWvne96bK+
rRgyrDM13VRX7WmU05XWbNUixugwCSDSegEwz94edWW1VmDcZvgqXOKkib1pR8kbcmUDiqXGNAIg
0nxEmwHbdsebWE2+Sn6/wiD3NuYqFdf0iwKu/ggHdYMICnemjlCn3TYJhAgyQkn8sUzPw6Mc+R+/
QxVcKn591I2AQ82QcDapyUcoVc8bcREHWD130VjfOpY4mZ5zSKAG3kgmTQmzJgKjFildWquHDLgw
E6R1Y4z7WwrEmF2zNV+HmDoET0fbfrb7sGE0wqBrPcjjT4RCzdyBIN9wK3J5De7c6FC9xVaxTzlJ
O7xU0fj2LQtoyCbSlUyJkHY3lBEh/y12EqtxxPiQeYRBr9W39pNNNDrCDJfHLbnkt4C4umRQO3s9
KWR6XIVwRglC4lEx/oYJMl1NYJqtbL5jvBDTYtZsMI5ujXx2Y/RN+Jdaa+1baCtKniEIw7YbJ4wo
wom8xIBF6CDabisy4bVG632eBljhif9yj9tuE1c6HvvuCi1gzcAtKM6odLaiEHhRlrHR2otTCXOI
QCYrPA0l7JbeP5RZ0WDJMD0zeRKbgP6wHxAEJfjbIkwQYc1Z0gwYbMaZFR9VOxtxPkoJmaxZQOQm
3HOmbiEB6nXttaYInAEVzSriXrKVDBNSqZYbJUPn0oPrghxv0dO3JPIgUnR4+WjZTqg8MywmAOEU
JlasUVtlWMZDy3LF2jg2qDycrkMBNxoSwhoB4U+pj19T9Wx7BsFIBEbk1YTCWpLu8LErBtLDUTRK
L9KY/IiNITLNiu+J7CvbLAUcCFjC1Szowx32J4UGyzaCgKw2juWejBSaI7rLTbMbZH0rbpLmUCqa
V7uWxn5ilreqgT1QktXXNw36gt/Kr6m/U3qs+OApWAD46nwwYpDJY/+yaga4XnPIMIQQYHZC0zYW
oodBoxS3ycmElV5BPE9e0qwkqdHLx5HSXXvmRPuqX0R+bFF+M/UCJrMp6IMsNfypOvYbfXSLXyMc
+eFxhDm16Ks1C0QWq/ixbn+HjuF+w/HjRkz31z3EtxGaAv6e9IOQgqfeEmUh9daxkP1NTzO+iaLi
A6flQa6D5D8skCXx/9PvG5qiiJopq/jzpX/1sXIiDFIKgPCl/I6mdF+vRrEkzcDWaU9Yf91LUVlh
u6khnRYMr1YxCzgtARRHbJDYo3jv7QF/kvioLxbbcPW1+ugibr/00hL5XpLaXrokUViEzsL+ZzOH
lwsT6UFRjFWyx5Ttp57OzkP4yhKatI8knb4gKlJptYSySckPvMRVdWy4BqiiJSrZghkonje77mGf
iN/p9EANTl4CLLmv4KpVNYN02pyBS9Ellw5Wf5xIp1pjQiXJtMbNYUp+OvXq+zpFJJ4oS2KpLHe4
IRk0hq3l+HIF6aglw6yDA8H/ZBAlY2AbTWNfv2qpmm+HYHjopQzTysK0XTmdhZCyZbzTTm8gDlAb
dksTsNba9Dzd/kM5LMv/XvtLoqXIaKEt1VLxK2j/umpB3imyqgFbq6HPJ1RYsIBaVyGAA+8UUbic
Q3WEFIReBXcqT4+CvzRjrs4APwMg0+Ev89W9eEy7F+LtpJvylL4Un0zQ3SzEZJP4M2fbKtiNpXr3
LwrHoMbEBR+v+gMxcjrHj+nN/C5Yo92r+39Dt2iBeGBewutAoUfc2kobvyF/TPaNISnz3iZ/C3V5
DyDF09VnK+zzHE0hTR3OETyC+LBJeyRzhHA4XpITX+eTl8jBgthS75u0P4kXrVcII5ZkdIgLjmd8
vVSC8P0s23hj9aLHIR27fO9OdBCidtUa6QfeQ7Mobcj63efC/A453FfEITRkqXG9E29Q1wRHZcWO
nKId+eQapK8/FRMv4sasE2+dh3IENbOrh/IXih3aVFRc/iCcu+Is1UnMkRceRS8ysm0QIZSOsHhT
vPVfLUeAcdJOrKt2KtlTZFJHd4JQMrf9lB7dpUONtMqvyzcmUmgI4I7ZOLipKMNELdtqM/efU6Jv
DTSmMut8hThehj2rIf4WeL/n44+h8efxF0kpPIw3snSWgmUnFp8qUq2eXEhPLz/V5JE38ML48aPm
ksKUXhls/QW6vuakgAf8HD4C42k8ZTPcNr/EHWEFVV+CHVlxyWvwmo2bpN9aDuEVDuaBVtwo8Fvy
EluMbtnAdTAXLlN6LQFsJa9dNFHoC9oivi5OPFV9byzTZozBGawcJOrRiLXW3tjHPmEyQ/hXKHuN
8NyIJzyAQHEhhyh7tW5lfOdf8mVozqqXm4xf4AmrnYcFnKmDjlFBQ/YWqe6EDVn6iqFGBIvV9ByZ
lu2/5wS8n2IK2xHJJIXd70Qdm/r+CmiDoxuHnFhObKt8YcVmQAmCCBZ55K2S2DOxATYCXPx7BLZO
QnBmi8+1f8o5uYQlE6ubTKqwZTgexgs5PoWrGzqSqGkpz2TI25YAgoEbQtiyV+eW+G2Na0zE403F
UOCVOC8KqmgIWYRlDnwqVIOdtNfSt0a4IT/0pK+mXxU7gjJZiozKF6xA/1oxCj6m+bHZ4I7JX4pX
zMoCJp7XpH/PGNVjJ6qSL1V5WietegIZQECfpuchPlJgxJgsmaTxT9CePEgMyGXCOapj27wY0fs9
RmFVNoy/4b1AhlJQCLRfgMRuA+XYbvHGgbU0z8k9vtXiOXgf7u2Vuaq+r0cPJmKjfhIW95ZpqV3y
LuNkdvpPs92wU7Bat2Z+Xb+onclSyuJp5FzA2sGBzWljYHhjzpUh8Fz/85bFQlhS7uqcUtGvAf9t
8QZpIRtzA7dN8VayAwy+u4EwLHivzPs5l7Ju1R96jqcWHQuPKTowiAam4MhJTyUe03B/l3fFtWg8
ps9BZIKD1Bhp8t5i1xChd7SenT7YiyVt8h/BzuS1Fq4GKroMMghYPmJ43TnCu0MYk0c6oHIyu3W5
5YfTo5WdDLve2vfVSwDxe8PftjFXWOacCpiG6jWJgIQQDhsvSsOJhh3+kMayLzH8jbVq7ex+1/oX
gM7+sVnJc+Ksww53JGrlQWbnhAQ07z6bRrLlykttaF7NKUfLJL7U0VPtn81baL0AS4wPcGXVb/+b
eJy6+4rrh5S+9NP50BY/pfpmHK30b4bdq4pUjIkDC0taG0rm2Aq5McxdG0wuGjYsAoOeTXEflAtS
8m3o72GJ2RjuAQUgekSBNNgi23d5XwOMuvoXXrQ6eBPlFidv5ZYkBacGLamxSFFQAXNYMe9YmJKA
aM9EUUpQk/tn8BoE2+l92XseZY7FtD2kRKTO2Qt7MS3bmz/Z4C1ngHZSTtmwG6/dm99uFpG/Pu4B
DaUAMZTvzvXBLylxw4SZb5NQNBn5+Cp+JAulyqQkJHiCNdPS1rNDrUnpQMmExxNfir38uWFbEqZR
qTc5FtaJMaqrSZCBOkaSZH8HU+vYCf/GtlAtPhCoAcVhM7bkrHVOzz+0lNSFZbowPYXBNs3PWCCA
qie/0I1FzsP8Z6Fn3LlAbLe5SFnywYIIVRKdJxA85Vpgc1T4qkyDhJr9CDPauKbDX4HUVrMN1QuH
C3sTnlSJGdtLfF7O++WYZIrb1R/9vuGGXG7K/Mkh+csVYJ/HdJuDgBHEe/JPXDZE31a/atNt7P6y
IGJNMS9bWpBSmPLf1fdW8ZIZg0bXXw2EbgYZg55VgXy8p9ZVYDfZBh+s4N57SyJIABlqOzti9deV
fyMXFmAeUV5vmltX50Vg1XyawVm2VLhS9GukNpM1k9ofxPA6lXLt/WNfv0loVDW+pTnHxwfqQrOr
vzBmMFHiLkxdETYsQgoc/5NgH6dlIxBqMG9w1iBPl/JVcIJrsm16rjQXpKlXxwmGnkgDOLvmTGEz
fyjKDz+M4xsNPjIvDG+pSDE6Veu3SMEjNk24MDOX79j8rLpXs+9sJghLgBLD72o1OIzHAkooXzFx
5aSkBKU2fiIN1SD2aqD4qRfqGa7C1ME+kUO6E/fWGVUoPG+F+OxRJtmFEa6tFaLdejEOUukga+8D
69/jZGrrBhl73pGrHnIvlW4/dqcMY5roaABrQ+vShNiHVggHiIOL35kowC6oNgryan2Dnav5kADE
J/iDp+hqxZ+CTWe0WozkwPuGY3nmZpmYfbNLJrOnx+E9vGTE8Jm8bCyW+E3T8e4z8pLXR80rsX5K
jC/BgpaGN/fgkNksgLp/bzqRtyJaYjBtvXbEWNZTXZOXri+CtlgmQZoLC7k1YhWNYbW1zag+jjEj
s9BarEX7WMP9MbUnERqYhbuu0fGZmKtlA6xPWKaZ93EIPI0BjT+hlMXTE0TiVu1a617ZMp/mrU64
1Lw34+/sVb8YJ4TpRNU4y7mhXVVzk37qb+Zbd2/QXuLYrl4amTcDVrDx15ju/WPgmZDfDes+jAkT
0W7SyZyTj7Ux7xcJYBUGpEQOpXXso9xTJRhewdL+bhqHMQybCeLjX5LklGu1kx1rpTrQo0D+nCQU
DH5M+6aWnT1+NdG0KefJ7vdyQur92moQAcwiKVv3dqv7P+qPLnY4BV+Fj6HTYLMpbpVPB1WVf6uE
/PEpy98UzrZQP4DE4GyiNGz6H1Moec/0TbxbtqPQykMm19QjY41cjMy2TZzskwBVtiwO2zCNXvIU
padYe0XS1F4aeOHVb8roUnfsYPLvpp23voW+ZJT3XarvJ6IiICp+NfqHhnA+PWJ32FQL7evEGWsc
ujl3LTJ7/LWxmrJhT3KFr+1bsJxMdCKkt0gcLBM/2wWd9S6xG2uPFg8HiEq5yZqDvQuH26wmoJNk
J+pORbVBKbKv5RaZBJ8XM1+0N43wMMh8HNn4TUOk93NOyyl3hSOkdJaxmJGrhaBJHQA6hJL50gVG
s4q7nPy/oiXoihdTvCz4WA55pcEtIOpXwr0YnYVBiG4ex1VHYHJ+0DzJwFbvaawqmEejQ6QM4ySO
HiHnzViAXBXasy+1X6lYyesBjjS3elpso0BFyJrp0jVMUWGOMlw3YCW1NiEfG4JdjUWHOr1lFlEg
bsymCoOp8ofcys1ZnYO0wYvZ4gy0wJFVdGsc4+FDQY6EnYnwTyRyDO0WnuG4hLeP2YQwRZe3vcHM
tmNLEUidYXPM/PVhcxUiOEoWnDa53QsaPoggItK1zWps5rqKs2PKw7MR5d+JQanam9U1R+kRLhvp
RkfQnMqYqWKFGjbsZ7R3A4mYTvJZ0RgKL5HpSMMehULgw9A85TVvWu3cC0hC615dF6rQOmWp8wUW
Jj5vlJlZX2gMMCEiiuyAZV9YSQDYDKurmOkwqhJIwsjK3/+7B5b/vRGi6VV0y0KLKMrs4P/pkP9X
hIxZoVzkCg43WWuu3cBFypGSWnQl6kUOv1XPUo4R+7Fii/BbvIL25lqBOpJ/hZpGiLfOJLopBKBL
Z2SXhngylr5j/lkZ8/d/+KgI8f+1f+ATsr5i+aCoFp/1nx/mf31YQ0VrCgs5fklqHfemVSNiRtwD
vrfH3JL/BXrPIDolcrcaP4OeIkaKtU3cmAQnkAbBVvIRc5uhRQ/wJQLtjZCGwPg50NN1fjfxjUcO
Xo54DKlmByZ8EO1gDQu5uTMHYGVRvZ1Ucd1KHI6UXSQEd6jE5i44xz2vcW0bTyYUSetQjUxQC8Jr
PQbp2Omxqjmy44bIMCdGPMOpPQ+vyO6QBVCe3cxDV9qibij/lHjZNX1JBYTRC1ANEgHNRFrPr8XG
x+sUDGtuonP2O2XKRlgzt2Z3gee6PwkZMsB7FIJ125dG5FqvWGfs+BF/9qRQX/tHdinAemuv0qto
YjeRn9OX8W60q2sZ7LSLFu2rbaJpO7oEFlDx0lERs9Pa6Wy4RdUN8C+SrepPeLdIsl0auKTcyQqS
rNiN3rRyQ7wrNpUm+GV/WC6JFtjpg6z5pnsvRppNoYTyDX/1V2mCT2msgXFLIrlBw5GGknzS8mqm
X4VSUaPcrNbf6pdF+KCfRSLL5khb2cuC+/BPtZXN2PFTYX52LA+j92biPICfnsziJniVL+V2Ljfa
Oqu8hmnyO8PtpvwkmsWRNXI0nTo4NMc0kg5LpEiPyo6ur7SitbBmYM+WEjPqQoRESzZi0haCd/3i
H3jhmwdT9/od4TG66Bj/kwgSoskgFKTeNaRs0MbxtYJCD1/V0BUOIpmoA9lpTMPk6cnIy7EovXgT
EdhYZ4e8pAVBOD/B2/Wwj5l3Ie4RMY0ysYJBQL1ikGeyb1TT+65ivhgC3uJAKJ1yH1vqKo+dfN8Z
n7O40z6CZsK/x11wogieK5Iynhk3/TTTPYwF6hf1tHQaeQ6Hk6oFNPqmLiIKhimeiAKYGToEj/rL
brXhhU3NVzz0K4ayh1mrV4ylyUCSE/8kIKbt0wo1dflBkIhim6irVwuWcWrSDXoIPqqtnXSM5MQ7
R8K+f9ZP9D2uRY4P+86eVIZZbS/cZ/y8qgVFOqc1iHasYCrf005DBgDbcEf9uuk6ZIA46bZ6iEGT
3TV2QrLu0qfhB08eVH6FACynMgmzSZjKtdu0iwCyh4ry+EYzISFb1Gtu9ZWcsGx8E4Rp3blSSCkB
oSp6ncbqfdGfHIul5GbrDe1rOfmirNgbmEWNmzAQF7Ai1flsoadvNrwAVvlWtcjkAT6S7C9JUByU
alkFdKQndMFXKJt2hdqr3BSp8VPBUJbfUzndl4G6HYnGpE9QvRK/BU7YVxKOyPzlV8zqLfAY4Ull
drAqtCs9r2D4wZgqMi/uFE8JZxcFAaQmzWl3efrHNIEeVKjbB5LmTSa0q1kkL6E5T8a4MRhydeuB
KAgdVWJsXUC5Tcm1wfVjABMG72U2nOq5nm6+dUlwA/PcuGqvnJNDMpBZLJjFXrvSvmG4+5DPVq3Y
7LFveVU7yOIVZGqxZ6sjnqH1KAQOqmpc1cb4om1ICL3MenAVGzLl5F/kHon0Sw4PLTKLUFm31+Sc
h/R+WsKQ1GsUOrRQKFGSOEGh4beZYrdgnDilIcgb2jkQYvCroc9nFqdX08HSlQ/1rj+2QrenZFv1
rzLZA90zbTBKRI0K2F9hvfihITfIockoGuIBP0Ab1UjDYGcinJ/+YhQM1kftzOhisufbnKRuNu50
ZEABN7kY8VgK5qfOwALhMQpWPYDIEWUHjbAW/zr89mZwAJuChhgUVGi8tayKJda2etpAMt4Q/KDK
B5KN4nbP4y2nCkgX7tRWc8JlvWoFbnEsWFkUdOc68w7tppzEnwvvUpBCp9bG4rp6ViNCAVGlx9aU
kSFZfKnelFQLnG8zrHdKJoNPHuQt15R2ZlOX0aogm4RoVdYGRIhG7fpi9jpRJtDek+YjhTEWs/5V
mwHv+NnkPyacfNBhK5UdFesWcHjBOyiWvWnG13iI96Hbw+78Zw/KrM9js+GZUIlUlaUkItIqK9YT
JI1Z/ZS2AgW/RyxU7JaDcUzBd5qKyxcqtPxGsrqIGNug28qtDdFwMAXchBGSdBi92PhkRYdZt32B
vbAumR+ZAXFFnOdcAD7fSOXMUwkBIE3N1x7Jrn8Hc65hJiM1q2u2LRXzstN/v5Xyq8fm0cQ319F7
wNDIASIajhzylsSz1hNusGis+A3aaRbezIPUfCZY18r0KoJ8BTijMTT7pZZ0rVPEYJacsy/AaoLu
M5nlRlixXNpwEDG/XeiEm5bGLoJIKCqwl09iMayZdbJNmK8RT3fk0Qlv/Xpy7IHnJR7zrXwfTH97
KTsEs2m+Dw3lO0RM282mM4goq5mk5jy8oWHX7AXZEbMzIw7rtvwB8bNLP23RU1fmSFjpg3gZNXEb
WUZYlLqab32SgItdxFevw9IlJ9EHINBdBT4Emdiwb4L1k/7otjEQ4bZVsJZrg2KJ/Eplc4kE44iE
WaE+qv1gI+B3Yn2cW+QEy95yuvA0HlFyXk3F31e0TrKB39Nusnqv6hjQnED4ZrABz2rGZaI3DewU
iS+K8V1se3ZHjHaP5F0mFj15BIhZuq0lfKmvg8Ebcl0lP0uc1QCLJGZoSBwFI9QvBeK16QUsE8tn
bzCS4aoKXIaE1RUISY5qzgyHmRPjJj1uWEYkeeh+53wJbf/N+C3a6LG4ooksYJVEbtdPiIxnLqAa
fvdcOkZeeDuYbSkv/gBhvFjphA5W0PD5PyvRZWfrimG+xZLHeH5Utlhq7lXwYsizE3woC8kn0leK
tsH0tRuClxkbRcBJDuGatXYE84kAKLZww/ieZQ+c78Br4DKb3PtacxcrlkgwjEQaPM2Vp2jV87Tg
RVZy54yF5INACnJ3R2/WoUx+d5YEzUVJcdbyR0Mz3GOoKdB0PrPXlILvFByD6sPO1Q+2VySY9yzz
/dxx+2afn8X+I5k/x5ZpaWm3B90A/XLJL6G+zt9j1cf6hLtImNAZAcyDcNew5ddZNkxw5v6qa6qo
DlfUVJywlZzs6lNHeTCQ0UAzc1hAMtVmWZcsJe0/JRiZJeS5G3ZLvaSfLZKWHyozhoYZg8ie5dqQ
QiCmgw0kfxhw7GAc2rJN2zbf+Z/wQZAVUS9LhBnryeXvaa/B9wtyAPMrQ16vspHZRedqSUXFhYTk
yHHU5qnzHPpXdTgVcFfUKNkqCIMzDJDRu0mvNXm1/t62P+VuPMZgfJaN333VIcnhBUkLGbhBHK4y
fBDGRUC/EVM7bUkjNIRmM4+OwRA2RN/4UlHTKwUi0tvczA6LUpO2d1bchZnCS3alEPfRoLEXt8F9
3pkvVG1GsdPL15lUjOzoQ3NxKdpLf9VvJXCseI2Tev2bxndL/eClIGv0FDQoXUBsZRwyzN/LVb8B
qgBwO1nT2hcgDgtPEyI3I+XF6ukRFrNj9LDWiP7XGvJYlLz2QjYxu9KRhV+BJ6nNC9b1KnvLjzDg
C0p3AAXtkv2r+CdI1d7cmCRq1AfimlfWm/hIgrsW7Mc79KT4WwVIfZYoXdBXb0GjYXhitzZCH5qG
bQt0kCsfs9E2dq6PZslbgvsQswLeoktr4EuejFMy07uvO+uvjR2PetBYaupKeon8rQEnxJPPJtuV
l/izHl6RLRXqLSZaTYy+BPFVAR1h860tGymkIciuF0+zqa3Oin52wznYm7MJbEcteNfoi0EFFJhT
EnhTfFiYRaRtizZKxvUD+Ymzd7OYxHrMALXlytBhAhbyKHtg96w1mq8YRHVFQaVv6zRfx+V2ipM1
OLUeHgJAmAiLPXszdILRB5u2EDELeDGWprb+bmJd1R2ETFsomw0BJsyWbdX/I9uUoBwPF+guJ7Qw
hx1Ycuu7WYsOndcorEc2bym+LfZwJuYZhEhI1q0WbfcK1MOa4OcAcNtO62G40fwyCgRisKZP4o1B
JojpkyZxF5liIBwWpTV72geO/tU3TSIeHf1BuvSmDudtqefM4P9itXMqbBTLX1oxr5KjiPlSaxge
dbUXu8S7EK1MVZBeCz6jMPcrNoG9Cfx7qRt0QHyUpKOFjEcHkIa6p2SXQ4nu1ypBRyY7nF9xJMyI
sWhfFdsJERtuBBysuoLmKkEnS3DPt3SLsmRrLKsDOzL/WltYJjnwSpDyU0hTmmbmlss96d7gtlHp
HRQzXYEsWhbPMiL1VPBPiTKfrfykE3Mpd/27Eu/mQYfeyhtvMnW3A1MGJfGQRKWDlcph+cynfFMj
bhlQdIHLKsBLTKiD+mpw895kP+IE7Qa9CxgHZN3lesa8cumhFChk3MAykjYaGWSkHzYY26/JPep2
5pv0GO7Wg73eq/pcEg2zyP3vPL3Q39ZuEW/No0wymnBorOeq09OVMJ5iREVEqpchl3OgLJGuljjt
pSzztCZak9RrD8ardZxAbkaJcQ2mGmHBjjJoHXkl0yYD7tr4lfaT3WKR0grEhjlEpcTJv5JNQ4hL
xcJUbTLXzHPOGjn56pO7IrCFbWkP2VU6MO16C6ImkX8TPQc+MKpGAto4eqxDwUluOv6Y2D/Rc1WQ
nCvsRwBTGi0A9qeYgc9V10tbOaMtQQsGalzgzu1fpbcWqew9v5d4nX7Ux/+kVgK7LM8NzkHhxhBh
Ma6YB94TacnQ7I9pE1hAGJTME4XEXBuquSIXJg8l7t91O9DnsDWXuDiUetz0wKzSg3k1zNfqUX1a
b+29vdAzyehn2MGzfv8w34XFHhG830ThxyfWEo8sEi/+G3elBPwvcxIEGqiIWSVz/95SHJ5SD3On
95YHilRfGTn4X8pIAAaRu/AOyA204P/ho6eZCSRes9FfTHcFpslxhxbd+5pADhr95L1xtADL9C8N
N8vx3qohNbYINCMUFK9C/SyO6jLVYRCZur73X4ydSXIrWXZtp5IWfU957ddlimwAjrokAJYdNz4S
z+u69pakEWgov/mlP4nIGf3lVErKeJEWKcs0BEnwkSAAv/fcc/Zeu/DVQ5xvk5Wl2qvLJPo0K7Fi
Ro/i7KDghs+/GFiQP5zpoadxfaAzWEVbYO/IJC4gOJkbr9Vptu8xAraplSZPvN3cE4pZE5fWl8VD
Q4wnXSbLIf4eY7WR+VsCShVKeTiXAPKvUmSTZAj9HJtc4T+LDeKVp2gFIXmhQUbFhrOpt3HOAn4d
XlI6RVILExevhysOEeHmpouRBDaSgZBdV1rCvFpOa9lDelKHrdrfgn6msBuK14wKhVmIqAkuCivm
ZtQAH2O5p2mMQMl65GAcEvXTUT0/1TH6iYf2u6qbM+ZnS03dvop4SYybQmzhgFdyPfEkbPkxVwFw
9x/3nGVHqqwNAk2W3lEDFoZWN5vjv4arCddIBVzCkWDepuac2RgRSRsjosJnUQP4iRkf2cKatJ+v
xQv0oB0uslzZMuhELjLDSRa/bwDQrbH+UzoFyvViCWPbxdVichvzilKEheEt4VvUUNmhUrPZCe1k
M+jpHRWbtwJhS9rBTUIJQfNXwierMa6oTehvOi/+1yu7mV5xC6PQOL8H9EEG6uC7lSF7jFM8L0Fz
0PIrfDkPQ8tUH0+M9L65Z95nxPnVpBxU53emDo5J546yK3U2078W+zLv1h9lOtJGkndn3eUIQEbV
ZuYihzwrSPsSb6FF8S3sMro30n5I4hXhfwiJLmn1XVeDreQ3q6ZIlqrl7mjpZOGu0LQzK6x9iVA4
ruqxW8lULzbfF1jRzh/ita+JpQTKI8fXK+LoRmKCQMd4useJdUDsTN4PWAc0vGxi0M6MgMrQeuLU
40bbsB129BKicdNMFL7ZbFEu+vGwzxkgMwlCC9NpWOch/1JhwQOwavEJCxFivFS+JAl+u1HI3qLy
oP0HSHI+3TBg27cTCjY7cuI6sjE9lpwtOJUlREFvNU99j+CfLUYM1m4DqVkjB1lLzWOcBXe3Le5h
QD5H2EYXNShGTNY8y1JzsV7jeNy7bevwt2ge+AKCYYipH1H0K0mrA6eQv1XIUmFkCOQaTaUtDFK+
hBdd/UfLc988NIELmghUuPOq9zpcve2aue+8w8yzBl9kS99t/AhtRoRkU+5o2pJUjTk0MbBmMmjA
CJfT41OtAG+OnG/DxDoNgErAzlOxGXah8k5vcdIMEDD9Wp6FAMkkyMktGWj0EQqizO8VMHuEh3Lq
P5ppfaAPQp8aHUbJmxAIKFT2zEfrZrqN40vbNkfpQPi16anbkDLGXHV59sEg6t62xtpX91AWwuYW
WYx5zeIF9fSrQwU0h4G2fokG/1jhcyVsaKVO6kEJOKIxC/UErL2/ItL9O9Qx2C027hx/Ian9lXHV
oqXf0SZMxaxoXqQgz8ZyRepzgLJGXiv4WiFNVKyhGVona7NOyYMvVei0Z2HkG4rXBjUuk9tLrV55
B2CJei0P0akkyoxWZx/QeJijrmmQ78kIwB/EEBxTTT0+mIJ8gLky0SoOmtLNCtc+64hXPadkIU+U
2vELL5g3a6sL1DVw6pC1gIW+qNFH6IS71Z3yaPnpB3a0Wfqmda9dLe2jUy1hOdIUIOmG9J7j3d/q
doVvt9h0ZMdFDBlwgolmJ+8sA/PA23d4cNA+SosyAK0jBW7/0sjszp0fvgUvVce7sgLwmWj+KiZV
a3xyF1VlXMUiLKt1sS5HxrPI48tVRNSFU2CF2YG8Vx2CJEjdAw1WEWkl60f8KpHq5KpNALUvBtJp
nA6/LvKiYKfgZMqdDmF7zjaQjgQGO1apLyD4wJ9hAkI7I6h2CSvzg/Zqsg/LVjNjoJg6aSo7nQqt
xDwGiOWVc9ftvW/arK8PNj0Rqaczz5Cvx0muzwAIbRyre8E8wy6bOU9N9uzTZbD27h2p58yiRinn
4bwL2PBihY8kVboCLyIvdbbrrPh7rHO23DGWpe0CKCyFHuLRcSWqYraLIghTSbp9cu1yJwC9hEGw
b5JNY5KRQdms0SgWc7saMH01i2yhY9ANSaM3jPqABJhjK+SLYRkn5bZ2gGwcKbT2XsZ8CuZJCd1k
kcMsiLaxbywF1F22IKdhnX0xCmiTuKaV8jThWXZmlR8ctzZfOIJbCXlo4yvFcNxXF0dXO+7v/Qev
wDNAshxRv3PTPz3kiKRKfVUQvREEtzQ860Pz2gkgdtUmJk8WlzuANxQjSFtL9TWrn6e4ttY7lUaf
rVJUNfhe5lLTHm0cRrnQqP8tnXN4CSqUuqs196Y+nMRCl1RH85DN54mTNN+VM+POlG5JFOHoDlUq
niywDk/Cqtbu4xCK5Y6UkfUAVq/ZWLm/7/vx1Gx1co+MjcThSeYuBWgTggV4j+hjRXXsnsN776WE
E1YNUgbXM1cc6worf02RQRiQelC0GMWC7O4b2zVxnj3z8M5QXvShLB062d9sX9qEYVrht0NBUja0
pprCW9VQe2XiRPm7AhvVO3Qd1d82Pc31Pk7PcqvOqyx8bRInL8ldiA/igFiW5F2WtMFgQ867na6p
h9LlYrBjjkFdJug7DPC/K7wrVZggl8HPrmMwCivXXciRu2FIouFlvRC4MaVm9vpnADusG7VjERjb
Str3ijmTQ+R8NG0ni7tghuGG9szY6HB0rNvw4FFmq2xLDgfU1nPqJcre7aBmD3WBgjC58NxZ/YKG
2hElYs66mdq0vKiXx3H5RLNpY1GkZhNbC5j7k2JCGsB/lD5pUbIu+RSVUgtTW4Wx1a6qXSRu1dCS
Cem3LU4oeuTfYsXfNSY1wUZ0HYixkEUsgZshS3PfbZaYlBTfn/FACTV5YEcaWhxFSci5Vs9Cb84J
5IVo0VUd6g+M562ZJtO/0Cl9mHJ8tm31qKQozoOCfq+dxIhlR2OpWfob3o1qIbriHVRdviyMgGJT
InIpBI9PHyCatUhpWjPEESzze3rJv8sJlk1l8EMnbWqcSqW5lBLzSQuABzYRa0NC2Tjka1GPKthx
8Uh07axBdDyTYHdQTuwIdO8Ci6icIloFOpBszdVfOiVh7KHxSpTD2asQIyoYW2bG37HG/3Ywb/K3
C1mYsgkf6EdjPM39LKwKybjE7dYal+aTgTCvfanjv+PqUxX9t1N1TVZ12xCyYlqK9YOrz0Zcbmp1
YF3SlABNhn1MwklvxHPiKsDk1COddnnUT2n3uWk5ORlspB6ls5ztPdQTLpodmUFPuBwneW/BqH0Z
kKESSMO8RUXEwd+JHYtKIr32NPMml0H2qCK+Ey2oeHRQPIX0E9DFZx6ZR8Ng78EnowKSve8W55Hb
WCAmX3Nxr8A3TD6PXZ5vN/3w0dIquBi6inoYcYJ9rWkR4dW2ntB+gkMjeoTuS4dnUg+KRcSIu48w
0dGEX5ZCWeFy3gLBZsTQRg9BekmJl+w55NU7PfoGuZkBJJLtVUK5nTd32gJ03Szab+QJEP3WUFmn
sbdmoNozJWc/W9lU1B8Dpe4lM8vtR163m3TdNuH2uUy1/TlVB8fXDGSNeVFe97LZ7NlLYJGkJyht
dndGUCFnr236qJGbVKqwUAb/oCqIxKOKKec8KidT10Ofm1RmnMC8lEu8CE7Yfsx1SO69jsu5ObRm
czA2bWQtkp2yMXk/U9QB2BilbP8QtdV11PK1XrgPNvX0rpbWUDPNbnQ4EcZnPbmJ5/oeku2dH7yT
iMYLZt2oPVkbWyq3PhJpOXmJpmNiGC9kqoOr20pLUsXBGJWPsYlVlsTbNF+ugQouwjFeOckJoN88
Ik6cGIiCx8FLfwnw+nzqkPY73Fbe+ve1Iopl/403tYJMRKZSnNwdPzidJdnXG9ULTPIUS0FzY1yH
cTR3iY/a2FyvbXOfeeFq4moX2nUUt1a+ZMBc4nbXwgSpHpiZP6ZQH8Yon0MPXsB6IBKpds1z2/Rb
oD8YvRn1iOxQ+k7f2o9lny5iC37Vk8AJ64doN2el+TEZG2Xvoby5OcxsZ+i1Gb092sX0+QOIJN90
yscPELzVneg6NE7qY18/d7TNxKw6oE3HrUjuZ+dsNGAueCKQloXmm+yb33VpTWBFGexxFdABgLuQ
1hw6Q3LAWa2ncVQJiI/P8Lv5w7bl4gA0gQp5Oo15q1j3FgyKad+sVJTUzdKQqy21V1jt9oHunp+l
CoEgiZycsbqli5CmRlKaK/aa7TTdVa1QZ5X2NrYVrtYUmMMMPm+FupxjiKouzb7bVm3+qpnVBfVk
VXq7lPAj4nMD91W13VOnGE9KyhocDDv2c+QLyqJdDDA1PXWG0dtaeTdTu1dE8wiOFMlGjohVe1gs
3FP5JF7y4lzcaliDRBxXe0MBj/zdreLtNCvIYHDzdHcEa0c6sqlH/03Y6tY+i4tbBpdqHXr4IGiM
GWg1i9Xfee/96JKedFSWZWkT1E3ThfHDeiqaMpU5cKDn9IarNRbqDN/sFmL/RqOjEi/sldzSb/Xs
Mwk77un3fztWs9++83XLhj2KNVEITZ0e3l+JpMKuSmXDUoxLUUagUzt7mUNcnqmfrAe65DDVAraw
Dmnq4W4YiWRGEMCswyO3cRy7teJB00bkaZlU+663L0hGVY8h+TDycNMDjQQkwZboESqkrTPI7hO/
LL2G1zhDULn2Gej333SWCfcMzgu3cs2o+dxxcjY/Dd+e2aygdKdNQtJ7eTFL+WBlpspTJO/a0CBf
3RBr3zIeVgUNiUoOtujnFZEAHxx3H4ZEHEeUL1FrHwa3ngd1s3NHdTm08jrJ7H2sndxmHaFOTFX5
GDP0n/phNYBJ2qIB1JNxYy8IjEZ7kgcADkEcc0gY2RbgfTsNI3qtQYm38gWFpMd4hkN0SIuB/hBR
fNLF50+ZxvX3hr8HK46Y3wEhEEaPTnWY0hm5jwge/S1YDSBAPgKJJlklTuRi7zXlNWBI5i8QfLLu
R8OyK5gaqMfWP2nE0hVEf0H5QISUKbuWGTVTOHKTGSFE1YImI+zgeW7DuaFFctaaz0CBYzRXjmMT
MQLVJJpCwK0CHs4lowsUxJzDdilQRfqOarrKOXOQErBYhTyRZ1Vu9vkiQ8LSqc0+sPBEDOpnq4NB
KTr6bnIeXiqb9DjO9KuyEs+LkfZerGsrgA/9sG6TxZA2W6bVSKbK2zNilfmoL4Xivy86ob4gkHHr
mdK/TV1BpfeP4xYWG82XZVJoe3AdHWsIgrs6Dh0tbEGJ54wbRwMRXV8zBpA1+dj7FZs2Amy5zTAW
IfLB5BVcfap4JsajzMn+1XDXehaxiFOBTjL4LtdXvoxfwMyXsuyvdOiXPt4hxzNI9QiviYwC+FxB
v0YgESrbp5whWBaVpwnin8wLsoEwp2jJJsl7p0GHhaVVWlif8gSwZdwNZx8M/ahVNO8tbPkg4uJX
O34vk2zTzBOQsau4srtZs82C6pDLOyj16zVV7zZB4jkWnBTadiMXLpFe5akdwFl35/pQHoD6kRWw
XPdjSUJR0swihw7Nor13OURTXPSlxGnxoX4c+C7/bUjNRWIeNMPdds9BpNJ2PXbe8JB9Iyrr91cU
8aO1lfVsqg0t8EwoL39jbRUl611fNtol0wjjCcBmBDFvTLKTVppWrjvQ1tlkGh4UGuvSis7/rh2q
BcHLEL656vWvN2qhkB9Y7iyeBl3aiORdoiVgOsKMqObSbW3dbCAvyCsM15HSbb724JGdUbMpfbxr
Buk8InjT3RKhmJ1m6CcIP1YpQhhLlcdQiFeca9ezbiTH6Q3u2ZdVKOrnCo2FWDd9OWvlG1JV4hj5
X6rcyki4jqI+22JQcGDTvV138vtuSDBiSi8ZOsd9bZRbg5aYJMoHj4cdFfrK0jGl/f7za6q/XbBt
ZDy4txXD0A3zhwXbrRNJNlJJuZhq/RmVwMwpjucWKAr2iJ1vtHi6ZDK/aee0CQktDNdwRYWgUrlU
8rWVkxowQtcY5zY7p2E3TqUOZ3LWkIXIVbyYjcr4PhqTsV/ePUd01AOioJRIZr4mqcFHLcmsrgpa
5qxb7tu8fioXkqCRAiOxHd6elbG9yh+hDKxp1LaNM4hHcyiOsBOAXvQA959yfqi2tSEdW5F0/P2n
R/0NKVXVOJTYkDct1QISpk2l3l9taAFi/CrO8vHie561mQCzC62fGnkYQnaJPl5HWoGzwsyOuBh9
33oO4Bl3SQyOC+mHWtpIvkWKFkCesjOx37hqxJ4o7pVpEYVhdSQLVAkxR4kiz2lo4L2anIxxomPh
OAcwwRxhy6QPhQQ8cJERp6PN9EPRZwfC8LgyaWXPU74m+8oqMIO1roBCyY1XMyTmJdxHImBBVROo
7AHqFl9wID+7tbYFErf2YmKx11oOB1WdgBuFfShZhRUQ991+UcfJxu3TjR2PB6kUO2Xlj/6hRTMn
CDOr9ANAo2uZGyda4w3uvWki3b1c7GiKEEMGmCPEmTWhRBjk5Nqr2COsbrMag2LemfbSXddp6WCT
sB6ZiwhmkOo90DDskuSXtSuTQbJG1Qz9fgacwjOOCqX9+BzXYtE+95QONUYF9tedhp8NyKFjXHRS
QL1VnvR7COB2dIb2u0rGAQw65yDfC191tXeeozZfRBJEe9KToiUMNs4lmTMzXQrWVCObd01zEeVx
UNxTfpRFyx5Rt4JrNS4Z/fnelHD3ohfFJtXdeZlI25WBCM4r0yezCYbZefDPTfrYj8PpI4x8dExt
m2zJfT30Jjh1w2J6Zm1MUTGfMut9KpLFOQznmmpsGxRDbi5jzh/pDqb10qZKaQpGdKvGVq/jKpL9
OepL9jXC5b0OUxktebtfQEBPzoXTdiD8ZmaPaBCkGTz7DgfdrKjCtz2VqtQTtDPGr3kNtIoRy2xQ
ZgN9UwEUhJoGyKYtjq1Sn21A9x+WMOmC826A70ALVFaNR6NILkit+xb1SdU8ni+KRX8Eo2y3ytc8
GZiHMpzGBT+MBn6tO9LYb6yDfiLXT34pn9onWXUQHjkakRov4a4inREDQviQP3pXceHyMC/jWT/0
fs8W6ULhi1a15ZBAjFASYJX1rUuUVZaFDGDhhBAETBxOlbV4v2e0TqVZ4nrEw5rB4u8sA+pvl0lb
pmyFPUGXQqey/fUykKIMc0UjD5fc0NBYBSF6OQFSEgq4i3wprab0VOVqEvGHXnjHNWi78rVg6mfR
avZjzGd5YjWrZF6q5KUDkNVX2I4+OS4Doaw1yCr9Tun7N4AItCUyep+4WUsU5uXWIphKmfQ6IBla
aadVzAuRKgr4mXm5ZPg7mdmIaRlnVmQ4tx5ZE7N0LIaXpL+Na8unrIkf+uiWHTSgJ+5GpffgeoR9
gUPwFnKDFCbdxESwWZSa/Tqir5KSQEPReZ5qwpFKHWGCiXOr+Rr4YVxflSEOI7J2XKR743jqOMTR
v5K9e26ot4VX9gebRZ82mbvxNmUSrPNFw14NXaJqUAPCpFdWfekxPkvJ/nn2GNrUZJKMC/vBrbuZ
9DCFQHnSY1wOe7PFr9Kgng+aEWI4gyiFMytgc3JJscrECP10SiSvNGemin5/qXbRs9lR8IKsDase
W3CbzRrQwsU00gbTMVMFFB6qb0bDGHEHiivgV4QzowPRz7Mq77Bs+SDAxmwxYlxFE5Q4EcZ/Tn1H
bREJhVMv/QSsXVl9R5CyS8zuJcoBOmfGc+N7V39RFYsx4YI4RaBjYtU8XjUy24T8WTLOuRWn+lDX
JAtpQbUIcVN4TmX6Dz06xRiDC6tmGzoFPCc8IrIRzj5LIv5qIrD87q5HxdnTum38CEI+Ypgeojr5
TkNBsVfRNGjyUdXANzZeR8SlGWdprv1lBSVMiBrayvjGWPz3rxBYbr8pJCghVFqFqmzouEV+oFkI
ViGOPlWPCB9tgF4H2cwI8colQ4zhiNfDwAKGAS1YtzSigdEpV2oND6XRvLIxIj4ZMVlsdJwYETA8
H2clAxJFdlFODs+jrJwU3J6gOqHEBUq0V5LSAf07a13tm9epH8LSF+OlZlbBccSt9pEW0GMjrDeI
lmboHtG6MRkfSXNz8X7l1w8k2k+tihDgHNXKK3DzOgp3sio2pNUe28h+XUltt72X9XflKPozG1M1
nWU5Vnk5YoBStxbqR5e9shG1Jsv72XCRG4uckS9/YrKQDoJcoHQWGtlhRFWH4C1/rprhIzG1Zy18
qxZ6F64YrAPpKBNwsKqyGtuUWGzc3TQmPiG5HR0/zZT5AzPSQeehtkn9n6jYf/jo/9G7E40VDx5Q
qj/9E59/ZDmeWs+vf/j0T+AP+f8/Tf/mv7/n1//iT4fgowSO/73+3e9a3bPje3KvfvymX/1kfvtf
Hp3zXr//6hPUgQEg5uZeDpc7vob661Hwd0zf+b+98w/3r59yG/L7zz+9fyYBCXdVXVJJ/vSXuzaf
P/+kyCDwbYNu9D/89S/5y3dMf8XPP/3yb7/8vz//6y//55d///O//PIfv/zfX/79D7/8x5//efrC
3/5R9/eq/vknYf2RipG+n0ZJrWq6xpXS3ad7LOuPtmZqwuTq0WzxdU+albX/80+G/kcdz4QtuHoM
0+QC+ukPVdZ83SX/0cR5ZlumwX9++q+H+6vX9n9e6z+kDU6qIK2rn3/S+DW/ukotCIzT/iUL+tIy
XSflh86k6XuMPLoIXNWIphR/IPmpKU77wvDqk9Th0/36qJQxmeUgfTDT29VapryxmjLaZR3UDFF5
zUwaGjaL1CMGnkJkug2z9FbLSe/Q6MD4XUbDLe9sxPWIGteSoQQne7rprEGbaZ5hL7++lsr6o+lW
0TGuhpewYMwzlnHv5JaEnK7gqO0VAcAEW7E3FGPIWDIuJkXDzgJdLtSC7Bagczhk6fCsx1LBwS0b
l60kcdEmMFSbhvlpU9DnsGX1+PVRhA20SvOtV8gqhOliPCpS5R8RpJ/8MbZ2bd2Ny8S0AiZQi6yE
GiOPbf7YSDpCCmaB2CXNq9qj+al45ggQ5lOXNWRlg+WlJd2ppXzMoKIdrYg+0BiMT4ZNhlCNIdtu
vODQZF1+SoSZnUoNYBVA0VclinM4ozzfZt8jomnix5ZG/y6RR9S3Xfi9jHKszbh4HWMwsltUMpMb
aUJdbEwYTiLb7gPyNJvDa9g92GMXcTkhaxAd0jVvOo7QJY522ujJ81huGvycLa+mpEe7Yrr5+lSR
fFIHWLXAfAfDOo7s+GCXkxW7zfWZoZIQD3+yurqwma/2FetafZXAMp3d3MImEY1bJVBHxmf1uP36
lAsVvls4XDKIfEvUpNVjbGlvId9/CUFh4yciMEJJwuEkj25+HYA35O7nqPinOtLJPdUVsVXybmMG
ckyqNUcPdUzkizzdkPTIVD3kfaFo5nhRXSU+WVlARO702fQdEPpanJdFQdNLzy4cohCY5rcygRui
uXcVY5EtiKHMVW881742nolTI4fW5Sw0WCWFNYfSVaW73d6eKPGWpTgFzlAa54a+VbOcTiRHNx0b
JjdjmerbGlNylMoNmjIrfremrLXSfZMy4mfcEsbI102SNHQrAIAsWpfwcbOUt7ofyls4tvJWE364
DbvyogWqQAvRmdMU1kCjmPzlI43f7CTKdFJv34ke7r9JvUFfFJTiQfUbcZRbRJWodPGLo91JeIby
NLSundyYR+IL0ZETPHtgpPyqpT6b1hB2zTaUTfym2NoD4SIoLKTr142eSvfRyBQQS665BLT/Isnq
wKs9ZMdyBCjPoFBsMnV49QrTProuvNmuD4EQGxkuhhLYVmym2KoqHu+g5tLj5FcLWpdrE+rC4uuX
iAAqXlqauzZXpEvfSnvJSuOjlNvupSp9sc5MHeCYBG/b6+Rq3gzJqZSR1Oca6BylRYzRIDcXsbsL
k9H+z5tcHitmABHD7KTe5SO6+tzzcRuwGsxiZrhHMwwA9JTGtLlymYSybSyVmv6QoRpi1pDlgP+i
PHGlaFcc2BxHbfTbJJdqV8s19KWZIwGRM39nD72/+/rImj6KiVaGND/d8/X53/oeKUB/XatB4nzd
K3p8T0MGqc4V4tFAXTHzo1B7rkafvCbht9ijBubyUGcOcYEdg0ZeTNqphe58ukH6gG/qvz/9n6+N
htbwPpa2oT02gJrAOojWbXHk8Zr2nPNWgR1hjUlsvAVq2pzzTobsNnQM+4axR5UT5/uGsKOnoRg/
Ii1NDjoXblflLXZjn+Z3GKpvST/H3wX/WOsU0E4x+uoO9gF5lw8FuSIzQp6GU+RpB0lxubYmy1fl
giXVc79eGH0SbKRIAtU8eQQrwsfQtVddtYedVu3tdBKs4eFbWsjgTop+IJzR3zS1Um7gg8tA2gP3
MS8GWgzM5EiCjPE48X4Y0KUD6IADrdj6Yx11ZC4Vdbygx+9PXGlth+EawB9Dka7tUECn9kGLAkI6
QM5t+eMetSrSznJR0sjXItz0Yb8ePCLzvBil6GB45Tmt6f4qSXMMmIGBKhxvXzd2DXxI8lpyvqM5
Gxv7kxg+bNlMHvOWhHmyiEOcqwfXK2m1uzJSLx2WJWdz5GCjiQoqiaccAqs6+e2NYt20c+1ohVZw
kjUiIboydJc1mQrbWCvE4euGi7eAozSTYmS5+HOfSznT91pXQ1pKtZ1IDeRD5AkuTVMjPaf0Llkh
hQSudJpTmzyM2gqRCxIhihlFrPFwO3KOFF6XA/ez8uj3pTT5AlNIp7zywc5boKLakb1axiSyK0dy
x1L60TmwP5ccjDoJ13bg1fRYajIXa5EfROI9sqJRT9jgcwY9lpdmyWWfiImNrIqCPG2pvYFOgBAi
VedUMq91aSmbJg+1Q9X13XLiRyxZ3D9yhI1JORBR3krR2Wvl6IwhGMqTyVQ168IqW2QyGMsEo3zX
qTvZdcOnxE4+utwtj5rbh09FK06N6WpEaOlHu5DEUzw6/pjTXRrM+NjHRHUnmCKe04CugyUF8Hsb
W2K/UZGHF3XrqLAtVogX61uWSTSBRmnZeE2xk/zdSDt0Cxmi2JktJA0NbL+L8nNtNaiIpcQOHZ+g
XUdNku5VZOea4DteZRcDhIWnKsixDSWl6S77aZSRSkI9qX1Z78eeJ04e1podGy8muJyYgmdfIVaM
lMA6a4bCLMFnWSk9LWBKNShiTfMt9poH3K3yzZN7cFZMDheM79t3XXcqUYi3PPOKpWq2JKWAT39k
loM7nPtz4T3xxnoqfC4OyeyjowFqGemB5m2HAFN6U8n+0W2Ig/FzTaErFByFpHpvFL3zssIll1Ve
/6C4EvPlvr1ZaYa0KkqH1WAAELOM4TSKNHs06yYl6C/LJvgJV4SqbL0MAgfVg+FzJKf06hOoqK4i
uTvDHDu8s3coHuWqGrXAsSOTSXkubo3W2qQCGKCWWvoZJKsmG99wJz/cSMtA9ZN94uo6/j1aYrVR
QJPjJT0rcd+uY7VeW+UoE6GLPbhVJc7hhhdsc9l8YZsvHmpddIdiDDYdGVdgKqrROgS9jJFdlvct
RG5PyYJHj1E5bDhAz1nR+o91Bv+AQyjYHBvevjbID6ZAvhOqkn3Nh8k4bh6swKs+4hDxn1sqeDAq
nO9dY+P+1DHkR3UfECOfj7cQ/nFN0QuggKUmCbk83XTEVzLdmUd5R0FeSJyyDXkbKGyTM4pZeZtT
pv/2w6+7vr6VgiVbRYUfzltMNkAWwnc5y0jPkdRma5BufMvCCP1oFL6Hvg57ywvdvVJ30YMIQpSp
ZIytjFwPNpkXOGS6iLvSuA8ZgOz3qKfYcm0/fwYn1sxJh+mueic+/Cq4WH6t38Ii9TdIpI7KmD0w
TWucArD0XDF7i5o1ous8fcQ80dp1fnI37aHZmAqMzMBI7qi562VmYJsz8rp7qsJIXRZFEywDc1z2
VRefByMAmJDoH14TlNevG70N3wovw+BlNyBTwr649ZGb4ruqGvwVfJrTV9v6CqEUX/fqPD84DhXn
686vL8m1cSQpRzp+fUnvtd2g9IiOCkZtSWdHs5zV32FKRB9cDWmiupJcbiXZJt3dEuHcSlDZJTo7
xOSUqWyV8Z+atPWyAq/hxIE9XNCFDxc3Eg8MqNp9Cb4nH4ajXiaMWasOloAmhmMh0uH4dUcJGrxU
m4PnWgamNV0C/kFDaaaQXfgyNjJJ1exRFNFe8+IrLmxOvyFwhVCbVoOdMOiXrjDByZPAMBtDo1h2
fsS8ZboZ21aaJ25qkb3YFFz33AibliGqE2RTobn7uoFBG2zxrIC56MRWn25CG3bJ10dfXwsbC5e8
ZSNE9Qkk7fLkGJRmfNFzSsrWoEdnV359qHSOL0FnyVuTsgAsFpX2vPA5fpo+h5gE/S8sTwlOcZfV
+zKiM5NX4qBLmnXoo0Ac5CRRV0Nt8raQ6wLia6ufpTiQHUuqQrYXkOqFuiP51Ls0ILWOnUo+d/LE
mMbdS74AcBaZSEpV3pk4nPGLlSW9Ph6f05vxrvAiErQLrE+G5N6zppVXRtWbMFtkQiwK5mnrth6R
feTE0dmq1a4Nq8ouMSrsuds246OOlZuUdvmtSv4/c2eSIzmybuetaAO8II2NkVPve/doMpqcEBmR
Gez7nqMnAZo9QFt5gqCRIK2hakf6yMhbWbdwJUETQYM0kHSGZzR00uz/z/lOYC2GaRk1DnF3GHNI
SfG0wvKJAHhQFe/YeLVzmc8QkVlvbMe1VvOLUdSYd4BtEaePiCC9MaVfJtNqN5/seEMMfNp4D1oJ
YEz3h6e2yvzz/KKi2WIbjL29nHd1tc/uWvMhT3PjoRVashyAOh0Dm/hB18DdpZeV/9oxi8Ny4j1X
FvGRakxBej5uutWdiMWuVhQazarzmoGmWTU2iFOzaoJV0ln1Ocglyp+YOC3ZX32VmYDidR2Stz4+
1VT3MoIAKRu6rBoCg2RTncTXGvPcq2oUJz8CkSVZkEzWQLRkmttf+kKv1kqEoTzJyvaUZawFSuJ3
JiWDi8Z6KWoCKPWeXOrIG0mU84mUaNuyuMnIA7iP0AgDgp35+qvhKenWqUrcDMkoXrHkrYaxDHdD
kZGFYGLN7EebXC0NfvBYEiTX0QBYZGNNG9RNMOXWftoeQiNw70OPdrODErQH+qx70PrzODmWaODO
/NLkruBmcZCtkEcja16YrLqbwlLkUaquATEWPQgdz+A2Dz5NTqAFTrrqpmN1DslOx++Fw4jsWvyO
zi4vxBdXrcILIQUSQ4//0KGEPyeyvIsSpJvJNDDjhf2D1nE777pKsaHj862W+lFpXI+bTvbs+Wii
C9XKVqXiqy+hidBRzVd++6Nyav9RcclV0fkmRAO0oUxtHDclQTuDGacABvSX2CCjm7nIDhhzpC4R
TBAS6ghvwxehf817QWVft5R1KfrsMA/KaOFTpXlkjaR7K2m5VYKm5mkfRfDAaPbgG6mOrs09JBkv
OP3Wruzrp771eJp1RONatXBf1cR6tlSkqRgFCPf0kxqY0KjszKwrVnwuoW2kIl/z/XzpExgMTDy8
hUuEyOPY9t5jCUCXdMliOWIghrCzUuVgLVwTW3yCLhPT0cFMDbEulQHrValUmHHpEerJWKwNlb5/
mehPLr0Kl7ZdKtESIAoe9oqHHyZxavJxpmHeQirp+H1w7BOvPPr1UB4d00RmqmA11UjA5Vs3Hn39
mxpJgTQQod+g4WW2MLGua2nDa1JBQHgs8LaeBl4NZ13P1AV35pR70Cskm4QdSwUP0zSN7OjNDfX3
gutn13e1vRnh8ZlFhxfHiWn5ZYH2VgRcbgaJRmEltFdUwGTq1rb/4iuoZJuhbp+aXMKdd3QXtCzT
N+JD2gfC9eoVhY7gvvamHBq3uXWt/aNRzYBr3JCPysAP37Z6uecPAQOl8/TltN6jfw2CKPOonxGL
nn4nwXtV8TF4NC0E3KQlyyXfGpYPGxavp3FVq5HPbHPadaWVbAIeSgs1z1uao3+cU5N9vi9T6/7X
oc9TiCp5pxB4r1n8hBq6gEe9l+VGRPS4HMKjh4wFPyZmb0k+rLNWuM43nYCe08iBVGYZKs659wZn
kwRThnypkR/f5bl7drDhNkHcnz5PrHOdSEB3WZgZRoVuKKhAUFMhHnja6ib3Ql8RA5GrtbgYSWRd
3RIFHAshZKmWgOerGzc96YlbnfaMwe8+j3sV8/HO6E/z8XnIQ+VHKcZTOhTVIZ+GwPGrg9vhCWv5
Wx8wEG/HaZ2Fb0HyJLIm66VWBFuRVqyj7XYKTi9HioJW/LX0jACTaWXegiYVFz0m2CbWM6RuJmW2
Qiu7CyoB5QYL0AdaV8VfY8tBvpCq9akrtLMHuPykDfjY3EZX3y0iRmvyRYjX8e1VFJHoNOp6fywS
RK1ey/wo0jOLgBi9v1JKESAhCXbSe//vBw3XLja5N2RLlqtLxbJeQk317yIzJFyl16hiqhpN1ME0
CU71Wm4/83OTGf51dPE7TE9MI1OPnpTGrgmt1uF5WH0Ibp8XeOCAJ3TeuQCNzgpjE7JeOGAFoXUm
aX/OQ20g+QLwHy6NvI0vKXBonsZRuHEpaC7sqMPFpfYoTZxJoUZbUldbZU+nbj8EjvvYWbpcD71K
rctuTlo8qoAK7W7tus6PoTReiElrXv04Tag2BJCr2vojq9yPJq/LV+afCNW6Zlli/TvFtgGzeBrq
SvuIIu+NO7x9qR40g6sIOKI93fJtEszrdFPHRLUJmqLLIIvct9jiGlbNSdwdf9cn010CJQpKumnn
B1M20KHVzAr2hgsek/vWRlfy5DHVmXlkvU/wecGyTLgOPkqeeOvcNKoVZfA07vOXELBrAw7y5Lgx
D6Ig3BoGpgXZqOUdVrdqlyIbyIqw5VcQT/KVxE/J8WNrHqh9V/x3A/GrHM8xbK3jxt4UkW8eVS9/
kbYWbdzSfAt8j+s+hd7ThdaD1UrloNSRd2xbFGAsO+xJWkD7X/rRaeo9q4H5MUyg9KQbfFLVQvy8
peEfIjn2J8tSLyzlqiNR23dpOxlqvSLa5ZQRpybO1cBzc9AsZgVdJPaN0Fdl7vQvob3qXe+rGDv3
DpVYT8HYkrCFBm8P3uGOb6K8DRAGUr1n+pueUiYKQURrsdPlcEo7tJUxdRuQxvp9a/nvWay8m16s
PJiKQamFScpzMfRfJcTOtq1/dP443pTe0xZYH70nYxA9BLgD+B7wUHGX8ncZibntvVs/cvGoTWFu
uY3X2wrrnaIX+ndaJ0dtchCXpWpsPWQBDlhSKBhuYd2FoZN/6wwSuR07fSir9K1zJZQpFTEaiz13
gDox3R9NkYkzyGzYnzxP0NBpERx4Jbwb68r8FqTiLuWpj5qwhl4al3CCxmueuvmbMz9Jxki+VKIB
doXSaVG3LkLtKJpCJxzvNuYbnKvYi+0YlnSk7FgMiOc+gHwRqIP24LrasCFXHFxU28Tn3iVZTWoi
f+ri9r3kAUeOK5RWJ8G7Yw8oMol8W4xFSpi2Jr/nZfCm0Q14yVQAdVFDc4gL39yM1JApDwTJTYIo
QEjeNGfX7ptdPHQURcNyPDRtbu5aNxmOCUHShYdhuXJN+8q0CP5BViEujmsVdNbRCu2YtLpTSQTq
oubW8xZFEbXqgrYwZAYrzAGaeEm568OyeVe8wF/otZOecx+pF+U6xEYdv4EwhKVAkHxxq3IfHkBR
P6LrDB7Gvr3o0dHIq4/OqjSkucO4iv0ADZRvdDiqa1jrkHZkq5AMR6DFUjXccR0jnH6IfNtbWojY
lp1BWo0YqWMq4SKzinvJYpM8n6ra5Sa+AQPEMo1DWlERgbzOwIyyudNlYp6ALoTLOAALm7tBuxWl
8UjrqPxheQ4im358D7iyMsg/nkszylYshFhK80Ef5gPTUxNZGEI7U17NuvOXiSndN7uONygot1zY
V1khUwa/ikg/UZ7Mkewb/25kJhQVvOUwOvYZeXxzkvHgrqRRy9eQvG+fIst7P2aYw2wlu88G3Aux
02Ey7fkx7WJkytGE3+Bm6e+1iO7DSqnAbOrjxuktZx/XMAf4R6D5hAPIu2B856O76mlKfI0sHbWn
qL/Bt8zIg02wtQbWnlX0qgghYuK76m0mvEO47fP6WbLEMVnOLUdMYyE7URfa25T50jYaYQOZzRBf
7ZHV7DBQYvNZHzjERvZBlj3HJI4MTKfKIavOgsrI2udvcPQwNmDuY3UZKI8icYAAaW23wzvKn07j
imqy/IfRqe9DWRu4wQLAk1MQU5TJfB8VQ3kvqM6Ad26r9zK6UZHZaZVpPzpVZa1Uxf6gNI3Z0hp7
EnSdA5h4f8niOl+MrtqdDROGQhBcRyUybqqdKgeRDgA+LX73yj6gyFnmbvSemyG0igyrk99+Semh
7Px8MLddCRekLLMb8UxeHta7QsMlTKll5ee9e/VjC2W3S/ZBqt4pheZuoz5XkdQGeJDsUr8qKWh1
ryXtVeeTzjLWOKnPfaV3X02rAwD22k4L+JZn/b6J0dSbo4NyX6cggIjbBLaQ4bmMYwg6Vbh0K2Op
B2ujh5bc6LdGsnpHIkVA8c6iOVk56pubEdyOi/yp8nSytKfHUuH7+6DWxq3BdbhufBMnrquGC0DE
U110eFXM/iWVJlFGJM9QCJxuVznYjnrDdGsIk1VXMVnqUXNzxZHA5igbOr33Aiu9Jj56d3ixWJ2C
witkSnbOiJq7azXobzxWVmmRVIeia1iH2/LJtcoNqmAkMC5kqFxr1bWd0hS0jYPVTf+J2YD5zXFw
aYYzLOwmStZVYrNIJGd8Y/ZT3lCpFAfLyG5tZq4iMZi7xJP3CHHrldn6/dpBq77Jc1ICwmniKGM1
3STp+E3PsflYiVbxU7UrE/djVtlfuXyujQnST1bdQRImiM7VWigGZFTNJfQL2IUhWKxrYu9XcgOO
LTgEQl/7LcCpiJiqZaMECoYJPASJdlcoxGUNjTlQnOcDFrYWbKrpB5y3fg3zsVrrrkmB94wbFuRA
9RoXAz6jtO0WTiqISOEunocQBQdLPqohVWwYpqA2hPNUJm64iGIAi1kQoGUGPEUcJbKGPPK3iOMn
XnxXXw3F2iqubI9MrcdLUlUjc6qHIc8owbkobTqSLXZ6J7am516aVK/RiKrlqcdOEQUh+c5RNpJ5
NqgYwwf7NiY9Hcxe6VdlZr/r4TrhsZOkdXfKo165/BpQn33RFBZOx9ggFLBTqnplp8VGK+wbSqYy
aD2E1JV6ANTWL2u7vQeNZK5oaFGDqLh34NHLlBxKoEL+B58e11m3DcFByEzqQ6mHi9bouks78O0U
4bcRmRRPhO3g69BOcsAlrb5pUgyKnjYBYGgHycbaqkq3YbmzCDTQqcvklYonXjmbPMne34imiE+j
TK54Au9LCmf9aK0Sky4q7zosuqLfVS4cy5QpVU4h9eQF2PfoGCGzs99NvjmSZboIoWxNiDbOH6bM
+SrECYR/Fh2YDK2bYzwqHkYZwy67YzxSg3ENj4+lerZ6DU+EEI+QSs1DH9bkCuJ3FotIpbBmET+Q
E7Citqw/9Ab4kDfm7ylpxnTbe2jANl4XaldL0B7txgMvPPVIqX1e0aYTfpKIezT4+lbmxTkL3Bfh
F9qSHC8Cpg6q9FE90L3ZEqXtL+YuudcNUNA0iM3Umwln5Y+/sAn9kVdDf2kaZmwCJHOTQ2NxLO2+
y+HtqkL5nnBj5cIqtEX24Llue+d1ypue8vkIFNgOuY4U0eQeswgTGAVeew9GugzyFoECeTWKJPmg
g363qPkd+2X12uZypffF3Xg2ci/aBA6cEkP98AafvnWgnht73DRZP2Dc5283BGtLdcVOAPBArFZG
B9oQMAp1H1XDyGwsvv+cc2PvR8FDDiSfqw0OUKz0mAmrlaHI6tCzWM1rCPXRWQn6/NRGIzy5UdMh
HqD4ayW41yDOvneVytMBed3BifutyQdo6/Xs1C45UNPQYDVVzJKihw5Vusze3ZhPsGkVcAYU17lv
apc2sJwIcgULTrDQ4ES8ActmIVExu9KVK9XuKLh6a75dKq2Seq8flii15R7gkX2VvsOTm77EIney
ldM03bF1MZv5PgRbCaDBirDyFm5FnFsny2OWFohlDKETmSCeHa3n8ao7NzUtotvQV+pqCAHZYcck
Zc6Q1bnkkoBwgvsffrSH1Zb0vZigBNVcrXg2r5XG/25GMAa+Wv2ErwHjFbbaW0efg8Lmc9E2Oy5r
qvcPpp96FNfhnwUQMHapk3yL0tGhaadqSzOmuiY79NeFugprwk4T+upKDA2ga70nF87LkU+KYC5d
kkk01CTFKGsCLiOZP7sDhnyCzUoveOuikmghoKmBRoeGtmGUbkfNuk2srEI9l4oGBDBZyxjJNhEb
e7Qx3dEuxNKc1o16YVjUTtrHUTYjAD9mZ6gcX9FIAYEa3MdAej5r9xTghfvSGRT5qV1/dZnoPwQA
eCbK/CaU2ilTrA/aCB/uWVi9dZ2iP4mLWIuqaFZNj2tPSgfzrljXSXlQYzTWYfTVDAjwsNKGP4hY
rjr4yVUQ3DQa736C8Fnf+1n3Hvki21ug0FQpnnwWJnZy4EmLIyEQxkHR1IMXT7GJpXNQox9DXOpr
6JnqgoA5yrVVxwPGu6qyA+B3B3as9cBkZjWNmtgOXgJSP8FyXZhTmaq/dq3wh6sP29aT3HwIJ7Xz
sUP6ANgyJxd6X7vOpTPS6gLQZ5kHhkFsjzCvfV6q+7hTdyW+kMGvc7jj3zXmHdTIHrzBfNBSy1ny
wcQV0CLOboyu33ZjdUdGNLI2DaQT9IfBMZeETxBPY9hH35UeVQyW9wGuiK0LrcAJh0vuBXsrQTXH
R4owb8N60LP+21irSKr5vtVhIaxieM+s7JxG6d1gdiOAjKyD6wQ6XGdyqnLNLNJIAI8ZIbCY9Pej
WvqLwB/8bRB2R+iBu1qQlFDWj6jj3lzUq8uo+y4k3hEzSjY9faBUFJchLKkPI9cHULWpS6NfZ4pN
+TLpdjLrcJn1dInEuHHt4W1IMZv1BvQOz/4yNJaJiKjckyriGMy6CGYgIgyhrNtZPBA7bXlkqU11
zxWU8l3Sl9UO/zEIFLddOcUYrjJgEHTakL2JZoukbjxm9IqFLZ1FkYkTdXaASikd2Jg2PVA7RJFJ
36471hKXXhsuICvqg61Th5ZWurJDpZ9yIk7pucy1e2GW30uFsIdSUw55FuGz7RCzuTRPl7XoKFVz
r3VcboA9nWAPnpjepv6SNerK51bS0mo3g/RtqI49JmofwGFn0fTDVh20BTi7xD5X4/ClpYJYkiwT
WCzUTOcGb2lZGPUGp8dOK8ZTUWc7NWANNKwdk/iEBO8oNZtHatY7rW3WhrHVIZQb+nAIM+t57OKD
7N3XQeehUUVfiuiAFI0i/LKI8/XSgum5cBNi7wqoe0m6pt0ICWFi08ZyW8D1zLPiQRZfs56KthjV
Z7dPVsugxEfpdExQzL075X4E8Ppz6gaL0MsuqleszPDdYbJS+tnSs4ij7x1smNBFM/gaquIu2i5m
KpO613jKpCmHr6No4DNbWBCq7K3JE9goDmweqzdvlpt6205AS3f1O8+s7wp/PEvZnCPnLovHHY5L
bP7Ja2/oBHSpx6nxN5JFZSfI93zlXJnDF+6nN5ZGx5EIhtzfFya/AfSBkQfNiVUHRZlCOyByokIK
I7ZtyIgki1DDCo7tLd7Sp9grg3pdtpAKUpdwNGrddmWXVzvBzcGyH8ZiGhPe4VlvgUg3mrJrPVoR
kg92H96ahLkkpj4nhYpDzelMV79+DrjsLVZog1Y8MslEdQuZzEEnB/1A+Ch1WCthW5CN97XTSNhG
EJgLimhUjXzbWCSJutazIKLLCQaK5ClVzXZ+YTXHNFBxnEhYXyxsi302BfUQ4sMSelUH8TKxsJKO
P5qcpyWTwIbwQ6DX6DjlogjVs4GPcvLYOBE4AXu8AWDZmJPIoeZxTK9rY3Uf1IYXCEkvURptP5hA
r9yhXVUKAkZgNTwjcNjTwFNcwkLHfhWRhN0KmqhQyKZ/7egTRP6WTHUA0WOk2vJ7Oow4ZFceUIK8
qK91/Wl8/H8mfP//UNNONUy1VRTf/ztJ++//8vt/RMH+33/7L7/9V+Tt/zpL2//t9//07377H7/9
59/+22//9vu///0//P6vfxa4//G+n/p2y/mbauom2cw6z2PhWFgiP/Xtuvk35j3CcYxJW08tEXn9
T327rf3NVicVu2ZSI/kUxf/Ut1vo23GOoG9XJStGG+fI/4XG3fjHmBap6tLEySEmlb1pmYbxFx8K
8xEB7bI2mdPLd8UAFNwmpn/zsj4415mDzVEP1Ic+EBRG1AKfCGJsq6bcZQjnftC4aTWVYm4B7mBi
mwbeEYRC/UPLyUBCHpFcGmMMD2gXT0HggZz6Y0jdNYqiiqRWv2qyu4Z01vvI/FbW1XdkAsNDMg0l
tUQqHEBtp72sqoE45anYzLtVk15lqCKa6xvz5AwmgL3c3fCv/T+AInRmPn/xAhiapemOAyOCIjhW
gek3+Sdrq1B9PwjywN5Q4E5OSt6RZpwkwao32/yeGYLYGzbL53YYynPr1A1Mnjapzj4i7w0hAsXn
Kxb1tHOY2CYYc401eE4rolI0sZO6VGCf+BpvGNhXnuErY3LBltJ1QJxWA4v2LH4I4Twuq2AYHtEE
NVDoxxcajP3ZqMf3CsTLsawTseI7qXaAyScxQ62dVD0Lv9RFtdXHnEm4JF0EjdV9G5Ba202OOscd
eSon7sGIW/dza97tA+CEJAnqwyZRlcf5GHFLP1pURhRy+OuXVlGcR618LQru8lZpP3c+v4psMkiY
vqg+DRKOUjwlJiW63PdOjp+KJ71nNSJG71APYcDtjfsa+g5BJhwZoJZFrpMN42USido86qbNed8h
3vwwDz6ClM+tz3Pm/f/16X95C1FCCdWqDFxLmDzb5LsA9Vf8S0v+x7NEa4sIJty6DWvaeITXvygJ
hzuUlUb42+fmtP/PX5qXvvNJSVz0y5RkILVRAA5nCRMr3WnvKnvNvLUl7omCh9jPivp5gHU33tLE
uEeRlR3zpFrhrTNXo6sEeIvL4tET9pPsnBywug+3127yuyJIs+NomwEVFUJodIo0voMpwTQH7JcW
lR8h94Hn+k/IPpSsMb9QeTHvFT1BL2/Wt2wazKZhEMNHPIpxPySuoD+k1f027EmfB9ylnZLR24Qi
LA92UZVI83yCOuf9rIhoNc6bmjf+k6OVL4vDaPjl3pbE65SOecbJoSHHCpmo9nr4Jn0wH3krLyF4
kaUMJCtAPojxabAseUjw78ZJAskyzhttJ0vtXQaT9n40GDLrPgroMIgKwn1QO+6FMn+5F+OUJeKY
JKaMfX1AwVMfWN3WuAVI9KhKiDq5l+CdgxP8jaCw2xib3aPrMRN3q+kHDwrcp17Uro2pvW1NQ+6q
zrluWutMmTxTMoGqkamiMg2G2vzcymJv/NzVxhJ9gkgkIaK1fct1/UHls3IUhm/fhBYQSxgqwEHK
/hDgiDz0TvBzaz4WEZ8FppmpIBOHP16KkBPj351fa6ej80t/Pvdz+9fb/ukd5nM/93+eNf2/ZUmz
hFX/w/xdjC6pbzSFpv/815vMXzkPv/7T+XRvEAeIrNwmmsp/Ho1sYH5lW6d5V83xOtuD91CNLKza
wQfepnjPjR4TJAWpF64wX6RnAhLM0MnV/CpxhPoKSSVmq+lVBwxsBFBi9GmfonscSVWoie2qw59D
X0/Q4nm/rSGN4vQOyG/h5flE8x/Pno+NTsHy0mv282l/eoPPd+Xy/3z/GFO5DbDz0PUq98CygHWh
VvIUZgYtgzZPkKCqZDDkE0Km8qRxTAAbQQOkrel4XX5DWkj2zCQjNhWJJMPXrYOYBmtsQBb/2pdx
Yx1GR7GoNLM1n9NylyI4lIq9Kq7ekIT7SoOiY3ZRc5SaRXjtvDkPxfQKFxzyil8ndZlx0UTWEM95
saZanpXlfx+IDAm6jpZMOvw8BEbv51bvTYbU+eT5ZaclOFPrPQPBnp2vnQFxi9Qd8G65Z794SvzN
Ccf8FEEd4cqMi8M8yKka0k76x0qjVB+oI7ByQojwnkAwd3h6HufBDQngnLesmkqs0EuwQyis6J7R
9sp8I/Op2xPs4TtUTQIA29ewasprSorINaPpS42dbNrEJ94aMsVObboEGIwdD4dUQO1qqV8A0fn5
GZ2Pz8P84Z235g/vr2N1p6ebKlbfpFKa51YhcWsxb6ZMw5s4Y7EQCvOMdbeEVJHCYdDDuyYfJIWi
ptq0Afrf+ZhXUd0q4Ns4Eoq89B5ps0SXwFGiy7z1uZu35cmzwuW8Vztn2ao3nVDp41BApZm3zD92
w8zmDgnjYtX2iaUsmeyQ1+ZZunosUc6WEbCEz2OdgcJm8Tn+PCtMcgSeBhF3wN+MVWxS8lPpmObo
omfrIRBcJeZv40TwKXRbGw+oFD+crNNJQdeMe42GNooYVJrzbpM34c1SmpVaVwFagck9huuuX/Mx
RE3nCOVSCGfXZN8VxwvwSMXkUDsI3jQfkKc2GN1jrzfdyjbjdju/KkN05VR16M9Mr9qyN89+qT3P
L5q2p/Oc0L+a2hjEMLGm0XMiVsHFJJb7POzkVnaY9z8PKiDkpt8KhRvt2Pu+dozy4ufwl2PzbmMV
4C9q0qsS0JdQPhJ69ENE8JZa53svtZLTvDemmrx6IGFIcPOvSY/k6/M0FLjhOs4zJHLTV8W6zRuU
Tv3CZMM78HAjYdjMw00F0YsVHkPzx1Zrp8+iI5dEJG57VlDZELWcKh7KpoYY6ohdM8m6M62hizfG
7tLSA/0CwWy6lZnhMvOcHb7M9m70pf8Qw+2p/MFb5VESruqxT88ohdPzvDUPSssM3ig3Q9ZNBHo3
+ipVnJBNVdunTE1w5qPCoFEfUWOw1FXBOv5QIdd+ciIEHtNxm2Y8BtBM3XX84K+U7ObDaUyQVuA0
VMaVNvoaKLQdRaw+G9A49n5UFqhlpnftBsK7s/axnUSWlnsp49DcKGPyVEqgi6JG2p94ziO9A/0x
uZ+35yFJRjq0RnGb9wTyY/oeZvJ5NnkmFkYwAShi+uJkaP1NoUcO5At2B1t1dnQt6f7Pu5Fbn9yY
icu82yYhq/ao3c978wC1u8ao8FhblfMYmwUsp9S4zi9xq4F9orhEVqWIiajp2Idfg5x6RzhxmjVO
g5abulXtBNm1o6Jrh7xoTWsdJO0/bHa9Y/e7+ajse9mTdNpa8C6o2k03TMV34j8Nfzk270bIFcaw
KPfuH1/wl9PmNxkMMvkw1/YUR09p29r3HR36e2rjYk0YYbaej9nmmNz87qtTOM6h9GJz32fRYt5L
3Lw1l8W0bJAlzZn1fBS0sMGVNJ3uWI22UUrNXcVlTbBrLq9uqJoPw9hpVL8yufEidmOjSgE4KT/m
FyF3mQ/E9FHMjUNAUjZIr6FS6GqPXxTbS+7zUWgXJtQ9VSulfSUZQiyjzLGPlpJr5zAwqfo13V3s
ewjnm1z52jT2ruGx9ZEDHhBqPBK/KOjqUjO7a/S6XXhmcqGlAfhtGuateWizFMn4vOlaGtSFXy/J
xMPS020xUntHLEg8N5PcpxY7P0J/bSKhw3OYuVONS+3X85ljCNkZ9DRfNA+/3oObN3ks/khgoQow
IQbQerCYjRF3RmR60Kj6m6PH91oluy9BEDvbtDMmoXc/rrmpc7MHIa0e58GfHgjzVqqn5s6szZ5c
wAzaftkQRTNv0uaot12nHFlB6Cz9Cn2LoM9fq3IE9x/6w11b0ogjQSkm6SaIz5j7lHUf18OCqLG2
hv+FZbBus2XvO81BQH0hvIPZ0BClyb5vlU7lfssrNWjwMaAbmqlf9HQgPKPMkLmZNj52tWGRE5vG
q+kaOy3Q7O+U318EOhCkTKDg41gbj46FhnLCOILK02hfF4G2VVhoHltJldWIA/tLo7nOYdRiAksy
TX6xa0wpucoKeN4Nbcfg8wDLcd51obPWkphkLF/egRw1WoyxBTSHbtR7S2aSYubVS0742zq31IEl
z6jf3In5XKZa/+RlwzVvsgOIzuqml3TVfUWh1QZ0aCGQOhN50h4LQViYIkP/eZJvbzwNsbaNwecZ
/hyybynrw/yq5hVPBbaeW9JR19B4ZkESr2AHEhC9ajFqX6XK5HmhOPRD+6xqtvNB3GLiCgoY+lxG
IC0FQzyjsecto1av3mKqtRYcwqesKPutzgd3V/mt9sWYZEzTCZSlkPRaYUczmVlrQI7Van5Br8nX
y703HvThuqoJm8PqCTc24kkSdsk3oYgzCnmyjnouEiS7YEdS/OWy9L8GceEjRlXUB0UxmnWlDbuw
AA8wqEH7wLLxvev75q126I0oaFfuM4E/ECWdt0lcRbyO0BYpNzVvSmiSgssCZDNWUya95QYPXkJm
ZNK5yeZzN0/LO59QHNZ+NQYVtwc6NQr989ViKJqbrVWrOo/LXRQgAsR3GFzmIezT8BI7wBJ8lHQI
/P/hhXnXGKxX/qwOxeywQ0rXJ+3FDBJ/x6/pS0YuJ3JKhmhqPxkogNdUEFjUTpNCwnCwd1oTrZW9
+biaepjWMAOTkErWPOF+MWEg08H55aDSnkZzarpppYuJ2nhVAj2780OGIRvtIwyLe1crszs9gQYc
R7azMPSWmnqsTwJ8Rdzb0zDmBra1LiXwxB7FPXU59dw5wyU28+iWxl1/NygN1DRPCCgKAV0Pyhtb
/tbZSpHs+oWinw3YM6ivy8f5UNN+kYkfP8xHgpBn7OCDXeyKtno0RFrC75Ef4DO+uVNNYB7kZN36
tfvPjs2n+LNAOUIbjjjbxy/Kl30e+/UlxVxZaFA271zR7obYeDDTrsZS2hkAHbiVXQzdaxDrr0pi
xi8ULAcC3qxJA5VHd6VCLgs218cSiMyj2afLXuvbWzARzkbPOTeNsD+HJG+PbdOGh78cn3eLoJeE
FzVwd//4gl/n1ZOZquqQJlT4c2TsEbGdVyn6YJTn1LRG9Wg1TlFskHEASZ32myFduVGn7aVi/v2c
sTeYmn++rI4ZhjJ1sBd6HkLs+p9snddy3Lq2Rb+IVczhtaM6tyRblv3CsrW9CeYcwK+/g5CP5e26
LygSpCTL6mYDa8055vI1v64X1feoxNydt5Z2LJch63vt2NqoR1fq0Fn4B6i75pnExmQnoSw56z+u
/HEYSnlzilqcZewaC0nT+drq5rdCDsGbF0As5pGD5dM8efMIt8cBtFfMdgC4sXlV32YorKa6a1Zr
rvuuq95/jLrSxPOrcOtTafvO16m5WBOabsR6DXsTt9kmXu1+javu3qKk50UOxy9BcTyfstaliWgb
U3+b02J4aJv2kqNCdKeu/GLYsibKIrdugwdMsa4y4nmjiWrMQBSe74ZI+aaUpIC5H9+Sod5MliVw
50xI9XpNfDfaUKzDbv5HwzS5UdZj2C54L4xmo7zHmEVrTGRYkt+HxX5CJTMK1upcXXbLnobjx51O
HwFCxRXg7rxx/Pz3hc6ioBX2RNwncU64atYV32e7+MTzVPyUUb+bLUw1K9gYFYmV8SqosADpbXSn
vBmtojgMEQgxBKUenrPloWNbfPa1XXT8uBiK/92m5tRt/F3fRkE2tfrKj3l1BLvkJ9mz3q6e3eps
QQw+i/Y2JsgY3meKHhGJOkRTxqG6RZ23kfu9a7FuF3zAnZza3PVZe0C2ZHxvRoM0xigSFPnL/O6k
UHZZpujfdb97c+H5PwkWLQRRGct+fta/CwG+SwuA7brC3rWtrT8kSZ+9YAo5qRvg5prrzBt4ATkh
OD8n6dDmzlDc46WEPupkDuFurS+/JjWzuqhzEft0gL3sOV6m3q+qCxMP0q1GiOumovk2ttJ7kxld
Mz8ozSfMZjoBtajFLXuOP9VNBjSDDLE3Z5zOkdTsLyC8iSn2evqL6OtusMp76FzcQfSNdPPxLfcI
e00sSRUyDYaTHQys+iyne+1DSBlS+G+BpqfUfaigFBg2H7KWRrTeoPubzcTc+2beI07q/FcEHF9M
Fv//pv2tRh8K4dAwz1k1ld8rxMYrYs1wGudQfWMtna5lBHw5pnJxqNuquKA107Yd2qKnqUBEbaet
+2hq2lvE6uNM/G6dkXw5lOcEyA1yIRqfxwRzVlu1nXFpPL8492ZOiVk3wbu0XV5t1aRmOEyqQ/Wd
Qn94swvIHr7RzacCkdP7YPnmn6fqavj7lkiOj4Bz+v3H1MfXq7mPU/U9/79v1zWeOHYWNMHlp/71
EzzECDipl5+orggf7wQtjJe/vt37xRmoBWrq4Y8vMIL6WHdaecyGeYaHEu38yIX6nC8PqMKkmMz/
aHe0o9zT1+pQG2vbe1XXgTBTqlR38X+IXkQdxqKwm4cy98XDUFOSo4ENTcb19K3j+SutivpNFGrR
xZoLCIUmMMRcIJ1rEo11oCbC3ThPxm3OWg2zIUXWhPQSLWZQR+Vo5Md0CD8JxEI7kkXKIW6PLtlM
tvBAGMdYIDz5SGkbyXGhpfuygtY50t3eoFVqsJ5D04nT6GU2oJ5MYVztgDjm3+Uu0aPmO8vpdhXM
S/ohPGaU81+CUQtZJ/O4atAfNZTRiZdoa6hRtC36ej7Ugf2CVErcUqg0t0TkyVl2cmsmbPnrIkVs
ow67weIwTVyX901J9VJdsixHnues+loHs0cWI3KUEBkQsIrlUA2ihslljrG9/phTR9ge/3OjVvUz
zBcx7iwzXSAVs373kim6QXAhNC7U79XvQbfztxlgyFFNqVtNrYA5OAuCBGxvCVCK6+k0WOJR3fLx
9VZc7SVQrQulruIU+NW9XXAPOn/TK2Zxg/y5udn14s1vPPNSdVN4VcOcFQLrZPzUa96vKYHC8kru
XIAn8eK55trno77YxmKaNq5eRVujnxPA4gyjRUErL+2TtFGWltI76uGQH0bfejRL5PdD7ZDuScdw
VSXQceMSSBRhSt+DKu53WCZc3iYjsRzRxJC3eFU0k7+C32+TxViUyYC8LqlX01lPYr9AwFOOaxPC
xtooa9IB2YW9DzSXp+PHHO7bEk3Kcs8U5+SH2bCT7ES2QAAQSYvoqk4iHyoJvR620cbgPai5WUYz
Io3Bb1EZo7c1TZGwrFtunNQlORBmDvUbyvHyDcn44351OEEGW0eORarjcoWWEgpqYYc7lmP+NUXa
TB4iMgkxWatSb9D8mSyQcOrn0+59doqlD4UMpotI3e+DTBMkL2ikpCbaI/+ZzR9D6S06wX4o9k7K
isVs8/4WFhneEJzV1jL1MV/mg35ymvoY+t6vW9VFr2+nY2sVj++39vzJ0C3wDs775MkMJlzOHkbs
5Yw6SXqGPvVZtvWAr0/LGwgvi+Z8uaqGRv0nsYk6uNLroOkQlZmPSXArAyd5KjoE9mnlPBEBra34
pKkftIS4nzDU+10Tx/KJ4CnwKSnviCQd+Av71hEoHIUr6rcrz3xMs5yK1pKJIMcg+7eLjXs8Faep
irNX6dXXtEYwiFj6ICiY/NAtvUOGn/XyQbdGsLlJp2OQ0vQjIkai3qYJ8+dg2SUbIxOlcgJhadWY
IZtfLQvZSrnlHiITBkIqn/uW2AMKbEb5jcW7z66sqa7CQ3LtJQaB5h1NOEtLaco5S62/Jz+T/pXk
fZejnrm3pAfcCxsDUB7WL4n/2JPUvgEhyWZZnv3U54lek7Naha126VNLuwzYmnaxXIS9pRUQMiA8
6nhpgOMxo3a6omJISNdEZI1s3faiL4PmCbCpOf4N4B7bPk1piIjM2iQBYalDET/bcFb3RdWCnMXJ
98DyvJLb3KORNPPSPfFyJ5Y0gsN0cuB5VCs5TcMh9MFaFZ2HBYABtRE6pwQ+ZloaQPojFp8Y7mgu
GXlGDXz46c/kLsUzG9Gu1gE3xfXKxPd0S41kfkRWCruMwJttYKZfjWwYnjGnLWZKoPfSlrh6eAeA
5bWPhpucHWRm+FAtHC4V0qm5tIprLAUAb/RkA1hjRAfwiU2PUv8i3leDIXiXVbUPFCnInnkrVnsF
t5CR5v3CXEjYehSxVzSryjU6zOKqBmSkxbWejXrrsc1Y1xOPU14W30B1mhuiw82DwWeQGQ/eXQ/o
RQxTUf2ow1tV3SenSChG1OZTKyGXTRIYmJAsj0yaxrZN/yEU+RLtBT7DLrGBzKSHbw3TSTAq1HBQ
3cz5YsJUQZDhb3m/pzef1wWxe4F5N6oOyLuetE+idh71CBZ3mtnBJsUM+pxJM7pXCLHUmRoMBMIr
z7c6imvcEYk02CcdPfoKKgO/R/al1ak/ubye9tlyGrXsXLSsqi4GP0kXZn3LsCdT7CEZRCN17LG0
TftR13KifPyo2H7MjbnFa3LQwj0Sn/Dsh4JVy2AtRd1fAzJRuTGTlv9Qej7vF3Lk0u9H2J66LShE
fzU0s7yIUqMbnCHIlG0geV0zqAtqUHNNrIUbv67I4V2+gvUw0tW+eOgc3T5NRWyf+rH5Nag5GeF7
GXzJgo3uz2SE8UPpA2Nh14iiOamJvemks478vDnnXSWehzH93GvynvZCfkFkfUt0i4qcr/MAqSve
nJPH55ihESztGPkncAF3ac4bbVFRq8Gp4gcTw9EthmL4XHf4G9w8M9/vcKw0wqdIg4f+foOzd6ug
GpZtkzKKGAHUJ8QNNRfp2T8GurwNEQXmyosCVLJDZ35Ouqw7Bep07MZ/Akvrjr2WlY+R6bh7CzsW
zntLrktBcK8cc/emBsTozm0U/qEyOjbev+dhNnknanLHyiyhOBTOJ8vJ2+fE4iWQ9vi1Rq+aKGYO
n80BBkzmtDCkUhaFg5kM604E8WNoxuHe7F2DfcbS75XptEkgqm/RnNRbGVfUUT1Nvg/q1I81JEiT
/5bTbPnZyX3XOOZZ6DrpqSGlfQuEPNYfbQelZHzmzaaTjEmKaL2tw8Z8FXGJ5nLO0xsmOeAWoyZX
miG/j5MZvRVV8j2yAUhq2IUeuEHf97H2QwZmcgowla1ZS44veMoXIbWQ35oyeSF3NfnMZhYtwYD1
wsn7z1UmmzuG+hff7vsvIZVQ5P3zV6qvLfX3PDqmedazWGvCA0LW8ajnGv3PMVxP+oz+hcwbSufZ
U5cPwyenJmp51sJlMRgaG8sfG/iXxbzx8J/vpZGc0Avqu6KL58vUkX4F56DfszSJebx0+QL6EQ8e
q6iz08N/7Cr3kJdachwdn8BdDxJOnkfjU4q3azUV7ue2yaCBi+GcBJHfEe3AoREUb03VIuR1tI7w
eAzgZzXgfCCfWe/1TQgE4NIUSHTVYKFmW/G0h3BgY17xJyreTZbli6Fonq6hgd06j0fkwl1oIS6e
7U/gONMD+7MJGbBmf/KIPr3g3H7ruY417NsodXMtecmeo09VwX6i8vvoBrLjWmq9d2ztwHpwiind
uwTbvqBoPXlxhTOMVIWnquMBVoNLu4Ukah3fP8DGgIZ+6pr9CUnPcFJHaoBYHez4fj/tafbuMiPD
dgqScNVUpXePRODe7cw4JospyTch0TRT4zzXhTs8w+az0V83S6wgQZuuTaw5ofZEWRa2g9t2TG76
MkQ4648eAUHl5O0QRwsekQzliFAxiPnwpwoMvQdaBBSJJ6QoBZ8AJExOSQua3p+7eONOpGJWcN/w
9rrHvnN4WWd15h7DMooehn48LquTy8dA6bO4kORd7gfH/FcmLUoh/pDboBvbi7cM9SL9U4NaG3hb
EZGpyb7+MezBs2JIXMY24ysdbRy3gWVEVxqvHSLKp5hf5xQazrgbXZYMAY8KPAgHtdRGvc2yWq21
3w/VrDq366LYCa959aYUhT5xVwakgJxVfZXvKquNzjpvEQhyOabEmaBlh1gba/TsM0KsLTc6N79s
xD7QKHw7PRjcLYwmsW7Tmk6dutyQJStyFi+8ljHF1RikXbMJnx2ne4i5+VUUDfA1nZxza5ivLaj3
A3WQC90OKG8aK2N3bAPCLDEMCX/cexnepWwW5dmNm/Kct5j84DCSqhNa1yYQ/cbreAa5dWVfZaNb
74O66v4jYme82hWit64K+l1vGPHjaLfBttecfINmoaEXNFnRQzXkHttWkTwmXf4pCpZ+IK+4ixpk
IkkdW3pa6nQher1fGJajLh5P0F7sPeGvEn6trplHo6dbZtA6I8qgwUDV2yAHW687u1qzJMTdi9AN
9rk3VxvLRM1fJfbGDb3xB5DnkGbj2O/IObTObFuIlQ7t+R56VkxQQcHyEqwPLQuN147bPDijtB67
sgZTWUhyuofAus91Px8aj/BadVo3wW6ktIaUPsy2IGqynWTRu230CCNaV41XWFsMpnsWBcSYcAa3
lsyEJZUevsJZn7RzmU5sEsbi5jaO9xjrYqmP11+8wQ/WQWmP684NrDX/Rv+BLWC1Ly3zOc7i/CpL
fY/dNgP3A6guDeDz0r3uN3T2bHJ4y43FBvhH29d3GZ1dzMiPXTDIa4MaYdEJYezIUNB3CVnr1J1K
XjQVbzorQxilDjUtcLeukxhY62b7OcQSD5nQeQQnTXKqNRs724ivDlbAny0cZjp1h6kS1ufeXpZ9
UzwfhtQ1yJnB0T4WEFf9uRc0XdzoYkwzp07krkQPjNrWoH8W4yKgYGXx6k9YKFpDNCfDsLQvA7Xw
ZbqiHUUURNJt8uVUIxWN7NxeuziN133qW9S01MnH3Ld/CrjUhonkiqd0th1qqFwxnf+dbw3anSKu
F6Fz9cCzPPZ2vLF7qt6ZNu2rypKnYhnUkazkcBKHKk30W27gBZBdSF4Nn8RgB4EI6HjgDBxtK8Op
H/MkxqbYZkRBG7ZArKIbj34PMK/P4T3hmpYnSxPkPyblsI6Fx95vphPnvBJCp2+HxoAZDgaRtwud
PWOIaqiiMawjgIKFMTh46DSgPZQmn329IRhjUTiTtH5L0DADlUckkS7NX4hw5RZtGMnskJAvrUl3
Bj0pKO6C0mZdQqGsS5tg20TO27pqg7sTJFsWMPusN40bqORPZeSCO+iJu6YgYa8aQwbPmVela5c/
CRGPs3eqtDTY2QjYVqEed6uhtLKvs2NXmzpFGJKOdopPHE/+BC5go4fkfbdAVVe5HQTX1mhJOhjz
f30U3Zd0KLDei2HLRwaypmyYQMfG2xgY3nF2/LfeWUoFo/Ov7T92c4A7PK4xaKef0NWPNDkq8dZ2
oFB1mflXYeTfBui3O1HOxRW6CXWM1m2+lknYsGVe4nhY0rcLQ24Z7BE+Yc4iLOSxsJHSSIlUZUiK
KLtBzoN4OgBgGv1iqygzPLpmPk7jF3XWTrTeLUJcNs6StNMUlCnYbPqn0u181jID6Qpxb28DdDmP
Hb77dBDd24R3/Urt8RX4c/Haw03cWpP5UkYVzdTOxOYnej27RvLqYqqU+ypgWwsJ6ewabUepGPJb
b1/MaDqYvNYec2y9lLfxtog4sV+L1HCOss5JWQ/q7/nkFucJhv+DFqxJdSlPbeMXJ6OaKZChG33/
RJe18SJIdDp7/qwdaF3tkswcN2QbQ9RafnIKsvecYpTbW2xhVzrrrUefxKxY0mjTMwo4tS7Qki7O
dVZG3S0Mwn0utPSgm6x6x4GOGH0FFuPLf4zGS3JtwbBm91/nlxmRQTFjQdxasm+Aw08/5sV/lrRg
/RIjPmlNW5Hw/vtcHX0MTWxF28KTIYSxFKv8RJ5aJsSrSx3+bLnxryGmkUIyPDyp/87/dZu6+jFn
Z1RtPM/fq2+k5j++/uO2jx9jGAN2oniWbGf/96M/vja2eIRQT7z5Q/KE98z8Ns8+sAiRj0e8dh3w
D6u7E8074ZgriAn0w2GXAQrYV5Ftf831H01kZq9U3uxDWjr52mooZMzdkK8TopiMEaOfPj81Jq8b
Z8niqJoM5zAF0R8jMQSnLtnkbREdjdGcn/HKWA+iCGsoSPX8bC1zRgqoJwuf1Exkmy7SPTvYNwCI
WdrWDcvs5GbwIvoWwgUu6uIkSgapGElIijbWrBFTI+6J8F/myHL2ZTx3Bx50/6b4LVhtzhorrr5/
HYz0s2OXNsSoz+Bwip/C8F5qT0PIZ3o7Q3A7r2iej7qI9TNgM5SoEOpfMto8m44IPmjWurNrQqCL
E/goajPh9OBo1Iiy0SrxNfOM7LrQ/JalKVzoLgnvSQUwqII5gYeAC4Yvf1qkxD0u1MVzO4MKVvNN
OH6deI88FZOszmhgg3UK8GNttIW1lzSib3qqB6sowqIgCop7avh14RLpY3xLIL+jOTRE+ZCA/l79
dRu8GG3lm+zs/rowmM9uGnjXj2nhoFmza6t6/x4s46MbG/cpy+eF5eGwMHCI3kxK79my64SwJbvp
j26v98daUHDuat6ZEgaOtS3D/BXIZHZMF1grWW7d0eiKkh4hpxMCyieQHNk6iEVFyjQAzOKRIOns
EWcVfGSHOKeq0Pi0qJpHqOw11uOdzCf7jpWbiodT/VRvQJS08W0xHq+MxOm+17oBrG4S3aEkyeNz
3AVXDPP6J9maD6XQye0lAfeYQ23Oo6xY2dVo/OhQygxC8z71c7rxe3241GEkNgFW6m0wZ+nCw0je
B7ab8b4qC4MmWWHzUDM+gzbLzrrTugcZOuw2AIqYZEIcK1l2J02y3QpySgli6kweM0UWb7oQhCew
sze3da1/WsEHZh0u3ijNY0cU1mRM8d3cnsQd7DIvLP6sB6vU9B31jW3fD9pmEnp6Gn4P44QW1Rl0
ur/Ro9OL7tnEAPPJImppxWpAP6tTWFfjxm0g0AnXuS2v6a+tR5h7LqK3MS0xbxYxm6jWlfsyCL8u
kI91oU/xawEhb4MtgodAocWv4RTux2CqniBdHYKh0ohxKDNaWqIVd6J7v0lPDw51aWi32oOvmGCG
+EJ1E4q5Layr5uvZiw7Dv9Em74uRY6wU09CfqRRFF8ew/xH2oJ+TKHEOdjL1u7guCYP3gCvgjiwu
WQD7O6OIDpCfvucib1VH6qJPHYuFffisBZp/DZYBs3q3t8iayGJSaUcItj+M6F/i6/hBPiJbgTXk
2Z2sYTNq2b7uO1ZrhnGjSZw+SVtLnqjT+rteY3FcmbF/1UKbsEAnuDkDjYBWwsFTp2mUhrd8GfTI
2hhEBCADW/4qSbGj19/w8drz0p/pBIrWvMSa+HNgVxI/hJP/rWiELSH9js0uainTo4rY2Vqk/aT5
fZzh+jwFphk9zy27EGx0FQmpWMhGOkywoKJ7FtK86gZWo6U9CASqy2RqmKc6tbyTZSCdWxFxrh9k
1F38vFxnetKDK6MGZoW2dXKEM0ebvw9Zc1qnyALXTyHf3MjiH34HI9rCt7XPuXmAnSNPYZb+KD3R
79zYm04ZZrHasb+IOSj2w1TqN2kU2YEOwpfe18R5rqr4PC1DltKi1G3ZrE3eWPuElekGiwNYg0wz
HsrFZ5w1tfGa1/O86tK2vvupA4XYj/cW7aoroH7rOsxVf6jGmYBc5NQvUKE1KjwDYcAzagO0kWpw
Aipi60Jq974eIUlZQLq7lNIGpq2XClniCQFkCPmzKR4DLzukcsqvIVk0D2WQvtVF/dbEwXx3WFGc
jJHCtKv7zSeqWOmzFb9otSW2OQYRfH2LH7BT1sBlsPreWFlTFm7t0W8upV7iGVwujCPWEGeAz+GM
AZ/8PnmIscei2gWwvaaYHq/MgMQ8q8v6B7NNh5XX5lgFITro28TS6tW0lNijhSStjpKkQtjtkkC2
K4f5U1AEfJhJll8DubXqLMTpfQ7lrJ+rOPlM354/St5519mA/koq40WdqWEqeb1nFhQZOzV9IKXu
OguNai+i8jspt8Z5XAbgLb+Gv+boqsQ7HdPE6q8LkrJjv/r4YqpO2qYpQH1ofmL+8Q3Vt/5rTn/q
i8K75UBM/dU4OhFkkl7s+w7+RJT63ww0YZY32G9zY1F48QlPMtFK5pVlHlxy2BDRljnA8rFbMOri
C/gRYpOW1uYy6L+PPua6Rjf3iaUD5Vr4bKVp8TyhuKSGQQt2XT6lO8FL6pcbVP3JTWOY6HgjUQTV
ynpSnf/hFhWtZZ6N8fjHFMXC+x/+5V8ZV//JtPL/trEueVY6cVq67ZoWySz6f22sToaG2ygW+hQx
g5s4FfZnMMLzxtIpbhKbJs9V2GnUrnkD2Fn7pbVhKZmtmyHlFGcv78aLGmhrjJdZkJ03uktC+3Ih
6+khrtRhCCeqGnpWhy6/k2P68FmSpBuPdMLHo1WLGJbRcpgK0ORBgobOLF+cRvZkMUWNt9XpELJp
p8ge+/NZ1FF9S4KuwU+rrywH0rFRh+BpqEAQqdMe1VTP73scl+H9Dh+vUT6W4bYwRgcjTcZLz28K
5+QuAyxjzMR67KwS0Q9YIHlrI724WAHBQvR7oPK5LA2apeaTTQ2sAnXuUOLcy2ZA2zYQpBhYYKEL
M3vsm92MJOIWBJ+XSvilF5l9brTvUyrJ6XOiahuNGXlShPVdhdmdjIyFVbzAja2q+jUMC10na5BY
UA0+yd7rKghFIzjFfllXFlr2XButvwtJ7Nh0jZU/F13aHZCBk/JYGACu6xqSCwk0K3Qi7llP512B
lYMVYldcB+KWarQpR1R1/jEqRoigTp/AnF+KnwiUx61aTdsl5aQRyrS+7NPUlDqqOt/YJFQXQSKW
zbWP5+aqjqQOd4PGtI0bLp2b+2Q1ZOIKEO9O/xZTZ16ZRCo9opEyTLcHMJv2h6T3PzkpiV/jEgCm
BpUChrjrX4oPVAsb+1amRMZWAYm1emyRIBaWkoDOuCXq0mzugrixAwQx1DL+NF+MqB3uPvuTB9wP
9loDRP7sjMbP3E0BjA+5PGeD4dKItD6ps3hBNlgVIaDF0NEiBY0yovRxTVJqE0o1tNbfqOs0J033
6lPRSP4Y6rBBn10hguLSzAO5sRK9uXcuhNYKS+F5tKr+7FRzf/44VUdegslKJLiJKWktNeAyYXnE
lpT/FmPbThjZ88h9mH+DYBM9tCDSQqErpqM7hRSil6FZTv+a+zjFUoo+sSjSHS72ZCMjqjkZu+sB
brueg9ut71nlXmpJt2mjiOgGL7FjMSbHYV1Xg7gaOWlaGwWJ1nnPj7mZH9XZ+5SiSg9JlaxyUz6O
UUL2adSbx+L93WJC6FLncReGkMSyes3WpkLts1CAc6OAJV8QSrSeUYRsdFhFyB+mjbbEdqkh9UB1
xMugjt7nRLsGaBqdPqZM7Il8/GUu1ptZg3EVpQG0adcqTrWVFSfTL0fUze1VnTl2X5y8ZTCzIWdD
aTwlLnbglQRGcnZRtGUbSUrriT6hmhJ+WZ9rw6UPL8Z9qHvDUYOSdqww+VOPXQ7VEC8PtRg4fL4a
3W7C+kmqsuPnk3d2kfsRE5Wv1T8KMC23xGVHZ/t//xZ1QZ2yFD8R12A9+AvziyLZcBae/utIzZme
262pMdWbNA/MtbZ4yyOjl6xv9eJ/ASZdN+rHIfLFHgroVZWr6+X5JRp00Gt1aOo//YYSS6+jN6YM
+C1DRkMnKvJpD3WCBIthGcrCw9eLX89sfLmvPUj9R6ocA7XyBWQWRtY50WsL407ub6HugU6SqWbv
iAUJYK76/yBqQ9s9WpE4NjSBurAgmUjrm7NWVgu8fjlUg0XgEvuuFt5Ls0TTmtEp0acRjZg3nsOo
HPlBnKohyghlDgzNcR+shs0LXe+bGozWng5+57wZwb96xQt5Hou3fLCfzDbp3/LSelzwRpghVgl5
5G94r5EDzuJridvRD6P5UMZJf1R7127ZwBrjSO6BvWxj1ZWP4a+5msjdd9jKf0JG//yQxm72F2vC
xctiGTrENdOnImlCBvmTNeHG+N4RB6Pvm8D7UtBoJYRV30Kaie/yAhsQlOCcdq9dWNUPai6ykga/
4Pr9BnXXMqAlEE1CZG6TU4gC+UyucBaSamuYA7sPGZxLylvbcIidDVoLGeX+iT1Lji4qmI5qmBcj
rTqitBaTj/D7ymDiikiM5j7kyN6JXoqRf5Ql0BAETHVUZCdD+pwmVsKV5XLoRPMq7ASlEdb6B5pz
xV3QcLg7Wd2sYxldzdGFWuHR+lgVQTNgTQAsG9AaI3xg9M5OQIfARMpDC+RBixuDhHBJ6M8CyKRD
MSHDTbvYXeQMOs3J5ZB9QoL4Lc+3wTKprtCMOGmVhJAcu/mjIUt/3eT5w1wK/+wkVRjsmrc5j9Zl
4eQXbzT7mxoSaZQ3/9sfE1DwVr5B4gISXu+IhM39c6CxtjFL6PLlZJWnDPTkqZuj6v1InaoL+XL1
45a/5grQllENQszqp/EYLYZ9deTBaAghkBw+pjRRs656P6fBuI4GEnYb+rSnsgqyNforbS0XndGU
OuDtkDeWoOY5V0d+N0HucFFCGXqVXJA1f8W5sM+dKToOfBC0i/1hTImMUaYHx2V7AIGbzninB/ke
aQn5OOo6MiZ91fOqQARLC35uanl3R0PeI6+3r+TDrPzlrPTcbEdZBMqg0Ke7M/UZ/Xn2WU4d5iD5
a8/bhU77aFPXNfkFGrDQyyOaeiXQpSVEVb2sc/gSW2oP3XGYNZ2YNZCzx04dKs6nOlfX1WlcUt9e
fZyTTRMdF4zzIo3pBtmj3aQ6sMhjUA2A6FjmWzRXOAt+n+sdirBw8e+mQNA1NOP3OtPsu9FP3mHM
cMW0eqIhn67r+wRJa7mW6G1xCEJQlq2scb1mzXkMvPo8dMi9xvGbOkllEZ1rSX5jn5zj1qTu2C2H
6lwN+YJzj80uPGS9ReNlueV9Th1+3BPR7Aetio8k7/DqeCiG2EgP1i0oMvumjnAfDyucut7+40Lu
ka3QglqvLT//hh7L3LYUyEF+ACFpY8JRK7u79FRGLsKUtykp0oM6y53UInV5uarLaFhnuBN5ROdf
TRMrh1ej+fQGM8L76Ult047hUdQjgYlJfJBQ7Y5858S1jsUQ8fyJad0eo2VQR6rp+v/NqS/5uKqO
1Nxi09oaIvkxmB3unmWQ/GbvR+q0n9Jfc4gdzbVu80lYVWZYUTPgbnW5T0asyRAZATywvAgMHxDy
sryg4fRrofEx98c9dlcHD3Fmbj/u491RHLTe3gMaTFba0IRInQrrE5FEPoAAOqF1WdFsyqQIr4Dg
w6v5OCSOfVUTQYw+zOzcGTssqZmFQd6RGno9YDupDlU4pjpS97h6VKLIfeTd2e/rcaA0TMhmyEPu
jy9Xd5ITkfz6Hn98O2sU333PTx5sXwTXumX9giwo2LvLqRq6vg2uMajEfTlLxD9BzcatKat9ROf7
GSmSzlZh9t5P/dJL93an12uTluJUD/gqu2S6avS+3gcHIsipN5w9lh/zGE/Ng+T9bK/tCJhtR6Dt
cRx5BiREFjRdY2xRBjrnsJ3/HNScNOAiNlk8b3XSb08D+VMnb/nT8bn7lkniS9SUuqjm1SnMvHqX
yfo1EDoEFLXWnqlX5ID0WHa/H/olOg+93Y20J0loaoxzHzz7jf2jCPlTeYY+vSwy7+VD5Klo8oeJ
z7BpToHnLUPkTKzOwfCNpxKp7ymZgoxeof4P4vYbRUdkfT6pVL//0akvPG+dVbAeLRo/fCc+vImR
JPERe+JZnZolUcMxXmvy6Lig5roxhqGXCep/Ne3EZShoW0+6aZ/VlA8I9zYuvcbc0P+PsPNYkhtZ
0vW73D3MoMXiblJnIrOqWNTcwLqnSWgNBMTTzxeRPEye6rHujTMiAJJWKAgP91/EaCPP80mtkZTf
oHeyQXMsfUK1LivO6FPdAPTRRO242W5apf1nCCgCAoDjsGWSR8akn4ZdbCphJfsGAbS9IoK6QRLQ
v4H2138O1bxvXSkvzS8jKNNT6rffu8V1roD1m6tGLaQ05nlj2MDTuhrZwO/F4ECmKf+sQPT0KSmr
awYk7bKvPcmgd13D500OH6G2nVFaAprbJqtbeg0xvkJCc9LwPgeECIqn7MxdzT+CtQ4iuqJH6JmG
f7FdcWrYehX39zrB7EFYdR5vJSIkbQP21B3w31NoLbVuqFPUPOVrOTuafk5KeznFE83fFKPHQ1C1
01UbnedmjgKcXdar50HuyymQP2mQjRDsbd7FOopRQYPdLxXbPNmSiPd7I+3tHfjEF9dfprNVZtPN
GcDNbWavacNmAMrhO/BVnVaqCMZLiOwvCLYqk64ycq5GYsRigEosSq8ScRutcMmCBAmIBwC39126
FxDlDKlS40tE1GCSSG8ldEDPc/vmR0O0zdAQPSDwQQl4Cqonq16qmwkUGO4SBKvRp/7bmJR9yTjn
++ixZtKZ2I+lztZZ7mSjeJovcUJIVo9yvRq6uDWiQCI5BU3+Q4DAvrjSsXiY/YD3eO7wHngMUXYP
Dnkrvqq1phYRb7i12JVj06IDwd9TQR0YfX9KkVLlHIRMnONIItKrNQvSTBtNTyYZM4i/RHuKzwZt
0We10GbuYG+izn+tyLkbNqLIUQUot9hrh+1uD89Y1DcoilpFbQAXFhV+m/Ml1tjNG6fI8HAOL+pn
mlhDzSZjysJ1dLJQG6ssVFOkwcCW+6uzBc3bIQKBJN1l0TXjMEXmayYTyVK20xcb6wWjF8mOjm5o
91b8oxHTbi4t4w8twBMnkQn3OlblIau7+aaCyFskn6fpOMtS2SMgxRf8n1MIMVIQAMih+ryuCgAl
g9pgqlCByzkGfwxLwUVMdA33dWCDQddsEehfbip47bjcAlezKKNM5XnI0j+DQG+f4Cz4H1PD+uj7
POlZTZLaphqydWZjY1qeeNUhzfE/6uVVfYTVweXmMcXKITjGQXRW606xb3CQuyRIa15y00bIQQ1V
oNOF2INaVJIOap7aI2rhDmAtiqfDxg+m+uSMUKe9DMMyr5sQKkQ7rNl4Xm9dqJ1ZFzUCHomgQlNU
7qkD+zQEMc6MjvydxoJfpy5/sSaa2liyOIghlsZyNiUuS6cQU4nWPy+6Lp4ynMSe1LpXGcuV2tNW
LRWw4PdOhto0G6ngefLKd72Hg7NRpe4F8PvyPgWidWqlWoNbJJ/RoRcY1/fLuyTHyk8guYoL+zxt
kdgy9kjsVzaplZc8t23QHG1gaSg4yMVepNHlnk8vuCqe8NuD7r2SO8Av8wx6CFLS4z7MTV6qkDS9
Lcjc5kpPNx82E93wEhlCcLhGczUl+kCFmMzl3NjrSZcbjUfAnaEJbUVySCTfQeNhDT0zsrdFj+el
KZoPSaKlx2yEpwLWEA6XCve5sHHtNaLVOOUY70SIkDxX8RzT6YBlrel6fKB90Dy3Qds89y263nHe
GGhdsdbLNXXAHKMUcA2Z15Cv+ARRjPrUV4g+eH1qHPih609ah33elNT9ye118f6fq/EeaqPoSy9x
XZ3/+v//z9Ndyt4GFOgAfKfu2e6bYjyiDTBpdXJcp5lvC+ZCe7dpYWTx5JuhGEqAt3KkQl4EZuhS
oNmtbkxNTb79lH+7GoEOI8+QXrBWDCRTGt26JADTufWb6loHCY51FszZn8NgnPo9tyvVenqzMFwc
92NdZv5pgrhjSuXhad87HS6ZbmE8dS32l5YW6x9c38I6xFte6xHRd9+esycdmPxTD3sMqWzzf5I1
T68IOKdXaoDpVStPi0+yM6c4aWzmwUK8WZ6hQeFdZq/ofgj+IJETydEFnIUsguEfTc8HxWECMsVs
kE8ENkNLc1OhliOnwr8gjkmIK216AWTnfkZHxD5EzagjJaHnnysj0C9JLFCvpGgvjmtjXidnuP7z
78/3/vb7M8lh0W/10MGGfvGmTtNC8Bs6rcbdRKqO57npXTxJ0UnlSE0NB7kfd4YhS2GsxlLFK5CG
sFxAcEaApRupFohUfz5Gc/7RFc28s+p++RqtZ/bl5pdu9a0zpdYPtVZ9XXwrKY7CK9qbbaGxnbZN
ACNfS4vjIBd9b/40ZS675woQFzqfT4io90cv827CqsurDgL3Gjul029yXkj7qaFtALzGynG1/c9x
B3m+MtOM/ttE62eDOZE5cA3n4drU+Me6WYBRxNQlm1bXOaIW7wGOVc/Xc4aL8Xy3rqtBZkjy0Pws
BBpnpdkcdbOfnx/rs/Ap2/X1t3LUa+REsPM1O2N8UWHExx1zd9s+zcJ2A1iIXnTMdFqn9ZRaoajj
l3LuzHe0D+2zZ/EpbUrNRfoPPs1x1ftlqw6XRmq9A8AS/vMv3/pbkS5wXcdzg8DhD8vw/f8u0o1T
44L14qWYRqsNk4u3myq1qGCqF9skYDhV0GNF7FCEkz1d1dgt4bk1iEbsjAGHghm5XwG6CHK/CsgF
alxt75u9ogtAvvfJkrmYLsUB1UgFO0YDAGjrhlpxsRtgWFzQkGi+xBB36hQHl32e+eKds1TTOzbU
4rkTSHbLpcTVzv98LRx5o//XiwzzN9PhMgSG4RiG/uZa0G/u4QTjg+frfMcskY3vEU841h7GBWq2
NJ0P/nCGUZ6GCA5XT85cak9TxY8IUIR2iBWVaILZbfJ+qQL/jAF9t3Hz+oUk7eJMmfcKqcx415fO
IcYovahicVOhZA8KGU/O17owjksMZjP23yWF2bjbyvIOvfLXze36aU0G55LaSNJEutGd+jT29jy5
/ns8B360fOZwWfX/SLIWA1WBeQjM9g8mPbkze/xzLfNZOx2XUI2EzHHVCHATFjNtEZ/++aoiL/y3
y+rj/+C5DneZiYj0m8vaeFU5jwP7Xm0IhltM/xM68fA821lwDmCTP/kJ+z60xMnoMW/94FYLrjJt
Q/8dgdQDNL0/vHQ2eXVW5g3kfXVsBdLxhrVyX6pFFdQ5LgS7aULuBr1Myja1RYm5b6KPUS9xVo5d
UROWlWBdlYNlGBrEvyhLMxxbWoP4dHQbRYAfcs3C9EWW1NHLgPirVlWo5KI6spZ6gB68Mb+rmoAW
OlqpDanjvRc4yq5g7eNkMMdAnlOZIcwyY1CjPC5LAGkuhkIDsivQQ6go5L4jMBCVLuipx347i/pT
XviYYYEQSrCS7r/ZDfpB4PS0fZaBAW5A7750XIt9pQGbBHAav1R8Gg84QbVbTfhQ4iZLQL1Y2u++
4xonwE3eF13D0Wca1o9NM8W3waUD3FB5xAJxAegDUyJUoQcdR1fx11xbnP5o2surWsIr0T8m+nhT
Hjs8UhRx1HDO8yRcKbjFh1UO1eL9JCRjN04Ud/uZtwiaKx6yzSJbBryXUupnUydx/ZNcVYfUYppi
OAXnO5ZQ8kLWHNSokqPH9LFmgR8/Dol4UkuPdV4A1s4rELK/K8POUnr2IQV7X1Tz7C5YO9z+5WmQ
SulvXjKob2PbYLCR5HXjvnkakj6iolimIHIb2zibcWBY4E9SG28xyoap7/6gYxVXzRPeeVo4eUYN
int19k1Zuzs8Eb2waMTAxtGnX0ZXY/PbGt+n6jj7zucAg7QbVuUDnkRyaOBXI90LYV6VZnZTazU2
D25rbxJvwF3bSBd4jJV3ynXjq1qCjo8ghwxqCprN2UI/SvbTTCvCsmfusNl1w0fI/3uqDqi1jupq
qGU3O3WMg1u0kK8l68nPvPTZsorsuRJmdbRd2iXFNM03c/GPoNT786rV3RcRgORfjfL9IhbuJ8Cb
/lFHbwEGrYpD1XQIzK4LoCMZdNm/aGk47PrF8jYeMp07d66R/Iwza2QD08WnIdA+ee4ysRmEN74z
vbHY9aLkabWq2dxAemJIP6WsMT2rJzc/OBOPKFKQLbscaeqkhqKjnJhHwt+j3IkNimaHxq8NnZU3
9bZMR5eNIM2LXoZKNitUuDOlk2IFYzP+sXpjeotg+0zwtKkoLVrHFtS00xs7vPSmRn35tcNH8q/B
+ySKwQvh+3hhOY46wo5yWJMjhSv568UDIxFFBXcJLroGPyLdTd3r6qemMDHnkKOeO39j5bZ9UFOc
V81DkoFjHYNlDR/BTfEmuS86QY3DThB25bNXfUDiMqDizT2rwuMWRt8GjISa34eP43pMH90sIOOo
p7ozfdPZq6c8bYf1UiYO4n1JHCr9YiVxrGSP01oMx0r3/1AzD2LbvzyU6hP0+5ff003dsBFg8aT+
nvX2yz+aXP/RqvqwLf/COB5VKhlyWeu4T/HB3cSdkI7jHFjL2Ucc69eJgBXQsJLhzZqa+oZV7DuX
FDqPaWjzcg+wDVdDDObycNCipd7EUNXwpBq1vb+mf93PkUfv60H+smoSspOZFPAbWbZ3ZQP+7bxK
A2eHmzsM4EQLrWwNviYwk/bCo2g5DxJvkw83UKDDrctoV2162QEporrCQsT76A3uFx/71FAH/QOw
stRCNVUjtaam+fA1c/T6apd2f1G0UykbkK4+3rNWg8F5Udj1IcLCEUlSAvbOGWwsqsRqSi0FeH8S
Y0MiIRe5DHjHSVM0yM0XXUvT4xqIp1l+BIoAp0G99J4VQADvW/2i1lVQ07z0YQeNyZnKq3dRIRhx
syt9fN4fa3RCARGqeeJnPaDZUoB7Ax7nxiuqC3KkApuFhqqdnNsOrDlNWGcEsUFdpXSeIxEHoeY2
QahGMepNuHH+mqflGoCiZNvvZ8EhiXwSelU9oT277GhGIFgoyyrIX8ZUHuQwowG1B3dNLbiw06du
SLOfoaglK9bTMeIah9A05vIirKAe2e8CSzAlGsgv0NzDS33ripYDvScGTCdxhmwkYkJhvVR4M32s
8eBz4dnleyeR4frZr/0lc7aJVHQVBiKua+IfR2vOF6xoQPZv6Wcn2wQIeo0zlW/vcZHq8LnL8Z9G
P2zYOJojIC9rR2Max+sqQ5rE4943Kba2k1G8QLtETTvRPzt4mL+0MYa2lmdn/AjxGroyN9WtsQUF
middi6ZQ3dNU70AqS0pZmZXi8i/Pv/N2C8zzb/g2FTJMTEC3vrXFYF8EdjOLW4x4xXBrbTMG+2TD
9qRz8TEeB9KUvvw261j0QYUvwiLvAdFLOSvDHgAp3TvP+VBy6ajKl4jzSUz8TQA/1bkHjKO7yrcK
iA84gom9i2sT6de5jS6QBcoNXJAqrGQtlJ1OTHVuaT/4Wg5COwpMUM2SP64DUDsESJ48QEaF7Wn+
Qc2BTuMZF+Xomap+0oLRp2MtpFqq0NfpIP8aiYZR8zpa+nMJ+U4bZiiHgq5ADCz1hiMy3vaj1GtW
83i0nylCSOVC51wk3nqif+qEa9w7YbaWZYdcx1BtnXzt90k7JLvMdczn1sgtrJRX0ldIsWqJZ389
Q2hMj4tCB+p5H7rW0If/17SGgpMlOf5cBTU9xbNStCs1cpCSqjdamkHooDK0uPOKwQIhxqn71PXW
U8LL7r6k1k0Moe7TYDKomyE2Cpr5swW6//0d6bfYuthMC0AEzTa+WLMDlKSdj8IurFcUWaVByRQB
vJ6tV9q9VIumti7Oq9468Cq85MtQxohkc1sKFHaPMyqrTVC5YdIaTlg6Haq3yxpheC6DiK2gP4w9
FVpnAFOYxH/VaeI+203nPGvSNA6dsuTUTWwyu3gyLlZBnS9rNOSoJJe3t7J4j0RJAV8Y9q/DzmTC
Ocy+4OE8nUVjJjc3i9ObrtsUX4H17+x8nvodgiMr1uSgG7XFXcFw9aVxwXRQ/y20kHwP//xoWcab
dJcni7Kb6TloXdmG9Rapu2gDqTwq4uFad93RzY3+qkLrR8YGUbyWvhlICnibzsGRIgW9FNuy5MgL
yFdFN2f4SujZfnGa4ayzudrj60wfQQY1MgaBBzbdJLwkjQhNnaAOrj262ySDPU7uuKQ3q2dsl7b3
PqW6d3bzztn/889pGtJj6E0KQTbvWpZv6QFuR2/yei2qgxX4oRn6uHLDeVg7ykd8KlzccDqovy44
asOt92rRl98Lr4LbslHDrNRzZGbAeOzKoqS2ZufFbgLHiC3hXD+pEJf8SyCu8UCOg3qGF50N1s5C
SAKgwsnmy3K0xuyL7qX21RZFjPLJY6hW6z6Zt7Al+p2aPgI6tvY1Rz90V/tzup1pKiCSKhPZ+7D5
1QnSXVQ907X90smle19o9ah1ZsZtqZyWNn/WPSGX3D5BzPuuwT06qXWMzYFa+uz9BPq6WNQQtCFe
gJnEL/jD1yEdon0jxYg3UDILCRiJ4mve18m1Uqte638YeujarQ00z/RCD9Gr8D5S019rmtDLXRbj
xk16igGBVMufZFBTp0MOoO1Rh2Y3QrOlxY7bdgbESn+dUtgr5qMutu9k/fg3j05+VcHx0+KarzDz
hTBIIeQBPMKDnUAr9P6qVS9ZFcbHS1eDY8MzJ9stj+M0m7hX1+C54U2xE+gYHwwzFq+9r4+vUG2O
erVcUfUw32PUAbgiztd9gqR75zrT58766ucNzt0ryaUu9cuUfEKyAKbaPOZqsdLpZ7Vd9T2AVlZt
ML22L78N1VwF4SfORY0WKzlUTcP3Su+8BYaar+8CD9/qAHCdzperm3f3agSqz1xD4Twhcgwcdo3j
P52muGnNFH1kf75BxdRy6/Qp6Gz/2K7djwlDdNB0kFu1og9129A/SBhui6PCe69JjQ9ra/+J9UJ9
m7FWaeYvIrFQgvCk8YEKfE4PiTFmZ932jdCUATky3LmGiFL0+qMtxxV0A92xuWxvOmpW4EY037qv
+RL0qo5GWUuqqubWAJLqpFad2WNVo2PsGIN2jA1tQvE0jfsQXSM2CHJkNng4qtHjAHyUSPIEYYxF
WKMf7W7Vz3GfPsmW3iVos0/I2hVPc71q/2LrRRntb+8ey/AgDHu8eDBBM9+8exDldqLBQvc0SZA1
kYQExVL4jaCg5o/wOGcJyHU9ITTL2pfCmU9mFRtn4JwYCTiJFqO1UniXMZ6+VbBk9laSpJhc04BK
nHY5NClNKbVXSVND/7m1AVk1boq6D3b3xd8OpXKTo85X25rBKm/sv7EVn4vsqgIKLz9HORpENBnr
vVpX8DE1anI/vZ/7WHv8VSpi8Xl2E1hOCM8WyVPloans1SDC1UgFhBj+asUan7DflSmWjXgLpcnW
Js8Fv1SNNxgmKKnUUX6MmpUjcq3zQKdwuaztKAXfTwk7sAsSZK21n6ZEXIwAMy84/5FX2qEvgxo9
wps1P0fRoxHUHNUBvUeWMYD5vVOoZcQ8yN9lxjaOGhl60KIHOMTeX6NER/tpAEq0l0M1V6GaeQ10
BxgmSDvOVA/7QVSQhYJ5H6eZwA8y97/ni9Uf6rZoMacyl/SqLni5tDEdYxHv4h41QfzK3qlQ9vzy
/Xn8rmaibOuL1y3txczmmuIMb2m3C9qTK0kAigkwjYO3TQbevxDnIJz7gYtu41SftdlZ4UFH0XRw
o+7jGMcQagY/sfd0bSZuMOYASHk0TSqLGz+zLx3oKk3fOI72KZDfy8cmS+28mmVrRB4MPfmVVUHt
vdQI1NTJhwuAkIz2VIzFcAGz9KxmWcUeAHvK7JSathGqNQgseF90+rhupY8p9k6YdYHqTQ71OM7X
VgbHzedrEpnJrsxRsmssPUfKGPJJ3ACvAafR75bKz/OdWizMoT3jkHdq3X4GD+4OqMCPEsVigeVX
a0aamjeSsN+WfAgQZOlp8FXvWh2dLtkwyJtoS/4DmDJr+xBojPuO1Ns8tgGwWDXlW7pQgg78g63n
7mFeSFnj0vFehgZ1NsFLfwfLW1zZwAsgV4CMkSjcBkmJlUiDTor/y2KDL3IDFd56sWphhqas+qrg
WOyszfEDjJXmVucZwSOXjz2+57QjmEIXZrukjsgwyyoApYVUJXXdwewTEyECXHIiSwNPWMOZqevL
ABTuGQr36Mhyvnbwpm78irSytosXPQOlLT9sdAdycysS7pWscf5cHXzWYoutkxrVYM8vWQHGaaPm
Kuj+96FJ+yvAcgvYBsGPdLyuU73B7Uz/ufY4unT00Pt8zW/u3oqxhLJ6zXyaNDRO0exsrKcYk9l4
zvtjkQfBuWhS4exwo/gICAjNMAl7QMOGJNTqh92S2RUo9QBJ4jFGfFdP411foeV7FwlSSkENxd1T
XPIikzXQduFCe8ZwovqZPqtAzWZcETPl7gcZa0iFrdZcs6uvH+YYMd+78lbjlyj7J9awV2dgyv3z
tMdUjWZ9eYZXnrJlElD35u4rLSDBS+UXlvy3+dAc1yVIIQNFHjfC+HW0EshjyXBzxNKfLJBcoS/3
bmipgOgfRjDFNZCHXe/EnEeX+qJG1a9Rl3TRDoUhfK8Mq7+s2thfikpfKajK+X1ROi8/pmqE98PP
o48DqzwvaYs/IPzZe9XMsaRUppFBoo78s1p50+NxR6C6TlD+jzmk/T4eo+Sz4JOxY983ndXUSKu/
wKd026RF90lIw5NoWgFB1T3y9IOcq5EK9yOGnvznuC1tUB7Hayu7FnFinewZ3COfTG0bs+9seOv8
h1Qa8GjRl9ZRCnACLh0QUbLfzgY4a0btrZRcWkWoVdPa1tvbbs1LGheo4/bs1hvcGhYPp5jAOE/I
NfnoHxnHchmt4zA52QYdrYEXiEFXMTfYi8wS8a4CCNRVWhsLGmOo/tPppo87Dg0VwZZNblW/1+HZ
vDiavYM5T++K1H3ajlyXE5Zp1fuknPubbyfv70e9AT5YaZuHhpf0XuXrgT0nV3SFknv6/lhTIxVo
BSVXJ8rRuV3aYRORhMeT3JonUq/XHszpHma3n65qDZm8Iay1/+lb77LgRX2eGgN9Pav3PR6Kxbve
54tJE8HzS1xZk2znLkYM/pw9RIQ1db+pUNA99IH5lw8NXZIieQYU60LN1aiMaAl1uVGTqSa088cl
KUOFZVWj1ZtRjHZ1UkN0BF33tLiSP9SkyNxkXY9/R5fFuwRhR4zWZ5QF0Xp5ybz+jPhVgjpv4aOZ
XSbPmjbhyhWN0NTltK7zgO4Oe/YoQ3tOq+lzqVEiO16PtcUbm1PpTWeF2sq0DOHYaPlam4Z1aWVQ
62+mSNCCRVdHyiT7gbCzDbEFCAolGyzv0WwksfwJTYl9e9rRIQ9Qe80oCbIRJaPMtXq7mN4RGZHp
meZiFyaaT1sgq6ytvYj24nqu8dI0KM35aQpXdc5Qzfei6ZxIqWZF1QzQu6o2an4f+ojuHmwwqJsl
c6KXKgaWmc7GoaQYeK3n4DgvLcq6MqhRHsUuN7KcpxWau+APLrAWcbkE3XGJNUqLwAggUKj5gzSx
tilC5mr+2xCEoXnoGwqM88Q9PnnWn9Cy9kG8HHJqgR87UqaP9IxER+Mp+6J65IPslmPgACa1kJDQ
KC/qdqN79bgHAsurUB5PsBHbWOjzUCCUBXD5HEQLcCE1dYxp3gWJDTZ3mU450JvPbR41R9Mt/oAa
hAibRFA8wt0GQa6R1tXIzs6YaoCsUGfUJ+7liFR9iCZja0Y6ID0Z1ggQQ+FnqXdf7IMGOJ8eLPq5
EkDuca7ceM2abMzIGL9WPs1F2uJOb90L8vdaPC0w+2wWXx+0SLxyOyweqBFsXU1QPEfBujqTEE5h
VYr0VHZWuETaEE5pEVeHYIwOVQGCq3BhCquQar3dIANYfi7ZWx5zmXWbZkqlFWYXOnL+7O7VYiqP
kDJGO97KKXKJcJNFnW0mcGHPjuIr66jCZ+hE3Ax5sLWiGn8F6AEYW7RJpH9Ck8e5VtB+6JBby5dx
l219qcPEJW+vRRoGuJhiTqghTK8n69fWMfNDZTcmtkbyE8Obb7iokQpmgOnWRg1tNXwcR4M+OP1z
Ocl5i6nzdAsSGHR1g52d+zeCe5P35WLV2RzGRV3uTMh8UF0gcKmR6S6fIZ30FIcg4hf1Ol9d2RBY
9Aatczl9rJlwD/YkImxrN+i6u1cVsqD27qN6iqJTCU+7kR+6UX7o1MiWz210UA1VS3ZVjXWcbET0
hucqjYLXcdUvdaFh8+Ck4tprRQGFHQMTe3LElsw/34yNJS4qTIkVxTSV50OWQRcPkiq4RHnkXzw5
UtPE9teKnqX4eSRufXv7L9f0rWgA19Tzfc8A8eS6vJrf4BRn3Wg1sONQX+LkKOLuUy3x64VooudM
BpC9wdbpHYRjNVO7JkHQnExRH22z115NC0OeogI8DbVTe82Dp7UL3WzOzc0kuifNwb0+kkSQOoKB
ie2JNCvgbp5lnXVVIUGuiPJ4slPtYNUETg3ett1stYgMjsmhi3tjnxrD+KGqU+2yN1EYuA3oUH0C
Q7KxxrzajUFvvkxDHMbm6J2T1oM/ajRgUGVQI/a1TVghWkt+BnjJKbR/uZCevFD/Xeq0DZgZFFZs
3TYN442JuOaO/tSncxt2Rqcf8znykWVE7qTt3HprpvqKlWyHLYTuQG0oJOou71GWVCMVAu6uYzeK
j9Kw8Ags6ocnmRwqpJLmkWYIeiUOtd7JdiTNG5CkYWofqwJSfeZXzi3vcmiPWfGKLo78T9C4Ndzg
0rfxkVJyj0QtoRUZ//e2KPEDVxhrN3Ly+joYIIH5goBJ/oUXMCVoQE2lUypYAGQDQfabbEwkJ1Id
xj8WoMGCHO1Bwz1cx5sApiV0H/+qRq6t/xxhlVdhhNFOEjIxax8SoMWDgeHtKCGKQnhhFqT6SbMl
jDEags//fKtb7t/vdce0LJNWtvzyepY8/pvPO3aryA+mCHcbufME56WjPY3AH37kEfE+ztTK7+tY
32Ag+fdzBvkPVGVSH4LA/pDn6eTvRc10nbrPZTUlaCaMVFHmqZj9vRreV+cEacAWZBRq5DClo3Tq
uRCSMzhPNvNib9X0S9XKY1mNWoG6RbA8rVFtnOt6Rjx6xlCzQhH+aJimv1PTwZ37A4XxCi7U8K0X
veeeUFVydoZsYAdOGpNHOhqQY/dLlNUx1C1mj3V1GnQIRCHVETVP0D0Igaaql9cgKxP3d5kqVMi3
mlrzjP6zG5CA8Tv9eYZa7+RfwEo62WIX4O56bjkEfDOjwcOsbeAayzvfupl1HZ9EPXxLpKWWq5lo
us2Dh4Et2mD7yIr1UAVgcKL4kidD+SkwY/OQdWuwDxK3/GTHy/HOIncp654DtEQhieXmbtZaZ6Om
CmuuRk4DeuG+qOa+/A/U6DGdUbQ7ZHz1x8WKv/n1q1EX9oEuQ3xQNJhJpjcVQEQNvDnDuq8+4Vcc
HNhHsKa4MSZ6fifJU95MdYHowxT4N81CQiDJ7JHvEpIArrE+wUYSJ7Wkm1yrnRouUlt6ksGKaEe7
sROmSnRaHcjQewOgLw+ruforiDyI7WrUcMfUmXB0ty6yU6dFVuQKaYWZ08DGxyaWWKn7WC2rE+5n
AZPaRWbDrkryqhS5yorrFLbRL7LVgowjGI1fx8GCYxwlrSKz1T4UdlG8lE4pPuoYh7uzPX1eW9nv
mKpPruuIJ8HeXqMHGtpyppZUwBJpxF0SW2o6V/gS+OnJKXvYQjbujCDNnT+FW8o8yZ1vgaSgVNAK
NouPgoGAZnPX+F0Dw6GthMBsijQmbSZ5pJfdQdQx9KPTWB9V7v9bJ/i3uexJqMYEvzOcOBbn4/28
X+ulVn2GnBkfSUl+wq8V0PrNVK0hjF9eDeubBC+HCqn9OBUxcveEwfY5kTSgSHUh1fC3+RzVxwK2
CLVjOKvznceDeAL9dMXr6S3ky7e2g3IOtTFj06w0who/rkNyaNp8cvQIUT0fzKBPdpH0Q8h1O/ui
peXCHj+q9tHgY9rrBOYtEtP3juu15Zrb70YUVhLMDDaBluwNf6wo6oOgTPTBfVrIX55Kmwqzl3uv
kcxefJXMyKDJjObN2mOK59zp3lBZjBQZWQn8ULgQc4Rao6aPNVqd5t4flh+bCL7mJW1L56JGmnzL
qhD8Gj0OPNZQnjzf8e9LDwROdYFiSU5TQbWHfpsmE7BYSnv62eHnXhL8BrwukHmSc02LKKBN1Y0n
Q6veuRGaxLQgTFpmXknBFmRDEHv5uyTCx2b6HIyLeK2pl75bxCeEGoxXbbD11yiv3wPo/Q6oGzFH
5wdyXt9GhGteoxX3xT7I3gEpMSeEodUE+esMnZ3pgDNZdHssITf5ITH4qPVOjXL0qBUHSknvS3/p
P0XI2fxLnoOr+ttEBzA4eY4tk53ADdw3zAhIW7U+IAl3FR34W6nr3GKgdQ9vptY8gUtTh6mB/8lb
UTvA0bdk531+73XiaxlAfWX/nt7SxmgwDJDDRDjWAdjm9zVD7eb+99W/fJ+bXbPT+zSgyhBx2IuK
bdTnc3ywRKEdXPlCrPJu2DeuBvQPPiUNM0oHW4emP6Xz1s95mXdYiNQZ1BS01N7NXavRNveSGwxV
cR68OOz6OblpMXAVlzwelSJ5dJHBqAAvBlkPyRLnt60hzUALeoS3Gl9jwP/F+DVwzQaApJyOmjSv
4ef5zRv4b0PHjnbLGPkn5RqcTvNfsTXCVZK85hkdIh2Xp4uiNCtGulpXI7WWG3a3z7HUhVdTw0HW
PbjwmPVNoRqhzjhGsFNYtEDMTZMrjpk9iZ9rvx1WJHozrcR2Mttpq5RxVPC0nvbDY65YdWrqpnV3
Kjxp8gGlqbCW5uSjd6Nm2egE7SYDjxrmiEa3m0QOK0//1pSkfv40jHwA4xRnc0PcUh6HwUzHd10b
GJtl8pcTWr+4ooF5Pbhr3L2WInupusHK/g3p+PeNJQgF3XQsB29cLoT+5pYeGzd1K2Rcw5+VA+Eu
C3pEkN0eQUg1obUakMCsAB2rA15DqbdIPWvvC1BeBy2nbKQrxLor2ZLWjKeYHr/v5rKCkgodVell
IO1T7Ev0zneY6erQprCl7LzAkXpGAndl66OajZjFb/Daokvilj0Vu6m/xjJoUWSg/4wiawO10d2u
YnT3qJ99r7UFd3Ty+yQc5adYTNNyzgxvgxIbaMpOs/MQ6U2E/Bs5jLFvD0FtwE5OdeOYsD3ZREiZ
H5V/QBDR2fbSOjkj8BsOKPvjPdOMWNS0xUETmBkL13AP4n8JO68luXGm2z4RI+jNbXnfVe1kbhjS
SKL3nk9/FlDS1DfSf2ZuEADImlF3F0Egc+faLnJpaYYdVmwQFkMLru8+wV7c2flGv9brWjn6WajX
Zx/LdGgCKdI3/CuCeE63vtijAVtjbyd6j+YxV0WgL1N0xxR7ZloV7sD3Ij+zu5ICGu1mpnp2CFJw
YSExyy2Sff+caJ5/lj3ZwG1SN3OF4Ya8AN6vWpkNTqKIGJUzEkPlzCPvnhEtD3h4ACXTF76ZTFdv
tsZrAIoauF/zsdezs+TeZRbOYsTPoDYkQ/SXzB1TSgYLjz/6cJD3yNSy7AEs17Sl7Mo77z0UTKsa
d75FMk46lG2hLpTNpGAir5qmsp0d5zpU0C/N9j0Yu+JqOMObYcfNezPx2WA8PpqkKn8OZ7O+GmMz
bOVFOZ+Ji6arIyB7fAK7jGz176esP9PuPEvwA0zIqTjbGOpvAYUmq9U644txTKfxxadKm80xGsKg
/9V7zMkLnR2UJS4L3PNoYp3EVF4hpXt8WH7OU+1sWUxZdQlCBzpzE+2H3LLvFJY8zJaIbniO0Jzf
oS2+GaD/JK+wI5dQHyxrfrYgaf0UL3hCvKAPQm5cA3WrYizpbDt6bwogBbqJ0cjKBQL/84vnJe2b
0ZdEsjGa0I6PBsW4xtqXfjb6UKN0/tdFOW+Ji5CCvuiB6mw8edgbBRtGNoMwmnBTYBJiSrMyb2X5
LoQKbzavpfgxGq1/t50+WWuO90VmDOV/URW5Q9nrAXgTb/17/LjcW/WeYvZ92COdI6fYWdiC2Hbf
Wotbq6XVE3sZLHpYI9zBNw5jnZsH2fMKH7X6YxwVKjRoeck1sfdY6yn22v/+xbH/iO4RCTCJQNgu
sFzgv799cfi1GdY06QbcnanuvEXrsN+TGftWpO0tVYfk9/vYFnFWJaaIAJ9AOah61dg1UMVCEAh8
H6p4P1losMpuqVOXBMGctWJ2yP44/aQ+l2ayx25inQY41y94xGljhJTHSZAkZNNG+UmZK0xqER1A
00sJCYLtN0vF2nU2Ee7Ix2V0HKa/qIWONhL6Bin6J5QurGyf9VCM77C4Cu/qPFOD6I10uHLggNSf
DdEoJWX4Nr5Da4KxPoljcinU607xEe3MtRzRYhYQ61ZdRoGSAkWBgjvFP8UY9P5XAeQfwSybkldH
dU1LFDL/If2NFC8bCKEQo5fURz0z7rGJB9pt1NOvmm5iAfQe2EXwvW55OY+U9nYYICPJ7MRRy0uo
glxUGXI3WaViaWO4M0GIoeyk0dsRSzI4oHE7/pzCdMldexHfUF0xXiORZe61TP2PRcr+Yw9rmyxT
Hl8zm5/ujxe+njilEVNj8/PnK3FEzEAqbROeumq2FWWJ2Yl2BJLPDi/s0k8YGdanvCJXAwEWPEZf
x/jQ+P2zbIxW+RJzyN8jmbr6nOnA62nWczF+BBfLiks+kghdh2puylqIKpJHmQOodE4UajlLT6BM
HN+yjpUGztSp8TpZybEZaShlU9+Ydh5icFcDgyKgApInEIsUu2zwgSg2JX9LsunsixPHfKnzOdxp
EHWWeV18cFtzr41p8GzxlX4O+mRl9OPX0puyrST2JkZmYQYqIL+hB5gXU+ZjRbp/m/l5h3OyUMd1
QggXRehzOhtzWDkXuMF//XFkGO4fkVTb0lxbM2zNYkn4I8w/G24dN0PlAc1A1UAtl8FCMAtl66PR
LOJeJGiR+kQoIVcujhY7AzrNJfPmzzhZ6+sY14KlJ86frYCi4qj4szcrA3hZecXpvGFXwnfFhLCh
xpfGlK8H2Q2lzM1mS3TEteLWRc2PFO/HIMymT/+++GnWn99Ix7LZ4xm6rqq4w/wWPraqLvdanD3J
OrYeMA55/q2To+zpXfSzZ3XMRQXYmKQnX/W4qopb5H26+2EYguZtthP8P6rB3EZl236YUqAPXhIl
F0Oz2w9jvVdTd3r3S1VAX/tuq1oQZJze81ms8BXqyoLlZ3B0c+U32bCshHM0GQj+J6m+i6S5NFWM
KGN0JWYtM4i2Vb0fHQ1s4cBk9PhryDFlJ/G9pwYaq+tjLO+JE4SPmJnMK3khzTgrqfH8qSv5ouWt
7awTewR33xWpcW7UdBkJa1EsfxdxlI/7/9k6qWLX9Ng/wbEUtNQyC1h98mLpT1V0HsrkXIqqcQd7
gQPOKc+mUVngaWbrEItGDotxyjAMEFfk5OOyJ5I40AsL/Jy8F1VNhSawC/Kvhet2JxvLeszVRVeO
cbDLTy1GQbLGVioyfnYFaLGyHIpsDdE1IoQJeQzKTdaHPJpABAgfQ9nzu6BdxpFer1yg6Ft/BrdX
lrZGPIbjAe66oh42Dryb/DDWLd1JYd/E3lgUzI76ClyBccOYwrgBrim3ue1hCBuoBrLwfm26SnBt
HH+l4aK2M2tsvHhbak+sSfpTR270Ca2FttIU2Hdy6DbmxWiy6qlJgXwiHtGPcMzttxjpHHGTJD3J
od+P1cIKavXnkOIFCqthnPLoGse5xKyPAoHoFaR+SSRVif5DjC5F9f9cVlybDS4ZAA+GgvW7Fp0c
V0VRYZOdCp14kVScp27JPkCKzeVYNhNYZfwxqwHiiD6fqLg8O9ga7SIelZOcqoZi2jt2tHvE8R5h
PTmXjT2AjHbc2VOxuaPwPDPUVzLE+ADMyKCinIuDDNTMI8h4j0VGOWEEwtuOALT0Q+0ddMluidVb
mZFg4ccHbd5oydozK+9c+KqHnwUN4biv4ey/U82WHmG6pdRT0Xs0Slh4/K3GYuUuZxEQpvTAAq05
faYoiJJzSxxi/qcrDywGu48FYddgnYG939pW8NYp6hyvYCNHp0DQP2QzY4+1hcL/2ujjfLAAnupL
2S1Gt2PV7v/699Xz/9g6uo5usXa6KvX0f5QZuGo8KNg6FKfCmL7aFbYY+0lUlEv6jKTR9OxnpxkZ
hCm346IBX5cd3WqjiDe9nKYMMl6kcYqiF+sz8JmWRunnaKZHOZbNIIZyznTbfFMUA7uB0AD1JsLg
UHsKBL+hAoxPSj0JWUc/uxEwoU04l1+ROA5Lsx08NCREqNgauUfZk40jBPyeaCq83WM7Og7dNFcb
8JPKeswx51Oz8S/o7t7KptQBxjSJEtHUWqodE2ENlY9R9TFTy09F0dcrI2igWPW88vTWvJCt848d
ZkDXmF3ef2ToNeePFBsBQZVny3JUginUjf0zxdbFaqqzfatOtqeW+1kGUTWhVySeOB5m0Ss0lqGh
IIn4mHvc8pgLpGpfXpGf80LWKj0Pn3GRCa+y4UXebSciO4vHXBga4TX0QlyBDOgO4t7O1M84R7qn
MkyVVVZGwzrRW+8mm24gJmCWfzUTaOVABLRHEdCWTTEWnMx04qqPC407GRuvjNOV583zXsfoZKPF
81Ov2BRW2pgI8eJA3xFZ9qnj8JELdxHZ+EQBtpykvitKx4lszojYyVgNBu2/ukYRtT8jOPduhGpj
81P0q/ZkFwtnwM5Lgqw59lQn2dMFdhQ8BtkRUXssQlVyqsubfjuVxccHZqcTPJncsAlZ25Pw+0Ty
JJVO1t9yJzksFH9PoVK+s9s5K4CmliirW2vvCkalAim7WDgkAZae2vUBUVcUDhR+jC/UrqkbDHnw
4CsSG16f9lIayXjMRSN7gzjOJUKPfR8CvNoFvncfydv0vN1jaFMfTN1PL/Cs00uvFNnF7RHRQ4xb
pF2vbahdDa643itPo+g1KyCE9oo0onuto3oJEbO79pzUlohIKRQdk/ZozrgvUfz+ayx7lDT8vGzn
wH3mbt8LznsuXuOWfKObAvlu/93EE65jvkrx5W8X3NKpl2WrEhUWzz1I5ZAaGxYD2ci5/+9QXqB6
cOQ9DWxCDuV/YGz6/wh4mn+URlCABtzG0k2S4Qbb7H8+pWWBl7vhJip+IWqwkgxn2UiQs8tbcWNk
gbG4E5/BGHp4es4fbFLcsLcijgxdM7z6QjNthwRr87Ft1r0QJUplomxMeMXI0mp/jWsDOg1Zxykr
OuGwlJg2kmKHD0AOSye/e3w0mvg7PYaqRW0zEVXzGU75Oijd9BYT03jFTTZGkloS3xTDFHHoIolH
UFV2+ZZ6Ub7D3z09U6qVnJOMDS3uKk7xH+dIfmn8pv6xqRDFsXhu4HdAvogT8z9/k0rStpiA6QSK
a356UcMuqznYyvHqiMkF43dcVuzqeJ/gO8Y/Ul6XY8ep3iq9DKkr9+xnTf/uZFl7y1IyE22QYXtq
V9kT5bMEBWCibZWMfwJHLyZrM69W+D5Yq/skmNZxT5LgW4a9yns5W8GijTreGZVlL6gO/BSqWvc8
qYZ5slz/ihfKeS5B9iuhOf5P89tcj2yUA0DM4eufNxsllk64JtVbakCDS9hlwSXvDSQ8GTVlf0/J
eaT91roSPxMqOcsb53wJyMJb52EZrkkuuc8u9lrnSIvWje7O637CGasJSusJS1Xzqa1a5TC2ekjA
W8V2TUu0aWMSyX+p+lE7gRP7Io2FAwLaLxgqHdIs75+mQHWXE8r6ddk3IZt+CkAJlSDGrmDUyjnZ
dOJCyBFhoOSEG+OIUoUmx+2nbu29rKM0HPKl1hi9AKtp7XuVpS4Pn/JyL06gDpSje9XlY9ilYW+v
5dgTW6uIHMNimFL1DGJPPWce9L3KTDdyisJfGLuyK5s86ZttGNnhYvDicVqUaq+ec9HIyyZo5QW/
v3FZOComPnBGS/HyN7pmrghQ/BrLntwbmH/vEn6bE0BqVmM5+/ggKsFFNbgwk8TxGYzbTKmfXwI1
09VuPRVOj/FKhfEnvNiZgHoUnnPHDP6nkXNtb3+MCBps5cVat0EQdcoes7j2UvVVf7ZZZGJydrrS
TivfaX4UcToTdREFLFPYcvIQXdnIK2PaN9VCdq2pNleuosdYSTnxlq82+y6lFLktF0ZBTaI01m6x
65VI/AZcdEnpeFuCTThui2hTKJqo9LEmdXl1FqZGcCWFLu93+pOTss9ctGn4Uesdd38felWP958e
P1NxRslJWg0rTPGCL/5MBW6njc+cr5x3Hhd9Y2aZtvc1r0D0V2oHpPHo+IbW7ddIemsliV9SilEp
HJnGhWf3CMmtxNmS0a85kUGhCB1r3/tefbOGfFpHlK0smwIETCWaQC9vNYpSfLyzn1MV9ZM7LfA/
j3pYHq1Myxa1W42USMbTS9wDrAuj4BJbutp8TtEtbZKi6i/u+MRebD7LgV/bzmqyk3appn5yMjn3
Nmgj6fKxj15kJFt5QTbgriHJiothG0zHewQgN0a0T6KaplOpq5FNncfDSe2UZxtn5y3gAqVdKJVo
mwSgl11379R6mKeyHanPDVJsTdkwrOTwcUEOnWyI2ahl4WFMbUSuwhZANo5Qrd+HTjqtEB3iHfKY
E/f5oqLDFY28Tw5lT84RQK+3/34iMf4IoDoaWlWXVwOBRkKov2UU22pET4mbwQkDRExsRHZDHkZk
I88mnNiuuIBV+DwCwLofVyT7ShxVKl0JcPRCf2UZLfmywPyE8VqzrYN2PpWiCZp4PslhZzUf7iIK
vQ+Gp9HiKzNlIE1LBTRYEwTZu+50z5wj2/8I2SNf+P31Jzb6pgik6vCliS/+8/VHvhJNi2uy0yV+
zWGmOahG1etrZH0tutksrndy1nBd6lp4W08L3cC+SzdU5diMzbQvOmtdG7aHx6tIElqxrxxlj6L1
amvGUbiUjVp21RtxLcxmpzQ8uVr5HE8jiOHa9peumudvVURBziw4lHWkTyv2hSGZorBuQJ0yaTQg
JaycPJ42tfqpi2wCnpVI9Ji6Ey3a0VDvV+TlJs+bja1zWpWGQo+GoyZ8EXswFnPhV2veBPnR4mcr
EXMe7XEk5oRipj3WQ+R5y1rMykuziYhQdZwoeiuc+cfMAc9awilSDvxmh/UQJxG5LtTGZu9aB+Mz
aQZr2xb6mylIDex7VZ5Jeo9GzsVuBK9RGfjHShYyglzQSw0CEjGsBQpZ9uAY/ux5DYXApi7yO51P
PDv2MJQDkI/vWe6+DRVcOEc3qEkgsXu4GyCVqTZ+VybjSkUsCW9wgA1p47Y59hQ7ZhtEKyAOqTV+
XOAFMeLQbODoZXo8+WNiVieduuAFh+7o1XT4MwwayUdVuG+W6pSsY7z3njI8ve6Nkvf5eh4Mf5lY
nUsSe77qgrwjtYisMgrkl1/Dqh75/vC+ZbeFH9668lCHkZ/dmSo1ULyyKIQiVHZvZstH2P8Yy8vy
xv9rru6o6Pv3tQFR9R9Pjc1WDX9x18KoSftdh1qmsHTaODBPcZ4Gy1FwOtKMSKodKp/lyA5sw9pE
FC4ee5e1UnoW/N2ogW0uKxWN328X2hHXA8WPsTmw1RHCpitbOY1pbeXzrpyxBLJTfTlKkUiluKRC
cdXb51W4tpQOSxTRgAfJzpELZXpU5nBdqmRWf7sgb7E5XAxIHDKcXEm7PW6ZPQHxLWMEywO1IQs9
JHvlxpqx5jikn1WccgV8t0EzNde7kTTRQV5AZ4VXplYCMZySeQllZtwCV3ltiznD7z7PL7LXjR6W
bo1RgU80jr/NN+Ji3laERCxMVMVIfmjWKM6usGRY9jVxgKZX030M5+1j6LlryprdV5ycC4ws0rU7
hT1ifSPQb/AlovPIO3hJZZhOUrSfl7PdRZt8HJJrluW4t2E8ti/cqLjEaXWd/HT+atQxfhmGGd+w
9KCAdtKjBcVf9rujPitTO++UMUUlTXh1XVaqwd+/zNcJyukFQXK/W8jJtkzbddIFuKZqrXkeO8tA
4o0fk6aq08Y3qHnkIWYSCyPrmFLp76Zzpi3J6znUsjgpYb3U60C9i1nZjeCMQUOWYesZ2Y5MO9tJ
jP13JxTIjWhk735lRhtRRcayDtRhhdux/xK6dfMEs/VQ2qb3IhvdJtNfBBjOI85BJdckyzLL3Y9V
X39Fq9J+K1p9XVU1lhVdwxcOkyhlifrQulDuR6kVeo4grN96TXfXqYMsiOQvNO+VLKLpRLRAhgyI
vbLSdLUTAz4Qed8wKOnKa06iFjuE1gd5eywvyHtma1hbfaSB+DEw6mzmFo9OfcbUfaCwWQ4fzTwa
9RmiTc2eiMOVq6qvFEx/NIyguwQ8bPfGEsOhUts1eb+WKsZfF2RP3tyZKd6igyDk/f3Zx3/FScLr
OFsOJAQ+KuflbYaRFRftJidCl+cbSByuTlFgH/XQcpHsJ9YxKNppAUuxvwwleh2K7vRNxev38miI
fveXBlVSawLbkffKi3I+pNCbmFWF4+4MqgBIO7YeBO5to6Q7h/hl2ePtPjfrM1C/schRl4dtCPaT
29mqJJshLjBp7zT7FPG2wW9KdB2tvjkAaQiVi7mytyquyL5jQSw3O2dHKsk8FCXq6cxzP3ViNAvd
QS0yjBXlV6zhf49lr8zV6j/O7SaZ6N/WYM+wBNeWBLdjqZQK/KY2MLsezKMZFwfsUQ5mbZ9DNI1g
maoJjpdKzyNemM/XVre1z8IDcVL9LynP9rolvX2k2MOifN5FYpWz0+EvtwSUu9QsVp3MauobhrM1
Uk0MVV0AVW6UPsumVVJ/j71ktXDn7tecZeEji1vv7JjVU+eByB3j5HM0Wzcbl7BzGkzKxsRgnr1T
Vh3GgnqbShQVN+aet0z5bItG6f1Fk/flVY4GD76G2Q9g08XFzszSXYtoA04WZpi6EZyN0o0PcsTP
Q2itMVlgx3ReD01AZKWzNMhPBuC9jIMa+zk82ZJwnDEawW4OdJnDPkNxUXHV1lk2lpFn86KxOAzW
CRjriRUnKT4ltqiZdUL1BA7AP/ukClZDmoR4jTYgzeukgSfZDttpdM2bKhqiKN9JIZKj8QfzJud1
J9z4AIovgxl4V79D2FVq52Yyn6wWK9Ulhr6UK05ht3P1jNOGqxp4USUHOZKNowXmsrY4dMhhb+FR
xlnjnRLTcz3lJvusOsXEKnySo1DD3dmOi6scgf80nqKwuUZvKfqtNz8KrSfU+Fc3zfW32sK33Smi
+0inyOGape2TLa6lcZBe58G8yDv7ISmvnRFcsFjPbr3Dyl0N5S6NG1LsVAveQAzhqImS4FvfLCcz
cb8FFp58vhV6EM0onCk7pd9HoTFvUtwtPlhdgnlT7X81NJ7H3FWcK5x+KOVtM69JWpmffJ/SKnFH
ohD66HMX/4usR2rkYARJE331MXAyXe+rEZbRKleRYvra9GUEb7+Hg1iBXijHTxnb6aWd9xBeUvPG
r9fbDjk7GCONhlXetdVXq98UdlVf/Bpjz4QdHe8MRb2pfuVu624Y9g0b+iczNylcrKb+U43eyR2c
5KbUtkbornYWkZnnJ92Ysg8UEmwJsSewb7T0BdeWrZxOpwIagKtv1CKmYj9N7Pe0HrGeU8u/xiSj
XnMu3OeIo9ce3550m/VOdwv06BNBtK0CpOfIG7W64C+Lw+iobBCqhbusRWGDKGcgJlVVa70rUG/n
xtXP2fFGCB1JhVPumzmXonGr4yRizX4MTxiHsurg+uO7nLo3eNFqyaIx9HKl+Nr81ZtwNzSGLxqR
inXd1y1lqJ+sXK/XtWqiDi2NMd4pwI0WSTCr19zO1avqhA5vUep5v8SmymGw+0KwU7vaKRAadkr7
rtI+J65SfHfNZt24cfWlMzLhG6mFG90wvatBIjkuXefZLNSYtVlF7hGV7i4pMveAe2aD414I5XXK
VJwzw4SaOv4tpqz7EoVdskfowz5AjkFhR8Z3l/vONwVLOq30UZfPxhpNqr22rbA4UPuEmNr28WZM
xobyW/gkeRbvpIdUWRvu3VIKRfW4pLgnXjfYezcl2n8ej6dgCq9+Q7gUJGCN3LnuSV5PVD4X3Wth
995O1IMTQjE2HXYXuAzDaK3FuS238JxboCcfdlnuPWEWrJ8eTay07jFM+/QpyHEZBsP4VjmNs021
IdnpoWet/bpDIYMJeKYEzQsUpemt8gmCBKN7K6tpPAxZ/TFVUsIJouAgsOqfTZxQ4CCSteEK++F4
meWjfUxEI3tB7CdLkmBfyIR9midzWo0G1X+JMFElU/q/TVVNAe56vCa1LuRcBC5gEeOm+KWq0zM+
uQayofqWlk71I5v8jwYOnR9bRX1NaiBMbaGu4GASsRxCgsRjob52meKAaUJqWYiQg2w80zsTJ523
cp7SWVYRldVZsS14aq0wkbh3AcmO27bulhO4QH6pcD4bMmlFe7VS6jojECqUvnesMOWIxijuKljC
g33yMupcKdv4bgkPJTtFg4DauNw0gg/kzZU1LlzejznCmsODUzRykF6PHYkvKe0vEs6GsWPsgzKC
94L0Rj94u4dqlOoWDXLnx1gWrJTWa+JT4Gy4/DRph1IEhzdj52otu0uEyx5YMe+jhxKVkJ+JTZg6
UX8uu+OgfTQBBG4UzFY21aj3SzukrjSYS2URkaDeoaIZtuS8kKVwbP1JBKpEzJyFZttLDpx0/BGn
ioWqdCl1f1GGe4YQjMAhsQ6Trgcr3lxASTPO+UrfpDe7tCjrrbQzwgtKHR03QrXaT59Ns3i1dbN8
KSzfP2KWGa6ILRWv7Gl2da4O2yIgXhaXvJomN43uDed565SWGSZZTIXgI5c2QI9lgZEye8teO1YW
PGM7cdadpZKlE1X3o8jLA1H88Ki812ud51etlwjduiMmzHAVZE80jqAuPIZRS5pnRDe6GERYVjpx
GdUO8wJhQpqv3dKvnkR17j4PXSB8WfPFaXX/E7RkpCr1QIVeB5oA6oZF4Vc0kqPMzXw/Odp9FGRa
fLzfEqWetqnTcdfaZvTSOERM68TGlhFTBDi+0ZPl1f6udR2fOvomfGrAreU9O455dj5No5IsrLoq
r4SVl0Gb2s+Jeq4yNXy1VS18g0x9JK2XXHmrQsNwKPU38mQLs8pcul3If8pu/avD131vTe6PIjc8
XuGRf41UfJwB8L0NDXT7fuLARVZ+vvKt+wveT8TxhlFUZvPVKvFW9NSAQ7CYQ2w0bkfS5ruoiZAi
x/Vnuw6viDuHA7w84ywbbYzNc0fV43ZE79/oAWWGnn2RjY9t+XF0/W2NaPvsNFq6gy70QY4SU62Q
fNBUXvjKd73d1sIYDPTEdJS9ZkKYpTQHAKj1em56Y91HYfqSU1Z5y/V3O9CSF+nEO+LvFtu1Ruw3
GtPTIBqy2ThvFna0kXOPC07sTYtsHDlxAj1+yZZB7WkvuujjuAQvCMLxPnDzLVDFmE1TcyiVufgx
VyEhdd9cj6whm7KNhqtLjNrBMvStHbPhBbzGYs7rej9DzFj6QduyO1srZAFf0WsHnqI/B471A285
RIoizj36drf1FAtD3OAHn85PMS+0ZoGjSH5KvZHte6wCngu0alVpcb7rZ9s8UjQVbLAg6A+5UMB4
toaWS3YV2fW9X5fkpFZOiB5LtBtOVZoXbgkN3vTVa1VM8/4+5xuoq6KkXHce4NF2RGRTin+gqvvD
C2+9pRLZyU2OAH3YK8NaDrgSbcc87z65Le7L1TRf2fcdEugW50w0XslRdNBULJxLDLlx7nQ2Zh6h
gzBRtLtpmyzKSQ+eHafQNkqbNJ8jduvYm/njMSmoXOZYRs4jyT6oASfgLnzh6BM+8+gN27Yt7IVX
zM9zoHrfPJMFWl00E6ZdmL0hEzBxj5fDGce+rWl3n3ODqcQr59cSCsezHnZLr9XnV8csj1i616ce
NTvyhDT/EjnEGiYVK/YS9Oc2noDUpDF/97Sy8g9Kdxl5poKw194qXCW2uLzY2zosnTV7f3MdxE2y
GLrK/Z4mnKtKc58lfBsiSlCIDTVKuYkUwHSkomecx8p00UQ+MMtxrveR4+UrLxnDD2Y2k3yFW7jF
2S78oBbY2pZWbZzkVS81tl7S+88AmJ0X3fM5p7QwufXaQuYdlTco2y1fDuNbnDdvVZYGvL9G5QIx
HQM5ypSOzZTu5JSXULPBM6NSvWZ6i9ENqoUB1H8j6eyVr3snv02KeiW7ccsOqQNrDfhFeVLLigZ/
+KVTDK+493aXjnrIa1UmN8vr9x6v1J2XhrBkpuBIwMral4GVVKCdFr3QlWeiwtOZ8u6QG8UqTBP2
uXbPb8mFXV1l9uQv0lPa5xgqta16jXUIR23jrKBC4OAb6N76QRqQvSQI003HDjHQYvbxpue/GG3f
3LCQXwlHD97L/hhREz/ah3Q2yEFG3gr7hvXEOvMJX81815kOan2FlG3URv5JUYziMDdlsBtqE2O0
MnuJWk4xrmbrRxU58DFsMbM2gwT+j2ZcEnbfRP+LtWqM2WakeOetDepslRL92HWhPb/xk7erkmTS
IqJIFw8m6ux6O6wp2qxnWkXNoyWsMrzR0wAzDRQAKNHs4zxSpQ0w6lc6DRxydrCtbC/TaWQ6cYAw
Mq1Ea6CXS51KpcvYcSIOY4twGckqbTHoBDtqikiScDKDFcWGZ/a84U4SC2uRD9RtQ3lzPO0HgSB2
bM6EdRHb2NdoSKZVlk36NSvVbgOZIyQskn1zBKsp5ZtzJDo+2O4KC8BFwinr4ke8tto26VfaWBRb
Vwz1oeZnba3LGFJqlXd5dI7j5zYTWnWiMF3WHEiBhHf9Cc7QP3tyzjaDYdXCMoLGw05zgSkxxq6K
D8TN4WRSKvGNM09A2mbYg8waTl2BxoMCMn9cTl34rYQExTe7sC6GPZuXVrPSi6X22rLAqO1WmT0x
tmD42ODaflN07Isg5Tyzeo1P/rRVsM1bBWGXIz7rbp2LoHoqTwQHh9rRP8ZBHhzggxiLxDB2CEKr
qz8Y4QX8grKRztmoR+NyYWpQPSTQQ07KnjbrxUr1qhBe1FhTLLGFRqcoC/DcyjWlslKxsXAMeW2u
kzStVumYuxdl6PwzIdog8JwLe28QbySSkEWCkJcc+Ts+PrSTbBt2xhdH8GRYkp7VsDa2Kn71vmGG
Dvj8NjrEE/6lqkrFUOPr68QylK1b5KCNxcmqs5QveoLVJvZm5RMk0cq+tROmpf6cufehWbktdCCi
diXeJJWJFJ0k7/tU4GIaJH12xD4gw8Cdnmys2IEpEzYEl2FBaFXqbt00fXZZdSGvjz1BCJXYZ0LN
3gJ+WTCudAXxs41CqlTGs1FoI5tzjhKzG++kJbZ0w6YQhWi0cMgGfUTIOzvV8Bz49ibxRyD330x1
mN+1yXjztR6EfTyfY7/Ono2561gNX7XOyjZtEms4mhrWuvV8liFRvSgbpaZ6MRQljHaufcdqAPsh
eVFwSYbQLREx/njAneuVLVRfcqJpfWebdTiLKLpWXQ2PbWhp+epOVavqKhuqJOtVl1uHLJzbzZik
0btR1O+OWTiLbBoh2BQE9afI61k3XPQ1zqSdbQzaxpgDjTTLTByRqddD/UsSIwYwCqQEDyOEibyN
ABaLdsKqp4dik4paIeCdoKX+rhqSvaYHiKwhmV3XSnzCnCK9DSbASt0eTEBZ7fzU2Rwdh8CgbNxs
7EWBIdQymPFlqUvTRzb7JitJsxzx4MIFr7WlaOYD2FCVTZcJWrpzOJw0prrSdKN5qnLdIINArbru
4+lpg+98apyS4hFF48ua5t7l3ugIIiY9PRN68C49SwgnSWwLjNw2gQJgYoQHYbQt+h5Kac1BcaOX
FUo3CErrYVQd1K1e+hR3ynJWAu+dzF2fN7yqgXmXWxgCzg2Rj3NDY/2l7ocUFStT7oAMAPngrhbg
uIeQVvbk3KRRkqF/n/pofOohTr32msvmPfS21CeVG8fIw9cqn4M94f+aTb0TvNZmp+0C9vdLz3mb
4i6+Rlac32QzdJkwiE72dWI+k58RpQyIwC6ZldqEpHN7Y7VjT/SQRs2Ji4ZG9tHIDMw7BxQjcT/e
fNbdNPWOlElEyzl1iJI0dXLRkjC5yF5lHe1eac5yJmjIaUQQlZcIiP8fX+e1HDeybdsvQgRcwrwW
yjsWndjSC0Lq7g3vPb7+jEyqmzt23LgvGQkURVLFApC51pxjrlAyGMbJ8rcrbcBN5/ewCa1oRuRR
9N/QURt8sVntujalzA9oCWnvNH8v0+XOqsbcD6Xc0UsdZyRFnmrmhYlzKMfivaeRfuPR914SLX5U
RxANKLjHYXk0c819XgzjqdBIhEZhYm4s2q/bUsCDbyge30VWkChVszmt5E/HrKnvFKfx/0l0zPQ0
CfyZD/Ms6BxYjX5SzP5a0vwFPfMsNi6Ui7OrIVXg6anSJlSgRUU4re91O00rPrSp7Z/Myuyfklbz
b32FZ4419IZo9GQ/5CK8dnLouzG8qsPGIJe9NkWxSeOYsmXRYAW0vOWuBj0pkWQ3w5GAZOuWUpPY
iAoGnLt0I4FieSnBgtUTYun5Vo1iB9GShAJ5pAYs6/NtNKnWrM10sts5v9kRMW+RW4xk6ZZLv0XF
u8vL2qQa4USADNsYAHsC+LhE6Z1WxV4LPS+wk4xCgwTd0FqagFGM0v4rp2pYibra1x053DIyp3Gw
Um3YzGy5RuOTOkeqZbzp5rY+8PBGC6UlmX1f0H0EecIezVwG+x6OVGXykujftEeDC+dJ+4OIdCoL
VdP9UTTGLlqouGT5VF60dWw+TDQFBPc2FGHRhxuCPb9XGX/Hg6sBQ4OS5y3s4y0n5rGb9sM2Z/N7
d+wM9EYygDCK2KtDGeoH0R7ssfplRWihYrC9B1s3xMOkrCbyrj53a2XfcJ4n+0gs7ITk4RSBUidK
aj3CXvMfYwYdO4WjvF0BRD2w9PiP3POAwwpJK0jGmSJefFptl2CHxR0WUifXFqu7CePORkKw6XTu
loKs7e2qI9dv1po6DlYXbiIg4n5PCxHX+3TwfqgI2taMkcepKaSGhRichOTIQayvdpWwZpNkLldC
qcaaSAQ1803fONaG8+Ayp5sRA2WG97Rs2RSBcFAncUSKm5kRWKC5pEn70qneWXowTZZzGlhOakHe
5n/ZEyDpNQntC2UX++LId1IdWtaI+stkvTYsaFeDSIPqpgZJhRwEt718TO+pufxI+ra4cGPoHwVM
rqe0/G74tU3K0uJATy7STcp33KWzQcw0XvunCnvKkyEGWJtLmQVWCq9IiuA7CiUPNWtRSLnLmF55
xGxIH5jOS+TbWtBJqaCVGDhz8DYuBymWd2SCkhpQGVKAsdfDV7ISHFvwgqUG35BFSilTuBoDhxbG
3gsxn/Nds4dnZ8nFSR1lQ0x4CwaWSoq/CzmMsp3r9xpNAtbSiB+EeVLnKkEjRkTDRUjQCdX89koR
4Q7qn/4aCN/m5vuGfS7bbrkOMWaZho/Ce9qby0bGPOyj3PIursRez83yozVG0iTlKTWIBkzFVIyX
tfVn7TgivqxEaaNLYdED7UJ4Z0/P0X1CZkyRuBN+RszhDm5UFQAxYC+1Tiv7TkKw9VutdwPKoirc
OhPyuXokbEK98Pk16ByROjUodtXLKYhZp9SSS9Hr4RNq4OlgwBveqEMaj8x0rnChdcmDZMpkE2du
cspWBFWGWWynIapufdtUtw707Y3uShlo3hztvs6pmRpy1/6Wh/l8cHE7XTNrdg5emb+kBQX6fRRl
UNY6EuCmCcmhLh9m0WzCx07XHmEtjzUdchS6/cLJzjGusY7dp77RrCnI2W2cAH6gYrOz9uLDG70s
pVUcu2m5NLqf3djC64dwWX+qI2Gv2U0jh2VXwlqkqMLGVfGD1aDIwI7EA6vDykuJStem3YCzZUvb
bnkT5IYFBh6BU5bic7b4o2u7NZ7FfsUusxnrkk9H7b590esxbb1CVPa2sOffRb0M0XZyI6R32Bip
ZI/DQzfQvnS4qDZW7BL8h8n8TliuezGbCHp9ZJlB2cBMSErSe1UUb2qJ5laRx3TrSaSxKNbvizqr
TpXk70u+yipFNElB4bgZkhpMhz09i0izbu0gjnbTT89qSMyxvMRzv35L5/F7OAnxjCrwqeoacXUX
62kVSCEGr0gPeaYl29H6U5QdgM9YxmZ5CFDaDZ5LyZIZikBLDTCphUm1u3DzIK6hj28SxzuGCBwI
UkJw1rC7Ex4ROQYCLSx4bb3TkqpiU2HX27Wfmv1oGuGH4ZXdxs0FJnNDhgBFWhCaxZXnRMdD1bce
bbm4tEPvM5D5Ywci+dMy71rwT8YBlA81hQea0quvuVfMdf1zV6N2dEgiPdhJ3B4R2mn3cGmjp8m2
wkM9FTUaUz8jlLsSn81eGz7TPjd8TMXcB6OeXbxNQeo8qa28mvahvWEV3OBo9UjaWvTs0K7JzXPy
6c0jxzDA7dsB1l3qO0XK/N6fHv48u1uKqEnwYi4hf5SkmZ/N2V+eJuGjl4u/dxkxXiJuipsaEGoP
RzLTn2epFVQp12qAE2Juq8VgcWUmyZvTkpa25gggzDxCJiWH0bOgD0C2i4pZbk+kzPRzSkpCcRQS
+PpvwOEX5ZL0UY2rOxfcCZL1BoWlPrQ+2VRxZy+3sBmWm1uNDv6Bpd6Tk+fcLbbTZysqHvHYDTfD
+c4tfziDDPzv4f9/LvJj2vZWX7zkbvXoZdC4LYWCaqYGD1zLTF331MoXw16zWlnBgRnG0+3ry/7n
n06SgSOyNCUc7Ocgl6dL5y83z3rxEPI8A4QvTqEHdGvU+hQqnb1SF5didavFprfqASD1nkS8Vt6J
5GbQMcv6gAX5h5gsl8AZhqyak4NwEn+DCmW6zGGu45PI/f2S2ai+66nb5FEz7Cc4j4dqEcN2Ar/P
4lqaMuIU64WazqXWHpPIO1E0LQ5FmcBbh35x0yQBXw3qcCnTl3EYmkCE8DstMlgokGhvEMt0mgFm
s//9NvqrduT2dMtwd3MrsIJQ2gm/XHlEIZM9J/cF6pzRzUB91Nd8TuELRztE8IW31UaRbcJ5fYOV
pFsbJ9F9rqVm3Jes/CjAI/5B85gdzI6YmUkk20gqhz0wBkfbC0+tpHCpIZRQrryUqYGPXLpg1FAv
8YFc34bmFJ4Ydcrpu/ymDrWRKpGvFXvWptYbkAL9ipgeYCdryDec885zaK6U+HiRgiJkBoKEuYLM
Z3VqJR12k7n5fG3r0b4PLb8lzb+JvWcEETmz0r3LUn+Gr0wVxsx16vaAgz/P8REIg4X25kEDLrs3
4jDZOFrzN+59r26y9xF1rK67cHkcCwp7G16RoH1XR6w/AjFDZFp86yW1urObyE1oYv2lQhfSqHqd
x245qjSGaLWRyqJX3+teuoBnX4oMLfWU4YJiNsgtjMemBHQEplXbqogRqhHY/XtDoEr0T9K9UhRz
s2sO1Uz7IS0jbgsp1js1lPiaA+xRCp9U3xDKV59DFVKt6dqHgUPzPR2n/Vw3iawsijefqhPayKoy
tiFIoqvIjPIlw5z32nQEWWTeuy/w3a6TE6RSa/Vfg8e9DqJpuxVpsp4m9MPIxokG1yfLzC8lcHV8
1d1LJ5kng6ij80Ra/B1kJ6jVKH6Kctwc4WDXQehOdbjVbRo1pncovPkVMdf0LTFFe028Vvbs559T
lLwlmdY/EtkZ7kX7LAXEE6XEJKrdl9rMx4NX0PhwZeJag2sEXzKDmqH8D+Y5LqkKcMoFl3IzQ4dK
TmLCrpemwXDsrL2mNcarO/LHILZPw2AyeXseOvPRquk3OPL5YC7zaH5OW+kyjmkCLhS3c6PcGoXZ
Ppmi8Z5dHmiHsBLoVIxhiy88fw4N9y+/6u6OwhRYA8jBzymO52XPzcfg6VT0lKJD4+QVg/2tsvSd
BozlnvUaGSSI1XopW1Ozz8FreS5HGJyUmPprMCWTseFC/y2zXvm5WkbxFhmAvQsj2w/SaMofjlge
He3is5dm5lPXhd8XmBenUB7RzTafMBZmu94ay2BcG9rZciAKTwYHqTmuPI2dP5tkMZA/YxtpfFVD
KvevY9LH1yjySBHTTCc7boy0ecqQOzcUK1dxDeVQzvU5rGqWnCGGtn02HCZq6t948NJuWtEfGf6Q
vvi6941gsoxWX1Ma2ynB6Bo7/m0FHHFbiyy8ea6eHMbMwukmX4gpo2glAQwmNWfgb6h9W616lHIx
XKV9dUTA326aVguf6LjDc8hiSmyZFZ54U4oASXLyzj2SzRo32hKcCbBTl1MmRaHFq/VAIyH9Snjv
QUjXKB2J/OpRL9+HmByJUJja3SDgQQ96h35d+p7NlADBhX2d57niO63JejPxgf6g+R0HxswCLOHG
ul0+kxS80bsWItXREY/9JqKAfWkl5SKUVIuvQ0yC9ZYoEopLa55mPKygjRRV/FeyVOu+dHRyn0qS
DW2ta1mJ443k84nBSUeRDffKxtakphAIIKDFXMKuQ2FeGL5/6GoSiHMZgmKjRiVGD0VJW5d4HyLg
lWrmsEoG0PfvMW3cXTlmRn4p9JFFdEKbJfgyrGVQIioeD4JLH0Qn9y3tb18yBqCRziLoyURJPZhJ
5pgOrxg1H0ZGoUifbehvWhW/c6MhVczMp7MrG+pJDwYIW27Q25m/r5IxevPWjnDrgU+ckdvdyTKa
eR8l4p0U5PBn1DukVHs9uoWpfZvpzEQO9NM+n99EEfd7lcAIyOZ3DCPYxv5IMvtBeE72pGfsNtFS
SwuuoB2h2edp4fZrd9p6BBfDB63Jn+g+5U+al9ZHHhjeqz5Ev3CV1JToTNB+ahCjZewaDPY0LGTM
rkL6t7rJdHRRyk06gVfFqTG85IUYyeTFt3p3n4gsaW5pUXvvhOmBeMZxgCPto7a0+lG15vjsyYDF
fivcZnxWgwF67LB69rtrA+Gb2rL+1ZXTDwwg9isl3yGlSfoPo56yyXyN6AjRvg33bkVfe1yr9xU9
yaUwSClQs8Y3s4OI4keFgYl1TR/9KgcxgJXSaHA5s0v0ADNqxb9nX+dgAKQ7qzWKR2Q48V6FElIM
b+6T/5Hp7DXVmczSayKyBU7F1iU9Rt8PPlmAhMnVhyr8SxdVdGYzgeECkXn4e9rQATqrYzUbUqrY
HttcwizN90wD6JzIQc16ba7OCYYuU1Ufipj1o2mXFgtENlgjP55VfWcHTre6xIIUzQklhH/IDN3F
ImdosgdHWHErypNTNMneqmsgPW7W0eyQU6dPNgUX4ZmG2xWtTMK+8J8EYWeEKzfEyNHnKH2FRpqf
rG5wd0nea/s498YtGMf4KRyLw2C4BfBlBmyYYKjT8tpVzp5MB+uk+WtxQ0hdUJhgFrvpeswctwmq
fO5OuourTa7InMgWn8OqcKXq+HNq22u+/7yR8hxlW9u6xc4mq+tDB0K49XrKBHQF4g3PAfdsSWWe
GgwZ9j7rCH8jp3lv/buIVlyyU2Md3HAkY5I6ixK/F0K7UsPSD73fT+SOdXjrwJFhxwh9mYrB8PmK
mibUdxMUHMdGlynJUqnWq8vBsfsEUViUbJUVM5uh6ZkFpPZ6+O3WVJbMPLXpbIQGfKsSrygsTRhm
6PaoHoCNnymUHSIrHbdao7nYIeXHQw0lWUCfn5u4SUkFKsGjm9JxnKQheWHWcLJ8nY6cPEXu7u+Z
OlRDC4cAjxwrqckcruZKy+K/fkTcyp82l7y/nRDTdqlA++SNNz7ov1GPWTf+XD6bseWcV19z+EVI
OVSHX+e+DqspJVrIJCAHA/vZqbgAMRs6M14n2mW+MbtnTQ62qCAJeGa/S9aVTyv7pcPcEJlsjaG1
FUvTBTDemmqrsbKdIgMd1IpsadvIHL+ycPLDkBgfbexlAdZLoBWZad4ax8cXE7M+3QEUp3UfsyWn
hNMdDCkh6ORD1PGb8onrkO54uOHCHY6hENUrHap+rxsoSfqQIm4zs2mooqY9LR1NrK8haUfMo1wu
LUkpxy7azaoDJ4cqb/19OdL3F/37KN1IalDQ2K9DNSuNCA97bGlBSzXr+jWsRf9edoaGzuOf8131
Rr22uBc8I4g4EO1uWnQXWUKLWrh1Xj9rP11NK0FtOj+3pJ7amJoa96HhD4vcaYBsMjZqht0z+bTm
3bjZlW0U30Evioc8sjMzPH4yNsOIv6D6T6vjrntUo5Wei4YV1gYgsIs1278hTHYPwHWo84igDUGz
1joBCyY2nkdFFSawu8Knh2FAViyzbk8ABSTirG2f6tl7ZUc7H4wsr0kbYEjkXk1t2L4O+37UTsgz
AGtIDKxvP896UR6LsSLaoU8Sg3euBFrAc1e/Al58TVxQGepI/QvNdvlCday+Ws1oBLw5BV7nr68b
5LeHs9ltIj1psEDhgSmNtL0ldGwC5Ev1rhTmwB/FHM91t2xYb3cvTTT3W6rxLh8+tLjb2kNtk5U2
gbEYfT3qZRsakrBXquWlrrCq2V2NnEaLYOKJmMC9nOAq0UMhDs3p0joa5h01VScX1zunxt6yeuq/
vVbf1ZBUrPsy7+h3hnFdzJrOTuKe2oL1qzqVZOQDIZiCRuiCX7Vlr0UNcy86e1cbGWXCVvxqV6e+
Jn1p0kUYExykWYNRJfd4iiR7GtrFjXz14raa+Dg2a2imJ7HW92nib0zm8DWKESxsPkfwLf2tB5iX
0rKiLE8ambvG2raN2pydQ/x7gF9OhUEdK8yumtXT8CeQFetga4J+Xo+BFsCuUe/J1pnvaiidoTQ3
ANgkciq6fX4hWLr5vurtePSN5c+vL86npN9hOrY2et4n18XTnhtClfdpZyE1clrys30p7VAIP2SA
5tVNUbKAqRYbdRjGNUHfHm5xC/nSq75G1xifSoMU3vHsmxqikE5HKNsd6tCEcbxbC/ebPZVvYN+s
NEh0TrVlnO+GPMeBHy25Qa5oqx2XBkEhMY/+c2hlpzGfI4xSnKI6bD65GoiYSIJhxNzvhlqnkxmX
f2XeWO/MXqfTXpQOWx37xR4o8KC3+jOrwWlR34eeMZY+4Bf2x1zXdEd32PQSoqL8kRyyST8k9Qiz
p8OTLyOqvNkvz3FL/S8xquQ9rtrymHYUGcNl+m7W4QhICJWgTm5Uxrvu+VO7bemlBerwvwYbmYET
ruQcZp52xbN3rxIoig57xY1NNCjPwBJpS7TSouXjMSI6gBnt7OuqImRFpryomZsT6TI744+vU+r8
ZLLVr4TebYRlm+d65pkCv+w/4WptxzLP/3TKdabF6HVveFDWneEZFVRNsyb9u7wby7IeYgNAUF3R
5lVygbIe+xZFij4QtV0A94rp1qQh6L5C/7MXKOFYxI0vs6VHty42bjgM4lc12C7Lr0HvNybrSbDd
uKmXfhSHmjvF0xRiTbKdv5Nsmg4zRQhlWMdNWNQbNVUWd4fEWCTIkOkA57ePzuK61UmbceOke6hT
RA3WZMHOPupeYV1bu0m2Hh9P1uWafurLkDq/bYv1wEa2xRVSrU9tXwxPjr5SqHPuxdyaz2tDiqzm
2AdN5BkGgCr/Yxjskz+I7tUyhlf0xudkIb2bzqiNINEZuWdg5akp1LsU7nca6QlXGC2ptNYzbUt3
umZsyi95+Rf1f/MY6fpbIp2qXD88c9X089ghdD4s2zBQh3bTGucU4hHt1+iaysGTFnZ1SJAafWOD
9Id0RvugzrkayQGGOQFXcszD1NvVvigqy9om2uQdKFTFG8NBf7bp12RB78xPeqMKzh5B4FQj8Ic9
gCsRTJ/HesLfw3O7m58Uv4VBMxK2g8jdD94z29l4GhQc2vYXIEnxPXQm0B3mMr20xQcFxijA1Ok8
A2YvwEnT8lQG0E8YMYJadte5G6jDrxdWp7GQkNVJUCaCeoFRslzJbfsnVYloM9HrOnR4PW5fA7cP
uPlymHv7ryUDIO5jRqMdLjMifN31NxTPui0R5z5PypVC1chO6LJ0PIEdJ3tl0U1ITN9WiO9W7gBr
ysapn3XHorOcNXdc38QI+FpJrR4EO4gheOBtHr7wzex9VDntFuIGwYjUd856qGUPcAhHj/2gZ6Y+
V2xo3ZWCN3fYrqe1TRlupgd5cNahIe+Soh1NyD1Ll4zOxPNsW/YNE4jAI83ASnndTvVabstmEaco
t7/bdSue/NwUgEbAKJbWGAVxmx27ZJhf8phmRhR/dzUAPqGg5ks7zWstQtp4L5qLOjZsfDDGmu0X
uR6Z5KBmgHOjcKemZjXTBWEr6EUrNSXhLucupRa1UcdqSEMwbDqf4K9vrIsWz7ct83Tkz1UveHb7
s2h9sRdGm/fo+5L66jVdff2chclb5JEs0HOBwkppm6PXpOYFoR8LyHycALNiYZlhi5YewbOqrU1Q
dngu3C47G/G3CXfUabL6Z8flfrnF5jmiJgj/rORzGuAuw4y3iHvgSRkDLPnA7maId6aeapRWm+ml
seEtACrod40W8ZZGSNlNHMdQJRXOryjYeJi5J+KtHb9b/GHvVAs/VhdjOhFug46atUvvasjRBbC9
DRyvp+yZJNpzCsvyue7rbNtHfw1FlWyzcP2dsZj8O1tR4R8z0V3UflPtNLWSf7VRxyZ9e+HU4amo
+C9Gxv1roJtl3O24H3f4VngMYusYLKplQ6OJ5xB50mFpsDAiiRXPjcBvqpl9Dtr5J1DW+Dv2bYo4
YbiNPa8nG2T526sqB8nQAm1w/GQOqhF9ARBCSRxTgy+ecbCEF2gDPuQnSllqsPtlV7lOf9aEuYy0
CnkhMoR3pbPF597Ha/zhU4/cYQtcnqtRCw+lL+Jg1sihCGbV6vSNDD+ozsYwr+Gvj8hbd12or8/q
32CQ1ANky9Hh82uIGdXZmOvi+Pk9CtH8GXuxA9qpXp9NmlEs7isjiLL8b6M2itu00gXQauzLS9SJ
Sw2An/dk5MFTmeUSYLitdmbUe2icDQ+F09iy8LORUA8zP1n8wE5o9sgHJcugdPMbHd5Rx6tEWtm4
xZ7HosVLshKvFCxQFRaTyDyZ/zn0c0r7wGmdFxoR+kHxVLsw+01kZZFCuYLCDN4yh8fmuhDv2dXG
Acpt+lJTiG57RHjqqMh0cR0d6tN1OaDR6BaqCBVb5aYs2Z3n2be2pqbmL3H6hN6mRMuZAN9KeqyR
CYqfdCLQbcECey7MGPYAGODtIiM3VLyGmiUD8sc17TY9El5nJEKt0umVJGF4VTMt/mdGcJG3jUJ0
bnSgSXR3y+heOBDH/HAeCOwrgIL53Udkd1ADvHiiX+E6l96cL906l7de9ynb3wsXfy6yH86oYUk8
4sK1mKtt/Du0hwElUk5KvIkVXJQsygwuwcalz4dT+B1qV/+ihspava09/J2vIX+5pK2uBFJVV/ff
mePoP1e48ZR6eoIr4yZqnoCFLEddkI2iDtVAZEoSeLQvDv0wLNt8iChXjrlDwKDts0cubLgEYXTB
WUh4WopbcCROHr4RYtevQ2Hlw95GwGP2LVXwucbkKPleijWddWyTMKtcceqUV7vkv9alXE3qUA1r
xNLNCltxbTLttRba/OZ6QYRfKUhl+nishpbSKS6LH+qUa7sCV9eTUefOjSTy8TBoXgwasigJXJcn
uUDEDQ0HgV4TLcZiTcejUzW3waRcit69qK5L3f8Y3TU/eeGQPciA5y/cjJR7Km+64IJ8SYx+eKtX
/1cRylAbiFW33G2xh/T2S5p78x+ZbQ9n6k4gb/DgvZXmeAjNyH1zpmaDY6D8ljfVL4gFh07XTWjF
XDXb3qCQ8QUmI1LK2Nq5QfkArcVE3Ncbho/5DQnhuek9nrZWxGao9NN7QlhiEGfC20SDNiOV8drb
59BPHV0D/WWaa/OI49fZFUZe7s0kEntzpNU7jWWJa6rzUZ+P7iEjepZnT3/Vx6461iFFaESJbLnX
zt5auczXqjJk3csAWEfhnE2Ik4EJvnUbqjBaNXiA/IVB/rAmY2lz8vmOy4DBZYZ8ZSxxjDmjomVe
Oy+LSP1Tsc4rRmJ7ORq9/yuTRyuAx1tN+yXEyfoculG5i0lb2RFROzyXUdvt4pBa8NMw8wtnivW0
0FnZubY9BeXGobj/Wmd9TjBSGu9mPD77DL3qa7y6yfNURUFv1GzUkj7fpTDYnssyf+RdqH1Q9UYv
3zp8q2Yab+xSpsPERbZx0I19d8HMB25bk8ix0r80iRO9EDZ0XIGcsU7hrTWWuTrGccKtYPKTg5Fq
JVT40T5Q7wh9+pP1cMHsmm0/+5ND16UbQYwbMjEqHkU66h9zOOLAkaYKw+zKZaMtbXluiTrWsYvx
qHcyHpFjfifbLb+DuzN06CiufrLi7JEiELnrFW361kZL6UWo1ZL/1VIg/in34ah9R7Oq74tF/Mcx
EBRvNJlea+eoQD6raC09JCqzOCZRXtrHzNdvS53+cHgCHvwKHSWWXSofivkRTSEWLIBrQUkcwlbo
gx403NF1LPhwR3O9J760ba+ajYoPyB2hnKP3Xk/wY4s11PY1j+N3Y+RPXCbVejBxxzSIFx6tkRU7
QG7OfXDG8hjmfn5yQUHaND5OeojpTR8znfVQI3HDlvmMKDfyM/FQBwkpEjRwp3g/tbl+UUMeOkFJ
0/FkLAOWbZQyjV2M11IjhYr+THmPIJ4BDOpek7xotgtuYiocPRcMBuGdu7j6I0lKg7hq1mExd6y7
U7P6sM0jRqPl7qOZpq2cd6cQTexT2mDz53nw0xkI3KuWsn/XWLFsa9Ht6DRZz3FHZIvXZeJvsH1z
1FKsmrq3yhHNhozU7iXhI493cscvZR1AEou7cDOMWIPdvxay16LB0xbdKgl8M6rEyvuD53AdaKu2
ngrb6r7lSXFYWW7/mJKaaxopymTUB2u01mPTdEgl/enHmrMV7eb67lHpCWw/0m4Rtd20b9Z7b5Lr
HnlPODW8p8JrbiFpy2D4ADUYlf/kDJRTzYXlwoiZi56d/xatAL17GdX3xfJWs7KMxy1E0SpwRPsw
o6U8TpIPS1Y0fFg5cM2Su6qWTTQZsl01Td6TE4HXifoWKzUUxJS7yDpnFrKDjvZVJ0WaDQE31FIw
T8eOaz7CCOjAVNOM97gf4HDDtSsRBEC5rYeBT/vWQ69IpDDLt6Iw3Kxzu+fZMiej+zOPSWHqMt19
ytck4ivn8POFaJ3RIJvmR4/XFI9kL7a6FI524/CHwzeJnNj/0cQZ7Zcqm040MMwtKZwYwSenDebC
0A/zgGsit5ubmcwwN8LmXFJmPcdG9z5kI06sHHmtNYUfER+5i1GGPWvCMPyY3YrYzXpB7uvn9kfy
6pWZ/NA339tSs7a4zRE1YrG5kpVXs6rNoPKbpAuzhg+mHL8ma6bx2+x25NyGOXZn19N3WdSbBMbR
bY6FhhEA9OEuVo3mfwfUHCHf2DF20+jG2E+87Zf4WeuRQatDq2WzWbrfDNkG8UOisAbVJTHDIrs0
QzUeyNW9q1fLrrF3dKcSaEVNtx/M8T+NRKtpkqrGO+PBL+6eqyppPtx5Bu6ZiOelR83ThUMH6Zl6
K+TreScwmNbuQrgJrf3H6PuTt8mkxAVf/1mjzANc58/RDsPH4o3+biVKHWB/4t0lA1jBgNXwBRdu
Rj/w65ispDWv9qO1RH9M7QI2EMvunTc4u8RGadBEqg91liw/XeSgWyPM+mtcIyfS4Jr8jJJJ7LVk
qu+F/cK2aciOsfijXpCHFlJjXLU8jLx6udj41m/c5MZTYqxP6six81+L7817bXbiixqyOSX4gexA
AAlRvkMiOM+bcLCo7kzFmaDONs+phaqipoGbYbe08fcUrd6zXehgHYV3Y3VUwuaI6y2UPP9eod3C
+7rgkRh0ap+pW4T3qKjE0WzrP5ulpiSLXe3uWrN1UNX7REpSIjmoWZqQXlTjrWDfBZmyk4MCVaph
tBDMh425UedBm2yqNYr/AMQGKk0z6ICSaxMkKfbEWjJUDGLYTzqdcQrpCwvaUfthW4tLGENasYPS
ZxgWy9nzR3NTt/7KMtrt9giOjD1KJVo746vw6uKc2/r6eajOsVo9QIWBwpUmv3o7fyI7UvvLnO0T
WJvlPyQR7JLYzfk4Dw7Nz9EL/IFCsiHB30nmLWfuSQFlLNjgXk9jlwft/PAL91DzOP2Z9zocxdid
X3yAFHsDLdhuZb0UkElAwNTyqwvDaevx7L5Wg7XjljLuzSlPv1c6CeBOuxNu2fGAy2Fr5ib7eSez
9l+xj585j2mJetnFgEwSr37pWU+1DXuRCkrkFa96s03qyviJR2Onc6XcVh1d6zItzqWy1yhwWO9+
rMkE5qPV2706JLKkYpGoU1h12IFoC3TslqCEoAvRRUS90J5zWY4dYmScdlrf1KnFTtKjO3U4joBm
IVnzHkWdp0EObPmpw5h9lmjdwNe64b2x7BV1ILHa83f6Q1q0HaVuf+AdDT5b/Y2B0t9Z4vmIOaw6
rPbo7Dv4DpTvR6T+c9nRROy0HVtULLs2H9W51rZWu9IqlmyNshLfuxRtrzr6Or+6k3vydGNHTou4
thU8BzVz+nbe6nXYBZ8vsM46ZR5Woz4iE2otwvFG73W8jZoRtNlAe2V29CMVgvfB1817PzQAazTN
uFuYjA0TsS3+LZ3EIq+7W3wMPwfPakglI2MyCZP97GNZXaUS5WtAvrmy5uH9X6IKXn/nDpdW8gV7
uuQbMQ19+FYK3NJ1WvPozzCz6wX981IewloeT04iikC9ykcxehiAdLPBsfkvVI73oZeZewjl4i20
1vbqrYLOnZr6RUPUUsgnLYajkuFY4l4wNf/H3pnsSI5l6flVCrkWU7y8HIXOWhhtHn12j9wQHhEe
nOeZq26tG2hAW71EC5KAhqTWM0S+kT5aRGVkRgtZpb2AKsLM3MPTzZy8vOec///+W25u5W1U06HJ
FCf+8pqpgnFSKoT7HTrkdeCEjTsBoL6hu48IJyWecJbHMj8jf35+xGY13spInCy+bfWlquyhri9R
+1i3xQg2FeMbO5+8zRfqEHUXR20+9R0dtNzToXkBV8wPgv8EqiGUnmvwHh/z0tB0kJL1c2ORDKJM
rUS5lvbJpWJ3eX0bjNBQL8zv4Ppe2L0lbl1X0+b6NPPeEpHWpzqL+zM23x1FR3CAXtCfg/lwfTR4
qJB87NpoLhhRk1XRLHIIDssvT+fX1HmKLXw2w95QJ198DVdzA3ppZ0/v7MWWag68jZ3xl157kFp0
yFp/FybmBNLL6ONzTypc4PdY/cZ4IBKoKfBB65wvHsS4sZfj+bqD/HYo2T+slGqECzZvLSfJtdd2
4ToJ1fzGtvKnAsPFodeaculXLdOuMteeZYPw3J50lYWMz1VnTI07AzTEF2970JRgMCq7WpV9HK0h
uTj3nWQXYOfmayFG556L2L5nQryOCYpY1K3fbdUaTnzBYGmreEnlcsoRBWEhmpu1nSns73hZtVME
DjlfthRkuyvZ899/GP6D/5bffOG+13/+O55/yLkBhn7QfPf0zw95yv/+bv43v37P7//Fn0/hhyqv
80/NH37X5i0/v6Zv9fff9LufzH/962+3fG1ef/dklTVhM962b9V490Zzvrn+FryP+Tv/1i/+6e36
Ux7G4u2nH14/pmG2DOumCj80P3z90u7jTz9IQ9fEbyCo83/h65fnt/DTD5//0+f/+fmfP/+3z//y
+X99/pdf/v6Xf/j8Pz7/8y//9KfP//vzf5m/9Ms//PIff/nH/8vPfHutm59+0OWPqgZP2bIEGZqG
mAML+rf5K9L+EXaRSmwrCjHDNhw4f1leNcFPPxjmjzbAfoc1FFqqpWtkldQ50SZ8yfhx/ieOrakk
bREyZv7wl0/nd3/lb3/1P2VtepOHWVP/9APApO9ggsb8KwFAdqQwBNF538EE+6GmqlaKcu01WG5a
q/JhhxLEViUKg2UPJb+jvK9AgKqEzG4tOPno3/5iMrdMYMKkm01EeMMOBnyjhijhel0rd85sdhWj
jtEBl4VdRMuprYNnqxzPoyGxCU74uq8ZIomKoxlnZ7ZOim1Hd7F32pVBsPeuiUS66nu644rGFCgK
060FUegUkRu8qHz1zjJxu14PQd3sLEmIBrefasMSyHDPQj1jVb351D2jezRWHWYP3MUK7GPbx0cg
mkM8Nh8VbDKbSrW7tWGsatUv7+HvV2Ag6Eoo3is9FTpwlU0zJusJHPPbchuNwtrl+ITjDnNLQInI
jhfDEWy3+kXkRrRKM++jzW+wtPBc0vsvABMqhr0q+rG6tdnmY+vDGJf50GGQrK2QEjtIpYXJTKl6
mnx7M8Z4xEhrwVrWaE8TWioQe0AW/fapRqVwwS8VYwOqyqpcJA6QrMnolQ1epjXc8JZiCs+miEK0
9tgtF90QAxPPe6iWdquvA7N8x3m5iGSn3gQjvdphFL5rBKEzk9s7d9D6ZwAzDbuZXPm5Y3xXhfm9
CkouyPX6ZgCSxqDrvTGqRPt4SnMI51ZLyE4Oim8G+BEaSz9E7zStbD8N8oiL0qOzw2Yi92r61gr2
brzEswFxtFZKofFpyXIzWYNkQFvJFeoi2vQTiBgRHgEgeSoQ3jE7Xw9CjzCS44YM9CpzE9POt9lk
RDdeEdwUWR/tda0v4c9OqPL0Y6OY+V2dqf6+7ihj2Z7G92UEgqwoonSDYts5EtDwVif+c1yYxm2A
GgLBPMpgn2xUFt1r0dbPlVumJc5J7hIvfFUS6mAzM3chWRCPxkCeFVodH2Veqz/ajla6DbRaRkiR
fSZ49DmJNGsjKWoXdW8DHGDqMM4+URrq5dFSP5UozcZ5Onc9RPN0rq0V7LE0bgkEgKKbmBrtk6hH
kmzgy0K3wKTKDZ1XrCnmGaWLaxspWaFpFD327Q54HNNIE0DXSksWvl91L7r0d3UwWERCMBRPSZxd
DIXTvig9s9Wki/Fq2Mp5tmhtuKkGboVd7dYMvfTWT8HZJWrcYe7g6fULWacqu6mLn4MSNd1VSBe3
KdzF63OLD3wtYLjTwWM0Liq2oHHNWEsN03bRF0p3cuZWexp89CzLesROydXb6nJpdZp1oLC2adxv
B88qKEvKN9QOmCDEbKdupuaxhjW8yTwbYxwC3NEbtVtGaNUGAuFA7gOBoxpm9LqRxYuX5MT/Dc5d
LK32JsZYBpLB9akh6kiLlYWPnv5U6YKEGG0be1HzUMcmOCvps+UzAuUFzVvEcCkz932vdC9W7Q79
gDcZPtO6lEJjOlswhre65eTgZ1l3vkqcnxWuWIyUUxtLeEg6Mc2lRfIcMynTLTC840okGn0W7nVa
CmBDzFug3zy0rgPczOog4SDWd6+qqC/CqauGisWBOFt6ckiKZzXV9cXrN32VYWlcY2nU9BtL75QL
hY9ymQg8dAshnPW31+KIsqSsCmtZz4iDNkWQEbQBPSuu3Blf01JhPZTGjSYn9XGKeuUh6L6Abewp
bR/tm7qk1Qhp/2M617fZXPlaA/TOGIPW8vra9RCNaILxJXzCHKju818PwSyhHmY1n++Y49qc7J+d
2M8uGQMHZJll3jKuR69cW+maZnAOPEBp1noaSQIts+LRA5OxCUtjANDCUyM0ml0iktKdu0yN0O+u
h9lkk6eiw+MTGHcxxNdd1kw4PENbuxlCAdDSmS6h77V7UVo4qGIsbADUpksU9ogaY5xMWN+ny/X7
YGy4apzHKz2iNI1gNdCt0YmxCfampjZvQmEkrkbZeDBKuByA1cxVTXzXoUfhfzaNtY0vdGG1U/kw
SK9YpooerAiQMY7q9cCtwBVqGi1H4nt3Xdji8wyl/2RmXF8oqILtOFMBvh1QFoPKZNu4avK8puc/
aZcmreVqYui1mJManhVVecmEDHdqpZ1jLUJqMh+uj5rAKvcMFH0WvR3Fn0+jPlbeTYVzm8aSa64P
yEqfha9XmfRV+GpeZdQJqJa+Ftltm1e7YJz626K2nUcja1aRVjH0kmqAqkfaa7XnIu2F0wOvbosd
mjK27TjKz0LEZ4LhV2Ae1Z/DXPmgwk9VYrYFGagpJGYBwCEinfA+xDER7DMnJjOMu6nAHAQPErmR
eefHdHPr3ssRaLBwN4zf3bSLwYlmo32uUbcPEkE2G+1L7M8q+ZCzNNGLQ1qFz4kB+DjqcexYU6Ov
DO56R1XUYYM4v1S2iNT216bpNRvTvCZrXZ9jmo8XKrImF3xl9zikt5FGIeZV0C10WAB7NW7LfS1u
as151CcRvxRKwXQisdOVpuFUuf6Ubz/6+igINZ8pBoRxG3fJCVmAwmwstJfJ0D51hcwjt5gkPCqT
R4riP5pcLbdgOxgkY77cjvZgvkvulVBfoURrbxVhdQ8V+WdO6ZZGgJ5jzAznUvjvvjyLpIxuFWMi
GMmqLjHUXNxvnerGrHi33BCxv9Li/PI0KG0DazAjk4guwHPRIQ4mrczH5IeJX1uHXhSQrzUYIH0H
9eRUNoDLGFYq2DOxdkodwTHJZNa2y5QBTbSuQx3xb3N4LzdGB11AlWV2O9Hl2DC37g66040Hi/p1
XYpx4ZMctGvsYXxRiPHNypA+W5Iqy3y2eU15+qSnwQUKibfFu4qfgDbmFJSb2qyVgw+Smzgqr2Nd
Ib2DhdrNEN26IVkcJyI+VTdsIYgS/CFOguBVOGUrx+oY9PuDuGvq8C1FzLZjGZ3cpDGnI/lzzQak
wqvT5s+EJHVP+HsXucjc3oj523XVYxQyPtTugixQ3NYsnCWfcEJrcLB3KoHHQmGfU/jBrou5EUu9
wZPngEc1x0/4wO5EHHNNVskGYfO0DE3RrNumIrGOrQdCdbQBapQg36dDqNrKPbvxd0IdVSyVqCK8
MKqXkv6VoQp/lbDmbUE7o2BE6bYygjhbRuggMYzJeI937+LbVaUtunpfJZr/iNmtnU37ZpizD5pd
gGYYaLuhAeiDf0ie8J1CGqiUj+m8Qk7vmoZOxDgl4wMZQYmbo91aNHqKzwpmw0E1G04D3HPracKB
HcXqY4dNdaHT4DYEfqNebba1LsI9LaQT+RnB2mEYk0UfiJGcfkal2a9F2u5sSe6fP+ZPmEirTSVV
auOiio8qPoqOuncXHMB4Wccoap8aRUF63CxUPUa3V2nOVkXnxEBZKPRH5odVZWeH66O5/7piM8DW
ZU4EU8FRn66HKrffDJIwNt9eyuAIuKgHtY3UGPww1GNBDUvlvuejxcILyIt63Ts4Vst2z/NXgSTs
ZVA0uWCQHW5slNHQA35WQ5ZK3CIvvRVn666y9f3wqA8hnjr+wHSjcoaoRvIxwBQDj5P0Wb2mdxxI
fBygRK8jyXFGmM2PGqO7IdavxWPvjfieDH0dNrHvwkbIqU/QcZmDqB8Q4WdbAlEd11Tt6oGO4gLG
OmdBEri9PlbLkT5Ji9EGdsAuJ4GRZnehPspRaY+l+sGvkKSw08hzQ38u058ns3lEQ2Wd/Ip/EcC8
iyt87r5N9rkVbtRpbsnMrT1RK9rZkCxhlLUkvFkjVogK3HTsxJiwMss7abp9YmI28bkpXPGKfl9E
zktGG+VOtnTJcjQEAOO0uzz3vEfFTCGC9pSZNsNXML7dqZSAd+pg8qHPxfVhIF+xjG9iLdnGQl0O
DKGVqqtvVb1Ulm1XeUvbb6lzHPi+Qx53F2DkKLabYF9J45OC0HbteSr6nNmQ2M42xCLNL1VimcQi
i/ZuFLftYFx6gsh3KdXQxmQJ20g7u1O0kDZv5FTrPsjTTT8BVIzSojgAoy4OSTgtS4TrrlbFuGIx
gLNDmqC66vWyVRgzTcw8IQr4pKIL0wHHRsKBzLN+2wxWTH80v0EnHN7UBgmWdR6KFSNb+3g9UBKF
qwjO2WoAfXeL7/2xqgHFxaPuna6PjLEL3DhMjG2tomZTe3GXEclNvYSidXKWTg83wQbAcC8U4MdC
6X2SFkiyxgdYI0nRw51ZJm+Tgz6dKy8FcBuxL0AqLyojvaudmeWed9SmU3ynB9xIYiN7gz//qQE0
tiyNqt/7pQ6orOCKnbcTXbswq8eSu3nnCJy/TclV0U7rqdX0m2GeD5uMnpRI76H6j2F97kR8xDjV
b8s5OC6Fvt3P6bg4wQjGTfQML0S7icLhMdXQtGLlpG40FjVpK49oPO4F9eveVEgvsePspfX5XZiA
GfcpkNeVlr40tVMdi34C/1SVI13gSNxabVa4Q9BNG90enyEbt0D5HGVNPA9w7LR2bgzGABNN+Ds5
L9ViRBtcIxM5GCGXGOQFWImiColpByIsb8q5rOpD5fj/m3h/SxNPqCqOdPnHfbz//Pm/f/5Xunj/
+vm//vL3c0fvb+jkffvBX5p50vjRdCjBLWkLwxGEyf6lmaeZPzq6YNHUNdsxDNUiTuxrM88UP0op
bDqA0jAcA83mt2ae/SO9PWSFgiqcHqH5/9TM074PZ5JCaIZpoxObfyrtPHp9H14RCvu0/sS/I5cw
10CpFCvVKzToaziF8MbELnjTA0D3bNONHUOb2vJXYe0b92MmUneqWno2Sam4WqAv4XHlp6nMMM3H
IQRPfJy68zLEI5FHZRGuRK69q3onfai0nvQg04bPW5JlX43pX0nGFsZ3nUnejbz+WU3VUDXN+u7d
QGq32zY2itUwlIcYgeZd56cAKHxrcO0m3nqBVW+IIxiWRjO1LhzOYiu5y6fB8AGBtlzq4Zw8SdzW
b/q/X3uov+2Zyu+T4/jFkBLw17I5D+jIzb/4bz7mLuxt8ibyepUxeV+V4l07u2v7Loo3BMMWJGyD
70DpaTgf9VYyvXHaQ0Z4ZOxI5SANhHdpmalQwZKHKGtuWhM6RWXGS5Cb5EE59zFGFycpiuNUUEMm
vRosCyzK6Nb7cM6uxBmB6XaNMix5svwTznD/plS0G7ycO5okGvabaJn3Wv9XomcEJ2rx28TY+Y07
ptQFDmW8YfZ3kXn+aBmICKJmpRpDdBY418/ReOebbCO7rHwSLeqHIEteJ69at5ixlrIIYfrTDj4w
dZr+2t/h+8BuSTyZpmO+n//PJfbdCWLEcuwYfqNLNguxygVCWZR9CuytC5jdVQKjYKHEE1bYQNCM
C8ZgjeCouB+KJfWit1JDG36sNRLn10kixOJbQX7qk6Hm6S5NKeBq1LxI09A7+uOw6b0hILjZetfp
yTwgEslT3WjZaujUbgXQ+63SYvoTSSpXf3zCaf/mc5/fqDEzwoSu0a+fT8jfnHC9pahVQ07Sigll
tBa2+sSeoN8lxqS7uVJvfJ2uGoNLdTOG9JFsMFdyqonJM2pKDsaF88RdwUor+UQy0Y7rGPw8kvhu
POUkaC3YVaondShAq6CUL2vv/o/fgc5S/Pszh3dAZpHusFW2NPF9tjpSSzreDBpWMXvdZR3QkC4I
+OESf5uKvnuejHjjjGJthj0SeNUIV34y7HGIO7tYwqaAiPDsOKSbgcxMt6Eoo21UJPqqGrKL5ALa
eJ6HSXg2BTCcxl9hy2IbNc4BBhfylwHGKaHz0ZCjRdGs7NEMR2aYWbgIpenhKGq9OywYZ19Bzxlk
6F6xahxU3RaH6yMaCK9//In827VaMzlxWa2FbelUuXPI02/+ppNmx4VFmUJ7hhavU7RE49zTIDFu
qio7BnBTGJd0N3mMJHjeSFRaWS/NuCWyutIuPjAYl2kvXBOa9AjIhtxNesvcVtSW7HObCwJxlvna
7vMjI96L1o45O5Jc/2sXoe7MV/1vVgVpOapu2SYsOTqdwCK+WxVCc0Iv2HUNQp6G8wy+H7t9a4Fm
1lpSFDuLWBsaogxJWRxpaVSTKvd4BinX/aOiHpyqBa/dRM89ZhwkEjCzI4NUy9wHKEXjLsDfp9xf
J+MlUXB9bC+a/A3UcoFDEJl0NQPmSHdR1hCiAnfslyb9JyrCCWea3/Q3QeZjW5ELSWhF1477scNP
rihFsJ3mUL7rwfahWXND5YrRmMVMxoDLZqBCn1D+GiBTXaok4zhgNlqlfp0sr0BqrKWPRUWrQ0xG
xxa1QDrFGGI3ZP6wBs/6nMLq2NSRpT1hPcZ5OOwd8oyW9L9xjkbRsCgDzfWdftk7mvXcNmZLDwLI
EjeLSsMCORvPCbqiMx0MgedOdfeurabx5JPCRoepQ3XpjKsK7jEy5zRD7Tn4Fzh7b4rJWLuZiD5E
cWSCCqov2VBV7ujUwbrumd9VwofwaTLz8UpnPDjl8GoW6aksig31/7QaG0c7lq23dCRtdN+T/nLi
uoOjQ4VYzbqrDk3PEV/EydQ7e5cXVb3Mgra+K1ka12mkvimW9xSb+9Yvi7uCHcbBRrQF0TX1t/Uk
u/VYBuoZ+ZyoepwDUGA3I0mdUDeU7tjo4W0pZ79Sb702TUsEzCxY+6Jaow4L8HPQ/Awztw6Lt6CD
L674iueSXWjeKUoOzaeNTozxajx5cblwPAaXQ933Z+q1ZDVURXCvVTPJJMQ9RcsGL7i8J345WTit
1x9sr6Pqw5C4ll3PjYChPaHlJt1r86WcdWa2FRFFNCsXigBxq0V5GVcFvCKNHz8ZUD/zxMi5yYP+
DKVBX4lW5qruQMsFfd+53Gqre81I63uDyBcF0t2tMijEutq+upe9kS2kJqZXmnq3BkrYN7Lallpi
ch6Vyqpv2ufRGc91mRl3ST4ZdxWnTq57ay+V0XsZIt+3kjVBfPUDY9L0LDqT9EOekRxTPwS0kHWz
7YiRUO6xYzSnUAvVXdv5Ry0nFVtAHT9zEtCihFYIumWqN6ohsBQ5fbB34FZupPoUmlpzwJkOw09T
wEoXXoWHzbHLRdz23oMxWjpk5/p0fYb4/allLnU+EekyPVBPqQ/QzB40xSjZr5jihr7CDYwo/ENa
UDqbUII3EFH95lEsM2aM7vy7+OeuncJDMwpWxyL1L2NFo7Su1JE4GsXZGzlzCah8zdYOQgwTRezT
a5PhrdAVa20FQXCU7bmc8nyt6DO1pzDADg4NHGgkxQsSSEyEF2YHJieodkNtLFGJV9sSXbQugvGY
hzBUcQXFm8K7a2MrumDtbJYpShZX89ToAD9hm2Ak3XeRKpd9JaelIhwI7E5L+CC+Ula/IYTWYXcb
o/a1ZQCFfY10OmgXQKhfRRK2pCAbnK9q/7EINAGol2nbHeA4wvVWaZkkbhd5FqCObAJrwCGefP9k
4cSPZiE/uVK3Br7oUxaV7d6i+eIGBsp5nBAnbciGp4l+uh0K7ZyUPzd17obodc5plYwrmZbmvumE
7iI/COg2eOa54kNjguhv9KAyV5QcG7/PwpseEBb8rBkt6BMKM1gKUSs6LW1Xs+YJYZNU75i5+suC
8exB7VTvKZ8TwzpZvksTNoYkTh3UqKYdVPU9dzRAmQ1QfrfmJy/sYiJOoX1tvay7twVjxygQ52oi
uSbSLTyjMaa3wvYSt/F682wmAUFhce5zOZjPERbDU11VEZl91TmS43CxJmk/RCn3fuyT57ZgBW40
PU33IXLovDq3mEe6hrlYMgvZZacHe9bd90oxNUS8kmWseDHBgyxQoHVj1jykmLeR4+2GIKpgAYt2
13p4pglIzKnqY3NrGU7PaN2KUYTPEX9AItZyAPREV908MW8DTCBYHeTMiy1K7ZW47cEl/CJZgvjt
4cd0mLQZTg0bP3iG2eEf+djX3pRlrsA9fOmH9rXH9bsQFoLhND+UTN0fyrhKtlO3Tg2/2CsM1XY5
+BnkjFGzReXplczD1EDoT4VnkqdRmx+6vH6lsnYetJDhuyzreEdbNriD0ALaI9jZOaB5JvpAj/Rw
Na3rsMRcDPN9jZYsOeBUTvY+ORtpRMfNm4rHmG0KOoUaWhDbE8TIDIoYw/l0Fot+uBP9SuHuvsRr
au0AMIEjT/KPQg7dbZFoo9tb+BC1AXqaoB+91QahX4aSlJ6AhGcymJjmEAJagb/GT1A0zYcGwyDr
zboGO3gIJkcejKCSBywT9cIxkBhTpI/nYj4kFTWhlnHROkW5N2hHHQbFwHM4H8KZgH99BMb066PR
xxFUhtXWHvTUrZRIhdCjKPWhUWNvExpWw3278M9dK4JdraXlytfRA2qD5zN2VVm0vPKoD5BKOi91
iIok2juax8DJfMArgk+AqbTbZubHRImUR98esGfYljj2sW5v1UnbsFv31npfR5fKetYtS9kks+Ts
ymi/HvqkA8AlkdSRXAZp2/RM4yw9HOfNpNxyRewdsERno+7Lbd4EA95Qe2nptXpfpG3wkDAFAWel
P+laYZzNqTixCiyCRJbH6NdD1lTTSpUBXkmvsvaYzJu9RSOrQX54BteX0orD8wi1TB7F2Isj+QNo
6qK9kw+FW4a5vvFQ6h0GkpsWKWvSoiuauyS1lEvSVIQXKnq/1DrRns0RWQPwvRKLqZrw2oRNMrCz
C97DpTXo+nuN8FESDRGxRqJ1jqYoPhRgF8pI31ZqTtDVOG6l6LhybYAnuhWSxGNnJNXNfA1nJNEn
rCN5qwblk1Uo8jh02DmLQe6/HK6CvCRHukQ1DpoFT+SNrrLIh9xbqHuRWA/gqqABGU9GLmAxQ7Xx
UZ6Aus7ovT9o3sQFE7fhXmbF9JT5xBmLsiOYJZPagXp4vFDo4KdpndP1mTqQ92PidlNkeHNFKTOY
7r0IK/ivkRMkIBxr6sKjoafzR6vgpapkQBAAEMx4xmReD7YSVUvHyQui8eR4ueYooL4e2bkNiauJ
5E5jpPbks3dCV6iay3AaibAP7fyQzpjXYn707en1NR3V5cpsBY2I8BhWfvOxkv2LVPJ2BeMJeBFM
uvGI3WEDNg6h06sRGOGlXJFZZKyZbqcHz+eLoTc8JnMGM2CT+kTT7znH2QjcLNaYz2pcp7iVFjQ8
qveO1u9VXKI0Fbo1DC37BV7ATokzEtT1HkI501xnQILr5GyFlMKgOV3RZwBjkh895v5wWOeHFcmt
RyyBzhzXhtGuOHYpGLsmk7T+c7j749Q+Ru1U31RN8pRpSDVtqwuX5kwwsecDzHUSQjVENMRtFbs6
7YDkk66IgYQAwL501FsmiOpt4wfDgfzt5+szG6/IQSBCXWtYRndB3h5iQgH6BUh0ZzvgmMVL2GE6
b+YEwuvBtlCu503E98w8zyx2omN8JXuqXoZQxcZikVExZP5N2yBtITOyY0833ia5KXdyyvrz9aXW
H/uzohn05s0s2jDKEnfJ1HxKm8Z51wf9OZ9OaaVFbNlL5+Qw03IdmdVLS0viI4t/DlqcYLGrn/jq
LL6aigvGml/txppZvmeLEDIftgTAglxsojIMdyRnVUsGQLu06k7wkvN9xkYcHFelaPTBOtOlIYal
KwPNhoeT+iBGUdvlpbirIA+e40zdadjRXhwoXksY4SAh56eF05/IMqigUFSPBVCtTdE4wOi9obir
uWOpQ0KkCNa4pyxT7Aut2beC+8sLWkVv0XPzfWDkVpIWFRLvPObBbFwmKAFJ7krWPiFYiVQPpiHf
NWGqrR0nmLm+8xf6wrcUvM48HPE57wzV23UkNdwz4UT2K6dmS1KMAwSv1HcFMEw6Y/aeAvsOHpxy
oyUFzSh/GNZJUD9PfcbZP+gGKxOBHJJ+1aMpUHnXnLYRw5n3E7wxSLX2K1UZYbWm6M/2LBYpmXC6
DlDdzdDny7SbvFNXFB7REH95ZMn2mHqmt/nGKP8GKm/94WfW7XArjLB3Q68ST18g5EphvjMH/b1T
K2QPhXrgpsUwHnGGqFChsmAPVVsQ+EG6oEHQQETmfJspguiLgDBoqPieWavnLuugYYZwJYrwJTTg
r3Rd3m2biL1Ma3UHvxjZSwvIkgq/IBOjsR+wgaXFdKo0LdhEDmQ+xk8s7Q6EuozQpRcNaTkm5AdB
QgE6z/IcmTOYclpA8Mte7YmiJalfKwQWzAZHwx0s9DkoPG4mIhyk80arqdmN3RjeBHTUNqGjgVq1
g/sJ2u8D2c+3AgjAGccokdPRZK8t3KanqVpfeZHTgJqT4hrwgyPhrOrmATwpsWPTtlA9vHelRiem
67ul1/TKMdxKdKAAznFjdX3rHMZwU2Tcsdi57QM/be+dtEEsmNYGNzWeRrVl33kDvpsFw7xsOaRJ
/8I+6+JHIQh3qMWwmRHpQ99jSxeTwZ6bULZrMQjUBntYPi1FFMAdi3TXrkxZ6Jp2ZyhmdPGmJL4U
VQauHPBuUlDodnVKPFwX7LD8scn2W7i4IC7yXw/E5iibLkzPjM41BcYc0GYuzF1sOmeHAf+eJAm6
iKUm5L43RojtQC8OSO63A+r6jYnDzk2Tsdol5EKsIgPnqq5h8sZIap+t+UCUBTQTp7xR9cg8eEWy
Ck122+kcWphMgQ0XJ88DXIcojLSc7UtOyXdTYyKsnbK4pGEZ88mBsg4rzTjqqrUMAC27M1J8LBsU
dwPwaR3/w00kczx/uhq/t8gvHfQygULEFWcNc1SVwoiC8HjiNLQnfMsdIHRTfTf7DVEz1MarN5gP
iNvee0B799d0MLX0dOKbNHCxZhmscVGb67KFOq+VRn4Eh6gCDib2JCoROiSxc2FsLdeM6nkKN7wj
lMHq9uQOdHsjS9B5XF/UNYW8sevD65fqppbbkrQiTrpy3+rwgObzbwZdA1jpCbvde6PntWv0ZW6n
qsGem334LBrvBZezuHSGDJ5F4ELqUp9imjfwQ5j6ZwHxAQLM63OM7sHNqgyKrJeaYKpzeDeRugOO
DWpZYGpqGGQE/W3ah84jLdHuYpP1mDnDqibWukcChKFFdYCiUw1lM1YbmPGyMWsHD42+LlWGTGVt
youTJfqlE/24bQH1LkLs+Bd/PkgvIeIpmgjiLJySxOjMZ0lL85U+yzy7pLEOtShBMhLHgZSqMWm5
ZOqqYWqFMXqUd2E13QJffKOHoD3ClTFO0jZhZ4qTrXfJS0ef1IVAiO2+DIwVTkj7hJb+k0bUzr4E
uH52aq88U0Q2m5Rd3SIzxpqQXPVjGxhoLhDa7jVJ/K0iIP4rQBysvi9JWAXQ44XxvRXA79AyKLRK
rASoEFkN7FqlPf3rYaC34hIMUu8gYBWnTow+Vy7nDqoh49K0VXcodPzbnNynts1WBZKzizn6Xw+e
IdgyafEOUld/+PY6IBBjXShotvOov4R57L1ntMPEDZU+TOyElhOiv12MMhn9plLsKBTtRRar2U0u
1D2A2AEchFlcurz/eqA/vvHgNIUwDNmSh6eUwg6hM4+ICuCGp3IrG3skSyXKLqna62F2cqtEwa2C
kkxnr0i9NXkJH0Y9UYlG09eGyl5mgsvspu34qesrZ9/MBxkg6+n9dHtVA9tz6syXR9IQoCxRznRF
eeqjgaSLULYnNWRjZoX+rUBCw4SfzNiyu+9FoKyVvnmXTs9tp3MYyAxkH+rKyMGLyYb4Ibbo0nq5
sFyfXutSITrzEdzgwuiChgqDELoIDDIMlmWpobU2WlqBMFRWPmULAkRMn31i+tx/aoKYSnOdzKQu
2ZFyrIPTWUnfjs415eZep/oBcc14QV1UOrexKSwRg0lZ/x/2ziw5cqS9slvRBqDGDPhrABGIgWQw
OGe+wJI5YJ4dg+Opextah14kM+1B2lEf8C+1/bLu3oFewlhZVZlJBsL9G+4991Tn+NyaZfooSw0N
G3GZawfWn8V1HqZG6t6jHrEivmVEpMg419Ex8RvzMSsX7yDnwJY80+3UqmjqmznsGKHtXQz3JAas
iCEQOeFhNn/lqnwZjSH5yPrhWtj02qQUPGCyY33CPiSum4HOUu+YsGTgVMAO1YyTKSDQ/mvLue1e
uyJ/b432sTKGyNN+27NbfVO1faCc/ZNMk3cypmtiLHbUTUUdSLOj+nX5cCVdc1eNaGO12n92VjwE
WkzeX+GFBLBaN0el03WiTzYKhO1igCi+zAY048rnCDcqLcoGT39YF926d9Xj0CQ6IRy0rnZsEtCN
Mu2IKSP6EpcWtXddKjwkX07btZraQ7mSFlhnFsR6WYvj6KKfsAtyehtinD08wrrTZhfDa6fIW90f
cnKcozNNKvLrCbxsweO/vXlieBcqh84fj+7BHHIdGWjsnvRl8vYEYe/6xY0Z89V5YDHmx0YCEreh
9s2JLiTLZOL6wazOLLm6fP3a11f4fvlxU6LkJPsF3oLhDl6YOrOKRfo+d1ewOdTsJMMe1pKmH4GO
3HnuakRmNSLwMf/k+TDcL9l6BFIL/CMOPPCLB+bn3V4ZfFwbn1JMlM6PXjPS3TjY/EpCOtQ0AS1z
lXdSxfrIHFBEsa0BxyrjszSN766vJfdZMVagFYv3unbmZ9uHx0EnrI+T9WDhZrhB/cxOqbkwLxGZ
deqYcoSmy01iuNkQoHTCQj0Q8GWiHD46uYFxnR1ExIWEctPnIO1K+4RAi5gY/Wglpnbj8gnQO5/x
3AwPXUlTzi8bd/WqLmbXJjvf7N3dUJH32lIp7IHDzPiR56NhpewEHYyvPLsuU0TTe05b55A1/AVY
I78UJOSZRf2IqFJEg53bQdLP1t7YzMyaLYhTdcdjyiH7sPY5gs+puXab4B9nwRWxGWk1srqSFOdF
qwn7iMlFthce3sFWx62Ri+LIUiXwjRbkmpEgJNcdPMxzMaDd1B5Tc22w7/vOLgPGe9h+pHg7u/3M
fNUgNTKXCC77rjjjyk4BRjgfA1cbTQtoGq2cT87YHiy7Nw99py37QvuR55zl8RZ35NKZBipjANaQ
+Lpjz79LVdlwFRjJXTbBqh5h6SAtmJ7TZXLAOq8L5n1Grfpkzfsko6csIMeFBNCekWKTeyV5hmc8
iUHfuX1UbfR5VSQZWtzVCDNfNqGAGh8Mfsk2hjmwz61xlh4xbdl010yAPX24j+jA0VFh63bxAFxy
rfhlefzHTlGwUdR/40SpyL+A7Y+b61KOi/FQtWhyqUH0HW9dc2hqez6hYD8SowLXFRWxLDyILzEs
u4XyDwIHuCNjmQ+VTp+QzxaSE81MT97M9Sm4UVMLR7vvPJIxsFALuuWpKSTHTLN6Icvg8lDa3n0V
k3MQ45Uy06Z5H38Xalxwr9spGQMazw4i7Uz36q2T2WPmHN4d1WYhP+LbAi/tlA5NfqKyWs66a1nn
Lm1UxAlMnMC6RrOY8lMHuj0wBayRVSmubSk9yKgFyZlg+ZUWXzYl3mVVBFOjUd8NoFF3WNKmx2qW
2xqUmR+fd8iBKMribie39LLMAvdcOfhvCfTqGH5gRFZFmp4XV4a1a0Vd5zN2RFSqWQPMt1kbcacU
F6d1VTB5eCkUhpbA7+bk6KSeExJHcJfpsriWRnxFCF5SGvOoJVzN0rVzFIfqly3HGdhz9z5PcMOL
Vg1BRRe4V0Dog6QM3bUeSUCyg8wb02iSuKhzZ8gvc159aFn/yxf+1VyUc6zZwWtGHMFpNEa2vEx/
XkaCh8O2b3qE3gz3+7bBuaKTJO27VYSwD+Voq6HDREMN4gvbwBxXQbUMHidt+a1Ca3NpPpDxGsHU
GqFeVNMDXdy7xnce5Cmq+fktbov+uObpT1V71Yu1/IxbPfTIo/q1GMt3YKjdqWyhx5R8G2aZZt8K
gaxze3bmtvwuXDJsiY8PS2cjGhjNxiioBPufqM09jU9dXIUmC50TpkrjwOzM2zVp2p4Hs3hyMlwm
oy8f1rZp35gH3+FCI4qymNAJEkRG+C8ylx1abz6+xgAwu2sJK3OEdeipUB46jcGJOTKDKjSniZRl
eWHvuE5oNckRsepb5nci7BfkiTWnzNJ4m4lSP2tEXWWieGoZQAAI8r7rlfai0HmzGUtvsgdMUTij
PDjCxxxucQfnKesHXwGbnMkpj+Oj30hxB5qiCY11iycTnGl9PaUXXJZbFK9eXtqGE3mXzB3Byng+
Qw3yyUVsL3F6SeKJMQe4vD34pXSXOG7xYG+6Y84wXd/pCTIfC6qP3jqoYdvEiPrneQaQNFqGDPyB
qQBw3/Jo2SARJ+BWsGKyv8JL8hne5uxSMXv53mUpNgB7urQl3hfkOFowY4YNDHeNAWMv4zHzWYal
pYY/pOkCe5bLO2EVLR+f6qGw6xdHftpm84F7/yJWfz659LDRWnTyjhadn8xgXsoe+LjQug88SnsN
3k+laoT8bC4nq31Fcb7sqsniIxgjk04D+t/QqR/4DIaL/9H1kADJO4YjklfPDNrD1Lyl1W9z5fc0
l1PbwKOha57nd89QB/ww76MXPzMIwx+orXepWR9d8ZIbiNWi0T+32nMpPymRbkv/JAnVHEE5kZDu
dz3sK8AhJHYBQXlWxpLc9ZZ8koM23lwSWCmWShnk284c3pvnz3t4Ff1BWqzNqZeSvUxh+9VKfE5e
kT+bbCfvs8E/5hlIMl9Lf1lp+2rZ2a86Ld7AI4dFX/+BoBu4tKB3ovnZQ0o4KTFN4MJHbKVVNIl0
ua41l0lh9wt/LGWwCQmIeX5Ab8zVWTM6IhyxaK5yerKy8pjYOeZ21iJx4gABhqTdlAyZ4v0E/QUu
GAYcf5zd+74oqNzNt5y1zrtlaK+z47zY9aY/lkxSqUpWdryX1mBHHsP4zb8JbGtlIs+9sE66vASd
9Rv8GOvnVX91rDwylwtpHdLwMWJVK0CH1ABmtYzbXxW5DPRXPwAcKVxQbSoCS3piEk3jWS9/ZgZL
ArRrtRbfGaBuFL4/LEX8rV1982kidl2b/pRAFJoWuTCj+ZnPKwt9v97XVXXfHlMr/92q5GRVw87F
S12m/YcgWJldOZqPeMqfbMqFDHb2qoUU+l6A24iJ6F5f0rDMPZAf6y6W0OoG8kfoX4LpD0NW634U
SYqK0DfJn6j7EH7zfCzsES594odG8rsvtAetlQ9W91zJszEWr8tgsojQtTly+3LYlyYMm9H56d0U
94swbqtF0l6ORRTOTddzw+ntGC3meRHPdoLJok0CUhV+C3dLQNILnulBvKYcd20qHxOoBFeyGcxs
qK/OpBo06VSdytGQam6RlnG1MJvMDm0OozoZ/Pt+Tj/sdWx+cgE94DEbt5ahZ74HFZTJeED5jUGl
TpuAkaR5EmSHvgDAm/YjP/xw4Kphdhh4gFdR3XxYvhDQ4QySlDNHHVNMdVmTAwQejH0rqIvycT7m
fXbsoToAm/wtcvW2UmaFhehuX/MT3J/oxMSwd8au2Gdzku9MYXn7NDeZPBo/8asCNGmJ9BpIBoKj
dsEdbDG8sw3UmTZMZqNFhArXPNj6UHWYjBvP+o42R/qBhkC9GY7VQNDVuVs+CIm6G1Gl5N+79WnK
d+C7rFObveXUKeXk73D57BL7lBUvxLN7XrMb/J+6+MxArE4Lccb1xXwf2xwWEol1dyZ5E4rT16oM
2DdJ3gZEp8IP1rRL1jDQdZo3MDPQVBz/JoGeCeEt+6o36nOTjQr81PI2TuNFWEYCeAx/etU008VM
x71bDOz1bFBUwMo4+UzYcsIm9Bgde3XwXIKWhob3zUt1A5ycpAKAumW3qrwaWwdAakd+MBvj5rL8
OME+f4/FtCIMyuKo6GhsIdl1bA1cgJdHOp2g9eBvYjAog8Qe5TmPiVDWrDE5FEX77UuGpw1o3QYx
/lzdJKdijat34lQctTiXkXMMfroj98ky2xSo5Rqs8DCjqdQUUQ5Jfz/K+sOaDKRhXP19TsoX/qST
aaXPjjSWRzWQu6KI2DvmkAvxqbTUuVYjoApQodnVuCDcwetOyhOBmMRO98XjWjFdcwY3fuyYTexy
eyX1OfEOcTemhH64PxQJjkddIp7qN7a7N5TpxbPNgyz9+hynyQ51KevphMz0dtaPRsrmEwdYfjJE
jnGfpOszvXlOb8EEvu2FeEiF82io/gjRUd751S9hOssTzox5aJ4QgtT2tW+zTcRgPaYtKh0YVEfX
z8o71zHKO5x65BysPW5nLm9GVK+FTby3JYd41yxdFGfUxoYsQKEDmiYYiaACfRb70RHwFEyLo3Iz
/n/tKqGjh5jxY36Jaa4zL88m/LSTb8O5dBy7ODpKNjckKi9L7Xl35Ypqau5lzgbNOLGWNJOdgBLa
FS8mUmiYjsbJS5ClrmhQV5QrL56TPruLbj+YLMRe0CzQk6Q5kT0AZSNnGW0YV0y+x677rdvLuqdQ
665TCYxeGvhOjW3N4hieedAXD6361tHFtn4VeNcjbTR+L0Wqbg6p8Ct21dWB6Sn67sOSTAy8alf2
sr2W7lwF/KXYGSFGv8X5fDKpvM8S8XVkNPnypKXoaNo1/hAW11GqdSPeetHvK5weD0ORhkSHm6FR
etb3BmVG60w/bNrpfVvD9K60eAEuUxWBE2fiUBkpy+JZTTiO6QX7bXxieS4FBnYXJE5FgIqzPZv2
zA7Am9ULvld6f7fg8x3bOZFKPVc1IwfQwnF/ZOlFhkvlnYq0JtBysbxncHEU9AIRX04IN9mv8Xyw
jLm7jYbtviAW2KjUr1rxOWSLGYgJUiy2am1fzwbWTl9gN+V4fOlVHNQapqyxzdT3uBo2wGfKpQjE
49r75s/WzrK9JA+XhFD62BoPROj4+dd9PWP6teyjU5VxtJSMC/zJZH6SkC2jOe8Qbb0DCcK6GeRw
LM5FaawmuqDGOhKQiNtz+8dRrPdiFgfV6tnJ9DjdDUjelWdcbJzY12b8oUD3Gw4z3XysHlamt8cY
aeoDhTGVsQ1il4xkWq5CaYFUq09XStPveyTh1kR4RaterwzVEXKg+xwjAg+u4+y0J6fuL4nZjKd2
MRGau+6rbF4IwCwfaVZQQICAOWJcyO9VehVCMx5bnywA8s/QvdrjwQXoF0k3G7HtU1RyDBYBKxXn
NBHdsbMEp5omEupb3e4Cc87WHTXbRKyvtuxKFx4TYdDi1KdafBRF+VNs2wVXc9C2KkQxev9ekUZ7
S704j9j49g81gfZA3xRtg/7HG8lPdjoeuyXhrc98o96jDeyOVYz/0O14TJPyI69t45RZZnf+elky
7MsFHi0FB/kx8eN7XRnfkwG2iNfzeOUQl3faikN/aUm1o99B3qkOTdKEJkFu0PVnjAAnvcf8uKr5
0auNd751iowK9LqffzMy5kB1/NVYiz13uBklBb9NYl8dPhTs9z4zHg0gXcleH0TNBM4ygrHI23NS
GIjeGrJn4xngd9+qQ+w7aO9QfzTKf1Gi25IBZn3vbxP/CTnVjjrW29OJ8DlraNXQMlLSxOvRynGx
+xzgO+kEaYrSp40zi84F/WPSDofFWZ4LIgLSHHs82aysQov8hj+QEPpKl0G2SsVUg6sXdyGgQSLC
G93c69p4GDsyZVFZksfJIpg5IFqkZntBwWZF7CarHVOj39pcvKzQrengreQs4zeAM5lldNg6YsSY
JRIKk0n5AHlOEhG2zxvwzlk1fXp6pSI2R0Gl6/aRb+vRrNRtmOso9lgKDcapxIvJ1KVAwZB9567T
Q7z0TWhP07ulIW3TTXzLVYED2jZKxn2dXOgBU2fX8/fcoYL0lR3AfkxDOddvKEeHiBiycsoIkCFw
jxFAU0cX4iRKaNnGudWZZ7OexKPMAiPALvy4LLzLKS4HwDNs3O2CJpj5j9onXrFb6z+Fjki1tBBD
EY5YBWLLnuct3w8AUV/6gRGVad6yAsTWV2agslsiaXpAoVwvyJuPxab8WhbV42/3hjDV9DW06jem
G+5l9ohaxKYvIrWCNEmaCVk8z2/Fii1QJX8KBFDGjQ3djLuU06UzjBfXQblkb8Mr5VXdAU1Hhs+d
hNECZRvGWi3MvNkKTN5V5qLJwXPIJa9GqBbpSnC7TxQD3sAgn9tPf5Lq4LXmd/TANt+I64B8LGgx
R8+9S0Qp3lpakIFrYp/5a35i7/aHldkbmGvCZRJx4gizOO9LdaLYJK7QL1kmtj/HmDPDQMZLoLPZ
7MWsNYFmF4pB9lCexorqIi3hJKEcUDvPBlGUTi6QQN14R3ftYYaRef3kF1P9NKA8cGPWIsOAegmC
a+KsR6/J/6TALcNJJj+79cq1g94VfvrEYpHaLc4vY5mHbec14Dc5wxNLEVqUETaDh+UjBn199nji
g4WS95BLJr/5QEZWbmaf0vMo54V99HxyHjPzKHUEe7ZFplNaPeuehinT9/2DytgQtPq2WbV6PKh2
deR84SRw4mMt8vKia3Q9leUGtu0lxCGVm831NbNr7Wkm6TrfdlSigvlii5NrOJHlEpxL4DLBrCBR
zXnBgDo7oROn/d4s2gaqEIpwAlqxXifugSXEEnhTo7MYb9qbud2bpUX0J6TTaIvDY/a13EskUdey
y8O5VE8JHGDvwRiJmbVMf0fiuHkHJv5Rc4Ea1iX1hF+7sD18G9quAfSpXZCI+Zwi5IGUMB4y68mp
zCWkqmpCNFpmh2iyQHmsDXpFXI5L4yXH36QyHspRqT2asZ4dOzXExlXGVkMggs1MRndCvu0iom/N
d7E7jUFczTBc4vY4qip9NLX51En+WOAJ665BnHRf5t2rNNbh2Ghs+22PW5uJHoivFD1hodDeZkP8
OpuMUyld1MU1/atsnTyqEULubL7aYalUByRy1r1F7PNuzfqHpGNnAnCgPDkK6kFVVdoBK7iEwyoO
k6f8p1zl9tNwmOSsn79evA1b//VV6ZLioiwiM03IEJeR9xAJMp3Z6I/ZyTb7RxZx3dkGonT++kqh
m9rH/WruSt/z77uqhoCct49zuiyhaZVtlK3Jr679ZjXgBmyic88Svc3ZKvJTqpn23VeqzIBlGde1
VKeJhDazGxn1xt0GTOl/9zQWD0OFQDNOuoujFclWs7vH2enEE+hBu3GsY48aluyd1TmvjTK3RZnc
p0tusEOsjhOevpe4Vv2ZH80T3vjfclvkb2GqJwOc1K6XdsBgzweHwAt6WOsowdBqfV2/zm3MEHuA
VRYbfyyg/NdmycW5HHD/J22i7dqisCAuZGPkTOK21HYXrhRle2uDmiwr3zVoigt3rronYsog3TsO
KrZAT+Oc5U/I50rM6LduRe5sK5rdulrux9JleItgI2wtHwEmspiXiYWOIhN43SexexibzH9qLDBd
JqXgazaezAHKD3c2bJ91A/xsL8LK1gCz481wS/NR78Hns997gRL52yu9OBIjz7DUneluzqld5Hbz
EALonb9eZvRDoV1tpGAsDKA0hx8sn/r+BSXlpekd1rCmBEIwqM2DbScnQEjyPS7L72uFus/p9Puy
BU4ElF88kPD6FlfmdBoWcK8VNoZimct3Vk9AfxNdBboB0IAthoEkwolD9gOfVT0jYzUE2RTGIVst
pnWlpb1YmdlwQrEli6nwripGKp50A+xXkozPtQQ4ka25OEIeYzUzmzTotRcCu6leU/tBS7OrB5CO
uGz9ug59gs9oyUItT/TQz7z+Jnz7sxkK/HJw507suMeztHsVDUlL4eY0AcKHV24CFnLOSpOC81NX
eBIcEUeNpd8VYI4vSrBNnKCish5UN3VJM3g1Um1uoxUehFdSguHj+DRahPLECphnfNCPbZf6vNts
6IpZ2WEx5ayK/I22z0AtMRFpZq354ALjoskun3SoPlihWrku74TdzAJHsdXop5jggf3I/FGwpiaj
zv7TryVLMMS37hYAZM7sSz2IMfyeKg+dahrYo6CabUr/fqo0QG+VsWf1NJ7cMXm2MvprSWiiTUTO
QXMNLqkh/mAE1byw/T42dFvGqpsnp9ep9Hlqe6A5Z4/aUqHaljChd8zw7ShtH0zbIBrXFm/eYOZX
y5yetaofDsJnXtb6nb8HvNS6NNwiExDdkFY6ujq3VPHhNOLomFpup84ux6PoGO9pVYqgGcxa61vE
KfGn2WMK+U4glc1XAj0Ub2mgY8M42bg7yF28pFqJYknU/hWMm4MYggwViSNzl6zkMKbb9lIQo3oV
jf7GpcBmfgN4e4q0DaZRvwZKjrPWye9MZMv7ylquBpvNqxQpM+FxOPWep53R5X0bbDjQsd8Qb2Ot
v2Mq47NogRZO5myGU09tgGKed4CIWDhhbK3waLHR4g5wVu1EjiaRCFryw4+5FHQ76MXCpVBrLtuT
4dvUQ9bLEvOmW9rwZNcI9bKYNVAu2R/0d3PaeUFXxjCzldsEjFO8e39mV1qu1h4BPLd8GZt7cAri
0SE98B5H7lG3UD6Vwuj4qxTZFk3SHqj/B+c4pW4V5g4SLSZ/4q4DLMK8SuP5RHxAqAfiotXA5ZNN
ejir3DtMYGhCArLqyPJG41r4xX7MMIh8vTS+B/w9PlaJDUqKx31yzg4q10tLg4VVHoj8gAiNIIlv
A8p8HkH9V28gMe4ITFotCiGAb1xiOpMfDyoHwp4I8Pdjz6EFgqpLiffjnB0mlpsmENdH9NTp0eDb
2SXlikIfUVa3JTv+7WUllqbITetAPF61kwCVKV3MS7JRmjhtFDZgGqPZi9czmqDsXC7P1lRkb8mU
Ljtn1mvOTvVtduV61xS3KSnO6cUYlgys8lA94OEyGS7P5EaSwyjkxjYS81uxiPGQOaQbVo5rQkWu
mrOfra/+ht7fsMZal/6qYoNl3ibYGDzZo4jQaHqGFiZlL9+mEkJI6VR3q98IDFMOXBP9bUELjIF/
fiIQF4+Ro2cHd8sHkimeeZK8thU0NDTkZd/GSQZN4QOBVJMerYYrQvwUBJvn+lHRreltoSHqcGir
NkWOub2g6CSQpBZtNNcVP9PBVke3WonBafzhYEmGf1m4oOkdJ9qg7mW0F9BQQxx1PkBy0oGLAzqP
WbC3JcYrDweL+KypqT9VhVDDbz24b3Mwx4W4I7kRYYfxGjuMRkzG+WsWE4KWpkdX+vzua/9KHtAa
6gOBQHrlszmRj8ivcHPIRaEMU+iPhvFu8JB6DqV945bac9qqE/hvSKRdAmN+Wh44Wo/x7LMmHeXb
Yrbaq5suF+Jn76wsby6aiTnLQICzs7tIq4lpYy5XP9qe9uDk/nOFHZGlsTNEXzhtu3W7k52sn74S
1hMA1ibKioXZku6vjw6Lv4im5GZ6pb/L08l8Rwjy8uV0/ovd+/jfZOH/D1nYwA6NUf9//Ced9/8m
C//TxiH5j//17/8GSvif+ep/8vW/Qij5l3/493/9QpT8y99Thf/6/f6iChv/6NnwWfWNG2x5ECjm
vzGF3X90dQurveu4IIK/wMF/YUhsmMKYzXVhWgztN5bA/8GQwCi2fIvpPmY6x9c3eMl//q3/y/v7
/2YKm8hu/6sl3HQsi34LjbTpCR9K8QYd/vl3IJJCy4s6nQl9WwniBfm75/q9lSiz9hJcklu0T5VG
K1U3jUUqAOh6ZgogxNcqZAaAmsRjs074dFgww4NJtQXlLSSxaMk3rSSDJVnZujSp85n3/sld1nu2
6DDDY/lL9dRFilA9BFbcEHVl0OdLYOYgdhfGSBy8u0mn/9PM+RdayohJ101nRbEDfKHY1JWHFkVw
IHPNDvK8OZdG+W3EahAa+rZJb9eAuInPeGh/0iO9UqiypVbuI6uusCBJZ4e9g/+ksj9TPXnuKroP
omfeXbxOu1FDslGWlFe5Jn7nsiHJadFPLszcNZET3lBGfwCrG5JPISNqHOV77B4ZXSNSvW0oX5Yz
KMcoL6qUgDaxd92FQfUqEBub30pl/pxtbIyVpEADbGSjTEBhZLpc+KyvGt+Ve4S2QTlsTkttuVGm
lTimlYWgeouJ5rYBV2iFnev8NAg6YLVkkUTHStVN9Z8En9wqz/7rP4Q8uqzZft6iI2XuHGqt7vHs
CzTpORxGA8yeXGBktlOuzmmNNhOSKhfPzJoYgzXTj00BYT9qGpkiKrEkR2p8T/gb8cu1n94MDqeQ
EbG7DU0RtI8l8RuQ7pZOiZMCnPAep785yVkD+06FiuPXiGq/r9oHJLHPZb50L1xp3YvBRmEotmJN
5nhWpf4kq9l79BbXfZA0lCopb0D3xl9lhSV1yLtv+VJjiDXd3dIJm2086tbEMs13ljgW7tp1yz+u
/RpY/PaVpwhDmbWQWCtShwXTwdYf3GPnNgTPxClgiko8JQ2xl1VjHjsG4wisHBvbFMs8hrF94C+L
eF2SCSF/0/8YZ95ictNZpBh9fUB8Tm5gNa8nPSHGh/CI9N5byEJHu3zrS2xdK8gPQlmGS09pWAaG
VNY+Y6m8q83macn09DNOyBGNpRamMCVDhOzivtA0C3aE74ldUzERJcsCtqLBooLOJ1Cr0SJarMuD
7dBLzL3N8l8iGM/j/qox/bkgX80vAl15mDdxEo1sth9ZJq3jHF/kbKVvbux92LabXzzNh1KgmZdK
vVtV3qCnw865di17Am5yNkmEtnUu2+J8m+G51YRsgZwLx16L+xhLf1jB/AjctgxgGPY8F8g0m3ge
Hyd8IrXZfnY4LDYsq+/H7n0B3CUduvwHFCCID4u/l2XpPnQ/pjhVnyhN/BQRnOt3ydNaa9otp/In
X5VJJCLe+sTTRccis81/Wkl4m8YSVY6jIkACfaQWVz76pXXfmDO9KYqpo+xrnsvJjS+tSJ6r4RcL
ruZawipB3GTYYSx6eZ66Gp+PM613aJz5VKoZkdF0rOC5vQuN0NNhMNIH4tJLINEzWMi0fJ1R+d7a
xn/oW1zg5jRT/yIgqaV31vHERfqYpzvTZ+/dSU9GSjBaVgMI3TUdfjXN6EfT2P8cXGcOGi+NGRWZ
gPmg0j1AeexxCVz1tqyJ6GGw3dvxtUBohSyt6k+4/3EmERBJ8Fh7Gf1hui+F+0qlyI8lyVQHOC/R
CGzwG0aiEBheYiQJKjDKF+Hep8wBzv5K1WfVNbqpSaNty8tX20ArxuFs7xXLyTcMaGwR02dfc9dX
ofPzx2j8aaxWGyNX1pZH3cZguIp4txSiOrVgpFnjOBMYH9biRFet96aGWAa103K3pOxypmKcHmUv
HuhNGNQnJBTb2YWcIucB4+38VMtj4/N/5JvvubJUZJj6N0pP/ShiTTsXooEZS3BsFItW33nkdm0R
W21+HFlq6tj5AJE47WM5c7IZchaRZjjWPnfH4kNaRLE75I/tJfZXNiFVfM/EKAvXYjI/Z8h9+rL+
9BymApYt0r2fEF4oCtRuLE6svWOY8Y6cxPU6OPRg+lifCHdEr9mXBUQeCcDdGoMWN+HjMCKMdZgA
Ok0yYopLxyAdZv20TPZn663Ty7qgG8SmoJhGbRGmYqjCv8kwNi2GkY8jc3NzYHGwIs3Yfm32ujcG
DwjNZ2clhr6tT8kG7ZUsGXPkbCVx88yyHe9Q9qP1hCEH9d0PV/er69C6YY2g74LsPL2IUScosqy/
pyxsohHKSBhz6VkV1f0qh8gm4bxxGu6YCVJRp5ebfc/mzgVVcCoTvERzDnDn60XzKhgtVuVhV271
Oz7eTDG2r2hh633f6RHh0e6lJXX9716+fm3js10giY5nQbTKRhgclEJYZiGl+PpHt5wY+m7/guBQ
tOk9rTsp3+LmV1p17nqN2BmJQzaNGzQCBjx9+OEaA3OnZh5MzT6zhtq3PmRMiCI4h61yXAPoTXJ7
7uUZpZoke2/68ND6W5NqcbYVfnaHbCi78xxQuRln5i5djfUODmuDRTCn9TI1Rssztyn9qn0s56K/
W0bePdsvUEPa8p4poLyX9gj4Kbfv/An14JCJHrFgn94LPAb3lklueQ8p1fDSo6Yy/UBdpAJSteeL
KtgWTIZDZqgBTt5t5S4lfmIHWI3oV7y7QY2f1NJkfh4XoWjSyphuzOIQmvT7BbZWMjTuhasHaXDT
2MsDWJ6Hiv3hvcsOp1yqKUBd5Dx8vZTlhPLM60kUkvX40iRapJqnhtDeCI6sx5+f3QzBCqjMX5I0
ZjmXo/bQcx1wkdcU15zuxnJmSDq1B4mCsEG7t5bTBLkEMEpPbpQ3gcv0Gw84i44Xq+8QqMDEbd1A
IzwT4RYJWqtomrPjWziNuI61clpvXy89vVBkOBq3ZZzHuzKWLL2Spof0ywv/J3yB+E9BHNypMaBg
fgWtf710VU5VktdukHpipTDYooe/Ioq/vvp6cfv/zd6ZJMmNtEn2Qo1fAMNgwNbneQiPidxAkgwS
M2CYh2P0VXrZl+gj1YMzpbKqFyXV+95APDxDIoMe7gYz/VSforBnif0yQqJft8kwoV8DmHKHbKDT
tL6XaTi81lawbIEQkKuo549UZxO7m4gvDRPJbyP+nhpetCRbn4H+kPEuQPmhr5PPEBZhMGtmKv6S
VrXUhlYiV3ZoEJSqvJh29pv+T5aM0j/kpRqOlS5ZHZ8Pnxd0vOEIEQ17fnNJ0p5o4Ai75JzLuGMs
Urs3fOW0GAWjOrsR9N88T5KdTL3XqracaeFUQ7aaCvfdnk+tuKox9I8+pe+uUx8NMUs/hNDJcRz0
se0O0BDAdz4f/nMZ5//yz5em4zDqS2sX5LN1KERg7mr0QvPJw5/AgjMnOQMbDe7t+Jn5jTyVmu4v
ewKgGy+MGWhTeXDq63VjNR1AKYaHpSUz8O5Uisw4ByelZ21KW3/LYYOGqxSL3Vgkh8biFzcjhRIp
4+zCGMehF5a2u8lFUkRiTdZPILfScZuNV2H37iFGqPtzeX6pY5JZcSSgijQa8qUnKjo+QKrUeEHX
QVIetdrdKO63NEQZ1ZuoSWgB2B8XovDjO42JhgjuVt+ZVwd2/qbS23JFDX1zTprCnUMON3o4X2fc
ERHw0bxFmD3KQpOH8rmmEBw40ghUum57erLJn79vFBUfHeoYbWiklXs6wFeOZ1NABAFbG8SqghTG
VCJAELCqXd3z2bOZlR6DTNVHGz6cJtOe84iT7kpYCGuzAnZUTCokrYsemOOhPDQqTNesPXLdZ1Q5
ap7NSDihP6COrfSYz48Uw80FVqhm3QrTvMST9iMTurFjgGResI+AnIy6CWawNA+2zii1yftyU8VZ
sMbWN7eOJt4PwhRoomXqHOL5kmgGhbj/fP2sxn1e8pY5WJ+rajlx3LiaIfWZDM92ppN6uPqy9NAM
1+erJoyk3ZXjjTWUPkhyvbHvvDFJzr/Zjf2o2sDb9o4nVrGfMV7qvGtvRNGbU4X4C7r1BLn6gxJM
0I/FN5MD4I1UF1ieZDA/RD/s2i5690RmofhYORHWNr8KM36tVfsjtOpwr0pGyGln2QcLwEg3BerI
VBKSH6nYpa5PGJyU0LfwK25Z1hdXK2xT/C2Ts5hQmUyITx4ISHdezRqXLi+bGxtmPv5XIZ9OCNBF
Fj/YsydLGfVb02gwqqTstOf3i6CgZut0/VdCLPBCJ2dg1dutNIATWwEsdK8KMmTSQe1bkR4mXxBB
L8UJB0m7YwIR0hHfLpRr+1fgSiXI8vLUxNgVqnogwE7LFwum1eAbAKQUFmIPpGnEJJRjTq+t74Gp
h2vyObAW2d6i95WbyUzuwmurvSZi4xo1W+qrzWPNr38sa/N7FMhwDxnIhe0nGAk4Uh4BhXxQtmId
OlTHlWXh4w0956Wy3fLEbe0zE21zBDvz0szjxKwpes7I6dQR/mTv7OVNRrtLgXY624sMYu4tlQ+n
vA4Pwvfjdx3y19JrYH0Nab3JrLp4DaugeIWcmkh6RqT2s+30n7pW21czUC9uWHooE+8tRlYb7xgv
om4+jKINLgm5vWT6qOrxkBSN80KStN5jFCwXFE++Kjvov5mT1azTOkGmzLCz6y6UrcTDSzI2OOV8
NcKHQ4+/eJVGVq2xqCdIw2+eJNhixtPZ1LVbysztXA8uJa/IJpeho72PCelHkkFQqUXEm42BUZAQ
YbOV7Dmty7WQHamymddCvEbf4nTKZrPx9BppBskAedJ9KEhNnsSfoVmvBHRY2k6tb75Zbb3a+uXW
RnduiI4uyylmRmEzbk0S55glWvXRQbKehKb9VkTZ2U1/xSrAJiMyc0eu8CehpuwCZmzDbX32TzO8
D4qZ3ay6T2JkzbYkqLSo9VRcfVqf5jne2hUxgAq7+Z6DhX7zO/dsB+JapFX9iRbMuYjs2qIcMKay
pbAOnl8Vj7Z0zdVYmuXVrVJIZsZPHGAmqCY5btsuVvNsiVHNhJE1599E4GXmxY+H50KgArreo97Y
ZrpbbjhTYxiSkUUKv2/2dldfxie7Ao9oy4YMrN74bXQGB9dCT497atxFs+7lFJz8Lv+rnyoJNgGF
p9SdK/lOYhSgnSZr9Beu1wZ33dC4KzQjngJbDGDw6JnSTdemP6uLd3A1u7vlzhCKXVPXhHANtgy2
X2Q4Xrtqb1FUercSdnTw8xikmF5PxrX/nUaoQ4q9IGfvKiagnm0gEYO9MgfGTXIu3wRrrSbH24pq
iB+G4NWxJ3qGYhYmiqQuSnX5+1Al8FJldfYIFa85VUww/Eb9GMcCJ0vtc2D20vqQ1TnZ6NQ+BzUK
dGOKZmWaebF3KuNsltUnHYTtVfpEjFhoUHWgzaGwmPqvQP7UXP0zm2qy50XVPDRrk7RB9OpaLsqV
5TKCy+L+rBW6vkkCFpUmOBQ1o3ezH386QPx31LYj6agC0UTTPxIor+yantd4XvSmtIOuiewx9H27
a+zgbWrmULdHJr3Mygh6DsfugawyFJ781rl9cB3aQiw7QlBbcHFyXWfQIH2cjSnGNcyi6tIPWrxq
KysjmKkN+B/77MggqVsqvZlDe7D+ZHB9/qw07JslxkNKnIFY6RSQlIUCXufQGFyH5IArnEUS6hDp
GmhQOeEPzg+btCDnJrSRChyp0lfhrQIrW7jMDp0FZnOmjOkrpBQCxbjg2EtXmAEj7EBJ72vA2Wmu
6ESKuSxqBnrZjKMWkAimC4w4+LKn5gJ3+Ai6a5Lneh756QGRuAKcB9n4UTvX+l2b8vRU+WWy1ynq
qvDWnzXbS9d8vLjtCPxKiA3rxuwIQAYZEyq/RluJhmTXloNcdH5NiCYiNUWC96Gsz6aPQqCuYt3G
UObrHmdl1KXFMnEzjI9dYOwxaDGlSoq9Ihl2YNn5Yy+aAv60di1f1W+705I7lnN/rVU2ge8B1ik+
QVoYnb7H3IRzoNKobRodfDB68A2sEH6XPPqoWQ4PUlbTDYDWTlYCKJXfP8wCYq5pgWsp4bcfgBf9
al3MjTMzTvM0eEVQBFR3RxMtt3ZE5Bjni/cg0apALSl24qQiQJi+trVLJTO3NGJeIf846wtyAxad
pPEVm6BkpTuF2rP4+xAjV2k1DruBfcjKqv1h1RZGsU75a9B6pl90q0qWvo5t3sHGgV0CMaAQ4Q7+
oLFxcUK9Ee6JwE+cB7/VT4P+rUimvaPBl0xcfa9y6W2qAfiRXXZ7y4SbJMv0nphltCURFS+N0ufG
OIpjO79ccqRvsrC9bO16gULL099dm/y3h89pJpToa6i8B50pwIKsfr/P4dStdKAnS1Mr6zdKskkz
zA5zSmi+CyKxS2HyngVcFt9o81ML7Koa+bbMOTC4DlYjtS2n3hEEluUJOPHwYUQ4rfSHtHE5DxD9
Kj8XG9ImwYqspEXYX1yHRkToy00YrzDXOWs8/9ZtInLCWNFiQ4/Vw31FsMofed/ljwk+Ezuc5PZ8
qrfaalVpLrYm0nZl4zWPjq383UEOsouhefg2J1WaiLpNO+jR2lWttvLThtgXQIyVRg/uCwod6Q0K
6kNPqLVE6yl9mAEGWIOt3ybh0rQ5I1d6DZ14ZNoHJWdFQNTnJ7qXiRLfQzVIY0k601gO7KIXOhLH
IY3CbO93v3X01C0aBOqB4Vgrt714QRRerNJhP9wztZz3QiMlKFQ4wXWi10uyhXnRUt3ZS5s7i27r
00veV1TZ+kDAnrd2lhv9pG3wjgJ4d2Kbwm7ANFcD+N6eMUr+jUZWtUab7MkFLG26vC5WQS/zRAdp
GGc7Q4QfgSnVkrUakV+Eb91gazRsE2N0rKRf25yooOPGyT1XHAO8foOtJfhLsWPwBraBdejLi079
Tkp+t4/TX1ajxzcjaeiBnbMsWm6klwhwyqKPHMT/2O0P2Cb+CjoMwgNng0/P91b0BaarJtCnHSF1
/cWscHzAtLyVHiYZvA0rN5neLU8Lj/3Q7ZvQbV7LBt23FvIw3UFPBa5kcuHdZVJPa/ao+ELJsw4c
fNtRjz80LXQ5yIvvBrOZW9jnX3yA1jLNxRsePc74ZXY2rM5+I7T7qNX0UslSP4WkN/BmSFI7fgYa
bogqjjMxfVuZW00wrKkMi+RUHQ1ISfBU3D2nIXdPQyioTBy8jnMnt5bDUUyAcI9ZtYFtJGBUkAQ2
gBJtuTkl18CsVrND7tjUeki8kTdAlJlrsOfpUjLdvtdTXp8aB/th74t9pEH0Y3xyaQmX7iscJdzw
PMqSVXDEhkJVJ16EwJAnX6vozEbV4XfU7DvxcLA+xIVh0H1ikvg+ifTqIjR8r4IU/1W8SmTtvlIV
sE8rnAxGqnSsMuHRpz77KmW40oRoti2d5ubc9BIFNVV4PfMriukU4X7+xF3kvLXoUZ/42l9awv04
GzWizd2krsxt5tjHdysr+nOPksrfVCZHp+7hL+UDvgRPYW+fdqUnwXVH5o9U4OcQHqSqVothQpjd
bfDtNwfbyJ45YrRQkzG+R90GrMAwDF9tqnHTnOZj60TOZoDF0FdoeaR/p8WYJ9aKftZul3OiWggS
EdtU1bAN6G1YOr71EQRWtAG/CPgqZJII3O6qh6N1UFlE8bv9oQ9Ukzt9VJ417VdHbeuNQkKJKxxx
OoajqcIg2MeJic+MbsaprvlL83Nqftj3hrhcNroMQpPAOuDpIu44hPWmZmhFyVm0RmG1gUH6ci/U
jltvcy0URUW+hlBbD4ju8jaRlmLbHqq9YqeCejiwzx+AHbqOVKdIg/I4YADDOydy9Mo5QWF4K7tv
nGuAGyyteFMZUSF4ipdt6NxrGjM/dQXzP1pM8wed4BZL1oB+101Hkr3huzR6exeE5iHCYL21LVlt
CKHkR6qhjQVnO+8CJEX3m+WIR+I1xKkaUkv0ynFsnKEr2r4ofUDmhTo5YTxe/kdC9r6jijBYT4lu
bMMu4vyuq12PnYSZrV6xHE7GrjCE3OcJrp+0ATDQoPTgyJvdbhdrgqfGGo8aMWDj6rnfIcUzaJjV
Ec5pclFJYiG+Qr7VoPdWBdXq0EvrPEYc1WhHD5Qsv6Lc/j7lPmjDyBInPUajhoGdbbEyjueugr8t
m3w6P7/cjrO7XxnDnnkBcxpYhxttVN1HEtgAMnMx8GdR4YF6J0SN2FSboHLc90qSti31R66V1Qfj
+t8ZIYI3L1Xa2sWo64lAQ/dRv7zB4Hjo5+GaKVCyGE3IGXQRxUe9z39iRJG7EdU4zZqrpn0Kv1SX
GusIz3jFwSdo4+SN8TA9wjFJzIAoTN3PaYIxPI7BezWV+vl5oR9JB5kUh8RpY7QwI72PbOL3renV
pypmy+0HauSmgipOYgfrVF/7K9J/PWcCbug94KYSq/HRKzx49hUDXYdCpKqUwabTaGNtoheMd7/b
Tmi7CdfkMlD4oMvBXHBgiFfMgJx1ldPQSzq+xMnDcVFPSBH7vTctm0laj+cjbeYCwxRhQETYjqzR
RcXVsNb91N7oEy9NR1Peumrb4SSSCl56gN+sCucUtk3cV28ATsSadLZAGVgV51qmyfN2pQYsMqFl
Ke2KaouvC5WQHEkMtmLr6uNfWGf6K5uhH0YRInlHcbZKkt4FH1+thqaKNg20R/rWqgXT9/wn6h9G
XMGhvwSC4k6J8dqrcAvjIUGorPI1BFf98M+F1gzG5Hz+jYFhWmv43+tQC3aNgAbsRBIFVzofIfdT
+GP8y4r5gkYFK8skJMbHHbhpA/Y+mEyx5Iim7WjxpAmTYKOfOr8wWkyXiq2cEhmbHzP/Brhg8Ky3
kjnNQc0Vh23sZrfISvQtrkyL+XQ/D/B5PYvJh0gXYCy2TAg+RJ5o6OIzZ3AcSA2Tg4vxqAkQrMLc
ro9aqMTS9fJfEJXst34yjDV6GHykKIt2qVl/F91rIZkc6LXtQcUzsayzNK0jBCCiR0ocK7f85Zpj
zZjHJ5MFAe+7sD8yq2qYj5UK05b8cIsiY06BVa8JxltsC2tlPfTc7s42FVGMsbs6xlo424GR29sc
54RpEQbI71Udf1nB2K5K3JTsCoYvBC53l7ADOVcq6M59sApi8O12nDm7qU1/Ryie4yBtsqPZAy2O
O2Qq68fAWGH0dP2omnnoXyYUWaOijG5AY3EDFrkDg6Erb7o5/m+/dl5dwsFEYyLgh0bTouZWe/q0
TJII7BKE6shcBEiIFluNQ5uyLXYJSSzaQZycoD1QQzEdOBJMh7YidB932SYcpdyiIRRLY44jzt69
JLYU4eGMVKBSJ8pOvjwgizelNLwuVbrhFUhevLRBD3bcV7I77sEcy+kgPX85aGNwKLkh3oIuox82
HYOvVN2UmYkfTcEgtPad4tSR3ac/Dskxn0N99dye93yU/ucvTQUnQkwMBv7r73v+AJO5+0q6QE0V
QsMOg/JDSlQYKj7IRseNjQU6DTYe5SRlHdOjm2lMVjL2vbopBxZD03l5PscYnEF6mpqH55eyqPwT
R8QHB6FoEXtTv6WGy9tYE28AJyx+9Rb5nAxq2Loy2+yVOCluSDrVFg4d56/PSzjRh+QZD7aJNiSI
YtiHCNoaO4N9g+15DS2EfYDLAoYB8BwW0schEpZ0fBOE8LQ2OA6hF6+MrslwnP5s6orgu7EJ2LR+
mq7/avphvo0qJ4O6ZL3ZogGAPZg2Mmd9thVQq9gOEeiIplSG99oaRbFPQJ8ui1ZiGCVRs4Rzzhtr
pBWmoJTY4xh2gkYMkcXRxWYo8h1I8rPhp6eQbMlqmsTEMbr/MhqiHI4L7t8duCv44VnhsYCikYPs
peom1rAN1f2vSDcIWvimPDTa/mlOFYodgZkzLs6HqVgLPtUpxtulTkPPprNiHyxbER0b+dM1bWef
T0a6STTkqg5/49mWwS6pBmPv6hHeV4bnexdU/5J5/giihj0xSZB7ibmUvZ/z6Qg17HrTXk5GrU4N
UVegVbyPORMguS+Q74dr4el3UtPVDsq5tdTj+KQsz39EZg9R0qwPnuuPi0pEB60l6tvHUq1qeIDU
SbQeYdbI3WSD0+M+ENqj8oCuG1278qGk7EymIVcnkAzckS9Gn6k75M5iE7VC7T1YUEHmqbOv62oZ
pcJfRwoYLlL0StpxtEVf4QjKbI89V7Oyq7o8NObAiMMfKXXZdcLwP/yeEQocPSAk3pSdnxe9cz5H
vSUzFLJ/7OZMdGm/92VOAfUo0iPWp/heE7kHLfjL9yHh+5xQsewOTHedRQ9P/dgUln1qtdA52VqG
8mpAanNQuDigx1dODCQ5DHDydZtTUWiZxYFpWrUKCz7Y0gkuYZd+dWPpbGsJfFsV8wr5TUftO7OQ
3DN/CA4hc8ZFHJfhTkg5ATEGtFki2DoB4mEEsd52D9JP8wXsJP4GU1d+mNZa61F9ct5xdutix5sh
rUXQ/RiSlAJ0qRIMAJa5Z8Gt9p5XABPtTSiFYryNVgePXLfkqs8UgYCC/L1vmmc2PMHbDJ5LRPKD
+K958hwEkICQy4biWYBEvFFTE7yt0E39kGcInAMWW4seERKmynhtUF2XfWNkBHlVjRAkzTdY/CBN
KqXe0yQI2SBm2Pqx8l0ymYD7hzdwZkyOJ6mQGVxxLVs10rPu7B5IdOf2rk/glHoDDMhy8s2tVpjV
QRQ725gC7rJudHCK9Efafg/rxPsi4L3zPFxa0eRf88ZkdKsVziJbERjSvtGrra8lvv496lH1iTBJ
qqmgB4N0oqOT6p7sDknQsijFvWSJEOdivjTCJGlZsPXN2BSeaR7B/BVp6S6GVNza5XgIOtAYfWSU
27gfk3NIA/PCCYq7H/Vsb51G2wBvExcjcX1813aznfyOSCYpHp+hRiFvgFLV3i/ouS1Iv5wde7rV
ZTcABa9a/jbE2Zda6S3win9LWo6mloZgNvimQ5C5/QYin0RJKMA8lJG3i5p8r48pK9tUrZ1Q1Ncw
HeKjHadn1+VG76XWkcxmekYjTM99dzAYPoNVLNyDLUcEm6jVDk18rnSqa6nTuNCDecmmqbxiMEcK
QwrVsEfuNIczwDQYgCUGMRyqqmngstfT3bOdszYRJS16m+MtllHOWt6hcuPuMXpec4XgDBXEKPM1
cIt8o9eJeRss6eEDGDH15z6q80SfTy6zN6a3N+pX/L8mJ6RqWYjiqt491poX/G+Q6kLgI76F7mlF
FSVEqfsIQtUNaBBhz7ukwXwf1OfMwcOmhQdTr88TQKhjEZVsPieYjCr/6SaIMLqBkV62pXxDpwd2
E3j6Sp9M/WKXBFfR6fKdoYzmFuhEe/tqm1jZeIaFUr0RIyAhHtivrVeZe4tkeT3MJk4MQScgZW80
8tTHnJ3sutA1EGO0TFzYuph7TGpfXZ+qUzYiaKfjFL23BJYPtWD/YjOgL0J21nmtwyZV2nUI6uT0
lGydhOHV/3eW/3fqLungsx0Lz/d/4S3/n3jK//f/+V9c//ttl//+c//2mMt/WbrnsA81PRNgx+zi
/uMyt4x/GY5pUwGoO57JA8rL/naZ28a/hG1zXhS2LizrP7nM+Xn2jOPBa25blifE/5PLXBhzRdp/
KB7DWqObtiBj6rg2yGvxf7nMg9AVhTRCcFt4YBfSnQQcUY+SBa0OVxIK06j0YdPKqHtA88fTB5H2
Z5pB3/Pt6bONy++1JLbnu+oLMe9uDara12H9UG7av4iMoycEeQCyuDg2AS3XS/Z1p4HB7q2X4Wfq
A5zvCiPgtlqPx8Q1ktVYaQfDDZybpRv2n8uI3QL0KzW2JcdW+Hf4UvtKdrtp/j4VFiT4KDpcoPjo
xcLWwvTYe8SqG/h4UJ/rgVBVF1ISY2RHg+mVB4n60xbTEuxJdJwMF9xArdPiAMV9a5ShB22+/qus
EhCUMJc5TEfW8Xmp5qG6OY/XY40dibTF/p/nrd4ecQAi1rU2JpgY7/YqTwbtgsP87wt/bwP5bDw/
n8+yGk6g0LtVHGsfaRfm7xTh7r3If0f6jL85KB5r3iRq51X3rg3iG/TEMwMpbY8jAUtd7H8IohX8
3ezxEgxsT9FCGJHquHj9kNZGcqZEURNay9pE1YcyDJN3hdl/UaMgnp5fcnvE6elP7pnOMu1khH5D
joyhcEHMyGqFeJ3awbwolwDmuB6EHu+q2S3WzBczGE/4/taNZpXfwvISynD4rEOOfEKAeLOTxfPb
njmrvnY9luuGmZE9weqpekJT4+lpWX5e0szHBeEjfCu6vlQU0AFq9OqsMQABypOpM2ym4jhyt1h0
iEsLvwRokXfAj61ouDkBDulYV+xRdPmlBGenFrn6WDbhYmJ62uKq78fT84IxbjyJ+RLKpjhUptgl
Tji+cyOY21zJgmcivUAUobYttrTLxPl7gyNG7IHPwk4UUjtCDgnWADGidR3hpvM0Ntw+LHoNSs5C
ZtHJUAHRc1TvVaCH+S016hxpvExv0Jn+/YnnI8uxmPKZuBHz+ZtEwE27T+aKkCzdcoMyISKbhLTj
TcPY4okbcGbmgJ/CN8v1hiIiMAR923GidMTP5397PmWVebJOiCGvsU/5e/7M+dpMKtzuiJG3xJev
SVVaW1IS2UsKAfWFBi2U01RearvIXrSi8k5aKmEYAsViRnLLqS0qlDseTc1k5qnh/WKIrxHYklm+
mOzWWGEbLJdtj/WmFWN9C8i1n3scuEnnRrP5fs/C9zIPEddRch9ThzMyA697iDP4LlrGoJyYrl1I
5/pU+uqmGQI0sIIj6EHjq+xox2hfXxsm5yuzLI3zWDRfdhX+FfUNDQdT392pOxtOfKovcZJ290jv
IEJ2BhACWQPhDxPzMA7xysvho4D1YlsbLHHn2FAjelruvekB4nq8cEyEJzukp+fFbGS6z4xu989T
YC/+/o9JILU1bmBYMzPBvTXybFNUAF0i5uykUOYnXRdILrahZGvFvXV9PvfnYraMrd5apYaLi3Hy
MQjXYsIGHfr5Za1kcMIuw7u4lPIhLNu+c3RmduFggy/iN3YX0T11s3s95OojSms+6Aw2Qa3Td2AJ
0FMe/gqL3rzfEMERD53mt40yr3LL+d2LCt8sh0jd6LJ1VKTWrhh6f1kqp3hL2jja+xwlQQNTTw4g
C65yaPNQtbP0N87mpoTKOB7OBtk/32X0n3TAnHRHRG9Dlv9k9hNLp3t4NXv3MXLgK6TXiCzQkXuP
fZNBb99cHFrwbAIPazsfj7Iuf8Ai35WTXX8wymQ8CLF6MIaG3AIm+cK09Aen6MDt9HoZUZi7EFQ9
HGvmxG0ZQebxLWfGlmJ6mgSeGSv68Nyx3Q+pwvruG6dGaR/8gtChHH28lJb2PTK04F1oU3o2ghYz
X8gCMpIfu7Hkkf6nDRlCr8UAt74jP/vvQIBMHDikWfWbPiXrMR7bWz/uJ61ENo2g9xhkCqzCuz6p
PRhtB0i2SOUQyg6xmxprjgjuSeut386Uzu6u3N+YVWRi/oGBRsa/j0xjhzt4Bq70ahNKdEYDk9+O
Gi6L8BKrsdV9loN3hw2tQRsA6pjBetjlBaRaErgJwlicbwrbqDd2sZONbX2JqhwXVh455yoU4aKU
EH3olRefJn46gHjQzcnVrFXTG59Wj2WRYqB3TLBA8Q3qfVKdcoZ+brti4nPLclh63UCmc2BzQLZs
3Idh2z0av2EZLxF/ioGC4KAqgXXKefpAK72rURwS5Kl+S6wk3OUYlRnm/M5qp96rzD7HE5al5yWI
TVruMSFuqsa1LtxxmDWoVluk2dyTaofLvsW9nI8BFFMnRRbO2t9JYd86NT4ijnwvsoB12LC9pkrO
/GV2nXEy5kswjvlx9JlMut24HxzuZ4lvXTmENxdbfmVN11xw9EI1cWHVqzT5DjsGpPUEcz8rIAkH
YRKvIipPkUwNRBl3OCXZjGkdUDMpKaWFMDsNWpLegqBnyXd18iY5fYxwa5M/z+lFS0uVQRuU0t8d
F3dq1dXq4Egy4TH1Bsdex56kM2S0ffMFg++BWhJouamWXcac9IynvEunioMkEeJz/t4gqznEgNNl
1EDxceOa36mw6JNmOjatM5S6n6Klfykco+gqPd6isiQ30TgQJ+Rkv/bUCjFel7yJa5zTIOBoEutG
sU2ruUut74sju7J6o6DNwOJKVlVJKaQR2B9+JCHLeSPvBLgAsaShp5PnvNJfyrGqF2HWLboAcWPw
6v5hM7UHA9c+wmDYylkad73hmPjxCMON0ZWA/+Hna58nuWtB4b2LITY3ppQLTIXa0o1TSvhyccTe
8c12d3l794xfbMFj0gkA993pOgAvu4gwdhd1T/MvYf8IRySPlMvMU4GlSr5H6cO51w31rIJJPU2A
9xTs2CIkEIcNP0Avni2OcTUxWf3n6zKVw6pHzlknaasjHtjdRrOZdBVmcisJJB4hbPzoR1Bl/3j5
x9GwN4nJ4sSM/U+055nveV4w46o/z3UsHavWJnQQiepn4ucfrpGBmexxnEHty/48+ue5qWzR/BpS
2AFptFNoFUwKo+QVWSbeuVUIZh/o+AFCAjsVZW0rlPNjNUuDxC3CpcZdjlEupQth9toN1oCBMrde
ZdfumMy+wJPOV+Krb+3khCyPoTmJdr4m53qf0n8N2YsvZRz+nmIjei3AShbwnt8Lba4yL5KaYIfO
ACuDumOOrXUJ4uTvS5lROh+jz+G8SW7jSCai8ph9BK95844MR5IoNr2jZSuMnPMjgCeke8KwOljx
ySawNR+dDbIdrbHuXb3d9sD0/LGlBy1EJaqs8rfkZrKJEu+XZemAqR1jhtQRJxo1mW/nPXPEq7JM
6ioiLcTLE/AlyYziB451YzemNsm5Xm7slBqTCjL9gD5KQy0mAF4OPCtSeQh7GQbkic6HfmZ6prpi
LsxlnLyMRfJ5fT7xvDi2qw4tRe5g45qWyYRWHbWqZsth0l+XMSh8K9WvurPYj9kDN5uufx8kc9au
doy3Nt56Tl+/awNyJV2IrLOs6BhSrG2ucrXRYyIFUTiYd73lZu56rwWfXI5AbnHpYzKOUf4NgL1a
xkEDi9/EXoUj4Gq/OD6yqQHreOGytG4U0TZc7e2bCL/ntu+k4PMMe2/6p7CItSWbEYrEyuIXAVh5
jUEls+nUgRI5w64JmuhajxWoQfFzsob6OPTDPu37dIH5zLml1Lvhu9c/nlacPrKhDCer3raid/aM
myZzTQq7JR+gYirXpBDFkgXC3bHT2LsDEGmCXvUrSZG31qIZQeshjwrP2f8u7M5dmo5dHoMYXRs6
7d7JynzfTiA5LRc6ZdDgNqkdRpo6PQncvRdJAVaOGVO7xfY69znb73oAXFHzVL/TRErPGPcF/W6U
qmVTnSykjKFWVDirAszHkT6u2w5gIOmAO8CDbpfiMnPhH7sdpvuW9qXIbPqLDi55PiWb3HCXmBy/
aE7weXst/429M0mOXdmy61Rk6uObo3IADXWiQhSMYM17eTsw3go14KgcRS9NA9AE1NAQMtNSZtlS
TuH9GeUCX5p+Zkcm9dV4MEbwPjIYATj8nLP32v0AxgOs+lQm5uui4zns/KU5wEGL3gwLKp0co7OP
ln5bzAOABS/pLmjK2WgV0F8E9uDA4K64OC+GyKptxVZtL9xM7gyrfBNCQflNAs0w2iaceubinYIa
+H6Dg2/GTbYwrIBW+kkuGqwvRWnuEpBcTSPqV6A0EGhZ2yE8V4Myzyb7R8ZizXPGXTi0JRi2ckTo
kYv6GVXlgVrgkK8sCJUiGopqwcmSRoyOEg6fDz8Plc8WkeIK58tikxTTKqx/CDONEm0O9+OtrTQZ
savIyizd7Fsa5dgsI+ClmTnLB7zTjDmLw59qdDfArqjxonaDpvPGL+CfKnObZ/06qOfQrkSqklRq
dLlX4TnqsATkxNul0Hh3XbaNZFMf+lV/uSGIBGhq7rD3q5NXp2+DK7Ja/Eath4K8IbXj8+EgG32z
p+aChaA41I6zHJo47y9/O/R5DwaljoAfRjB5DE+daE4OH5PnHJtqXN7aPJiPjNetA7Pd/Ns4PkaI
je5yP0DWgOrpMWHo0g/Vh26LX6PZtpc8d9D5LczWqbaW77YHhC+7Ob2RfW38wdy4fkAqZ7MaN2pT
QYUnuoWAKXYobXZsRlsiyEW0JbpJcgsfsgvlKroyCZOjjNvpLkUFyUOH6ZRmnuPJABsCtux9HOvl
2QJ5Nk3PgO1AZ9VAHJedFYEmAMS4S4Trf7FHvLzKni/NevCY8x/jsj59PiKWoFPIfdC4Oy6mOm7z
XFHmK/kD8ikqeZN42fo8N25wiDJdYJNOXL5BmxP8wHRulIkNZmCu3xJy+jq3pDREU0G/HcsBZ6WG
u4VVOw6wszAK/7Z4vdwoK8iO3dSUX0HjsnVLkw+rRu7pDfKsvAB33XooQJaehyq/fj5y1jQ0Ufti
13bQ+z6V3d1QtHfDehAaV1GUpB8NG65B2hnOQ1htmprwZ6pxc/oV+65pjVHU2CwvauxhomY1E4MO
ZMkG9sFHUTjN1Syzed9NJCaldpbeBiAKl7mvHuzyefC78YvZ2M5lTsYJMo2d31OLoEdfHEGa1jdp
zc61X2rnypL0EQtyL2oqlos1OcmxdZsvoL+8E/OHeQ8WVSTIC3wH7hySxG4rXRj70jUwTEfNyUIN
cbA6196adVPdzatUZPXha8azN3ZJOoSh8rNalIX1Y7YAHw2ct1N+15vFcYzQzGpVBg9Wxw19MlBr
GwEM6c/nqnk+uIlyrvM8BQ+OjCu6357e+H3mH3LKp7CP8+jBisj7MWq/eiJujHUJqGVngFSGsu7d
lhlAFvuZ+nuXTxj6VfEFZUPPwiOrY+BxM1yi+V4bjLjm1Q+YF118K7vgbqC8qraeaRXszHVwaNZo
d2du+yfmjn9+00+JnRmmiRyxznOePg+O554Q4IqbBpRHaJ8RernZ3X0ecHx3d6Y3zD20HRceW0la
B601wofWfwPCjC/dMriPEzfYRYSdPEEPfW1z03sfFGkHQANKQH8GyXRBm18cqGqloYxzUidmiCDp
wgCsOo/GTwxdW+aN3j7te3g9cvKQPXKoZXxJHIlxcX2ElE+3EI/w8Pz55eez/+6xA3X4UPv6hzSy
C2qje4glZF8BsL3VTrym0SNrY5Zo35fw1UFHLvtW00wE7tiSr4VhpjIn670KAg/e4IBYIF6enTpb
Qjc/Rlkc33m96qFyLfmZoMHy4pSFPgrGgwFTkTCwAv1FtaSOjkyXPQJqMSXG5X3bfl/Smu1k7Xb3
Vafe+OCse88Fb4X+9oVft9DdK39K3qnNqHlpDdpAdgjC/xaPq9+Xs3vDWlNyV+mSh6LpRq70hfUg
TZKHz+cWvMdb9AC3IKDxSOfW2DhGhaw/NjTowdl9KBzXOxWNs9yjXlruCVWNzhPCgla4A/PC9TnF
FiEc/RSOuVgD7FfgnjGpk/+s0qIsMZfpV7obmmzZZXqKndi9g7X/nJPXfSgLTr+4LWug4km1G3KC
WyWL7bZly3io+ym6Bf3iHkC2o66PVgrl55OwhsmAFpeetKqbJUAWYzkcH1ELFpUH7KIE49G4o/Vb
xSyzjcpukYe6t1pjghSX13mos+aaBeOpiQFW5fnVho61mVrivFzE8gCz0PbNQ7dca9EZBzUkFYZT
+2roFNouMZUh6QOdJau3Ip37Ry6ja5357ltHm+hOky1qjbhWzTJ1XrWy6e7hXTrPBbs01HTbDrDA
2xg31aOPrlHaZvfCag8Nj9QaRNTdAzJUl2b+xmuFQR4JJzpoyObsGtVuNnWGwHAuMCs5+7jzq7em
TO0zRqiRyB8VvSeqJTSnKcOqRciMmdPe4902bhYYZSamu1h21ke/Cv4aSTdmKPvrEL1juBh/Ml0Q
fIx9+UQvezii22yO2B66J8TUM91j/kk8QTNg/r4vJI5jF+MwUVdm2DvpcG3WGe3nU1aN3pKKSe/a
YS4essgkuLd235QSSNgsGm7Ee6+7ghd7NuLTmGpmmfr3NHY2TYaU+TnO43NWjlBKU9xBeOXJU5FG
+kI7jCuoH9/Lqm8OuAgMPAP4jxJbU68y3EUhELxyY6r3jRzDATUgnbg1AMxJQm8VyZJuTsVry/ui
q9Lf7lQeRhygl7Gbkr0IyuSUL1gfWqxTPqpcTAXpmNFsBjO+xQYhP0wI6XFdda+IYf1jp8blYCBg
ec/gZevYVmG5GFh/ZgYJLUOAB8xet7QDG23Jcn5viZza1GPanwRCBhEn/RdHz9BPeocas1l2Omjc
A5jO5zxHZlNjooOS+LF085tG1YYr47tsfWAgjvm7YRExWOreiZB9qlo+4qDKd4MCVh4NgXXw4Jrh
xRp3Xofap/PbZ7vJk5OcEj6ctkPCRGOS8VIHbvxrU8bcTZgmz8URvUNwy9dDKV1MvzOwwo5NPIgC
g+0FWorIDR54BhCxH5uHRT5Xs5qerMF6Vq374ZoGuxgrec46/BSpB+iHiKwf/V5+14T33SNsMJ49
6hFcXOoKGjfZznWBsKvyWR/nLttz+UBClIZ3EUh+2buT78EfhYD8zyfLCDl/wvg3aVK5AYFZkVkU
LCbvft7cE5Whrs56+PwKqhpdKepZVItM19c4Xo8mHHoVOUKAnq65NsvHAMwyLpUCBEhN34QYWtrA
Nm5zIyLkpjX927hI/8Tlx5YcYFCW+ARwud+dNeTdslp0pXbhPpsEtKIWpJyhRNyy/RhIDrJ3ZkXm
vI0a8FGneBfQN5aHaM54d1bC3uc3GI9gYipjuZlTtJZbMREaSFLjvu972vOC0dHnV4bUkKYi/6db
01+Czt4devQPU6Trs2zr+FHSeFwxV8MOhFB3MFHubxtMeBc/Tb7XibivxyB66dAQskMuy4esVDXz
+gdvzXv2OuB7KBI2bhdZpMSnbaga65ohensC59zNdXkeB6z0tVP7G1b7CrNa4Bw8YAkbs+3IYJty
mrOUGpKR1qjs4cvq+MsWApod9ZLVTOdnroBNjijjEa3Wk5mlhKHAMyIxN95ObcrID7NR2xvT0ySm
/tHwn3P889sqK+1bXSzuTrsHanQdqnW0aQ+Ny11TAXiPhqdpVPq0CEOciOFAtFrLQ8LW9GD0K1ud
cczcF/auRBuxr8H3IX15Qg3ZXwEAPvsr8hKrVg72qV6OycphRftq3gdOjXc1YB1h1R/uLDn/bizP
BZKh5uMEQuNFN0vMoA4pVgAn9eolEKwqeh1bp3ee/CaPb9Du5ZYdt3kgHpwyJoj0I7BI/PsdZJjP
h2S/JrdhJRxmEFePnGIHLnm6T+sBJzPZnoj9CFSqijBeKPRI8q1aSTSwSO5ACjgP8XrgigK2hbKy
Kn4NNF0uGrJfMhYdgHmPGa2H6y1xSeTBnqW+yanawwg614jwUaHcidrt1yjktTnoqju3wvYGaH9r
OZN8sNI1UE30Fqlk3nAtMQdOeepESFrWOxvcizZrz27ig+2ho0nvNxj3O7HOLZrSBl7eGPmusSYY
Gah6YYHK+vz5cKmmBEDN+lgMKejnv32/Xia2EH326GYhEE35w4pQchsMIR/I92xOrWym0Brkhw2D
4MQvcA7VQuJNQ+Lmyc2LrzTQ8S2sFbZTF4p8wDUNL0df2Q1ivEfntoW+9JExEdn0KqefUhIG6oMx
z92v04gDkV6dGxX6DYU8YQcdJSRLWmzp7NAuGnnZCKpewZ3NHGYTJj05Z4TejQ2PlOmCCQh/Kglj
CkBv/DIxxw2Ey1yxF/OlzuZXLgniCDro+HE37J2JIOdD0UTNqzKbPAwQB9lF/bvolH0h1Yux/9x+
jYk6t3NxXzmtG/bVVOxFXgt81tDFBoOBhUMOTcRrRZ0tvUNNWAP0h+wuY0Rx8kukOJZV3tEK3Kg4
+KYMbrclWJYbGp89zvb85Dc1o/0IeNyo35MMYkyeDfsyYJZcfHVjSAKMH1w8fJtEzJIgRIq0unPN
C5ph2j0EwRoxPdCgZTyeijoLbRetJGc62mI7Awnhlm/4Yesdsp8K3la0cdlRE0HkMlSJ6oQOjjgm
ecrEM43Dao72ZWWlCIjS6sjQF0rONB7TfNG7XnmkBsRFWEviiSJcG4gHfyb0bonWMV+5vaIX8AVj
O3SxRSB+JMG3HA3/aah+Ev9ZwvlKo9NgbNsr8GIZSjVHh54GZVHlPbgBu997MY23ZMTzVgjauQn3
qb1TAJANCIBEbMDVmAA88zPC1DVq+m1nVs+j4+zq9hfTNb0bQKHu+xGLNVq177FL1GMyJAd3CJ78
ah4Pwh5+gOo/jzBBECwM15jMv1PLLFTNS7fXRcK6mtleiNXc39g2aWOBW72S8+dtsFAznDX9B2Jv
k1Ng8iZASlyxotm1yVtr35nuSy88vMQxqF+4bhWYrerDLqKra2Q2A7icG57tEBoWQzih476f2grR
XI8cswgqZGl0cCew8YFLOO0yojLNfOq40cz8O1mnISkrK+TfBbIwxHQJ7hPXWM4JRg5fV8RTYKSV
vbMfLMHWq5Ip+UYsjwySH6v2RzKQoVXCmNjVhkEp1h0SslhDmcCkQu74o5Bcl54gThzt4iGzCc2J
MGdvpMsp1yRoawztxlt/fmu6SjKASo3tNjd9zI3RZBFHSC0rW+452joWASVJpjHD2gmAeLvNaFfp
0jpoA25YfDF09hPkzONSkQdpIVvdKZdcQ0oBTLca/DkujYv0iFtuUpe3gs/AYE5JEDTJ74u90xHX
pTUhJEkREkDvGHclvZKtqQQR9SWdIhUgAShc36P4xWzRRPQ2Zzpb56XF3GvAyLEsel909VaLJ2X3
4NHFl9YxLbwf7TRXRDNOjwHJezsVL9ziS7UrZxGEXcSa2+Kandx2oKUCrHwFT2xbS7dH2ljLNsMi
t27Ekq2owPNY+QztJMXn0y75C7iOZJPYAeHD7H/4fA2aLggiN4Og2uHK3miidfap4e/npfw1pIz5
CiHyfWyWR7h5JXYE2Z+M/q4AwYd7POsPM2enZ0HajAwVWmmAV7yD5eENxk8zjQnXqxWAEU4qKEwp
uZSAHhqJzJZLFjk0SPqoHKudMU+YX6floEqTfDaC2k8lgSyIHCEzUlJvG7fuw8LGP9eKPLTnMWGJ
hxCMJ1zBlpHFGL8ERvqMuOuZ9BsIaAZJdl4XJGFVlN/AdxIdwmZl44BBO6awnvc+CXInb9Tezsv7
u7jgwu+ziMxypfdBZ5p3XcDwDCMSL6GvrWuLmWvnzXb1Yz3BK+PcDZjzaEJTjMJBeG8z9mxclFZY
apa7eiTlwHTImCRzlGHZ9K7txH32PXe8RKh+EYbo+cBrxc/LD6FHZyTHvozcfVBh4Edc2tOn6vtb
S4CdZ+r2I1lw1U9Gs5UTFm6bONDzQooSwYDb3FoyorWEPHyGG7HJZ0i3ckiQWSLkFYI2g9+Sm+Zg
szgsCUD0GcV6pJsIeE9NM6ob2mkn/F5vo7VDDY7rRu8/wfpZhOUKnybZejrWGAEoWK3zPNQ2N3EO
iOgwSHw+RplPz0Rmp2AFwNH2LPY4iGbMgiq4xGvM4ec3wHVtqtLAbjsiIIduvrxnfUvARleH/1/J
+X+j5EQnKaVv+f9HKef/+ON//vXv/viXv/7XP/4BSec/gwj++//0x3//43+BCP4n9J3/+Mc///W/
/QdQ8P/+of+m45R/8UwflKek7wU+wAb8+286TgsdJ6pPGluBja9cyL/pON2/mEg1A19a0mPi5iO+
7OqhT/7Lf3btv0gnEJaPD0fQsfT+n3Scpufy+/+9jlO4UsAclo7pW14guNT+Iy3Y7+PJ5IRfgRcD
tkg/ZaMbh0xDvyO4MzeVSCeC7Skqi1jfZgYCYde3xVYEaUmMC0h36ul0h9wCYtNI6lDQ6iFEpv2U
Roqhk9OKBEKXJH7LEOONTsN2bjqImGrOjg78e5I23+wUGH3lFB9F4zLkkYqsc62WzSfIbN0CKykR
zHcb1HN0PMPAjOFnlP4+E9PVsfPukQWaJLTKvxIkeO7y1tu8zNzaIUqY7r6Xnn8hz84P7XLcq2XA
s1dgK6gxa0Zd/qBy6zupEel5qnCfqAIPme3e44L7STSvuWfshdE+smCAou/fuMpRR+QiD4L5fZqh
FY+0ujEGAOkUk1+YiH7XsEhHjd9fAgP6R8lQiGQYgHdztxnzLL6Iwn+wGqw3fhFdbFbW3YTeboux
JrrI/Hc79hbtFe++Bmf43RsRnNDgbOfx0s0MjYK7pfCsa8TUdTNNSYtxpDJ35MZiNuMOyp5fP9HF
xxYPycL3BCPqZeMWWh6Be5yTqdNPHpsVUsUiiI/g9tQjDKr2AkyK9g+jnctEWPmZbfnqpCTJudfR
QefJsxXN+9EZBOU3o4VmFqeqHPKw6MsByiLaQNu13WdPsEeNJjXsEQ67z5039TcqgHtS3Qhm6Ztr
tDQZES7TLc+odDKTOYAX1edcoLn0EZ9sytSV+yIl5AJ02XhOGHfShGy7qypcsach9bkbrO4IotgU
9UyGjG0/6BSMSJ0lOBIHtWvjLn5ke3g/+hR6EgkOCQB9cqBJcMtrCfPSbdRNYTdy1kmGoCcLvGFY
i5Xqq9+VT3ZlWPd/O7TxlB8aG4ZIn+2xGH7xyQoPjYaYzziPXwrTX44GLfQ9oSb3I2GIW1Qd06VT
6T6ZdPGVjK7ayRseABYaa4sY6IpZQjDDHkrc6dvgTS9D0dlcD8BfyxYTX275BBCsYyQ3wu+mlG0e
BvqsafArp+7bYMO75ouibMOM3rZhtkTm3idUBJBadTGGpn1JpU/msaiemATbR6kw1/ruL1/XSyja
lBNOTe8TZ0ooZSrDjGp+k8oAg0LdwTgzxWbxG+yVT4y3yb2Znq1s9HYSbN0DTehxv2TskHXvfzNS
mR5KvXzYMunuiUlHMu31x64R39VkGBt+cxsWFf4Xr1AK0kHQhcJ8n4kzPI6Yg4gqbbJ9kOf13tXp
F2MQbz0+mWoSSCsc825JfarhxFqoAuT3jvwxZ3K7TQf59oTedmsLtbyLxLsry/xs5MiBvLkO47oJ
KOipQI1++iEa3DMeIT47rL7+ITY9bwsLuziQZ8gSZfvnqpo/EMbGW1WWA59mpc8WcaCAvN32SvLh
L2GVQEpE8dLmNvuOpugetcneRZC1cBR5gHlFxvrgV9h7WndgjymHbIPTY6aus7HkIznGll6DBwhm
O6wqESHLoxkgcjA0pZm118+DWrjTDy3Z85mss22a2oSID2g9jBkiHdOOXyoVxwUkcSmGS7SAqgZf
N5JcQ0pQs/zIAAVT0lfjNmIpWNC0XdqW92MMgHCPyKgrF9pjQd2/JL26DqYNV9Xr2NvlYDs+D9S0
6bnFZ4YoQZ8JJyXXRuxydvw7t4GPIAakwU8+0TGoRT3vHDjRNeihwxutdSiwe/FEfpKpKbdFRsnp
lzmbqzyBPu2xcRsQ8TPKLNPT2K+1KjB42ssiPnb9ihpB6mTwjv3ppyIizIMBXHyFzSpeUKX+SJ1m
Rn3Ru4+fhzqvf1Qo/vYlQbUnfIQ+E/ofxts44doVqsx3UMm7HfbAV4luP5QVqfUpDO49gALxkNqC
6U/aZCE2Qy8E7S+2pUcD3W7YFNaO2A2LGm8LZ+TeKZtuB7ET8/RqwRGzn+wklgeIcaUHf1dvHG9Y
nj4PNrk7lON0zyNt842e38paERzjjjxP/GH6YqgFdnncPy6Oui1dXZ56Ugg3dFLdi+7qZy6G4plh
0Ns4IOh0SmbixQgWcWy+oYGwLCs/lB+9EZB2n5g1kskph/sINdwpx7AySGxuB4LpljT/AZhsuYdr
RydqJX+jv79xcqp7EGvv2nilWYv0gEBgIQjBW7ZebENX4zrYEJZDhKCXxdvOyM23fBbHRusY07SP
QxeL/MlP958qtyHHKKbiNnTtcKJr9WoOhQMzJe63tEL8zVDpAU103mx73Abbthknus/kDIyeQ3YJ
EeSTbTDX61eJyDBnb24XXPpJ0keHS+B5w3Mt8nukKx+VaTVnWMHjpspUfFetygivWa69eZ8dXW4L
P0jbbDJure3vHGbGmzMWp2AsfxJbbJ/dAHIy5qkbt0P3saLKe3DsW1x56VFKhAy98eADFXhDpL53
1hA7e+x/ghkrGIzVkp+D6Fn58eoFs/U5WdvevRRfwSM9g0ckpHpG9TWl0Ei6DBS2ITZYjYOzEemA
2GG+EnXE2Y+q7MznL6YcnWg3toesssdrpE3QC3gNeIlpfNIRvoC6A/WXMJeGZPKLiNR7tEP7pJBi
j5a9vq4ahJM5Py2mLvaRAPrkt8ok62hw32JwcIGi1ZRU76Jb2nfdFEwkun2W446HpABUbFh9ngh1
8squtpbrESxgOMNJFkZLJjE9E8PUL1XCokuU8NHSzTtyMBgoXK6z25Dc6vvjSdnZAcz49OirlnN5
SS9NgqPCYuJFAwybZt1NAMSxb29GEqRQ9sJU7MHQiTFZjoDK5x6akBSNcfaahhkHbBhkJox+ehOh
sdFV5iaRONKZdjwOxB9BjSDeGYNfuo2BGrfk/5gtE60M8u8Zu6qx8WT+Eon0xUjwEIhpvMuzboVk
W+2+EXB6cn2kI9OSpI1pO5qak22Kr6Y9iVATBZgtJ0cxgveYrGyHqZfHskFA7IqrdFTwWjZxui9p
NzYlcS/xmHwhlrXB9VyldGyXL6tcdtM7iTpMbaLxPtfOpWpmzDJASzdN0I63ycl/F5QoGy7GN5mw
WFnuqxeX6b6oErjeA2o0Uz7Ppk3edhkpKFBlyj56ucw6B166giMK7PnlZMqr5Swhiun5kmJB+POQ
TzCFm3Qpjm4mvqwkoyd0bUUoPXtBccZgliXHCFOmZVute0RuQX4flKY81xX/J5BucSp1QW9pWLBM
aPNMYp2kuQBpocnVsbP7Z6CXxS8jrQ5JPj3OLutCmlnDyVgSFa6epTU591Uq1GMyjcrHsrT887pd
abZphNytMb3qoze9F6uYpse6YLESctwOlPqva+/42iOUVTK71UFzHUB4sb2tV0UP92nzUEQZPI8+
3g8y6G5aI7ZyMZepaj6PZFcIIgT3bs2uq6O/+zQ0bFl8C1dNk6MTGcj87e2OXEtbkB5Gjm80RfS0
Suuhd+adJZr3qcuya9zSxhxU5GwHsIdb0+q+BBhhj4CrrzHaoafIHx/tjJcEGcYAOBX201Le1WIk
Mz4lld1LgooNlqdAU8AQmgqruh+Vf0wqOo4lQwzTtm6tMi6Nu36qlnBfUzV6dFivCpJTx5R9N8aR
TZKR64BIJylS9v2pzNV5wXGzSacOGGzrTyGDaS7SeUAQUEbdVtvKRepjGa9lf85dg9wlm5g6vOsB
q7fjHdAzJE+l6QzHJImZOg3eBkJHdLXQt4d16x3zihRJrwGdn45m9bgQbi5FYmxLWQHXq3oIGQYG
ga6Batyq5o55C/A13O3ZREXp6wyH/uAf/SmxD1XexZvWzO17IxosYvpm5sUVzgGnHEhjk0/mXARb
cgsYT4tfLuCpmkrx3G1KMtauwqYDhyQdDp+02btI8ZrGWYMj7+YiVnlNM3nKM9f4EmTy0STR3JPV
8hwP9nKb8THCH+/SEIUw723k4dSCHUpKsXx0FdJ7u/NCN0Ex2Qcqv2bT6O+oW3tsJfna6tLBdS6H
8QKBf+u2yAv4g2vqlt4BSER02eTSgxr6R61XHpmqki18QU9txtU47RAjABMjPuIZWRl+TEFJIcOD
M3DX4GLs42Y8fsbwJVn/SiuBxnPLUDByIK8OnQpOdVhOCbCnIvbRaJNAVnboyIwxbo+Obz+MRArc
3GV6+ER6p14DRYKLN+tqNgzt184B2boukGmvgL7hgdvTQF0vBD86CDqnYDS7TbM6a4jJfKdZIQ5V
mg3naLmIwY5uUTvcxi6BuyXJW0aBP165UUEryAlJS7MkuwO8eJKyGQ71CJippMhlm1E/Y7KbwyUw
kI2BiNo2WVnvVWezvkdjz/wUhXC11kgGatBj69NdZABw/fwFESptij3g3eBXcN2vlaGHrQT0EKSs
lAD6VV2tktUCFujykvnTI4i75oGEUfM6WpQXbL8lCN+MIL8WwvxgOL/EIsIesOJjVmJPaGvfPEAI
kYdau8uH9Em3zMUw3rQDUclaehILuD/dNViBiOS0Lm6P0jOL8vPnI1bgbQAZ/KJU+QGWDbP22gnN
0S3RbmEmtTcGRvVua33RRROE2tHn9T8a1sFDpX1OgYCQQMEHdm911EjDWr/a3fCeOpYKP19TBEP/
aLGrO4yCYGXyXeqDzvrkQn8037IF6XdR77cY5Or41oPcYYVBkSwitphFtoF1jVaVUVTYoo22Yjic
U968TAS2bQEHizfHsY6oRIgCsqGr9HN78SPreXnqS8ZRxAm8FflyMC1I8xMLHVQFZhVJM371nG44
eUvyuHIoS8uz9qIx59AARrIFn0nTF8rBdoogwONi51UlRRF+kXWcbMzFyc7aw4yoraA9VAzyd3Hq
pxTBFnU8wzroAJ69CQqGWj5/b+1Ye6N3vwPT6qkZGatrJwbJsb5ZMu3xG0TylpKOyNZcXGxitRlr
WGJjOvdeUcbnyR7YZ0yw3DajTO39NDZHmUPx8XxnOdIZwosy9vxUmjsXvAUPrm2QtBBws5v84d72
fB/zXTSgzddt2FnY4+hMOJvZmcQBcW56R7Ge7YBo6atc/Ke4yZ7sfq5u41z6eMEinhXvOnCnoxId
LIzO/pFP5tlAa8ngNrj2kfmd68y+SEDoN0AJrwTfFLepHIj86Rt7m8YNMbEp6jIzyxAP949wV9l3
oiS4V0MOIABDwBlbj2DsXiMfRWAQjXnOwCdO9p5VGk90PD5A9UORARkBbNS+WQ5qewQCXRjMrkDy
XXDemon1YiJJRXZj1ugLUeVao3ye8hJGKWfNhasHOwWqzjDHD9yoUuOIYBzGgoKT0wcISFyo2KYi
ms5kWIw3CFRq5yFy2KEmK4CbSfOkIiweiW6nrZiTR9vDpsHc9sVXS7ONDXk2e9zexHLCxKjB8aH6
9O4qwKSRt9pPahbiVysocgY+QYFRYAguaCkf1FyaFzOdHPhtETP3JY/gn7T5zWMrO+fuF2xV/R49
yXACqJnsY+PF8RAeoDQMo3x8cWtCB9rJB0qYMBhxu3MSj/TS+lbD8Dfpvyzcy+22NQ4mbSO2Q+nO
Iov8XTMc27u07W0obTYOkotlBlNI/cQaG/kwqAOulaI9JTWbt8QQuELYIZmJKzZ1zgaSCdW0qYmg
pVqPUL56wd3nwZjBbPSxYUKjdX10L+o7q15yWWYoEL7Sv6sPSukFdW46n8h/+GZk6d6oHmQx6Qfs
DZzKOWVA4gEP8+Y5QIRrfHMseFlVJfVTW+pLrImTaleLU0VSwGZMvYOB1v6a5oZ5NLXxC197wJY3
eO7qxToXOkgfRtydiN7vgwaWsLdKGdQMRYZxbTOj44b/jiVqYU43exOxv4Ic03Iar4kwun3pEi7V
o7FxqKXGyT0G4AKVR7A4xgO1EwqLILOQ9jp286kZf7j9YG0ShWLfjpbHxjODA1ZFkJRyQ0YdzHQ7
BJa6q3T5wRmRUlQnL8pGMROMv6vCw7uXN/5hZPA2Fw0EzoA72JAjxSod0SDUt7NQ9+yeCMKChjOz
nbQvBeL8lxqKl6naD0EQUhBX9sPnIUv9DTszcFR4OpgM9j1W8AFrI6lcx0CZsN91cy8sE5Ek5r2L
s+DcDfDPwzuDeVP3bvstGOoTl/FyhNFA3lA6V8eJvwHxCCowsnGB+FNQfIlL56Uh/CjEpgALMYtx
eMr5wXLGENPRfd/o7r1tuLvNxqDCwHubI2M4aoaaW73kydUcSAare7Loi1J5R7fWPxqFJTIFqEwo
cHtrUtEgaPd3k8mttImPVtk36z1shpUGPcDXXAsB7oFDLC1aGyrjg/ZLFHqGNT4t9UdP2B2GbGcX
tKQ9cSpMkj5AZAehL+PxOLgZ11Ke/it7Z5IjObZm5608aM4E20tSKGlgvVvvvUdMCI+O7b3s25FQ
A00kQNACtAYJagBJqPfWkLkjfTRPVebLwVNpXoNkWuPuEW5hRt57/nO+450sjHKb2IiJBxUTcZfO
+I4ygacQgwSB1O41YCZ/tpQfr8qCtqEBq/kQLLUi2MMpQOTrtQ37Kyau0l+0oyrWRq41G3u2tbdV
ZixCbKjA6qkrKt13IdLh2MxY3dQUX0TScQmI4aWq+EXToWYjTPsEaYccdXx8LBKqpHP1KRDRbJvF
rdbbAjuMt4U05G/ZnciN4xC7LfQA1pHDG8Gf7lSZA4WovUuSl1y5/MA9GQbEzpDe1f0kjeeeCc45
adv4ONAff7unqN+lwwoYvsa1CIujORwSC1pk3le7roJrGVTrggvCc8LgwVaBfvDdClsc340zXYDo
B9C5QFrUd9QT16ekzE9mn3UHozSZxVKJQ/yKaz0csOKUD+0LU4FtixtCJZyD2RSoOyPRLh7kyC0j
TATeYIXNK9kRFRnXwoczjqsndY23KqFLNlb81KEdp2ONGIXjNLqrJr1csArtVnSnx+1I5stU/lK1
sDOUNhCELKoTpmiv9P29ymWwTyOGpLmnYYHf8GlxD+3ctFjU7aoz0AhL+mBNFUL/ccyl9H9EwBkW
Xlyxri4d45Ez1HxBeB7AJaMpue+BN8bERvJLInWGBCEvr9t6i1InVWKEVo1vP2tXRB2+tVFvf21t
RkxW7jw7U/JeubkJGY2RcmjmFJS7Pv0XxcBquCyiUxgkS9sL3c0EIOjSWKOxDuKGDNdg41cCST46
ub7Nw+bg9UO28UM33XA9OSoYxFB/yH3WqdZzngcCyZ7/Saa2vPQOsw5bEd+1ExwJhTUdSSa90g8o
P3FR5wxQNGcChssyzZx76GbHqTHU0mDhuC+0ogHkbvQsTFgC5DUg59jFhREkqG57x3htbA8hLWJL
eDu0XuTsiSr8ehdTEM1HvvlcmFz324GyuTkQWhnjvWuOzdaxiYFoIiwWMbCvaybz6Zhhll44APiw
idT9scyIEFLzRuFilVAoNXbmYRw73uZl4LPFQSD0a/LmqWeDT6M04CAbiS8OkLsiX7qpACstgjjM
rpE2nvsuknuEE2OZm5BM+xH6GjKOOJDFss8II/eqDAkAlqG6wwrQEcQtmbgMn0Yaqi6tax7zkFVj
ELnPBg6cp3ntZzN18PUKdQsj67LjfLnz9HDgc4iIOc7zemovNkHjJ5tgHhkGVlNv7MEgTNjEydl3
gvFo0Iq2edDi2t8lxgTlsk9srOFmRyUmrm9V05qFdGuxubG3ROQDMmPM8vYUZp9taLZLKg595PUg
hE9IhpJ9/2qM0vRgpMaJNUVAko/NJik1fRdYxZM5eBgDFIjMWcYoc06mIUPPEBgttuXxoeyN7Mru
OT+oML/G0oUgzG48mN0BEaSIw+2WHU8nk1rG3UQEfiJv2A/V6ygkG/iESKMtdGsRzwyLPkQJFhri
XTrG4woR81LPCPZpQozDrHEfeJB+KUJ77jsMLZx5+V1K0kyoh3gA6+ohxhfNfILPif0jmHkUZuSf
Qxs/HJThJXxwTpembxNgrTYT7tSd5TW0FMkvoTHicci172E97WYe2I9eM7ZYDleRx3DBbOP0ANjf
Xrux/jIZh9F8Fwg/b8h9ILw7DG1cscjDJ8kDPCBWFqBoVy4X79rDIGb7GfvjSfo7r5Osy5UDGUIe
k6o6q8nX90GNvVRzq0VRGUjlINgvmRrz9UQOZhlJWuG1fnitGeIep4F4C+D1bFsN7blpAb4AEYGy
kIOWQMeOd1qos7sNjApGSZhvM6O9jwr1EPOjlLCvtm1rDxEp4mXqiw0G3Ssn4mK+QuWrqCLQkeud
fipzNn1m1Xe7NB245FLgiWGrYqo2SCRh6LaRi3ddZ6TsCN/eTpnzKeXyjvxG9D31B0B23Rnqe7P8
ZwPIP9UA4lr/D5bXf/z5f3ywvHB8/OXn/44ZBAvIL//hT9yZHSFUSP/y97/8+z9aQD5+7IcFxPJ/
MoXj0AgNs8vwjbn7+cMCYjk/Wb7uOXhGXMPyBGaO36G8yNg5vm/aH+YQnvrVAmL7P2H9wKyqO9jW
+dHi/wflZRj6HwqjdYfYouVZhg8RCtSYzx/1+8JolENB92fZrSuE3q3bpdCgmtZfsP0+TDqrL1wI
CMY13atdfRk0jK9WTyMsixunWw2aWe98I8OnH1CNyOTsJS/kncuE8BJEDtezmc1DDe74BOqV8gig
vMzKak1/jJuzXgX5eRgztASVfh97rg/SBV4B3adlPdO8W2WuP5cZXXOdcvaK2MijUJqx0LWC3Vgz
XllL5ocO7JakZrDkmvoSy4ZttfNda69plkAVTdLHWhSsZCGxDBlRBot2ijVbik9WEjC7LMdzbGXu
i2ujUPSNzDcFexeoMeTPE1ZktH1pu3IUnO4qr3pgRFc/KF87hy3MRWVTTsWHHNy7I57oS8VpICgO
Cgy9Zh9e0nudN+iv8yHWR39pWjTKW1zMlxYb9GMHi4hu6ch9miWtUHco0WAoZpvOcA6u/Ltp392K
zLUnveQ5EQMKmKa3R7KEOlwQdOi6ye5jGfD75CCeJXMpoJkg2WzdO9IZMXCzxZYZhuylSj9/JpxS
Plat621Qlwz6QYgsdNqljER6BIVQLND839xo8smf29bFHbQvzRw77oYJrk3ScGg2ma9RU9XoF0xC
0ZLzsLsGaHnnMeFeg2+A1zEfemyHDKNyilOQq7djjLDJlJBcWRwucnvMoHoW6DTlNaopwXGEVS4q
mX4Dej/cdUCMr7dDLFg6ZoGDvJ6F1wcuZN2939ufJliyFAZP4crlSrUYwPRvcm+Ij5b+jW1evPKU
gcN9TDDy2Wa8sfQEvIJq+08YsbeJBVbIx321TnNpMVOL4407Mq6VTtVi51uUoRHv8gLlSCKXLUc9
iBeep8ptXrr5uSybBWZPlonxUx8H6mj5Ah0gh3JgG3cZVxxskTI/eZIwHQpCh9rp22i+QXFXF+Cj
jFE1z2lMhrZPB2cfToZ1Zv7+qMcASRP+SotmoLFDpkStLYkpnlU/Ju8hwZmdat3RHq3L6MrxPqJj
9b7GmY5Pxt55IfHxfGrW0phGqNZc1nJiOj11H/BSu7VrNNMhkN5RJyy+Y5OgnYaInYUxttaWXHF7
NudDYqBj9snWs6lEt4op+kQRHEwzwGyMyg4+s8CDV2QLqaEoo/mV+8RiKOso8iYTi0Qjl+Uj7Tbq
wfayY9Kxz8sLLCceCv/Wmvko5UxK+TgYwlwqALsMU81goyE2LqO4e1Yw4A58YHWAeTTC15K2VMF2
5rHwKuz27rzYVWl/xpRMiMawV1k46E9Ohr25BVHuNuR5gUgcM67rFIONDisPa7h0xcDLmIGS0gEO
ZDbA+Nh9NdkNYPTXhi3paOR95v6DHTjzUpHegwTBaHhtYaW+AfX1TVcei4wWYH1E+7NFAyolgrOV
JT1oI01j5H5DRdC2bRUmZAyjt0CmRN4z9SLuJm3SUywLY10jQrO701h1xYztzORHOHbPCaTlxo+G
C1HX9kIDbaJBt0UPJ8tXsf8NTWGsvMlSa7MhhKF8J7nHj9EtDDDtkWz1S4tT2Ivwonuhc/ah8GVD
fi1KWqvLtCmx/LrLUcaESAQTrQm4R9bmV9ftfrgA5KYoDXeeX11oCz8IYA2rPPMJLyR2e7wdzO5R
Vtne63zrDkW2W2IuC/bufCjnbd/tbt4ac/9a8xp1V9/VHiSi4t2EQRoHCBuwvtKKY46CswABm++n
TqMA1vXuoiqmjkpFJKwiBIKFW8insrCNx2bO4UTUonCSh1HDaO05RGfT9YFIQD5U4RlyC0P0bDQo
o+OuabIfMKr0XSM/fc7OSgQPejXWtJKGAwF25E1Ax2giuRCbwHK6Bf0XZGxd65k3KhUvNlt9C1BL
WioWu1V3Jlfw3S3D8MRakY0ZcIudwS6aUvR9wsITbd5w7z1UZr4Xb/kkB6TjFLCI6w8bdulUl2nd
uSs9OtCcmflG4cyhNbrwWa+ieFW0bbO7PWsCuiIxE8Wb27OANc+miopDlffU0uh006QlZnvwsQY2
B7auDukN02n0zchAfE2xNpx9LU8fnYzu096R6nC7C3tz2A9jXy1Yjo90FnruG8MkmDZ64B4swxjP
EeGSzYKKsOLBvkhPhpyendfESWaFy7Ivgskijm02GXj6ebeZk79OlM13j/64bfSo3NGpYOzZJ1vb
LorPU4APqfJIBmV5+k49WrINoH1yRg6wF2RVv/BY5q/qxKXw1xrNldk1/bKr+3jfdXsnaebZQOvd
2Y43rK1YfEV0uTcoMt5nMzSTNBzTWB1XWtNtk9zbDGMUrhIwgisBqvDI9e+EAcInREk1UxwSdFMa
UWbYqu0yCeJd5cv4HfVtYWP4PmmqBtblkbXrNH9t2MhwAS3ugZMxVzPYbemYIXfZJJJVFAbRi+hB
00jgHduGX+OoGpEx/EzVgsqIDHsE5QutCNYK2f/Yxk58qiz7ahTsgLOGhmrBltdIhXaYUvWIaMTf
UGBkEPGYvCWmfYGLaKJoJgnYamOZVERMIqDSO3JzuM5tmexGOqBxYSEJ2PawR4MeqRtO4YPXGuep
2hKf8mp4J28y3gOCmPBcNhgy8uB9ZqYQSoidO1N5C7sc0vUQgVepWt+9uJgbMRo1j5WG2B+QEKci
zs+3ShKfQhhnTx/ZuzCAlR8gzuglUwhm4NtQB5kVJd/GMFKXsfNDzB7DFySI5uT02bMRsxE1p9Jc
6F4/cY5pvFOJQXqdwzB98ByK7BXxh2TqnkbNZgAXmWonB3U3UeFcEq0fSHq+GEX9QxuC5KwoSMCB
U6alPp+C6p2W4Jv8iIj7Hka/nBoD8Bs1++jprmgxTYacIvpyShmJZG96L/1PbUZKAzAkqYXJ2JdO
aexlN06LTlg0H1R9eanneqU+Css7lzfMgoRutk+C5iVh6rFrNY9BN0BFWVhvfe9+z4FU7Rhskh8B
IJKAzVhSm50Zpvloma9TLtNzEWCDDt0wWwQaAdPcTR5b05EbmonxQmvTaTRGuSsi7W3AdsRkKw+Z
JAFw84o707PzTdoCSQ882W6cflX2hCD4zOh7d07N2HSOan3GFcUTx7qGjTK5uPSa0t9pM4i3yIbq
CVGO39BgHupQhZ0zBV8U9KB37qGx2JZbXB4XxAETltjzPwClkKxXS/w4wJRIZITAm/yDDMNxydBI
PA1JQfG9obIlvq+7ts+tN9hH+tjBbxu1czCmq0LvE5rFEemduUeu6dsVY5v2mPFmWpQ1hlg3obgj
bl7bQh9JL7sXcxJYlrUagp3HVMexvjLvqBeI04DDsMZWZQRBKH7GTlzfJdIMj50bbE0XJshkmN9B
gkT7IcmPMsvEg56m1sLVGDp7LY4Qs62SF9BQcjP7R8iKRJQV1BtS+F+Uh7291VFMpnEThD6m1Q41
AE8EukBOCK1pd1zNxT4Y4q8MpYiK9CaU0WmkxAtPf7NE7nusO0vucvTBlT2aZE/wlhw1KzVX9AlF
yzREU3TySlv3ShhHrYRPaYbTc6rPbMpc6veR1nGGw9yOGGe9cBnniq3wBjqQW+uEMrp8Rm5oSkKL
bPXPsijlXTa34XViTd0yy9u6fCzHibkZ6gnAR0yxttERi490vHdVPseaeF8UU0E1MG9F1fiQ5lzp
ryT22MhNhxn1I49t2n9u03x4SOifoiVufAkH8xk9a9pBDRCG+Tgohl5eQyUxylL0ZAfWpqjt8cDP
OPRN+OMww3xtsfEZDR3pLaLQZoIaNlLDxOhypUJac9ywubp+BHKyKdaWMXwy8x5XQVMtHEG9rV0M
YHMKdigT9ahYwsh5m6Fbrm0vMhbCgoclGCveM2MC7ijeWrd4svvyB35x+5rnlnM3FGOztC46sXKK
ogqLFykMrw029K1Vzd2xxajWY23wFmw9fF6Ix3D/DbTCWDruFWOvWquUz0k8Fcc6C6a7WICusVEf
VaK0ReH6FZa99jMJTtxQErfU7cApmIb5Lq3XId/o4m/fGQRCgKNZcs0r6R7SHxQIDaCE07vS1Jr9
ZEfvgaFpeJfw92si2Pla3oOdy1tgrSmtnZze+67GNk8v0i6wR4HNwohxG1WMRYL2C/6zcuPWOjiQ
lp27LIl09V2+xnXbnrJ5ck4paZVE09Uv8YwbXjFCTdZpGJg+dTZDLuXV66lzJDM8QW+Z634zlY2e
Rp8Je17KTbIESl/ca4tBVd1BSdPgXE0/5u1gmYotgyvq3TA4NtCLkHF+Od3pLH9tD88ve7fnoc6+
eQVgDM8v3wl/7zODskNFCm/Fn16vyc31G7M3gVC6TCNs890vY+akNBKv6hGzax/pQHJM3ScrHb6B
tv4aknO/GwvepRGqGTM5shs0ma7j1sqOroP3LsmSfAWPKDsqJSXvvGoZVGP2LcS1QssEE7haCh2X
zeiBCakz9hgBHsaJfAYQ5nt/KLInJtyI4Wl4zRFgV7pio9gwbt8wsaB1tUxYdwSaQBekC3YowydC
PBXvXwmJK2YDnSE8JOPGG2wLzDHXe0NHiI/oQc3wYnrmpuVN8SOL/LsZlj3zvfe943OOjrScKeZl
ytPXVrjElQfa8SQ2Kx2rhYWvCJzIcAHtMl58AR6qxlcUjnZDyMQPt5LBoQst6eIxZ/VG8SwAZDHP
dVZzwgDIt/aN7BqNnJz0QC9OP1h4JgvMW6+Ty3kxabA2Y2shzpbZ7jKq6BobTKHOX+CegpMlirkm
RhMsihb6EOWFK9o3sLg4gcJvzBSvqU36wjiNFg0jg8yW71rjoyPhPpEYEy8EH1IGsTWIZmg4MyOE
Bj9SJmuoZTmwZc0741pfOGP3eUCyKcMvRK9L1P9dw2WCEq0G8jyL/mGGSow60KUKq5sdsaqnCn0d
EvlPh5nN7JLFh9FRLMO6/jy6PrU0eTQcHQnWZNBBjQEoWnXT2BwcyI+xZ0FyJU8NQUKLt1WIFXMQ
Sp1tx8+whrIW1Aol792+/QFBmsIqmupCy6aCey7EKYIvXaJvirY8lx5pRMVbhxFpthGjiM8Z1FPm
7cAn+6a7RIPC1KszYgsFsoEsWaT7zl2PKfChioPhCDMxRVJ4lh5QkdqBk9uH6R2eM+xbsdOt25xi
eDs2oVKM/ZLPyF1jmBhzYb8eqPF+7o0KN09EnGrSacVkNynmdTncahdSn7Nqvc9TSjuhmHJWuGS6
vTAaVugfj/8sN//T5GakV8v929UR//nnf/j5v6Ar/0X7+T+hPP+Z+OG/RXH+nz//rz/x+H/95e/R
nf/Mf//w859/+Xfzg3/5+X//8m+IJ/63v5ag/+8f9SFBe+In+nlmndnQLSJvAon3Q4IWxk++hyrt
Wo5L4gXd+h8laNf6yUGuRhYmhohCbPwmQQuyi0jPJAf530eq8V//3dfhX4bf8+tHSUT9h/t/Uq28
5rFq6n/1L+w/dkmQYDbprDARMx1X6IJI5u8FaDFFrVcGkw663tC2EejIg84w+VApE4VInQVLeILG
mrmi7SYmd29XNErymMu48C5wLP8hq6ctZX/ZD9fBLcQZ50Gnh1n0eke+2/T1eZryOg7WrhGkkJvB
ekUtjc7efKiNF4l58NDKEfKygbTjRzZxflm/cq4/ZKbdvGNQL2QNea/7NoElWeuV0V5ZErdX5nHe
oWud0+1eqBXX3wVOf321fv/qmKbFr//7qg3i/y4JTZs+ENskGPoHfT7MHS3H/ajjaBhXnl36p9sB
i4B/SnKUGQhlzCflNs0p4AA2IY/uvNT6WG+J4SVwNO8uFUq/OhSkQfV3TyBlu4NfuZeeeeOlmqLg
zBrwdue3Q+o4xVZ1nI7j2acrKiZTds9ljvBKf5c1xtcY/CP2qDgiGdN16CJOd+ramHi/LBxtMfoR
KbH5QQ1hdRP6YQpdMsA4CtSio93zcYJig4NhOLmkQ3YVll7ScRRGD4mtjrcDmM38mM6HsYUnT21v
v05hOLcbjG6PJjOCZWNiV9f0Ojn/djA9MzlXpN/3Nb+pyahzqQYvuwMo1IKRJJtFDwFSdWwvpRU0
+9uhaFT7cav6x1u/PdYP+X3Hv9TGrhoq0J3EqPbNkEcXu9TbFxl/B9nx3dWmnBYQ6JjQBF/LyJo2
9lyL5eVj+lDEDsZHFQ6bhpJvmouoixUZCDJnditj8hwfOXU7cso+7hAus5edlD8KxdUYF/EhqwOd
oMcea0B9H4i4+5T5MaVwPVmfPuJimvraScmweahwvnMFabQZR+a8VFGymZxEPY4S+AGZGPC/VRis
mjQChSYNNAArLowL/LVa1kctSIy5w7g/Cf6SJ3s+3O7eDo3XfHzF7cnbQ7kOnK0DzjawgzwO8az8
5yEOGF/DzpkVFG5QhRftWp9G7jmnYLqEGr2GbsZbbCGrygpcyhxeuN3Hm/jJRU2kiUTU7cIbmNXf
DnlZkimaBZS+x4aZ0BGPjAKGRfkDTIbbTayx9DLqJFlCovY4yBzjckMa3W4FM9zodqtgbbNnMBTo
2oksVnOq7Nai9KXwm1M6H4JxLI9O//n2pBpY9RN70g7tAC9rNFPcE8qfdsbEbh/XanRuPQE/Zhp2
KiZzrEMY4Co+zBXOzHw3wKbDtd9lxd5n+Y+INW7NNL7TkyL+7Bc60oWODSGfDO+thdqAKemznbjX
pmgdviPNQf25ZCaIEMNyN71iQRyDbg5m/TeWgdk65FWiDqIBXCJv97fPQ84fxoSGaekEeDhtWswI
beOPSfEu7jjRmmBE0Zzfys6kEFq4MNVAa9gNZTUZCVGGgHl6pvAHgbGXAexM/4j3DPP0fLgZpwNA
1h93C82SyA4xXpvAAhHde+l4uB1YGJsLTNHhGlcyO2sJAGyoQX0v7DRTR6nrNHromViYIC+OiIHF
sXOYbUQKtSIYQwwDzbqJqPGEQWft6zYqHwpXoQPVQNIiRbsuyGlasRXFfKU51/PVnXhDCqw3qVEN
exMJTTJrWDkQ/PYfD0XuaVKJL/YxwvddUVqgESOrxO0SQyz52y+25wni/3911vdMm/y/5dnYK22D
DrS/vijmUQoQJxIUKbFko5W56AHAJh47b+07L4j73Zw+212bfOtNxqGgvuF6CIPRWqfMPe+8aiNq
7XuROkx7QLyRZ1LJFzldSBN5n32yJGsC5cnedoz0cazsr7fncdflCwH86l6nD+JgelnMpS6OlyKs
fKoVtBkyMtB5MBHQqTQc8YFfRIfbXb+Cu5LHdvNxN9SJ69Z1iOmrb9lvcMFcVJ3Kj8kYBGDUok+c
Kc2tqXrex2MGVa7Le2thTSPTEj/d66AvD78dNAvMeoOFHHVrvvnbMzYn1A2SByQTUcpjkDK/7dqm
eNS9Ej9M2aRfGM5vEKCcHx7yVCnq8lThq1yzdr4o6OrvWjYXqBWdg9VpYh5GaHjppZX37tKuhlLZ
vSBLYFINexLUmpe9lXa9vn1BULTJylHKojJSYtxJUVenznPfU9d6tQF/0VkwunetW+KGTAptSUsS
QJP5xJrPh9KLCN6AO0Yk5K42Bx/coYuWTGrlVjjS2GV6RnUVCbQHqL31pRXeRebCeURXpugWF+Uu
0zQbrI/560ErSbCiQkic7dFFuSW91p5884JdFUfiIoJKMGo1l2OXXxVdAY9MjuFuhSPyaCGn65Cz
9wJkbr7GhV4y4ZSSemHM1sCu5aEVKQHFmL5K3rXtyjTGR0ZndOqE8QTsgF0rKRfHZF6Og5sCencf
Wy4oRZag21q1YjXBVVsOEZ0l81nqHmsb8eTJO/Em6LAmh+6aCKKiACtsjnFUvVn1aD0A9WF6nZPS
wv/3OMTAvqDDQtpyHLbFJIm3U6LDreObTl1QPRlh459HjQ1xY5knztJg2zpbfCY39oXzAjKOaQVL
V7bJQzEyRenDVmByjfHIhnZBY6GVodrSG85NuruDLqleOpgJJJqL9yJ9FZypX9oSpzmJ+vRk0urx
OjYXNpWKmllaLry+RWLHTVuIUl3wCKgLI2r4EyWsJZqQOvul5Codhr6zANtnLm2krFPO0NowB/wB
fGIp2SxOhPWrx9IgjdTGXxsne2PXmAK5TqsDpdHVYXSgR0Rtn6xMzrquP9bXodOzB1qY9APjh89J
6Y7XPPpKrLYmos0hzgBpA/8DOZNqVG+2KKSN895q6oWEbs232hQMWAaovJQXz6ebdJnK5CtIEvWj
8bdqsDPG93r21Dbt+Ox1qCiT7dyphKjrIEw8yOUwAqHyydXngTyHMJoyJob36NbBY2hU4Ppz+yHM
gTVkmT88AmoYD5PE091ROl9iYAgOxHG9swyyGMOmPTLyhppcTNWvh2bGK8ewXXPXPUCHRj+156+Y
KemLEPfVvhjZ6epW1Fx8ZuaPGmhanJzWG2Uf4zZHG9Q753vpSCRxs2ZAaBBpOCtHvtPkXe8+nrg9
1upFh84VPpZWkeL5G4cVPQ3hyjKS9piDtawGPzkU8+HUB9johWimLwGL5YDh+g/JLIHrKc4HT0Ff
JTxASCwyoZ6fI5aJg+9k70WbU4IRhRWL5264Tmw1qJHXtLVdE46rLVzGSSn0x4wL/C6R8JyMorwK
I85PGU1LqGJeRIiEjhdt1neEzctRyQzIQg+2ou684LXQfIZXI0nRCnnzpc7xqvOwAsae0P2pgR27
pgSjYEHq/s5I6+9c69pPEFNwKvRu/1I4ek/LgrBn/w199A69UhgFPpmDVuwsYMJbrXPNp9YXn0B+
lF9zs33zs8B/cvrO2vKiN+sK3feE5cmnLpSRXZf16XMIqMsuxgenDcS9GuIWAErXnyktoDypf6id
aHjwMjViwkz05e0xEjM8EbgxQgbogdtjRanbZ0Xu7/bkCHJu48QVFgoBy/92KGYz4e0WFG1/4xYW
E2GTUMN8uN26HQyVqq1ytadYCuOKAH2cVD7s9ZpW2pzPI3SehWFlycWaDx6FNR8HB6yLJiLmuYTS
HVxBjfNEJpFFZHJMY/YbOU6ZPXabNbM7uYNKwpg601Cn50MsiGTHRDup5Z32Bmv6ufWbBg/NhmDN
v8RFEVKhi4G0sJo5EQETpi3FONTRsMmhBzsqVvBZCfI7/aGdYl7ivvL3t1sDI4dVkQE+Y3PrYr2F
1WOLSe4MBzzgCKDO5vqhZ3lsLWQpUCv5QGAA16koqch4B2yCI2Azh6mxXocW5KVjZqSlh5yAaqRR
nVrPAxUIkwQi4E6HUCxiPNX63GzaVdYdEwicm5PebSaN6iWmMPWmEr48BdKvtqJT3wGRfBWl+02Z
ZDCcTHPv43GeZU+kMVVy7gICZ7WR3OPpD+68Ke2OyLvJhb/xU11+Ddqwfg5sL7i3JJ5Sw/Yog2n7
VRB270bnZydvokY963XGeAH/KCzQnyBJqid3cJ078OpMVJzwajRDcyVDw0fcu0JIaBEES/MOZESA
Kz1LryLUCXXQq76GUxR89tDjZGN5X/SW2FEUaa9t4Hlsq2Tz0Gfha5/64ec0g9tRx6W1J17pb1mJ
okSWpToxyWQsmHqS1o4CznU1t7ZiuX7Rs1gRFrIxunK9famJ5m/1nBbvUQ/fhiQYr7eDV0/fjV5d
aCLO3wh3Xvy4rO89bZtksrl4GU+ZV0L1NdQHDrdHeV+45wmVcn5EeP5n4DnOdpomT2y61IL0WFXV
IjI1c0tcP9oBdFfkk+vfHyCiID5XBqM6wz0PabLOgd/efxysCtFm+Aw4U10UzPjYsc/GmDjnno2P
GwX7fgqLw1DUA5o3V6Amk8RIPFm/MKwfDpCD+vs0DSUUyhorXpgQdkBqd2BQH/UiYaA4YSzYilZ/
unUbebOpnXyHC8GXfPlH1xELCUz0JK7gQmj7ksL3fT0fbndvhz6Ctw6yqlob7TBdeWEF2lO9tjKt
ZSw2L4L0tn0DQDrub19RSD1fSogqK/QwZzOWVLJrVVBdDckkVpR2e+oLzlkExMuBzrNlhMHL0ePq
EYTBtC4TUIw2q7FlNInyoZI+qEjDa/ZBCpiGSy40RQdcHAfS4bwvyF+xrfXrOl3DvoKMiyPu0R8z
wir5MM4jXzbyhsofPWvheAT7b1/QVpQjdGH5rFKX/FVRQtToLfWJkU0H3k7rmM9MeJM2+LW5HmmB
twZ7GX0XU/NsF53aJGWCoa6yu4daJZ9S3dAON1xUHBnWqTfJqhd2QOQzmjzM4dOGDueE0WZmfA6h
8Uoc61zbFNe7qrC/NUGMXi2T8iUZ6glK/FDAy8f+rBUZ2N28s09FGpAExir6BCwLb5dbDl+aUtsw
1CuXWh0nO0qR4WrNB9JTzU4V2vvtob7MIInfbuqp6W8rnxPlx4OF2nkiKlduLXrc/2Lq0A6DuYoQ
KD4TzLo5c8nUBF5rKqEZxd1s19R6sLNoHbG93cX7OqyEZpGMwc63awZ/XLZ+KZ8sABsrmCjWUWe4
uwAdzoLPUMWi8tPhsxLhuynr4IvZ84EMChIyk/FZ83UkxaR+U4wFGLdF+rHrbf8I4SpgAS0BqTZT
RelCwye9aExazXLqIBx9erDi7gswSuNwewgPqDphU7ne7tG7SV5grmUYbUKbt6+/PTFQ/Kes9tcv
i1KlgWIqaDScf+zHIWUSEaY1fbDznwKcNoNuzXh5lOmVKaRHeQsU0lh/UuwUnmqR3AMp9M/x6FOJ
QVUZuN7h4hvlO2jY9u52b8giWKmJ2ewiUSbHj7u3Z/pmBXv+/3B1XkuO61YU/SJWkQTjq7JESa2W
Os4LayJzBuPXe5F9r8flF5igxm13IAics/fa8dPgOMPTcscfECBWFCOXWaDn45OJy2JtO1a7p+Fr
rKDK8QAXk3knx1O9ztKwZYaX3iR6Cg6ItDfoWsvVQEQFz3bg3A1sQ+dUzV79GP5uo9dUNNMuvdNg
OtfCHt/tUGRIzQA6LFNXpeUUT/FlShX/QtJId+oJRdu3bjfd6eQh6VU04zixNu3LCFQqQtRXUgQr
LAYceIjJirzAwa2gtLz1s9LXHkrbr2mir4sG+34yRNg4HG16HmTwawruYDLdK4AS/7pc9aRCbRW4
rUlNe4yMm3FjapWxViLD2mc6kVFzzAhe1iJemcTsnTSQ4MBpI7RfNW6VtagyL4vrZu806nBahgCV
wEFVqva5cFW0t9mwQwTd3sMhC55b/zdREy2MfCHvSFlZaGJat5RljU1pxPULlg77jP70V2oDazUc
tz3ksf6jyhT3Q+lkuy0iSUoUtik6dekDLm/6mk0fQWEPb+gK9BsuwKe4c6edDOYoLg4gDz3S8H1Z
HbmozJR2lk4lzUeMCR4WIFEGk2k4KJ3K4zLjhy09pbF+ibL/Tpix8/DpAW7iBOqb6/aUAiM38qSR
IlqMS1rAuPDBDJu/llrMMig6VZnlKqKFzm7NOY7kanhKXs0oPa5Kp3B43Oe5Ew5/UqILMb/wgTb2
40qHebDpmoqNrV8Rj8RWpUWrQ7w9+sFirWD72bZRWn1ErIRwwEJxCfUmfUuJaFvuu0kGNXeAbCW7
AgEh1ZiDGvnKRYB73dk0KtBrEgPJRs6UnL0HFJ7Ppqu5SIGT9pmVNtuWmK4IncNU3EaICc1e/YZv
HpKB5bveHCtMiJrRrLV+GD4VngdNBM1Dt5uGd0L/MCMkV3HOjlOZKo/Qrj8JUWkfUteBHkSgq4wC
810xdTo1cHSiQyI+mjxUyZAX8knQM1y5sPI+/SDPN35bOqfeFfW7NJuv+7WVtofRoKrhlHrzqeX2
MwIQcnHCtrk2ACLJAIM7rAB6FhWRRes4BCxRVwhPLdVudyQX9mucsinJm5AgS7tI37sJsXbUxdOl
Tamdl3a7VtSOWl1SsCeFWHgtRFfh/BuVbSAVnrgpztmtUeQY+E08UWeFUCc/dTuPt8imIdx3qkl1
JJt2vdZ5sHKTpyF0+r3Rxdk7ddZdXn/TyPvOYgI1id7Tr8tgz1cFEuwNtUqxzmRaeH0+1c7XZdy1
BV43bi4DO2aMbn/nyxXJQoFnYSsin/wbTzGvM5Q2l5kWeydM+bstenMnoY3vTApl29IP2wPUReVD
86NtR54MDXoj3xmp+c2sDITplD5uypBZG2AY+YM4RhDyg+68liWJXaMSPjgKFW8Yb3Fwxpu61IHw
B26trUQVoB9PE8x6fnUFYz2cy4DYz9CYLpPK+0hKUb/hw/3lwyqhf0YypexeZR6aWzMo+12Ia5Iq
Qf0LmdgJ4hEVyVk6QzPfvbAvR0jMbFHT1D1UmGE4a3rUbInvVM8tCtet6mjWZpj9icugi4pHIk4u
jWx+ZCjZdqnZo6Wh7zPuiFzT1iyzPkcihrQto1NrQDwkgAMbqXSAaVmUmS0a+24u9G/oz9Idiev2
IaoT9b3DhrvcHyILm7ceHoacw7RdBuEHvZ6UrQWyU3Yb4QcZ0z+yOJi2bazM/Gd6jQ2Si9Ng+xOD
jjxymS+fLDfJZ1Agkw3bqUKjRVaqjYIyFkiEDAiJ40D9evV/PZNMw1uWgCKl5aLiRWlljt2cwsve
1Kz2yl9jBhucsxvVDoRMTtcg5cN7Uw2Dei304qIliXaLgRblWdLfc+yFeGJNsaeX298dNSTqogNi
pJmI7OXwEIgTD47sFWolpIGSAWVdlNRioR2SuzulyT0VhnHAhYY9YZ4qaZbshxxtxRDJcG608eNa
LvO8144aVWA7939RK4ar3vXiCWkSdlg8Kp+dvFsSR3SbdmcqUwoBZBnNK2rwreq0qJJtXkJB0/Hu
zXNSDRUTmNFgqusmKKG0Lpe5Pkj2vAzLzQjJ/n7s8xdePeMz9VtU3YqzX2Z5ZtHfEuawMjrLHlYJ
AhLKapiT86G92CXSZsqXu8TSW+8LwOPEtP6E2T65DfzxJhqxFYha3OlViTv699/Y+3sva0JCzRQO
Dexm3fMyGKl0z72GG2UsB5JeqvcS8J43v47vg4a3YMyJWrAHCm2Juc77VDml89CMjv81LPc4BmOW
JuB6bVMXmuqsfxSZ1T26Ab1jkiGhHeZ7SYaArmtMYm7mT5d/Z8fK2S0gMmm2bLY9lbqnxaYTOQa6
KGKb1su9pntW9EQ/tqqaFQfV7sp/A2HlNK2DnDSnStAtWQANnRuz8tOJuTZse3RcHHYRbDPBUhXb
bXIh8N6mh8IztkyXYdSN5FIE6EOczk92RmC9Grj6HxHWk1NoSEziBYwuR62vDpkCM+u3uLm03Kmw
aO3ZgTp/NEMOFCTRNgKNbqq3A0BGWgeggfUdv7x7yK/sUwjWwZqqL68OYjRaOfXviG63etLWBxdg
0zHLsXE3mnbLhsJ9toVyHyRoSdyX6UafOX1I9kjrVAHwRqRRwYGxp/PXB4kkMUODjDfkmgDva31q
fo9cdaoKeoT6xDZf08p7DfjsjM/5OgZBvWOzDbaxiNrLUBryEhZNe4kGeLsBRNCVn8TxZTTKM7Th
4bmxhH5S4inbokZjEU4FTMYS0VThGN27Q1A8GMvGgxXyU/i5vPCqbb4GTSjZtuf9vrIU/qAda7zG
5CYFBltbkKr+hZRF+L1dWfoXTmS0HMcWRJaZCQ+PVXhmJw2rd/AVmmF1cavrEA23i6vcqIxhVZuT
fbbQ3m5EhajPrhpEiP8dIlv7d0rhzx1sb/lM7rIwrL/7wkJOJ8OfPs3loWpPTTipjwI3xROKcFCf
ljKezcmaiIVzoLG2tTjlfts/NKrzTVm+L7bXWAeZt1x1I0gzHWzgZYyOdDcIox2p8+A0EGovkbOj
XV+mDS8n/gQJvpbuvCr3/p2Gq4XpYSSRyBTBb4JWdqWbFy8gF1jIMNDz/Om/82qinzsPLrpz0Gih
i3tgsKqDpuLpiUbrns2BOP9TMHbr6hhrI6ZkVXP2Qdmh8Yir35oLiaa0Yxh1eiisU5iH1TGCBFjP
YPdlUNkqcWZn+HuPP6pV2Mf9GaiZSzKqNTYbKydCEYUFkKFBOUZsVQ+umyhn23KKHcrBbGWY6XiQ
hmGdasfGrIz677ty17SJ8AfT7iCMdul1GWqjAB8SFo96NNMrZoNkH8a6tXZ01hLkcsmeOMPwEhpd
fYHiW80CyfhI4B92fCsCPi2TXxFQQVJf4voZ5QFWfVg9XV3Zbz6itcB4C+E0EP1zj13tBgayfaeA
FtDTHtkkOnq9R6JJFKzR/objkNyNTMVu15vphjDh5Ds+OQ8bTrcijosKUeEkACfQ0Q0Th+MhT/ZK
Tjpp2OUf4aD2b37F6xc2SnZ2kzl/a94tmAbBHnETt8iuKdpELW3A5Yos8z9k8ETwWzNl7mQol3Yq
3HXTuiM/5H/vmfYlzMHOViISkD6ascHpJ29tDNy6m+HWyxU9zl+W0ZD7TMw0Sl2Gic2tsaVO9gJF
wtqDyEgvGJd41jpgtbM6nQzYUqeaGOojaosW2F43YDjQ5ptV1AUX/bME83Y3m1o99LzbV20f0WCa
70FXpxqj5eOuNSnrrFF0vPS46M7Lp6R/Njcb2eIy+7pFP+1IOgBK1v9+Eb1WDUh7uklViK+5fOCn
zs/azxNvuaXK1HgmHvDv12kGm4oyXqKvr6Mp5Wubq8M+xHLu+eMQeu5ghd7f6aSZJFP6eX1TsuRo
4CIEVmpuLBX/3qoCwG0M/NZGcC9rW++DR2+26BY13k/zbJKT3Af1kvdkhlD2on5f93rzBKw2eJC6
au0HP+V0BEV4bzuF4sVG9uJWUn+TvgXSXVdrL5cBrxPHJV7XWGEuAcFlOdF3ZLJn2Vo9Klr+mFXe
PlQTVBLjFZILwc3RCTPxGOOqULSdOwledkuOjOYIVrCQkLGM+Bmv8K29mzv5cayH6hC7xnkC6+QF
feRwzlBCxVOFqnjL1TJoGjFbWYI8dmqG4BxQLLG1JlY2bCuTp16Y69jReaDnmTkPy1UZuuGK/gWA
GppVhF7gz0EiOp6UALn3WI1ATZJaPQU1X7coq8sIZOjaEcTuqiXbkLo896gMNsjrz5WiiitCn0s/
NGRbaKPyEZPHdB6rhpBZ98mxlPKZBEswSDRFqS86u9pP2vMyjMSUfV3pPjxSs6ePiQsUkDym7XAM
Z22YLj2jqEd4x5XY4xOKdrpqOCtlZuqTPobT1z83lHX3oxlh6SVQ+0E7sADommOy6y3x4PUdnEKH
X1gaRuKx3Av7X4bMu63fm9GWrJ764bg0H2wW3J02TydVAEEY6uaom84R+G57Xqh+C9+vTdJiB5dZ
XS/3FsDf8kEWvXWc8fCq3Uq1xDRAYv1Gj+Lh2M+9iq97cSvloSxgci7fwzzgvXrXWjkcxr5I2r0T
QHRDuUubemZOfH2zaqjhUa9mXUg+svKkduAtV1psoz1Y5r3OO7rIyYhz/J+1MfM9WqF8Qg6rz4o5
Rg+rccUu9ImIqgsgv0XcahvpaM+DU9rnIXnGWeu+iDxxgfEpuzk+ke9Q2ZlqO57EPCxXqC/+uRrK
WFslSLJP6BnpIscq7YwQ6btNl/bqzsNieTRT+zIqx9xki05BXvyedlbWNy8TWm38QrX6Jh1QwlYU
fTY5WXbsC1Z674S3gRyBW0PO0zly61OXK7Dr3MThO0Q0vLGV9I8BkURAeUrdp8YpSfp2W43gLUPz
liv/oKa94QG7ImphHmZ0tCqG/iSSlqQuKGLTwObFD3Hh+iR0rQRaCY+MMOkVhFhZoTO+F7B1ZoR/
dy0Luzv2GT6CEktMc3KqmCwaMgBuHVUt10E4hRH9VMNPPYV+scJLXnpIdZC8B8GV0vQ6Q3D3m1S2
t0aQ7R2QcoH8bX5XVQZyxpYoyb5Mye770wMDuGLDMp+Bo2oXUPJ0/JlFen0wq7HfV6oDk29sX+hh
JFPQPBkUe56WK23CH1ID8gaUdFQKrAOUINNb0KnJre6U5ObGxCckbMG+7tfJvS6d4ThGMO5W6byb
A3jcrvyxMA8E31LjD+Gf23FYoqrEDK/3yDuHOVYPLKFc00PLjo3uTC9N1HaoyO3vKvxoCjRq60EB
ZBVUfHvt5nDBKWSu0raLf4jcv0K3NLaUZa0NiW46fF8GKt76Sat0DMQ0Tnec1OS1moeoqDfG4Cdn
WrzyCt5LXhUH/06Ikx9FlxhhtVPPpXCQ89+1pPMVW+MnQPCW6dc9l5YVpP9qW8NCO7UlTr1loDgn
tTWoB/QVvG0PvaORD5k3EVl/hX43Yid91js63vMsq5NTZqDS8IkhdHEJPgZ+u/chaE5xE7bv9qhm
B8yA8KIb9ZAPQ7fPpD28Iml5iSsNGYNMgdfq7tGl/Piu5VRXHYiejlMpp1ZJi2c1th3CGFLJo8K2
d011mDObTvCH0nQBVi1NPwRhI3ZyKl+g29PYcTszvC76YaRZ4bUqn1V3Si6LmHi5LUr7BYI5xkhM
wB69YLtYcYRgJCwm86bJV4m4GtWVOmBIozJ9typdXy+9znRgZRtLF3/AfCWJZjxko/Nrmf39sK5y
uQIMi+fSr59Bg2UfddsnB+y809axtfQDFuGwCkdLXMqIZL8SGeghbt1yT0MJkimFx1sStQEvWWh0
wsCGttyLMBDeXLWbdqZNagabAXh9AJQ36QRevNTJIobzRH+hI9J1HpLQVijUdFhZ4AZgu+AokmX5
jwxKKPKyQceWCRTbJnjlXDhOe+5F2fKyZEqkabHinRHveE9nkBmsaSsWLpCmZjjueLIzyj382NyC
8esayDTbPSPnhaUNFxob42W5mlDl+ZUfnZaZzP2g3CsS3fL8b4dSGWCTEe3WNbFL/WPMeULLTapZ
DbWJOFUoxkbUFYPSvhPJZd/Bsklbie+hG8RPeltucdW4tPgZ2lyoxwCUmz9HOFW+U+0JU/hdjXpw
X4Z4/soNB3DXb4jEKbuCShnmqTgABa6MljyIHOZpCVF1b9fEsoI45KSPzvvuKGRjWVHe70vyN7KI
p2tW7HldFfp0gP1pGw5m9jNKNOPK+xgTuAVMPg8c/dJnU7G3FV6wATpvVnfKps3QQwQ1y/imVE1z
SHp83NNgxWcWxPRUhToO+kyq/Nd685a+9lGQfBdGVkGRzYNjDYTFJfncM4NUJVSlxl/nBDWveLUS
Z7M29L0SFd/xt5tXCrQmSHVqjAC0lGoyr1LvgViM0cvIcXyrAn88RbkIrhwg5sLh2zgE6iXsafIv
wzJVQ3E3BCZdy22fHKD+ARhTekViTmoRRPAAQMDBXvmeSYCcl4DM/BqWe4n1XFi8wAwfHcAykC36
z9UyTUdcd1o4HopeFtukH1C25YN1EIPxFEonuIeTf1LcjoL+PIszO3vSyTdYZopMIv5GQx4jtgug
CUC4JATDnt16cC5EvUBKcGOn3SicNteUsF1iQWFcOD0EdlRv/s4Y7sFksrWc+9lkXzrnebcatOFz
5Rrfy0gxjyx4qyTQqzczhNSJq6M7FN2MMNcAIODomey1iSkcQBZWxYxi9jnX3JelZ7tUCEVLtLVe
iy11hYPoJUHGcRfTOikmIhNoGdCsMjhdK4n/3BVIJnSz/q34w1MCPOOkZzmF0fCuFKrybAMR3bXU
Lq744TXi3ZXyw+7NQ2V34p2wAGc3ouLfpYE7vcAkgISms121gVheDHWt1+ZPfK3a6Cn6ROrGRCRk
3EAyc6r6ADa+W1W+itARn1/BTqFA2qCxv8WTd28UdmP0gJ0NZedymzZ1fBuUlCpnbW3AHIhXSo7k
p8zTsAP0VRYi3CKCzK7FFJwp/UMTlxs6HNhHRgu7WN04p0B9dbKKmk+OwzwzvNLv7J3UQ57SUvOR
shTJrs77bIvwtNxOHOO9KhPuRuk66IRtl12GvNzlY8UmqNxTBJTP1FRCHHXAOSL4Kp+Rzl4Vpg9p
drlPHqxoEXsQSIce/u/liO91Bf5ubA9WnKebTPQRjM2ggB9klhm/07nbwQ+EuJhg07qx+kNz62CN
mJHCMTI6GNNq81p2iDu05ncSZfP+VRnW/K6bMzoideZChJjN2F6aDe/9pq/MDcUaUrmHgejboE/O
qhPD6V4u3dRWVgTJT5uo0kyP48Yx1SryZeK8rn/ExGzZsIsO1uD3p3oWUfnz+WW5WoYJ+bEALHpy
YxHVq5amz3pyAPKhWDLYlYBp6HNhIzD12T+kShR78TzQG2jgrMyX//NROcAxrViRsn4cvFK3B48M
ZIrmeAaPDWquw98P8vnTv1NlCsZNbI0xYUVTgKCjCi52L/x927tvieGiS0IS1yNQOequcD0W/nG2
mTSQB4lInS9DCxlBEOFTXLbhyw68Me0Ct3mJAnilEsWUrZbby0CiIu71rCy3qGpjb/nmvr6ZZT4q
ZuTVGWdv9lTT9u/3vlx1fe/sTVueIYwCbymqtgXh0jj2OU3R4nDCwNrjFvY58aPmWNm+54dpd10a
B8sQdO1j4Mx0/L/7k+aHV44nyz/ytZByuNsfKCazUaUY7RVAAmmBBwS3VQokW83gDJRRhD5PY6G9
+KGc8d+Buw8STXupZUkaAA7ZTWq4D3r4xBf48KY4cfhHSwmyRz85P11jUJ7Gsut3AM2etM7SX2t0
sERV8FZbS3OqN4BOuhuSsu7mVDyEnLw4eXfEaCQt6TYoaFOvUOv27GuYUNIBLMQkimIvglI7CoId
SALgh7WcZkmAM/ZEXb0InDgIdkDpjOh5XlGGPUWKUvygGWRR/MyCmwqz+WxSK9jIhmWlUyQBT2ph
bBHR1Fdb6kBCR7DKDhb9U4dkLSrJU5pAOt2WoQdptJmEoaCl+feeiZf3UA3IFJZ/Qt6nf3OQ9J1F
kz9xVE+OuTUQMhNPNgndRvCpEFdqNanxjk4PYWIfnJfBHVpI/vwP4h4GvIV69KgYWnufIpKUuqmy
f/ix+oDOSHJr5E4nS8t/4NCQr9QM2JTlgJ0H8sqMJrzLnVaz97GpGMA7YUj71hkhEuGA4ih49CO9
WrWdg8TAgSolndEGHdOy9M5UIJGU9l6iqTngorfRxUXvYZH4PyaTsBd5SIa4ZTtdlNdAqo84EvJl
GULnZ6+m2GuFO5461VdXbQMuDL3oBgSB8acuinNZWu8xsUYHgeHqEiHbuLAetRPL/3ZAh6MTFZ2r
/QudVlzffkXTt+/bXYsVaM/rOvisQpeYl5LCV1bh3xvzeidVt/RA4RJWria0CGTTvFOEe01Ebt1i
Ss+7xqAXh6TtGV3obzsTsddpVX3BuJRsAfKJtyRKv9mDY/wOOYnJgOayleHzHxUZPhNGrq2bzu9W
Xef8stSYJklMVTIv3ZpyyzBtXZ77dYnwaWVLxOTE3zqHUamit0mHekbi1i0GKf1muM0+mmhrgouY
BdqBeE19sR2TtL6L+T3WwM63dKe+Z64cr904/DlGulH/sBuB/kZ2vcfibN+UOvuDuCm7BGAhrlOg
bPMxtjA7g+7xk7I+iSpHVpYQ1wCDaJVGSFSGeNAe1FadrTmQxWe3PUHP/dBTHXK6pyAiqASqr7qS
8xRcNKgrNhDxLhccx/7nJiVIKsNZWm0sOXRP7JnAooCXXS8+ghhrCTuMglPFbCuIjND+Mhi4kYuR
GUc2pi32tr3+wMUePhEnHaFeytNLQbHPQON1W24tg0GjdNNbRrydw57x5YWAl/TvaD77F8FR/KVF
naQ36JCWWRxNENkzqzxiWqr3WlJaO9tujkMD4U2HMLMpS4dyejPUa8LhDiRS6t80UKJoZi31Frjk
drn0fg9G8PBrCYItatgsg+MzgApSwoaDV5DFselygMdYxehs+H2/FZ0er3p71C4l1PivoZ2nwmFB
r8PpM0NGdQ75wsR8Q/Zyy3E3tdNLSVTXLmrbAlpOWyeelFP+z6V1DuP5OSR09yRmW4Q2D51BWGAg
h6flljREcw3Mdh9nqJJ6jd58Rr8Mmo82vOMmCg5DAN8OG+ApgWy8noQg4SjT7Ieu9O7RcnyirDPR
1mvlxbHn/xMacPZubi0uAyy4aZ3bbkRLrfvn3vKBiuOApJDAYzt89EuX8GynD7pLTUgy0Ecks6GG
LctX+73r2O1TVjmDB7nPc9QpfB7zzFybUCB3g+KHz9M8sJJO4CbJ21z+ydcHEh0faC6q5nDaESEn
7lknHu/AdktDjqy1n3WSPdqyHWi62u1VI3sbN2Xefg4Ec66DwnW8Kd7XEG5OEcjbq0sjEZ9nY/In
xPEqt+pfdRzg77PV/tkMT2bsIL02811jZckLqs/kJbLte2Xk6bUEeH6YAFOsWwkd3eqRZBeTg2uP
he2ZzCq5tRBDbpRm5BweuMlOcZPCcxRolBHZLSXxoqGn9KWyl7LeD1y84XHltQex6SoBUXj0msJd
q4T5Gzr696ASzqa1MnnQxdgdc7bV63w+CCQQMvZxEMvtMnX7qN+WkLL3y1SEibI2hSQ/mg7SqkgL
H9waGSMTEcWwS0JjPzeHFCyYAE4Qy4jN8vEypAnEMVF0gEJI934K6x9QjoipszXjhqe1PoJUFi3h
0KQrk//tg36aP3ZnD7I9D6XpVXPaqXnuahDmmGJGIlgZlquwVyyvBRn099b//TOoTeqRvAbQzE1x
pK37BATVVjcLlpDt4Y+ChKOD2YaQ/5Z7yBjo+LC2bUia63aGhvO3Dw1rJEXOF5dl0NBA0LjXcYfY
BNaveix2J3sSx44clGe0R5hkhy0PNV6isHuKJSY3TabloRx5BNHwW8+RILqt0VXlmMnWuLDavkYV
7Giz6FlB/GSjZyZiKJK5BU4Xg8X7buajfxL8Sa3qqdjqRqB99jZCMWQweFuANzzFNvsaMi39W8hz
u8Lg1xL3qWQnCHhGcGL1uOU28RRlnJ5qofq04CLtnOv6m9aXiICTEQA+WTXJUUokuhFpfTUcyLqX
P1OZmg++EfNR98HRmjC4ft1q+N2Cft8WYeO+FK3/R4K+PNEn109hi6gO1KQW/upD6tJ2zvm6C9t8
U1XVhJJlqtRLjN710kmhn8viVan8V/w62rEhNM6guAdUubJBjLSwQ7ZajcTTtSRihIAeX0iEhqFR
bjZds35Nq8z1kkhAM0Yf+1qwvJLJRxQUiKDCCl/AL0cvKYrHPACDudxqS/ATIeyWvWL6L+pUwH0k
4mvkeX63OoCkYR6VR1mW9SPmbSwm2/UKXFzYAa2TEAa+MKXWvNiEC5uJpvwVRfk2U/L+m22x8JCV
pV5Unwp4VybOSYrO54dbE5Op0lcwJgJkEDcoOTLnAeXDlnyg5gWhrO/pIoWvpsLFxBRh4XWWJEki
aPPGNLCOtRbp/CWThSj0GqNXs3OTuto40ipeqsypebf6Fr9Rg2Y3DKh20M4U5KaHSbLFjgMzwX/U
gB9h11eU9bBqzx+W863CGbGbRQHm03kqo+AjAGu16VgpN8XSu50FdTVi9/0yRWjmo/9Cf8m+x3hL
aB1Y8KX4gxTfFUwb60aNSui7iE9T273zn4fI7trL6Njya+CoV5+i3rnYaRB8GG7+Uuph+kzkiHIX
vUO8HyYrtCXz30aKniFVPisX7KhOWGHTGfWhJ/vnYUxOdlTcEjxMIgm0rOP4lvflLnLjQzva8a2t
feOANJ4ltidxQ6nRdMVDkb10ZVaCqSEwZpmW5F88CMVYJg7S5S3t7mrntFgWXqTPKpUFeyMhBr6K
DXvbOXI8YhNWNz2QwwPNMoqlrvNpOlG5K7DFHPrRza8FsOX9AChxqE0yusJgUjZNBVrWiow3zQ6C
36wyW3RjK0lmFlk3nedEdv3sl3W2rgnYXrlx3jyy3tyU8AWvOYQX1MGlSPHTwdY0efY+o1Z++I0b
3WVYKhe11eHoATxqcHiB2ZEuoPHcuMQTf6s96UQDJMGtFZk+nu8ixNEm7bNKoEVe1eV+mQ2uruwy
ZJw7GvbwJCeHmowsDyzsVChKeUsGUhedIhvvYqSkEEKiO4BHhrSau901TINwp4hmEzQ62yZsuMca
YOid1jkS28qWP2XEvtupg11SEGyYEif6YC/4rvu2gWEQREGlAhaL6TXELE/b0Nar99pRn1yoar+I
cH63gsh8bSd6fZCsfVZXf534nCYsPBfvIvQ3s5P9e0JbGclDi3oLLd0DwYJXD23zJIlG3FpEu+zC
EitOBWKf7Fs/POkYQBqbgi2OT/XBX4hc9U1X/SYihEV++jVEjVgNYTjeowiYkZ+a6rGsZXIwWU69
PlDbtVUXFinDsweC4Iufo1tiXrTo7+YXS8QTP2889Jqvk52Z1JJ6D0c7AtX+HQxZnEgxgusZ4lhm
62OdfSperRA2RRtLEsSn44BPcmrMQVed+KP4WGaAIfMbdY9vJBHIAxl3PGsFpNFM1T1ghIjaqKKO
lO+UdK3/t4ap+VgLl2G51yJ9KFbL3AYQtyqLxt44aRKSlYVn9S80IyuEgpZvrmvghSNdole1beKi
BaLxjb8wKf5Q8n5TrGrW2CR/AOrS2x3Y2p2XgcNUsnOpa3zd66yxAI80e34tqz/mGZCpJeZmGagR
BdWKVl6HISTa+SaJNQYn7IdbhXNbOa6odHWTFw1dubITE217q5EO69YGJwkSUWQRW549Nx4nWotA
tLg3mEEGDhjbtC7D9FpHHfYUgz1R4JYrxS4OxIvV2aYq+37fpMrvOjfq5wK/8jpWhnE/kmpxEOQE
rsbeR1ssfEN4/dcluV/ZhOoDiqJ2dmQK2tMJG3XuxU24NRQiA3M/9lA7km4jgpdcpDk0dNo5GHcy
gC/wvcqs+FjuF0tvZ7lcPs0doRxt6LWWKCtSxkm+kyQ9rJdpZGgF1pU5f0cpjHxDdiWCtZEXPEv+
LGsyCTyw7OwwhUO8npqqg5ocsSfpRLbTZpQd+GRQhNQv92OcGCtLsvGtKgUtfFNo323SMqOYqOx4
Svdas1hNpb8bkugdbiJxfMbctaXXQ3+xtQE+JTjUN+5kDjdU2P7eNTm5tQD6zGKQj2XA8XEmx1u/
VnN2hB7a+8EF7CCr5CwC1fAU6Hx4snoitzP12dWt6TmfSVZZYZC4EAd3CyMieu3ZGxjP3sDlqu98
Z6NVaU48UtJvwawRv97pttel0kaDkbj05OZ5bim25wb4ZHAJfHOjgtou8o4XR8kNfkNY1mQXGC/g
rnC8hfVh+VAI0LzAuYjnjvsWVWQD9I/6XothlHnQEeClSaqldZ8WT4MeeqaYJUJBEpkrck44eVna
3KfeDkYcYY+U/wy6WTQUbWR7MnVtOBkEx7FXIgCj60aKCIV4y6azY7XNxuwaHcDKYugKQ0lyKW5C
nW0r/Jl6Q5C4vKNQdjcWEMmtWbUgZVT9O179ciMoKcDGdJQbvABKvqMcD7INyHJO7MrTsR6vUlrN
W4KUMOClw4eDtXQ1huXNJ20LBqwrWQrU/5B1Zs1tMl20/kVUMTfcarJmWZLtOLmhMjKPDTTw688D
eevLqXNuuqDlOE4sNd17r/WsCrKZ8IazJhGChqBD9z0Ryyuj6swDLkt5s1ARgB4oh/eAgq9rHcsg
to/5PMCl4CeiMAmnfDgiK3c/LUi+XSlf07rFHcXxEXgyEYH1LQ/TAhOb0l6RBNy7bqeHXnIV9pBc
zfnKIz1mpTVa8qJJa5+YnvZGG5mFKKBbkQWkPZm1/IPKpgPs19W/tcSfTq0beI9iyLqTXcGL75wa
85HtYSKtcc4hsN26MCfesLuvgaL3B0/r8gtHuvxC8q3Ac0QfB9lxJjdVQrLNCCpJe4ohgDyaCXHC
lQYIebkMQ/A3qke5NGJU3lQZ+FtkR+JZuJF+qmYp4TjfjoXzZidtda6MeUoL06OLmPteeXQXlZPs
kRfvVNzUPyf0EivH1vOPOhskR6TEO9i+94dAeURpCuF+0eK8QVn2y7LSdqtPHgc6fBPNQMJgl0YR
nhmr+rSK3/BY4D9Qodt6RkOdNDEhGg+l3KEVFK8kO9CuDuIO9qAfvVBxMC82nB/qBuX4rQ2aeOXb
E0/yfrKR5JYVUcfsLfEWCrlOrPzWBN13Ebv1zxZVrI5l9rQ03lWGE6izFHtr2vBO3wSc5LpHYoXB
GZAhu85JQUyYb8OaZnES66QcR0l0tKbsK0sA6rfFGVAEfQUD0MzJKdR/pfUXWZTRowua6imS9pa6
YsSqaIaHdODHx4cCnlwRB/NvQIhkEJczkSoT+CZxCrggECD2h4hk109VkeCa2/FHjrrvknm8vVvV
Fq+J23wJhPQeY0MDL+wHsRWa316sMiQ0lDUWc6haTZbeogMzv/lanB3DwvTWrtmQ/WJwFq20rgYP
1LIvmFNoOqt+QDS3PjtnCHaoffydUeFd5NeymdzUObvWN12LLDDdtgMPxEqxq87zcuic83IVDP7L
kJCQTn7h8pZvMX8TGRl+TS1caWPUNds2z4lYwPIM16hoBaEvwj06Bf+mFQRAwUkFyMTKJ9IJwnt6
6wiHO1uD9ll3Y/9YBvpnLxSLqhM8HFKeKRYEl0Ha7cGy1SuZDMGlyMZ8o1uBi7loyF8rd8guhmh3
owQTSvJEt3E6ts4y4+eeHbKLJRbvEw2DCn3UcltjH6B6mEZg8+kVPelW1KCK+nWnB8e2pejTdiU0
zLBVr40XqVdjlhsF9VgfllsdzceuclttY5XRQVpNMDcSEJy0v+lN36UkibiAEv53yP53FYz9Gd1F
eAzEdEDClJ5zHMqv0XxsM19LJEGvcd8TTy1n8GaQyZvX8UvuM/lNGVB1t1kp/95qDuzNonGxdjZW
/mRR03f57K9V862UEHdIMGP3gyZ7wPEuqyDbhOOoPzsnK2kaTzqqKj3cTGVN+jhImWj9Sw/hZ8dz
rbOhF8C5d50oYT40dElh1wkwm/59BHJ/M0ut31KAMlrduAM7Mu5TjQXAMSET2XY3vEus6pNZZDcR
2IiEJ9mh0HC/49JZtbGFyF4BGNMauRnidLwRTeXswHjrL6ZUGaBVo950okn2okb915GfYMhKfKGq
85yqmChupcmnZEHJO1LVUhjJq8Yah0MLWRtMRftSpw52MFH+ooti7Tr4pluX6vJO6yn+BnNf3Zw3
psswGbFGrCFOxvnpnuJT3DeaeLd7JTkf31SumjdhxM4lL9wP0CznTMPBjXbjs5bpx9IryOKHPbgX
ACXloe3N6ByXqVjCYM+QROqVoh1ykL5D6py9XXbTvQwnFNt6eApT7aNMx+5HGNUEEmowFEjBcJ+G
3a4M1CcnJx2sTVDj3fOomBhWQ1oM2IdFuF3Niu65uLRVuSyojZCNF8Lx27tWFz07D1GLbOwTvhbW
PKf/DqXoFwtn9mELDKxu18wBWISBLImKyyBmpxWOmPkY4ne7fy9MYK1a2ETnublCfmUafMuI9Fz5
mj3etUHti4l0u74EcSUw7tDClw+hF5BOSvk+zXfLFF1HIsEdJHFaemn7Sb+5M4mwCdFi0tOZsQIa
mW7zkMxDU7s7lwfS5e889XHk/PGSZprMSxGCk450POz2FHAtnWfHZPY/kjjaBzl1LmLJ/J2JvGEz
lABttcp4OtQcvmW94ZG8MPCrDWJtU2NtuoXJ6BBLY0cnyLzNyeAkt6G10OyaViAxfXOT2i4PrG4J
nILs4etEfBuiHLPVcrkM5SzgDxYB/3K5TOZWVW60ghJBUFctsh9itRROQCJ22hZFm+sUL0OHy2Z5
md9Ku0t9I2Uj5JoOAtIIji6J9n8HENzEUOuO2uZ+SKUL98YNSk9Y2eCy54yzZSYhFOnY9OPbcico
UaLdDvtVWrgde6GRWrv0MuqJ8/q6LKujI5wXFm5iNDT/8m9+eXEZSomMwR+TbRDOUbxoeS7LoGcY
75arTo+BM9c0n8Igdy7/Xvj3xcoMvgBa6vZxWx84qmZH2c7yACNP1IXKJEnEQ/j0dM/aN23OP3CZ
W4blS3oj/tn0mMjqGApWrifNOo9LQVU/aPSXpOXvtuyGOv4y6ZKBtMNBFa6XycmlnBQ6/YOPPE4V
P38WkZ1c8+6lE4CLBuxlp7Hr0VdEuDnRTRDBzJQ2ooalH8oZEUTcwbdzHi2g6LeqpulNnMUVxWix
TaD1WWOEha0lPF0aw6G0/Og40jI6WEYNyAoDa6O71ocPeUWOufzJBplcTIwYT9sP2B8NBp4Cnz52
CRILdVlZXBD1jl9KammzDXBqhvE8ERq6qmYbYARn0EbqPyCj6pfnQ8ib6xrzVmpM9bV1bOdJRzzb
1GEnSEnSaRq5M0GuILF3IMxxU7t2ekBbWh20LrMvYqJdYVedfHY+4nSjnqJvYR/ck7LTjymV3s3Q
Whl7Wm3nm/aNE5z40Cgi7pLGyY4FWUCvWJyRvCco4U2cnCtSzeUNIsQvqxyiQ0i5+2XUcdwERd/f
LNfZ6lFP2Mp8F5YMy1UAUDJJ+quhObON1jiQgcDhddJ2ZuN3r31ga1ceSh9p6Weo6muScZHGYUBK
zJ8YTXlkiD9jY9F0xs/xpk3ae6+X2sWe70qhizVME7lfXrQbqSMMF8hG51fpowqChcp33NuvfR/q
d45n+j1riuTYEhQMFMLpwZULYmY6cnPWy9d0gT7dhU9+hiVUsVn+iCUfbqjVj0Szv9d0vnDEheqJ
xt0hbDzx1ksynqUjg/hSdpL2HMiHVTVNCngQJlZO1Zl6tBP1ADZO1seshllJ+CyflkNJsVOO+TVE
RooEi/QWE6sT25t4vCVh2lxEwkYdOhP+Lj7zU+CWG2mb2rbXdRKjNCANoVH8CS35TCil7RG7hets
csqrUBmb0sl6yIYNiWXLj0De06owb7S5r6HrUVXwD15UOGvL7DLkSrq/rYzJ3YPADq5jXEf7VJbA
qzA4GiR4bCMn/uriGgcW5YKqZSMYiN7YFzYtooqO9ZoztXiVhMhgMEh+e/wZzmHSfeXh5dyk/Vhm
XIdVY4RtVfojaow8YavXBsVPvxo4iPR0HsxBxG9So5GYh+ZZn3SFHcNTu2YWfNUFgZoUC4eLhAqr
22SraJZrXENLpWgna5INest1iZreV9OF/bJ9ToBWXgV5EYAIdCO9jt5wHaxSHKwZuLVMBY1jnWaV
3/K9TMs/CtsUGAv5zsvUcqXDcYerzcZkuU0HM0DkniEtbsabxFNNrb2am2eErCBnpBo6HLQsCu90
WNt3S5T30pI95UO/WAvcO3TSptm97ScV0kkuAV9XtCf0lcC/ctRwBtqp0x1BHpTpZiKti4ISkpmg
A6vrzUM0U3aXAfYGLqqyWQO2Ah/MMnfIQDSaeTJcqi6PjxFV3Be2afVraxDo22XKoHSZI/ctqpAT
NH74TSmTaEO4ln1thxq4A4jvfa/CV1yQzR+KvPDSWraFafwVa7gekm6PxxW58s86kX+ILHnUygUr
iKxn1YQKlXeKrNvuCSL7f3T6JEklfBspaJd3Psd/0khl4TwalLNnJ1coFbz63BugXmq0N3namnes
f5xjKv83ceebJni47FleR5/j+Kqq5a8qz9mG50e2CtkzK7P8ieg7Wbud8Giv28MpSNtPtH7+xVme
irDjrMkwzsvUMvBhdbZ527D2x0GA3Ikkqr+X6HbY+aoQGJSGgRMFWmgDfxxAQKyk3vdbY6ZExnFK
6MlyiXzWAHXpBhx20MnvSP2icJ6iIF2uxtLak61iHfgluiBiFuFV5CvKbpbzy03d+JQld1YHwo3d
0dYb5K8ZI4ZjJLiq8+GwGNbR1n8PUUxYcY9tBY0znZDhf1dypm8tc5OJj8Zosu+w3HzshyW4iWUI
/3cV68ZbSNdqN0Y0yDGofK8nk5TxkJ6kpXli9nwO6izMyeHkP56Xu7Jv0x2YXaKwdLuFiqZF8vj/
XXJwfbGTyTuRWAGBt6Y8lwddcFuGuM+7mxRbL67NFzmADEcNoL1i3HJIBUfOu1zp/dijJmzH7TIn
Uo3NrKT/Z07JOUv9hPhcUC/LbT3P+T0agwZY4wbsXb5nQalXbIGHR5d1MaWwzn6DfEIr02jsXWpL
UqRoSe/6CnmvFcXmYxmKyLjQ+HUuZJ2aDxR35rHyb0GMCSJ4q+bwbXcWFhBZr6M07gIc/2IgRyeb
qCPx7SYoBetcU/FjGbQpElT5CLJM5zmQVzfYzc+6oElllJG3NVEdfBQOGEhEUu1eZfxwMo2TXW8T
VWQHMBvYYI97ETQPBM7Zq9MieBmLmGfmGEVvLHHFizbRZ8z0BNNyGn0AqBwvXT7huZxv9WxIMXxS
4AcFgeemL0CLzIrwZVgE4mJWibPkrkbToar5vxeX+eXWhBLZdMA4eUghUKwK0DAC2/ZYN8h6+tmo
vTjh4nmyEcAY9RCSZ9WhBa/vw2g2jzTm0DeWGh32pKEv89LFtJgHqzHObLjgNcy3WoF9yDPLYav3
snGRPXBAo52RRifR9fhw0qDn0WiQlFc1NFhk7n16lr2Cup5/x1MF+0HK7Dhl4/DWZU9QZJjneLL9
G8Y57dbPumObx/kJf429iWGoIbEXr6HWOLdZBnJnnd3GeovOKUHsFM5XvGOGg1um75Gqv6I+lftp
VhuQOgnMYr5ahlpqxmYMI2OdOZ7HQ06Xr9Vsxp6LzSvLnfbTDHu0PRDhnctfXo+Vi2PIfUerkh4S
3wzXcRwGCLGpfXW6AFadp1ffmzjH5x6Ma6+uOaj39WaajAZmPAwIryvLz548UeprdvjhA9yhLvUn
8Zvf1FLSD85sxRk5ApDO+RZ6ZLH2GuUDMcz2JNnxeIrs6um6ZFDAjbYAuvAfgY5xH4WdQi2uIZmr
IHnj1uz2LN5nzbUxdbZ+c10Gcp2bq2sMNr/F6RdxhPYLH1/qHcRlExA1uutOfVCL9g5uZso3NYgH
FqXh++gpeEVZ0V0p47vXsvQiGOwpkp222UqQu2wYC+vd6epmt9wSuZicSy36NvWjBw+WpXEZwFSj
M+9IUVHINTGoVe57KzzIEuZg7zEKloe0AZfgOSZ0uDbEd+yrYZfThT7LhAaaBT8C3xGb07FjBSLw
Dg80GSu4pY6qaowPl2531aOsaCeR70CCQtHoyDmnr3GrOk93Eeh61bpWCWF8P11X7tu8Flu0zbhw
pg6bWzd82Eh0Vlpol3dMY94KqIdasc2m7NhU/jlUTvbhKufT0iUbZAd8u9RMRIms7+flY7h8IKv8
O/7/7IwW4Evfq1ujOrwv8zBFTb0mv7vHPhWihM5a6+GbZMR66Bxeasyn86JBB2kC3rQMnkuO1tRy
Ko+oHV2bMdepLZvRNm+cBM9I3G3ruDY2fhB6X6lyFnu9r8bTMlgBuhKdjKBkttkvDnsydKcXMoJ+
u9tgEoSz6rG1qfUWkHmS/jeYJmmqPB8sGzzBxlXfiMhE+kIv9UNZzdPUhXPXtKS9lmNXsPmgMUuH
JCLI2s6fgyYr2ttsaBXEsoNv5MTqOk7zkrHJoemg91cSeHqSrC2OOE2EX7VHDoxVqrlVocPy58XQ
4EusMVo0Zaemp9l00Ng/vLWpye4nIzulDFlkUFQRDBSU9Uc1euexyUEYpyGhlJ5J2lQ+d4LrIH+6
SkyXZWgJnYnKnhPqzBqorOhjonq6T+eNaDwPyEuCtWN2JJwHkbfLKYWTsMqTtCUHaOfk+qzorAwc
zGzQmmRwH/T93wbbjak9VTBr/I43VeU+HdIIU0UZoYSbUL6QntocNDFcJR++rWn4eO4CG4d0qzVf
FPbDFZ7H5qsm0IJ7DiCNqeunl8yi5WClIt3hqkk+MxVtpra2+IASpdkPbrnNe6wfzQT80eucj67s
vmhp+8zmN3RtljxxBq84EmiI4U9TXzsjHh6ZGvwD2KqMlp+nfYawpOieGj9gnEnEOBPqBXaP0RhY
Lw1euFsDCXlTwdd/cM740zWDwI8jxIXqMFJZ7Nta7Vtf+vqe+jEHZ6PDsZpq4UNJf9oE+KwoByOu
6MppZVaG9ml6/Z5mXfAzqeP3ajLOvIFp+mc4rpayXezorwTgBfAu6mwPIHj42qKEQdhrfikMD4q7
Z7GONFVIwI6rpzhJUK6Z6H63eJGoGc1DEOu/e7tj76cjIu5dOe5k6US33orfNTszNxVGR6o/vZ8f
Iq0pT2SZ7cSIN9sLkITBb5v2ZmHiNJwH4IEtTUjPpYJt+2h3e6yeUSkv2P8bzKv4oWKO42+uiFFr
TIP6HXY3B8velUdLt8q1ruKk5//utHKEOplUr8sQmxrvvbkgl85f8e+FyvJfqVSWp2W+68WzqpHs
duE+JZnhA2d3dDeG+OoH3vTB+co/V0hyVo2GAAj9fc9pMzAI5hy6W/ZDF5NxW4ZlVilbHntSe/6f
eUeW7a7QwboVXwhKVnc/UPZ9rL12F7Ygo2rk6X/nltvlhX9zvaLD5GHCO8CCcuL4R0lXR9Oz5qsc
HMLoMqKImlTpb9SJ3pYviFNh0qUIs1cMapuQnfKmLJLyw+Vxs+lMFZCOx21Plhjtbei5y23qy19D
CW2gQMnZo08DiW7rF3KaxgtEFdyVb+0AwxI8VbEXxIu8mXYsX+S48iaDHgRC27lR10X8nyY9x6uJ
ztNxmaO1pW3TDCGonvnYCIgC65Ji+mG6r0hG6u9d4uRbglbKEzoK+rGoO6+tZ1wVyt/f7N1Yu+uB
o5cOn3qK4jctSb74o037ocByxs7q5GWR/Rb1bQDo3E4RFyG7aQuDyLaqGg5ebWeYU8fxzdHCP4P6
M6Sa/7MKYKylZrhyITixr0+f0G2GVeIP9saTYfPpl4G/IrfVPcsmrllLLu483bvEocsC4x44nawd
tC+EqL8hHwt+20Sk2XVIF8FUJOUinjz68MthmFj6lu9mU4oCYrTGjMj/gx89kxohdTzbClnoV5nM
nW82nhi2Y3FwcuVQ3JavKClBbMyhj7dlK0eHHni4tkflfo9DUWLYiNJb2ZkjieZpv3GUpq68xX8G
g4peCHf32H5E/hlmPMEBVXWkjIVFKHT4fyrtfDukuXrJEumv47BPn+E8pPShupHK9jKFXBYpXjed
Utj0p1qkjyiTwFtc8Fa2jeEW4McbGD6XU6cOWAmRWcWJBED8MwpHuo2igSrvwE3GUMcBI5CvE1HN
d947TTOYdyzB4QNtM/UIN/jSAvIHS4UyxkHg0Co6AMtQoyPJ0qk5OihDr17bDOuh0FdEv4gDC5Ax
mxON43LV2mm5Dt1ZU0QjIZfjpZ56bUVkd34TjfGMraD64VpihoSqBKZ+7a7lhCaOUkP4VRDaHRIx
8ojmY2jiJwRBCPRFLBTn0IJ4NLtCq9kfGvpkH5j8m46aCLydoTf1Xo9wO9P02HUZtfWu1wA6uOid
qP33r647nGin1BvbsRx+sEl/dRVnPPRvz2WoaTSuUkWnTyYOx4g+V29Jab/poCF/yIrGtRAERteG
BlmUUO/RzYxzRpzfzvKII1ucHhVRi1s4Hgo8B8YPYx4GGXRrMyUjz5ewaiaI+tueL3wPRsuGtOpu
yPLQLzGM/3U6qfFbMSrgGPu6caq7CvzmTr+0pUdOkDq4TsTqCEqWltNyNS55Hi3cxp2YQcbLpIwA
swAk+07pyzjks1mZ3LZfdE2K43JHPTBktY3wOqde/LLMAVJgtfGaerYrQmWRAge70MpnISTeN3qa
SGe47ec2tuNW947wWLryAqBVIKetUkjTyzF0rjDImrvlVz/tPtAOfAzjXUFFaGWITJ1UXQXvTe6i
uqKNel5uewfajF9zfHTazLtz+H2ljrsiwiJ7h6uVPbBLH6Ur221MrQoHwESRjpKjF+SIs+JfSZq5
92UwRoTjpp0TBke5ic4QxHbcD9qxEYB1lCi+1kBOL1lc7XV+b+9I/9nzICbahROpSj0B3FuaC421
Mc34OREHt9L6sXo4IglvGB52ikMJ2D03e0k9VBcjQVWrkQPuVtpGfEwHsEFD4N+WXnqo46OvLQt/
Aok+ayctzUNbV93VgUpGg2Jy8B9xuwyaIs7S0UXNFs4720Nu7YMYa5kWJQRblnOxYDa8LEOfqp+E
S9aZTptgdu9QRdWu4ZgcXNRcOGSsb9QcqSrnvruP0kn/kqXZJjFs81uNoWhbSkceMhR4H0nZ75av
p8aEATR3tQNcjJeRPfA2iSwAGbN5RYsbf68nbbpiiY3/zi2v+ige8tLE/fuDXEEaktM4nnMHDZfy
hvGz99KvZh6n71Smow2hlhqm9Lh8Bon1lujp9E1XG9BAgPuCbljrBTr7ga3vhZhbjOO5/sFuLgD9
ocAP+oZ5M5Kg22WlyK6JIaBMdNI6D9TF0QOsOzR9ZwLX6zMU4PqshzFvYtyRyYZunbdPYhMXWuCa
G7IrfDZUsLXCZn6u0Z5YS7AbeCRCTKO5hvo67nk6UXrT3pO8LojV4Yib1W1zCOZIIrfRD61deftu
rhlm+cGJLe08hKQcFIFG3lbBJ7tO+DhRsyGLSWKqX9VqwlOEiwuwh++jGEH5VxrBua45Hcu2el+G
ONgYOTKoKSyyj6ivJM6nTuq7uk/CL52JytVKtZ+BSS1Q4DgDiVn+PSE7Kn9zOSsekQHtc92xj+Mw
9axjc/iyNeuRXBJmVnGsoEVgeiNXbp5EmgDs04y9jYi0Tl+pytpz0vAODX/H2Z2RgCLIzW1JYXA1
gvPvV8vkQgxcruz5a0p0U8eRuJ6/OMH5z/77ipJqPeA5Tm950F9S0swwBOnDysr1/rIMywv/bieZ
SgwYJIfKLiOCB22XGySFvRtcqWYKvuK37gw7DmWs7vOc7wS4KwnxKA5aAt5Q5LjCArCiQhn+Gpbt
6G8aFzaGpM+2vLoMFIHyFR3TdlerEhAcDSZW0BwHx3LfZ7SDwQBcl6llmFyAcX+/IgnpRXfEnhci
ESfgJKy++eC6p9whFrcK/WT993aea82Qbz2FhMRkntzHsybPmDV57BT6v1fLXDi/sFxhRxIboVvG
KudkRdIeqXNYO+y/PhF42tuKmvs+16r/eO8L5X25Van6pRmKs90iLSLMB5b2PJAS8N9Vmbc7PdLI
0gyMEPokESUkc/xfDucO6HG+WszOWo7cw0+w20STwAbw7ysT6eFMwUlOzgeqHd5V4miPsI3Xy6Uc
sr5YicqDQ+MVT41VAPW/U6LvmVFzy1VgDOLox/fKGXEw9BXAqqV8nxYZlffU8dS6yHu1NmeKFJXX
8QiRD29yM6SzK3medWdsRTe4L/++BqK0uYai4bBLsor2pSmynlr6HGbT9u5F2O6+UJPGX2h017+D
TBvADnNJxCboj/7Np8fA+TAEoBO3X61STQSQlzrfOLXVSzKn0tn9UmBk/zjfFDwtHIK7UVuKat9A
Z1pHMTgqsmP1al2aUYCx1ygeHZ/7dV4YHOJqK3qGmvoReuJWKBOGYGroD80c9LPjCyJ9IuOh9Zp8
GbHZbC1yVeZyBP43j7hUKYdvuWuna/yr5qOMgnoHV6FmSXGDY4J066UciuHF55S4DTqDk91YnsO2
8F7b1BOvWTn5pEAk9su/OSXraau75S1vco2DBAr7qOycdd63xnEsc+8LmuCdZg8ZbtiELAA7+Fym
FT2K/Tg6wxYbivjitZq3klCADj70sy5LnEcS9r9d2wi+d61T8kR01X3qm7mn47pIr1Lte45fI7K6
b5ZZxjsJdu2gOY32HDP5ZfmDaO4wv6U9Yky/leeidqpNNbrfkEGpU+UkdKF0W+7qqqi/9dnTHXuU
wcjPtyDojWOrjOhZDub3Kg+YD/DATiEJF/rQQLGjBLhutdD4HgzOfuitYSeQX29pK2YPNy13ztRi
taYSvdyZc3GnIHz5393yWhYWu+W1//25OgValCVUn2WkD68tusqzlbSAxegdA/6Ln1gC6Yxbvnod
OGy+Dp3bcvKnsTy0AsVMm+bBOU6J10v9u+YhVw2dwgQAOQKYqG3KBmXXGbcpIedmRe8hhBahCFYZ
u+EERuRGYbh8EyE+mMTMSPh1murNyKW7pSKbbjHoRASe3LSRYblqqspeBfhK8EB4MCmXyYQN8y5K
gAiVjl3yd6f6i5tVPSwKz3xTkEUO6TRM1yor/huUYTtHnd4mW5/xv/li0nGA0Yoc48A+xW2Y0GWa
jxolPfRT7cIoy8EkQ1HMh1C8Db4u9kEzOLBf++EzRkGC3Dj7QedBUSt7magxf8ma7OrJIP6FYOWb
r3f5O7nQwc7DEHHwlO2+mukI6ioZjtUsrtPz9L+hmW9FsWsbYKfL9CQM64UIGGzdaYSHtsaND/1Y
PlsnR7LewubjLfEZ1Z7xE0Dte1p26Tro0ePggnbugzOWx777AQ+XVPQodEBMWm867fRN6TXNqxaY
zavw/W0cESWUNAE3KnlFgLXR/f5W1g4ubD2N78ns0MMoAx2BqWne3yExFBsjDMDGhvJeNuIlnXME
WwrfLjHl5zSJirWWl+Mxr8y7bfjoS90iwZM0tK99+UKRM91EpY8PsOKj8r/BhnF8AvOYb1E212gv
FSt0PC/jTRTo+9Igcn7WX5ZmUhxcVW7L1Bof9TxoGhp9jf3mfrl1ldbdeWuVuGyvgue3LIQ6O246
nHVFEwwFUQXmNiR/pPZHQVGRwRuh4VgaNtWi3+h5HKBYVOOncInJllH5Edg8U3vgFasCsdOzMbyO
GlUUbKlnO896HO2t7ozTFXvJwyQs/ruKKVvDHjUuPbqXtZ9jqoVa3FyTMJfX2BDNVarpnkJl4CQm
PoTPh6sjmeFpc7KNheP9VhbhleRAVz16LCXu+FS3g+qdh8rBwRZZAJIkK2lsURhUNJg+QqFdVNdk
9wEYuW3rsJ7nmrhtO+01myQ4rsHbWF6Jbk8Lq7dUK/5wIvd/9kZ+ViL0v/C/jj++04x9nWOldANI
WDsvq401Kg5MnpVFqiAf9GidN/UdJoK8gZ+RN9OZPqTWugf+gfhVLKs943tBRpZQ2nCAO3/AmTf3
U79Px0Y8xmGo0W3xmfXAlT51CGPbFpdOMdn6a6pMShyTsDaT1hmvkmbha6koI9WUtxvDPfcEVLQb
sxDZxZ0150iB6Uvw6F33Ts9/S+Y+hJ1R9l9nhq5f5GykNGbYUS4pCFLK+1bzjzeNsnxYiIf3lFn8
E4BpTJGONL/zQ/wpDVc+uiRNT4NJJkvh4+odwPEqtuqT3n8qAwnEEITihYUHIwMBIjtoOtYRk4C6
OhlqFVT7EOyoIGxaDU251VoFC6AxHkfkQrvG14d3MuS/2aFUvyKvOjYdTB6/1+cNYGYVR5E0/AN8
m8xCxIjnvPPoa0TTtFGQL85xQnKu0GSy8QnjJWFFxzcG84DetVeaO2i84rV+xmnNJrRr+ieuF+Or
a9PE8nIHLXBqhWcVEGgsvCr70flfpwg8el6W4b6MsuxqK5VeCW+lTSdwqlZiuoOlnFmRGFZ40N2R
HHe7kFiEs27UKVAaJ0e2km4ceD3r5bP876O9OJQsvyByREFRCXX91LfuvW9M/RPUEcVhaV7QqvpP
2XZs3HGmbINRGeQTJfp2qpJik4bK32lV+mJPpvUpLSGY1yAlQF1/wRSLfLIFyTzOQ2GQhLppk1kA
RsHW1IuzyZH4Q8GOq6UtMGuE7QE1uo/mw1Q7SttgYUuS25JS9nuDM9P7cmvm5iFgt7LNdMsCaeT4
t5j+UThDzJchSUtJcAWgt66Szb4eobN2ELLg5iRi9leaZ6WflMjlZYpJppw1H10DoKfqa3svbSKB
tLijut3fsimVF1bbLVRc3mwpUUcShHEAZfnTipwNfHO2C8is2P7m8TkJhX2i8wSEauAkNudohzMM
T+om2VCUX84RAUAgFZizwjQ6Z7EIKNsXxQewquqJW2bTnoozCX2YXYN2ejaWuQobK3FIAhgnKrEl
8ua2++rXtXkLclueUvrG0I/M9gTuuj2FcyZZ3xOZ7BSHMlUVZK/yaqeac1q8yI2Vq0Md6l8aGJT/
2ZXbAD+zzH/VfRCfHISQp4FHOQDJ/8PZmWQ3rqRZeivv+LgQCTP0efLFgL0oShTVSxMcudwdfd9j
liuoLdQyalRriNhRfYA8n/Q8wj3y5AQHZgApkiIBM/vv/W6mTndaKiRSJvGyjwFM162WOQsnBs9Z
mc3nXrWXaV4qZ2YE39KeNvlkTIrSqqBiC8SyDIbyarABlNdBca8YJOGVIV4YNCjLzKi1JxS/lB5l
YB1FVDZXRWwwCAcmlWVVHq1VJ9g1qmKDP0YKsUvG8bZ0qG62gAStsb02uX9yI+zVs6QK79zEgnJR
oehOLOeCJVj/8kKa8umtEOiE/YByAR6XHRHEkmNoOxp2eSJbfenpKvLwKN4pKM82jlcBMMjJls6m
zcAUP0ny4ZQEbciY2We5offje0AAcv1ghJ1+VFCnECq2VSlAHwfdfIXBqi8JwvbXU4jsg+EPD07U
yK9EiazSMks+x2mSMkoJ6pMfEUoVQelpY1OnUOBdKn5jPaOHz1YjtWtcL6V3o8bFAgfNoVAD66HL
ZLGzM/wvFIqth5wf4ZJBlneYmwKDUphlJrSh3j9mgvra/Cj4Zuk2CvjwQ+8SI5IGzyMXT2OH6ZZR
1SYiWAHSEYFVoxzCy1wPq/tQWsD2uuJErJ2+a+HtsgiFbLS0ECDNtnBnkMmVT3QcNrZsI4RJcHmU
rpJpHXLevLvbgtgtAZRmm7n/LWrY07vH2G749mSgxNWoF2ck8ZBD19rXtl4NZzHaYUNxGmahkxsU
zV2Dlpf1MkxR5Vox4AyF4C3XicQKpsagUJaitqpzV+mQSAVOtpO6CliQyfqLPZYGJjHbXmVBin5j
ird5lyCRwMgKYostoB6s/tF1LDzWSmjvSr3LzqjQpxfatJn3kiJjZbC3J9+dvceqUby4LpGlpTd+
aaBIOZrpseyP/RXUDqCYAley77Q3Fq7CF3zdKGu9PHjyhvosjSBsIQ9RqLRn9Z0f8ma0THnMqU3v
0pIQ7BB14HWfl892F65HNxPfHN08C+PW/OLm6VU/QqT3ve7RJVDlhlENig7PXePgap70csy3loFc
fW4qEkCSL/27tOzKA7aPdlmmTfNUoHVZyMIgUKbpTJB77jelVq1FWtr9o09ewyKWbfcyDvEtS23q
lyrKd0rXKt5C1X0GaPaTVvbKzoi+qGrtw5yzpvr92C1m5sJAeocyVDed6I2buFIS/nlWcGZTIrhB
hDCeESzpLroyaTZQHKEwKVl0U47uBoMH7mnHDhmPkFfg8Mt5O2hPRAjSUrHiJf2A8LrJT7J4nhvz
piRXddOphMdK4Ac7PerzjTYNd72MzFGFPOIvJCucu7j/b9A5N8e6IGtVg7Zcgwcdyjh9sdqvVEHa
Jz3nd8M7srZm6+aPuqYt5+MVtSOGcdGh0vVnBHLcbJgrXiLZmFSTE4EYsYmxwpOhL+cj84bsSO8N
TcxAFMQFotC5v60A0qiOiiycMMhFhaX5PHHug7TKtrah1Ws/UtN7JfbgGKKKXHU5lLuBbNeNFvYJ
GtXsOkv1r3gDm5OuGs3JdORnJe71PRSx9jT3j21zJ/tiPJ9PkNNZSPCPALPaQxLmw5m07CkWrzIP
uZZ/yWLWbZaM61SLokiMwgddl4rVxhz8g4LGxFGB5edy3w2Ew+IryNamAtCsKwNtko2SkEQm6W3j
pypgrexK92SwJc/UOzTY1LZ6XeWXbXQbmQL+sG9yyZ424L7wb6apu0J1r93lUbwOQP4r10qWPeC0
eUVildwweUoIXhAswBtNdz7kJeoj8HhOOiXLTRtr2hAIh8uzycVnsuFL02XZ1reimwLM4E1lFpDt
ND6Oua936mgfKtW5JOIrbMD/LfQGWvPb7gzFtwV0fNsyz3yfBKHwj41ey45RBdbSeQ9hwj6fSfFT
v9Yo1zGlil2v+Cae4f/aSFlOiCOKJ55lrX7oT0QJQnE+ZT5ia5TDYgRYbye+Hyi6Gt934wXnjSWe
WAB3EOQH1p3tfvPHvH2wLFFcNGbRMVOnqeAk2Ia5DkJgasZmqCxgvMMOvcb7H15rpSl2CJ+sj7j8
sY9XQUlsmvTcIoLXYt8SrJovJgvkSkGSeTmrdFzAFXh8zG4pEtGv9VB/VDyJh5NAvjcm4Tud8L3P
sj33bOjbpSS9+qJkOolSp3lCEhmG27nPaQhCY4YL6y/C+05sHhwalJWzvJI1v+9qy3nvXYFpGEpN
3c1Ijd1kjp0fMZ/ytrGDTYa4/xxMC79WAm3TrcmceDGTw+eN5PqrLgKLK36pg0WZfrZ1gB3VYfpK
gGCMnKB80p2uPbgWa+e1pz9EtmBRoIX6PAIx6H3G0BN26cPmrY9V0I2ntWRuT0ebrpa7Vq2YIEs3
X6gELZ3LGg05X16Wres8giIffDFUYVxJ2zOvmFw/60LzVwAdnTVUhPhFFicUsdYTsfHhFsWBsiVC
I31UuZuROxG9RGjeWedIKdb7HuVO09tqVlhN2TAaIEW8JHWZugfgyADSA2PYZF1UEiMeMYxU/ZPq
m0SlGOq4Shykc0JJwltpk9ZhFJhfitjEVd24zgpAECrmYscvPb3s9MBRwVtWMPyLzDzPbAbqKjh8
IkqvFCI2t73dp88eKbyMANdlhH3UyWvW2FQK+YWho2g3HtJe880lo2a+wizBnYE6gl5RaBYTDb2+
D6gtbGp+QWVBJTmtg/FCaQHoKqqNIzsVcGdNH1SbklChX1SiTy9Gyi9oI+5C17+XrA4RbAZor02j
6qxUk2bpS+faHcKE++6SlbH+gnQOlhZdpzZXbeFmWFlq68gP/IqUbvWubQyubQW1XEvDSK4U0brD
ikRh3g1vdD5ysuMwxTVw0Gr7KjLdo2dxjWGdwOoI9ors+66sniud62XGyt6xNhV1bRiy2BSVsaB0
x+3Gz27zdrAWUnGG5zImGcOPTa5eN6PjYtAKh26p41jeOFPVuJrqx50dBTuB23lVg3dHp2EcWBhs
bvH9OawSt9F+5Dq/UgVGla4e8PZT4juojZndVGp942KBeg59iWUfOcE5oFJ/wUrrcChT4KZDCpfX
a/MUEiNydmEzC9E8U9vGNiptViednaanJLm1TfXsZCydmP1L7CSslRBQsh8pFd00nXo/92e+xFGq
BMUCD7m5z4VvXOptwgIxZVUG68XnLFT8e5QugLkhtTwI+BAgwjX31HXZNxFM8I+W9NJlQsryuqC8
tKzt1lr3MKZ2OpuVW0WI6CrZPXe88byP0m+A/s5UgyhSPNztMrZlcCLOglzZxPe2lmjUc9XatCJH
iFfPW/7N0WHe6Mit3vbw3pAPIBN0BtzDVqmpXqASKbbW7FKelsZipF4UOaa2Pi+fzbt5ll4XdhqB
rZo00WTbqVAyrkzH2LPcOt75MEFONtwGHNUOsrnB3sOuYBqSYk/XKYpsGwrC4ABaypKGph91uGxg
LLWIXJOcCMSyJBm2KAAq2dJ5Frl+grnPPcIJ0lWs9OKKBSTQ3lSHlixSuRcFSEKwG9m4L2P4zPof
ez/0iUpC59GtwdhkrNMQSBNT3LGdh5IcyDXeEnWVCGQ7jZU7u1yXQIImgm5VNPdaH4RbZFbGeYtT
ezcIY49hU4kg/44pq9ZR9r2tQ+hGphxAkc4tH29gmG9g6ow3lRNSrOzjq9ZUuQ74jdxF6KvdpAgI
maBsC4vM3WMWJpnS1O3riIWvo5pbK5cUMEIRhnZPfU6JF/Pu3Gn/cYQoZhYZx82oJfl1X3x1YRNc
sXybX2dGWkPc9yltJa7F0oEZYMhyl/qkzp832Lgldh0RrdtJnj/32RmBxo7g3zWL+HWDTNjeEov3
R7kaYQG+Ysf7uc+K4uISauZba34ijQ9vhQQgWEpHxntAfZPgiyjb3IjPxvgV30t1CspGu+6UWt/y
kS3I66kqjD0m68YJk57rt01VEDQH9QW0kHzwUuBwqIvwD3KhN0fQdsQv1wud9bYrR6lv6zHTL3SQ
sFQY6/ADRw7Puj8ig3EhquJItXXMkYiazwbDzk5t1Wencmyg8hWetvKskZTOWk2DTQE3EmBs9M0N
cVF5XiIvu8C4TxOvu6tZ1AehaR27amzvbOJ0r1SyqyI88ncZYVXXAPLX87GkoIDWGmF+GH2QDSLT
TlL19Bt1LN2lkKG5xW+u31CKTsCvBDnn6iTDsDi7Uo3IvmLOEcMN5RoeG9RMciwQ8VCyTKnFjHrn
TqgRymHemzda1yBcidDMfTjnbRcbPuMO77qa1ns6JkDL2bw1+7uyIqKUQR1OxXALU8/SikcWtNp9
CIXihNO2PnLbX2ToSjyEwHFBJRhRUN506TJOg56FP/J9kijD/yr5UpBMeFNF6ppLln8bMda7tcP0
IfGTFmelqbPUNPbLYqLxzBtDb77v2Sw+o8cvvgl3gnOkifgao01goPAF+BosHgKbNlSdY2LVCPDk
TosFbNpDcV4uI1JC8W+yZArxqDtLmqa6NBpWq1m8Te7lqDHxq0fjqya2Objxb60wHpuMIGkrzvIz
2WLANBgxLNsen7zdSBixMrZWVR1TphzJW5rJh+8gRNRDYsHrYoVi8i0k2K1WQdJJBuUK74xlM2gu
q9DwmTyj5tl1kdu9Qh7iNmir0aPn1SVgASW/gQufrd0iCAhcrzQMHUZ57oaxDoJBS3ckNJSXfuOJ
NXhFABxQ0NviIeqKi5Iq/6kgfBWGsreeu338ggcLpCsKLrt4cJHQboISyc18dBhlsGzMCrDddFTH
9MiNNrzx9dq4ttLkbD6LwDaqKKIhIWb6S3UeAsKMG8TbCkynhlGEG37feCaClDZmwVVMfVnd1JBt
Js1ArCGcYaPEOhN1QTL73KyYAU7cm/b74Ty05UEELnmCEI+WeUyonNPVED8UFSCRIFvmbXfOmqkK
fM5mTqEvaXP3aA5SriuuccsOma5FqSFBAeI/yKxe55S9wYCDYyY4Elhq4GfrQZrGBjukcmuOkyrI
DzCaTc1C1uVeVZG1zCcjLYYrmJsvcwvtUHNipW5jF7l39/Zs+jbIjAylLE/dC+t88Iro6u2Z/RSc
HkuZh7mZkXe7HFmZensZSMa3MGsuB6cHmwqXn3WGeBO7TvZqMmtgste7d4qVQ02MbO3IXHIXKapC
ISTLjsFAmIZapId5XVVrbSitY3JqwaTciTThvsbaX6bYOOOS9mBOm3kPk4td89uhPeY2s8fmNPdb
qkN/PuV5vD/i7eRe761Fz4whr52V2wfxZ4YsRAz0n6O6RdWESekg+sE8mlHDQkhlJKexKZ5dpQgv
RSoQ4kx7BvK5nS3jr+/9DijxdVGa3cpKmgrGqP1Ifsc2rZuRABLR3o6oi7PsVp90wVE4PpcD4D44
HuOukcVTw1h6gk/wix/4Kk9D6/uqR3BuIzNOw0ouIrL+GJdA7mlCe/8eHWD3KGwaM8IejVxoLwMy
UoXSMIC3BvVSdeEtlbqNwl7gO3O69MTn1eyAxVNxwvF81esN4iosA49jTf5Sn9xjJQuORhzYd/gt
T3zu5pG8Zeuu1rKLPpTDVZYJ606QM5KjZzsxlFE2usw6NE86Fk9Ff84QTvmOfVbb5NCloUioM/X6
g30dj5ryUIyOdQhtLJVzE7FAux70KiE36aaMDX5afUW9VGu/5brubN67IDtg+bbF1pcaFwONimSd
RuEjdTmyp6Vu7Obm6PgbBhf1tT5pAXzjGhpCfwswIKFADW+no1a8GJhgnKVYhf2lZ5B1ZIF8Hm1/
XYZoWzNu4MlSJ5eprmU0SfeOkZSQYK1uzbyxPYoBJO28BynnVfVkeA6Qx7o2PdK+NPxc27mZgm4+
9e7Xt2M4yK7jnhXSqqK6+t5HmYWJGLL6uSv3q4oLcmEDkxDqRckVeFW2HsJsfyccFhUN9zHKWvRw
dn7fSa84NESRUFSmP86ammHkc2Hn2Nerttq0tmfvdMv8FsmuZmUIXyB8UGaC/KrUKD8bUc1bQ5Tu
FJZZbp3EeXFHFSG9CEvuH5pmtgiQYRu4JtkyQw1BL7NHVFSWFaLR1odHVXJTQ0f6qlQIHaMuW9Xa
2J1ZNua50MVAr2UMgBqRdegiLZksTNSo+xxf8H7e+9D5tvt+6MfjAwmH3x8/H6or+/uTzM1+sB59
tKER0eJcWwNwkF3CgnvnPckw4a06TG3nJlOS5eBxPQk8Ivf6KQhh3gumvIfe862VarsCjGrPolEE
E01qOatxGVBVT4kvOz9JrjTi5a9IBUWw5bY727TI+EL3T4qrExXn+ZT5NXdaxKrmix93307lW3S0
AlB5euRFO2IMjgYp7XisqtdeB3VigEY4ugq16TAU9bru9PYpicZ10mnla0C5VqtYD6/CGiDXH5vE
0KYyPEk7NU7mhfSwjk4xv+fzBony9725mTZ8gRbzLoh+rmlaeGDN0zEHItZARzK3lZdtyWg5ap1s
C17uTpGmtwMBHB1sZv1nsoKb1nlFfzHExHKlWNarhawHd+eQERm/NVuh8BpgzszgrJmZNe9ROUCa
LaPd3FXnjbKTfM9GlJQ3zJxSyj4UpSqhQzWaNiF3mRb4/XFu1T3Jfcwvss3cTOvEuSgD/eQ1qn5p
DCXQOBUYoU6mzsFDBLIMBbw1HVcB9RzcoYe33aAdgRV27eN84vuGoYHcCQJ3QxBUF/NGT0Zrq4r8
89yqyIR767fzaLiYm4M+RltAVREmNB6FzfD7KaQXnY8GvrER1Cz5M0ySPRumhV2GzrlHZPWytWW1
9obROqmgmchHi/SzualBwzvBt9pqsmhRD3PGQBipqUuGXylLY60sxDpvctTRiP53yKCSZVMUwakU
IjiR8Mf1pfO13dxXT32dGhC6ZwXNRoNHtyG7AYMUjKlxqTtBvn/bDYzGWsGWK1Hfk1lU9BCVNKPY
DUraLPWGDBo5bTS10ShxMPoLZbDIPNbZ4wIyxyiXEp/SJfC1eguzlhokVK2rLhDEb5ddep5A8rAi
AtxhdICJ0XFSMd0e1q5GcOlMPiRchqUTldXAuZlPNMR5bwKz7gdXvcGZkR1JtsDtIVIVLkH3xfGY
kIv0thbwgcOO4unaSGMbrXBWL53gKz9Yj1tYVZ1kNclIVf/e9WpWpadc9XOStH3gAQ5ayAFu/r7L
YiyOQ3bvxMz1VrBNxJKQr1DWNS8lJ3aVWMpnhm8OpT5FrLsWFM9c4pejwm+rzytn1an4uubOudrP
wp+WoNxVkCehxotsVEyDYyYXLkGk5z2g2k2imhehUwTrfrIsztEK8x5FHXfjxqBE5qbP7XZassfR
CD8CNUmJV2I+uzA0iyAtQIueYu0DMkX3nGG/7c19wgANkBv2uO2H5kYID2UkntcLMcrLcWrh2hzx
sdjjqoI9vZmb84GRjLXCLtur+UFDAtrJiFlcAc2wpIwyUauhxLvpoF2FraNdyYx/7cjjV1qbhnxH
FW/XKk1zDmWMkCVlIvIHfgMksSZtbURd3oiivIZoXFyPrXiNE8s/K1EMRhDl73zpNWsbcvQm9kV4
1wtGT2lxk8FGWgaZrkACwwZfdiIGM+zqlxJ4ztz13q/CKFnhSQ/fzq3SKNpkaWTtLKZX+aC2fK+U
7MqIq5cxLxIKgAmxqk6m4B7Y9HnmHAKmx4cgCWS7qJ2RkCGrizZG3saX3Criy3lPAQUPg7GAscvE
LsDWzeIY+n6MMPXJ6/oajVBkrV2FUHAvI7naV3yK9W23U0MCA3UbZGUg1Aw1lhg/15my0I2kgLlI
yGxemffEo9Ybgl6ii2gIYuK/baypluWji4D2USBVrRaMBAg/mNoGs0CTAsBu7vKDfCqq1h4Sdkow
G3TP+QIYbHUha4wFWHach0S60Q4VwV1eMDbosxZOJX65eyAl6BEsxjzCtFaRX9eHskUqOW9UxyDp
qbQgGHmgv98P5NMpWOZbWGzZHiFEdBXXklC4ENz09LlczX1vB7TgZKVVdN5U8o4obmcr/E5hApYo
zB8VyBe+QL6RDRvCfuKnrHbPdMNjcF073UWWgP6yuFY84eERuDki4xwNWX+P3HKpeNN0SrjQfU0v
PAyQKt426IhCXOtsUP2OS9sdmmVZaA1V61bP93q8hU+Ts7aA8B7xXXPrZsC+fSPpVsIem1sqiAza
TTwqlnx025F5qpr10D5FgRxCW/nIg4MlTATjNegnWk1dlrdlSE2Z+m+1SAqycKQZBpdWuG9jh7pd
EQ843ijisr4eMGwVQ2hwW2t0ZJJVzlXSqPkVSp+F1Yi5MBa+5xT0Jf7t59bIawIG1IYKThc8o/cH
iK49KwYcuYnjx+9mZB3SSo+aJ5d8swDTlZ6/xvPUu9TxPGufMLosVXu8SswU2dm0Ee2wruyQ/PDY
uOh11zuqseodWyohKCJMJhVT07P9YevFjbaqCAWYDAExEPmmRIGqpWDvm2qfFknFoJo98oi+7wV9
jxls7gxUaNBkinE8hxAWL+az3nbnh3449/0JAA1eWGbWL+vSsMkeUrO7cexvdd12PtegV1hr1Mxr
pNTU+QtF3fheNjxMMiDLT8dV1glrOyqDcVUhVFoi3O02TeoaV3Of4gTldszNcFlNffMBUXmCaPDg
/O1Rf/SnHeN1dXKf2FOyJcFnG2iB+pkPzkDNC+VYQg2zFpbHoq0IKLTXxEltyHBFoed33g7cuMVC
NzfpeWNaSbuPE/tz4/nh966hzi8kplY76whfc1QucpBMV2LQO2xwzHXgY61MOQwnObWyyCSsqyyq
87eDmRuvhzpVN/MD8hq9V1/ghNdTK4Fa1DnL0FdjinzO94097flomJmlOx5XcQm/QwgJaAvTcfJ2
ZpGhlVjM7X/28B9Pn89pq0JflzYcBaW05J1TiWqBZ1r/XEXOFkWGRZq27uMpSP2vRNB8ZTQoH4Ai
AA7RGn40WY5ppArwUlmM4prF237kPKCHV8+bCRhSTRvKaOEaq4NYqyPfSStysiPuOAFtkcw4zSvt
A1lG/sKn4r8ZmFC3i6pwVrqp72yi9+4sEmV1W1UfUd95oEcJapqbzci1KLe08TKM+/govHSpt711
mDdKbHcwirHsuLok0G4uUUTMcZGnCb5rWg6lfSpbJIWK8KieqhpzG97WVRJZ7nZuzf3VnNMzt4U9
pePBPb5EFJrt5r4Ph9+edwghNDdxv3t77g8nzU8X5MW+Llpz9+GVfTyzqlFm6AhzkAETxpv5jEQd
qe6dbjTOOhLG9qCMzDNHSYd9lyjWWZq1GCFRh3VTir0g9+K8DiFWz81m6pv3/rt9cANTJAvffnj4
D80fnk26qrqP8bt6cWHvFSVSDk2uqmsvECjWG3mvRJCV7RYI/saBO7xCQ+MuVAoRyOTSFh6rA+J2
MZ/lTxDmD+35LKxoF2rWWlscHnnAInKYdSdC0NJ7wQye7Knstrdlt5MluGtyMZFdTVl/LSqfbhFO
GX/ZmIG0Z/6UTQccGUbVaj5xbpeN+EyiLgKrvoyWTVARQpZcU1MzL5VYGscMVcZRSx1xppfW83uX
ngNj6WrmeSTMaqv5ADruEVb8kJrikMuKbJOBGMytNzavcx/mVfF2VLERYs59ZhGghkb0jiYw2PfT
P3eII/WsD0FmqixOnyHuwKygIEAbRpP7Vel2mKllc7T+2ASJES2MXm12rOu3Hw4MbvusNhRffuhP
degNmL73cz/s2mqrtCxxRklfXxq9VV9WciBpb/BBjU99KDYtffLrV8C01GL1fuK8Z2EQgp9JhVC1
VezTZi2IOg3FhYHx/szyAeSTISL2PhY52EEs80bc9tCLxOTVUvvcY7jfa1YFZaVrWDCwVMyvElpj
7WCNs31gFqB2tImHo7WeuUJ7Xm3wpxQ3qDvFsVDLbTc5b+czGu6GS79RgjMrK8E7iTvQrsaFUujn
EKKK68LJcyBSDfTOlvfT1wYCT08EJPAQwrI3hMivzdHXriCQLN6OOgpELuKxX6WSbaF72iWDHeJm
58GROo2Q5r0PfZWB1ZbxHMjj4Lw1HWTNtphUuXp9QdRXfVEXzfeN1RA+MyLGe+8q/zg49/UjWh1L
euV2fvzc9/4kcx/ySXPJimG1ej9aJoIcSjEQoJX7hM4ZMXaL1HAXTtDCubGK+GSMfnKS7hizLJeU
i1Iz4ADoo+aRatA+vjU9rkUXotP288nzwywC8o4DBpyZlgEqjUeNAr1BJ69Qf8en+Sx8gutKCarL
9z/ll9kRjMy3EM7qWittMd0/JvYbWkygchrcKTVk0QNa2MvcmjeJbPEqzLtifozTFhOsyjbSV6LY
hLZO06LdO7g4Y5bb2H3fuFUjvx/3phroP5z5/vgPp6a68QDpU8Fk1QI1C8u7GRWWjYZ/jQ2FhNmo
DFZzs9H5fKu6BQYYI4aZNplJJge3beHyawmTlVJ11kJVoD2yZKxiEdbjhawQB8CFIZwJbzQrMK+V
2ZsMKbPiIKqhOMx7jnlX4Z7ExZOFa4+vxXWMPXqlV6G4tVkCXAqr8x4orOzIn99YqCOpHcpsrxI/
9LanDBgukZLZ62rMG2SCTr4cIr1GDhpuMUIF34qiu9SlrT2mr0BbtD2KbdImIdbmi9qNdTTvBOa4
1HdfcjPfhq1t3BtjxX0s7UlezORN4JlgZyc9GISjHBERo4JQwEJGh5495cr4bDUVdCUnco/ChFY9
9ysGGeKNQSDUIIl+xwGUQzRglPW+iUTMiIKaAKpA/MKjqp61JJmjd2MWYrujfiNy5L5CJZLHl5uI
cMNrx/KfmKRll9yQ3FVJXAdLB95kyTKJbUz1EM6izD2BJlZml/OZoi9Zg9Zd9fuZVD9ZA+B+uHQr
78VT4wb9eo1ex+rlZWVLYpc9VzuMpf/FIu5umxWqdminLn3yG81NBt7OQrPVdNNOFg1bZOMB0fO2
DtU7TqpvUnix69hT4WqGuX+RaY25ck23eApqseN6U3+xDHQs3PK3b2Pz3ARMWog2vYt0hKaYv49y
ADlbgUNaeB06NlKTVeWcaByuQ+e4nJE06oqvkJxB97wHM5Vw4BgxeVcoxqlJ3H4/FHiJ5yaLyMYJ
dLNNDlh4Z1NMWuAmjd4SGwo/6wiHZEa7r6MSI/xkoJZ8cizZR9pqAOB/dK04RggNt35q9RGhNVxz
1ijK1clyyShw3p03nsnIgeDZwlxLLSpWql+lOwdpCMF0cfRFEOCXRD3XPcPz9n7ijS9BlcHzomCC
Roy/WGaVf4iE8A8Wmr+lpvK6a4r4yNzxpe+I336cE8sEFp5FMvrV2vBLjVwUVTuf9+aNFfrREnlm
tzACOR4z4DL7vgaGg89oa6igdYrU7i50Czl+JcJz24ooNxlp0l9o08a1zFXZMR6fuz4cZSK6kkGR
n8+PZzoAUMUeL9UIcZFNWQhgj7L1Ce9Ytiplk6zp62sVbchi0EHazX3j5KdNOtJglNAv9pnOCHLe
mzcOY/JNFFXeQmqMj1oHKmdTNTiRo0Ifj60Is3VjhuGqhCxtYsUp+CZJu1lGcR09ts59mI/DUxyQ
Ap8g3N5A6xifEAldkJGi3xRFSb51PkRkmnFaqCDuchwqmaWJ9k8LqiuItMOTp1Ya421MoaBZ3tWn
896cpOM5xOnMzbCN3XUbaGfCG8TSrgZxA1azXWm9Lk/ugMKOb719TJW2xpttR5eYG0kSQH5+qNnd
YRPkrgTKcA+rlzc5SARhoTLcNmFy8g21eikV5GvIrIwLvSF2FVGwXJCjbh4//fZvf/2Pf3vt/937
ml3xslFBV3/9D9qoaSlaeH79Q/Ovt2SNZcn8mD/O+fMj/rr9ml2+JF+rX550EbzyPc2+1T+eNb2a
P56Zv/791a1e6pc/NdZo+urh1Hwth+uvOP7r+VXwPqYz/7sHf/s6P8vtkH/9/dNr1qT19Gys5aSf
vh86+/L7J6lq8wf19jlNz//94PQ2f//0t//zt//39//8+3/+7f/+/X//w8O+vlT1758UtGl/MQ1T
OoZlmZppCefTb93X6ZDggG6jiFA1zTAdilyffgOSW/u/f7LFX2zDVIWqa5YqxPygiqIah3TxF2Gb
MPxUHa+6Zjj6p/96/3/6P77/X39Lm+QKf0Nd8Tflp9/yt3/39P5AgeqWbmpCGPS/vlwHqTed9b8a
u6yYFSBp0Tu7wTuQBSX+rHUTqV784KI7UogR960XAX2NYWJmOaXSgubRkS2e4pScp89eb3QQmXI9
7l8/fIrfX+XHV6X/5EVN/R9eVK/FJARaOXNKs4yeDLWUd3GfXf36yad39s/eMf/Zj09ultLvqR4n
h7hqCIyAR+dAWyROZhWSkbr59R/52TuYPu4P74AitiurgWVQPxFUKgoErAixyLR6+fXz89X4p29C
/Pn5E6tJ0yGFu1yhOFgTYDduMYCewGoNjHOKf/FR/eyvqH/+KxTiwhCveIJyS0bXcSZPTMsAVPSp
jmsuu/31e/nJP0Tlh/Hxs0qzLoN6YsgD6bnACBWZa8GOzAOwKQRnYnj/9Z/5yZtR7T//mRJJ8lh0
fnyI4eeJG4v6TbJ1pcX0hfuTqU5EClMJs8Wv/9zPflmq9ee/VxlKCfghcw/4QEwduU01jsm2ds1G
OXJPg+MO+QkBbQLDoUooOGBXicklUtyhvwC2qdfMjM0WgBlG/tKwLn79un72MUz9H76ZonQslosy
1n5wPsPAmyKYpgqIR0qyTXHqX3zaP/kBqD9cV+JRrQLPjm1cLf4DCCP8jCZ/69fv4WdPPvV/eA+u
NWSerrfRQfq6sQq6KLpwJpfi/+zZf7hAxD0RJgIi5rlREd9ZG3YaLpCz6M+/fvqffd1/uDSoFplT
GfGOoKIto3jV/HpggqOFIgrWocMMrv4ffko/XCPq3AnUZMAl4UfAMZjQ+ISppVquFv/iK/6zf8MP
lweJiC4meTs8WAx+85Vt5QQYqRpa1V9/Uv/8q6o6P14YUhfFs8jJu8MNtkqywFhpNRRPCfeGgMan
X/+Vf/7/QKr15y9TIoOoSVlVOU9NYlX0ARacG+A/DlBk/osPavrJ/+MtR3V+uBTkbg3rTPv/nJ3J
cty4tkW/iBEkSILgNFs1KduS3MieMKpcNvu+59e/lR754YqZERl3UteDhIjmADjYZ20rO/kZdYh2
PXz2u6F6S8N+3JUVT53lhGr18ue8Pyimr61vM6pSu3ChiVRG0R79Mg3fAJKED5d/fW1ItGVdnZUp
6B2yU4HZ4R7hFKWbjvAwHKcoYQjn/MoaXBsUbYUPFk4EAC6hTUOC5h2yTY+BZ/d7D3b66fKnrHWU
tsw76WKcaloFR/QxeR25JH7sAS3e9uPaIp+8oE3snIdmkmtgltFxlHeWClx1f/n3/5zP3ptS2uIW
btea5uRHJ0yfKcTiTiVLCRRu8cfPMO2SDpqbqA3rc4RjZ/cbOI4yv7dL6U1b8Fy9eOWxEeAxdUim
VN9joPxC3CH5XaxPcB+5oR8v/6FrA6nFCDeIBT50NdWNqv09mVX4imD9zeuS5bYGlBYkfAqoAzRC
1iMIUes0iAwEE1fjlzQzwttmitIihD8XcN6SRjzilkClkOHWPxAaNlc+YGUeKi04LKNISR4W3ck2
O3sT1bPxhv91nF+JB+c/8p2JorR4APIJ0arjZSdqxywX344gV0GHoDqwq01k8pD3j0/affpPuDby
xM2YZPWs9pdHfyVcKC1c+NyYW4MXxtPYoUIuexX+qir/2W698KWWUXJ3WzNatLDbkktVkPenCnzO
Vg4WakOqzNAH1t+Npguu7EdrI6VFDC4lYWSaOaKdJUl6iudMxIOAy4TAv+byl6w1ocUNY2nqSWaU
ZXJTnNE+yuYFWTYlWLf9vBY1HB5wJ2UYsPOmeJB72DxY9+ZjkD1e/v218dZW+yy6sO9ShBd2p8Lu
a205WYR6dpDK27tjoQoc4yiNta6M+0pw8bS1P8o+KGHwDI950lafF8OdqUGMrWfYi/6VQL7yRZ62
9pEITZL3Uiqn/R5vVYwOtmzd/a6Iq+fZTaIrQWDtS7QgELmcwdFNx09VnX8xsAZRQdnshtC87fZj
eloYWGJIuyY5x6chjr+pTO5st1pI/HGTQw+iDpfHf2X6etp6D8oOhEUeYg4OfvFkNaTjvcZEkHr5
58+98U4s87R1HkaEepuChhegYl8UOeXdGAX/AbTD+q4oOB0u4+5yS9Z5xr7XlLbWR1FHQViUCUhY
86uD+2LfUMwYlhtHDdQg5t5XsD0bOSGQr3uVXPnAtdmmLf+cUj/411l0wnza3SCyBSrot+N2Rkc1
kaS9cZi0MFDzLlFT3CleTNxhPrV5FX3zzqDoy323Ngm0IIAjY9jYSORPaTEbwJlFGkOimER3rZdW
GpDasg/tsLbhqtvo+fziBwYy9BDCRPH98t+/MghSW/JR5EULj5LRqY9yA2+owQZs18VHoKrhfizL
2yKL1JY8BGcT8UQRPeVD4+zmqfroxmHOY2kKb7j2siszea2zzl/511058aPOs7GJeVJRm/EGY8ff
KH8ZrsSttb7SFnzEg3kTYiPwxIYIrhxiYWn5xmGU4fe897wru+JaK+dv++sbmgh3cyRq5Skbes9/
YFzss4o0o+GDA8w4AYzN/dlprtxy1vpMW/xYzrRO7VhoKUYw0GjZrMeMDO3h8vxa+3VtkSMGSEI7
EuZLHzZotHw/tra8hpBdvfz7a72lrW7liDyQVsWYcCramkH6Dcy4fCyq/K1LpHVlTFZ2LKmtcihp
YArxs3/iUAfU3kb2HEatg+h9LveXP0Sc+/udIOxqC33K4hQHbUhI+OX4NglUyhYhimejCyXwru2m
spw3rgXS6scUtjgg4U9FBvShaFsPzF+zJIZ7VJL6Wpy/fYXv1YZHf3y+donKZnvfL2Pt/WOO7Th/
9GoXhqafQ8T+liWj2T94ZPBQzgVu51gC0xFRxGfqTq8+XP6881e893VanEkd7MqFHLKneii/iiZ7
SU2eD41+QP3ZvWW2efT6jtqKgMfPyy2ujJmrhZzRTjxpzDHCINP4ErczTFAbuadfV9WVIVtr4Twn
/1qpqWwLmY0+UqhgXoD9GMkuAIx3TCgPvhJy1rrt3PRfTTh960xAubKntrN+w0iERFQZGFii4XFC
196eO66D4b8BVSCvTPaVJetqAQi4uxziKjBOTtNleDPbiHkGsP+3HZtdPd6AQ4r9KAyfZhmWx8Dw
0CZXpKFy4LPZ+QtvG34t8FDBDVoJKthprEqMP/2zK/sHH1N7Cst5bg541b7c0HkGvzez9QjEuJPQ
h+pyPqdRcPsRv5Fin1Iv2U7+V1wzzq/h/Mvl1s6z973WtEhUV2M+4jZqnMoK9qSsO7DELuNvJgo/
QK6126aa/7nc1kpsdbSIZGWkSGY4fadxGHlzt6onMwSS09hlQJW28m/bIhwtNLR90fToFaoXLJSK
TRl406s3WuHXyx+xMpsdLQzUVhv4cWaWLwIjbMqqCrXPcdG8Mhwrg+9oIQBpTDvAUlOPkZ8U4VmC
7bfuvW0XY/o7Hz03+j65GS4pxyVxC2/eRW5JGc2Vxtc+TQsOFLqCB0mW6kW5bfTc86UkOQJzurvc
c+efeWeqOVocSA0P+EBVo6Hj4nwveLdBco2jxGZCmnjjMnW0aJDiGFeC+e0evdmmxiQf8E45mnlE
GXybYpGwu/wta12lRwO8OVw/k3RVWpJ9LoeQ2r7CjV9v+3ktBgjRpilOss2Lozxs9pTTpYAOEIlf
iTErq97RVn0Ib9qaM4tSnkVAJoAkuMXBZd72fR9v8t75XrDxX9lyVobd1la9k5BEC2e3fsn94uyc
WeFTb09hcj85g/fzcn+ttaEt+bx2y0Y6lIcskIbiz7D9FRyorMB0GEoVwJf7y+2sDLutLf7A9vyY
idu8xAbEbZR5dr2l3qgNt5d/f+07tOU/k1zsM5gznNlml4dvnwrZYmi33NzTKzN3rYnzv/91AhBu
NBKF/f5lngOBqUMQ/Ei72X5oIjbRK9NrrZvO//5XG1hwRi51qO1Lrhaw3GDoHiuKtK7E95XJa2tL
3HTwvpjDVj5MPrgmbJUZZWqqGwn3C1uQ0A3uqWyQS7ujxN8sf10empWTk62t+Bgb6GmKEbotxhT1
08Ea56yD1JhQxHW+4xqBX++EQfzs79opxvBui4H45H10OW/J/LZsuq0FhnxEvgdgn2Pv5ERkN3vv
TnlueGVunKfZOxHa1sJCKWFizlKlT2C/jQNCqYMa8IJIOFoPw/jlckeuDJ/Q4kEsqaUMppJPyAex
DfMmOpa8HYH5mH9PNFl4hnNlx1kZM6GFBccruqqkxI8jO+jTIK8e+pKdpkw525ybEjN1Z1NEMWSw
/L78dStTX2gRorQp5cVxitI3xSvrfWlRKfzNrj1MVC43sLJ+hRYiCkFVKaXs7mkwRgr8U57yD2kw
m8mm6jHduLKC1wZJixLtMHdjPTjRCYvJGFaK2ai6zR9U57v9wR8w8/o1LrOKpoMTjrZxLXBY53n8
zgwUWuTg6OmGaTO3J+pfS6/bpeD63Qi2tA3PKM7T3n6IENaA0Ee8O/bph6WhZDohwVjH2Zvridbd
WRMlxv6VKbTW3XqwsTJ410FfnSjDw1M5GaLumDeYoGySqVLHy2NqrSw8oQUXRC6kxorRf2xyHIjb
O0/Jun9No7py3kof84oSHN/iZFzfYepLBNZYm87A8CDPDf09CE8ZvM4VzKA7FPBm3RznoKrSN5Bt
aQV1xYTyv1/mUnXm4fKfvDZBtEDE/TdATF8sgDX6tAQSlDYDftxlhlIixVwdQFe0o2rJBePatI5q
r6Wz1ta0FqNgNLoqQtd76urJnAoMNBRTkuDrWTujBpr62/HglcSY4VkYJO9K0eXBEVG3musrc2Jt
uM5qxL/3twIf1c4t/P4xtmHdv7n53A4IgSvBMB7sQEzxvZNU3dKexiwU0xnoE5/N1vqhqb74MiH9
iu/TgDAZT3rV/47bfpz+syUQtXifzhgUbeJ8sq6u5pWgZGlxcJxt/HVtO3pJ2xn2PWDEqdyAp5G3
7UqWFvRCw+7rCsLnK7xQH231WGX7ooza4Mq+9Gf5vxMW/gzE3wcKCuzKeAGJZzpjXUAnGcfQAF8Y
1kX4ALqsC06owUIxPi7Q2JJ6k/qSuqw91DGjQz11ZgaMuOkGQJVwsIZxa2E3Plom5kN9jN17K3EB
yHaKqOd/aXpf9iHPI1UCvs4Y/YAIKARWS8d26n23uxtkAKhqm2FxmRjbNIWV/f3yulobKi3w1uj/
p0ws8sRpdha7VLqBsx+Gbvx0+fdX4pmlBdi+nmw/juLsNYxDUE8mcpevKFygTlAH219JyawEB0sL
miOGNeAN0/jUmy7VLjMWNyk2VeBlpvkgVP2BVNd05cj8Z9G9Nze02OmKCNgzGc7TkheO7R5cXLa6
T4GQPY5rbdvgJbMH/4RA4Dh7boVsMZ4L57+uq3PxRP185f07jjGXuQ1lpdCid0NiYsG3NXMVWl+n
ZBzdaSPLKEG8OYfxeDZ/zmz7V9nFfeTeljT/sx/+NcHLOPf7pbNxeghG7Or6eoC+5k3MvSsb+soO
8+ep7q8GZvbMlorb+ETpvYMnQgshlrFZeue1ZA+9Mhgrs1dXoyIIajMr730EK056bKqksrfwcq1r
wsiVr9BlqKGvyg46PcKdYDK22Ks+q8Wx7kOV3tsWdumX18ifxfDOlNLVpzhiLPgQ4+0mqtzBWT4Q
dUFetDQ8/0fhgOCnkhAL+NY6NHm1FNRCzzGMpTqOzsUtlFb52ZecW29RUdA6gYzYLJ6ovW3emYl5
5Y9c6+pzF/01oEkfti1QgPmUWK59gIFECZuy5vHr5T5YWcK6BDWNPM4h1jKdjHn2P6KTeh1syO5W
g1Mo1WJbz7724rk2plpEiqtc+K1fRIAo5mXCliLvs6ObpQXJO5vjkH2HIXMVTVcWwkoAPNcm/N1v
U1Ribm7kzWNjCNvd2tBF8XoLUwWWtVzqGw/QphaVSGymc1BEHhq2aDoDJnKOX//NcYsbQ+H7Cf7e
mLcs4/NgLW0W3TgptFOZrAOHpN0cvcR+YDbf4qZtohenKafbNnpTO3zlveo4TWEyBI6zeXUDe/oC
+fbz5Sn37sgIX1es5hCw8WE2OQTjqXeUcXuP9qp87UscdS+3cD7v/M+6pgXtHDRTLNTlcwXoVBZl
8GSXvVf9E7VG3Z+Nsq3KeiAO+9gjYPWrnG8FGGFrvGXe0bZ2RoqUAzSjta3HMXMsIouUEUaBao5r
/MVTbzhc/sR3VxPNnP/9r7DQ+Zays5ARcmr4bxxhvqik+7wk9KGghuy2RrRDimvx4BYuC1RMNTjy
qxjtHIhuOOZL8R3TNN/eO2NqJ9fi8bmW591x00LEFGHNjh47eSgkZlS/KhX0y1GVgVheJwuR3KYe
TIlLvOGFjT9s6iBK4Ld0UzU6+B92wss2SVAbzvOQW+PwdYmGRJGJNP0ajnIxT4DwEpa+TO8xMYMo
ktVlmKktiEE1P88gW52PoDZiHELyvjWI9FFV5JncB3GbhR8orbTEv6ObDsN+kRh6FN97Y+4r92c5
B6A6+qBFY1pU6Lgs/OZ4LHgDu9uXb0tfhQkwc0tCuU2bQg5Xlun75RPMAi3IpYhvZhAV9aNhBgqU
oCOqcvlItZ69ICWrqmjeQN4Zp3/STlK/t4mkJZ0PDajy+E4IrrvQJGNj/hHAjXW6/eVZ8+6OxR+l
h0Qv4x6YxvI5ns3wKYZbYB1xUbGyK1N/7ff14JeKkhyFJZ8FUJz84DveeERKI+rd5b9/bRZqwc9w
eRPDlgsqbtxkYM7wZXCdgz0L5ePh3M1W2FBNarv5LUd14eviXA+H2BLaT3fqk7ZGe5rW7lsYZHW2
sYYoufJRK52my3Nn+CUiDkGAqKge9hWXpp+msK/dNv5kDt+JuLo+tw8WkrShak5L4aYuXgS9imNo
OwjqnlIyOTOQbmwg7JMJ59HG83q0zWzaYI9R9bzfqbx4a6cBUvgbys7ecbZGYQYFM6g0YxAApl84
e/ofM6oe5wNSza1t3yd9OgFW7d2JQltMec+0dJRo02s+eOYSHUbsmngBxwexm7bCqVJng2t6IhJe
vVvW+X6JO7KQm1k0tlquzP6V3U2XEjtt4Y+i6rtTkUXxF0qPz/iZoIpBxDbVbSvgfxTDEu327Ap4
Lk45Gf+VgqveP7Lq6v8ur4B3D4XMyPMk+mtzGWwzoXDbmB95phjVExBVGIGUZ0aB3FQ8VJr7kiKw
epPkQCTzG2eoFsvAd2VDXrhUA5Ypaf/NPIsBB44Y2vGV7WxtDWiBSQ7SaEZc60743FuvneCeRDVX
6v683GtrP6/FpURViFVqjKPcxoJjXWA/7qLyve3HtaBUtOA03WiBFegZy7cASzGxWYAxO7cdW3SV
MB4/s1nZQfg45XNYfHIpF1f5zgzT5My7rqPsn5u+Q5cKm3M5BVOQlMjDR2reWZSN/LT4KmqulO6t
rD9PO3/xLtxUOS5WJ1nB2d/kXhfH29yA+r0dfMu7puFZGWxdKuwoaoKNoA/OnptJuyeBmxV3mHOK
a6WRK7uQrhI2sVONq9hITkWfvE2VwFYSk87tGCDtc6flllcGQVXj/1/pktutzxcEL3Xug6IOhhiX
h1xhVYuly+URXzmMe9q6dkxEp2HTdo9RWPcpPCSMotXP3M0j3yWX6vvDXS/nYiZHKlXxtXewziiu
tL02GbQVX+PpE8JJw+wCnO62DQ3/zgHCucVBrT5e/ry1JrRVH0g8xKWh/Jc6WIYH0/Wihz+dB8ro
WrZlrQlt7Ye5UdCBjsdtr3W3mCYkmECW7pZCyJvUwsLX1cIyn5wUNRKAJpiBn5IJkMDW6Mf8mih9
5RN0uXBsGG2bTMp7CbIGSPUCS8V0JrnpzKu9tDLPdKlwHg1ziOSsfPRKfFm7AQT6T7NUjYkpFnDT
3w5GdstPPA5LpH0F9Vu3zTF5XsB/bZaUYDd1P5jigaJ/72EehXiu/Dm67wpeBy/PsZX9WJ579a8m
cgjm5jR0xYPl2dN2xu85qwXM0rGft3Y4HlL3tnpYJoIWEFIsaIyQufaMY7Hxq8ya8YsYOL1c/pC1
aaDFAjlxd0rcLj81rp8A3cNlxf4W54HZAi/DH/zadP7zIvHOeVRqC59dC1/Jekkfu0bGxa+hT0f1
GHJ+AdTboZf95BpjJKwDBn0WxGarkMbwtQgip/zoBkXcnG1cZJ18Uh3wImBrXTr+ruckrNDuYhvR
P8EWRie4I51s1vKW5DB9r4WSdq5wQOg858V0Btya05YE9yYsTa/Y3db9WiAxZWd3OcnJl94Z5+nz
jL0DSEfEaGqPMbD79XIrK1ujLkiucQ9JM8Lsc8yF+zTDi34usqq97ezrarkdqRaBPVkVIsmLmvxb
PyeeeTRF3Iw3NqAdIEyr95K6GcVLTvofqJbMfHlAOX3tEe39hwxQJ1rAoLQscR038R67JRmc5y7q
TbnsYdYoeydtTLcwG5vGKdqSqVBwmYDgtMcSOUDBZLCNc2IxGEIkQ6pZ5D8xRGdI25UbECO+1uj7
KW6tSi8w4o2VdSaK+cjMTe/TEJUOaanLY7yykF0tIs1t1g9oisLXPPWNJ3Cu8QfI6c0bZND5ynF6
JejpcuJqsj2jCcPoccCNepsGGI9BfBwf7Loc9v4EmnXkhrC97Xu0wOQsM/8bYusBD3rWO5R+++yr
MuFsZeI6cFsjWlDird8c88ZIX+uiTgHyF0PmbVrXhkTpucvVk+Pa+tPCCI5lEd5/hfFgGUlmofDF
m2jfQqRtr3zHeaK+E1xdLYyUZoInMcjnh6yxF2ae9UuBqn1ofKDeUY4P3eXuev95Rvi6jliaAxDN
uTMfQzxYXLJxM2mSuzTtPeskRLz4d6kJsAQ6WZmmkbUJSL0x6XFCF3JnlEbiNdsI6x5MBicfEMO2
Ki054/hOSsDOXi//lSsrQVchSxdBHUbV2WuQR3G8y8lvwFwu5w5IGpKny438SdO80+W6GrmCgRgK
AxcAD3SBr3jCdFzrpZWl3+SbMXRl/G/ZhfF88Moor5O9iS5BbixHtBhWw2ZfkjeBOGQ8LEsZg8oP
hdWOu8hIcYjaWEYcLPupnvu5O+UcMifghGY8Vp9w8In77A4AaZsED/inSuym6zhQ2DBRYvgPB3Zx
NopRThHJQxirKj9w6xrDL5nT59aXrKtVFhwNj9f858kB55tt/aFz64Oi2B6X227IcQcoJ0cE6oOl
xrx45hgthmYv29SKf8Uw/SyxAw6BFt8x4IDIPfT+KPo3oSrDfI5trH/+s3GMTO5J6jh5svHKqhaf
xqHzjGJXzdzIeDpDQHDEhsEfqq2Tl6HxoSJ9jWMVJGB76/rKw7k1wIU6uiuwFXWbTRaXrnhYFmw7
P3A9xTuEQg27n+yjXffx4D6WLfC2H6lwA3WsKX5xvnmTHRTdbmwhRmI/7fQ1boIO9KdvkREG3YNp
Jklg7nwDSc9jV1aO+sBTmI1vfG127bc2VUlZ7zGA77DF4JY8DrvWTg3sVXCGCNt6602dcc4sZ8by
lOYiieQux5oKbj0s7IKnDUQoUAWD0pBJtjGLpEiuzL93xTisRG3LcmzTXJIuMh+6oSBIJv44y7cK
j4T8vscMIFGbZDYdGW/xyuR8tykUh6hsbxddVny6vARWopqj7TgWCb9K8G7/KKug3rZqJNkP9f82
TgufeG73rzM2xsOY2wfj8uj2Ax5fATKQdDdbQXplh1n7+7UdJrYd4cAcN56dXo7jgQtvh4dBijj+
7rYO0nYXB31WXGdO8pgS9pcj3hXRZ2oYmISXf38t0GnbitnkblVP1vjQjTGms9sCVqlvb6hlH8hz
djEI3csNrfWUtr2YvtGq1qng+sr47KsLqxSPUq/pr4zEyvalC9VDfJl7u7CqV6zvwq3EROouV6rb
mioZ7uABXYNKrHSYrZ1UOzR5oAoCuLNCVfKAIbbvY4vlJHDLlyS7Vhe10l26Vh3TFVlm+Vi91IWd
kiAqEJdt4jA2/r08HH8ek97Ze/681v21MgIcM93Sy/MXH1/4Qd1jqNym4kcp0zDMdgUM05Er1GjW
ddlsgrBXJc2bbiawK2rr9LjkUcNEmVM1Jb9ZXEo9dMSO8tNIWt/atZwkoK2GVmI/kXzogTkHvhO8
wRlrnp0g65dzjQengBqNgNip2B2m19ibQ/HFtOYQxGZh8bK+iUVaudEGDqBp7uIazt+0Ld0hFD/m
3mx6EktDX+/GxpPdQ4hDcwUtGeOBBvAMH/TqwIWc3gJgWTkygQ4lEX4TAxKRe07REkcdn7dQZz+X
M1bA+zbKZ4x+ywbvY3yme4DH+1Ya5/2tnTtMxwNfhvkR4ST16ZtMmF29qzmRjIcW5bj5EKuwQdXL
Xab5EiJrCjuC2TLZL3nZm+Gxokan2Cm/EDx24N/olnuyCzFn+TCfzfnBgeBqF/cQNGGgbkxUieWh
zioUrPeN6izjg8gaQcrQyWWXt/uI7E4F59WxAt4I1dyiCEMJ56UvVGgV2S/uI4X/KR1yqX6OWC14
WG8L3/L7rTSdmnfXMLXJPbZVMBblMa79vPricTy2KExSqZe6+yCDgEdpqddWydZFCA9bNFIDfgDL
6KLDPg3dgD/QJ6trkiDbcILDbuPK/Hz/NGprGwOIz8iFEFu+xAnL2fSUv02FT1Xd2TLM7imqQOS+
BV340Y/xe77c6B+J23uL4rwa/1oUIpxlNTkjTtxxUEJ6d80R9yiZ25N5TAOodsGm9fuYZyXTyekV
/BKrWdxJWPQqA4dST9gLxVYBxwbsoXP0UtiTw8vlv25lu9YrJyYSxWFrQ0iI/KH9IESdN/MmNfrQ
Y/hj11F3hiGcIIZMW7WkjoRcxCTJkvtgKW5LZuh1FLBaSwFnMzmBA4q6U5LjYrJPkrqf95c/cuV+
qJdI+Ek8+Tkh5DFp1Cx/ZZ3lxt+rsA2Kr03rymQmVAxeTYRHVlT8c7nRtWCr7U2dMQBuKMklLTBi
ok3fUz+76c0guO2ZRy+aaOHqjYu02leuUWrXW1Eot1BTx2t0nj8/9M681UslCF/4nEc8zpddm5nu
Ux95nYUxiQsrGs9SjtBudGf6Tmvg7j5UpRLbERM/IBg1VsSbFK8x/kni2wjsobfgqM27ApDXkEIQ
Dqv5SH5m8P7NBnfCni8ghPoJhmiN+TYReqN0X7gYbbkHomCQiw1+2V27Vb7hjwDcnclX3PS9FjeF
QiTxPnLw3HwozSyzPmRzu3jLlTPASrJYL98QfV95RZGIZ5kqNioQOc1kwkMykzTdKLH08YM0U8MR
9wYgYh8Pd07Y1+ovVw4gemkHFOxChdXYvkrP6LYjHkz3s5eHe0uSDK9Ef63md2WyCi0yypkq32pQ
zWvaTuwFUeWfDL8SVyrz175Ci4B4WAZFYsTygwwr4yAa+TnoiHpw77NNJYqvlxfcWivasRnV9pTE
jSk/1PZUbgOXsh7wBube7Nx7MrHFlfmw1ox2eOaqNmP6V8sPXCs6sNGd2INM7za2HL/4letd2avW
pp12hh4rabfV0tavuNVkgAWszKsflahNrD9by7SbNyc153xft3Glps3iel27u9yRa5NBi1xoINHS
T6j5hFX4v9Flz96uyLgoXunBld/XayVaPgK5lVDPYUYpK86Owcel4XJ901//P5UNAN0RCuIox+kv
vB/bqD5mcmqvTOWVk7pe1zA23UguXGHdYLj2RxGf83KxASup8FXy8/IXrLVxnnl/HRhUkQ1G18bJ
C4qw7sfsL2DkpGvNvzvTCdWV+bXWiLbiRSo6rzDK6XmUZeXt4p4KlkOTlGG1y3ArugnOwkFQW/qy
WszKo/jzBacC90OA0aa5sTl+f77cVe9zG/l9W+urfsr9CLnSx6A74/6QDFizeV+LGuU821GGyT1o
pvZzOVfYRW+EVbbTDovnAklRbyY2b3uqWMzsmDXxgvsB9JPMM7fLovLyCaFbR2L38p+6sqD/CPP+
HlUXi97EwOm+x+QPB/Dwm5xgNuDZKMnDsJc0pbvvRH0Nfbdy6NHrB0bpO8bIQn5B/tN+aAMCYIxn
xT6wKB0TGWUsf4xeLn/c2pLWQobsqSmbEpZFjLhB7fCP4z1Ksqdcy/Cu9J5eRtDmblRxazWfZ/zr
nekwI5qJ/D1yIznHiHPL0VMHsg11LEg3UOrBSSIS6Y1Jf73KoMez20nm3noO+iibPsxjuHg727Bt
567A4iO7orFY2Vv0KoPZ73CwLOrq1Zxj43uO7xnZmXhU3kM5L42JLzCUpitxcmV+mFqUEWnotaJ0
nWcZ+MwKxzDxh2r/LZNRPKtx+NJ1VwkMa+l5vXSghyAh87zwnvMyD8s3c2rbcmvaTiZbAAOZGIad
yqn2fRZ9iZPTFphmWjhHernDoUbJIn3Lsc9pD1QqAazbKkH14IMrpii8kklaCYemHqdKTFzbEo55
6nEYrZNl3o9+M5EXl9dAHmtNaKEqdqIh5xWkfOUGbNzPeXqOV9L37xoOLjd+hnY4oVt5Pg2S6jUW
YbszKwJtNXGVTSzjpoICQVmcFnGbobMH4YtXik6X595NircENPLhciBZ6yQ9kFCu0CWjO7+qJov3
8VQiqZYceHmlvwZRXdkzlF5VUAr8WNVQpS95m+abYKTmPLcRFwTn12FyLef/o4zhEMCw2ij29V0e
2b/+/EcfsNWfi98XYumVnfj9Rc/P/P8OLTOTZEzkz69B344bNfZvudueUQ+Ot+FJ+Lbpp/RqgzLO
ElXXUryaeUcREg9lJ7M25G6o2+zKlfT9wVN6pUHgssuOrpe/qqI2dykiR+fONqH2U00/x9cIfGv9
dW79r420zHxvGUMreK0VpP+dnH1DbNo24jEh9aK23w9FHbnPt8xHhSvI/2vMmZe6dGURvMoOy60y
bfD7Zf/sCtneXW7h/TisdGF+7iNsrHGmekXOFh/yzOtx4+7MPUYlL0vdOPvFm+WVqbY2QFp4QC43
ySUNg1dlzP9g7RMcffKBW4pfs/3lr3n/IKB8LTrklU+itWuD12A2HIsc5BBFWz/1k+5Kd619ghYg
qI6Q0gsYELQuBWAq7pHwF43t0oTXzhorTegqe+UvZu6LwuedtjYObTQFO1U05WMXW9fARytzWNfY
92ogfaZa9xk5XfFmpqnCtHwExu6H2870K/M773Q4eO4uj8raF53n3l9LRjZIXc8mFZ/LYKBy9Rxe
kK402CmP5pWBf5/wKpSuZhe5kQ04Hsefw7qpsFeup+YY96aB6a49YH5t58SZPsvME4wIj3PNcBac
DJWV3TYzdKk7ps1kRXiz/pw7TvYYVuUn1Vb1HZqcz5d7cWVu61r3nPKXxbdE/Fk1aXOmb0cPiY2t
122/rh0PHJz92Fad6QU8UvVf3TvdN+JpFF+ZAmt/vLb0e3Kgc+DG80vZztMPFZcVPnVtdGPXaMue
1/ilF5XIPwdemqSbDrcBHHNLjHYvd87aBNZWfR/a3eybfvqZOlq84MJxYTuR+dJYm6ixEPhcbmal
k3Rpu1rKGZJO7b9gzOjtal5V7s51/zcdzsB0aavQCjiL5b390ge98S8lPO1xzNKmhBsCK+zyF4g/
apL/TdsqXdVOrV9sYOEncSu12uRUOmNRHOMYYUG2H0KmwY/EtOr0Yxw4U3afys6LqUcLDL/fU4Bl
i33AE05yNA3HwUJ5Stx5o2IHaWM8RSauFIC7qifM9lzjIxdaH/NNR/rJGG8AO+XdvVXzeic3PADh
wpYvcXRg0+SVa/aEEZyCqvO+D1YzdXeKioQvs5224jS6CW4zZINIXtd1W1efa7z01GM7JubcbOIe
IeamtLOhvscj26x+kgArir3MDDQMoVXhCa9I8duHOUynR47y3c858PLgPnSX7Luy8QrZm+dqlAPw
J9yn52IprZOSUfAsIqGmY1lVpnrkkOz9MrrQGf/tl7hKv/U2JTpHM6PAG5zIVMuPYw88/t/ch7dT
b0aZs7m1SdfjT2kVdr6lbpC7GlQ5uZXdhDuwjL3yZ97kU/VQG4ILlfKa5iShkz219Pj02v4fZ1fS
5CjObX8REUKAEFtPOVeWnc6aNkR1V7cQMwghxK9/x/29Rba6MBHeOjJQarqS7j1DXZm+29MUKnhn
IcsyfwVgavZ2bASQ5DtEpZvyrikofEv3VTSkg90qFCzBVdRh396nGXS7NkjIK7ql1STsjyaux+gz
C7r5yBrYpR9E1fX5nQgknfY2iaIZTn94WG6gJpeLe5LFlb8LE6rohk9z7z1CTqoHFWJDMtvJw5y0
qBEzkKHKhyGf7IvB2yg8VCOQ0+1GJ93cVRDWhpf4vAOpEgxInYPvdsehKg0Vogp8Kw2S+xR1KOuq
Zgyfp1D3076bm+ZnPE0wse4ucKNNDS4d29AQN4W7rC7y6tVyy98LP4fm6RTI9m9OhhlrAvP91evn
AHpK1TjPP8HYlfqhKQNTnBVqpZBgEdA1x4oY7Ncx0/MvDW2WcJN6k053YzbXsLnmofddhL1sXxtd
dO2WtZ7M9+DtmepZD74Yd4DXlmQjp6hpoYEZ0WTbgAAR3GWxnJ5CGLJCBpPC2S2z8ZQ8ozQq7S4A
+xNIJ2phKRtOqi0ecSh1EJbqIDL1ZwvozrAVqsdyFdbkxV0ww9L2T/DWul9JoOnWqyJZ3cNSNLav
xh8gtxrOfYzHT47X4oOxxoMNqYaW5VPVXsasTxicdu0gqmQLSve4zSvGunFnAwBeD9EFyryN1IiU
CIzR2+8Krnf5ZtZD+XkG4qf+Jlp/IPdR3U8h+jiP3oboy1FdZ8VcwmDqojXhKbwS9k0LkPTOkr79
20do/8JLYrLHJJOz3CHTHv4qhMEP0ECEokwsa9iqo8hJn9rUL8g2HGLwp+rConnRAQywrTP8/U7y
sA0qeJtG6hEku6z41FW8eiOTTEb8QxAcfOrLoc73I2SeigfU8S05TEjrvvDOm+V9qIOgwh6ryvm5
Lbw6pJtCQ/fjW59EUJQtKtSyn+fSdm/e7Cu6x5Kvs12QeBYOVBUpv3aVmOCzA13Y+Q7u4UP80BqN
nAJcViKA3UQLSb9CjfjnAz374aGD9uaXUvaogKYd1clOEEYUym4GDF4khv3hi69p+dVIiIt6clYJ
UP4SUnRZA/D32foXmLBJ4Mw95Yp+jX1oSeEiAT7Fk+eZlK0cAgunpcs4SiMNCfqp46cwKpTZM+ol
wa7ITQuhrtiv+G1XCpd3VBWkz8MwD05K+lW1gy59kGxZrd+uH2VLh/Hl9w+X1jCOeRZmQwIiSGS2
BXI+nyLPX9NtXBoj57qlcs5U0tfZG7swmVQKuCis/3K4dMf5yqVlqQPOlQuu7X4wmjx7S3vj35HL
i7u1wY13+ti5cpFYQ5MkbILTREPYqGrt3Q1JMNZbnQ1rTj1Lg+Rcu1imaEuKOjiNEW3bO+wpPy4q
uJnP8xqFemGQXDoRuCooxpdwWw7oYB61N0BOeUj1yoP39/AG7pKJCgZsatFO/GTndoSJ7lEpRDn4
8sGYZ0T10ZB8Xwfe9zHha9DtpSadtxZXPgWEVXNQM8yRYeItfA62UNkmG4Q4u0Vo2cH7uNlmxtjd
9a2yME8usUjW3QXS68enKiqkBiDW1MOm4QJnwQiF9bVM1dJcXZr/sCNh/szGOgc1S8mMKngnyzi4
h79ktSYht9TA5fcPDUDs1E8H3sQnUbXA/igVeM1uJGr+dX2clr7vbPowSnNW2BLcshiUyS0n82gO
WUwg53S9gYVkjksmgh9zHIdC6LMZo3IvAb39AfpMc4QKmr6rUNfrdmMUy5uoFdxlAbEoSJs01Wgt
AvNAZ+OIDSRguC5WOYuXt8lvXhOuLYG2RZfEY6DPXKS/1Agn8I00vboLhwqaKPNkdxOsduDFLqbb
OuVygoid+ryWUp/hvK5B7cYm0QPoudml2euztJB9cYlBUOCzYRk16FQVlns99C8V7+J7aDq9lKA7
7a63srApIycQUFNJFo18OAO7pTc8ChScXsdPM7bLSgsLocalB138TWG6p/0TxQkDVABvt6SzG3kB
hxgYjm94qI/c1ncQv1x5wy416YSABhbFuu3k/zdJgvmnhd+rGBBV/2kRgiL9pvL7zYR1vrKpFnat
S+8RUVmnfTKhiMsktY+2kFLtqxFlgZUGlmbKCQuWKj6ZMh/PYixgUSryaBKPMwyCyJ2HqtVt5Fwe
0X9HtwqOpCLn9XAmGRdfOijPfbcz9x7ruU5WisxLQ+VcCny8k5gH4NYxMcEsPlEIf3pbgGaR8b++
qBfigUvoMXU7waRpnM9kwP0b6pp3DAKlu8IkX4KaPddtbHZDW64JO/9e/ZVyl9gDL5F+Vjrqzsqa
3pw4qF64DPYeJ/ahErNiO/CJSPxmIIjIf3Ie0Oi1sDWAQBsR1z7fxHDW9v5n2/4/N/LP/wt7H320
F6K7S+DRFWA3MtUooWRz8FCN6iXE0xYwWV8+lTz+jBvryjZbGGaXxNMhG+DnQ0WRRld8S0X3LBqM
LI3oX6JOt8h4vfRkPF6f04Xl71I2minvpxJlsDMnRXrUQxd/T5PEvniGRit3+aUmLr9/ONj5NFE/
jrU5w4Ah/0S0AjyA+IV9wEWpWUPRL6WgXWKGHHFVjbkl5znuvsx8TjcA0XovtIaXCS745zBJN8OE
5Zrkc/QJJrIrs7VwnrgOA5Bm9DrYP0fHoqfQq5NjUsw7FjIfxWvpQxDegx4u+3x9tpaWhhNFOgCB
0zkuyRtk8WrgPukW5Aofo+kBGEZRrPRMdJpIsoZfXoj4oRNSeIXEQohE3BsB32lTQNyUefj4PzVK
QLjrLeSk9hmFQQjcUFf94i6h9zf3jtB5eSiajqqvk+mMun9Rky0ybWDBbGQdAXC6SQaN9zkkXEmQ
7FBp8OdniPA34juyYtR7KpukycYdBL5yG+8tC7g8Qn0Ud72VKViYcJcXwrtqrgqQNE56FFKdecC8
8sWoJItfZhUh04DsR+X/QC62i6udaeU4pz+LEdpB8nHM4bx7XwBXysAHuFh6bGIfTJYti6rmJ7za
pfkq2wTw5G1tukL+qVhfFxqiQIkAggmQYiQ9HgEfv5Sqyy4qvAcJcR04OrO+lci2pQVB4kQMmddE
G2hqjGG5C/vSju/TDLw5hi2duzN0YUq1a4huSoAYCwgfbDq/86ZfhVeGHiBJEV4OgPOznCZvIorg
SrUBLswTO11DS7lBrbVqgge8amn300BsEoaR8WBbiILMNOw3lJOYvFGLmdpriPXCYAqqOhk9FCBX
+Gpf5ISBp5PCGLwudlXOqDnSGLZ2ckOiMFTvFdR7UUFMG2CxziyEtuoZoODA+wo6gsiLbVWLCZJb
uivpoDc5GaP2CJgpvKy2cJkcg6cpLkr2TSoQm/mm6oqM3XvxkBXsnlkPFcmdHEFwx3+aeiClIj0F
6577vuvy3kKm2lTiFUldQcOd4aKC7q4Kh6g6+AwOD3c4yyksHgJIetQPTT5Mo9pAlgja/jRNWj8E
coGbnu2zcSLpX9dX3dKiuwSEDzGUkTY0MWH1m+XFwcI3dUfqwQNCRb+10C1cWdsLNwiXI0QqZnPq
y/iNRARp+5CWQ3WHWmGRrFxal7px+f1DN7qxj+RELFIWwMDN96X12s8NxL+eGwhuTfc5b9aAHktd
cQ6dwtq6MDXgCOGEjPZeFHHnPY5tAKfW6zOy1MDl9w9d4bjOiTiSzZsKYv8nqL15f4pbSHzchqdw
yRkUZh8khCfuMSwJiE/d2I75p6Qsq/SiHoun2PVuLM2Ic6JUDIUI5MKys6nVuOUMIslFnmbbjOMK
P4hBrsz8wsnl0jA6CKDmXM/iDOFFcOjAjL08vQqS1ztIXMDXJMamrThbWckLB5drXQHrA2M6OHK+
cajzbUij2j1SJBeEW/OnCMG16nzbfk8hYfZAyzW860KjLisDVId0zKRv3mxc99vLToXG42cNr0XQ
JJIt/KG3LW8es2Lt7rHUoBMVRKBjInpl3owGHuLSYFM2n/XFRQvv3H7DYn8b4/kXNeWaIeJl//zm
bHYZEQ1cOvo6j+U5lSI+VCIlj0hv6T380LyH60tyYWf9h/cgwVbuK2reKj7k98ZG4ydc89f4QEtj
5gQGk8LqUvXcvBHZ/Mm1+WeO2ISnEhnKP7swP0SX2zyyRSsrf2GHuR4WSoKC1BlenTmcrh/CLOAP
aduLhzLCzTSPV9tZ2GH/GD9+CEgEzhcmMO3wBmix94eo7YWqLtWmonpGZn6kjyYj93WAHXd9nhZe
RNQJHdR6WZ3OYX1uDA12FsB73DjwddKFybZnwMglUGHcXm9sad05N9EmRypKzXp6Tflc7kg2kQMJ
0+8lL9fSxUvdcW6dKa1KzU1rX6tOZPUfgoxBeJd0UQrhaaPAQcWFGzQku1OK83DNY2dhsbt8iCof
J5VDEOFsfHjSGNE3x9liiVwftaWvOwGCdD5t/SpDkjAb2k80zeWhVCxc02laGDKXEAEU1lBzKIW+
WR+iZmbGlHdzVN8pBTeGiem3BK/XlYNqqSvO1aHoCpgpoer0Bg/R5Es1Qy8ISn24QK6s5oVt+g9g
9MP2sWNW5wHIp+eUTTG5r6BTowQ0P6sepGGUX8O2Btxk0s1KPmFhQbvkCCPrVHeoFZwL2wAQjZeW
94cMwuJXTUx8um36ndxWKiOZ1BDRfoP6GJTmdaxE9EcGaPN0vt7A0gJwQoBmGbPgyJVnyE9dbuXa
ouyPrMglO7kJmqLe+dnqFWJpxJwQwOGX4vW6TE6WDB6sZZDnFiqCPElG6Mq1YWmROTGgCEk1B3VQ
nuWs2bGqYj3exbKL1gRaFr7vMhmISJnnQ5jiXExhCZzEkMAZRdQQerg+HwtD5FIV7CxMWaFoflYl
6O67pucqhSsQj/hhqlmyRrNamHaXqgABmVbF8PI58m4unyuQlbcp1IkhsduzR+iefanrMFzp0sK+
dKkKxJOgXvQmO1KVmWhjMqnSx8g2sXiyRZR4u2ykPr+/Pn5L83MZ1w9BAKV/JDMbFn+Gz0P0El4g
B9RytbJblmbn0uqHr5tBKjZnIj8DtcLuCG/JrplYci9LeNNe78DSaDk7HghjEM6hsHK2XsxhWcOe
u0sWOIygZhkIoGmuN7M0Tu6+lywBZz7NztDBovYeVrtj8RJw5KJWZn2pAWevh0XShBVgIWcNv0PY
7ID7Gg2TXTlLlibC2eaadQq+3lKcCbLOZENHDZvbwETZvm9RqL9ljGKXaVDA59KEw+S94Z4ydhto
K8E/FTA2sb/+/d9PdexSBzihnS4hy/5GRlbiyA39B4gHbECn33am+ON6I7/f6bFLHOAd2BIqEv1Z
RUMe13s1J50+MDXWrNuGwF3ZV2gP8fEvzb3ZrOmx/n72Y5dLYOt60LZP+Ul0ja63gg7ZpmBztQb1
/P38x8nl948bUWd+lRubnTs42xGofTdBuAUtOWGPcz3lKyf8Ui8uv39ohc0GgnccSJxq7CCEg8Rh
Nmyshwf89blZ+r6z142pe5vFc3xqKh68Fv0kQsCZevipXv/+Qv0ldhX6IcKZeoT5wWetyty/a5MU
Au2A6bWdB93tukuSZwqJyPGbD9Cb/hoSOQaQBGHtoIuNhDp3es4TL1wDpCz114kJGjLWbVGWwRud
UBfhwCg++nhz7673dunrTkwoICxT1UMYvIV5ZbfQBCXPbXTjmxbiIv9eCylyhpEyInjDQx16xrwA
64u2Rf3t+j+/sKBdSoEMAcOzfkff+OjN6oV5eL5uK1mjFMFV9ef1RhYCjive38AXvAE9PACkKQSo
ZWrJM7i2L33cQ3E2aG87wmBt+O+hYrCPS1poCH2WZQdqioJjs/+V5skQ3McwYcpexlKL7qaaaezy
BuBVqVrQEoO3IhfJN94o2E+AmzDfZMtEY5c2MDBAWmarxd8QPKLpawxZlW/A/3Dvy/U5WVi13IkB
thKFp/JSgnuL8x6k0R+GZ2tPoqVVRf89EwJiehltg+zNTkjEQIIO0EfJ8kDtBx9ip7f1wNnVXCA1
a6pRnxkwLPUhzfrhR9j7bX4TpCTmzr5mY9pTov3kTc+zfJZp6v9gVtX7qJmL95u64DIHmipIIvjV
e8+wVOt2Ejejve+vKVv83uwQVRDnDW/9BhU/L/c/F36g8kcNnRUCOdBSFt9FJeL8RWQjeAQZbkzR
LmUDrOoEr5N9M8J97GEu5p7dxSXelLoKivYhHfCOfmVN33o7oXs8C7lW2gLIDaHCFjXLMS7uZNoF
yFWJfgLwL+BQpZoGaL/8AAC+XxMGWVi6LlehgEpckeWpOKlIT88Q9Ooe26j+fn1KFu4tLgq2471W
hScE7vB49dCS7QDE+WJH3PYUtAb9oVvLgSxsEhcIq4COTjJoOJ1FO80G5e0AXO0u9IGDHxp7G+8R
OLJ/b0Wto8CnYypejK3F4QK7qVL4TCu/7mB47a2M2lJfnGgCF3jpt+UUfU657p/CBLIBYgjM68Ta
tVvrUhNOTGGDnAV4jtFnI2j+QuYY+Puu5tuukXIlolwOiv+mqGMXHBvCErttRSte/tmOYtTfQoHn
T8eDeJNBn213fYktrV8nsPARbJc8ot7RclbZB1AJqoPJRiZX3g8LS9gFx3YsQp05Vt05DJR9kFny
WaRgBRRK6CfVjoebk6uxi5S1eUsNCaLhzDIZ63s71GGBe15gECajLl+TW18YMXbp6YcLsYpDj3aQ
iDgp2O88MT7ycxZBB/f6fCyYC8UuELYY6ylARSQ5wqm8gqCJh5rscI/sqpdsiAhLDomzorIgtASs
eioQGaN7MXpZK7bGb6MvMgkzmDJCBy7d6jpoFGrF9mJY3LRlWoEIXjK4Toe1AOniUE9SPsIVzLJz
IWC0/IQHkO4fRTI1T1mWqXkTsbFMcE8eIigWopRMSLszzQAJPgkhrOzOVkkVQQ57ADHi+ggsLHxX
/1+hwBBFU6ZOXTdFL01anpnl5EsT5ue5hq359VYWdvB/pP9LAbtgz6ZHUkGh6lGoQvwQrGiTT32r
bnIWpDFzIpEqIH9UDll/Spu4eKxiL/pZQyrutjvBf5C6Q07IVATFSQAntBN4VQB3MJX30BGX2+uj
tLTWnWsNiOIoQIZ6PAkmk0/MKPUpyvpoJfYsxQYn9ohaBlJ3QpxMpi8MOIDox+BrI2agPvTcB/TV
2iHj36eQQW5zZeIXuuSCcw0OTpOwvkCjNShCaQ1Tzk1pOm/N2G+pAeemY+hEmM2i5Ai5KRE9FiDl
IJ04aP+v63OysD/+A8oFS8jERiRHn2XvKIh5zyDhwLAvDErgcJps1U/m8g//5gRysbk85R7sl7zy
xHg0PnStAnURXHVTZuJAg/J7OIyHvEee/LZ+XXbqh7hKBhiHWYDQoGkB1eVO5tWGAsn3oCbUgLMA
d57r7SzsfBeLy8tedIGEHGhK61psGhA4hy2D26OAU9pszW1bJ3L2flr3IyAPrTwhA9gW9yrMfHPn
ed6NbzIXimu9EuAKcKBPkKUIgWrTHR4zZU+i26oIceTsfSACY/iO0/oEGDbNXixUYs0R6lfM3jhC
zvZvILvYB9omx5ADzg4hmR7Iw1rCtvT6RC9sFBd4ayMzQx5+asAXl9m9gXWM6pCnVhRlvTxWawmm
hf3uQmohBcAo2JnVSSeEwt0J9B+vj07X+7D0ceeyAdbwxEYPsywgPrTTENgAWnikK5eNpa9fRu7D
lrskO4Wnarjppql8IrjpPzRJfr7tX3f2M2zJS7jNxP3fRdRUvzThU3bnNxyXj9u+f+nUh3/exIBK
S1SizhqurXJXJGwMnyBciXvP9QYWAoWLiZVS2DrJe/GugNrbcbgsbsjE64dYr2oFLU0A/XcfGNST
c4iH+keYRyp/gzFqAQ2tgq/Xe7D0eWcLE4/INoJO83vnG/bcXDg1WgdrgXTp687+LRB3bFkL78wp
vB940/sQQGbpan57Yf+6ENWm7WscM3N3SpXl/tbC5SHbNgGkUr9EwODpzYB8Yb+y0RYm29UvtxmI
lJ6O+bHrwd/F+f2jiAL5NhP78/pcLDXg7GQQZLsay58edex3D13dR1s+kvCAnMi8EvAWDmxXu5zJ
LEvisvNORkMXOpyLPdbT9NzwFq4N0BXa9Fwkh9aYNWHZS973NzcEV426gEg+3th5cC6K6R2S3BBD
TyHN8lKY4HFuvYvGbbENkhm0ePCZ2cq+XOqms/FhYAojD2i9niGZX29S2T4BvPtLoy65QSIRQFod
Pg4+birXJ25hmbsQxjCap0yWajwzP2p2IpqGXZlkv277uBMAIDkDDsFYBcew8Kb8wGzDqruSR8WX
277vRIDewvAeHjL5+9hCyOFFe3XagTTvxWN142w4UUD5gZYmFeOZdNGTgJ5yUTQjXqdeveEaJ61X
M7adLimrm3rkwhOt6FPW9lV0hEZz82xERz/5DJvptq9f1tyHQ4XCMy2gSOCdoN8ftLgdJrGnk33d
RRo8gdvacCKBhPQHYrKHKxUk/g8MLL7DXDZ31z++wCCJXdyhmNtwGpHJfQGi5dGG7XM4m10jms/C
4y/VBUJp6fwaJdV31CLESpcWgpsrvlxNDDqPUNU46rKuDiHcIKD+AQmJmOZrt8XL6Pwm1rgARKMa
HlSJ8U6k69WhCS8k6AbpgGLiag9Zie856nYP1wdxqTvBv1dBwzgg/vHQQyLXT19BESn+NvADefOI
R72Vdbw4Uc7WF8VcpYqE+kyN/wrriOj+H0SQiOxPq6vmGTUFRLe6Be4hCR+99DZvmZg6IYHNoSLC
5v5RBNCLhO/a7I+nqIzaNQXHhYBJnYhgZD4pAYOcI52l7A+syeZkTzSnK/ndhe+7YEPj9ZUnak2P
EOGEgYaY2ZzczZ7Qf980+678cheGMaoteXJs4EEMWw3IDtWPvPCHettHQcFXdJiXuuGEgQZCRQUU
YMMj1yP9hFw78ogMmOfrnVi4PPmX3z8Esq5p4zKMoVpcoRIMeRsFFcos/oEllp2g9NKvrOKlTlx2
0IdmQvgoowbTIY02xHo+CBB35HPfp217W5LLBRgSg4IahHWaU8dTc6dE8isNgc2cDVmZ7aUeOHsd
8EUfxCwNWV6otyb3nBBIPg4m7NYuSQvBxFVNtmWXC0pxpAi4jP8MKaJUMfQwwIu7iny7PttLnXD2
NErkZvLgefgu4wRS2ylkbaLNGOHkvf79heD7Twz7MM22IEPRwMngTwn4Yl8dvLiWXgkBpk7zxySy
cfrNVxzXoodOJglbK90uLGIXaKhCCfnqFqK7kLsYpnADVUy//DP2QxJ8NyEFKjDSkL9aqaIvTJQL
OyR1wShpp+YdeuXlDnpj4klIlFxmPq2RYpeacPY88wUsHuppOiIKV/9D5qnUpj+nNDZ316dqYSm4
SEPp9w0LDMK7ngxtvlYh3M2PImmClYLOUhcuv39YCpSReIyqnBzhg2SHexkmKvtC+Bz0+3ZOuV3Z
90tTf+neh2aaibPIKF68w3+PPsHg8Uvj4eYNLHAH2z8gqa6P1lIzzu4P5QCJqTKgR2DMZ+hvC5GC
ybjhMBZqdlAhUGOw6Uf4Mu6ut7c0O86hT8cwNEXsl+8G3tDxFsrRUfMEDYSxWJn+hSeZq20MPItf
0xSWRXwsQKc1sbJvsmM6f0lhTfWYGZ2fciWjWuH6FPbevRlgeXS9c0tLwzn4u4ZELC5kemzy6oxK
onjIev91hjTr/fUGfj9bEJb+96KgsJtWoEL5R86r4oBLRrozGmtBiFC+jVSvRNPLZf+/V03mYhKl
qqrOb019sgCc31tIvCkFR6EQ9+YszxkOuwJS2J9sVmm5yb2pjcqVEfz98mAuUBEdknMsRP/ORg0c
hBWz/hWPKM3ddLFlLiQxlTk8tuoAoHBkLZ9DNdTRliRxcp8Fo+Y3dsKJEISBPurLIYAyLLbOvqt0
DqdH3diVOL00PU5ogHLTWDZFhvdTCQS9aKEHyyNvo/pCgMpVQPiuYrsSh8RKf36/rIEv//eqS/s5
VwnEeYHY13MMTymRP3CIPjZwfmG3KZExF6Woo7nBs62Yj5T4ULBkJArCeevl7OKVc333/HPj+N26
dm4JbGA04r5K8XQGlvfEB4gEQyRP4k5SbixEA6tHFOdp8lcPEbxsS6HxlO3APOTyQXlVqHdRlbbZ
V1Sik+Fw/X9aWvBOyOBs6iOdYsHr8GKANzXawECOF2slxoXvu4hFEXSkT9o+OXaq7zzooQpgWItJ
kGHlZrTUwGWRfjingOFL4AvU9e8UfrGP2kLsHHrb0x/Xh2dh6blgRRVWrYZxE55SIoQ+pogGYKRg
r4eKVcQhWHTbCnfBipAl0Q3ct6KjmkUdP6dN6/1lKt9Pn6IpVGtvhaXOXH7/MFSiQzXDlg1aodn0
Cs9GsrVJHN0NnX8TVpm5OEVazz20UkR4hHcKdA9Fm1bQis4Cf2U6Fs4fF6eo00DEkPPs3wlcCO9V
JtuNiWBLQEwkdn02rqnQLy0q+u+RSpGLrrPMRz88uIEcpLQje8inS736+rr6/X2ecScSdH0AEfUg
Ht6pUf0T9Cjm5oJPj6A+6c3JfIQwRGPuWhYCentbi85GB78iztPo4h3j+eE32PG1myKFPbUgfr2T
aYuiGVmVP18YPxfKiDM0JcYn4dGUfmx3KS+gWZjGUAC+3pmFleyCGfHQSZKAALjAqqbfYsjsfTOV
Yjvi/F5pYqkL7ktBVwkLEWffAXf0oZVhvZdgCILbjlAXWFg0eWBgN1c/I6cGlmBLu4eqzJpNFbZ0
z2N2CfiwDhn61QzhAq6JuQhD5oEQDVhoi6tN710ATbnN3rWe/G7DupanYgNN4UeQWOSnAQZ7L/Mg
H2hGkm7v5bM3bIBRE3sOrfVtCDOVPR3G5kwTDgVEZkizu2gQMzhODEkH4PjI5gOQsgNAX14OHWwJ
2GG28UwM3RIDnE72aWp4MbyQMQ+b762Ge5zYZHlG1F1rqEzvr6+TpUm8/P4h4kGtoQPSVI7vxvOS
IzAmJnvwem+iN6n2sNi5mTT1GJc5bFOPBS3JyZoBSjqZ4i92hhkT8gFrkXsh7sVOPJJBKdJE1eM7
CUEqtDCO0A3o2MGMvCQqdJ+vj9bSrnKCUgGIUTXg5n2keO2PBwk/XbvVApfWjT970coDaakvTiCC
h+UcJawrT9LzqldTsuCugOPTVtGLjrlfwEzipu64yEciIZJTWkmPjeqhNE4g4xVvCqg5tHchpFXW
3CQW1piLelQD8mHpPNbPpi3tFlBqvR/UGsRs6eNOFAKYeppYqYNjo0N9J1s79PuJNEOwvz5GS9+/
TNKHDUIphwCaP47v6VywB5t6gPp4RbRaKlxYUi6WkPbVIKAk376bZg7sgbKkN8C48qn5MgeiU8fb
uuHscz12bZMLnhzbmFRPfWDk1zJc1XpcOKxdFCELSwA+K5j9ANU+bZrZHC5oxYPQ4wD9nHQbBJKs
BKyl8XI2OkwKIAlth/G9mQYoAAGtazy83mFi+vW2kXL2OOonIZ2QVz+FImY/KGeGbZNpzm6zCGKu
2KdNRR1KnhWnIiqhvgrWzSEFlnQzZLDDut6FhTFyAYS0xfVeVSg/2LipPtkZlMINSZvkuR9o8+N6
GwtBypX3tO1Qx32jcT9j/quENjW09mW9LQOQR/0m8G47P1woIUlGGk0K0x1mpkGtFlJz7VcFDQ57
B4kUabejTEi0VkhfGjh3s3Ofl22bz0cBf4ByH8ZZuyGWCrITIOLeFnWjS+MfIoptgWAmZMaDLx3x
jA7MJ1v25UM7r1IllubG2ewipxBEn9L8rWENfTFFmshNm/vlk0Qh/2WG6/htBE9o4f67L2hp6KHp
np/UAFWNBnLxDbIoD97M13Q7lqbE2e8qkjl4Y0C9qLzPpj2LIUoh+8j37mY5z/rGOXE2PR5+JVyO
o+BIoigCWINFT8UUT29CZcXh+oZZOEhcUU8m26kAAFYgrtQFmD8eCcS0TaoS7hsrvVgIwy6ckJWx
zxtB/Z/Ser0PvlHF5CHXfhNtx45ByU5FJM2APqnEbdli5kILiwCavp4mwVOFBPgPQLHn4Uvm56JY
uXEtjJqr0VlMUwatNx48peHkl2ZDaJIGz5QkU7wSYRYWmCvMaQwriqw185HEeRPuRG/oJ9MIyXZF
Ed5WSWWhs+d5Q6asqiG4p2YSQTU87eBDAJnTbNjftLpcVU5eZklGWi2eeR6XUDHjgClvJxBJV+Zh
IaS4SEM9QnhGxn361EEIH5wOs7MT93cFcjIHL1pjvl6y5L9J/4XOZq+mwC/hv6JPtO8lVC5Cs+2i
6K+L2BbjsEjpmrjf2UjfgxDx5/WBW+qYs/M7G9uklfV0Mt1Fbj1NhsrsmCrhK6MksxPsuzJvDf62
tJqdmz1tTTVwhexPM7X5N0Jw9vMxXnuQL6xkF42YN0NKwrmdjqNXqm1F636vlSSv0tMrg7XUgpNK
7Preqy+y4UeRz7CJ5xBDK/qyfx55+uX6dCyM0H+UEbMs6sI6b98VtrveFeXMvjYwqGg317+/sMJc
AGIBPHpKxoYcw1zDIyiIDRyMGz15f/GRhgx3e5QLCzyCkrHINiquhfw6JE0HXbvr/8BSBy9D++H0
p6HWvQcI9lHPiNcbng7xV7if8JWi5D+ezL/ZQsGl3Q/f7/qpHqcg/T/Orqw5Tpxr/yKqhBBC3NKb
7bbTbceeTHJD2clEgBC72H7993Tem4wmNF/1zdSUK4VayzmSjp7FeSbUywz4EDlpf7LEb80dDL2U
/03DmAl67LM/IcS8KnCCMx4pHLH1myxxcXhjNR12McrwzImCvkr6lZ4vwIn4f2CKzlBmhPbDC2yT
vY0OId1JQn9XQjivDr1/SgWvN5ExvqmI+ZzH7hrPYSHEPSurcBUwMbVT9wxzOfAoRJjDFrcnu1pQ
Eo3eGlByqRkrk+hCOXU9tXjWLitTP9OK5elBSt6Q3aBAFH6aHRzxVuZ5aRlZmUTQyvEHycR7x50m
8i99Cvp47Yi6cJCwEYzEKxPPo07wDvXZ+CBzPJNFeqLJCwilyUvQltOX2nH5+/WQWMgq1MoqAG7M
YagH8qwSl+ylj6w4ZKncZ86w5nnxSyvvD2FhyynCtSt2NQxInoWTJdNfMU/6zI08g0e6FhXyqVYP
VVAY/yvHMKp9ivpHek+ctjaf4jyFYW7UxtpRwFpl8wgDNVjTarg0oJQ1HgTgPi6UIJvch8aNaVLv
r9pTeBwVbjUlH9RxPbxziwDeZuPemdwbRRW4DaRsM15DvaeYXuCTBEUaksJ4bluVU8hXLtsLq8wG
TTp+OLQaSsE/YFNWAAEMsdqURiXABt0a2W1pqVn5Sql+HMo2GF+AX/3c5jwEfzhrdhcDFzeEolIR
r77NL60z79+pkTmzjKnbBu+NMvMBGkp4mYUnYNhVK8CTpedLW6lRhaDyCuhQvLSe+3Mg6R28SuD4
PUE3rQ3zDOKy7CkGmQ/6/q8zq8dHP4QRUpOzlaL5QgqygZN1woXniHY8UuwBrdpBNbSBBIPA+7Z8
iw3c2d5natZwNkutWTnIOLVunaBhEN1GXQ+nz03uxOEuzZpzPYS3GVNwG0upcP/rOg/PDDLH1axM
nfmuN/2aWc3CmrCRlMMAISpRuOydQNplN+X9LobFJtyN09se/P4j3ZiFdGZe4b8PUKSKN2Kuu+oz
4EGMrCy6hVmwYZRNAZVid56Rqy+7WxvUeZTkcR0lDt4Xc3GjLxGYBP+OnhLi4yKfu/A5zkLxOk1y
LKMCr2QrWNOlibDyALz78Fmc+N/ruPVxc3F+TDLwdtJ4+crteCGZ/Tox/XYygjW3B9VgnT4D05x9
TD1qVK2TmNs2ZBtDmQq40QGEM70wl3I4IQzGmC2Ay/kapmTp51vHC0Y1SqxtLt5VBXfLbhLmrm5L
+df1PXhpFdmxbBLox3d5exyM9KuIBnC2T6dUg9AfwJHAK1AJu97SwgncRkxCYNjPQk845xjQjs1E
pilihb+jJRqbXChUc0e20VjRTcDgrnO90YXBs4GToZlEmOGo/T4m8Gh+bSoBvBwhMK48XG9gYRuz
lRpR8FDjwEf1HrIcGnTV8CmIVRYVPcpibcnPbqlerre0NH6XGfxtGcNTr8zz0Y3PtVbAfCm1g+XV
p5jOw0Z4eBGdQVQddfM0Y+9eiZyF2CRW6Ncyhz1Yo9Ck9MkbFHoTaHFM5RkP8WvhvzRBl7//1iuw
Fud0GmT2XDZN9Qq7kuQVvldqpQNLX7d2fgL5aZR0qHyGRGDq7eo+hXlD1/m+2l6flIXwIdYVIy+T
JhMjY+887fxtJpp+m9cQT2sr54mbkd7YDysHcAX3XiNTePCoEXqguuWP/w+du6VptnIAM9AfKpKx
O1Iw6bsHAUnAB9bEiPzYNcGa29Cf58K3EZJl4HpShcocaUAS+F20wwTvU2CU2LxS0fvzZPg2OPIi
1DBcPCheaokSSD3xbykHNEnHuO7Bpeb5+pQv9eOSCX5bsa3uVT3CWeNFgvx5T8Mm+wgbsyZK8+e5
wHPvv79espHHMPOJnyHjw3qyKV0C3FMEa6tcuPcJy8K14L7csv57M/JtjUYpKexVgfV9xuy3exmG
T0acW4KX+V8pmcAcYdN36vW2UbuM5u+jFgoNi2CTP9OshIc5/JKxQXqQbilWJn9p4KxQ58k0xi43
wxE98ZB6wzvJYVAPNsZtRTzfxkEq1w3Ap5f5Mxy5+UGznp6bVN22kfihFeI0Dw1sgKl6VqUBbBjT
UcrheeAQA2hp+BcYFOfbZsKKdtBHmBCkM8/MvdTyEhDiAgKBlutfX1hVNqqxzMxYjtIpgOsPn3if
Yk8c3UOdtR9iwiZVwi8Plsgrc74QirYqYwznmwq+fOZt6EmZRTAZkP4RrjNhsHKvWuqNFeuClY3X
5XH3XKYuj9iIkwp8P6PJM8WuDLJ2f5FTgNlwtdKhhVIZgJL/DpOapTVc5Jv2mDaokk0MbA9j4vYu
pbCZBuN/B9vweAfvgXxH/Q42p/2q8cRi29ZunzZJygF0Sp+5K84XBbTYKTNo0ELUmOus2Rg2n0YN
EApIbjDCqqt+ZXdbGmUrN2jTMB1PInlmlD+qJnE3PBevJUFZK3XLIRqnGKBSHHauL9HFjlqpoi06
EEUoa08qmwgAfzksEA8wjq7Uew0YdX/UsCdku8qnsECimvB2OFCjGigZJQGp1/wQFn+HdXgAcrLL
qDO2WLLpdIDyfbZV1P0ZO2Y3BcGZMcDKpjYDSpABRhbkazaTfz6zoqD770VGQbkLyTwlz+XQhHAV
eNUw5ID0Vve/rTJ29Pb6SC9syLY0ZB2EnWAKj/gdUNvnhDf1Ycpx3Mf2WfwYZVLvrrezkPttUGU8
mRJODE3/XvsgE2rYdO7l4D/2BazbrrewkGlsWGXcZaKbZV2dINNM8m03iPhLx7XzcdvnrTzDq4zn
nGT1UckSpmM77lAIFsAFDi+q++tNLASZjatkQFOOxjHxuawqFkkUbVoJjw8YmNZbpzSbWZXn3tVr
EihLU2Ink4u7NQQtmyPxEzC+iecU3r0IJ7/70hgBA7Hrvfrzpci3ZRtr2RAXLHL9zL3mPlaAvJb9
dxwxjiYbZPQre7jE7JrLseZ6iwtr2gY2pq0otJib4kQ1wAjkXoGDoSARBDY0KN+10mlwbKQ/qDW6
2VIXrSwRozrdT7iJvcXc+0KhsfhVVB5KVqZMI8TRAwRHPo++jzpwMd561rElHkkomeSA0z3XpmjY
gVR5C3c2WKL/fX0UF1JQYB1CGIMsn1vX6g1OQdWmdVFZd8h4F/s4G3bkwS9WjaoWItfGOk7TCKPo
Is2fwX/IX2Oa8WcoRP+43o2lj1+C7bdTbdoU8OzmNDspkA9xUKslDfYzhZrv9noDC2H0H0VHDU1a
XCPz59iJE4hY1DrPTmWDci9AwaEk/DaXXtBv/90T1YqgJS6GyWSBUJsUK45EU5A3R99x1zheC3Vy
/z+gR047YN+78jgMVQ8FC4gDpgBDb1IyfALkpsA95+IbrwkeIlmXHcrutSubJ6dfAxosTdjl779N
mDM5FO4dTfDNg/ZqNKcqOVR4JVzJDUuzZR8s/EaAq1ToN8lGsL7q2duauvGfXCbL9+sLYiEb2MqK
vPBblBuUc+bhhHGLu482G7caR2oqm/uhCVzAMDUKUKum1EtDZp0WdCaSyYeC5DceJ6y9h1kkbCrV
pIfhr+tdWho1KxdQWG76pRris4Y6LkMJspqfofeL4xbYoGtpe2HcbGikmUuvZ5C1OMsRAkQQnzpP
SQuoSYvjyODPPxmVJ9rJH/nM/rmpWzZQMoT0SzpWUn3UbjfsZo8DndNSHOWDwVk5OC91yjo2SAIu
/UiZc4ZKfwmygdgDtgaDAHXZ+yg/m4oc3E699Jdb5PVeLYWwLb0IEhPsdt1m+qHjWp5S6LduNEnK
g3SAVNcV7AIguQNaQzXEB2fQdAOXpyaK2/BrAIz2SlpcWJM2lDJWNfGgwji9k84v3+KLnShlQXG4
3seFBWnLMMo2rDLDdfIBOoHZo+Be7JhKu6igCOjbmrAyhQ/r2iILh+QDljuPqdvHhy6AH2Q7xtXK
2ljqhHVsmHgxEFh+FmeRlvWBGD09aDAao67ri931TiwcKW0ZxlZ6QQ9x3+Bc9qi2XGzcLghwkJlw
Qy4hstT6DOZLa7eWpTm30sTgtx5xEpp8tGDw7kheV58yCtm4631Z+LoNoRxA3nfB0GvOLO7AZSNZ
7ra46CbxjYURGzBp6rgKUd0Ozq3HH4c5fhI0A7X1Mk5i9u9Hn5z+H2G6MPs2fJIHc5mzeqjOxAVa
Xl+2cA6uR+TwVXfCpRGzTgzwClP9NDrduazz8t6gMEYiv4inn9cnZKkHl7//tlNPSeHAnFq2Z9Wi
EI0ae/9ES/8VFvX9yhl0Yfna0MkY0Ew5F0Sc6TgiX5rglZP2Q8MXdjMBrPHrRjReyj3XO7Q0XlbI
A53ZASpUzu+dQ4Q6krwf8WIkyylIVs4GS0NmhTzVKCF2caX/dzbAyX2rk2HadTV/va0L1lGgDaDR
Jf0SQukJHHNLgIDvZ3cgu+tfX/r5doDDIEpD20afNc91etBOhQAxyMTFi+/l0BW/3szCPNhoSWyF
RcC9YjpPgfclTmCtBi7UbQ9Ovq3VKEg9ZpK30xmi7j8Mh2874BhrKeQSWX+o2NsYSTE7XDXONJ1h
sVo/wBwS7gHQTD9P0pQbz6xecZdGyI7sduiMr8Lx3LrlRdp9DL2fqi1u86XwbWlGoRRs1YdefYxs
fM8UbbbVuOoytHCxtGGQcMpNeIqz3rmF3iqc+RRs7cFXeZSlIJsC+1Qj4n6lWruwYG1cYxyqehgr
1p2NB3dONlNgbbxRPTiSDG/XF+tSE1ZIqw5ryW+bAU0UkLyHgkmpIzW4ZvxcXcR3VwJ7qRkrsOPZ
r6QOU0gFOJgJWG9TGXVUgURAneLjeleWVpUV3nEVg9YIqtuZhn35WA5j+97V4jZtIShB/Hu7APWp
KV3Usc7lDPm9WvDzmCK0r//0hcCzgYp1mWUQ48r7c00uD4sU/Dl92U2TBAJm2SzXIBIL02CDFS+X
FEaVMOc69v8ZJlRzWN/9jeLOGqZqqSNWZCcAj0KTZJIfY45wACSi3QSV90Iymh5LL1hBJi3MtI0e
1FCqSgFRrc967u+IC+68D9+k61Ox9O3L3387FrCqcQfh9Pg2BMBRHcfzBwg7a2XehSOBbfGs5gQO
D4bq75dfDiuph0zTg6PY46+GZtH/XRdkjYW71BUrtuPBzd1BqxpHTrgawRhTgoWQf71tnKyI5hpC
ZAE8C4616wwHMg/+57AJ125ISz/dimUK3LhpQl2foaw8S7y2ji5UJsr8NlCV/x/s31gljTGi+iaQ
S4+yceYXr1ulli1cm23sH0FiyJJiqL6VnRoaNwrrjrvNLnTHqeJ7Q4ugOwrST90+hvOjP6BaHkM/
LPJE0MUr87P0G6yruzfEinumUd8r6QLFM0KbtOWvejSfswESJDBvgsgXgc3oWN8WlTZe0GS6hECI
UN8BKPOiGuIDe1yo1gqVCyvCRgkq42cJfOqDE016h21Q1fPHiEFl4O76el7Y122xxXLSJUmcKjhB
jRxeQDJ/+XV0Q/0m3um5+3z7O7+NF4QoS991A5+PpArv6gD4qrBYFb9cGicr6Dn3HVwDKg7pVi9W
T8Z1jY9HXeLx6PpALTVgBz4MgNI0M/m5bGW3i4F+/EDGrNZuMQs7yK+3zN/yr0kJJCO72XwHY7aO
aphVbNRlA8yYoFHvQW39pm7YaEGSQPpOT316Mi1RyVNpOJycx7hPs931BhY6YiMDh5kPJm9mdQbm
CfTCyy5lPEgkTQFeub2A3F9vZmE6bHxgyZxkdNo8x6WGz8GTRIHH7KnO89t8cHxbVFG3kpeqT9NT
LF0EHozMQrKdXTLplYFa6sHlsPLbjOvWMBILkp9TWfJ7uODKv/wkC9Zg0pd1+YdLDbk0+9vnCZ56
XK9D9RWu7Kn7texzbf5J4YvX3iV+DnGcYTZBfDd7bHCe0ipzvo0lgmavIVL7RQ49eIgww677CvV2
l3jbIZXu/DCBcoP/V5ylu6nvQGyaUSx1NlBSLM0TeAx5dYgTnVYbSicv3PQOz4snmAwylkWVEm1y
oqigij1hZe8+aT/I+N/M+/XuIsIixL9CZaAOTwDONbgFK1FVd5CvK9S+brO4fUY4DGJLZ5epf0oM
ITb3Nqy1j9t/L+MPJ9OuUCshv7SUrcoCyzsRzmWozlQn7mvdXOChlXplY1u+DUH/dn0lL8EVbKxj
I1geZG7qfO+q3N2RlsbbZuw++zWISAku1BvALdvN6EzhJgyLLQV9bqWDl6X2pzVi5bRh6qETL9HB
soAW9a9YhbpRD+bOanVmaQytE41ORAdRyiD5kD5/cbtcbCC3Gu9IVob7tBJrL0R/bgYqSf9e7WGb
FawYMIaB02So0QPV48IcgKccZvJSrz0MLDVzOd/+FlR8NE2f0HI8Nr3JNmFSPgaK4UltlDvN2Mqt
6M9bMrMVIXOBEjO02eLvcxjfhY5TR93gbfKm+wRWF47lYbGCwvrz9DMbEzkAuT0xVOtOFBEndtCD
qNRJ1Omgnqu6gNHKyjL7c6ZjNiKy7RI5QBdyAM1ZjJsqluPWEPLlevgsfdzKc6PbQnHSSdXHPJWe
3tA+05+gry9+3PZ5OwdUI9NBTNO3CZLR1YMIB+ruTOVkN927mA1+ZAlsY6uupu+QrIkjWcR822XJ
2qliaXCsAE+d0hu5SP3TBLkEDbkCB69/Vdsgzd42PFZ4J4K1k5fX7ntWTYScSTZ4j/OM2spKclzo
gA179DvAp2g+e+9uW8anindGP3ae0cXK8XchoG2ko5xy2KnHsX5XZRheqOnFpighVIcS1EON5L8S
0guRZos6xgT1Jkig+ScFY5FNihUblZ2sYftBVs51Sx25/P23zCSDkUFMryjegybnu5Fdbo8cG3BW
ud9UBeHum+bbtp2WKQH/tkv8E6k4aN0EuPYuykjir8zH0kBZ0SxmmgxtkBbvMuYvHYSu9jBP31em
dVfGaakBK57N5BZd6ebsxCb+MpAA9qody3ZuUJmV++BlL/jvporzyL9nIglDGJaItngvkmx4yYj6
ARGGqYesGS8OspnYrg2aaStLPa6c9RY2DBt3qEecIuHwoz9Ew18gkfxz8nC5Uko8pXg9Qqk/uM30
g9nAQ61nZxqzjp4GgeevIQE4WAUe33jVuBLwC32xIYfNlJoMUD39Abd5mG8VeHYf61RFhUAtp4UQ
Q+SNcBi6aTXb6EM6pkU6eIH/0DqA1IG9GkzOZmbwFrstXGyr6GEMZWNGk3y4YfEycjidB3DKuPHX
WyFPXccdTF3ID1BMnGicM+/kVDJdORwsZF5bvBH6eLohQDICAFC1/U5n4Ga/ZV1c9LeFug0xlHpK
6yQwzrufU4otFVVlFxrfOOysAZIXYt2GFEKetwSIjAankqAGtSWYDg/eJNIBoatI2nF72yqyAt7k
ui8SyFqeACYs9ANw+Y2LaHdmddNdl9mgQT56UzD2ZjrxbvhEs8vzQdAM++u/fmmQrB28HXvS007T
/21N2vR3aWcKgDLcCci7m9qwsYItTjRpVU3shAuv3JZ5/LUm7hc/HrKVrL6wWG1FROlnqJs2ipy4
zk1zh1sr1HqYTiAtfVsPLunqt+1VuRJynlnDTmoAyhdGR0NU4zVqMxerlb5fBcM/bBw2VDAlrl8x
yNecykIH8tSO+Tj8ZQK/GM6j8EYA+yYIDuMZt21F9QRzSF18GaqE+2LDJdzcN1Mr3ODvsIUwwwfB
XWUstj1gwukXLeg8k8gV7UTX3JSXhvyynn4bkXTkDj592UgJyOolBQGtTxu2uz7eS1+//P23r4cN
uFNxT/S7y8zjL+gAns66lclc+rh1BtCUjDkKeNOJUBfFDN236QaGM/2Np24bS0jSi8aectnpQlsF
EJw++XiEWHkcXfrx1pHemVp4dk6Nfk/SVG+qqSJeFMYduXWlW/lg0I6HCk1ITnIaQ/rIUkPzPZ7m
Ls++ldMavTIJfy7UMxs4mEK1NGtHTR8AQwHFiLRPIvAfFarckS6LYzn6jwH+0LRrN7mFRGfjBsUc
erKdpuEUNz3KAwE56LRx7l1jppVUujA1trZiOYjeVxUZTswjZM9n393C0+T1ekQs/Xxrt6+7FOLn
Q42T91ACggZEr+e2JmqLFsbsHinrVfuly0z/IQ/ZIMAiI8gt0zR9h8+aAprXhWV3kkY6jbMsPCY8
TNXL4IEVWG0bR4XmNJWQx4Tb/Fxz9wz3dt0P29DQjN7NzdzGryZpSR8+BbI007hjFUurQ5iKwH3u
M89hnxvsQfQEwYi4DqN0riYBiwKUX0+T49WzszUKd4IhqvykyKcIWq7ZR1HAWF12zXjSHHLLe+jr
EBLNLp/SFwjOBPrbCK18CBbj7thePIZNWIYH3+un4HNfE9k+VXPhkWzjh5munh3RafdTGqd1vofD
LK1/itA12bvwqC52cez77Y8BPkc5GCTZnIZfpQ9rGnjHxLxg3iFUmvHwniivpt3KNWIpPi6L7LcM
WELlYq5kMn/PAenYJEH4qkFIaDriHgKArCO3yH5I4JQj3tVrqj4LVxdbfbJNBOee8GcUhChh94qK
prlnVc+/1WM3+/3WD3gZNjvBXVKgNMVRC76+updCh/67t0NbaclryR9SqGk9DQMcs+jg3yYRy2xA
JQrOyUA0+lXmvrjXfTJ/Yl3rARx4UR++3oMFAC+z9Sinqp0C6qf0gWTpHS3x+PELOBz3z4z79y2g
9pKLO+X1bxN3NxeCYy6hv369dfqrL3+IWhtoWV6QiSA5Od9SMov4IZlQrn4Nxjhx8p1gzuAf6rbN
yz3XA6+PMfy3WZT7qhBp1I/xdPaLmjWPoWqgxOz0MYy2wNKbpi2Xums3wwiz9DfaBvP0IBsZNmdu
iiA9ahKi229DBunY7DDBiEpty64V81s66Ww86A5MfuhRpKP6HsqRFg9N0hYYGjhV4ZYVg1Lq7IkJ
ZC8jFF+w3OLBy8RGGYrfMY+FP3i7DG44+icBYyZLLyTqMbyjYxAWz7EC4fZlgN7V8KR4j2sE5NqG
6QPGfSA+zB0eK96EMs38d40Xg+lJ5G1V/NOmFFlnIzsx+H6UN0kBYYEsqQrnNDXQw/2cUN9nL17N
JegSXaaghQ1AAds0RUc/696BxN08dUpuONHUfU2GMU3/ShzVuo/hAOHItwqGhSCYQiuIbmLoV8UH
n08z7Ishx9GJe47/1geIp3h8W4G7JXZFA1z+wZcOUN8hjjzNpjC5yT4FhMLTxuApAFyE1nXuZetM
6h9e0bmKeBm35kSbKvQeS0p6sad56dWHImW+hIRgm0B4RHmUuXcjLUMnQk/89gNvrqxS0YjyULvr
kdvEfVaDavUk+wCa4sV8wXZBRbeLD6YtVflzroJepDuWDX1zyF08FzRFGKpHA7xlGckWJ26y6YIW
hAMI9esi/ijqifjwBxxmvI9C7isTey+HHkrUaRGzdlfFIyvnaChgdPQaMEDZnv0BYHMBJFk29ec+
8QPUyViWCowjn9O4+F73GreSuAxYGkGzNgz+mYDRl8+Dn/newyTD7APryADwbWQAzG+c8rnbY3X2
Xvu1TEzBvmSJzuYDdGWCYTPFbQc+eFWG1YjNtKQMjJjQjbceMID5FjDoWO3gTEDJQQzA692ncHC9
VCBCvGuiLtE1jzM4pq4b5XneKbUp3MSpH5qJxqcRbuH9Jk5kXz9kHOL/+xiasfGmIWr67PlTL/72
QDHqtnyUwtknQPfyOxQ1EXO6dObyC4Syab0tHKnlVkj4Du0KD5pNd0Nb5O2ee2VTllANq9hOtlD3
2deeI/lG8aDK7oe8bGHQ13ndvG2zsDDHKgW658DLitGd706iPuZNWr1yGYITVLhSfW+xWQ/PKBxC
zgd+3hAPfCzhksYfRqkC8xAIiMmNkU8IlrChM+Auga549VTi5U0OUGKraZJu6ej4NfRM5xrQT1QN
6Es8eeXwHLjcg8EaK0KDOgU0WluzSRJG3kQDRKQTgT3ZxyP4KX3oYEgqGu/dwuHvedz3+VPg07h6
U37lh9usNqH5VOq8yz9DVhw7umagK5zyqi/pJ5zr5/BzTcYiO2R4c2i+QVevUn3Uw7Zr+AnLtzx5
1eUwzQ94E3V9ABhF7h/8WkpnJzHAdJvkiZcd8nKSfAtjwBLPVh7z/R1CiqcPJM4goNb6nhQHiZfH
+E65BS/u/RkyIhtWA+n+M1RV5zyAMBgAtV+lTpBETV4NycMcg6t5NgHLuruizIoq3aMWnDRfudNC
DcIRPZgQeUPFW5x7/d+zboI4jSCl2cbbfipMu3Vdkox/42tQvIxYl6LAt8czLW5h2zCe87US7MJW
bAPqhyCGR7FMmpOeBzxFgnCqSrA/E/Xz+la19H3rKl0DqVHojjivykxNd9S5i7VLxzqIb6tc2QLE
0uVZO0BM9wTS8oTHMw07pQcHr8fhyuV0QROU2erDgKfmAU4S+kjAeYvohasjU/klJVg1YfkIi9o7
kMx1hLRqonIIfqSeuUvAnnV8cVv1zAbZs1iRGhv9eGIuChKo4jgRDH7lpjPjjUUVW6K4NjRtHZ7M
J5PK8A15XeRb7D7uWvX1cnP504nFOvNh0w/zxmT9iY8ojEI5EgrBuRi2mpj6flT95+vrbeEgzawL
MwHPMmMy1Ufh5l3EwvFNQP64bpMfl/MY+LiocJpPBV2FeS/c1Jh1gy6lCXmGyuYFbCYgsI6cQTvw
BcCrWuNpLQydjbVP6VzQEe7Xp3kG3jTQ/jbtcrPPPLMNibNW7V+oxduge/iygAmblOMrK2AtGUHB
n4MwQsRhUI18lnnwY4ScwvVZWsgKNgafCdgTJrUyJ9F3JWx9uM/oJXgF8dZ0IRYWgi1VDEF14XlD
Qx4ISU8Xoj7cMI9MXQBKSflwsdXoDGCvzSopdmEh2ID8spvDvjWkP9VNnO0g0cJALAcROxvXuFsL
2BH2X1i+gj9fF+RHrnHhMFkV7ybIoYLoUe9l4j9S30zbegKlPU/EOccBduXxYWkwrRqa8rQz5SHv
P+H4Fuq9B3HEWkSxU1Tsri1LhqdOXPZn3CElC+/HGCrnUcWgoi9WfsDSgrGyx+DnpRNDLPsI98RB
HWJvipN7Lwmg1H19RS6OrZU44KINk+VgdB9YCyhhOnwygTgbl24G4T/+us+ZkUcjBF3geb/2wLo0
rlbyQNWwn52S5EeJRQowfLYpfei10BDrhmv/lc3iKQvRHETjflzv6EKY2xD/tAoz002XkQxc3OF6
F3dijR3Fj3jmu988uFDAlrKHSsfKyC5MnQ37L2XsuLUULp5KFEk3MiFw3nULuD+t3IaXGrCOGGng
9DkqFObVoIrsQG2t4ig7uXTN9Xbp+1YtTtFSojY9zQhs/Oa4gXA/bnBrYPmFJWDD/GvOWKdiPp0A
PEkCEdUU1XVotAY8TCLQ29h4D32KLPQjArlV/++0qPIerrRGqDVU8ELmopeO/1Z8Elk+QWkj6E9D
OxPIJVXQXm6KfuOGtNxeX3VLTVgJZCAekINiHlBnhlsLruMZUDUoHvhz0/8IQihQrZw3l5a3lSi0
cF1mXG1O8SjEG3G6/FFooM67ZCw3qFHkRzfo+5Wz51JjVs6gc9+PUrv6aCqIcZp5+AS53WNda6ji
T8W5L9eUiZeGz8oTss69glTYW0RWAb4Hmed4uOhWAWiycsJcyn//IQvALdIF75w8sMtNWYKkcRGv
ggHTCfWFO9knd/XQpNtZhU9uXKwIzyyEls0hYLFG5UqO9SkGQGMCBtpR3iaZ4FC50sBCjdPWDwbs
1klK4arjLyIbgSb/ZYYm3KfwzoQHs4Q/Vl5p9tdX+VJ3rEyhq7knrIdKPV7LuNyoUkFR3O+b4Ov1
71++84cztE0PGGqe9UGddidwEGbc0UMTBwCMU+OjsADv7Djt94WAxesaH2FxVVipAYImTp8WhTqW
XdPfxSn7x4TBGezVg5qLLCoveEUcD2H8IMe3Zlx7vVkaSCtdcOJUSRgYvN4wOdM04tAq8Mvt3ODi
/M/1sVxqwk4UyteCMIO5qrv2IAM4FY0ZiQ+3fd3KDAwUF9QHCizsHMIsskclypervlFLv91KB2mF
Cnc9Sn4ayJS8Qj/cfA0SXHdu+u02aQAQaKAOuh5fFzWJQIBqdnMC0eTbvn6J1N82G1loLGEp86MO
oTQaUceh1REFLCJvG3qbKzCYdq4Y5KSOqUFRNwKZGAtX+VO6vd6BhVxsUwUUUYHibtufoIosXmWS
1vVxQmTunBag25VMsrCz2JrBZpZ5mo8seVM4jaqaHYmLU+CFVQGFs9Oc3gorsokDRrQOOLE9EmRM
nKPyveppmHKyMlZL3bDimEA1GGbxc/KmuTjLgB3rCixM6GKdIJj5tSuB579tUqxohkmbz5swxAMh
VBV31B/mTTk2SVSEEPm6rQkrpLlpajer/fFE2+ox5fVHmxdnLAV+2zmZ2EE9APcNTnd/YnQIahjn
jUTeexQF75UO/Hn38GzUPIE3j5SGdvAbrJy9CuO/4rGb/o+0L+uRG1ea/UUCKGqjXquqq1d3eWm7
2n4RPOMxRUkUtVES9eu/UB9coA/HLB3UfRlg2oBYXDKZzIyMOE5mJWXZnsef7SOw+YPFMrYjqqf6
JCh4S83S/0WRw/6YQhPl8zU7EdiQ+bUqghpfWDyGnZjQXWoq/lek5mD53ixeUNxfHsVx9wU2YF4F
BvRatMPhRd56T/M22/UeRCcZ975NHriAJOKVDxNNfq30LGnR/3V54D9798AG0Ld5gbdo34hHMI+0
LSg1ItTBExR2th5Mfw6KgnQd+J0LZhkqJ0Rn/KsM0ZxReuPrhEh15W9qffpPO+USUsnXKcwGqeUC
Mu6JISnL+qWMwkeGvbpJUqgHXV4q11mzzF6TjIvCTEgq8uZbj9rejpLic51tEjW59sIyepWhrubL
kH/VGuLVZTUFB/Tfb6GqXD/fMnnd8Sb1+3Y8Qd5k2LUZnlumAmEbKk3RRgDsmIANqQ8R8oJtNlq+
9jpJ0SvDSfRsxpl9vbwBrs9bt3k89olf1/NwYoo1Z8LJInco3F4pm4HWYOuoBnOh+TjyryKu5kcD
+TF0TbD07vKvd3hEmyc47INxrKtCA6kIUrFvdJ6gmO5TsJJStMSxI/4J1ATXjbWegXdGx1PTB0Vg
lq8MCZ8DLQq1oz5oIoC4YochuLIJJGCWcWtvSLDp4YTojfxWJUjsAqBVNu4ox4FlljEzQB5kLNl0
mlU+33njGOwEHlPnNMS1fnmdXENYJj3l8BGzJ5avbbwYJLpD+ohr6osPabCNANE1gmXTfQWtxyqO
5hfoGgAyWoIt2NzJsEm+DxnN6UZuwIEQCWz0PEddlfSNNl8NOh75XgOQZm7iudfZrjRQyTlKFETL
28abxXwbdnIhD2oGM9Ah9Bo13QEGgXJ6lPE4v7m8sg5btcH2UKTLfZT19QlBGN+LCoVdD10kG/vm
uFRsdH2W5nhUo0D9QgPVHhmPHkqCFPiULb+nBn1OIKHMWxFsjObYQxtq30focq2lh7mYJblrB4I+
eZ0N7GszawBYLi+Ya0qr23hnspmexyAKMCXRIr1TVs1HIT69RbB9WdR7U6Lehyai5HB5ONec1r+/
H65r6gwoi+4Eoan6RhgwaJXa6+8D9O5uHH2Hw7NR+JkMFPRhBv5YJtBrgvzoD9JhBJKC+6NoQD14
eSauk2a5iTjwNFiJUN4Buy/Z9T2QB816uV33dctD9JAfQyU+nx/gtCMoypXVxwjErj8uf921RJZ3
MEndji1D+Nprnd9ClTvd0TwbICEx008gsttqN3atkXX3m3ZuQeyoxlM5oqoMNW5yGIPNHXDMwsbg
g5kz1j4j3gOJayjJo72Kocf6lhuIgP8PxU+HhdhI/NbLjGLtOD9MI+rSK29hmLI7Bme6X502gJR/
eaX5eXlnHPZhs/jGNdV5Ghnc1j04u/BcIjehXFNPzbLVu/rn92pgg/IVmBHHwM/1aUqL5AC5m1+p
SsCYUIlgjxxUuUsJ+owvT8e1RZa5GzOYIayQRyhDsfKnSDDZ5CDKHyEas+/QCdDU0Gsug/jj5fEc
By5e//7OvRitPXAcQG4e7YnBrW50dR7AorrhWVxft0xe8MIbQUSFbPGaPu4hTwJAzPL78k93LZVt
8UvnA6eeIeWS1t0+k0MELUD4kzXYTwBTv7k8jOuAWaafQZ5NLqbzgYUZvftWxgemwOs++Sj8XR7B
NRHL6LnPPFqZzAeOA6TNpiTL/u0lyeo5ekzndqtc6go+bLw99C0M+Hdq82Di6IfAYqFDHiysUCkQ
gKxkHbltyUDvaB0gTe2FTx6QWVd3Igc2+r4t66qsDSWowlSfpRLtseN+tbFNf66YBTbwHjWqrliY
D2hqq26hccEOU6JuRR8kO5NyEBH72XfkL4/bL3JXKsCm6zVJm2FIhuXk/u2bJkvon8TQ35dp9BT3
qPesZPyhHj8BvLXVbe04LDYyX6O3c2wAaHkwBaqzckT6GD0H3uOQSA14nog3Eh2OYx/ZjiGZQlBD
EHLSKkl20AE40HUt0VV6uOrU20DzMp7jyVcYIKO1RhITybkScoXHhNd/L5nsj5eHcTjvyPISLMWV
w/ny/1zQABUUEYYvpEKslnj5nTcH3kYhxuHt3mDZ73xpOdKaBp0mJySXg6c4Nvnnpkeoc3kidHUH
/67zBDa4fAKtP3iNuuQFgFx/UQc9lGNzKAC0gBhDVbc/Wqh06TsoJXP1qrshbD9nEYES2KE2uiLV
fUCGNGY3aCYLvC+QziXhM4sNlSDhAgkI+T3iEVejzbZgcdft057yke6gXKNyAgRdAPHz6yJBG6cO
YGFQVHGLVr2lnvmuBEhYoBY7bZEnOzbChi+SDMiouW7oSTZRZ47hNPb8pWJK8Y1yhcM4bApgXQd5
4WcZmiT86jNf+/+mYvw0D5tUVq4BVut/d5R4E5MlKLrsASADcgTqGVJrsea7hA1bDZmuRVqHfjcE
nrkMmVKynPqBoj2ATd73OmL5Vu7d9fn17+8+36ZeJrRfR6cpA+ca9C7Yb3+a6UaOxuHtbVwiFM1X
BaEyOvVl9LhicnCdBDvZAbsMXLYHZoWXACd60IBlXDY/145YfqSc0/k/DX0yAmaALvqLJkn+MfW6
eONQOZo/AxulmDGvBdYdmB+FsEzexgWFqHzpASd7YDTLy2fSFOKhAWzc7CG9VrO7Aqhq7xl4vPhH
OHCveVGekeVrm02t/tbXaT29CtQ+2g+BnJbgyme2DW40C6jCpiHMngMCfoPz0pkYLfrKA1L+72ah
A9vi7HScIRviCJoBUuUNyR4gyGL+FmhAKnfTMhYbbZSOLbWxjVDbjThBR++JBqL5PDXNRwnWmGOZ
m2rjmLomsF5K74xAQLEccTW4V4g3zn+1eerRXS6RGL3qTNpoxmxBO4aqguZkWMkfSYeMnmgb8ZQs
4LS4bgjLS8RTsnQhGGD/Ewa0Wj1CzSS8+/8YwXIUbB5F0ynagk7EfM2QmzyWwgS3DUAmL9fNwX6F
sLHxKPebU5zBdNFT/KmEKMoNugO3Wq9cJ8l2DnRYRcqJOiFZTG/kAJ8Q4qG9B59fsJE5dMR9gfUM
UUsnwwpsrCc+ps1eGXxYijjahX78JVek/Hp5rVwn1nqLEJZxgIh6/5Rlht8zPeNmriDQsLEVjlnY
OEN0UsTARRt6CpOO3bCkMPuQa3JMWE0O9aqXeHkajqjPhheK0ffiBILxaMNdSnSu4cMaBTvgbuXy
cxwacz+Mm5eRY/dtauE2HOXUBCl2v16qe+Lr4F4wXNYjiDI2gj/HtlArHijLgOgyq7rThD6SAB0y
XoJKQdL3G9vuSNnYeEPjiawzVQUGiBrqOrLUyXf0Z/2Ihyg+pq36NhdT/JB76GW7vD+u+ax/f+cY
TcajQPgGnmsx4gmUTnjLJKiunK/7vGXx0mio9ZisOalYnPDshSweKs6Xv+06wpati3LoMzPipcfL
qjySkhSAk4zhZzys2U0iy820gOtYWRY/zUXK6577p5aNlTqgz7BKbvpO+Awifys9x3XzsSw+TL0K
oZSgJ0M04L5go2oTkHD3AwmP0bhEG8qQjh23kYQhSasZUHj/pDKpf098DtBBSQTZuGkdi2VjBvto
RBIzAGWBKfCE0amMfw4J9r0p434jXHD4FBs1GOqEqKmB72IRAswO6UWxGsT6Ik7W/2tK5OYv74lr
Npa5Z8kEpjD0d+Ds4lXP1jRwhI1ZloxvrJdrO9aR3xlgGNZdQ1DkeuPAYrnOToHBfy7/fNfHLesO
pSz0LEERxUXQmRuSS/6rSNtcbiyP6/uWeYdQC67aDpsNIr7xEzQU6HdQMm5lklyLbxl4uGRBX3sy
OAnQiN9moy+CbwUt0uTgNYEYb69bI8u6wRNNjYGS94PISfFXWXUGbaSs7TYq/K7Dalk1mQacnzzC
E7jGPd76PshwjOLJMZuWgh7AClvdFaPXd8erpmPDA2VdL12MaAdY5Jq8Zryb430E7vutGpVjy21K
YRDNhbINKOKSfJDPZOrm4pirMtzC9Ti8uo0PpC2E8SraBP8pI6A5+oWxefq6PiIX9IpfF8TZKEE1
ZBN6pfPghJ4cYAjKrp7pA4QZ/X9SbuhdVBbV9HLdhlgGPhm20kcMxRl8kiC4W+WGsyTfKlM4bMQG
CFLPgFFYKXhzEfY/e4/Kf0wV6pu8KrubyxNwnGBiG7nXIh2Y9TVogL24eQSLQKBvsgQ9Pv8ItBXV
6DQSeUAPcw8q/q2kpOuYWbbPgnEBKy3xT6Vq1FE2tOh3kcfY78tzci2bZfS0iyfeTiBpe8t5Qo1C
PY5c3KHlur3SDi27z+rBqJL74pyxPAFAGxXxYK/zwms3fO+fp0BtvKAe6yGTbMQtOIAjcyo9fkcH
r9kNbVts3E1/tkVqYwWnukInc+Xj9kOZYpqg1p4qcx8m2fcGHHpX+V9qwwV7gPzzkUzLiaGCiM6J
wAtQyFO16Q6X9/rP55faQEGqaVKDAUqc3yKSqeiDpzWkDiWKrX6EYhVI7rZaTlybsv793W2uVDxU
HkEz0hublQHh0Ft+W1fhVfVvaoMDwTuRtzXa/k8s6Ma37JfxJ3psUA0D4V22EYr+2fqojQqUebkU
eenhbCXa3Gd5vGS7SvF0C7rh+r5l3ZCJy7gqVw6YNE+fhVH6CwS82MaGu75uGbfyfJZ1uizOJs2m
21KgfekICgnwSVw+UK7vW6bdqjyvwMEA30SLWn/VDSQz+n0VD1y/XjWCDQukqRhVgsjhzJHTe2jl
AuHjpiTq78ufd9i1TbQLspgqoXm6nAIwEt8s7fxzIgOULPBqvo3Q+XvdKbLRgX2B6lHXVf7JyNbE
RxXGY/cBQgGAW12eh2MjbIBgX/tgmPea4QzqOPYYx7T7VIRXAn4os2xZQAkaqf6oP/dSzt/CENkE
OqtoXw3NRhTi8BY2GFC00k9DhJ1QGAXftO7Zxwn667dJEm91d7pGsO5uOlYhp7plD6rpm5u2rb+D
Pr+7CdjWSXUNYFkyqIQYK5OsO2eV5x8yRfd8hvoiimHXXQ/MMuYp77KMsUafUUGAnoQSY6rBO0TS
j5fPkGsCljEbLZJiDEh31tSnd0gaPLFaVU8gY//n8gAMrv/f1UJq4/omVrQTHXsMgGTRfaholD9P
YxXlLxBPAIuNjAxJvrK59OrbvCNbiSR/XaA/jbv+nndXEbimxq6qg/InDZcaKj8x4H+nNhfl2N+S
FO/BFr3vkwftz6Yr4j44Domvw58slNMMQHtPCHuMIEAxbLX8O1baBgXSZpohxePrMzhx4mkHZu/q
MwiBsh/N0l7X4gfB5v+eNAP5MuSOfHKCYn2LBl0RF3pfU9//eXkzHR7HJuKd5qprwcw0nsNF9R/B
vzZD1TRrTb+RnHHEKjYC0IzSz7uWiB8gARL5g6pG08QPYEaL+n6XU9nTJz+LaGiOGVi+QPp33bQs
N6HHfKChCPW5hwAGmsoycIfyIB7CjZvAtfWWl4jjGj8aFManElnfcqr7o5eR3zic/KpoG73x/73v
wvegBZaG7U8udfV56Lz6K9SstsDhrp9v+QiRNqA2S+fhHIdMsKPxE/BRxbVHvjX9poiOY+ttTGCo
DVieukye2xVfOiLjeNRgwDdI+h9Vhx5poaCAeXm/HROygYF9lrKUlWnyQIK8PLQTSraTAA5jzjYz
Zw5LseGANJ7R151k6iS6foxu+lx1xQPUDq7MXNPYNnUQWA1FROSZ9Gn/YERWPQ/+5vPNESLF68q9
857GY9DrBAXXGVwoLLgroRNZPoe1ZNGHWHjlr5lCDWHj8Lp2Y13Cd2MpsGaNpBLDOZvnCoR0qFhw
0s+7ADoI10UasW3gyh/aZtH9uc0AImLoxbnFmcr3s0aZ7/KZcp1fy8ZZkqBZtFwv0kEs8gNtUU98
AWMZGFFJ18j+Gzr0yhy5NTTR4TlxeVDXKbPsno2gjyzAingu4iK7r5oAmj0t+3b5464zYJl9j2tJ
GbC3nHu+BPct0V+m1SrFAirTJN9U6nMMY4MBRTSAEUHk8swHCnZUEoB+ax+G7G4o6u+RydvrzsC/
UH9TDnIPTtW5DVf151Lz+6ibF9C/XVmAozb2r+2rwa8Cv/5Prgv8amT31ucZVUjfXN4Uh7HYWD/U
7/1ZDKI+l4gn4l2IZOdXFmSp2PXhKth8eRTXnljmP3llHZe+7s5vkTlEeI5l6Yn7ljfTLhXDdb0u
1Mb24QKHIlM21OdQKH7sCd4ukByvd+k2Ws1hITa6L2wN8oNl1p4Njcx3rmYIUXjlVpbLtRuW0ZPR
TJWO6hquqxN4QPrLToVQK4sgZ7lxV7kmYJk4oQO6SfqyOZcQFYJofW1Avh6E5LqENrXRfHFDfLxY
iDqbeYqfiMrSuziWGy7EsT42wM7gOdDIgGL1e4B8vbVkuFAg7f4HwWzXEHacP5sAXGACL7AObTBw
UNOxBPv+AcpeWxk0xxbYKDsxmzqC2lZzDj1GP5Uh+D9UWNKNcp7r66sNvrv+sqiRYlj6+kxkjIdA
m3nRbQyNqvnmsi27vr8u3LvvhyKI/Rqh1Zl6qJ3HMvD/6sorK9zU5v7jfino4IfqPMWVX++yAfDQ
3ZB24Gm8/PMdrshG2JUVLmuZmuIsM2SzjAesjE7b5I5O7Yclna5MaoWWJUPsI59SJMVPoQLXlZ92
h/TqHK8NqAPnuEr6cinPyFD3d1M+dGQHrAyyWtetkXVTkyGP4bHL9tSm6nHyimHXs+lnV6iP8yqe
fHkQR4Bjg+BoHE6p6pU8l3mR3ck1T9YPTXOTlai3JCz63FVlebw8lmPTbURcWUdiTthcnN8EHXqe
/iI6Nw/FIE5vL4PLozhch83zJ7REKhP0x0i9g+rReB5obdFIP6IRGUCKLRCwaxTLvmMCkSKUqXCA
I3A7T20yHRSu8F0TA2l+eSIOE7fJ/ViJKAAilMVZ8KD1j5PHwCgbI1F+nXYQtan9+NDn1ewvLbqB
0AQG+vKnbmzGjV/v2uzgvx0UkcHilzIuz0aBxIDi8v8g1s4PwSu9Q00t+nJ5lf6M1aWBZeIQyV48
8HLHX6SYu2ove3DfSA/EPdxDUNAkWbHXRdDfqSI/5V38cnlUl9lY9zeKt7MpU4Knh6nFUaCq8DgN
AEi+vXNM45lPSL8tGzbqOgiWI6AxeNeqWcifehmTOzLK5mZWqtqYiuPrNmhOQgxLzYoUZ6BmwmgP
Fgi0hGWUsOi6n2+j5ZgB/07J2upsgrKtT+DmI9l9OoYgB79qM2yEHImgU5XFUp4ZbsDbEu4E/rGE
HDgUppM5/VWtXJWXh3ItlmX2WoEAGlyvqHt7wfwD/Q39PkzJtTkZGyiHYjpOsqbdQ5apb6JoQUYf
ohA2NGO10XjjmsD693dxg5h1UvsgyH7I+uZx4mhljJCM2dhph1VQ2+ZpWYMEmfpnAEiXXcmLLn0i
Ah3ZARiFFlanDwUds+t6iCi1LN8sUzt6ZV4hhsinEVQWY/gKGXb2CNGF/J/r9tuycwCZeCLTQpwV
HvigKBypgX7w0s8blU/HNfLWjfNuO2irZIKc6AjbgI583I7PfQHl9cSAVuSqGdjIOEgnzZhA2T1w
z6++x7kKofk7lPK63K6NjEPhAonvUk1nXQp1a0z8ogjU88AR3e1lCZHfUZXDxtl1LJYNkQNNfTOP
2SjPosqW5SfRXSLvGesj8WUu+qH667oVs2w8DrqKGT9uHyDtexL+ZMAKv6nB5ZrD+vd3Gy5pgMTk
aMi5bQFgY21+W5XV504gBXPdr7cMvF+8aZ6mhJ+JYfWCjoaQ+tkjARPTdHd5BNcULCtnvqSaZ+l4
FoNJvkPZbTyYtgWV/wg04XVDWKYdGyRZ8cxcvgDT9EGDmug416jf1NBg3hjB4QffCkzv9gFNqHPH
gUpe32e6uAuxMXJVQtDfL8/A4QrfujrffR+Q7R5sarz8qZL0Vz5FT2yl/5a+/8un4xd/ZWG5PJBj
IjY0TuWGm6QbynOYQ8T0s5IlBTygqLT8fXkAx3bb2DiwNkGjnPbLl8mbPqFOVO17v56OA5JUG61J
rimsa/hurTIqTYhuwPzco+j00OooHvcNTZLr4O3UxsVBiC1OWDaP57YQFaYQlN/Qe3ztpW3z5k16
MXmkBvNFtpAxojXCJ4hBFrcp0VsIHNcKrX9/t0JtbggkfWLzhbOlpPuQCOM/BNIf4w2bdg1g2XSr
ZwJ5YgwgVAW+YU1AfGmupJmjtv58FjSeP9TDfM4Clbd70iVpt8Nz/0psDLFu6T7goMSdQ36WFVim
0YOjxXKb52NyZSnR5skjrUeKFNxAX2I0vD3LhYe/EOfIf66xMN8GvZmwSpTUnfkCDcVlz6D7dZA9
D3YBxUP88hB/3l/fBr0pYhRtupyfFfWaYt/GjT7SebjSnfo23g2JEAJBxUk/ZxJ+Wno9WHvJplLs
n12Qb4PdoDzsE2AL9HOfZx/iKtE3ok2OiDXN/vLy/PkR6dv0dzLBy0rHyfAsWtBtgzCB3YPFsW93
DZvljUr1p6iHiJ8q0xMko7nYGHaNKP6NZgAs5r/NWmoDnRaP++cYdEU72pjq0Kqme1Rp8RJVGdmo
kbg23zJuiIT5BewCIcFaVOwVR0oP+PB4I15y7Y51WWdT3ULWzuSvvA30reLTJybGfs/67Nvl3XH9
fsu8QUWeNUigxnhWrBENa8YkuYcyiV6uipn81Hpgt1xFBCwH2blMmjj8oNHCxX+mbcfUhnt1LJEN
fTMTzWce4Hy9SVEa1PN3b3HTCF2njTm4hrAy5robQTzeGHPmbQyc/xTozruBDoWicte1fBP54ziz
Nv5NVugsrptkOU9IHNy2efNdlIv6CIDNVxBVbvXw/zl88m0QnJ6rwjfhlL/GYyTrPY+Fv+fgmfse
dn14Ax6R9r5EUHKdgdigOMbiJEVxJ8P9NJQ/RFSN+W4cy+X2qvNrI+I0Gmm9Kg9x/TUD1CkMmj2G
Q1FDZ+Hy911bb9l3Vjeel7dN/ipZcEbRFSncVLVfikFGGxboGsEycR/CIhMbIv28ZF0bHcJGx9lf
U9Z76Z7gkd/9ujwRh6HbsDhGiB+C2p6/EtLE7RdBk7b4Xk2Q5dwwEtcAlqFTNcwTssD5K014f+B+
QQ6+3gKnOSzDxsS1XVIXuFL52cT197bRf6kapc8wrUIAzzbpEB1TsDnvxNINouo671vP+yK4Uajg
jvvERxvi4fImrA7jD5eSjWgLCRzIorPsS9j7vwWUtI5ICT6tpXtgXO8g2S2PfthtHF3XbNa1fBfY
miKrBkmK4Mw8UDhpHv4ze5sEza6Pr6f53cdLv/WT3K+DMx/95Rd0fvqH0su2AC6ur69/f/d1kqEU
2fpqeJYyYV+BbR6CfV1k0O67bh8sq1boqkIBt8zBugAOllJED9LrdnxGZkjjRXNTg15mrKDKdXk4
h4knlonHPo9SlO3pue/lsMOWTGA6A4leAQHD69ysjWfrq4aWnRryFzDFlQ+QnvHuOwPSrusmYNl2
KRWvRnREvIquUnc0g7hgkEGTnC1iKy3hsHAbzcbLKKmjwHjfeDF2TyrIpkOWTvOd6absNmFbTD+O
rbCBbCBg1FXLh/AsPHCfgvtZoudNDXG980B79Xp5uRw3rA1ly4REi8WSA82kKnFDQGa8iyYaHZdh
fJxbfuuP2VZ07Vo2y8hLHc7TOGFnoL8LkcFiLPYCKsC3XiSKvd9s2rtr3Sx7D3vAgatMCWix9tHB
mEzfQGrSPKRp+OvyorlGsGwe+ovglKKrQmSPRwDzkuk0zpDlWcJq+XjdEJbZS0W8Du2h0ZkWqADf
TlAm0XvT1nOzL6plq4XdtSWWtUMQJwMsy89fu1ZWNwFOw2GVXokgVb5PULHZiHxc62VF7oDLAbWa
9+IVgqLiBvhs9gid4M94y22xxTho0vzYMntapU0Lzhzch/34SikS6A2fPrAUlSAFnc5dq73ovub+
b59T+WHo0bV9eaMc/t9GuIGXOI1IVY7P0BOmR5GhJzxJ2ZaIjOvrVjjfFt3CobNXvLYTADxQDR0P
RTG0h8u/3UEG5NuYNqnjSaQTqR/eOhxAwwJey64Mvi8dCU5okRMPIfRDKqjJmfY+02BaZmA+/Uly
MOrxqEKzWV9UL/4Uv/RLjU69lHvX4XJ8Gws3pb6vl9yPzxQPi2aHWwIt9wPeNFte3LW0lpsQwxBX
aGAdniFBvDLrBf648xPAxa88GOu47wIDGeVcjWknXiUGSnb9Eiy7NmmgWXt58xwBmg1+iyu0ruUi
oGdegb2LB7m/B6PaeGgr8HiBcfWX9pNhjydSvmHFrgWznIUv+BCwsSheG1lEKH8Fui6PTKKXdWNG
jrvoX9R2hOH5ykOkXyD3tMsi/YUXdf+xBLdhbRJ+WFII1F1ePNdcLHdBkraCGrJfvJIKZz7hOVop
BPCwW/7I8X0bG6eRFpzYnHjfmFS30HUdnxcvSz9d9eNt5rm+R1t3Khr9HHp+cDsm+vVtea77+Lo5
745tWBS94WymZxRwQW0HOGjdq+uqUr6tmFtWavKkgU2Q0YOmO0s+6kZ5G3VB15pbBl1yqaA3AIPo
Qbuz4xN0g4qZb/XuO+4wGwsnkI4FlVMafeBzVavfPI1K5kP2W/ilOc5lh9DpOsdhg+IGVgrZpFnw
k6xay1GeI+LrvQ6U7NftsGXHGRxTp/qKnktQl/9oi9Wl+rMnt36/I6j4FyCOgYxPpXhvKQZtyTsI
dw/BTewvy3A/eElZHPKJ8fnKyViGLMBZhzRj7X2FTjgFC0jVzMtdSpuSHi6vliuysKFxuugjusSz
+dDH/vC3mFQbyF0PeimD1PmSqnHfihRenQ0s4Ag0GpZCXrxEDrGY9mNdJFvu0XECbdxclppWgWXS
P8sOyhEH9Onoh7kaommfZjHdoPRwbJ4Nm9NTKAeBNUWnoB/vuJhy/2ZCCRPcnGEEGXtD+u66rbOJ
5Xoi5zg1qX8WqQyTp7BA7ePGzOOylVd3OAQbOReyoMplUXnf6FD38yHzAJsq2iYjx8tHw7Uh67jv
XCXnjQCdaFi+Eh8CVj3t6oehSzy0otLrelz9wHoGhDHpkNKB2BeLffaBBHXMT2M2zHrXLUZHG2fc
tVCWR6g0EMRoeChfMx32x1Ub5MYL8i15BtfXreifQHQEdacOjJFUkmxXJAugf0mbXgdt8QPLBVCR
BmD+VDhHfsimx3isguKWT9rbEil1TMCGxjGqaJiFgXoI/Sl4EipUn/+H56ojjrNxcUBCNXEvGEKR
sFbHqEH/YyKH+iZbacZVW81PwGWGu5RuNe06jq2Nk+NFlJbxOGdfiR46AQFRGYmdCXwSffLQarYF
K3UNs3qYd9ahskpkedArVJoS9QO6MOwDB8HvE+d+9vMqA7RxcsViODZjLl49HoKWVCfVLX/TASq6
YoNlyuEP/yVQ24IWpvVF9SpmIDyNRFYdGgDtoYUfrnJ0GF03E8vODWlFF4Zt9doveN11lawPglXf
9eJfO4Jl4xDZLZlsm+K1Goy3z5byc0BZvF+m8uW6KVhmzsKIDTwZi1dfsFA/LKBrVfvYQ9PJTQxR
nXnD6bo2xLJ2CBKmlT/E6gFwkemRN3K+iSGH+JihYHDTxlvysI7Ta+PlcL03vYjT4pUSUt9LXZCb
EYLBd9wftoJhx0xszJxXGL8Mfa98ZVHg7dumzPbFOIKDbwx+p123RfzvmokV0FO6JHM+LtUrKwQd
4X7hHvcgd68eG1J5ny9vvsNFviUY3hl7u7SCzDRDnoJCv8DE+ktPWX5dwtjWnqUhRVOC1yVP3DTd
0Oyg4AysHwTxFn/LWbl+//r3d79folVfc2/AHZX2Q7Crhi5qduAl7LcwsQ4v71sGjkQUOobpIp/f
uEI1+7iKAaspv1NV9v2NrifwvXzDm7hmY9l6GQJMMDe9fKbVwADl5vwUtOFWmdR1oCxDnwfPD0EW
IF/TpRruRKXFE9X+mfnNX5cPk2sAy8Rrb1kmUBnLV5/k50Yu0IdYwypFpq22LEemwUbL0RHC41kd
ylcAqG47DQwYa4b7grxMCES7fJP+3DWOlb4bJlmnTa3kK94G809QKbA9NIPGfTUbelYc/MBln3fX
7brNLseIzxUw7vK1q6CDuQsK3/tHlIW34Xgdu2LD53pqkiBMsWahN30FA2l1mEn5uQN1wOHytrsW
ax34nQ0So4M5DbvgJ+tQBARa7AnM8Wpf+W2/T/kLKM22UJ+uN53NLNcmBSU6DLNvbYCGRSCIFZpg
KxlAkhRMUDsk1JK/u6KIzC5CBgGEvoCY+7sGGtSXp+owUJt2zniRrrOF62dDmb6ZhjE4+dFSfr38
dddOWeav4qiQnHvydQllvUuqQeyg7WV2OvLTjbPmGsLyAX0GdHTSZfo51uG0NxHkKHjC72rGtrqU
XUtkOQG5gE6hi4v6VaFU+ElBlXIKR/7t8gr9+ePEhtqFVeqBy4yXz9QQjneu1JMfQArLj9Frfd0Q
luknoiB5nTP5qlEq/ycvZPwAYMwWl8rb2+Pf5XmopP23sWSsWaYqaclPQHIDdfBoly79Lh3ZwsyO
zSxUrwNENXoUo1VZK7prcqHjm0JGfDxo1MC7/Bh34PBP7sH51ZbTE7J8YfRbpl2I5G7lT11+FpQG
EWTnSCw+JV5H21XYBvKORV+bHaQACh7djgjuquUW53gh1U4QEpQl6NrQldHuaVYD3rlTUeDT+nNV
D2gs/JvHrA3zDZ/h2sg1tnrnM6TpvXnKU/lqBmR/org3N1Jvif3+OUAjNhxQeCMgyPlSf1MgadqD
pdEHZQnihF0FuYDbpk83U2Z/NieQufz3NLJKRkOKtuNvJohfEIwkO96OR4+3W5WeP/tWYpPe/R9n
X7Yjtw4s+UUCqJ16VVX15i7vLst+EY7tYy0URVHURn39hPrOAH15mqVBPfilDYjFJZPJzMgITSEv
JmrV/CgKrg9RyZ272WVdhYTOCj5/N1K/OwHShOtn37ZwhgMKdJcUHanFRU7hv0BF/8ynRhWHwe/P
EJoAlfX1YWybbzghEaq41ZFkF+7R+gTW5ChdOvQW3vZ1wwGRNQ4TNfLmMmv4fpaI5acDnMKOj7Zs
iAkFJA3xI1TfxCV44UIn6ldeJe4vyMsFp81ij3EXeL9vmolJiRehW8kZkpVnxTKPMXKGE98gzErf
lqUiJhjQg6dJctevLwEFRTXxEcjmaOxOE717pCwWYiIBq3pwq9pvk+eX2hDqRO9pVbZHB+pKO/tt
G2H7+ytXEjTUk8FCeBbGeryL69B7CEQ7HSaxy7pnObD/QQDGQ7wmU5U8syJ/8CY8WJsIzejXd9l2
onzj9+PqRaKl6C7eRrjHZPiZeA5f0pwJ57BGAEmvI7rTb7M9api4ZF5cgvWcnKOQ5OSzB6isPlHH
mcTp+nQsPsQEAWregXSyH7tL5bgfUGNvRFrNTZ62cv7UTOGNBQRCDTMv0N1Fndynz6JU68dZUVGl
McmnHWSb5VSZaMBqCL0BBEvi4uFFf5rRLAMufyR3+B5pquVMmUDAyBXa117PLsAJgK54HiNPolMt
38ux2b5vBBqe7Nd8Xip2kWjt+6hlU8WHugeD3s6xtS2QcYOjW9NvuiBpL9EA9bBoBn0PV3i0NHCJ
10+SbQamYXdl6Q6kTJ5nSKq+Iy00qPx28nfuOtvXt7+/chuqYA7v/S0Cif28S2M0BgypFy7zjh3Y
vm+YtRAVCae8ry80SPB8lAuYew5o5iQ7CU7b9w1DjhtPidVxeeZr+TsifoK+h2anK9RiwybSL28g
+gqOJ3FBx6Z8KELnEV0t4uSu/vuI7sESbAfIMGAaOGwOCW8vcqb8y1iu7FMQ9Btym/656QCZeL9g
ikB3XRYt6jySnoK66d5PM5P317/+dmaImDA/OnbIzLpNcK7CsnJSrxho8oS/re0x1wxyKHeuC9Kb
UxTO/fzDAzSd3EbOQEzwX5BAna3oFpEVHAnnwUvuoK0+HSEmNR0cugu2sOyQyWYXKdVzUJ4HZ5J4
zQ8oSD1SuXZ/+nk3z2I5xCajXQ6ySg2phvISILuSQLtaLcuzH/D8No0tYirYjjwZKj+cggsoH8bg
xFiZ0IOg/V6JybZEhpVrSK17dIhFVjl4T88at7X0W+dxzXfFSyzGGBmGXrHCQbu0LC8gqyEnOQFv
CcIodY6l+NgG9V4Dim0rjKAc3DRb26BfXopItU8SCpNPSYvI9rqx2NbJMHaN1k2nnSP/jGY5yEBM
83xHSaKbtG3a39eHsMRRJqBPuWtYiWUS2RxCU1DGnnwkcycfRK7ET4ewr2EP6rfrY1ls36Stox6T
mtZT8uxR8W4LCmUn3o1aOgfAV8p0ccYvscvE3fXRLFtjov3memF5K9zqIgFK0A8Sucn5H8gfJGyn
g/ft/jliYva8og25iiL3wpLkj1d9EnH4LPp2ehjx8uwZOrfxhzjaPdK2CW2n5NXdGwRs6IewCC6c
DvXDS3hI2brHt2IxGJPATq8143FCRCbiDq1yURD8685yvU9c6j17wbhzSVqO9H9wfBJ6caBCaTMV
+t5y6oDOOTkbK3cuW8oO17feNohh/NDOAKRX1uFFccFBVlIqdznCl03lyW+cgD9cH8a2IYbxsxik
qEPohhfcZQpIxM69r9fVP17/us0yDeP3EsmxWFpcxDy1TyM6eD5GsrvMqBb8qKirzu56o0Q6MQF8
RRT7EF6eyifQLM8n2ifdGRis9aO35PVPnk/02/U5WVbMxPIVo0ZPGFfigoIjpL0KEjXqEIHvoNhZ
NItNmvx2BYe3LMfEveROfBdABjHlEHmK2v4s6vaeenAzm+pT3QU3VeuIifGT7iRbFa7+RawB0uoB
RbL70wrMynDbIQsMq9euZNXijeGF6oVkuCbrKQXnr/Z2nLLFVkykX8HoEiAJGl70nHPwea06qVM9
JHI51XrWe+0QtmGMK99DCyXg93V3ydGxCY30Rt5tCm/+eCP3FjFp71hINBcM9qIDDXLAlqHMNcXL
l5xANXxZdlVrLY7SBPxBEa1aur7p/gcjMUbiB3pX1odWlCO0W9iP65ZiG8Wwfto4feg1NEQ2lrHf
vIaDmeu4/jtWvXeoxz0Yg8VeTLgfPjmvbeO5F15EPzdlPzolZwbr4EBMCuK/G4rmMzr1d65Myykw
QX2Ri2aOLkyQrc+X8FAHRKeKxX+ckPy9vmwWB2MC+gQ0hUPIJ7kXBQWa56id+ZcylM5eHsj2+7fd
enUF81H19TSILlNVWZy9Klge267nH9DZs1f+tw2x/f3VECp08l5oFl20o9jPaCqie+40ULZCX8ce
iZTlcJkceFUCinJdLm1WgO7ie1KT4OsLL3k0s/mXDxe689iznS7D6HMohqBFYiQX4RY/K9K9NPNp
OLS7qgdiH2ESbel5yAFouW37jYtfVn4c+CHyzF4YJs3RqxuXPzk1chY7kYXtfBlX/hwLRapEt1mE
LIh+J9DiAGKJKuTs+20zMOweyCHdyaSJLpEGB2xegEG1Hm/soyUmtg9koKJXFBQVKsSVWy1S3zVb
6/T13245Via2j3ABiVbCu0xUs/e+ooR/aLwIIgQgYkjbpf10fRh32803qoEmpC9q/ShG+brLSNL+
hqLgx3nhjzNb8iNtxEci9T9zA9pcdJXdS4BBaFL+jGv87/XhbbM0fID2w2KEYrbINFn0XVV1z1Eo
pyckNiC5e2NBmJhgv3nqUaUtu+pp66vOR/VYQDxlZ58sh9hE+YU0XitR0S6r/eDvNFbDyfF2Cwu2
jxs2H0DnEepcVFzGQsVFSrmG8blLu9eNaPu+YeJqAscmDfvwMoOY5I6ujr6H2kl2fW9tHzfMW8de
3PQBbS5BSXLoHYD9foHy120fN0wbZFs6EpHTZS/ImAS8gSC/pnu4YMu9YUL4ojX21CLLNpODj9vC
KVs/3SgCIanqJXui3DbTM1F8HKWIIAbD8GV2+zYKT1GHUsjzPIHd6GFuwqhbU0ABQlWn6KjuuzjN
69bJT8DKqfq56FVLPk9NWTpfZj2xvaDf8lIyKfJQtQZs0enajPos9+/BFhv2dwq8E+q4jF7y7EA2
yTmSCFHa9Z20IGqICQAs1iLnvIEPUCU4H0H2Hn2HODYEeOI80C+aTC9JFAmxyHsetdFzPqg9ZlHb
RhsBQpnPFDCOsstiiBncNzoO7lqWp+DovO2OczfjeBWByCZc3IV7IqOlBwVV4Bm+kg5qNjuft/1+
w0GEa9i3SM+1WR9E3Xsxtc0PkRcfID5b313fHouHfjm8rybgteGgQ3/klyievJPnNp+5XPWJDfCg
C9vVL6BvX0Mmmx4vNUU0W8osWkP2JFjdpp4bozTvqGyEBM9J8fxQttNO5sR2yg33EciJJcWiOjTZ
sfgYNYBycSbpgUyAIq1d8tCOzh65rMUP/gcxCFIrJw4Fv4xQCkXjjxa/VxAo3XgBmex6ZTSPAghw
kflhDOX1UjvngDJ62wEzkYGsWxHnLLTN0KMMegpdkiT6BL7kkCAZMIFO+vops62REQeA0JcFLR29
yzhP1bEqAAyd5I3sccTk1wtCD1LoYmwvc41IbcZUnHdx4nN+W97CxAQyIOGLBhj5bKbJHzB61EAe
ss/XV8Zifybez1t6iT57372MeOY/aZ+q8TNOb+k/5YFL1WWtymTH1G2bYEQDQVOpUOYNuYwxW96R
rTp56HIwTO1ssm0qRkBA6iVsSpcA69FH4bt8GBnMofKn7sfSeLn6BEpqeqtVGAaOdlzfa5e6g2PM
8w8AaLYXRM/jjlW88BH/J2oG3972SHvlFceZVW3bzeQZZJnDB+4g7/7g1k7ifygjRoO/Yxst4Xq/
cKUh0TcXkR8+eF6gfkVYAXAejQPXzd88jxe0rFEJ9ehvXuLipo3qstQnx/Fm8SlCQQqaV6Oc8tHF
fuhKfAE98dx99d3CD6a0Wv2uf/KWMo93JvbmEcC8Nvf8al4UJIKBHpGxlP7snVTnFheX8OKWgjG+
vnnjV1+vGPj2mkG6FyCY/PtRySbK8Bpf3Z2I880nMr5veJE51mwS6LR9Vi5Qd3OwCQAnJWj8Cfrn
BZuObKUPfhQ+DoT/uG6etgUzAgiFrAVEFmqZiUTKD2A4CM96mpvj9a+/eb1jQtuorxasyBXzA2jE
XTT16+B9FEGfG/TtEprJvW7lzrbYRjGCCPD9KrzCi/iCbJJzV7gzgY71Mj0WUPvecS22IQzXUoiO
ApQTdecJdCp3U1v+y2fwaCCs3SuDvnmjY6lM55IA9BtwjVRPWPug7BlJpmhe3IH+fHzMQ6d7GuLw
JrpQDGZ4l7AkOhAEQbK7oBL9AKWfOPpSK9ndJM4Csk3Dv5CQFGz2/e5MJToZUsbBeeQILtudg2Wx
FBPX57aNmkU8wj3m0XBgU/CuIvF0CqJgePAqgXume9dpCCevg9fcXz/MFlMxoX4j5XnrLrF7ke07
9Hd/1+3y6/qXLafLRPiFPtcr9/GCkDIJflCHLhC3FCJd5ez/uT6E7cdvQ7+yRNWg+UK1iIM84tL6
r/BpNH6Sg+r3rhTbANvfXw0ACr46JtAhQ1+B9vIjNC1xMzi8rHciXtv3DSOvImjHD0vbZYjlJ+8Y
u3HIvzh+flsBD0fWMPEoZwB7iWn9n+hBlzS6m5vdiqptiw3zjuq5jXkXIg4V81welxjPj4StEO0t
cb3uBChvP0UxB8OumfT9CAxj6qw5Um0yRNmj8nARMh+8pMoF+i7I+yVVCxeftOt+b/dZ9i0WaaL9
1ogPZJj6Lpuly74C/c7PW5IXt8vHdunzdM7D5KCdcVLp3KKv6aZjbUIAZ8bzAHJ+0UUMqPadWABO
ilO/9HTH5t8M+UDqa9z4Y51AjHau4ovsQaI3k78i8YM73ornGEnTnQyC5WyY6ra55AkZKnjjGe+4
A5oykoM3JN1TVwR783h5h74R8JkKtwWB8iQrpb4wotDCC1353PXmg9gOAKTU3VR73r8z8Z/8yrkM
DZ6Sba7KG3fJ8A0VwMQEWjvIkBSgjztUfuM6p1KilH3jAIZzCPoeklkBSkmSAlCZ4vDXcBGE7zXN
2QzL5AbUC4Bc9YzT7euRHBvuiJQnaLtInPDdAu7kdCJCf5nd/Aeiwqf/j9Sv7WwYfsOb5TRNaCbJ
tHb4ByImsAV2Iw3idOayvDFsjk2/Qbk7JjWS6CNT6McFS91jnXTLTqHP4rpNECEXI++CQqlzVCDN
k46cgNCl7atwx3624P6Ns23CCCWY+2LWjuosUKxMWdN9LFySH0fobApRsrt5DedjN+69aG3TMXwC
8YjMB47DlrQQ8+lp2f2ugVc5XfdotskYbwAgLlVNRk+dVTXfBZCRf5i9MdsqsBXiDq366rh0e2kk
y+kywYMVLZ1cBLiVNBXkw6iA7qIdJ++4r/ZaG22rZdh+vUAOGleDyLywc5t0JeNjWebr3+urZfu6
YfgDMnjFCoLODOoe9KDG3HnwXb332y3e38QNIuMiGHpr1BlsEfUBeJE/shZPhTdkSbFbKLPtgWHh
mqkVcLtJnscWml3AvnWpVyOD7jC0wty2SoZ56zxKWqeG/606Nd6NDRpYN1d108dN0KCcZM+CwePv
R7/6E2h0wchxD6FtMQYTJIjHvFwDGetnFQ9LGvWReihm/lsUBcolDTC0SQuR22kLLa5PxjagYdte
QDFSp5GMnOnndWIgkpboiqU6KQ/dEn1FK9F0DNe917dtOMPYR8AsSzdGdj3yqj9aqFTQ8kOEz+Px
9JQ7/Ngve0jubQZvOMlwO36v4nMuwlLGicvfb1FZngBhDR6MDdwxlt73fQiUJQw0kYOubiIe+3CO
Qe02h0YzhGMg73USCkLosDnMXkLvvI4fvILuQUktTsCEEQonqdp8GPrzi7scZ7zQUda8u34ibOvm
/e91A5Zj6LymVWd0xyRptZQi1Sq+yzfJYEh6HGukY66PZDsMhiPYaAwlRybjWfdARYkGWjOq/ENE
8ztfhi8tTkYT7LXO2MYyPIIcRD9VITxCvYrnMF/mQ8/pJYi8exHUH+Z1QLEWlfLrE7MsoQkoJD5S
4VLn6sw7ENLyJvpXhUWH3nPofA0JQdlqV3/NchRMTOE49ouGQAk8HXj/0yDm+qmblLq/PhHLqpmA
wpxNsUK3qn6WwRjiLIAWZ0s9bAYrcj86kC74vJ3t66PZ5mI4h0rTzl0KhDUvF4Mc2+Msxz3ggu3j
hjsQ9dAC8AFSDs28/B79vFNalijvXP/p2098w9mYOMI4KpcwyCPEFVUsT25UyMMAqgG4s0HxlNez
e7ltIOP+h5SbU0DfVp2JotCehNX/v1u6IvXn62NYLmgTSwhWBMqU3Jaq1UUasXY6RgnUvDtvV8LK
NoRh+rmbz/0wOf2Ziy6C2jPYtJHzR8+/1MW60473wrfy1qYYNq/B1T4XK+nPeTN54x0RZcufOJRl
8M6Dnq4rv6GhHnT0aVQ5cw4aSVUE9W8iCzJcnKbLZX4kINDpT1zo2DnU+YKs/k1LbCIPofIb6jKY
+ftZD91Jgmyi8NvudCPrhJuYWEMgmlGycRIgzfEQRWMr2L/+bZdw/nb991vO+3+QhqRFDho60ZlT
+iRFMej3WBLydVrxul66btx5SFn8j0kbmBOm5gEMBBm0WrIF+dtDsi6sOrAuyru7rWYH4jGqDk3Z
rd2OKVschckkCHYjbDlDhB0ORD1RnedripBM7uUGbE9rE3/IYh23DsMDYQNwtVJnZR29A9GYdx7n
WSN1jLd2rMPPoesuDzGIqW5zrya/IEsa6YzDxN9T5F7SwEWACX6GHWOzrZoRNUA0vEiazm8z1AuT
T0OQUycNfVBKHq8fONv3DYcRyq4YSp+12dS04bFipXiAQu4ePaUliDNpBXsnYKQdPEBCWzEenG4t
kDKkf7Z7bksTlX1yeAkRREBujOFMMCJ0nr2k9/s2Y15ZHbwZYKsmBi78+nJZJmSCEeXghfXKi+SZ
QotQNeTvuBT6N5i9q2PQrs19DQHPO63W4lzCUexYq2WPTGQiWm/DhQwRy6Yq73+KuB+GVJSh/3B9
TpY7w9t80auAXiV0DoDXLt/PZfN1ixYFMLTPTuGFO07Z9vu3gV8NQJu+pVNe4YwpNJj4TuP+ArZl
ryPL9vO3UV993SPgnckhefIeNdVv4GPoTqKrh0fo5O7pO9hGMGKDeI4GmgswUDm+61ffZYC+v18g
cS2W53xUefDxtn0wTF1Xc9uCsQcPqwnKaQCCgVNYhiI8ui3r/l4fw7YVhrnzOHdoSUaWrX7OnqBm
lj9GK0G7/m2fNyIDPvCCxnGLe4WhHehx6dqq+RZREd7EsuomJh4Rani8cWOKzQ7RRsxdyFIneE1f
//UW4zZhiKoNc4EKg3zaMmZFlZ/nqEjuAmRq75G8/zig1+Sw/RdE2m7M2JsgQ4DW50RUMc/QilGn
ldM1KbAsSAdHzV4IbTm9/0EVhjof8PNZplTJjq5T9/8itRyC6H4ebjtVJrlgLALcUIj8sqmfw+Ib
JRO4OA+8CYv40/WtsU3CMHJFG7YMIJzL8u3B5I39GVELP6MnZ+/RvHm7N4Jak1xQ8JpIMLWz/1FW
qVYh8gP6yOpfNC5VRuRK9gTZLDZoAgkZGNognrXwDBQc/mF2V+x80dHox21LZZg4OAtjj05Rk5FF
0iLVENhJu7hxDr1w9mQ2bVMw7DyOirFvWr2x4RSfAUdd731Y/s51YdkJEyZYyWEcSnCLZWyIPjOG
1keNivBji5upi32x420tUzDRgkIuY1RwcKMt9fSHBXka77YSWA6rCRXsEA0WzQze0yUCCw5gveKR
5BqIXsQFt8WcJpFgW4loUHEJv9FBBBnXhILQL9N8j33KNoXt768uVQIlI7YGcQMsZahOodf7P7oV
HTZLJ9vs+jm1bcD291dDBIyXvCINzilfvvWQhD9As6zeSbDYypQmWrBaQV/c9gUqhXDYNBL3FODm
dFh7eb9E3Dut2xshCI7TuKjDEOJ8lSBtP16fmm31jJt8DVrfdVEmzSY/HI6lm8foTVI8hgaBC3Dk
9UFs62fYuYebvGuHnGUsnuUXVqIl/NCycpeZ3fJGNIV6nbUH12HfisxVzm+1cUQBFJdtmantfSjW
iqWl390Er3VB7/+/T4MHBqG2LkmTzYHrH9d5nKNUaKi0Adnd7XjGt1eMmpg+5QL1FjYBoCs+EqOp
5w3N97jrhL5p26mJ6hMkGGM/EtvTAwq+qRJ99yBo6D5EQT7vPXPfPlvUhPbpeG7VyoPyPRmh0JF7
YNHLCZkPcbCre28bwjB+QcmKjmA4YG9Ct1gTxs/DEOh7d+2K0y1nl5pwvrqqo8pHNTdrkIm4b/Eo
V5XawwrattkI14vICYJhRA6lGtsfdIawWML65HLbLzdMW4DJKfH9Fo7RqR+cMBbHUEJE+frHbQtv
mDRhMa+h6w36tAUZCuY1x7pjpxokkTsn9O0Il5pwPU5HijwzuiToEj0G1XKct8SSWPJLDhlYHY4P
BQQY4Jb1zoPg7bucmvA9HgL4gowqbtmW/juvPUu7jhRHNLo0oFLtd1yhJfVDTRRf7jLGwGkCy0PI
MC4AVFIBQe4KGKYLJImfV4bYATUQQHr753hgxd1NG2Yi+QT2y1UYJFODnA5z7ZJLQ+qaHqYALfw7
a/h21QMKuv/bNUKUZahk4/NMAWv3Yo5+M6kn16cy7cvgo6yX+uG2+RiWXzjarwb8e6+SlR3UEs/H
OemiXzUrvBuxZdRk8BNR8n/tc2sSiIf687JVifLVac5Oovg/oRMDsSggx1nKklzmRLFb2hNcSg3P
EDpl407Ir2Zx4OboIB1p1B/xiAw+X18+i+cxkX9kcEIYMNjoWV2JxxVt1j+C0A//uf51i/GabH7K
KVYxF0imbfVxaBSnhaZ/hn7WQHFXv2v1W1fsTyOrvX5u22yMIH8efeAhHMQrHET3cdqxqMvvQLfp
LDsH2zKAifQTANoF4IbhGR365RlSBCjrlnKIux1vZ/v+Ftm8ijB9MaE0GSAb0REZ3YdFJR9ir9lJ
ylms0gT0QfxDhNHaoZiTL+49ujaUewLYxQdlllJxyrmqjpA02rOat6MxakL7kg5yTDRfWmTPmz/e
hvSs9JrfTzAhor9PdSKhRxDtXUS2yRl+IPDdqFVKs/cFyq3OCGCf9thP3qLlUdx58+y6+XnBQ5Z0
B9TM3CHYuQBt4247+WrHGJGlHCPZgJg0TKZHzTrnLogXhpe4Fu4zaLE++WBz2xnNdj4Md9CuFbo5
UUfMWu5OGV0Z91MtkuamdyyUCf73ZKox6aHi7rD3eg30D6AxoRkSVSVPDl2xqvdQFlTDzkxsF6DJ
EsjjoBoSPy7OSuCOmBN0X2+E4prKMBX18g+UT5sjNL7euQP77AJ/dN0l2VbQdBEKmn9QMUfip4lD
eSrWMWkepNPK+Ov1ASzH3kT8MVDSEMclxZkAenea16/brLxI/poH6PnwST667U0cly410X9NEa09
OPx45tVQcOLSiz5O+Y2gf2ryBGpk2adJI3Dse939kDQmwT0hpFbH6yu1meZ/81fUJAikU8v15A9Q
lNBIVbZx8xENneSRQH9lZwTbITNBfsQB53mflG3GQbd1KNEvUbfLX+TNoGveJtW5of2jauZjklfL
PzEei9dnZnnLU5M40B11EIWjh3tCun97AOeC8Gu+NRcWPSBVQIWwwwZxcmPxxGv2p5uhjXV9aMv5
jgwPUXU5TnRYNFkJAopTvsTlR+DCxf31r1uCYxMVSN1ozhOnBr09kuYQlSkacDBJeQ/SwktXduNO
kGqbhPGqyNsczCzuFvTzpEOP3VamGpvbspnUFA3Oy1w6uLl5FkHKFMnrJL4Xsxvt/HaL/ZuYQHT9
swBhAmLfMj+/pHC2oIeXxR/IXKRj1PD0ZgVkl5owQSds2rUXTZu1GEEM4vdMyz7NASOYJtWdAG45
OsXybV2cH7NPbovrTErBtqraGmRcEDgpwmfJxLvaF873eOma40rKh1708105gNM3SFyyc2FYzoTJ
MiiUSppRzMljXi7zZ4r2s2dXDr+un2vbxzcX9eoW1wx003PiJ4/cXaJPjHn+32VCzf22r2+jvvq6
Cy084Q8LlqsioOHzPDl2P0YGYea99lzb7zesvst13kEkElbve9CygEZgO6eVLKcbF98IDKIcLNlq
glfp2jL0UpW3/fRJuf7UPF5fIstdYIoA4wUie1VVHGWLzv0C7Sr9TXOC/dBtt/OUsviu0Lj5VR73
4IT2mgwAmKo6NMrjn9HZOH4rqy5wjmHg0a83TcYE/UW8I17cusVZl7opU8gfkqc5WiHABS2QYi+t
ZnE0Jt6PF3ivdy0yUmCu8VIHOYMmAJUKFGW+R4n8Fbj1yXX3QJOWA2bC/6KGonGhg/oTkG39QYbj
9OQ3u1RCtq9vW/bKQBiA3+MyxeE5aiv3SSrw71UN34szbF83jJuAPz6uHL84V44Kj2qCvIZ0IYJx
fbNt27CN+uq303CidJBhcWZV/ocuI7DaYXQ3KrwMg276NOXzt3i/nchyiE2VYDXrcphDKAa+VBUR
QQ8HqHrwD0D0NClbqptUlV1qAv/GpovWOmmhDbpVLwlyuMd9XgSLsZvMgdpzeleONct0O7/38XIE
9UU/fIDmbvf9+qbYttywdQKa4JImqgY9ezx9lDGSanWwK6ti+f0mZE+6CE+Sdq2zF4LzhrlF2gJU
/MC5/+9Nv9/E7NUDksCVRjnGDT36vlbRgOyqG/HodP37thlsr9lXh1YCPRMOoyjPdR34/h3IwKP6
0zR0TneHZqJ1rwZu2QYTtKd8sQwMlcWM9qxPNQWlW9q5yr8x2DUBeqotpgJ0gG0WBHP5CR9uQG2y
zvr39VWy/XzDtIXL86TxRf7oofSXVpNqT/X2tL/t68adzVrOeJCg5spL6kTHOnFd+rFowQK+E4la
fIVvXNp5pYuFVoBRALQK9SIyeHeux9f3W1kakUhzm635RrBOZD93/QBbm3kYQJA7ibt/O+2izHd9
nWzTMGy5QmKllC2rsmhAbafCoTouIEuCqEAzPzKvg2TjTQOZODxJOoQd5Vxl+SLrQ1714UH2pXxa
G7RzeC0Pvl0fx3KsTESebsYVcOo6f1TdRO8Ltub/xHlbfrr+dctymdC7wAF9yhL4FTCl7l8+OYmT
Chl8rnEZHVxEbGpntWyz2MZ/5UL6oJ196DDh+Kq2lAcRDi27S/IZ2I3rE7Ekj03mPxDziJqDnCdz
16mZ0Tk7jR/B2yI/1BAw/dnFyvseu21HjrEGVzOBi7nN7E1aQM1W3uhElZlYGv+HckhxifuCHa9P
y7Zuhtmjkh+VomW4PLyleYb+cu6m0SD2cC4Wz+4ZRt/lc1NjL5osbBfxHglR/uSVMVQLQAa047hs
QxgGr8ao6/i4Jo8vkkO8DX9WC7TLALv4dX2JbEfYsHh3qibtDXmVxYBEezR3vHQTXp60Uz1KT9wk
B+hSE5kXcSeZ/MkpM6Jn6EB29H4Khb7tQWMi80TTDasT13UmoMF8bOEU7/ox+rxMYbxjH5ZtMIF4
pAiLOQqnEvR0QXOKBu0d8ylixzUAoPSmjTCBeHRWheuPqnrJZeiE0G+k38pqQD4cyYA25ttswkTj
baAmjfbe5JGs+R/VlRCtWlDlvT4Ji8GZNH5BwUnlrHmZSaRlPqlljtwjuvybasccbN83DBrN/WDK
9JFRdoMyOYrR7QswPrDky20/3zDoETqPYJQJyyzqluFDUzKazUgd7MGybKnKl7+/8uMcEc646H46
Qxmuet4KdQWBEOtYtgeC7vJ09sEVT0TbPAec15AURT856tK3Tc609HZ1i6FpqixMiuhjTjrBD7L0
nB1HYtkaE5fnBRHPhwIZ7JANXXLfrmM/PHeQyppv23sTkheB7CepGuy9VuHyUCS9QLfX6uo9MMIW
j7+RIjdxeboAoVcFSGfG55B9a/HeeB50+znSNfqFwLz5DbxTt22Fic8beRnU/lpCl1y0SQtxSFrM
p2QUe3thy8WbTH488nOnG5Cv8EZx6cB0ufGjLC4Lj/GG3thYipGJeXbRxJjefMJMfj/fD12/kSHu
kjpsHh1Xdl/7KRybHediuapM0B5PwjjS4YI7hPTJky63XvloEgdB2/mOQJ5iZxyLsyemFxDJ7AeQ
aEWlRz5VxfaEiuj6IdFhsyeAYDtrxrW+TFCEdaYZQ+g5SEXL35Wa+1HqDQ68QOSqQwzGvxszliZW
z8+rNZ7yoczArBnwu8YR7vJIex7elh6L/wPPK1d0vgEc/yzWmafF1OhUxDHkhL8UBRr1g7oa37WD
vK0OHJtIvYrOZVEkuCoHZ3FA/jSgLXPjAOuD7iC89mONYtdOItPismMTtbcODkskKP2zGAnxdGXe
P0kyfio9/jUUuZdGHVTR1NalKZqPoHJ+mjvnJicRm1C+og0GRtGtnXldoN6LcopyJBz1uPP5t4/g
/+HsypojxZntH7qKACGEeKXKS9ntXtyLu/xCdLlnQOxiE/Dr78Hz4lZbxRc1TxPuCFRaMpXKPHlO
YErvstlzFCswMaDh0giXdhlxSqFzPC2/wBmdR4Mbl/tLrp7ABPQhd9D6UHYDHhlt4FNRyz1yFFun
gb3rt8FH+ufjCOVzpkU2osSk6mPXARjUVKBdPf/L3884BqHhC1S5+DXx5xBSLvEDGrOvZK1kVI/e
fbjU90HCPxT9FgWA9awZXgFVUtC8s0rd6Rn4u1FP0cyHr0OpNMRRcMZ44O6WIP3krgCPTMy/1prm
+XnaFtEIDpySJTHEBYCqp2GxRHURl1OU5WxLY/H9B2ZgIv3mMpyKrImRnUKRdqWGgHYVLdk/uhp+
DgEEnxXYG6bhMmlhtPys+/km0gpAXB90xPtvPHdaxB5SrVt9i5brNTCBfRRZyGwuh+Jn0bcfKlym
TpX3EboZ/20IKIWhz/SpYcDDN6K+a71sSwnk/QswMKF+g1w6Z0yoOMQNoh4ZQ20oR6KVEnim1/aj
82fh/fsvEOvf36xd53dVOcms/QgqvO5z17Y5/ZTJiiwR4S0jt+dHsZw4E+cXN+mY5aoOH3QJ62rB
U1d5II47/3HbShk+QYGnwyOkFgdAI0ex53pMbsFy1l3JEdEc7Z3w8/mBbLMw/EPcVW1JFZrB1CDI
A+Bv+jELpdx4E9q+bjiEkgRsTHtgTtoiIY8txIam697zp8sg6YHJ4wdlEdfRchIHrdJnNgJITGdI
/SCC33ptWs6SCeKLF4h8B2MRP6DFJRt3KhOIcuQ4jZ8hk3eRdKQbmOx8PHS5V1FSIM0Tu8uuCHj5
oNaYZ+PlYZvEeoW+MYi6yZthpEoc6jp5kg5Unbpw/A4ww5awtG2A9Ri/GYDlgzsUcxwc8rgdd4yG
D6wKwtv/4WFuMYi/ePniafSQ2Q0e8j6A/0BT5DyBfU348TGr51/njcE2yHqM30yjRmtnnIKzBHWm
KYtQYUoisDD/VCH3rtwQ7ZHnh7FYRWAY9zz7QiydO3ws5/5UxqK6CS72HCYsz0kbl2nfDw7OWGU/
ZekWT+D8U19VWYJGcJnzTW5Z2y1iovKcWCZZAzT6T0LmL22uui9dvBJyNKBhDlaygBy15a/tOGcP
cZn/lnwLEG9bQOOyZ4CUDFMNdre6i8MvTo/KSxSQZr4MWRuYsDykyqbOoS1/YCFKtGXVSTxs0vL6
ou03gXj1ImS3jHF3wmMGnOsO+nSOsrgQ1BWYSDwwLdMugVLIx5lD6hDc24hL+CZDgGXpTRze0HlK
OwUfP6LVq9mBqz7LIj8Mxo36jSWoNzF46A0ul4Un+qMewFODUK7d1QNAip30D3gnQYjwYtdu4u6k
l7K5GqvuI62y32JG14RsxwTQ/M1OI9timYYe8iEGaFF/BLzrtsshIbUMmlyEvw1MeF2CN0lZycl5
mBdIKTgidXfSceareBy6j9v5ddsczCs8jSGsRpf2I1Vh/ASu/VSCVHgKt+TOLFeHCbDTvFMsHZj7
ECvRnZwKfS3Af5dfxzSfN/yt7V1iwux4wbOVMN596IQjxxGUQbMX37uywb0VuUs4ij6SA+oItxrU
4r13DXTRUIPayyGjkHcszLuCg5vNh57EeR9gmbWJxIuXSfRkbt0HKsRn0QGuOIAt5GvLdbdxl1n2
zYTd1e7cgnKtcB+cyu33ZYjO4tSH3Mb532/7unHhFwnk7LsWCUCIlqlDomN0k8tq631i+/q6am/u
4WHSoq3Hcv6om4ncF9BI2Plg/9tf9tvXUd98neXTrJNW5j8ZAeixE8o7kPXVfdnXDZtXrYM+dHDg
n6a8nHbZ4gW3aanYxm+33bm+Ea+7SMHH8VgCXIekKBTQHqEYFv7wey4gCw+226oIH0qokV47s9/c
LXo6XTYtww10fI5lySUObNUStK073qdZu0/nP26zBuM+r5tWQvUCPkaCBvVnnk/fkzhY7gcOKYeL
RjBRdpo5sP+J88PAx69OmKsb2ZRxVEm65ccsCQITYVcw9JQWWUh+pYDaXWfoRZCTe9/m4ARycaXt
kFT8TYLi3nGay7bEhNlR5iOzHzT0AbD1WVzFfs2T+5Qq8KqcXzRLOGzK9MrFlaHbUufhNaqXmn9j
3dKivTj5vYzzFieYZfNNrV6NUhXqBxmcc9HMX5Mh1t/Aj+/3UVuiRLJxBdgGMWyecoKg2+2dB/D0
5BFdn0Ay95xDEbvjZS9pE21Xd1UXJsJzHhjR34cRKY1iurCjODAhdk6b9QC1i/5BdByYWrS+UhIF
lIQbyQzb6TXMe5R6jBNP5z+TVtBo8oo6GjL5O66705wmXpQQUoKT2L8nPNvibbTtiWH1KiR570sc
r3rV5nrdE9ZW7Mr1Ovfm/Alet/fvkhj4VP909XXsV8nsDs4DlNnTR8UpAfd1tQU6sUzABN6haUtl
3hD3D/BT7LcUfvhZpRxk41PaFN8um4HxdOd9GrRVjxmooBrQEQDybl6rDa9oWx7jFi/1PNUD4I8P
MizpM+90MN5XoLieN5bf4kBMyJ0M8jAE0x8/0ECqaA6RHXWIIvdVuAw3ZJVZuGyR1vm9udHrDv0e
vG8clFHG4gPQ//WXQAzdVrHLtkzGlS5KVjaedvghVr4GIS8gu1UPXo3LfrxxoztJUY1+WOHrY0we
ZuWRB6Tl/a+Xff1Pwz7/Dds5NwyVzsT3AjAKQiho5Y1nbnE1xG6yK1Zpn/ND2OIaE0+H1sdsnuJJ
njSBPO3KHqxJ3nyja46qUmj680jYRo1C6nCMXf8eJMBb/G2WU2pC7MQ4gPPOI/6h7Fftiun7ayIR
T6l/J7/coqmynCETaZd0hRqCIOWHjiXJM5+X+iVMafp4fvlsXzcMWVVOWaXLQv/zcyjjQRsQUcfG
5lguBxNcByXDggx6ZoeVViEny7+OW744QjvXK817L+oPmdurWw//ctl0DHuem9BF8djxDzHP6ltU
l+lHYFnKDYUcy3F+1Xp74y3EVJdOtjjyBOZYIPurOgZbSgb6/W/LWG5C/W1bYpi1XKhEd0UqT1zy
7jsKUfSlAA5x4762zeFPs/4/CMqBxgBqk4daxHqPjKITsYLxXdjFlyH3AmpYvQh1AwFa1z8gnqnu
6roHLeOACt7eB93hRrrHZvYmrE4lboMs67pKDpIYLqVz1PbVbm2PmKtWRwMOl877n4hE9Yd8LH6c
P2CW5TMBd8mAMAZkA/zAi+bHK/kPd8sf7bhJmmobwLi2wQkyucUE9rY6hu+ivPoRO2W28xyksM5P
wXK+TLgdMD7gsnS69ITsDFjcCJ+LqPGD8iKtuMBE2dGYjYALLj4eTJ14nYCjsmqXdaCZumwChpGz
QtXoqfSwRGU3hREv86qPphEdJOe/vy71O7GfyXjXB8pZ5VryE+8odfaETckUjTQJf5Iw7W7ElAfB
jtTz9/PD2XbcsPdc5Boc+LT+iFhkiBwwsjieU1y5a9fNZSMYNj/3GQ/jfKk/MjH8VFovu7Cc5ihz
NwNa25kyTN6BZg+kj0oAlCiSu8iBJYdebOZdLCtkAuxCL6tzF/nDnyO0vaI+jZsoK1z+BeXH8un8
ElkmYELsSrTB6CVO8lNJ/fSxb5qXoI39y3JeJr5OOFlBa1/XHx3aZFCgQPhKYtD3XfbTjSuc+sBE
SGiR/8zb2gF/8wScPHcLZ+sFbFuadVfe3nqBQ2sVZEAA80ndikEGgGCUcf14/uevP/MdazOhc3VP
R2dAmvuprqbvDiTivile3RMCoHRDOnp1fhTbJIxInEiazbXHxVMwM/khL3oCmqU0/H7Z1w0Tngvo
h45jGD4lFE0CROf0s6abnIO2326Yr+Bp0joFC59WKOOMrOyO83GrCd5mW4blitwLi6lO4qdhhiYG
avqfixYqOWSVgzm/OO9vMDchclLNDmXjGDzJPPimpbcgJ4DDz0qMMFUp33gyvr9K3ITGcd1SDzJe
6qFsKbSPZd8U9ZVokOramIdtAONmHoqYQxHHCZ9KNfh7v+7dkyrVfBlUkZugt7EJgRUsmvCpTvzi
NuxY/6JT4m2gnN6PxLmJeSvHvpy9DnrWsmrGPUumL9p7yBFmiEF/r0nm7FNwx5IlvSjMBHPVn05j
CJ0ySEoZ/GSd6O7qTuZ7gfLyjxa6rBv78f7J5X+h3wLw5adOHfyEUjq7bZawuHYVKcHVX2113b5S
z/7tnLgJguPgcUl1L4o7qvheDv4/Ims+D+IzBfxMj/q7k/lg9qg+15W4pT7a30Dgft5qbLMzjH7U
gxpC9Gud/BGBwD6NV56NDDgV6feE7M8PYjvShvE7tdMNbhfyn0nJ6Uutqf7kBaigXBR3cBP6pmIl
W557wVOVty8pTdI9cBinYCkuI+nnJtYN/ZLcy5ZMPMVZMjwNjXPTQqHu20WLY0Ldhr6qBaUif85A
mHZwp6Epo7FO463DZVl8E9Mml8HhwTwUz3MJPHcyjP2+QI/bhnXYvr6eqze3tgsSwXyp5uK5Ggt2
Rd20i3LdbsGnLIVRbmLYZCpEMJAwf3a6AnomSbVrR33rZVCt8JbpOxnLm7gNrseUf1j1m3pVbTzA
LA8/iNL+ObEeKsHDMKniGZ1Jz13X3QqHfUrBzojXTB+Nib7Wnt63TvmyUjaePwo2P2AS2PEOH3dJ
AaovNt7OHuJ0/7VNhUL/mPvOrkunX+nKTo9DXkYrOLWIh2tO9dabxOK/TY67jMcTUw24xiCU95A0
w24oOJrhkuIHQyrNB85zt67zXImNdbbc2iZAbnCnZig8xR4SRn7URf2Zpz29imn/tWV0CxtrOaQm
Rs5JmkSCrKS6UwpqujwG3Ff7UCM5v2u2r4s/TwpxY4/hMZ0/y7Buo6Ql4nOKOuGv819/fdC+czeY
RHe5WhDY5E3+PDcADq7HoWqm60qP1682UWWQYG9gD+ir17tiGW+DvvwwseDIUwhN1bikfLLVhG25
LUwWPBfw7YY4JT+hby7Nd02l4abAP+f+0nUdXHanm0i6TswVFVp5D12/piZkMuzkglJYUG4RP9l2
bP37G6cVozODsTqkD6JJn5Xq/Y9FicLF+Q2zrZHhOGo3pgFyXuEJ+6HTu1kkwXVKUkYhEE3zrZSn
bQr0zyk4hT+qYInZgbrFo9MC0Ab2oi1Mvu3jRlDghMxNFoWPv+qwCj7/ymO8ZC5bHyMYQIKcTiQR
+LjAG77LyA/NgRuuAHK6bAQTHaczAWLIDCNQr4mjmASfwdXc79sSEPLzc1hN+x2bNBFyKs+Hwi05
OyjSHji7oyg91wG7qoF5KLjzaWzYBg7n/SQRN8FyUMRmQzP77ODAP3Yl3vWdG+/Az/E95vSfQbgb
MZTFD/8Fm/My9JEFJf3FPQ6yUZKUTeRmCduxtGff42Leoo+yDWQEDGmrvH6QU/48tUN5PSxQDBxF
DaUVitBhAbnY+R2yWKGJnes79AwtzYxh/GS+5bK4BmayeQC11FbkY5uIYefOWPZBz6lzKtLED6O2
GHTUVcKBsAfoX7gYtoIg21QMU9feNKsErAHP+QhaFuUNwS2VeR4FHdj3zq+WxeC5YfAh2kmgMY9r
v6mhVefkLbn39XihrzIRdBLaux1kppwTUsL9gePw3q1Gcv6nW1bHhM5Jv66dmFXFc1jK4nFqZ3ng
LeiKLh/BuN8TiRJ315LsuZxAEyjxfp0B7T404SYKwGLkJhRuDFWqM0AMT2rKr6eZLTt/cHehCg5g
ZW6gLqE3ggnLPpu0c9Tv86GHQvhJytG9UYpAVKVSaiEbXsTiF01tWrTTyTj3vPDUJ4ReZ24CefCK
iDvhtRM64OZ4P+fjsmqO0evLtn+d6ZurPM+ZElMwsV9g6udPzQw2ZgHlvCsB6tcN47CdMMPQ42kO
3RQmcSITr24m1HmvWq+qwIYK2uzzs7Dti2HiZTp3alhc8TSSJP+ELvLOiRb8d+Eb0CSkmwvdkx4g
yBM2273peBU8cnfYqlfafr1xo8+OGmuX5OyDQEnpm1CglI6It4kjtqy/CY0juU48AkGRZ3DQfnJW
PohUj+RA/ZZ9u2j5TWgc7bSWAF26p2HpT8so9K7Hxb5xQi3GbaLgoKw3JoHI2AdwGQKvRHdOt7YB
5QAtjV3yHDpqy/os+2DC4TQ0HTFYGx8Ld5DVdcnQUbZfPME2ZmLbiPXvb2wNbPuQsmoTcupCtIfH
AQJb5bllEo1punUT2cZY5/ZmjHAEtU+mNDk1UK379MrJ6nqkAwzZ30ro2ZbJsGc+s0pI3cUnMY7F
o5h88ZukgPGeP0uWsMAEwmlZBS5ZFnJSIyTa00Yd2h4PM00QgfboRdnwGLZhjBs7g8CU7LKOnFLU
TXbokgMXYAidedn9518vo+znzLDt2mlYX3TudASfXevshjiLuy9k8rItYJ9lw00EnIbKHlpxcnLy
8xEVySl7mFLS7meIA2xcSpb9NlFwCv18Q1NrdtDz0v1qhCPuL+4s46ZibOYuQYnu1/gkO5Cl+67u
fgwTWvy6hjobaSHbBNYz8MYmRDXQkPkxy0DGGOsbZyj1PykW7aKyITdBcMOMHqV5SpOXNgPRFgTq
+E0PmOPv8/Zg2991Um9+vJ7yxUVV0s8gNhu63k6RHNmlGXInHSfp1flBbCtkmvTIOmCLR5pFM6I1
5ASJbrIHAkaBZetRaQltTP65PAG+v27zAEM0C30aFQD5ded/SLIsvtW6Al9xlYV3vqw2MvOWVJzJ
RDezQc28CeYjckn8Q9O4GUV35zJ8GCCOLj+AKL3MIG4WVj10tea45fsiz3pvw7/Yts2we6mmrhHL
MB8VeBSvqy7+TJJC3Kej3BrBsmcmoK6ToJOGrAr2LKlAl/8K10IOa+NQW7bLxMwNPTowtexhM0NQ
sGWfr7LAUEwobnXh6Ss/luNuisfKvwaIaCQb59CyZyaIDuIF1eD0cjkmmb4mYrnx22PBmkOIuD4G
FM3zvynaXHbTmLqxSjp+p5sxeUlEFl47oX/l6HB8KCtw5zbTlpqT5SCY2LpwiqXK/SU+jS6gVRA2
aOb91Af546yr8jL2L26S1IVD3oEOdJqPFXgKI8KQzoTmKhqtoMy+caBtx81wEbOz5NXCXILUJRlV
RIEl/8EdTOkiD2Qy1fGRC4gghfFJxWTJrxdI54AxIPW3OKtt22Dc9+WSJJlLEy+LaKXplfYB3RlK
ZAHGuXw5PwXbEIbJJyVxWrD7k1MGvd3vr6JA0P5oHpKUXXaR/QWmy+OOc9ajVC6BVy77XTxA/2MH
lT7ibUHGLSZoIufyKXeyvPHph5KLzzXNv8U9yugygd9ia+WmbqtxJwN1WMopfbpo5Uzyug652H6u
RXgSGSHH2Q2+dUVcf1MKHTznR7CEe3+B6bKE67lpxWGYqn3e+VcKGsiRl+rrla7k/BiW/TcRdUJA
TMvrnfgpQP59n5R1vWsdSMtUSgaXWYnJXlerOuhrL6aH3EH3Na7Tah8EyRZ3nW2RDBMHJszt8tgv
IMQEnuQRYoD7TLPncuXVjUJAQjY2w7ZQ9M+QxoMwwYAuAXFqK11fN2Aai1gSJPs03VJCtjir13Lo
m6DJyfrJn2ePfkDXbL6fqTdc9XTz7WD7umHoIleQshoHDoxY7uQ77eBqFGKrYGVZHRNFp/qg4+FC
49NqB3mF53pS+h96ibLeRefUxNANePE4qQ7pIUko8D1oZoIEwbyHYtrj+QEs62Pi6GgJKeVsnslJ
apRD93HtZ80hG6ATvDED2wBGQD/MXvZfGi6v0LH7S0xFN90niInVzWUzWPfmzfmpnTH3IPvQHNvJ
0zdLXtBbkm0p91oSGiaSjgN0XfFqpB9k1T3kI4oqukapkcf91dqk0HaBt7tsGoZBU4TbYVoT+ZPK
bEiv62QJuiiMB802okTbRhiWDJm4GbphXXPMp6B+DsBe3O+FrPRWjcBmC+atLWOXZhUB10WQy6vY
q+JIFIEbbSenbZth2HI+19IJUew6aBEne2TvaVSDI+c616hvQysOXDDUuWi1fBNhlws6JBUNkxfk
ywiE2Tvipx8WokA7c36/LaAL3wTXSUIgbUbBKrTGzxQkVmjj+STBo1iihD0P6lCy/uvYlhHYjG7P
j/n+QwFMEH+aitIMQWbYJS8zNK9BLCW8qNIQYKyW7rGM2+pqyeTtWBEIkZwf8P0z55sAPIZrauxk
KQ5sccFH2IADo8nLy+B9vgnAU4QN0l0UPa514TRm/U6yYmt/bD99/fsbt6KUI70ALHknWYjyK6Lp
Cr2QXvLl/MK8byz+X0C7SpYV5K3CLMrd5RegLvGeDeJhSTahfLbfb5g7nztvkhDHOSoKTvRBjvwO
MstbNHm2328Ye70ATJkx5h1AVB/uOMRp0aKKLO+Shr8vWyHD2OcJPLY+DORIAXFlXV5AnZkXV6p0
5+uLRjChdEhTS47ELlK8Mnh0yFzcrMefxNllNxN4hP48QgzN326Lfsgsilun/SeZCsnCXVg4QMbv
z8/h/TDQNwF1CpqW7sA1PdY9uJ4QxsbRzMD27LXLr0yBxvL8MJbtNnF1ict4DlUC+cJKh0fIKot9
U2VlVK1ELZcNsQ79xt5Ch9W9bEt6LMBle1POeXsVtLW4Khu9hcu2mIQJsCvrIAXcq0tfACZXX1lb
1FmE9ofLiMPhPP+cgR5yXTp17B3WE9s5zr/MD9Nd6MPpnV8i22YbJq0n1kE3vqXHdvCe0Yac7JgP
SH/Rs3pftJutLbZhDNuWUyU95TH5U8XVsax0dju09EmwubgF/a7c2G/bZhj2nUO8XHQqFFnkCL8T
z2Xul/kT5Kq2QmfLZWcC4WZRQau+aoFbcYJvyhfOAZp04S7P4ATJCFYL6oU7ImV9Or87lgmZvHGA
Sc9tCCqTlzBv1N73WLsHH1O9cXVbNsVExmlWzDwoS3ZgeCHtIRYo/o0lWDzdEEQ5KUSLNiz9/RgL
HMh/HuLFlzpF8a4+NjmEawp1SuSI8CefrseY8x0a3y+rA/sm9E05fPSmmtbHoZ2A8nY7QEqWdosO
wDaPdZfeuJM0pBy676N8UU2TS7SAQdKz8fx0F6gs/OjKgFx1fRJfnd97i380SeTykrQhwFTwj3nu
39JEDNAnzbvrxkPv9GVDGMafg0hqoXjXHwHmm7LrrvSLmwBq3Px+pvRCckLfZJHTqZvFuc6CA+3R
sVKPxXAfO2v1VhZbjt5mJ4bhK5/4vqtK7zjnIkDfCpeH/4FHzPJ1Ew8nELtST8bs6AP1MfzyHDr6
dz4ZArKVnrLstYmHczyRVmkQoziSDFXKIqeh/yX5utt02aQltKDBfRMMl4vBH9o8r45t4T4xkGJd
Z0scfu2hP78LEiC7tOvdewVepK5XD19rXs3XcZr/Pn/abMtouAE80tEnofvyOFd1us+EuvNDOm9Y
i+3j68q+sc0y1zOkIAN+KJPmh2qp3o3hJoODbXvWQd98XBFIAPlNxg8AeZURHcv4akUPFugIvSiz
65tCrUOKYlHjSX5U6JDYoV7s3YXlhQqqvskk17X1xApZVcfY6dv7nAzq68UtDL4JfiugYlxVqLUd
AUydAUEcF6hNJmXCNryUbWsN4xZCVLO/ONlL7FZICENeGzyXHRTRNl7Nlt01EXBaSa9E8is4siK+
fVXr9r324DoQ6L3o4JtccFMja6Dl0/IoBhfFRuIRnkZaCXZz2feNJ3hJZhCeZfBPVHheeU2BoM5u
AuKw5emyAQzL9b0Kz74wz9DppqbbFMrfXxHy9htn33KtmqC3IcjzeASVzItHtBNHMvBQdRRBPUbd
CFvbEUh1fhwp3zxQtg03zDnsZsHzss5fRohpRGM7LZFX0CWKtZfsz6+YJbTyjbg96ZMADNjcPzqc
NA9FmwTsAXrqM9uzcRjTXQHFdrWxfrbpGLc4IINjkLuYzppZjEbNf8+SQXIeiqbnJ2MxQBP95uCJ
mE7o4HpRSFypHeAZ8bT3ZJ1cGIeYYqxNQyAbl1J+9DCZK8qGrzpM1I0Y2y0fYlkjEwPHoIeL8MzL
X9BC+7us4Vk58Z7HBOHnRWv0FwQuzoul4rl8SarBr2/qwmfpbdDk3YWhrQmD84TKFw4uoRfwVDt3
BKDgL2Kpsw3KFMt5NaFviWqgj5HMxUuNg/llzhTsEDpMPxuepDeqy7Y0pCxHyeSC8/H8A9lQwY5l
g27pfZcMbn0Az3OdX+aqmGHb1E0SkFqk2Qto8pKritXNozPP8ZbCi+0cGXbt11U7ibLlx9jrxKPq
C1pF6ST0M8hFwc9x/iy9X4KF1PCf4QZ3lRcUXegcdFp8W5UW1pYFJ68/Kx18Hvrho+geqkRvpA1t
W2I8zUnVBmVO5/TFhwRGBerzYkwjKJj4+/OzsR0t4/qGrlrvjy4rXuhMoRKiOSCD2bwrl647ZWS8
TBHcN3FwGRRxcnhV7/haGm3ncLob+mTceCpbFukvDFynQZkHktkXEchl2XVTt0xRIovwMh9uouAS
JwCAtsi9ozfiHqxBG1Ck5RAFxaZ6m+WWNdVXy8GPk6JMvUO9LL+SyX9MaHUTA2Kz9sB44VY5wLLb
f4Hh2nIc8DxKEawhxe2LhURzwn+QCZ0L6FW8rJLiGVbOIHJf1mnnH5OuQyt5rCHudTP1EIXfOLS2
/TbsXIEPS8VoSjy26BI5rDmFlzBO0y3+W4sbMcFwAnxOoNyqWsQ52I26qbrPFbrzAIOUh/NWZ8lU
meg3EdO0CAqSvfBxjL09NIPTL8TF/ZeiGiBE7R58gApnVOu2wCm2A2bY+aqyrHXiggsQqcpEptlh
ngcoU2keH0eGXwIJpq3csWV7TOybW/OiJgyXoZpTB1JUwm8AF6oGsXEd2r6/ruqbB18oWrTtqrx8
QQuX+gRVHZBW86FWx/ObY/v8uoRvPs8hk8FTiA6+uE3hjvsiBH73uoLq/QYSxfb91TjffH8kc5oP
GW7ZPM2wDSnP/22oUhvpPMvhNRFtHZRrxpLJ/MUvfHe8QtPK2CJ90DH2SMdpawssjsSEtHFIKwcU
dGRHT9ciQTcPGPV0HmGjQVO1z9PFZQTyzo2ThBsmY1s1w+Yr10PdT9fyJYvjOYjqcMUTcCj39PvL
tt241+uurwVve8TRWi1N5Pi9vh4SFIc2YlDbxhg3eRuEVbCwujxOkpEDdOEbtWNJ1fwAOGVL49AS
m5ikcYMsAR8ppvzIevQwrN6L0WGn+ppf1Whceu2wl+BGJppcZiwm6A1KxVPnIq97mNv6R1cIPAND
ELpvCW9bFu0vvFuL3MIKbnzxev9bu0a6Mci1/4eXgeUgm+C2wHX9PgMl4QsLKdm1lf8UhG3zVORQ
lK6agV+fP1y2eRg2j5t8glo4K48QOXyCk6f3Za/5Tupli+zV4uBNfJsCCDdoW1y6IV7l1VXvz90t
72Pwu1U1R6KdAgYFSRIowp6fkcUeTbBbCZ5tNMBNyQv1KkkgM9sfRk8N1Ya12D5vmDvF5VQNdceP
IB/IPiV1n34jEFa8zNZfGSreuGAGnv+l9lG4k4KK711XhXd9XCxbgF/bjzdMXRRqqtEh8V+6k3bg
3Q2SC3uI/Fd0ydvf7lWIFqGkDpgpNuEOQmVBmqPBHEIX075CoLrVrGSZhQl1S5ZhALMN+DB0TLo7
XjhTsytQlBIbm2CxCRPpFoL1CeEbsClO59S3BXoaP9cAe/9b9PPWIbUNYVzlYwuuzNld0pfMUZ36
MqD5e7iNEwF2gQhpOG/L+GzjGObd9bOThUpWLygC/5KxCn+gGvUNANYtDK7FTZmCrK1D0mGoUWpM
s1LcMJ5VUezwfjfwurvpgCa/zKpN9JvGG0S3aS+OvHH5HY8dH16DhZCOPO81bPMwzLqtKzR0pTE/
0mBo76GBB6REMif7cmgrwFnbfuNFaNsQ4zLvSFGwog7941LS9KYb82+jQ7OHqgN58vmZ2KzDsPEY
fRcCbZSujEA2XyOmhqhes+/TxldbrbmvvvRvIgbfFF6NQY3b9KQujrOCYB+gHujNRltiDOlIttaB
8LoaX+90kPR8XglEBpY9VmN4m0nygwFHfclUmYmMc/wkiGU9+AfuzvUHumgwhbZxv1yoa83+AsY1
Y+WJEqkUqevlgTU91JjqVKtxrzOSe7tUaldFCcKyMfJaCoHJGSnca3SJAZGSiZJOGzN9/3gyEy6X
014IzM990HLJd0Jnyw3APNVuKcPfpBnii14AMJ8/XwCdly6tm+X8OJVQ0opcPpBT2zrZxhPg/aPJ
TJQc8TU8EOurFz3QtUUsnCQfnjtwLjdbaaP37Yv9xUxH8mChnFUvVRPcVx2d91UlsGwBv7ClhZmA
ua53msBp4vyoXOXvkz775mf4n8uOtOEfFJ+x03IGxbVTtcAFAGzGG7klMWY7RoZvoHNXpkON1eHM
/YToVd0o3Sl1LYLqDkyjg7g5PwvbLhiPemg0EWRYvOplmkmzK7k7HobKqffJLN3LiI6ZiZlLUO5Z
Mub7x6YaRr138wwUxAwB7eP5OVgOqwmZg/ByliZZK446bhzQG6YSksz1jF7K899//0nETLwcLyFV
x8YFiY+Mdd9LXU3tr2FE+9zOn6dS70UAAqoduvoJqqMLyk2fmqwKho0uNtvsDEt3asiIzgxR+OAF
+Xc+Qi3zJhshI3R9fnbvR/3M1Fod4BmlrkDVnjA17gaW9N9UUT52CBD2WVh31yQm4Vbm23KsTTSd
hlCMg97vdSkB3VmByzIBaG8u6w+kgJDs/3N2bc1t8uz2FzEDQghxC9hJ7CRN06ZNesP09AoQ4iSE
EL9+L3fvi358r+M9vutkOhgkPUetZ633P+nckm1SBF0ZqPckp7Qzdt8V6vssEEt9wWLOfcLG7htV
Y7YbHAhvYR35uz+sfiV8cGqlnXI9BOZCIDm3LxsPwIu5UdRrup8actiFAiQB9K36MM0qzp1XqIdw
ghzd+wt2xgtsSeY4egraYxTRRPflTeMP4f8BBMnFK8Aze7JF1vWoBdRs2+jNNSEaO005nrT0THtJ
kvPMJ2yRdNqjksUkZm82WT8JGoBvkWTT6l9XkNEtlm4YwTxSAaz+5hIQtxofBNg64teF2y2ATls1
RhiSp28aaNw9861LzTS79P3dPbf0pyX7q9xbvM7ntMadFqZfVbgHCrtQT8VQSHmhsfbvvWgan374
rx8oT6w5nYvYW1CrX4zP8a2d610xdQdt5h3zoFJP6+naz9lYd7to0y5e0P1skwBwAtvT0HtSAUZ6
fl23XhsLl5DSdqTp/7fR3XUtLiB6FAPsyu3YGrYXYbqBGfYWQWRuQsNTeF0+Wo9eu0CbmG7aSIxQ
Oe5+YvBlhjqGbX6BTT2+ql1Ht2A51Yi1lQqdiT/0dK6AvEtyeTzjjHfdAuXmyVekLQy8ngJgY04m
mtLQzh+L7lSl6kK9XrXHW6QcwI+1AfoNaihzlaTDspDbBfQL+ftPP/cVp7//ZRADpLgCC/Tq3WlE
R7bjkIMq4KNg/CEZJnIhLTn3IxuzpkZ5i050fDdQsPj5NW51C13+KgbfZkEffXv/U8741S1PnM/G
oguWIL7TtXv5I+5ZLMNDUk6XGFXPeKctMq4ArFOqfo7v0Kb7xyVlmJYQ23j/5c89e2PJXVWMS6s0
SNVXXFZWQwn6h9FcKXxHt8A4gHdNGRFbfF14WX60fPH3YBCbmhStifXjdZ+wMWYFXsyu8ywmvnoQ
86dFyRaxCzSVF5bozP5uwXF0rSDjQAB9rGr69c/+KiV+1eaigvyZY7oFx0Gi1YLeCdeGSpxaZ2oW
TXIMFVZoz8BpGQFXDTnHC2Xxua85JVN/Gx7D2CuuoiGjNECvjCzsG2NrcVMmF63uzJHaMsRRHZKq
EpzfYQZLZwTOCjTD81XXkiiJ/vP1TQhEGZo14rUkUYPxDBfSrCERv+Qyzi3P6aP+Wh5Kx7r3Ox4d
tfH9PRuIPPCBiRw3yZfysHPrs4nOpKTVAP028gCdTuzABA7AOfYuoYDPfcDGoDWPVjoVjjzgA4C0
9It2fTJ2tHW2LAF/ed/kzv3IJkB3IJIQLlnjOwiUw6eqpL1ZA1ulE4/X/P2fOLdKG6vu1imqk8p6
X20dFB/6qvTvez4O+6uevgXDacNlkVSF9xUJt3e3djHw+O2lYY8zq7MFwgkJeJpbWXwH3C4kZrqh
SgGd/zwGVwoj0S0Srhs9OSuN/Ksagw8FAUciroWurA23QDhGCCmhVgm5gFpi+LebW2ezq5ELdAuA
a2WtoCJrvK/jXKkbU9XDHjQ0n97f2DNc13SLfqsM7mtURcN7RDYEzOSha31zU7D4ydaq2xdEvZGl
5Rkr2H6J/ZvJYpakrJHYrALDGEswt7tejRfy/nNHYWPrPsgkjJ5L9SuRHkkRM5ab2J4mpaqLsMtz
P/FfBh/SfukT+cvVdUDTYZofWUwH0JcGGB99f1XPRCi6sXcIOcS8GoX6ZUZVy9SGxRdEJp4XdA2f
g4ucFed+ZmPzaoqs5JAXvXOSQRwlBKMTKLJEX7ytHm5Wr/qWLUquUPEYjWXb/9RxEaSSse6Lk8a3
qedhXLgcp/WSqMQZF/ZfiLmkqZdpnemR+MgFFcAbKRhj/Asu7I/I139fXNAtYK4gCIO698M7WsRx
DX1TPyICo2R8quBwEluyL8QXQ9UdR+GG8SiStnAlCDti4EfyhlM1/2BDohqX+qOFXMyukNHMLhji
uY8/7fFfgbSMm8jwUBW/6lpCBcuaxrzFay0uGNa5x5+s4a/Hm1jTvpOGHiEW48bclMsYYOqJ6Ov6
PVt43dABQeQHDT3y2ONtm8rRrN1niLBaGaerhM7rhW089yEbD6H9OFIhaelxUNECZrHY5hXmJN4/
6+cevvENgCmBTBcT5Ue2Ns8YcZ3vcMl5CV937uEbp2D0yCalkx5YHi8OMooD1d6UigfV8/tvf6Zp
Em7cAV05hVrEfBoDQ2fp6XQ1pyu/+OBm+dwlIaaAu7Vq0ri/UtiebkF1hpFhHZ0MfkcYINmPpI5u
r54SoltCuTBY23BMMDXltBH2MRESxKer6Ud54UL2zI5sueO6uk1apwj5aUo6gBiCdyA7aYPuuhEC
uqWLM9CxdD5oBH9GEGJN/QbqPqMXhHlkbXPBrs9Esy2yDm123K1MPPg5YegbfZM+JlHWe6M+EK+6
JJLyZz//xXVukXVxF80hsm+/ThcwoovPaKf0xQ67P3R9KhMWdG96VlDu+woGpcVGO0BYOr++Ie08
jygIurH3b9GS74qMQsLzt1poJ3Mhp3h9IcHshUcR1FOAxHKux2dC3QiIHtQQOjweV7BoP0G1oG+U
zcQIQbkVlyLjKI5G0JoBTd/ZAAMUESlGN+81pw3bW91bb39i1gwvHJYzwXYrEWsLMBmeBB2PPi4Z
0H30sqo3nyoZfG2D67S1QIPyn16a8anugAnBMG1HbcZXu9cWUy3BKSV+30ecO/IbJ1RB2qRaogJQ
ryYx9LueKCbdVSni9oITOvcDGyfEogqCKGyafqLoj7sdCEZadzsvdrnQPTrz/C22T6oZvH8QATjq
1WDowFqX/z8St3NPP7nWv8JkHRtjC+6617WaX+YJbDEjry9JWJw5QVtYH3gWx3UGFduxCFZ2AG1q
BNoVXh46Wu+84SJS/NzPnP7+1zdMGIZjbe9Nv6N+aJPdOno2Sd0qw7nOcL548kSJ6r9cdZ62CD9Z
clhD7IdHUkSBu5GJ1FXWK681Fy4yzgg00S2mz2fOIGKBCSztYtvJAZSb9YAw5tQQ8jAPwxUqZ6Bn
tV51K5PGLGTvQ8xL0DsWTSMzR47bD1blMN+yliAnKSu+v+7jN7kIATlMUTQdKr+VPRcTIHUR5EKy
6x6+8QVxFYV2UEpCZ8/9MBEiU+PjF657+MYNaGJoxzpfHYYGCmUaQmIp4B8XtuycEW1cAC6ypEf7
MbmzKzxlEYCmBd3wS3DiM0/fIgBd448NZ4wdOw36LeTha2otveC9zoTTLfxPUtNC8ZANh5MaYLH4
ZH+SdxqHiyLQ595+0070VECLxgbktxYz+NxcW0XkLmHxvF43GUn9jfnTtUvmCA2bOzJMPyDUWO14
QZ/BanKJMuXcGm1KCRKqwEPfD6PtFBxaXWVfpUIWHkX6x/uH89wPnNbuLwfWqTZZ2oY0B1ZqsfMD
+dmoLgKm7JLCz7lN2NitCKpymjAYeXDWC3J/7MFZlFyadTj38I3dkqImyoF1/gBRDDCVMH+5nWx8
6Q7/3NpsDLeaNDWdrMnvzoFpSdfRE48S78tog0tArXO/sLFeZsTcrUNcHvQCfDOKftQToz8nJh2p
ve5Hwi16jxiZKAzlF+iZzWDCRDxE22JBtEUhmb5/iv59HzCO9p+niPVFYvqYyoNN9JBrCDVkKw7t
dQ/fmHGh0BwO7NIdOuT4O6rQncK83/f3H/7vOxBukXjOt6unlRMHQ3ANxwVwYBQYIEjqgizh/Z84
tzinn/7bxPjUDgzTjwfWQ2ywC9w/fR9dh6EOtzg8EkbgrwV7weHPfS6BiHVqVDxlc+3/8/7rn1uh
jQH74eitDMxfB8igfCEB+0yYcWAgucjXeu4HNkbsoNNTt5MZDq5uZQqmNAzHS6hl1R1O6vvfcG4L
NpasNI3rqqn7w6CAK5ENfsIUoFK67ukbK67YAOSvi6sDhMmf/qz+QnGxdNXDt/A7BR6KZfaj5uA7
u2d0xe1wOVzSjjiz9FvsnSnX3viuVQdDqy41EllyUYN1O/Dm6xqN4RZ+B6VDHYC3pjnoEVcMiq8f
+vkiPdqZfd2S1KlVKYNx3P5AEmhXFaFp8pVdRxgebqF1upCebAQWx5p6ROxFdD9R/YYnB/T+3p5b
/tNn/eUZdFLbWAyTgvufX4WldH8KjYt/sTd+7gc2tqudWqOwWcoDL5E0YyLBp7bIJzAZ7d7/gnMb
sLFd0ZG+F7YDk2kgdF7FwBePzfLy/sPPvf3Gajky2jg0C5bHwS1zLly2aqDeQUd+qeF+7v03psuq
YVSdJ9VBcoDnBWRmGnFl/hBuQXMCg5jW49heUpsfDFMCmY3nl/EUHd9foDNvv0XNoWkORadyGA6s
hcSgUWCBHMEL//r+088s/39h5ioNWbDJKw9m4XtycjrAVt3Ul4//udffZM+cG1zTFqf9bXHVkQ2w
MPgfrdh1h3NLNwfNuXVEiYHn2+4nNO1I1ruLVd251Tl91F+2W6lkbD1vag/Cza9U+v9AfWPK2/Ai
O+a51dnYLgE9HpRtG8RdOYArAVf8o19ex1Qfxhu7NcSCpnSm9YGGZA1TQdth/hqCy5lcx9Qbbmnl
ilm22hi45tD2XhazWHxcJjTxrjubG7sV0KvhvI7VQUVrkzPL93/sCwXB81U/sMXJ+UknCC5S+gML
kBd2OEgH2vMHsDdfOp2nU/7ffd5wi5WzSbAsQwAQMLgwROosMC4cuOr9aXCsMaO+ue5DNtkzmAV8
z19QYmBO2+ZWTq90mvfhZWaP04P+7Ts2VlyB6mGC61EHiPzdGwtQin+KZM4HtLCWK/iOg07N+ftf
c8Yo2Mka/7K6ruYTCniObRHzpyGwK+qMi7eWZ0x6C5brKjOFtUfwJadS9SQRzk73ogVrrxoGCLdg
OW3CiQyWtQfrgTjkTzBIrlQBD7cscgPE3COeJPJA0cJLcWuMzj3K+evWfROKTRzVqMKG5sB9Fh78
uE3uZ36lonG4VVAtcAURtaaAgHk4V38WXtCQZaG5RH5x5thsYXKmSKgtnewOxiFP7Mw03E5NMV53
KLcYOQViKVydcXkoQDsrHPQByg5K8u+v/JlDuRVPHdYiAle4aMEV79YMEiNPYOfs0suqNed+YGO/
YIgvElkmqCAl8FKqx9w7Zoq6NCDqOkRTuAXG+a5cE4kcBcsPEvo/njrGh7y/QOf29vT3v1yCm6tK
OjCRo8nvuuyPT0Ac+3LdwzdBWPT9OrdF0x5cM+/+bG3ALibP51Z+E4T9MAbTckmGAwnGKlXV4nIX
Tp8meVHK5UyM2VLDKVBhctA+4mSKqHwmYBjaQ5nTO6lC3k/DVF1pAJtoXEQRNJDnU5pSY5iuGFf5
ErcX7/KD/xVI+JcYs4XEcVvOSLVQZvgL774BgzD0nwzi5hdz0rzaEfBN/MIged3uCRizb/WEGaIi
XdnKIZOr7Ag1qZlDIo3tyNI3ZQo0QL+rDNYmrasW3VpiE0lyXZVVsEOzkqgPwdot/aGzQy9vuTCS
K7S+iaNiV+GNufoK7ud2kZmOwVufyhavuLcYiiV5Fy5lmRGfVuWexqJ+hIbFBEnUaFr7fTco8jAQ
qh7I2A0HjQlie7TIs+8wgVQtmSq9epfEUf+G8nN+9buyXHeiWIPv/mDKjzHxww/DUgS5S0j47Mpu
hapkUX0Sc+vfmlAp/BoxSWYhgPNk2trzU6+v6ldKG7AUc0/JnYJk1N4qufpo8wL7Fzgb3/J2tvu5
i9RvpiS7gw4tn29AcnZS5dMJ/0eODZB2DLS92GBQtz4a6GljxcoCw3OqgJ6i7igA8itaCiAAGYf2
rovW5RsTwnxFIcQ+miBhe0i9mx0usrEHjCnMqjmo36a8HSGfI9ipAMYt80fgyMWRnq7zwbWqMMAK
FPCUNUnLwlTXhf0sylbsCQnXCZdtQXMsC9ysFlx7Sz5AORJpTkXmVITYdxo21W4dWHUkI26rUz9s
Y4oJoNHs/WHQcQqFne6j6H0McPhr0u8xueC+jZiyYQAGyQoJIKCwaDBM8I66h5wKuoTDcu8nK4aU
TbFMH7re8TtGUIKpKQlJLmM5mBu9cPoCoonG5IJJc/RpE1MgnMD8czskHX3tWodBZjEvAd0XnjJf
E6xCcIviHFC52Xf6uz81fZRyrwz4UWmmX6RJvDfUlSLnY9F3x5YtY25DW74pPQW/RRAs4jBUcm3z
phtolIcdGGbugRPBjaevMbNZR17i70XTRrcL8+QvOQzmzaxKfIDujMLgUr+0u6ZrvD24H8RdCej9
S4d5KXC2BwHyCmuj5tabZhxVU6+cpyuXLjhoEfIH7XwafvRXXHw/VXJm4x1Qi4G7HURR/O684HT7
nUyguyID1x24e+AsqiUBQoYPtX2IE/SJsrEr+OPgT3gXDzQpXVo74MhyN8aDy4jElUvm1qR80ooG
oCCdyIQhHH+Of7brn7nwodQ0B/HC4KfF5GR/51dAgQBYPhUPrFmpBNhNrCQlpZym3dDjwjOnzgLf
pAPZxLs6Knj74FEobO6FqGDbXJeBO5iS+S8Npi31jki4g2ySDv+umgXAhIAbgtcYYLzPvh5K9bF2
QhWYqDItNEFHSLhnaBJ2+lYxyFM/0wUnKLIgcYbyC0CLyVygcVshNQS5tKx5+8N6MNuMo2odZTZV
EE2/DeK+KB8gjhAYpL7TqHNdRKF49iMGki0MYooyNWMQyVyhzlWZ6qcJ21ZoEIKA883GuzhZ4naX
4G53vGFkwlrwaAQhTFHEvrjhaxk0NxBKGDugyGhzE9aDJikmwsjtCmbIfu8NUTwCUdP2/g1edhp0
CuE+ReesoKwgj5VSVZyBxFi4NA5D2b64pleTyoypozVlzRTRnQnXoM0kZi0Tk/t+NbWPNlIVylxS
sANNjOk/VSEaY6lVdpluG9/2wf3ilj4qU2+OamC548lBepIbQZbcKOKRn2IQ9QIUhzNmTJkUbfLK
kq5FDeJ7oHV6lXB6872ARK4BwLVm/G4pgUlyuyieIzanKwkW7xuarYjFMHNm7X0XBNBxF9W60CPo
dTt/2dkZtAtzSrD8895bofHxXeL+YP4lRVMOB/T3646k1qtto1MH/LZB1DCCffJDKITtlPPH8rZa
XQMBFTnK9Y4Gq1M7omptsjJO+mA/B4HmmdJOsxyUj5a9QcdFP0q7JutHOQ8AS6LgkjqVfbyaTM3e
sOwiOFibaVI1Qw54lZifWBmrNtOVK9hdMMd0ffDB5p91ghKxp0G/3pQxjsF3qL2a+c4mbjB7VDwF
WC39sga6dcKs01G1S6jzqZnCuE8xkjn6TwEoyd2XemyUuUloIqtll6ii10+x4AP45MwYzoitXl/4
R0CRxuSfMvJU+FQUImH/+Ix7wfcKitpqb4sEYTFek2q+AQMTs3deqYJ2hR3JdfztRBKLF3SbpN0D
ziEcJmjryqbcidp81pSUn3G15fyXKVFzHaSJqYluUUMDT1hlrDJJlFaRZPKIWmKIMe0tmslmSgbK
fi4Cq9rbSmPcZMltA7gqYKDLAB6dSbGk/C4ShQAS26LyM+BQSfwiF1s0O7Bnw+gLJ7z+xp+j0U8r
uMU+d93UfAbehEeYXZElu61HMMXnJqmX8EbAsbgHO9TdeB8HEfiFcWKbO9kFQ9+jr8lNfQuiFZSZ
PoXnywC5GNqccKdFhlMykLu+onTYORPM9oEZH8q44FHx3DMQjXV/p/kSfCdMRwxMyVPTjC9rXVt9
JKA1WHNvnvEmkQxXCEt1GJO7byQXdsdGjowp86u5gMADDiyk3NNF1CcXFvaa8lRoO8kFHgQM6/vG
zMl6jLirf5RQUYxuFLBZehcsc4MYupTzsGPVsuo3NgVx8gBZhyb5QZM+CWyuasgqHU0NycL9GOqi
uZ1pq/w9Z+A4/D6wYE12Zlp1TDNoePRu3EnWKXtobJjYfzp/Cu/nuDXBQ4FDLe4YcPRvWMKlCm+q
IpzCZT9QwPzCFHVMtPAb2Y1r/LECE9rwlcRtIz9Knwr3pag91CE55cIzH7ht2jbHkCXpUVdN3pB8
kNBB6O5BRDLK5wFotmRHWh6ZAsba1suNr4KiMxmDJPGKcUAlR7xvv47Nb6DLBkCVu7J31RtFa2d4
cmVDx9R4bLLfuGPILliUqEDgHWk837iKhfKTQDk9PDLWCnrUC2EE2mnK9MMPjMZMPyMBlOmTEqoE
zCYAI7LddcEEbq+hbCKoMoJbwHe3BetNkuv15EiHylByt8wjuAyGUCzJbUNxy7AflqlLHk1FOIh8
5NL67o5J4K8hONbFqCibxbrXIohHCzJb4LYViC+XOf4xNeuEIFH2nZjANpVEkDP1a2X4viuL6Eh5
S71bWjcLz13T6WCnVpCn5KQISsQBBhZkjLyB8SerCMZjGkQYzAfOsxQ77tOWfvJPNKGPQ9gtNsnF
2HU/gGtMyrtQ0eZZF3PZ3SvchzPouIQ2Ohq7NO4ANRTFO3TMKtzKow9YjL8aAK+GTBHtjR8CLwyL
b732cTo1K0e7C7gEiQBJ+ubzEs3Rg/DKbu7Srkfuc5xKh6C7eDVJHj0toqMNe6puDYBuZE8SdKbL
vLCqTlTqcEEGRyNlI6VJFycpn8CtEi7hvvKNozO06UCGX+airxV9o4Ntg5d1Lj1g5zCuUj9RAS7R
44BFi75oNkONNg3Xtigz2RPkSbYl8XoDT+z8NO4k5gX9Wid4OxJ7gt2Czzbwvltv0PwQY4ztsLgB
l3dpM0LBNIMwmkRoMmQZCp4NbQGRDUwR+TRd/XGJXlBphsV+qlfi72JwYH9TfOzFdw6eEtCcOqQB
ueOubccUCoHLZ0hxVcOTUmM5/1ZVOPJ/bM9U9TFo5kiloLTn9X2iS9ZkXTSJZVeBoKrcI7fV6o1V
NCp3GNxs/N+EAuaXIwau4oE0oUavWRdh+Shq7FDKl3Yc75wmQFyRVq3xJxKEfPzBy7Aed2FhGnpH
ae+mPW86t2S0g4rkA4lKZn/LAYudx+Nghl3TLvN8M3RWVS+ax6HYD5AB0bkPnW/9lfcIPrdeUCIR
YtE8ovgAeREd9wOvkIneUDot38YRMfiHmJtQsHQuOav2SPMn8dmahPbPYaym9Zg0o8YcTjMhI8En
FfQTdN6woGZaPKQlvitMcWODuPpUrEgbP1SEwaRoAzb2VyMmPnCMx3ZhtWtdxX8LGwAtSAZMA2Vu
btxoUkJRP+1BTh6Zz9WAYJOJeur5fYJ1X0Vatygo0Nuz5U3oyl7fh3Id2l05h34WeBHiYzokblx3
FC57TUkx2/DGJolQmZxa1KZ+NFqTjYsuK8TcdVY50zVSLYNkJch1RAZxjLoaRHhdKa1/FwEc+0sF
HPsDQiFP7jw7uiC1rkWKNyKjX3drlPRf1Qp1+huDwvjo9xZJImD3K2wOTsi/k5j+CO4L3/AXV/fw
iqAAaKaMN6pXR4YifC9aCiUBFEX6B6hgKL2VgU5GmSIC0i8zqAXnx2VizdfEj/vya1lG4XM887FD
DdKZ+7pcSHEMgpGt+ymms7xRQsBDWBUnGS1PoBoF1bdxT+f+1Dqbkw63TXhqNrgTp53DHRHQMaOP
agPDKImf+8bGz5wzIXdFM8T0CUkDLNqnJQIzXXQMqFRT499gJARAK+OU8fWj64JKwoGPUZ6IIp7y
ZCmT9jPYwaIvXTihUOlaikBAAzJ7exGT+ZGvIXM53rH6JONBf3cB7Z7M7PfsA7p+snnsAFb9ivhp
9KvlBjOZMVTZPsl2oN0N8mMxflQeVKIeu7WPMbA5V2AZKluQQ5wgjCM8cluEqJNwPbs+QJ6otrd+
ICALPju2evmgYcADbSx6fkUVZAWOYZfLZW3bnawQ+l6nnnXth65gaGkYlFb8ERpb/s73pBtThTH5
EjLNDjhUGnP2lYxAc/yA0SU6s7QP72Uf1g9eQha+gwg68XawMljn2gIn9Cea893oLfZ3oU5RopgG
0M0xxGfIGHhLWeUd+EC83FANoh4Anc2vojqJpKJPDM1jLsaAp0r4/Yh36ZpO7cQMLfcdD1BBmS40
oM+2pAtUKgJoCTxrVG88W8O1CfcLWEpf/fnU3gmpg1URTzd3fntaBt8J7Y5T4g93xp/rOS1aidS2
CMNZ76FCPw07wH3LNwlyid8Is3LIMZiLS2kUJyi8mhbu9xs0Mya5i+PZwtCjRKYhkqu7DsVIlaH7
Qsedn/gT32tvwnHS/YJIBYkTHe0lMMsnPxmUn9fIeQbtC+k1SDX8FaxOHQe9dlZVS8n3DuYIa1w0
bBL44+I3WEAXq0FcqnHkyhGfFcUnYiPrKVR1I84q/h33SKPbfgzvCyRBx6TSGMiQFmJviREDTlHg
qQ+YQ1vjTLqp/sCaKC4OhUemIacqgjkhL4YmkQhH9qOL/NqgVa/WJh2bGG4zUWsw31rQUQY3AwLL
DmKjAWqUWQ0e8twGh5IuRuNFICBPUpegYyfALqOyKfD1mDbASambog/mV1uGOCdk7Bf1uVtAAZYL
TiF5IJhfoIM08CV+sA5tms8DG9k9aBvG+lCVDYa6TDUj+YXwCsJVNaG9pIhDu6/lwP6Q2LGD1EWd
K9udpK44pi85aq47r2gMRZWp0RgCtiFo09NZ/uKQSuZE+SgsQLSjD2au2U0ClNLbyUqOIKojj0mI
Dk8KtAtodhtuxybvPLJ6GQV+9ocPPN+y46qs2mMHDiWRYRpGP1J/BKUWCCoxQi8LgTOBtJDoO1r2
4ZBBFB2hpTPQ01EWq7FotT4gqSdF3kpbfhVkFl9kPTRPyA5PkSTR8kVCYu8W+pDz08rQgh08OkfI
CkrPP0rUvf2OoVg6sKWKx2OLMIuwVYRzA44Xr0XS3I2IzPcAmYcPYK4ynwe1tn1auqr51cRu/A1T
iev70s0g3tOuHE67gKROLItfoiR14ovpp/rHUMzmkxQDBMTZ5NnvQwufmU4lVx+0N6wzxmaoyHiA
8RNcxxAChmqu1ieS2BizHiVuP0GdoD4xjU6sKsfki4/ex2FOSuwI5KmKW4EuHfomMnC71gcFag5l
0uVbo70ayU/XxGtWiQIEu1CSOQU5U/sf2ByXXtpWvn5muLO5B/P50iM6htUjhYZKla/ydCoZhrt3
CXg42kOIEgxtFG6/l0sPtkpeoCM8B1OX48Cw31NfrHMuKNe7mkJhGXRSYZ8VpYavAJYN7RWGMcvb
3oer4DrEs5eS9ZABqpFGJ4Ub1swnEj2v1SVWIgp4ZWYTH01BiUmIn7bi86OPe+59N8Omg9aQDN4z
YtmiRHfDgyg6wj7tS9ML6N3JgK0qjdAK/QJZe/0clkwfqmRGAt82/pS7SclvfFrUb+eq9Z9xsfV3
Hy07JGpwVJksCEyqADjr/s9/X92yfOOJXH4oW6Gz76i96Vcr7rDw8e0cD8ambKy9H2Di7547ktS5
tfBKuWMVegbUIVXLOwgBtzuzSPWoeVgKjBXo9sDphC6qbhP7u+9L7xs4B8xRoKRugf7D8BldfPoC
XTq8D2x71qktzfjKymXwM0we1JhMUkP8HA3zfEBhwr6iVSAPxov9L/iI6Kaq4+Un6Uf16GOKrUx9
MGJ/duhTklupk+I7RVncpFUzNp8lbbuPtPDH18J28BrIcU5hMCSyyyvHQ5kOYomTe9E09bpk6JbB
GNey9+q8C1AypgM89ASxV9J06eJjsPR2/R/OzmRJaqTZwk8ks9AsbXOsygQKipmNDLqyNc+znv5+
4r+L6miUatMGgzRDUgwe7uF+/JxuIl9Zj+30wvnknSvQF8aeCkV7DW0aJgr2S/AkUqdx3qZdnBPE
iMTpqLyR487cPHlOtMKqrmVrVbdWWP4+L0yYRS0PbcmdRqXlG6kWNr9qe1zjZwbA98gYlfFniJWs
DxzT3XvdNtLZPWuElJD8kzNV3JK2c9dwrq4t2hfS7s2Xogj1gOykaZ+TqRckwXKVyezI+u29jsCq
6McgPUN14Dtnh974Rzp2a++QWhC775wiEFelCkPrIBw6H8kmwyqE4CrTYc/dWl48cQvtKz06j43r
KKckBSiw08jGjCedLNNHWwl1ZdcNOJlDUw1U7yYXf8bP4lnJhOvsaWVgwnsjdt9FQKnqA/Qjw0f2
dHzCGzSPI3QAsFo7Hnm2DIk5juuc25NjKmO3N4RfcJHxoh82VQKdveP4ny2EPB6zGAo2yL7jEg4E
m0XiTpa+xQMXDeg41X1fOjPPSdo15j7g6CUCUKCg07S+f+5E3j2EMG2f8dPGSQ1dGmRKy4ETVZs4
9RIraD5B0wGWddAL5VmAn30guUiClxNV/5vcevNddC3h4OCo5F3rzp/OBRQVBfiwnqOwKsqRM2Cw
Uh2e09jpyQ2k/VsysOVJHV2Hfu1hzhdDwF8+DJ1C1O8nRvgxy5Hy3AP3iJ5qcp/7xuHGC9t7tZ8j
hEfUMTuTxJhi/sS4/nbKGivQCsdJj4mJQz87oxIcKyJi5Zy1LlOaKrbz2fMiVtuH49PfIV+dePyf
wn8Svg20g4YB8VBEdYRmtkveLwoE6T3bdT7R/IRgu2u050BV48/CEIZ7yEWZPDPm6W8oLhSf/k+f
bLXaYkhUzfSntioJAAwcDXvB0sa/c7Ovn0F9ZI9mij/wAs35u7X85MXKkv55jkgeWAVwV7biPlhJ
oDwrqDoVb3wjJWD1Fbeonm3NyitwZcN4nBxkz8kzE0dnoCT25pArJ6P0OHksIYpyB2c3UNVK8Zk0
hLXMj6NGaaQqqbq1Y56ekj6zfmaJqX1gL5N+SJSQ8haf/uyWKcnTUHdp94sUotOx7mjcb4bE7A+i
77xDkQy4Yt0sWeLcd/0vVmBRU3IowTw5oR5egzY1Xjw7VH5oaeM/OVpN/sQWqIF8HkSkdw9m3aDT
rnnkgD2YXd9Tiw5umBAtbTqxZdVZqvfo52SFPqQqqRsoojVP7Ew0hLX3hpK315TEbHNQ1Hmj1OUU
VefUzIi28h4V7zK3I05PTYsjCkcmR8xY1uLJhQ+6O+VqVZ+yyqwvdpKhc0qw0diP3HXJaAhFLb7m
odIFR9BLNnFgV35susF+SLSYC4U61OKNW1mq81CkEBmPChtTFCKydqJNW3duXIrjH1VnOI+uE3Kh
ikshEHaJLONT247F9yGqLHpgXfq31YrL7T5Oi/Jj5oAGdUvY1ocdurtud/AsS1wyhQ7IEYKtXzFI
lV++aTTTYai14HkijVycY5gcjlDaetbHiQv7E9UP74z35Uhw0JKsr5AF2s0Fz9w/BXWfHT3y+Tl9
AY7iHXyULN2dAR7G2iEvVSX7sDHUaI9yklMchaWOL13vVh9oSNaOTm3lP/I6D7pjSmR1FNxwn8GG
O+8swp23Rh7mkOaL1jxk3HFy7mMaV3vkd9OnqQsD/RCVynS1pxgvVlQelbLSRCKy9Ml1umpTDvtK
07UPWhFWRw2C8I/1UCBpVqfzxRzLz2k6NbmoaUoQ/+iG2e0lYU26kKSX9TPOjfDdRHVcP+DFYv9g
oar4lx8RrypoVFRHNzDjL1RfuF34XUTsO9jIO4TcBfsjiJ34ZAW58ivJ27o5ukI3pl3hm6AY8r7T
30wOydOd6euDdVL9wDrnejK9VIL9/qDA9hDtShVaTHQ7DXWn2CjgnByc+7sS/rv4qI0NQRI+hVRE
mqXRgxNH0TdNsfK/EGhMqz0aMP7Jq/RSHEYvt9trO0zF97jl38RM4bvfVVICreBTTtsaThSsrELk
372zQ6v4qvnkKwLXqR+Q6kKrsjes5IGtxmVvztPTpBRn2q/KRQ73MNidXZ+SIYzDY2DTQboLudbQ
Hm043xTH042HrtPz+CE1TW4ACsRQs2qyB5NYkQVa+Kx4hkZdhnoTfZUFlBC7clQDjrVUPBspSoc7
oKrJczfxcbpC5nHXmBblh06NpxckzZL+SZs88SwiNf0quKt+NG27/lIohdPuAtsJFHCnkTLtwtn/
UPpOjjXnSXIQ9dCeKdrUn3uRlefKLKguoMDGXxWi7aQYxu9Gp6nB29yn5LWrw2Z8TAFz/NBY5Gc9
Gan4Gr6eX7sBb38IB4RwiCgp7pNBZxlLs3tXEACXgPx+FwLiIZ/0H37EiQ2Vb9T+TfBU+j/zIfRP
jSU05RxHkJcPSjj+1U9lYxzzWO28aFdbjvHQdKU9Ea+5SvartoMfntpm7tnv+OAiT5VnrvoTV9Ix
JQFR9kk8eyLvyF2s+OpPaYiDdVsK06XdpR/H0Kwf1DoKvpOeLj9ynPg/CkulIkqdLbhBxMO9oLaj
RN+HlAuf8iYTh5aLtvGdkv14odSeKztb1Tvk1vUaLSYlAaaT7LzBij87vigfUq8mWWf1St8/1JEK
60DArWVXdzTcP+SjhuuDhqA8+ENdFg91AWPMYWghFSSp7YbQctcW4BXXF8NTB6ly/DZFJyv6pASm
2p8phCbPRuCXzsdgVCgYpq2afI2jhA1JUAxDUN8ojbhqULSZB8pE2tskDIzo0Z46r/3GI9TmQR9t
f6IuI4BqCNNLnC92kw0vmR1ne6WwIv/o5T1VJjcQnvuOTIyW7d2m1b5m0ySS7zmpo/zBLaIpPCjj
RO0Yk877M/cm8jFkyEP/nWsknCfcOin9u8EId/uumNiN7wFatN9NFBeACZKkNdoVWPoC3ktmsNJE
Zo1F2/r/63iaZYAeJmXSt0GZZPYqJ65yS9W9/BKTKD+V03wKBTZH7crzFzBfMoGV5iWFN9Mr/A/1
G+qluS+15qM6GmK3CbImU1i1qdl3JcmcS64DsruOgB4EaQzgRNnGFZhX5hXiLseTOlzA8suo0BE2
DwGOnzW536XllRB3oVEOSmowQUYUPuHY6t1/QGrO/Yh/wpFJiDuiv9DlvgOODK2Fk1YGWYMPG9Sz
Fuh5StPcEBDN2dxBMj00rG0IRZmhSoQDIf/gpOBm4Vzrc6vY28maPuTShpKxd2oNOCzK/QuOwdqD
QPvOmfO+QZB0GwBV5qSyuOJpGh1zF9pFrQ8wmI1HGIn1vxXPXRMTWxiDTEZFfaDTKSXSxgsZ/I5A
/7ulVeZ/oYNY2FUyHxWaOHO5zcYoDC66ny2li4wPqjLlKz2qC0BLWb5RK1MkwitbvQqER/UHQdU1
VQF7jdyRMiQ7RjRuxgkw4n0bX5qw+fdXFkienAusDdSe2OlpnPvF2il6/g+NdUsvkExc9EprGpai
PBojzB+9EWTEkOUvqILbjUOQ7BwqMD+xzAQkP4WOHCWTMNt3fuu+GaI8+XR/mpZWXTJ3g5jcj3M/
uWjuYF2cOiGMHqzWbldMY2nVJVS8H1PvsxqDjJap7AyWdy96H6BMSUIcL7Ktg0OXLDwnIC7HAfB6
qRagWXQLeOX7sScXZx+mmpvJGo59YdFlhim/TVFBGNL8Ijgmia2y7zBWYIarDX0L6yGTTOWNbg6B
6uNcvYnjd+6lSVP9dn+xl75eanShzhyopZJxToHC51YLqfIw/Iyq1V7B3wJbf/AeMsVUacR6aXhZ
h/fwf/hm+GSYn/xU/A2M4CM4z+9+GTwg8vZzQrp125jmsb6yc6vzVfjFabsI3bw7zB3AKbjEh47T
ZsUMl5Zk/v3VG+JWBSDapB09eB4hiGbHpK0DX2gP90ew9HzJzIWXWBQg1ZlnsD22Sv0r17IVt7q0
4JJ1U2Hx1LKK9OtYO9p7tA6r7ioo8pAkbkwySvcHsGDjmmTjjhZkwRDp2jUOVHEC9OSbVL60vho+
NGWRw/Vvi7xY68tbGpNk68jpmZkGVeB11GkJiP08+OARHlaN120ijNFlTqfSCyEPaSo2sebp+xFr
3AVJ8+v+ZLl/jq9ktUaLa61SmGFzad0KuonhUGvOi6/oz73rPxioBJLiuSRbZSl0meUJvMpYj0be
XHo3SaiDGsVeSdaIDxa2rjrviFemAYrSm9x6bC61Q/txSXLtkMSrrfdLp4nM5tQGbdRbdtheKDqR
J8+jF0q9H+fJaoO4IyuafgEZ+WA72TmrNl6eZIIno2p1kGoayS0naejGhzAFmMGa7NFCK+BvNtBX
M0ZOyc0Ub2BIU//OayFS8zMih9Iu33IrRSNytf9zIZCX9RvToWgT32QcM3dQSw805AXtMe3Kx1kU
b+DeY4/K9/ubemkfSCeARTVbKIXaXIxw/FzSW3Joxo2E5Pq/xBwtK7T1MGsvzgAbi9ZWvxKdvoL7
X75wmsj0Tb6wPAUQd3uJbeTgwBPtvVr194O32o+59IZ5fV6tuG80rqs05fjGEHPIEMHINbbwB9kR
2ZT7g1g4gIXk10XNeVVmkKeWLtSEjp1SGE2ZKqN9Z6dbGUJkJicrUhKUfm3egiE6IM4OqkEm8/4Q
FnaQLN4ICkrkwDvrS2pYnyw1qvbUrDeSAMiKjTG4OSsx9PrSByFNHo77RV+PeZbWV3Lfee9Fna44
eL8E0TLarj2wBXm4S+JhG1susLx/bqESUui2LMf64iexfcg9St1zILVt5iXbDWslowiUNBc/QGeP
zPt3Zb2JfmlyJGftIPhpGS7SqC0ZhFJPvOMsUocwebkS/v1532gyc1MfOP8/+60TvuQASfaBvnoB
W3q4bLozHsfLAo5Qd0jeQIP0vY5dY2Xe/zw1sK/8c1Fnjbg2maiFeTp+Legp5/kcbVu5WDWZt6m0
s6zwRjamPyWfalGMj16RflFVu94UJ2myhqIAkVv3TlJfxDQLq1lgGot5ibfsS02mbYJ7SKGlJia2
aP0fFvfgPeWFeuXYX1pZyWgry7UjxUrCG9I1wDsC8VTnXrnxyyVzBU5vTXOK+JrnbH44ASFg3wH1
Mz7dn5mlnSNZrHDgnzSsUb+mQV7t05knfhyhahrG4GXbGySzNSjG2FVW6lcx1Ua0hzS+L/exCUsB
ACWEVleSAwurIBM3jcnoQ2DVa9c2BuoE2Oj7f2jsXXq4ZLwOkBqRUb71qQaL5BFkE40qVDtpZbg/
Seo83/++7GqOZMGV5ZRd02kUqOMgeB6KMt5F8O/OygVTHSQklMOHJE2cPf1sJfUn/H3Z9SvHx9Lw
pNDbjAfHjlHR9IFL101/nZwoCmk/I619uz++eRh/Gt68/V4FLk6nVEod2EygqdrJY2IqL5VefDHD
ydrTW/ct1bUVtvY/xy+aLJrYJWhV5SAQQU+0jtgHTZbsGso6jyI13wgAFStztmA4jmT1vqhiq1XV
FlTFjCYss+SSOOpnZGDH0/05W1oVyfSNzuvUQUt4A56i2LfwTh8AiG9jOtMcyfLhB2/GgQYXf1f5
dDKFoEyOolK31UU0WSWR5kMQ+43B1/vV8LkM2vHQRO3a3CzMvsz1BBwSVsjB5Olu2r4NAlpcRD6+
G8jfHDfNvkz2FKEd1fsuVBA7NIz06ljSF9w803lEM/uK41gahGTzqUJpIowAMO1iw3o0VeqDaKsk
x0HTlG1uVdZKbOrGsdWy4RUexHYP0STKj2VC3939SVoawfz7K7PODBqgBdWJAJKwzkD0R4GXX1PM
26QCX7r/jgUzsOffX70jcZTJoSHIDnaN2nwb4lp5G/ighLY9XTLjNu+qRjEqnk6q5qWNFPOs+5mz
cX4kE84B/IIac3g6OHp7lwUECHUaA0HwuUSoG2dIsmSvp8pGtw29AeaQDG+U1jLf6xNitNumSHLg
tZ+C7bELh0GowMkcEH67NDDBZWx6vsz95LRO5fS5rrGJ6s46BqNT7ubW2BWHsLB/ZOKnMdPpIqGT
GOhXADeB6ONPpC23ydKDtvrn7nTrkqZXYfPxeqb9BJ6SHtDBWiN6XbAvS3LMsUnndFoVfLtRovDo
C/irQr96nB3aSuSxND2SCQ8UAgvwy2yeopqArqsIInkTaMRtiytZL9kpEZb6fADZE2Fl6DmwEkNJ
s/L1SxMkm6+ocqXxVe8liFMaLmjQ2yWtAow4AEhwfwRLr5BtuK0R/NNN7yUZYZyzVS862WMenQ2A
9NssTJZG1Etg0G0rsDCtTt4Xum7SyTFEK5HK0gpL9luGI4y7WsUm0oXzJk1aeqomxV2ZnoXITuZ6
0qGMpKOm5elzvJqa9Vu/Nq6tQtain7Jzaqnn++uwMAyZ9slvptZt/N8nNdTi4KKG4GzVwOLvP35h
mf9F/BQmiYjFiCvT4Ax7I6KEHhU7yE9mvUYev/QKyZodrVHUOGt7CM9wBq1n/BA04uymutkmHq/J
zE+2EXWOMzd87qycjQqMMKYr0yuK5/uTtLQGkjX7vY1QvCG8F4gnPvURDS80+6ab9Bw1U7LlLO4m
MwQkiR9QiLGED5xup9FfvxaSzvP8h0uIKVkyxL5Nl2eFAbN1+JAH4y5tsy8CjYOk1L7en6ClV0iu
2PHtHhrDgDGAni8Pre++h+2r+QlyVTv2pWJuorbTTMmmjbpzYH8ZeY/Qg/hA9kQcQQ2sKc8vrLNM
AAUFgdob5Xxk1BUQkVGx2mMxM/3cn6Wlx0vX6XKuepvU2C4a8OxxjxBf8J2uyN5bOZOWni85ZW0E
pF4XCZ+fRBhYVvTJMW6BCtz//AU7lkFloAlrADOjQa6qst4DFIw/p3HR6EeAsGO47biTcWWhR4xL
70R/6Uej/hnDq1TvqzobVzbq0hjmqXsVVccBHE1OTUdPCE3Xm75uv2l9qJwUcxuFoWZI1hxHDQWE
KdXo4KItGBTsuFfg5FkBAC19vmTKiClaQUKq4jcxpZNT9fLM9p0+wBC2bY1lQ3aLocu4gV9Ii4DU
ndD7AG0NSX1kBePH++9Y2qaSEbOYnksHR3dJAYVCc2TT3Q9T3KaHyziyPG50q8rG7uJ71jNUAILc
zpqW3MLsywAypw2ofUSDd6oLHeatInHOoYiezQhC8/tfv3COygCykV7QoFU13hD2J+QL35SkmzWT
XEVgPt9/xXzY/MEbyBiy3OomRa9psQIkHj5UWvxk+cWbLO2OMy1EWdmnatpWF+FU+6e1mZC/lYoW
8i41j45V43yigeZ0fxwLu0iWJ7RTqKWQ3UPO0adN6eAm0HyV8bDilJeWWjJjuqdJpcIwRiO0FWY7
OqYfLKKWnamv6aLOh/Kf1kE25bappwaZhoB+aRppjO5BEcmpjONniOAeo9o83p+npZFIFl2bRaQ1
ec9IlIGqrBlBsBeXhrWHCGOb8IEmY8eyNOsKo8+Vl9GZ28sLVBYapVwDAi+MQAaMlWmh5UY1zcKd
6SSOXtbX56Crleceup/7k7SwmWTIGBhEPR1oeWcxClMcTbejPBik2spuWrA5WZUwTeosENrA40sV
/IAG728YfvBF8ECjqgl1Is3d8ERsG8t8trxycW1ZJbHfaLzM1yzjM2iF8UTP7hqh9MK+1eZVevV4
3GUIxVWnvBjDoOygbmxP4KPKc+/3n0VQae9V7nL3R7L0KslZm4ibmmJyWXj6Y8Tn3/z8jR8MB1pb
tX3XlTnkKX2xYihLb5NMXrfQxRmTWR92GqMHY/R/BFYM40z0PGgwlYliW25Skww/8Lum7/My9nci
FzekkToQ4VvThjKQTIzpEPAHT2+gwd27k1fsVWPtKrfgnzTJdVuJZ9iNqQTIPVqQkjUpMD4jQFSI
QkCJJkNM79L9tV+wSBlABvWBYUDK6d/8Fn3fIOa0gi1KoQq47flSLB4OtVPGtaFe4iB6KjUIuNHP
WZNkXDixZMAYzCp6XUV+cCML552LNo0obznWyS17e5uVy7CxUND+A3tod+l7p754TjC9K3oqgPdn
Z2kA8++vjNxTDIW2jiG4QdnU7WF7MQ9jgWJLZa7Jniwcif+CiJWi1fWRk4oSn/k1i/S9l3fvJr37
6Zb2p8bMvqipcbs/mqW9JFn2ZGtzosbyb1DIlI+cuOHHXM+ClYBq6emSPcPAVni0n2LBZRGK0ocj
xp8Kdzd5imttS9f/Lp++Wg/Yai2oZTpxoTv72jfQrA60XG40BcmoCc+6uvDHEeXAadobSUMuyCJp
uWnyZXRY2ZUOHMektakKtOfedsOPik879/2nL2xUWd3PSWwFlikNwjuK1ckbOMFAOea2TgOzas2E
M9teM/uMV/PfRnBqBkYW3WrET/dhH58806UFeFA3JtRlZJiI3N7Psya7/U8jCRatI5202eH+9y/s
URkaJqAaJdRso1tZoUxFzzjF/JrO+W1Pn9/6anYcVUCAqYvsBhtFQh+rPn4A6ZatBPpLSyxZbx1A
sqVFuXpJha8d5tyVhyrx0LdraZkFpyZDw7RY76vGd+JbM3nOriJJc60s42p5avfehaR4LUu5NBAp
ErcgRCqMMlYvfs0molkVHccJCvyqX8OQLr1BsmRDLXuyY4q4tNqYHWlxnx58Xb+YLlQb95f6z29Q
ZayYknfwYdhJcssj723jwvUKUdvfSIukx/sv+PNOVWWNv9GCegb6zPzGpSX/mTajXp7tkQb7lecv
DUCyZCiUHNNHG/mWeohAhDl2Rv+iB/FImW4K8OAb/6c5wIsNkeVQw9eZ5+dpqLzjf6hq6PO2//e9
UZURY7GaVNpkGcMlB/Ccn/ScAn20S3SD9qmdH9M/cIFPt5+eaVqATmbXdzObpQ5heQVhrhrCZnxU
/aaOTUiJnCLlP4Whj+5PB5l9+bNr42J6Z1I/p1pOKziATysV33x4D2grT1JTLw6qq6XK93CC00pr
E+U5EmUWf4P7rVHp6iEcDM5aDIctuBqY1kwHKmTGIXYpekDFp5nipnV3adVAGdpUrq2uJMeWto50
DI3tOCTuVKmXME2erQG0dp31n7dtS+kQgvF4cPOxjm+14sJYYXQGFGRRFFjBSt5qaV9KUUQbRjU8
MHl2C5PW3Ieuqr2HrXzcNXltruzLpVdI5w8U5AiRK5mKhEVrHUfdnHmqVKN4y+bYWPhUXekIMhs4
0P1RdLfJMT1I470vkFCGK6fPwgr/C+yWZZ2VmxCLtW0Pzyx4xmygHe7+Ei9Mj6xSONPpi6xL1d9l
klKns8uCmS+yo7Urx++7yx9MVwa76XDkiRRuGhg22UQfytB9L4JBnKKkeVv6IfhPjOWgl/B4dGYB
z185+Y+QI0zQwQVPWcp4RadAjQuxiJpYB70zn+ukGy+qiSDztlmQD69smBw2YncbkMrZFQM8x1rQ
+SgFBOEKMmFpouffX4ULnqVXXa606c2gXwDuC2sXCVSlbZ109rZBSCfBoI5DVaCwd0v01IcvnrNH
mQLr0tX22iv+HDSoMg7OSdEcUJI8v7VdMlxNP7uaiuZcbdizEKoADnF/JEs7XjoWHLB2du4TPZMy
eO/N11S4rrdlilQZCgenS4F+StfdIKigf8ZMUZPXNgquqjISzqgao+tc0d5gtCn2RkMjYxRl0A06
284zGQwH/UapCMdrb4Xe6yAUhncJMqD7MWu33eNVGQznpQbk5KVGYFtCUaVktvbVTQPOf8VIADPd
X+I/551UW4pInJiWbURj8lvsUTq1PIQhgzG1LtS0oQ2zmo/uAJXa/XctbCcZF2coTit8tUxvg1E5
1wLsndgTYiHasO35sml3vmlqiIzcqhGVTtgSg+GvKSr0lR6phZNDxsSJytUj9Fey26Dq1yDwklOW
uS+Bhp+8//1LL5DcvKHlGRDgJLvFofdiuIibWR0k3FtTEaqsiBh2wkDBuk5vkWNmZxN+iEe/Qw/j
/ucvLa/k4VVUSWIEvNIbZEQ2RJ1ddhxQRTncf7r758jTllx77aHkANPjeHFEj/MqwM6Dr0wrKN+i
Z9gDH7vpE3zRKzf7hbHI8LgxoP24zZrqFkKsvSvC8EdW65/uj2Tp2VLyrxZ2DFMDy2xm2bOtxy+O
Zb/cf/TCDpKBcaGjIxUPkd7NRrDjNzDUSmv1nHSr7Y9Lb5A8NFkNSoRVWN1S5AvgHqeE3VUhFOXj
z/tDWHBtsvqhn5fVSEBY3UQXPgWt8Wz2zTsYRL8q5jalPFXWQHScHFWeUCtvuo2KuAY5EXcNc6Nf
kwUQKaAi6zBM7U1TNe2rFbvjh8kfy4/3p2dp/iWXPNAPari+Wd7Crg8PsOt9cW0D0SrPX4OhLBia
jIsDK6VmBd7gpgTKAz7uW5LUD8Qub9u6fZjM/GXQm/+Az1qyBsmup6korNFDkyu2o+FpKoRr7sqw
L4KVwHrh+TJUzoLraMjHtrzlbl0ca/znPlYVZ+XIXnq6ZMvw/haTU/k55wQMhQb7NIbinZaYjV8v
u2dkLCbfi7JbjqvRoCnbmTmcYPf30tLHS7Zcol6KiEUzXsJk1toJlS9lBdXo/YcvbFQZFQcR2BRR
CMxuEyTBKLAo9O70yV8k3Y2VNyx9/vz7q0i+qbM8RuyqvA1xkz94U/xcodWwzQHIuDh/lgPIy44b
8UA3Quu62VmJUBu6PzlLn67989O5QA4C8rHyRv4m+zVEmZvs9JbE+rbHS564j6xIRFWV3RC4+NwG
SXut1UjZluiQUXAjakm2rg3NjZ5ubWe3cX52m0rZNjMyCA7dz8YfA7u8jap56xsDpbc1AM1CqCuT
qpVKOdoIKpY3mKW/t0ZxmUvgteg+2HnxPlbClZ2z9BrJZAW0/w1+uLxBm+zvrcD4GifNN2FV4Mnj
7gPiXsdNqywj4sqpNYcOXadwBz3vC/qKUFgWXQ+747bnz5b9yr6cgEylAi3yKdahRXXMRpz0EAbA
bU+XrFdLq9a1R7u4kYoW16pO0rd5YKiHbU/X//ntQ1iK3mzN5EYUXdS7zmrRfxJRsw1opxqyAcc2
sgrIeNycGkLEt6norfqK9kr8Ydv3SxbsTUhTFrlnnyBIrY9WHrTnddKPpR0qudzemrqhVkftamWw
CIXJyYODI4yrX5at7otenDeNQQbDRWqSowWk1LcktOFu7136pPf5OJPjbnuB5HwdA1mxPCtRSxqN
W9zYL2SW18qSC9QlqgyGy+2umzSTrze7/EcDGPhXHNkoijX0AjqmOV0jxFrOlvKz6/P4pEf+j22D
kpyymgzIuJgEeK6taCcPGaXHtmo/33/4QnAtQ+JyE70LN7XiW5gDfhygGd5BogcTjy+eVDda40hZ
8P0yOm4WIe1iO8S9pbmB8p9xK1HUOMBLr60s/dIbJPtWEJodGpQCbykqm9Hehtbz4k6q0uzsqGhX
6t4L/cGqLll5NE5mpvsGLbodgo/Kuciq2vk8tE5ufQOrWsSnruWiOH0tygR9sx1ZOU9LiHOKCi5l
v7BJEj8PCrTqa1RTS+OWzgVt8GPkR6gEIJtmoS7kvhVOW++Vbu1gW9oh0tkAgz78+EjB3GIoWpzP
dg1A1tvbsBCE33yfGroXj1n/6f52XBjNv7B1Sm+AS8vHi1fDBOVDz400H1xNVvbl/gsW4iwZWYe0
qKUjpsJNTyTqPgo7/6hC+Xb/4QtT9S9cHbwSs4JYTVleV2ceZ0g2D2Drh/gQl7kqDo3ra7/uv2tp
IPM3vPbFpGkyd+CoKwXQpzIK2F75xvKSDKrLkGCpXb1rbkrV1DB9oAmVntCFqJXjtq+fR/Xq68u0
jLRRzVjnAlx37/WfLeiPV46CBW+mSUcBNUBnSCz0S/vRehzVdJ+rHW7T+lQG9vsBmaWV9yxtVukw
AJKrmgWcl6dZNuEEc2qzFwYE6cUQvNyfpqU3SMZNA4ju+bnpntK8f1eqUCTVdfQpG6K1q/3SLpKM
ewRr0Lllp0Kunn+pJ7o0tt8mZcwc7SUcgjZf7xeNc07Vun5npqv5/IVPl1nXYmDJYz444xXGteoN
UXX+THGyXglVFkxZhszFihX1zTC5p7jICuQ7Qp3I3QjAdA8pCNN27chY2Ksybi7NXS43ZjNCGdN4
aH5pffPUu0bwtbZcq9yN+oioQqBF41/3d9TSuOad9srwLM8ZS6+FstVHSuGaWgFCUUWkeD9E2unQ
71vFytZdWp7591cvKnMBgYmvq1eNq4hn9dM+a9AtuD+KpYdLFl5bqgHhQGNcnVpRd4TyX7zKfr/t
2ZJVW/2AxOmoeqdRqNoDTOHRGamSn/cfvmDQMnAu9kMRBqlVXIwuayk+6ZNy7bMKnS09sdPb/Zcs
zY5s1AhSDy51rVM8qci5h1S50Dpam/uFIcgAurHuW7UAQYf6bIpKqmpeRwK7E/ztz5s+X8bQecgx
9F5deCHsdgRZZGKjLvo6lGZbr3EFLViBzK6WhqFRZF0rrmnZo1dhRuGRUmw3K1d5O31ABXzbUGQn
baeenjSac3IqqEPKKWlPZuCuXWmXVmL+/ZWJQcGv2nrljdc80v4Ofag9hGUckwHwzP3PX3qBZMMI
PzaeXUbIwJMx3SOp9tx7xJabozEh2XGo6AWBZGpcvUrpz1pHV7pfrUF6l75eMuSiQUy+jXQH4XR7
oNUhQ6YzySDlsrqt9XAhOWilhqc0KVBv2cEW/r7rY5p9Ye1bmf+lbSoZsocgH2QApX9Oe+e934Ek
JZBxjOiImNrp/hL/+awQMoCORvEKhZ9GOTkh3ehIl1bIZrk6omvbni/dyA3uOqhKVu2bEsGrA7rS
zwCf1wKwPztPIfOteb4SFuRN2zeIphdvrRy8uZbMG4kGAx/SR9RA7Y10hkKG0Qkt9NwgGGl+CxLi
pAEwFwiy6te2eZJsWZhNjFxRwdNB5juPOow3+6H11zi7/2wLQmZec2AAQpojRdEuHMYTgsHopGmN
+Q42iPq4bQSSLWtJEelNZehXS6s5uge0YrJp7UKy9P2SLVuh1zZRKrwTwgtN/NYyyrY6On2WqO/E
0KMmeX8MS6+RzNnwRlPYCEldyqBEIAkAUO/4u8IoVvIHf66koXQqndieF/iom7DKfVmgmaKCbTea
8WcbVb/63nieJ6yAGAJ00Eru+Xcbz79BXhBh/vOV4HTQ9Sj86ap5qPWCroyqrkGazkNyUvFCZLgd
X0fpDtGe8a+0nhCeq9sR3vXcNBF6Q88sER9bgHX6Tfds0zx2STOMT8JVp/yFOAP5sLidQ+S8aCAK
SCc386C0L8vhkCR9kLztKqvbRj4hZExcqpTkXuL/4+xbmiRFvbc/kRGIirjNS2VaWdXV3VN93Rgz
v5nxgoqoiPrp/4/1bqqZNn3DXUUtIAUOHA7PJUtw48IKZnB2PyFothQ6VmbfxsNJWCN6dA7ziyZK
oj6pQx+07BPk4d0SuGIoy/x7f5mtbLrcSgsSuAfCGshxHrQMX7uUxYsZyv2mV7ZEvnzbu5wAmLwA
0Kc0vXCYz5w7mOOgjhvKkykATKxaXJI8OW+xs9e+Y/n/u85SD9cHBk+7B9WX7AKLMPkalcrsygMh
X/Vr67mb8GBMI+dhknAVrCIcG86mKP/aXFsbih/1OdUmwLk3wO2JhvLHm76u6rbeltbGxtpKTDs3
cA3CHFd5H5xUgfujn/ob/NC1Wbb2Ebiq9Vk/h87Dwt9E/e8pNT7o6+WPxKlOYzFsbB4rg2Qj2lQG
G8vRRXJAgNk++jl7Ystb8yJ9dH+1rgySDWjLnZHDLzmrb0g7ppOooPWaoEZzv/G1X78M3rvVKdqO
YG81zkPXJ3+bOnLh7Oj9hK/tvtcGYqPXOCMwpx1COGR2MNhODLJXoLU2joq1X7/8/92vN+2UNm5a
OQ+JQGFeDOOn1Jnx2jDKDYT32thbwWtg0AuqSVTdkkXHx3dgw1tpsXV1WGvdCl7eBQOkfFR14xJY
Wp5CSz6ditf7M/v7vBiyXr+OTS4cp/TgtvVgvPHLUhojDodCc3BavC/ud7H2+63wzcMU+tVpKC7a
g9brQbAgyr80gTD+zuG3QtjwDGJoxlQ3AtfCA+lq/7CwfHb9ehusJkJKAHIZqht8bOSF5D05ZyCJ
7WvcSuk1Hvm5Ig2M53JQuP5K2wCWuamz67WL2IA1nrWuB6PW6ua3RfEBHsVOHIAIfdr3262TVwW8
66oQrrwqgs6uX5XtkzsN6S4EMLGRaqDlFTP3vOrGwGY7ahc1+QnkyLNLNl8hV7YFG6nmd4mZgtGr
L52LZVOFMLIwcIztYWp8uD9EKzmqjVYzQdfk4LgtB5f8CjGg9Ap0B4c5O6wMgEAOD24WdldPs+jo
tu0WGWTlRGNWSMPtPOi7YZS46roXgtMMbpoPiwmIg/TIASTj/sethLUNZZPlnJhCzvICmjI7VmSe
ztgHf+xr3ArpRKakDl2QrOC3+YduqDm2bNyqBaz8chu1ButrvMONLhzQJ5TyuBv+DePZffAgWPz+
uqGSFNvbROfqVslJHic4rZ89l/99f1hWlqwt6UZlmjuOQUTnSS4PmuH8paEXHgIwZDfCeq0LK6w7
Aw8kGnIJvRjUAFLRNLB/1H9A6HiLJLKyPm3wGquzsmRTJC8MyijERyjAdHTBP/rCnDKz73mSBMvs
vzv1IZYBvY9Kzo9Vj4QoybBvkGT69/5ErC0h60yuFEzQFRXzY+ezz7LO+4OTbKpxrTVuBbBAFWnG
xba5GJ08wzJYHrx+p6ALCazTuKJZkPVIJC4sg9cGLrlfs3mzyrn2y62w7XQLxW9IP8YmAg9WTxBG
KAXbIjAtS/A3928bvsaqHgaqPMrjhDdPCnd7PdRfRcOvbqj2iSYSG8fG63oUrmuaCzxkv5oRma6c
4dka5vtMgYjtDyqC2iVV6mNyy+KFLC/y7e6VY6PWYD6cABYaqRttOv0gSAPrWTVs3IfXht9KoyvY
cedTEbaPRhOZXpK8QzaXZF1l6ritU921sRM0vd5Q1llZS/7y/3fxy6Jhlj3gGI9ajBO9Yq/jKIMJ
4bnnXTFs67kBSIjkdwwbVHBqfSAMNrNAFb7ua9yK4QnyiEk+U6yjGVo6YsbmsBdjT2w/ULj5csVU
1d7MCBOmiYjP1cJl2ffLrRj2oxBJokPUTUbcf0hTN/3a0qHcONhXFpGNW4OdAS8bZ25v0iBBmQgu
fKBjRqQ6Rsu9ftcn2Gpufgoz6rGFz7lA0n6pRpgtVVW/xTNfOb9s8JrgIgENucnjZYtYdM479pqX
bTyl3j8t2aqfrix/W8wt9QJQHdq2vXUTFhCsm9OXpt+UkF455f+DVZtlEQxt1uJWA668AIOvWjio
qKJ+vz8Fax1Y0esPPVYpns9ufu9Q5O4iZRfSZunfWTaWGyWPtT6sQ9jvof6LcyaP/TlJT5JnL4t8
hGLF5/vfsDbRVgxzv6x1lI/IIIbu2QAUdzDEe4QU0nmoouc+3aoNrU21dSRPfkhTPEm1t8RX7Gz8
PnnpSwD7NwJ6bZisgKZtCEGkSLc34suP0JnsD90YfR0y1BHuj9PK77eRZnlIeZJHdXtTHMl6DU5U
GxXzZV/jVj4ttezCMfGw1w2AgooEMGAIeRTuFsJp7ccvk//umMFTeNAOXtHdROE09YHRLH/oZwWw
477fv2yE79qHsZA2ItHzYy7xXKTC8jOf8mmDb72ym9rgsiqE2ZXbI8rIGHxOTAhxySAOy//hFX7r
DruyeqgVyCpPRD71bnujs/wq8UT7lAe4uXpm87VrJcxsjBlvXDeNaNDeNJAK4CrrP5ank0flUZjq
1NETCiQ7sztboE10+QhE24CI7kgBfHF7EA5e4XffC2yNNqZKl5mhUxcm26K/1Hnq/ztCEGurFrg2
4VYsC8jLaFh/z49TAMQI8YbvuqXf5By9qT7vWrE21gxoe/iR9l4WJ2+KQj0d4qFqt/zrV+LNxprB
MqwH4H7OYlOG5SX1fXPy+i1898pSsqFmRjSjiAzN4mryvlUwyDogJb52Vf9dayzaWUQb5am1jqyo
TnvZIzCy4hkvWl/T0L9NI7mYcfgC/dvd/D1iW3xC8hYSW7xRF7qQyCpGXraX6tonWIGdhJ5sp6Dt
HgWjzBwgT8udoxmL/kxblqcfJBT8byGd3S2L85WdxDb37BxhOpypeSxzJ5+Pk1Fecdaz232QE9F0
X1nKNvZMHNHywOs7KHFDKAkItO5jQ8g+ASBig85As+i7sDFuvFAG35Lu/w/P9LXQsIK7AzO0DWBY
BAvSEiXhhDnNdMyKvN+oB69MgA03813eThFkJ2LI3agT7UJyYBmRJy75lnHLyqKyAWfEDKTNSefG
SV/8nQcdTCW6uZwhctx0x6A2MLB3w6I939+p1j5o+RXvzlYmI6dwho7GZlzy/AUOpg00UQsfAlz3
u1iZE1u8rarg4CdM78Y8c/z0M0yg6uiSi24vasjWb6soVT1XUErizMlvCUgQl2BO9vGlie3tqVjg
Q1Y8z2K2VCN9CX/jyNl6FVw5jGzIGasSt0zqhN3yYE6fcY+DpVeKQmTl1Oypb1Gy3zcH9NdpJr0s
IVdVZrhouS15lmxi/4gJzspf9rVv5d+86OcCOM/m0bTRc6KglRJB3eq0r3ErqB1R1CMZZz9uO7Bo
T5MCJPIQtX345/323za2/1TFgDpbHh/eBUGF/InoEVPsN4CowjzBhUpN2p2Wm6kECCYP4X8jYPhy
xI7+6gfteODEuw0k9Dau279dB/gFVore6ZkWcxtNjybUcP4iydGAh8ky758AJ9b9z/xtHKIPO9QL
CgUwqbyY98HwCYpKwXh1BG2dPZk02rcO9InBMrv2gv5G2xplrQ7oK9Bup8RRPlSc+ejp4VyYaK52
3QvQ4bKnvZs27MBzARge+OEtIBnMU/QY0uTrvtFaRvFd40yNrfG7Lrjp1H0RGYqMgcQbyr7GrWv3
JDNaG4h13byB/jNwLQ5Cln/sa9sKdc1EHbVTG8Qw6IAKcQQeiBehMHe/9bWFagU6LJOdAcJbaQw1
rhamNQmPznhlap4LM2Qq3r9araCf4CIgoowGMesqeZ3GjIpr3RMSXe5/yEo02Eg01xHK9RIYhB5Q
Th4+ZFXdw4+t2MXPJ9F/sGGkTZNxeS0sDWnaL3h9qOSnwfFcR+5bQzY+jMENVJA0CW7Kcbk8UEiu
8mOBvGSXCRg+wYrnBB4mha4851oVBbgfMNA8DEX0977ht2K308VEmAtpzMPbTpv4AKN7YtcLAX66
Fbyqo31TplTfdGM+CJkX3zMw7L7t++lW8AL3adIigsnhITW5OOkw7Q7uvOvZFj/dCl9oAnrg60VB
nGonPSUCJcWSVFuX37VVb4WvGXmnKkjsXwn0C/pD0gT1n7QHOHbf0FhBO6s6cFnfYmhm0YKttMgD
zpLsQvhhZ7fOadI4qivdHM23kvjnEc/nl6DclySheesQlpEuRaKkc53qev4AHVr/gPpGeN01NraS
mRglRt60KXwSUQv1l+eMrIR3zP3Wl7j5TQpjo7/IZPjQJvjtJKqlf+KtN5FjIgr1kG0qha/1YcVs
zsegM0lpoDfSFOb7nIfAFPDaeY6U3Hfq2hpmNBLGUXMCSUU5Qw7nDdYOm5pdL/OYYSt0ZVK5PMk8
NN/lSPKSWd7gNElgBCA3sE5LMvW7ebDCV0EtLkQuzG5V5V5gnnScZECguc2f5xSZXdHr7/cnfK0j
K5KF1zsBL1VwJSq4LQkjXxLVob65fX3aToNWzntb1kxPUsDVIFKPaQRHKDo8LMC2KZxfCn9npmXD
wyaPddPUjBEKAiMARLinZOnBcTrzcH+kVvY82+sT5RGlul6YG6rGzcFohHWRbVHoVqbBBojJAhIn
oNqamxL8Aa9YXQFYqmCvfsOf2xEgpX3fYJ3FU5BNLOq97gLNnxEUQxDDdqdaNlBsCo3sAxglXPzK
FNFhylFnOvez2GJ5rk2AdRpPPmilQdoFV1EW7WECcuLfAAXMfcexjRBL3TaFOU2oHmWP1jvj34iH
bP3+uK9NrxXOQsGvOs1r+GH7NLrCQ+5zmkA2evEHDDv/sY+afKOnlc3VxoLpdoAxiVOYm0+ajwza
ISdhgJrIxKQ23vrWpsE6nOk0dB4cdfqL6punqURiMbdqV00aGmjW0VwJBxbPsxvGqos+Ut2reHaE
3thUV8bGBoQt/h0uazIS8wQ5EcgehckPddfn8skL/KbZd0Lb0LCkqAJZZA0GKAj+ESJITxn+sS81
CqwI5rlcvNtVAogWm5oTTWBhfaVeZZIv95fqyvTamDBRTckQln1wzXNn4EffCT8F3HH2TrAVxBLC
d0VJ/eCaTjPeD5uMVs+li4fKfb/eOpmnKgjSlqXtI51FBW8mlFgCikzjfutrC8gK40SXeTU1LMwP
by4eYG+M8sBan96anozNxhSvnJU2LizvFQofFHwmEoDU4gcgkjI2J4eCw0zCnfch5xBrViBDFw+O
ZaoQj8zRARjV+csk6p3r1EaIJbqqSZBAtVkIZaojaRsWffGGyqFbj+krC/U/+DCuHODzUrBUGSR9
Dnwwn95kvO9P9Vrry07+rm5jOnDkmz5lVwbv8+RSJ112gcEK23L4WllKNj4sL7E0HS9n1zRAPqd9
bBCsrb6GM9gi+75g6fndF+SLX9zsaiwjvE0KPXsnaDlveWOvHGg2JEyxTKdDXrC3tBF6cwPcvVkP
v1VVtn9B6WEOj85E5q2n7zem12/yYRshZiJUGXnksqupp7Y6KLDYysM4DgzuCJHJ6hOw1vOnomk4
P0ypCvz+YArfnJ0GC/zi1Xwyn8J29P+tVUDVCb8SMONgHqcfyq2J+JCAQfojRULkQSh1VkiQJhr8
kVd9Jc+iKaLkChJM8Z3mjNefSeOxvyTkL+sHH9pZP1A4yT8kqs7Gg5u7noaTIe31Rwcq/T+Y6cPh
OMtkKg46Y150AFCGdM/DnMn0bCQAM/zAWM0CdkiDmqYnxXqR48rYZC0cRUqgjIGGzx0AK6/4Fj97
mfpICw+UbKOhtM5ARg7VmRdjVb/6s1bRKyMcNRxTqTA/Vv7MuyOF95nCAoO77FF3Oeo8+EdSHqBz
N3yEZB/+XQnifZ4FrEc+guKIzK1WotCvyh08/sEXHqBDLtPJ+DLNYJf9CGsnzE8AJUNHn9Zj7x1D
Xo9/yRwSp6bO1bcs42n2aCpmYCEc1G15pIkDTbQB0vvVsXIGrU8zz/Jcw62aiS9lCMmxo+Y8o+eS
ZC4/hn7l9xvElLVws3duMUMOJGTsmkBi/2MCLZukH8VjE2yZtq11YN2jYDWnW8I7ds3xrccOOQw7
ccg192NhstO+iLY2bB+mjK3bGnZdTA24GvpTs0iQ7GrchgNKFyqFviz1RQCFczQMJRfDvH2Zlw0D
THxPi2IM2FVo8WpClvqHMKjIyQvbdivHXtmxbTDg1DsQ/eEhu/ok/ZbnQGEGjr9l770yvTYGUPgy
m3HY6EvusPJbXvnOMwUC90cQKbKxRFeOfRsISMusqMVswqth0TXpl82URoHvHjLoIwZdqZx9+akt
W5cMRQ19UBJehYDODHfC+VazTZTY2khZGZgs5TDyOQivPAAZpWsBcstlnpx7Cheg+0uV/744YuvV
wZUvgkg6uvD98Qt3qDl3ZurJT9LikFs00kfwYB4y4RXkr/s9rq0tK7q5SsqQIf/6f0O2kNv9bEsF
YK1tK6pRB46M56UBvIIJ8U7UhyRGZtRW+X1lPmxIoBx8HnRJmj4SY4Q6+Kxrv0+Jr89RAE/o+8Oz
1scyUe9SDQVHZZl2GT6BMYChpEygVIH7LeBWeyDoJLJF6NSs+kINLb9OHWqqDK869MWBWly2gSJa
mQRqXatSojNd9GN07Vr5PzKBNhoaMA7uD89a48uwvRueyZEsGDuCi3/kSpMdchWI4CTacew/7eth
6fldD7pKcy8Pwex/S4NN5n92GOpT+xq3IpokbMmDZn6FuHWZHxUDV+5YAAC38eC7tnqssxl4Q78N
HIIfLxPnK12K2QuMDhKhO6vaNhYQRIwu8mH6fXmrHOkUpVSAY/rD/qK/bdqqNYlKCKkY8D3gkQ1t
U3WQFF3smgIbCMhBwmTGpeY2Nd2zjlDVwRben+43vjL+Ng4wUbBm62rX3KqS/ZRjMxynFEeb14p0
y5Vv5Wyz0YAQsCUNXi6iOF9GhwjzyUQyeZnS+lRkm/DVlTizZeeYhs9ZCJPHuMJ14cDgxnZ0oCmw
cw6sKEYBrabalfqiw0XwOkXrYSk/7psDK4A7XPmdAVomMWp33iHRcMmtauaeSsiTbvz+tWm2wlim
hRJZw13oaGe+MkfN8MRWXAquqV88tI4/bPmFrs2DFdBESwVfbyz/Qw6F6gOsOuRTjUeGjRrP2odY
h3HulSMqjpN8hFl8B/BcpR5SsBxORQiG5P3pWPsC60w2s9uoaPZ5DK91dn6jXkaUve5q3Ab/8Uj2
IMM42TMY4MGzmJPoU1PM/T54jo37o4CZ+VlUYjfVPSzQKUgep9DZUt5ZGRhbY45KlFxwZ/XjN5Fc
6bH0OmRsIwNea9w6hBeubhKNkZcfJhb848OF8VxC0e60b9it+M3BFOFd2/mxRgrx3EkOJcq+gzLl
vuaXj3p3BPOREqhCvP146n0DxV8d68p0+4LXBviRqJlMkkUN6uKQEJ7KSh+msKPnRunpYd8HWFHb
geU/ACzTYPdEF7BZrg4o13293/hKzNqScsifaQsNnyamQfMI33H3q+CTvgxsgaTu68KK2VTmVEAk
qImhxk5OKD5EB2aK9jiWSEnvd/H7Y4zbAD+TEiiW934Tdy6kYzRJ2hPs0ZKffdAGxz6rnM/3+/l9
IHAbxlfRcOpAxGtioZqPJoGGY+FtZqO/nwpu4/eEhL9sSosmlouIiVS4cwgJ7bc22ueEDOaXFcim
L5UIxyKFyyM87/TyutWbYddVgNtwPel6U4gUNH0UpVMfWSCvKHDuO+S5LSnHIh22IaWIMwhpvnCh
IxiTzfm+J0weWWcwEe6U9gIx5lMINE1M/zG1m5SatVVjBXAFkSGnlT1WZ0TYNz+i/b9DZfpi1/6J
YuuvGxzJiznLhUuwNyyemiUEWHu6WWBZ+/FW9JLOK2nYabQua1QlktIJLs0Ab7VdEWXD9JisAoDS
vSk/gMP7bwpUyOfBrdhG9rayL9goPT90GXygnTJe0BoCWhkJFk/a8udtvYmV8bFhemmVoqxSqzau
xsAApIEbaiacdmNuf19R4TZGT5Uyh9SByZ9zkDgf1NCxc4588eBHrDkCK9CfgNsLnge+CQBd+x7r
NIYZpmPy2S9jUcr/USB+z9EAcvD92V6bj6XTd2dx4s3a9FWDxVSpPjhyjf0hrcH1q6L+D0/jhnO/
n7WPsMIZFgHMmWdEnPZreFZ1NAnCg27ncaNS9/tXFm6D+CDhy8OSkvwZXvJB7Hfhsl1/TPzsDy1T
5/OQ73OXhwShFdzpPJSSQL4xRhpQPMtklF9gM0H34U5w27MmxGENWFpeCU1AjwNN2eRPrdmSVl45
0Gw4n0n6poLwURnLcfZiU7XsYx4F3Sulcks4fWWibUgfmEDGb3JSxtzJX5TEjaMpXfqwaxXZiD7p
zNpjtVvG4KfKJ3hmicch3YdaQvn715GfSjajVGr01RAUDJQOXoGc30qpV7aN0AriKoiKnBA1XBhI
fjDXjsXg34SrP8GAOXZ651CKLWb22iTbIV14eHAstb5Os6bfFMCJ5ZJYZD/Az3b+uT8Ra31Y4Zyo
Djvs0GpgE8xD0mT9a1/zj2G5eU6sLSPrhOYpXJTgliXilIzqykrILKgEJJf7P3+tdSuG8Yw3zL1x
hpj1WXeqYH56GRaBwH2tWyEsobIJKetQx7lE+cMfVHOmgPTta90G78mIjaoNJjASUQKsPOgxbmMp
V8blP8C9yGvSvjc57h6QUc5LjMti6n1/WFaOGhu4x5umMcPY5/E0+1VyM0FUlgkQaiPwA0fdOkKS
YzqXm0neypHArHgGhajrIZdoLkuqIVP2tKgEdmH1sYU3Tt/rP+5/1tqYWZGd537isijUV+oUdf8g
PQBFLpEhOv1+v4O1cVs6fndEQ4TdbbggmHAW+l/enokYfMTP0xiQeAYNfefCsmJaM16QBpkNNEHg
XIk8Q50iAO93tk5//Qpkw51P5kRf9agdH0BpaK6ilJZNG9OwsiPZaD6T1x2e4schVkUDuHriDNMZ
Mrvj1SWQBLs/E2t9WIENMGuSUVZM8VvuJxQKpoAy/N3Jbuelygb1oVSa6c4bh4tf9A7e/sdyrk9B
SFy1bxpsYF83MFoNdTlcJ8F+qkULtd2nqUu4jeaTTZIOhIc96mkFfXlLvBVVzwVNyMYErMSaDenT
EAdM22IeYtzdioPpoUEIBHO+s3UrkmXWcsBhAvx+k2Y/uxby38tWcX/trP10K4rx5FRwLwjG+A2e
PkEc+BiqwduFNAVX/NfoAiG34Bl39ZW5LiyGpfLnA/Ch6dd9P94KXpLMtfHnrLpyf/5T11F/zHS2
d0lah7GZReOVUTfGQpjvlElzCCJ/gz2+snfawL10rquuRAHh2jkLENotEufgk6k8ew30sIN+UGwj
sFb2BhvFp6BxEYhcALYfJvktTaP8A8+68eCpfRKQBIDkXycZzjSdU8GfIc5HyFUD737pe4iM7Zpi
W+Jt0uHIldeMsRqXFyFYz54LB+W0+62vzION4dORSDuU/oZYl+VnRVl4SAFuuiSjeg7g772BnVmJ
Md8K4CTAU0SdO3PMIAZ5SsFiOUdFs1FyX0knbBxf4o+ZH8D54aoGsDwF1cdpIC+QurjwJH0ZIaVx
f6jWPsIKZZ3lMBLsyhHUaHDdSOpjj1Nbj2drjVuBnJZNGc556t5IDuBBOLEDrKq3JnmtcSuQFV5B
XS9z9LVa0GvQxCbHYOj+2jcs1tnbQVlMaeIPcVqD6XaBJXni3oIUoOiNt/WVX2+junK8SWehCUzM
m2qejykpdHBCabPdSOPW2reiFySY3h3KySB68dKXVuMX3ey9FNiILgoJmWBINE6XFP4taSO6h8DZ
vLyuRK8N6SI1bCuyjpqYZFJdZDfxZwjiQPXLTYpT5m0aMKwNkRW/0FLPO0UGAwYyIOma6vQQsi36
1soGbWO5pK5Dr4YefNz5KbnRQedPuseNsp33loY8K3SpyrRLHYLLfQG7JxMW5FSb6c9dAWBDuUTv
Jh4IcXju1iABzHCuh9EQJc8BMW6z5UyxNtN2CM8adg5Db2IQbl9Yxj8uHDda1V8dsmXLtDbJViBD
6gQ0c19gqQ6Lv5pGHZCEwZaswxJN/0U/cxvDReA4UjTQPkEJMDhDCAXeg9iox/AB5ajXmSbHOaz3
bdS2lajpWtNMyuiYi7F8EhL1A2Mmb2fryzH07taHtSSrzmRjrBuIoOC1TjxAE2ULJb4SDDaIi3h5
1zre2MeS8+i4SClCu6A/Bnn4en+1rnVghXLXA+IL/lwXgydbfkxLAbuWtmTwL+i3lBRX1qot8mac
dpSTIemzdNKfqQDrADeQ6Nro0Fz6XOmH+1+y1o0V1B2kILWLMIgJJLliWbjsa8c0P+UFsO+NBAto
I0daiFu/W7rW2Vz5XhJkAQ4gAbxveFO6mD+QZhijA+oYRXmU0FpyDhWvkrMMI118cpIRde77X7k2
X1bg+0y0uUyViat6YQMJdwZVvfpaq6o+7uvBivvUy2UIr2w8cKZ++cpHYDlMXTXnQSSQMLzfx8pc
2eAv6jWUmgF7vJFVfUoS/YeEN/FDp/hzhrvdxpes7GA2CgwpXwJdDDnEIKboJ+gqDcNhblq1swhg
Q8B8iMxNPhx444TBsavyVAoF/K176NoQLf9/t6+AlwDsema6uGoh7SjnIbu85YEwvUyfZygy3p+J
lfVki8Dh0jV6lASYbY6KJXzlRHsWDi9OAZjTG1vkWh/L/Lz7FJlNmQ7muYvzaJBPNIs+Ti48zbad
LtY6sEJf5Ax0mIgC49Hp9GfCovoSDLw8DgyA/PvjtDYdVtD70FtxJHTGYniZ5eeE9/qhagCWgDam
dzR03Idc5LYGnCqIjMa866Ai0zvHrur4WQ9dGbcNxJjvf8rK0etaAS6cQIWq0X1c8YEeVT+Xp8TH
6c5GPR/DjsWZatNztPzrfocrcWijw2QbOrUflV3se2D/0ZB+o/mwRfJYmRgbHKbxAtELUps4XfxZ
pKnKA/MxMWnumnMwqPS87yOsc177vUlos5S0QF865QQiVEFabIGh1r7CinZaDo1TT1Rfc5TNnmnD
uyu4TvrswlT6o4fr4Ov9r1iZe1sQjo+jzEWkp5vppoOu5W1xqkyH4Uut9NGV4jMYYB/vd7U268v/
30X9JByaDUGPo7hPv6EaOB29wNmJ3LDBY3iZmEdwy7o4bUV9SGGKfBiinfBwTqxgz6XwykROqFHX
afigpjC4zO3e67cNHCMF8cpB5ditSF2WB7XU7vOFIrFv3K3wNnlSJDmKx/HE/O5DErh4ex3z4Lqn
9dDGi1VN47ajWW43fMK0Kgx8vZhG3W/99xt5+B+UWJj4XZUVGPgUkJCqwItA0kBbfZyyv+/38PtV
GdpQsTxRxCnSeb4lkJMWM5kP4yJDcr/xtZ9vRfEkhyocsgmDg/EPYLtUtueqBG2rzKC9fb+PtQ9Y
+n4XViygiasTd3x7LUsWSKPjOj/2tW2HrARSgqhsiEWDtIyblkFqIfzfvsatQ5obL3caQYeYhLjK
tOE4nydBtjbQtWGxQjZN5jadJoWhf6NOg+icwYpwy61xrXUr68bG75MiV1NsMrg1wigwPEzK++f+
wPx+7w8jK2BRpkQFTi74eGpUcaS5W1ymunOOirD+Gzio+1gvGGVr6eTUTTk36AjeKSnkNLvw6o07
EeahDRmTrUwhcoUliX1NwaNb0W/bnk0roWWDxbqpCiEfVOO3Q0yAnfngwRaKZ1j9YR3tqiyGNmSs
AggG/KtlIqR0+xMNW+w8BWrg9+d57ROsyKVN1dXIG6ZYqfC1grAM1Cyj7Fh3m3qyv7+Zhra4m2xG
Fw97KOx2UfqT+qn8M2lrtzvppOTQZIORwRWo5XAGYXqcwSSJvC0r+7Vvs4Kb+FDjTdJ2umi85B+J
4d5xcorhNASbnJ6VGLSRY37dJ04raI5XvyH7mdO0Alseg3h/ctZatyKcE1IXfTlPACC4yQkW21l/
9nhP5/P99leC3IaLSacruajd6QLtwBfe5NdFgZ4NUA6cki2P8JU+bNTYxGXQeI7CCCURAOIgJv3g
yFs++WL4NCT44/6nLBnvf+sfoY0cUxSCvHUXTZe8CcOD35A/p8FznqVf1Y9NgWtXgwjd6Ov3+SpC
/NctS8AmLIqgD3KBNMPLIjq7vOekKA3K0D8vnih9v0V3X+vKOrx157qT47Hp0ilxpo77ouAbsyiv
6zx4XQjLfbsP7x3aIDPf5JAEmILpknBEy1T0+aktzMaQrYTif4TiVCemDP55Cz408Y5d4vX0oUrD
9jS6aWM27vQr8WLrxaVeNHTwB3KefF6mD3B1+wfZ+D5sYmj7hvJinmcffrZPKsDrNc7y75BD2RJ6
XFu+VqQnNRSwoV7lZQd4xz/5wWuugVnXKl4QivOYbZBn1oLROtVpIIau0R48iCQe2XgV3GTv33KN
lwzHTY73Q3GlExtjRlsxtU7nYI0qWH/k4xcjzUk0wdN2WKxMtA01myCxPgaBdC/KYz9ZjmtK6AFw
cf/3r6xVG2omfReALNm6F17VYG6QPGohzIv35+AYOFG2D6sLTYxfdxEWIO1JJZCWOQwfacVe52Yr
2lZWk60Q5xeK1aPy+mtXjCdfiNflsdmP/iqj6kdId9lhwsB4mZx3ST8YHE0tx6G9VgPeJJWBtM6i
oHt/ElayBlsmDrYDrumgBXAVlXmgsJ/tZvaZCfGQF7gE5MOnitc3Zx4e9nX3n0y9ctK0aygwWRMA
YAvoL5H0KD3nxzTOL8tu22DnDXc+yIFI8+vgibHXLU9kcaUumHdJnv0d0mLrxroWHlaYs3Ayo9e4
2KqayPucJGn44kDHZCO+V1q3YWZaQ9Ddn6rqGejLT9QNh+9ROfjf70/EmzfGbw5yG2OWDkknmjar
npVwLzRYHMNHvBa/0SQ4psPPilfegR+BUlR7Mrw/jrr7a5xGeh2HzcfklT3ARqMJSmcnRHL0LESY
fqG5psekdoHH/T/OrqXJbpPb/iJVIYQQmp6Huu3TndhtO4k9UTlOghB6v9Gvv0v+Jm1sjm5p1tUD
cYD9gM3aazVVsAMJcQ1h+T+a6CRJZeo96XKYzu281bgFOOsHEuXX+4vpiMQ2x5yBcAePa148Qyy1
P6EBHEXOpoNEDIK9vKxRCn6YYyNZsUCiJtPxKJPPqh7/pv1qPqNuaC5VKb8sszGf74/iiGs2UK3t
w9TjXl5iPtWl1dN1DPEeIBY0zwwhCiYTl4ekW/CEbAUEFoZqzOJYP0l/zT6qFD2g8zoHl6xR/9yf
jONoZ9PPgad1yYW3lNBZo/mzICC4Qr9UESRVMfMvcmrr990QhDcvItNencZlc1ZgmOWIOhkT+qnM
pv5Be3mORvgyvEAE9KBZ21A2OfAmqgYqn1GhJMDxgGdN4HxxiunBp5vIhrJJD8W4zFP6udQoaIHh
uD736Lh/QLEl3+EpcXiODWijA9MzKUM8DxeDeJA6eoOaEyrsXZ5em4p/vG8Cju34CdgWNilpSIrd
73WctMHa/y0z9jbMAS+5P4LDY2xQ27iQIo79pngmFNUPFXvjFTBktcUC/wwwVBBcq7wZxU4adaQG
G+Zm8m7xCZjInstgAeqY1xp8ZJPfcfFwfz6ufbGu9LyXAr+a62epjIdbKp5lSx7T7NwVdfw2gHzR
Xu3OtXJ2AFi6eO3hKs+gDMAogJrL5WOP1zaQCAZ58OwT6tFD0MPIVjcVdR63ckhBUKgo9ADA8BOc
C1+/3F8zl5VZTt+WevGHXKE3T4c4z7Y12mFEvXxtuoMCGZENf1vygqPLU5ePoJB/M/X1guNgtPei
7fj9NqlZuYgIBCYVVmf263dUNxKVNvbSsN1s7zBbGwCnZFhAFCMEZZBE1yqQDNM5KMkeuNdhszYA
Tke9nxWginjUXfZlkyyssynRwwSh6L2uLdcEtqV7dRTvOym1V0YNtjhL/a+jmTx+aYZIH3vaimz8
G9RVotSIoHjkE//is7o56Tz7dN8+Xetj+bRaFpAGgYTikZLxSvn0qHP1u6jEY03F4/0hvj8j/+JU
+RP+Dfm8psizTxrqeyBqBlmaap7SMNcnnPuXU4cmumzsnnNQjgE/u0dk4DJd65RP16oJ5LAxjypI
O3/cCHnqpoleYsr+vT8z185bzi3yBhCYvC0eTTFv9xUQ8TbFMXr/yMbDgYqnxmtgjJ+PA3f+Bget
+HHFHA79dBsCB4BmNHn598VJV/UEUdjwoSLHmDAim8lMqjUbF2j1gPSVozd5hGIJQGSQzsiWdt45
9ToW3wbCQfwV9w/oLWJ9WihRfb8h+LCiY+tjObUu/CyH6hq+zocNxafBL77frecwTRsAJ8o+W/DI
jJAhARM7AdCznms19edm3lUCc3i2rXNKfK8rK0jo4FZNi5d5RKkpDz/mAFfmxR5WyLUHVp6GpM4w
ay/DPEq9mhNOhMid0x5w3LVKlgP3uqMZRbzDDJp+PokC+Z9tDyTQnN9TrHONYblwCYmUFQ1bGINz
DZaNNf0HLLPpZYxDnhwyJRva1vaeUoVsMYReo/CGXlj+pgEA5tipzMa0oYVhQl977D2wqvioKD2L
KP2j1uGbBiC6+zNwLJINa+vzuujEXGAGfQl8gqrkdAWbWnjJhUkvx8bYzPhVFmV9HIRDwypshEyj
b2XGgvYBcprhfAE/8dzu1E9cU9n+/2oY2vOuiniGqaQcca+Px78E6H9/C4Ha3QlMriE2Z3k1ROE3
decViiR+Fj4G03ju2uriZ3tgLYfP2bqmRTCnI2RfSdLy/pH2KIx5Ioh2dsH1ccuhRcnw2hVoLI9g
kCKSCsymucqO9elFP2HZCM18RrE0tK5Rxh889Omhi+zgj7d8mQ281ZU2JhnFdFq64aHO9E5F1LGn
NmAtLbow7aG4kp0owxNXTcl/o55AOiZVt2M2jqW3YWseFCcDQCzXpJLtZWXkDLXtnV/v+vR2zXpl
kWOpgdKBrFpSBjpZlv6NaYfrfbd1ZJmfBEuDIRVdt65JUC8P3vrU98V1VNWpmg7+dsthAU6j3Vxi
U0PeJ8qPHtpoj0zLtSzb/18tC1Nc53XQrkmeArtJP8d8T9nou0H/4shro9EmOmRStNjMJU/iK4jO
T+AOf5uf5MULz/POwdpllJazhilIhGIyrkkaDy/h7L2EQZgEXrdT8HNtrZV+Y5ECcuJ1a0KW+mEh
8wPov99mfXnSXblz93bNwPLYZlhomvX1mnAesIsHOsVzs4ANutJsrzf+16UEbsPT2qKMWZvFGKKG
pjVTubpC2zO99oHor0Ahf/FpIXde+H5tUNwGq0EcLsvKELY6KXPlUwsw+150+PVmgJXAstVJ1JCT
bNakBXv2dV3S4qGJ8BxGOy89LTKtd/zZNQUrDeMBhijfrIih6ycdTNe41jvWGuOX/uwS3KY0Y+A0
m3ixJfh6lfmtpvX4WYFx6QwRNvm7hOJHvdG9QiL696wI9A6C59cWxm2us1rxSJDMw6gE4omoIfq/
c0Bgrqu/p5/oMjDrBj0IA1bcaDIJOmVRaZX+peqaU0Wi61yyF5AC7JxcXDtjeXuaTTJLmfQTnefN
qZdyfZhyvMndj+Our1vOPmhWSBzukH2W6bMZ5j95v3N4dFmu5eO4kpWgvw2xA2Fd/9V6UeIveLXK
go9lVu7Q5TnGsHFs7TgI3GYZpLg7ea68PIH84Slm5s8qVg+HFsjGsok4n/2yzdakTuUDEcH7IQt3
fM5hozaSjZSDHqnksCD5qSDgeCVvI7UTYR37aiPYaGNQQs23825doQOUl7O5+njRvb8ov35G4d+V
TF5lUFqFupxMQR82/BL4lF9SNT3SbvgAAMvvwcje5s18uT+Ua4u3Cb4aKoIsGgUFnUkCpdNTW6JT
aPWv2RxfCxr+d38M12JZroyekazDFw0KhLX6BiXXjp4Mjk6HjjLcxquBsjNHmbMjCchlv8oQagTr
EMw7RuQIQza5WdwVYShMZBJQL/rQRGf5i8n7z4PGzVl5ejrh8bE4aFSWS7OyhFB1nJEkHTqPnMra
E+rtKouh27Erh0fYuDXuyawQk/YTkL/5b+vtcV50Ul39MCh3wpJjr23MGjr1gpwvhCQoInknCFuJ
h6me9w6Arq9b6VrJ3tQiXbFCU5Ne6aqWr6A/C/84ZKc235muJtOHhBS4K8/CexbpUuBQA67u+593
rf72/1eupkC9EYcplqYkKN61TVo9yDjyT1O6a62uISxvNpm3NJBiIYmGugVULT9CdfJD1R6rbnIb
i4Z2H5CcBD3uma2g7ziOYuZcTcNuz6Vre61cPPLSBLiPIKfxfp7btz1IkdI3UM+MjtE98MjKxxyN
z2AUpzCgAN1YBtyIb1YO4pP7O+wIprZS6Qx6uXIeJ3wdwOMeqT/5n4+1sjr5E+pT94dxLJMNRpvz
uimhfotd1uTrxrcE1Sl16LrMbRTaTEWMKz6MVKPD8lz7UJiK1LjsfN1hnzYMrRfzXM5lia8XQExK
X3+UGQ5cXXOQcYDbCLS19bKSd8pP1gbPplNReNeOBtn1/sq7fv/2/1cu3Oqyg+AUx91tRtanAk0h
jG4XHtMcY+LjNgJN9WWuAPAniaIxecPypf8adrTOdkzUZTvBjzOogyAEe6YnbjQ28R913U3tye+D
+N39BXJ93vJgANyGucmL+NaPsf+VslFC12z/8671t9yXeKoFUjWPbsyf+fh2IMNYJflIyZIMPgWO
9dgsrEQ8cvAWxeEc3UbS0DEBMRvU1PqK050SgGMaP6HN9EQZDXJx04a/bJKZ57JWbdKxttk5ubtG
2E6WrwyVDFOcGt1uFcGtxF+BEqwdFH8TlN3RIaxcDCTyKKIwEzdJZAYSO7TqhIEYr+AyPNYLDBm7
H2dRDh1otpqgeTQ+Gjny5q3S3d/Tym5LvnfUdhisDSebtciKdIEyc6lz+oHxKG9PRQPg3SFLCrdh
X+0DB6kfqUolbqoDJJLhhSgsJN+5O7k22fJl2nY5FOJJkKR4HTWlIG/oOP62VCo6VnixAWPzgnb7
smLzLQ0hByEKFGUpbOl6f20c2fInsJin5sVf/CAZWQMdUcTS1i8vYPF6HnSdHss4Nt8ZQT8/eksF
Mg4HnTxJy/CPburob1V+sNuL2+iwvp2LIVZjkGyyyd/TMXDDO+HaUd2xYWFqYPU4FfN0MznA88ID
Uc+4iARN0esD8bl6M0+9eJ7z6X3Xi38O7YuNE5sL09Q4YtAEmhTNSZUjvbJmIcncVdlDGOWR3Nkb
h+/ZUDE+oPrpFSJIZl1/0wxC0FDc2StQuj6+Oc0rzxO1ZMMQZssNtLm6e+mhcCXlKdBgxNhxP9cI
2/9fjaAiFmRpppcbm0aIxpu04eu5MN2epInDvW3d0j4sRt3peX3oy7pG5wcoe2hWJw3+uL/RrgGs
ZE1irac5TKMb5JVkYigOqMzUIDn1mj2uGNcQVsKmcQ+8Z1QHCcnGFhpmwKYUJsLhrDQ7lUjXLti5
GnI1OtUEouXCw9ai8hmTW+EXXfXfoVWycWCGTEseow0yGQM8UfUpbgtCt/Ut63blGx2rZKPBJAt9
v0RzA7J1DlHoSZcJ4Mx/ZshG12OTsJI1zaKAkx43EykYqsF0ZTiYeTJM+clHy5W3E64cm2HDwuom
yleicbBhvBo/pyVq9T76Nb4em8S2fK8cDsjIpcsRM26taJ5mvMm/N10XntbCl38cG8Fy6TpCRafs
RHRLc/6lnyAilNZan9YAONn7IziSns2I1rORs65DNCVsfr/pLF825FxUzO+zhf55fwzXLlh+reY8
RmtBIW4AMaSP89p7t2gV886hYDOZXzw4BJZL+94AtjKKjEp4052WhkIimHB6qfoAz3Ciis8Zzm07
duuaiuXdjBOKZ6ZyuUGUdcnR7zq0ExhzDF+OWawNB0snXXWCFPNNqy5szgKP57c8BVB15/sO17YB
YQyqrFOo5f+O+jVy97O/hl/i9SDOEzyePzpFHeV+RMrtwsvoVylW//cU4uk71znXr9+s+JXH4eET
l/8I5RJhyqd09MxVx8Fy9URTHBzB8mkZD56QUN5Lgs7DZVot8wWVww+prOPkkDfYoDDJRcooVIOT
0YRfyjALTvlUiR37dC1Q8OMCcV4MplhZdJM0iMUZ8sF1gf7vfJxP3bgO4cE5WB7drosAz9K6VSYR
As9cQd6vKw7yPHNb49K0I+ht2wgSkeCmCk8zHVp1Aeshxju2B5Yb4+GrVKzswod+itVwLSuvLr/F
DQn4HujAEVdtNBg0BTJhlEHkLgboo1b8yaz8Xa88cfLy+NhtzsaEpUHM46lbsCx4+i7OfYzqWIZ3
z53c4DAmGw+mFw/FML3Vn9sGraymh4hpKTUC3sZhcH8nXGNYHi3RoIOaWAqt0Q1wk7amuPSRKR69
dpc237UV29CvggYUCs0E0TbzYAb/d9UVL309QggouImo2zMo1zS2fPFqjFGiJ0dH6XTr0cx2kQN0
QL9Lpk7eQeZ5bgPC5qb2NIt6cpMlLz6zlvnTyYMs+DFFdu5bPl1PCqA/vwCvIQVr0MlUw6J+X0fS
7r1ROhK1jQojchwY6RrcGHt0yoH3DwxnQVY/tjwYr3lAi8eGiOmv+3a1FZZ+cSqwuc5qtH3lopvJ
reUieBEN2v/GAFGKpJDYluPCTzXUIM6BPxysJdvYsTqd0ZJnOtxe9NC/I2g9xTjocuiz6qAuPLfB
Y6DXB0M688LbmIFuAZ3N6WXQU7QTThwbZAtiar+M6iGP+Y20rP4E5PUHnuPjcrvXmxiMFdl0ELXP
bUAZa8KlRbsaxlpA7vGJVzTmj2nvAyiEACn6Y/qt3OY9UzSgGhyd/IbO4/xk5qp/CCX41e5bmeM4
SCy3N5Oe50F4/LaJNVDS8LddiRfG+x93xBQbXEaWIIP4e81vczCwK+7aHUjNB5JMwcEmZhxefwxb
s2qaIpxWsC1H2wvvGJYsP0Ws25uCa32sszlbVn9FFuQ3hfsXWuNK700XyIMnKWJlceqtZbb6EHuu
KwVezKUNy+I3MQx1u/MA/usdCG1QGc1BDRN0Y5ikaVjcZF5Pj3Os6HNY0D3g0q9XKLSxZJAM4CmR
Bb+h0w1SB60mRl1yX4hDhffQBpT12Qh2rFKTG9dT/lguC8qMTI3585QJvlfUdE3CSuIjryOEWcVv
tVHxSTeIF9F0kF4qtBFlJof6VoYm11s/0/lfCvVNgH7SmBwq2EC54kcfSEMwSpXSm24q7gHarGeg
7cxuUdllQtaBfJ1mM8eNRMcxlFxPPdSLz9QEXyDitCRHwkQYWz4sQj/jOfplb2zO9IVTiE2mW0YN
ykAceuANbblMiIWD77gc9dbn0z/3Dbj/wvog1XVo06CNkNEFYU0f3tQixCWduv6TKTNznVEy2Dll
OgzUBo6ZcIQ6b6rRlQHCg7pfA9zZIXN7fwNcH9+OIK/OfqzthrIgar71fNDtqR5FPp7zdioOvf6F
P+HGBLTiVLli9fs6fNt683oOg4NtpaGNHCPxEoiqYeGtDbz+VKK+cQ0ivadv7lqbzS1erQ1AgeCF
m0R4oyjqPZt4UE8iZC/HFt7yXFV0JFiExMJsmDRi+uJpiuY96hWH5wrLc+Xazgutq83oR7SGtUTK
W4x39rO/VAcDpw0VA4VthlZhjiNxrf6hGjxKK9/tr3dNwEq+bRenDUpJNGEaKrTSFHWSdgFBiaw7
Vl8NbXIzRsNqioet26mN9Ccq6jk/r5Mhe9eqX59IQxsg1itW90WXgUKpgQ42moee62wsPptg+NCR
LILwVl7uhFGHpdpAsTrtIlCNEXajkJ1H89O80uBNpBqmroes1WY0K7tyGtOSrreSzThlgQc98t4G
ntjtEHPNwMrCrWDBsKQdu6VeFPXINX7IzwVEUN8fm4Dly5r1psglIah9qvgjZDLHf3CIGOOdMOow
18jyZr9QKgSyhNzWvodosixf6nZIT7RaDvV6hjZarIXEsDDN4N/GMp7+gnIDP4VLpPb6kF3Lb+Xh
tiqYoKG/4qRVje1FNgDLXhowIZfHkpiNFdtkOYa8bMIbA0rDRGDlGfqDDZIQrPsxUKuAh0XdpzAe
uNQJrYA5mgCn6b0fF8eU4EMbJlZnMu4GsH6gwNCvzQkYIrAiTjwL/GMe9hNWLB0CHXmTfxM9avM1
CtCnKjh4HQttrBhD10eYmYLdxmljRFm84skP2uL0/7hOOlzABou1UoRVVPgYIkvrd+m6pg/EwxNr
Fclmx4hcQ2z/f5WQa0E5OH41TYwCzY85oZay0IvWtVJ/ZYpW6uhmWO7Ms4qzNpyWmyjYIH8rOZCs
J2S7Kt6p8Gxh7ecKT2izlwnlC3RWK9TDUvlFhQ2/MjEvX4amQ6270vq/+1Hv14WkkFtuLdAp0wYM
D2QiSM8MRGmzAaO5ZtP77w9lFETSa7XXaO3aHStl88IvYx1G7Nb7ojmjl0b+8b3Zei2I/HR/Po4w
xS1H59nAcijhAIk1QF6izFR6zcEFcf/jjt9vA8kkmTk0kDxzk54crroBhCLOjbn4R1+OAXb/0YDL
BVBiAzaLG2Bd6FyNF33mEbgVlxmwtfuzcCyRTUw2MhlKb4zWmwzm+r3B6e8bepaPQRBCG0RGmVcU
wGiut7mKxBshQnWrp/RzJzCT+7/ftQvb/1/5OBWQQGjV4ifS4EZohlacv2NzigV3w/tDuJbI8u40
C3DSnvP11pY1i54gUsTH9wN0fg4ex2waMgIl+pJ0o58wGCfzApYAZ9fvXPkdocPGkanQ+JQWYn4w
bFIXZYi5tAY8owpko7egTI/pTIc2oqws8Jw4COInKfRi0NvQKHP2Y9P9e38TXPtsuTKtSWm4jrHP
KX8hG8xxwtafvV3klWOXbSQZ98qMrD52mQWQvtAmmn/fgBp/HPr5NpasHXoWNwXMFADyPklJ0SaT
XL8CKBruFL9cv3+7VrxyBFUVK/dAfJNgh82pjYy4Ta1ed3zAkRlsuJgBoLsDdWx6Y73/n+Hhv3MB
7dV8/C0F2+6pp8HbQYGN+dhiWT4NmjRoK2aruTX+2vqXeF6zypxYNLYR8A1jhPbQ+wM5fMOmF5O8
LmMQimxGBUUdXXoJL8ANWcjpw0J3sWSutbMu1z0D3hgo6fRWs+kvor+Be0pcUW+98JQnfg9fXMpd
ZWvHLZJZKbwdZNqVpp8fdAuNWepVf2xtKLMf4D5fnmP0st1fOoc/Mit7m7QMxqbgqTwRr6I3lof0
Gq/B/CamU7djdC6TtnzeVBAkomlFExzf3qQBT99k4DbcqXc7Pm5Dy6A7nbIVxcobMVQ8l20xVWA6
Etm7++vza/AowNc/uqMs1jGl4YD1aXnzdkSp+0q6bDqVFZUnzacL2ABBbxtPN4/gseP+oA57tnnH
OKJkr6YUTNgtSpcCOD8V5iqZ1+qh8lFLuD+KY+t/Bpo1eTROjCZ4mzHVZYjWf0dwyZ9IRJtoJ627
dscKAbOSHZnXxQD97Pef6kibN6AeGY4R2oY2/ZiZ1n5RaWVutQxj3P6i0tdXD2K9B++vNtRMpVtC
L5i5jSH0+s6jUKB7EWWUf7u/B671sdwc141yiqYquH2n6YKKNwUkrNojv3fZkeXcLarHVZ3VwU3y
Sibj4hcXIVFCUAyvypH0/7s/CZchWf5Nu34siI+inVyq6gxhjW94KG8vATkIDw9thJlsR03x8Bfc
0hE0sjkahSdS9cn9n+/YAxteNlbl3HaZ59/KtFx/m5nS/xXUtMfeIWxsmRlDoP3XHD99azAAdv6y
xpC2uP/THStvE42ZamXo8c+CW52nzyXvQXwOJZNzHrTHaFtDajkwCrK1X6Isl2wjyO2XN1P4ZRFo
5rk/Bdfqb/9/dd4Bbs1jEVWI3xCufzIljvttgbPIsa9bOVvLZc2CKkckRbcf1GogbxTIXeSa67db
3tuyWOg4jukN/ZZgaVaR+sunzXjsDcVGlFE00C7KX2gy6hjVGxqVETl7rYZ25/3FceQ2avmtREoe
RdHEMPzptzII/jSVkcCYoBMJQhUM9DmnsujDk59GO9nUYa82wqxsUZqosjy+GcZpfin7ABJ1Ky7g
pymP9m5KrkGslD3mis/epvCCvgsdQIJnjh5V6deXcCrbnZjhGsM6pRsSBHHQCf7Q1hLALLBSXlvJ
8YC5goH8/u44ToD+FtRfOca4ssospU8TjmMsU36AKyVHYqs3BJhfY1JTAIKDHTd0jWb5+UwrCHKj
+phwfJ1P9E/egg5WavaC/o/1HKRi74LpsDrfcnhR8BV9XGOMGlgY3sCZh7a6HvZtRPGi0dw1DkP/
Nx/Bv5VPbOeQuK3ZL+puNg6tjQcowRVVjALMyN+V61BrCLmCSgZY2TZNMjKQHad1GYYVEqCwAHUO
EJVBj4AG60n6fsVPvFrbp2WVe/ybrulYed0UOOWWpKRJO1XL1whp4LdGREF3A5F3rJ5nVobv7xuh
I8LZkDRedxDqWAKS5CwTT7JLpycWeX8d+riNPoOqIHpxFpQa9NzHb8G75p1TSeUxi7ZxZ3oUnukJ
7EwpA7bplBbqnQClEzmB6o28lAS0h+fRo3FwuT8dx9bbUDQ6U3hli10Z5xo095C9AAPCcIsCU3+6
P4JjN2wAGhpeuy7PUDzRId5V0PAa+B+WIY729Fxd37eCAAghpnqq2/gmwqz5Q/RR/h8ag/fEx13r
s436KqDRRVOTIm5C3AscCA/SK7/xaGjfLNAM3tkC1wSsdD+WIpqEiHDTJFl/mXsGAQDcPnYisuvr
lm+ntTdpcJqB6KqJxucJHU2QN4G+9jFfs6U2xxmPlT46WBK4MiGXWhnq/bmuXt3vxCbX77fyfU15
nsaFEDdIaXh/cs1QrehEMe4E2e+Z6ecoy2zoGRdxEw5iBo38phtG0+FvIdGLCG3oL+BlmS+poB/M
MHwwbLhGZf2wQhorFn58KlZpTptoS5YVL/viLb+eLw5jPxqciThZZLPi99SSclDZknpD5B87uTIb
poZG0mkskPnRpw8dX5plkNKA6++Er1+nSRZb6V/Ekx81ikY3zqoy4eP0WM8GCSWHZkIZDtdxqJ+m
9SNASHvAhV9nFWZj1lgqYz3hYJ/0Gcu/cpb9kwqc/mZeLE/esCvZ7lByYTZ4jafxnJEFTe8cx850
VP2F9pCEaMPumRsgtMCU9sUU4UceQ1gFIk75w4QiZQZebkAmSXI/lLoma0WKUrRZDxhpkAAgMN5a
6GWCuGmtv61L21zRD5Tvsby7jNAKGn1DerCltOuDocGfYzjVZxAJ7BWKXB+3DgIo3JKeFimYS74f
3aH0bS4eBGQu9xfp1xGb2Sg3gM6mPm8MHAjgvP4B7DufW11AdKdjX+6P4NgGG+QGxaDVV/mIEYTs
0I0tPpsJx4A8Bmg7a9nO24ljHjZBmoe0D1T7ChFjPEqqEwOUXy/Vt0AE7c5KueZh3Qe46AqG/iLM
A9IQ9aXsggnCoik0XKb0feTrneVyTWQb/lUKFRFYiJtuW67RaJSBmXpcOvKURynZCTsOi7Jp08qG
dDHvti3f4rdKAdzDLWPvlc/19e3/r35/Ha94mhmHbbuHdL4A7elftl6++8bk+rrl0xSC4aqKNhkT
pThkqBYAz8EmXx9K/wDG/PjjxyZa9GgA+cEVeWkfcdaG9mazB91zWZDlyrTo0eYxNSwB6Dk8oVYH
Ntl6BjC5eod33Ov9Ffr1LY/Z2LfWVCmI+0uWbNh/U/YKsovhCwnG97rwPk+7tIGOydgYuDqgHji/
tnGaHoJd05Xx+VO7tM/DvMtl7dhtG/zGi6wmcp5ZQtM0v6btuJ6h1vDH/YVyTcDy57EnEuo4hn3n
w5uz6tt2E54qMAceZA1kNlNaWYrJqGHFGk0iSQETP6Pu/7Q2UXNedP/3/Xm4FmkLJK8cjuctHaea
sQTWJS/99l4PxNTOIrk+vv3/1cc3Hqo1L0eWyG5ornUs/hF9scdb4/q45cwlelm9cepYAsGG9qSy
8nN+tLaC+qL1y/lQjp7nsWTrgu/S4Qz2hnd4KfzYTt3fh5nAmA1/m9dhLEoBMxpJBUWRwnxt8F5/
LB7Z8DcmEEpJFsKA0O92IiN78fd7nRzLbwPfKAFMtgsJGqhSotFUvKIsFFYHI7WNemPzBCL3FfIM
J67w9ZGixIQi+R4PvSPM2bC3MWNeqXoO7w3n9+CrM2DYBU0aKJaga32Oht185sjHNvjNVKOXji2C
9lhzAgEIj5zHsUMzjBkP1UiYLdkpOaS5gE4G+UdcfNQ1uhi8op6OWZDNkzairwmacogOigAtnm7C
SQHxjj1OMBvshmc5mdK1Rezx/OACFfePaALl126Id8CxrtW3vVi3IMmc1iBpq8aHJYVfzFrWT9m8
eA/3w6fLkKykbOYxUKriAVxMvJsR/kFUBAaq5asGiLXwyQ4EzeVs1sWcgxVgWiESneDp74/e4DBX
dAAx3J+D4+M2vq3OQ1MvLUWUroAkGHHhxpELIfX+1x17YEPb5hAiOhDCwCanZdkjheUC1Ch6Lcyb
btp0ye8P45qElY8Bs2aM9AzsLk04n9schKJrFv9z/+OuOWyHgFd5jHsVJObZwhKRmfiJemp9P7cS
vBz5wX4bqEr9OITSbe834xIkHOQYZwOK6VNPxI4fuBZn+/+r36+zpchRmAKHGYQDr2NbjsmEI8v9
xXF93M7DYZCBimEjSPN0f/pOFgNl+K/HPm55MLrmjer7CSvP64dSyeC0sIONKuD/+XFZeKnSeFwQ
f0w806seATMznup2LNIRGmxSNMOLvgVzTpDo3pOX0Rj5pp5x8ybApL9HQ9jf07RLSevYg58wbZ1m
44SG2iQF0uk3Itb+pW0gPnh/Exzmb2Pa4qJtdLhxyFUjPFhz8PSUFKfpOcz8y/0hXBOw3JfgBRx6
mYij5YAXRj7haakDUfnOBFxft/xXTVXXFksfJMKHgBt0ANWZVN7nYz/d8tyesILSjuitxDJ/mDPQ
0A79QapYZiPXDO+CKqU5tDEisBiD+ZOeMnS6HgvONvuZzD1AfGaQw6URah9S1uYt2c6gLF8PoRWB
gPvRxyjkSUKxpohrU/1ZgE7gHPa7BVaHi9nYNMoKPvvgrkx0zV+UX7ykGUgOCX8nh/xj3OwRYrvs
38q+Kor7KVUwn7HAKn0n4RRV+S0vvGMqiczGqPU5oRWOWkEiZ/K1X8HhEOVQLzpkoD8h1EAPSyFT
ESS1mv+a1cpP/48DrsO1bCSajFkm04UDlTQ07CR19U205Z44tGPhbQCamLIg6CpDkdRxCSAcDSNQ
JKtO3rwcU6ZggeW9ZOmXToKkD+2WgPGdBQH9IijK/z229NuqvUq8oM8I56CpCnnqgwXAuRq0cIht
e5JUW/z6xXuKDT4bAb0uqmLaHhSnD7SCLmWjX1JUUSqxF92+M6X8agzLgUk9khU64ytEVJeayo/S
UxH/No6Tbv5jMg3ycxSm+TdT5fH6zlRBBk1AXhciyn/XtQ/9rfMQtxCEPIOJyMTjTsHWZXZW6obS
ea56r8PMB1A1lSGUGaEttodAcH3dcngZoQcXHb1+0pIOYvVQ715QOD923LahaioiOeExwHBATX3E
839xzQLcbg8ZnA1VS+lCODMU4HDcpqgfAsU3ruPD/Y873NFGqoHwOzYlwzFyqOf51M7gSyp7cANq
sH9e7g/hWHkbr8a4wIUz7vxEQGYikGF45mgzOBYIbahaXWZVDaY1vI5XeGDhrKHQtEYD9LGfvk3p
la+jGT+bx7AGxnxT3jRQgLxCvlftWM32JPkLN7QVMWu08WIj0ToyQuIDxCnR9H7Mu+cIz0VDf4pi
UDDcn4Zrky1/F3EMttsJmIsNKl+j9/YyB2o4dS3f64l17bHlu9u1v6lbcBtSibOemWl9ydddeQDX
1y3f7YOq9dMNXzOPQDz6cXdZYkhm3V8cx8d/gqeBm4WCahoW1NfvZDCRa+6l6s39jzuiuU18Ng5L
7oUpSAalRqOqafVLD7qqU4AG8aIhdMeQXFOwTtopLzy8c7UYhXL2ieVc/R9n19YkJ84sfxERIIEQ
r3RP91w94/HdL8SuL0IIECBAwK8/yZ7vYVZrmoiOffF22AIklapUlZX5wLvpOoBI6GLS5iEYoeKN
CfKr0Z7+mf6m6v++PEFbr75u2TcWVvW4JEwlJsjmgTn4nQ5vlpmxnY2/Nfr6+5vRRUuWwpg+gNha
+6gYtK+Capd1bmtw+u/BzZR781jhcPBjIKC5BQf9EqOZ5vLEbMTB/2E5W4IQLfJTciIgglMhu2Pc
RzmZ/OJ++LpSAV9+zNZHOIZbIRRrSLgeDWjTGAq0JjZTL4+XB9/a/Y7dCvRMkTwZE2TCg+c5qA5E
De+04bf7rSwb7+/CyThqTiAibTBNi11iVBh78MyVSWNfr/oEF1DGZCW6CSCvkzYI8apyfEfi5bxm
lMvySnau0AWRqWDOMi+b4Qg837wzaP5fOzNQothZ5I3z34WQSRr3fj2sZsDBvtji9pnKjPyastDf
ccNbT3DMWDIIp8uRooHQqztAO5H2DQDYn+YrMQMugZlGKy3yXDUeEA5RKhL2qIPxRCRygpzuMeNt
bSbHov2mA9hEIWvqJwk9tKP82cZsTxd5w9v/h8KshMQT7xEGhXV070f5rYDy6UFrwKEG/dAX0fd6
zndyy1vL4Vg1AWvT0NKWnWTMmwA9S6RVFIRXEZH1CeWppt1JBWw9yLFwwiGR6fk4A9U0f5LRwO4T
dDzU0ttzoH9eEurCy/jQ6KWNse6qkclXHun8C5qL9rIAW6M7YDEylkUyEow+T1KnKmnGwz4y4c9z
Q12omFK2tsJrgAoWwCVKJGyPVRCVhzK5so8CLKr/dkHDkC9QZoAuGeBT9sC9JEgJkBvHy2ff1uw4
Rp1VPRoFRwub6wr5ok2R3EcD6qaXR/+zc6AuIqzyw95kBmoJvh89cFxuuRzfr9X2a80A4Px/Tw/v
Fg9fIJBrQLYfxEJQfjKgCilBl7QzRRvCutQlNZP5Ys1g8+hEoHRuE+/bsMQn1gC4tx5PSXAooui1
WML7PgcIolH1zoO31sax8GzuPdVoHOkWhPfQ0gOqM2/kz8tLszW4Y9VZG3peWUXwR+tNXFooqwPB
ex2zB3XhX+NAgPhf1vQMZyh/jbzyHsa6LVJvDY0vf8GG7bngL5k0JogGtACVhf/RJF2RZk1915H6
uioqdbnObOGZHu3H4KzKy+qQ2XJIIdxb3V5+/T8Hf9TlOtMGlWxgy8KTDYaDmMEjaMa1RYO8eD5u
VftudWOlXeRXNplFy7ptzgr8ybd+jm7WeAJf1eXP2FqF9alvwm9AjGwXeS2MQy2tOWuP5B990zH5
WA652WOw3voGx8oHPiUVyxaQX4IF43FmSbdA7rYSexDZrfHJv79C53zUqELiGFzm+mZGSKPkLmph
a3DHjjX6vcGcg/ibdANqhCR+sctu183GEesiv2a0BWYkL5vzENIvmV765xa5XYjFVGnuJ3t1no1V
dnFfYB6jVe9LQNiT/HWQKJITAHe8yN/TO9qYIxf0ZdgQ111mUCk30S9Tj1+JGfeSaxtT5JKdybYw
nRlFBC2l4UY07HGg+hF2lqvrYC/UhXx5yPFMYA4PThEYPA+WwrrCUl6nj01jx0czT4OILwc3BafQ
HJqZNGkpo1+X7XfjGHKZzmTdGfi3EsEXqrQ/sLzBgQeoNUAn0H8GL1z11IGcZ+fI/nN8TF3Ws0xA
YChYI3y2qFMGTud/YjK+2NMQgJA+ymsw9+8pQW7tWcemKz3OBZWIDKoefEzVBF4eOyXvSrQF72R+
tubOMWy2+D20121zBlXWDzWoGxSO77gqf6yNEFRex6xPXTwY6JeYSQjS2iaEL13bjaugEzvfsGF4
Lh6MLzVNWiCyTyFg87eisuRHXO7SqmyN7gbfudeUnr/GxxYlOBuiOFbNYbyznbZGX9flje+BbgXR
NMrRnx7N040IKTsUw/LhsmFsDe7E3UJEYB5PUMRqC/bLRuhKTyJwYl4efGNvuugvPXJook2IvnxP
Rbe6ROJQ5sq+JvlU7Dxi49RzMWA6V90qwAEAz9CS5MHnugans2kbdEmmE0QyQnlogii8Tj+Zuqgw
VtckZxXuvvDK+uzD96R8BCwVtGjXAbWpS39mAaUaTa2AygsXcLeWXvK+hw7xlZbgWHMjNembfCCn
pvfHdJYA7mYj3+vJ3lpxJ95mIujRYI8kU9Uv7B5TFadhACapAvmN41WbygWEzWirnSofKSaAedae
eKqPwwTy6DK0e9fFja9wUWHxUqi2nHlwGpP5PXj6nllpP2oafrv8BRs255KdCTl4rUV95+SXZnkB
JkY8l3qqb64b3bHosO6F36x9eGC/VoeMo/g48CsZCaiLBNMRoP1eBi+ttBlxW6jEzbS66uvefZ2x
N0ddG6y91bpAZimv+nRYsDkbgj10efStZXXCa+golp4xKC7YAOXuFvHXMfRtf2zULiBm6xGON1aS
557M0YSGzfnd+GC99udlST2a7MGdtjaPY79gi64HEN40Z11AXUFpYLZi2u/dELbe37FfnS1xC3nm
NXRBGibMzTeRgJlmTYVdXoONYMLFgrVdFA0dyPxPbdegbWOK6JwSW6oaGghh9Yszxu8XtlzXAkZd
cBgEYgxKqthQWQtNIGJQa5PQi0mD9di4/EUbU/YfrcwsIIxwfFETZuYxiuNf4STUSa076/ITNpbc
ZT1TvYq0rxAAKKiVHyoFcsFogmrP5dG33n/9/Y3NKVbPcjLIvLUzPBr4FyPkMORzsiYCLj9h6/3X
3988AVoI0xSOCI+qdhF3ggFUgK6CvZLhRgTgosSGKetJxhBty1yoG54w/ZkNok3zvA/OjQXj1XVf
4Zh2szZDGAQUp9JGycnE9hPEW8IrB3etumNZ2wVrfq8Y/tZ5PR6mfLcXd2v+HaOe0dU7Qa4AN3Ma
iYMqMHok6+ucmQsOE9M8R1WO1CoWojyQwbeHEcnDy3O+sTf/Aw4buwjdguubL2j2IjF0JOPZ0jtP
NPN18ZALEavCOfZ6iWuHlQXqCkCT3nSqa3bWdeO4czFi/pzH/lzg3mmD5HbF/0HcHSrfXf+oYk0O
y8x/Xp6pjTV2kWKqp72aoY99FgWS0ceW2bF8anS9eFc+YH3wGyMOLamaDgRlp7YsKcCYQt40/pX8
r9TFihEfnUxBx/U5bPUPG0HbmzIIel03N47l+lMXLLgOAEeqqD2svVj/5B6vG9yxXNkrAapoQF+q
avjbBOBTnMaIH68b3LFc23foQGksgMdlUR5ANPStnOReOLSxN12ol62BXgeJM0I5cJAjGlJphWz/
nAiAGRf6MMlmBwCwsTdd2BeDHM7UebgUsNYLzoYU423M6F9XTZEL+9JNMM0U6MKz7QP/xnKW3HrW
G6/qTaAu4kslFcQEwd528pspTAeD5u7aa/ewrxuuy4V8ZRAs8dCbkP2WkX0XLtUP09YvoNz53GX1
y3XT45itBe1mFJo++81q+dM2/dd+2BUS3FpXJ55WTFNOivx/fmUAN+5TN+Xyyl3jWC3jXIoAaZUT
ylJ5GiYQJ0Ri6PXytGzNvGO1PCFzmHl4debxF6KBcLSa35YaROY90qaXH7LhvVyCMsJ0vlRkas5t
BqFFRhpxIzqrDl0Lku7Lj9hYAhfylXWZALO10mdeoHU89WmMK0fcXcmfR13UV5jlmgW+Tn5XaplT
1cF00ZeOHBcX9eHyJ2wcQ67kZbVE4FwZuwbJFPHdROzOBPkz08WrleNpmvzz5cdszdS6E974L5QP
JoYNq8+DV5iUQ22ZNON12E0arDvgzeCqKuogrhIw1kfNCPHU+S8boNPiujdfv+jN4LY0RHRFjGxT
Et3ohhdHOu0qfW3sUZdarIqjmnZhh8FZSb8Z1k1DqqOOes81tEGaHXPbyIi7EDApw6RDmbE5m9qe
/MAepe+fLY0eB4+dpmF8N6FcdN1sOZYdlh3NSeT9b53R05ShRFQK7/t1wzseWVuhcQ/ok98acXQK
HDk4xpdoJxbdWAwXAsayvgxHvlYp0Pn1KHv9ENY+urzHXRKIrSc4mWr0EuiubmAFoO7v0zlAsT2k
lj+VfsveX56hDXt2IWAhEKghCkXNuRoNPyAMrY8iq4ZvQwD2ypBnOi3KOruOQoa6gDAmTNaIfL29
UjytYmgr6waxs9hbs7X+/sbyfCgt07kM+O9WtlmqQilvZgpWn9G71v5cNJhCftz4XdWc0SJnT2JE
c82wssdEYXQdoo26opY2t2U1gfD9DM8/sidlBPVAIAP4/WMzm0HuHFMJJuW/GHDqosKEqFQ+LG19
zmZoyuUciDw9NuakSWRe0QICuGE73g9DVNyApb/diRK2lsgx9zZa9P+XXlhDwQw2QtxWELD3FtB+
3vmwDc/hal4KmgAvhAzYeY48/84PJnrOrTpdtpY/vz9xUWEtnIZSuWjOsmPikCWJfoVGBT0sMtc7
p8qfDZK4PGK4TcUENOC4WwGup+3wFVGCPa7eFRio7hisiJvLH/PnmSIuTiyLrKYLR1Q1NwK0WAxM
MHohe2LGf3YiEKf9tzVmQzVUkenqs0iC39qb/zKl+jgE7V3Hwoc8D547ULBd/pCtVXEMPxNQ0PF9
WGU2gsFUTpl/P6qp/eBdC7sh/wGN9ZNO4rGvz7Zqo/yIkjTtb5Y+JntlpK1vcKJzf+z+F+KKgJbn
drTkFEzjO+g9mB2vvrWxyL8XhIeqnmir/ZMI7XtOxZeqU6+rmgAHR8sIVpvLi7H1GMfEzbLA+Fii
z2ru53thw3uoPnqpbZCqyX07n3Kq9hpZtibNce8MvcSLnnGICSgCVQSUuA1oT+MGBnP5YzZMxIWM
ZWANmRoy+iud+Zlk3g/q59cFisSFiiHPBOlEbevzSuH6LEoTfmpytJdcZ918XZ833lBn+ciHqEFn
TIbD6ocUulwehenL+Hx5bjYm38WK8bmDYvSIhW493MNYzl+kjLtjjhzjziesR8V/fRRxQWJAAIiy
jhFKrzAGJkugZf1zGJQ/ahyLlz9i6xHrwr+ZJeYNkZ3QjIADvXwlmX+u9HCjy/B13UjXPcKx7DAZ
uVqW2D9pDUoM06syzbBnv4KGMjsmrV9e1TNGXMYw2S2QvG/h+EQioltPg0PR83YhXVur7Zg1o/0C
QDRKDsCgqaMY4a+HaJpuc9busRlvGZtjzW1G+0QDEnCeURTIQPR/LnQprvMRLliM5JAfFLKqz8o0
+u+Zx+w0cJudqRZq57DY2EsuXAzMABLq7FF9DrU+Z4v/zNFx0o3hfR5el6MgLmqMdQ26QJA8OMse
ej1zD8oQMWbLV9qb/OPl7bqxCi5sDPckcNiDHvmsxkacfN1mz+jsvy4DQlzYmA4SDeI5iei20t8y
AWaYTu/RqG29+fr7G1uuRJtUuMhjbIbKQ0GBeW50tzf1W6O7ZtxlQ5+g6HmuosHYuxkcK/VBVbG4
joOMuDRh/qinfgQD028WNJNO27pFsF9Mu/SdG47ZpQcDZQmCvQltJRWJb3SXlf+f4/LXHBeLM5aq
dtk5irYswbHkeTZ5ElXIcy35YymLI6cQ56Cz/72W8ZertqkLESMeGWs/hzSs6iWqlESg/cdrmd4D
i298gksa1jaGmWJc2e8JOjUwX8VnnZvPxMwHEG/tkRJsBMkud5gCTbyUoM858wZCdNbkJXLi3kMV
l92BiGE+Dip+YUz8vDxpWx+1/v7GQsQgl8h6XnWOWlkdpiY7qBy8MUjnAIaI7bYTGWw9ZvUhbx6j
AGyNM+VXZxtmhyy3H3gRgn93OS9iT0dx6xGOrQ9qaCcR1PrMZj6d7TAd1BD5x7JLhrRl+Xhz3YQ5
Rm9wrpoY2p9nMQANJ0AhnZH2CVfYZ28357/1KU5cPtvEzB60vk4hF99bSg5MKSBqQAkVG/Xx8nds
HF7M8d4z0i0+eLn0Wc/iS2YASQj6co+caGtwx9pB3A5gNzEIcJLFHGYB4utG7uZDNkZ3AWRVvJCO
c/ijVQgNGiXypk6u7NMlLnQMghcRyBmRT2UElHqMI5Wj5W7DycaJ6yLHwAOeLwu4BwHFte/nTo/H
9T6/XuUTkwXHfTDuRnDmKmYu4zLlI1Cyp0WQL7r3vrXTKFKLMvNOJL61CI5Fh00LmsMe+2fl6SVm
ZVQqgr0+iq23Xx/65rjIAAWELjoo2gevGY+kN/VXKaBAlkDxcMchbb2/Y8e2MDHkiMEsM6u8ypDS
9AqWtt1Q8NNVBuYKZqoGbXjoH8dNtKJA4vhzLMK08/38uuIjZLL/PUl+FnvIaEIbg+O2eGIT4CYa
aH60B2efo3KPwXVrKRxTZnriYdEkALaI4Zdp0ZXDzfg+GqDse3meNh7gAsrWIqFiEaiSuVi5XXzz
pBDoHEvIse5s1a0nODlzHZJBKdFXZwaC3oMPRq1vfFWHlpEI97QmN7aTCyKrPdDX2wpXrQl0SNFd
lyyNTMuksNcBjIiLIYNSRRbntqCAucwgmBYgqp9idh0xNgnXqXtjcKBT8AUPegFytHySxwocRWhc
wr308hpvzY5jz16dQ0yqrwIQl4jwSwDU7IF4wXWMH8QFkOkumanpAj8HUUnVpTnr9IlCXeLmupd3
vbEpeiLMOvNB0bWIYKrxdhmr3Yhiwye4NGNgVJeUjIt3AgPS2SKAWXs1Z784TaApiK6kVwCRwr+X
2NoxqLsAWIWhh51Be2M8LCsTyFWT5KLIPDUNLKBxeQaG8lhn1UnRZadCsLF5XAzZoCvqBx2GhjNI
iarP026aeGvodUnebHtSL1lVc3hJ0QcvbIZ0XWySKy//LnSMz2WcxSVgkmbQ506R2wmiSWnmVceo
2IVwbJxtLmwsbCHOa8NoOUG6Qqe2g8kyAXwsNfnevWfrEY7x8qzufWrNcsrjsf24VJn9JJL8M2Qj
vSs3j+OLfebnwCxX/kmW/d9m8nT6T4vydTvTMd8oBCBaVahpLDlR0F5a9TVafy8M2gjVqeOEB3Df
lQJR7kmA3uCw4q+yGaTVusifY7RdX/6ErYc4phtSHG59iHAaZKWokSLtuUZ0bD2kJ3IdvoK4aDIe
gC5jFlgEv4WcjFFZfojrK6meiQsh41K3EcWhhP53Axz3grb3sbPvL8/Phhm7ELJMCeHlHIltIWcP
0BBIjNbzLqR+a/R1Vd4cEgNIe6K28PHqXfKiJvBkRlZeR6JOXAQZcr9t2WsJaHgj1VFKbc45jfYQ
ghsbhzimO9M5i0QZ0xN0dR+EWO7bAF29ZPx0tVtxmcPEKg8UKomrHqYoVSOKYAVkyXfyBhtnD3GM
V7Gi7vwFFSoQS6pDC7WjQx+r1xhlhp3wc2t1HQMmc1WzacjAqsOjV52jfD+2VxLnEhdAxnmIPhi7
XuSH5OdMwS0ZqF3q6403d6FjrFFDszAwd7EW9XrTgS60kSCXuMqmXOBYRYupyOWKiFq7edeDOfM0
v27SXciYoqFflsDLn8QStB8kOjmfGdg4r3x1x2B9gKvKSKJLXqOEej+3KMlPADbsVOM3tqQLFbOS
+xBTAPGy9tC6M/c6OPcBCDWWElxn1829a7Y+54AKd/5ppfzVJbAqCK3sjkltbRvH2WaRLqeww5lg
QYv/TCc1H2ik9ooqW6M7BmtkxxHdAE1dkHI6LPFwGkZwdlw3L46tIv42kDVE62OrQnXfQm+4TXHq
tNephRNXbdIHSk9Fy7KiVTtW/LVWw6t4Kr9cfvuNjeOCw9qwDNEEAYnTfywq9EDWOlBQjuP2stfK
tDH7LkWYaXq0GvlwVb71ClwiirrMUziW8DooDXGxYdyKOQoDkCsq5f9Vqbi4idoruceICwUbQDPe
dmx9+77IblUGqOEy7JWCtmZ//f2NFw/pFOaod4DBfwZ1RsUn/9OSWy9FMrHcsawYQ/2hOO1CwQiE
ZY3H0GEhCkAL2QLCaDTaS5T6WF8/AB+2E+5seHUXD7YIxRITSbRM5+R1marjrNunLPdR5t3rW9ia
LceMWRQzpjroHfBB3rYoXDZDfVy8vWTG1vCOIYdFTmpvdV3oYUgeZQUeU+A89cfI7gJBtkzBiZnb
Cgp7S4LOZTZw8n622fw7kvNeR8SflzpwUV9yafy8wYUX4sjmSRp+0qI5yqp4nZcupcOecNyfPyJw
kV+qZihqUQ/x2wBqJU38JV2WK+/sgYv24jWtoTwBmRrV5N5fgiSdSMcQ96PL593WyztuGPWyegJz
LHpfEvaRo6p1k2djfHt58D/bQOCKRYIiaAbAMghPcbA8h4P62Gb1PW+iOxvRz5cf8edNGrgAL/Sb
LppWyHyKJgwhr05rU9yHwHHHx66oVLPTZLA1TY4/tlFPlgxq2ycSyp+Qo6zSGonvy5+wNUuOGXO/
CyKRo/1o3aa+v/IdjADashe67OGhtmbJMWUdBKBr7gjYp4wo3hEqg88t78hNocZyjzB76zMcWyat
LSooqIOIP7bvwQFvkFVfv2LV5Lw8URuL4KK6QsnahQ+QkeFltQDxMyUf8jKLr6PoClxgl+xaEPpl
OQ6jon20dfwzWurrdqkL6gLev8sKyGWdSKy/6RhWxiWS9MkEjr/Lc7Oxwi6qK2wLHScC7iabm0fW
BWerwgcz8h1L3pr69bFvHPOytN6oIa9z6vLEonUB9+tsTIqdm8bGQc3Xp74ZXYy1qawEjyZm5Tzk
zSOZcbuukvpxPaXHvmt2Zmljj3LHjIe8GGw8w4xF4H3Kas3+qmLUldCEB8kpCNTdXF6MrdlyLHrI
SDz0ULE+yYh+qZr8p1dcl0UJuGPJ4NofQ9JHcMo+eCfCsC7SOJB72MathXBsuA8qqeyqhtMm8lsy
qWe7fFQJfxqyYljB7Du3s41lcEFdDHLuckKr30mV1Xkq418UTUl9lv/sq72K2MaXuKAuwRBQk/VL
EA890gTUBCT/uVIhNxU7FlfGSIEL7KpKbscxBh2Y7Vh+aFuIlPOSCTBP0fy6zeQCuyaQdWnJIH/U
hPNykw3iZxWr/HR5p24cGy6ui2TATELxC+JudfxOWf6TzMUpSczHy8NvGIJLCGb9sc85xbGBAnqe
DgK4t8nbBcJvrbFjzeDEDcjilVjj0v8WSbPuVgYO1ZS1+jlBouvyR2zNkWPNDYKiJAZn1qnIyw9g
bgTWACEMz/0vl8cP6D9t8P+9lAQuxqtVsgojAx2CFLFk/KMKKqbAo2G5PZliLl+YX3mv3K/iDgJ8
AzLKTM9gr7Z9P30PBt//1Mctwf9zhr4PQqcRvXccXArASiZ1j6pwWZ3CDmjArIFknAl5Xh1s1Ay/
/ToJRnR8euHnuTb6UYK2oE5tjv66rGnZfTtm4OZBv0lyowPcAlrFzG1YQqpPjWDtO8SAeHylZRO9
ME79tPOmRKE8PAyPOlH+V0Kkvl0rrneQlQ/bs0oi+6lLGvKOt2Hzs8YXe0eISeU2Bfi8oO8F4TQ7
wV9m9BhGYmx/mKQexC9OaqS6BdS/ZlTFClkejepjA8VS0JreCDYO5w4cJK8LrZuPFUGPLPi2wANQ
19PDIHnwN1N1/1H7pToJiCLTtO3r4uBDQQTVKjEaiHvGum9S0zToqLHNDNpDMQYACZIYaSO/mZEy
DfO++DqUw/BBkAok5aFV/MBK8KykSi6LTE2QeCLlZMyOamLjO7AEiAVEbiVI71hFwuWZdyHm14Pa
pD2oSE0fBSgFfuSKg7JTNZlugQstIEFmcDp+huw16kNZZdlfvE6WB+aFJPsOEe9OPZE8LB9wax2j
G2ExtQfRh/QeRFn0Xvo5OYKNNfzqBzNpTyDNMh9nCk2HY1kvXX9f+Ut5J2kHyFKixIMmTTgcWS/t
mIJhF0BMUZlc3QjUMcpX/L3MS5llVfbAIlPcesU4d6kPuNBnSCygsjGHcN64g05VeAi8uY4+d7QV
JAXSq8e8MrSmtWFVzWliEwnjEV37IStxt0+N5kuV8iCGCIHXEMjIB1PzpOeBn2VgYpH2k4WOhmmj
5H1VaERMvuqxSnUowuKgsiCbX+Ws7es84MXmNpbLLcE0tk9c4753IJMECyCYMgc028fo8Lzx5Sx+
ajDJ3KmYZM8zB+neqezw36GRI/hxBrCt3/rEW2iKWW2PptADOfr91Ad39WjIeKOWsPjhQXhGpMQ0
eEmAY4O//DALPwmYZpeCcJzelywpptuJI938QRlQMdwM2Hzsxh+JCu/40kt6g2ywfZasnFFwpLz8
AlhkXNwmwxx+BYPPdGuiTvxE8yNrXgmuaK+A+1mTmrIc/B8anLvmyMDHigbDxUPzHKf4YwuahANv
2u7RBNhd1RJ6T3kc6F+z0cP3JevKxyLv+NkyivfvBKFn0mOC0q7o9XscdHn0kIQV9uvS9PV9T6vw
J29X+dgu5A9zzdHJVDc6O4i2R4Wx6MoXIUb2d6+YFPeBHIPzIKphONq2L+lh1BYX4Wwu4YjVMs1L
mpiE//aWthyOoQVJxPvS77A6FP/oAdpU5B0OA0CICBnv/InXd+GizQl5IXrMeJ5nZwuW6ZR0K4xa
BmP1oTI2SiVXWZOG+dCz+0abMniRXd+pJRUNjgF5ROa0k++aEI2LD6LVw++qIB42EFjz8mMFMhiR
0l6Mz4HqZ4k+SjUvd2AdNgDs2MR2ZzFX6A3NWqbuJesxW1SDB/yoFV+VhwvZv7atz+aDjOr+s4j6
+DUruPqEBoK4/rvhCnsfoAfBz6BVaW8nvXBZHPI5aJcDkEbFE7VqOeekmAWkxQC+zg4zJMR/GXQM
/41mNv0ytF7yUsGwX3keYRaVt24/W4zqd6ZxxPo+zcUpE+BzTDPspY8M+j9/D2YuzhOOydsMMuFH
VFWp+DxIQovz2gweHauYeNlThnPt40LXPdNkXU3T3M7FctcBbzKdw6JbwT4KmlhHwxhpjzkI4VpI
M/i4HXlD7U+/lLT02c7QAjqROpnjsxj5+I6LyH5EDgxEgRBO659pnjEJcuiyGFMe8Xo+ah+bw48C
LzlURJEPDL5oTGVPTJfWkDx5TIAdvGOL7r8PvqxOuGHq7phEwpA0s2H5pQYutrmxDaHtAZkMz/sk
k8IMz7QPap5qpMX8g1913SOav/rkCObL3j5lwkRPwJTxTzO67b8N8HvnGHpWh5DFjUnDZipfLPj7
nkIWmlcvGgFNVcAsf1QghTwzK9tvrOjYe7gueyRz4EEYZxHTx2wqIpmyuPLHo/IoDW+nEPLF76xA
B0aR8qHwl48ETbmsxWGUrY8SIDL5ETIP3jOeJ8IOfplFeJGZ02fczL0K7OzaeyWszPw748W2V4Am
1G154pCvbcA9R+EJQREX5E9MgIKuKn3i3wyFx3GWynh8UgFFJoSMkza3TdKV+oQMXv7FiKish1v0
i8/yWziGoPwvK9TW7gY+NvFrEzdhlyqBYrmfoXKekjxqYTUAtn6qw5a8AxqvfIHYV/hpsJiHm1rm
wfT3HCXkwXZ2Lg9JGzeDBWtw21ffBHZP8KnFjRudilPLfiHt1/3yMli2D7Wnn5zMukwpKmU3CF2g
HCcQXD2gS7PDkpExP4bEG98xQuc41X5RBe/APBkkD6Caiwj4ihTUZDMxeq9zMUTtQ6dmBooDT34F
1nyIbhqIJv1kyVx/TfKiTVJDlJwPMW5pM9A7jDxwb/K+QXIb5lixIeoeeNPh5RkZ9WPf+sPPRlQz
OUR+U6gDQqnFP2Q+jsOSRdWz1l4LvXRvJuCJ42GPMxhuLThg3m12AKEyfbXLBGfEdKSiYxYa9tc8
6uFDbLDnUMsHus1aUdx58G13VofmL5C3ISCxGTgIiqzy+0MD9oYja6ohOeZxwk5N0pZ+WtCsr0HN
CBJrtEvAeyZJDlctEp/egWup+hAGXQ0QkRwYxEdxVfFIKioBAtIMhwhCyMw8VSyhr6Co1r9ngcOC
TtqbTqyfmHlYZoiGzRKOKLVUGJEuMSSaoJhC2HcQf7fNQziWWDc78BmAvXnKYnSFkJL57AB9uDYH
jsOHB0unQWLWcYSo+glHEuTfU7Sr+/7Rk14CGvekxEH+ZADR6I80NljSIM7V9G5MmChverziclz8
mvEPZSDbezt143tAZBf/uKAuYM4sYeazWsawSTUOcEjyQqn6RkVjoA5J0hQHPaK9P6i97Huklurd
EsryEeUdebAVA9Cz8L1wTgUtjDywFuw5tzOfuU5Rce6LdETyLD8ozKpKSzNRcqx5nZU3HUlaclfH
Ib+b+mn+FpfN/EVHRcCOohjao4BzDPM0K0RXHtu8bk+YObQIJDqZHhhOSO/AphkheIv85TPJJc5J
hYhT3QwleqzDUTA4t3x6IAOdv2VJXf5sADd/McbW9xDk8B8n9ADftyAozA84RIsn3pXlS+JZam4S
f2npcUTk+WKzMkcTR2lwgI+RnadDTWf9XUiW5IcEJFzlYRymPD/UhOLQ9LsQkxGXRVOlsvXEN+hS
au/sA4sZprwaxac+D/JXVmTqfYzTdoA8zIIUnP9/nF1Zb9w4t/xFAqiNpF61tNtrbMdL4hchdhLt
uyiK+vW3lPvi4We1gJ6HwcDAUGqK5/AsdaqQwyxB3DrJFCqT5xFEn9s2GGIe/wIFiPgJ6rXyFydN
e9fFAldo0hE4lqEEnu4wKqt8RTC+/OowYceCzDQQKApc5FeY7XPxJsQASTsl60HiRl913/gMhj5/
crv0wSrS7D7HuPKEUZgBVwGkFHgdOPZaBM6Q+7jHWjEQVIDfHJ28GkHmWzfn9JdT9/LZjUEVVnTG
/AuAS+93lXF6oHaTHTqeIjZOl+ZZCkV9gylQ3Uru/cxSVjzEyE5AEOzJpyEBGB3HhCfB2ApKAsdY
sNdYDQG68kZYSFHNL1kJAtKmnuZ3JDS2QH5WIKWoHCN+BVef+cua6OwdqY0IOIi7PENUM7RoDAoy
YiLQya38I11ZzZp2VJd5IQkC0RZo6FhN01XiNvJAqTO+8rlxX0SLNLAYpHHtIHc7ml1e3XE3yb8n
gLGosOfdFGQIbL9LC91xAfmJUNVTcgmEBQe8ZXRvWQYsR6CAR78aqgZIzQZTWVkP3mXiyDjM5nqB
CG0L4bwemotzCGVg8yVF+cNH5iBvU2ktWdDbKNM2aLo8tYs5XXILDm9tioWUj/jfB5uA9BJFDetO
YexR+RykwveOqOBlJGmXi1haloxEPQx3HKMi+QH1A/RjicfaQNhe/1B0DEbvtkt1S7jApjdJSY5F
3c0vcZXTy87r3RBT8s7jYnjTbVeMzU1nNd0VopYiyKZyeeh5DgrUuSvezJ7EF7GwsNsxs7rLLHaa
sBO1eCVrbBSbyKoSStij09bFB1Vj5QUgP+wuXXOiV03X1Fc9xD1fLXzTW9nx5Rqty/iboE4ejQPc
UN0A/JG0NbjLsAk+yRLx00LUNPuZaIcZd128lJFDVPkTXXMrD3soTlphPqRZ0ACAdAVdm/oWBScc
N6GIZ/hVDf/QuEhqwRI1v3gxCCsxtFVi/+ZiddD2IEwU76D1XRU5vTCJLJlftzXMMaME/Jxeep90
MfdRiK4OwEzwSwUNWghXFaD5TWiCFD+2OKdIq8AfelSjNf3oWCd+A/g/IARPqjgqWpwxR+HaCTlh
7W2Mdth9x+mb1SRQKWZlnBxF01RIo2dmf4N1ggLQspCzVG01PCR0LG9wI9s3VLnT5Qjz+T45Cdwz
CvKpHWatC1SR4wHT0fuV4dpDiPsBA8AXSJeI4SuOmUTilynJ7KciVUYHXYqcZMfa7Gj9NjpmnF0k
hjEUYGFpJWOXSH+RbVBIf80hnxPyo0CN83KIIY3jU9fK3y0y1LjSlsl8HM2YzD6QszeK9N7wnCUd
TiriLMi0C2ip8O8E45wGkuUOd6HTVKOsfJQyHLiIJS5fq9mey79CmsUQdqRBfrcmQ7lvCQzlHp0+
5sMV5jZhbB7pZyfMU8yYoFLG8aG6GqzkV3FjIlfBWK0Z/4lbq3AvBKtSGvCesv5oL3XehEYj7Poq
KZL4CMQ27ty0rTJoCE7tGk26iLWHgYj0e4FIFGlpWSdF9t0wxzQDObWMMbwImt4pjcDQWOCMjkg8
fJXKzH5xDbgA8OPgbkQ6CrhCw2JsU6zSnN5X1ojQC65XuFcOXNcAF227Mixcw3pwmoLRX5C8RdqM
ieYBMZfVIC+6XrLaSO4RXXiM4gI1m+dpKqC+UdCZDVcWtZh5OTQY8fF5UYsmhPivNG4pxDRRr4L8
hXfRW6RnRwksPLtysqXnz9BIWn1lmlgAKoHBAkLBJa52yBJjB+IZEfEhxqkowYzOJPbOrJB6gi9M
ski1XlG/FlnctLce7+UjqdfgHHLkrXWxOrruOKSjNA7cUEUSSlWo79liI+ynGABoIrpAewVr2WV2
4SBm6dFi5p4R1h6Ot2/XafmoRoQ4P60SM8D3Ve/Wvywvhzk0iNtTMCWKPD1UdGQEYQbc513lVCAi
n81aolw6Uuu2YG05vcKcqjSqBkLzI+wMYbAaaoBGMo9OxUUtG3qv2mmJfUQb40sMpk1ELKRa842s
qePIoCNYxXwwHY7QH4QAZzLHvnKldXTQ+hjCqiom+YYONJ0CC/D8D2tJK/OXjVFD59qp7BQ409i2
0MgyLpcJKd7lIB101FWPDJVyMyXQHCwqy68Hx0DQP/KLxuIyRJw5k9+iGlkTJRWH24ingZZBDkLB
2R97VAFAYDLyGqPpGOWCKhJ0mAI6rdJ2Im9fnHFAfYq7cMxc9LJ5VBnhT7HX8iBDgn1B4owcs6ag
l0UuMdBRiQSVojim/RSVE1BrZmyUaZTPdfJ7gLoMkL/ZPHPvqlsgfSVqDNQhy4AFcjAAI+ATqgiG
iXg3rtfC8tZzk17GI/BXsMViNCO5wBviclxQdLBAefyU9M3yWxIreWEO+IgBnhU3NgFca+SZ+ZAT
SD1eiXoe7kTC3LuYin4K1GTOSUgyr7pgiEptn9uuHTg17jYQf8coCRXuWAQlg1J6mkMlNYP8UdXn
1wKhd3nBTQIvOsyoGyJPqW4Lr5g9cHm3IosGF0HpAK+dgSA+Tu+R67p3AEzyy4Q1H3AbyAZMbjTI
vvqhDzAiaSIbo0Yc9oTR2K9Qg0XdUcDyLWd2bzOSo8RgdjwiM5nfyOTmv+IZ9VTMDdKbBfLQ6SFn
MQmGxUUmWZUdZFEs0nykS09uzLk2lqONWvUHbzlSJwC7b8pyUgfPYRDy7IVTwgos1yl9YiCZvXaU
SC8yYSUBNXMbtUeQeHCvWe4daOv0YTzFqLUMJe9/kGp0oq5MKbSOQHb2nI4oWqJiytxnZ4BnVXwi
aCZa01Vj1Cj1ctKJ61GhAMC7cgLZwhqBAI8/HGZUNY64xNu7scs9KAZOo3E9pAkQHTMrkaMl8AdP
dYtv7KG6GcEbTQ8xXDm9SEcMQYFsSaw7iUvZaBlGaEao8g4c1SdfLondXagq9X5b8eLd874uHx3p
IKWlqD72fZX/iBdqvom2RoKPcj7yZNx/6gr1CrTnE9Wj4NG5HXJyDG7IgzkNDIzhwATGzog4AfnI
S0vrpUasEDeGj0BDfoONJ9+Mpm2fMkxvfZPOHKeYFrIT+W4miWcFNqKV5xE6FLeWw+JXjoZlQGVJ
oPU4EDQQYifG2CxUvwO7ssrFH9b6epGB3C8Qow33K2zD8R3IlvgzOpAPzFVFjfnCym1xlyWItO2x
AQOZGAojjiAdjDPdeWZW+maZW28Y2ElfBWd9gikjNNF8MHSpyClkesHcpqrCehEm9ycLpe+oUDmp
/AlNmBZVr8EFZSGqmEEllsIKF9AMNpHLilzdVHPeG0GP3kAfktYwywOaKPN3SgoGNZVJyeKpgG0b
l50CYwWqSMR7kW4xVS9Z3HvFz8yojUNhtj0KZ2VR3Q1lQu8NoBpCWWbI+0dbjd/AycIDo3eb9TMV
xcecOTiqwlJRqrKyCVMPOQQov4qDEEu9jrCZ/NkaJZWBQDkMRWbh2RT5e5s+wFc2YCSaF0GieLQa
dYwRzy24xvsJ/tZekEkXUWsp5j65g5l0l7jkM3FZj1lXr9XpOYbTmJznsS56dTBAXs6D3Grxrmjw
oBIDykT49tpz7G+JiYLNEGPmSnSMV1HPE9hEM+JfoKyDuEPVI/+GJa3lI6gEdVfJ0i/536FcQMfW
colMGIU5c/jFxTj8Il4irpWddz8Hq8VlW7UK+bLb5uJVzO6AjGcUv6vZmT+yOC7vhgVF3HlGwIiA
nRT4BQYJmgWFpNnEVKShuEe+pcQY7RuUJbO7rrFWL2RAxCSpcWGZBP9VNNVw3yuJk8hM+hZzE3d9
LjPvdwp8HVjQ7PxW5mtIYTvVszEg7vS7SfBrnFtIcHBo8CJotdTfukS9IUCtFe0Y3DzNGxw+4prO
FeWTkeDKCZFtGY/g8UPtrpcDek1u04mbAZKoPFBCoNLSxAD9doWBVKcpGvIokrx9rGWd/7Cd3rqz
WsicBuVgmN9TOI/2CdpI9eiPCNzEMc1H9nNMRoKKPmoL+RCp0lYPwIujyFxxl1yuOuIvseGab2j+
LY9SeENUdUlThCOCD/tYVyg6pp2kJcqE9Qimhnm0yXjpQe8ic8NuUewnBNVwr0HME/qzWW5NHeJo
m2OHkAGGVjlmCOwxtdVfO4klQAik0IpwZolMqsisXB5VZeNqaOERfVG3BV7VcJZrw+uZE6IyZSi/
d6EJDi6T/C+4IpIXjNKCjiwrhhwIKQRfP3uCSzVIHau7SRiy2KNKq/xYOZCFRMXIvURjyKkvQd1a
fRP5ZFeH1OizPDJYzacLNESQHbWgONwTkdzq5WoAh0qmwgQVsA30KvoITdzwi9Hub0tWdjsd9Y2W
9/8QXGD3OGcAaJDaWnANgPutJefRwJs6u4XIcnOdy6QHIhRSEQROZu/8Od2G3nrxtcv+CYSzFHUi
idm6B9sl75Bb+CPZYO4AfDa2na5AkE9rJ4Udo96ANpIj1AXk8V6trkx8FxfVTo9+A1GiayAVXc/g
SQGS4J34hfgFZdHpLi7F3ZTS89BnugZSZ4lJDg0UXxwgxVDHdZ9K88wZIJNqUAY0ZUDql47OYSTi
piPqsCBr9SszP5RglTj9gTfgErriUWyMQPE0vQu5UeZTB/k+b4vAQqnDM9j9Mu1xc20dJA2iJK2s
h7ISYHqOKlgITzOGEzt3cc2AhwWUk9KFAVesQYMcE0bjginr0zv0Na2LqXNWEG8gSCEgHFguqvMx
KHsoUINflVkr12Z+kU8HA2j60w/b2CadwwL0IROkBGww1UiUltBMtqX6WQqGatrpB2zYhE5j4dQQ
sYXvdg+YjfuLQlYojeGHI0DAvXuktn6DZtfI4IEiLTz7MMTzMxLTNpjG3WnEjfPqrs7kk9PoPQjU
5PPgHgAheqtEsUq2I7sQoMhgFNzPLDvzS6y/7tODhrQuB9DbuoeqycIiHl7Z6OwMCW04Pleza0VE
l02z5xyqGP6oWmNEBIMjuqhwTjundusZGj6pcmlZthMcN3rdIqISYXu2gCLNW9Fo5x0lzaQbMThp
UxEbTH4IAiqv+rkiewEiuDaF+H76GVtnSbNslSVxPraw7GwBj/tAkMPTiuwInG8srvNXTK5rSXQc
oB7s0TFovL6+ynrUXM96dV3/qCIAxpjm7B5Ikh3jGZnfXO+qU2x8Xp20Aps8oPhr00OMUqLfeJiE
GYzxRxvTZQeOubU5mhUTDCSyYXToQYGA1y/kVAR2nT+f3psNL+SsP+uzcZlxPxOO128sE1UkB1ky
QJ6ecvx2TI2d+GLrF6x///yQtuBl3QB/kA3xry5GY8ktyXmsCabOXDEYeQ3aY6B5IQL6LKb1687d
3rTc1tfVjVd0lUMoJp7W+YsihrAJip4TiKnFnlLd1gfQbFd5A7OSpv//1+fwbCsyPBPNTZs2e6Sl
W79Cs105VE6rKtwDK0e/Tz3skZJiCYwSfaqzzpHOXTGYLXNzo3FXAMP9pOaw74vfDtCqyHn2dNk2
bhydxCIemDlALgQSNgNYRWsr4Cx+iTG7Mi1PLTz5jsPeOK26GFLhcJ5nGK89xM5k/HELr/6w6qTc
gepvfAud0WJIpxTwtXWjPIV2c32zDp3V7nR/+jtsvfz62E+mZiFP7xXpcOV74LbvCK5k9CHez1tc
s+MYPPAJ+n8rcN4rgwLNudBcL/3zVtcu46FKRElzrE6G+SFpMcPAeiiLnl58a9ut/+5L5o0pZlIH
+9ABYOaj2DcGHXKEucN/nH7C1unUDFlO+UKSUrmHnsrrxUadFvcw8byAYRSpNM5MYG3Nlm3aJBL6
ihhcrIAARB+x81H92Ft9Y5t0Aousb13AopX3z5mugPOKma8jBB92PsPG8dQpLLKSgVeVLvyAcs4P
jJGU6CKyPR6IDVeqU1go9APSJDOxeF3dqKy7oWsk1KIyV5GH0x95a3+0uzirEk9xYKEPaHKUIZIz
6Rex7QXoqe7lyltbpFmwMxHB0JfBbHmBJqvqoSuaOv2OlNPWFmkWjNZSjrn4HLhIm6MpRDDMlh6b
rL7fTwE3sjSdzAIIBjT4we+EoenEuI95e0OM+j61nd+tV4ckyVFS3+M929orzarh2dAnGXrcMImZ
pUd0iIfDQs+jdzQtzaKTUdVgjWcciYda0cTQzazRSDicPkpb764Zcj7mhtk5M97d7IspajuPRSwl
O6odG95IJ7awBqCeRM0x1lFV/MAy8d2exXPb2xGq32+lzXbuG3PdjC9mI3SOi8xa1addAw+aIGMz
FAoaZNWh7cw///+w9kbaMuRL/s2GIS7Vz7N2T2e/qPIOBf/S5bhGB+9KTAB1mKpodi7pjW9j6mZO
43aReYpBdw84DPR1WdiC5jU87901C+cKBVljgIVnZHyXBgA7Jj+3VGWuP+lTABDnudumLrUPeTdB
4pWLMuCu85ikto0bT553eHXFJLduabM4IwNHXP1MO7hBAAeXnZt0a/c1q+YJGaVnuKiEkdFFgxf5
wiTPnND7d44/7Q9dxnwZh4RC0II9ZRicDBYJJNx5X1az6Ua6aJnFwjmgpez4GaZizvfdOvdFjrpp
tUh7ndTCbEjWVxdjV2dACVlXDI3vnRt644bQ6S/Qz2KYWIlX4XX7tVuj6rWW0BMZQk779axt0hkw
CDAOsScqIPmA8IwQUMoLu9j9BRvHh2jGm9vVBMb+ZcA+1eP9bC/zjdU3+c4NurW6Zrzx2HEAcgVW
70z71YLE9fVkANhz3s5o1ksUmZNmarA6F814id56Fgo3Ji+nl9+4FXTWCyeXxgI8CIqay6pwObtN
qFyoRdVd8+45g/RNq91Lnbc2SrNiCagCILAOngV1PjusE+5FyG2fTv+SrWOq3c1lmY3pgP41bs+S
/2HAkQZzYWMkgb5Rw965RDdCGV30aCQJZFeosT5kKoron/7uzOI7oFMTTJOMTWChc+eUxVmXGnKD
//pugNaaEs9rEToBBxlkagHkcSjPUwkgOhPGDBbsYqzHDrBncG47vjEOPUZc5rR9Pv1Rvv7kAHr+
9/351IFNlVPs12ghNwRMAWMt9bJTJPxHIfS/oQb5H+2jBFxsZb9+88yFnEgngkryw2A61yyt7j1E
mpO65S29xmzhWbU3olNkWGbi1YoA6A10DwgosxxDXba7p6b99fkiOjtGPPVIuHiN1RMLqFDTeIfB
hNDGuTZTaK2JxLoAWu7HeR9HS68z1kzMyIv+N6nE7LspbqkOCJmzHBfxNGt3OkwAldPU/64hzBJM
ZvOO/qodnvfqmrEDHphWQ8G738Mkf0A9j/u5B7Dg6cVXx/3VqdLubJTGAFa3TeMjGyEPl4vKuGas
iI9pa3l7QfK6C188Q6fGKHvVGR3hCYbCpPnXYJ3rrwyUnbuWZ1a9VStHQVo5I3QKxgAqWK/gPp7h
jZuz+F/BffZfy5zywpMKE15/1+slAAAWYLG8yHbCnq+vFQwb/Hf1ZsY0EXGt7AMT0WGJigqOwh1a
Nk8rP8T+j9h6jHaxF0J6ng2A5V+RDZfKEN+JwW8zJY6rF14gh75zIjbcmC6QJHBnoSfUq/eZqAQw
HA+xT0/P45MkOptG2ThLpsbC+RiW+GBSJ0IlATNGBfReXW9P92zrJ2jG3hJFM1CvuO8lwRyJ7OsP
kC3kO+a44bZ0SaQGCoeDJyzjXbWIz11hBsZUPXpuk/rAnwCdmU7B4Dh7hbWt36JZfzJ3fVpVCfmI
C4wXGfKXy1ATOW38W2trxg81p5IWmNP7oKO8k+08BCNA9DtmsbG4zqOBT8+tzG3UB7FbEtL1relS
9Geurpl01nWmAREV+yNNK9QA10EJcFvseKytV9csus5npSaFV19QQWYh5mw8D4Rv9ZCdBdcAbvW/
LkNQajBQR5MPrkz7ErB3kNVhLue820jnzQCrlZ24nlH95anXIkADdJeZZ16kbN2zTxlklXtzopye
fICRYfxVUrO9G1LK706fyI2CCmGa6c5T6kB3Ii7+eny8dSzvFnxHU/gPSoyR08yf2vjWnftb0SWd
P6fuWzedRwJPdK0kqmoHUoKcvidDhuGnHMiNTIDO4vQv2zpTmh07UOXBMPrkvBtN7gSkq6cA06s7
weHW4pohY0Jj4appnXd07ycQvM0GZuWynTxgY/H/AY2BJ7CDnEnyVxUA6fuVKq1XuxzTi7M2hmqW
PHpEqXjpvT8GZsn8aXZNjMtkH+ctrlmynVKvxsQtfU8xye/HYBoLqm7eExlZM5MvAhsdObbkC/fW
Mc/3YWX8rDn7Q03oyCu7+mkJIAmXnl7Gy4KJFzlb5xm3DiZrG3CxTNSaP1rHLYDCSkBL2/fIYE9v
2LrrX/0kzbyhcmk3DjHon7WmmGV10IGAspbyNocQZjm2V5hN2fGyGwGNDivreCvcfJDjR1Okbz2m
hct6jEjrPHooCKtuT25pI8LVkWWst5NFymr88EChdtVjWuoiWShwOsYEFMfpXdt6hmbchktQkGJy
RjWn9nuxjjK/Weq8y4Jqxk1FCvUg0c6RCc6YBAQTzXnIBKJDygzKpKvA8xaZxTezP4z5TqFlw2Po
6DGrtE0z4Vi3d2MQspXjL4lx9J2b/+vaB9GRY0paHnAOasbI0FFBZ2zK/L5/aeR5HkOXPRJV1s+W
2c2RSNrLeWnfk47tFM/+9fm+MC4dNFZxU02ZQ+YIc443MvL8MRyiPlRB40P+N2yjOxqm4dOH45sB
5JnDOYImki/9l73K/tbeadbdK7V4Fsaso6K5TszWF+wlpU+Z2AsoN+xAR5T1KV8sL8bm9U3zrRT1
lUEwc1qnr6fNbOv1rf/GHiU0w9Fn7ufIEyj9lnF6iXvoDiSk4VJXYud8bR1ezZaBrMelT/CRZlKX
fg4CIr/PzsMxE1ez5Q4dd8xwL/iwiemPbDxQa4+Ve2PvdRSZYdSDR2ux+qBWhOC+Kh9AbGYdJR3t
nTx6Y/91KFnax8WYjtia3P2o0zvMJGIKzXfq8642HUzmeUXCMgwbR2xWGBtI5j+WSuLw9NnZ2p71
N32KW2sh+DBUODsmtB0oRkttPMPtvOj08hunRkeSWWJuBE2wvNE9NdOrYz2fXtdcz/YXPsPRTNbJ
wS6jGExKvtRPJDKvQeVRvjrguAnL2zpIdu79rfe3/7s9xlQrZ4BsccRy4GRFffCmva3Z2nnNaqe+
aOiCrng0V889Kf20ee/5y+nt2XptzVidBlSKGJOZI6jJTX85gIJ14Oa17Hacwda7a/Zqg2iJQBZt
jkCwC0jLXxfCOHHe+We9vQ4bc12olpUuDk3NLiEG6Rfk8fTCW2mUDhbD2N64tBwr54im393b+zkY
L74XhyYU51HdEx0oNpDcLNmMrak5VCy9Jmy8M21VR4lBxBrENqqGMc2HTl5msvVVl+580o0jY6+f
+pMjQJlp8Bq2Lp4flPFGzwwcbM1Qe+lyMAbCe6XsmKpHz9jxiluFf1szzQFctm0D+orIZmOQieqx
MOenaXDBWWF9mIUAxb393UT/ecDI4+nzs+Hobc1ka8dOMFeL3+Lkr5MJ/r4iyjOK6dH30+tvfQPN
bBfkkZj1LOFtUnDoXPf5TvlgI6XQ4WHNBEVujOnOEVXZH1m5jxJM/aWh7pwiBn2UtQOc33h9HSem
Wuq6zowvYo032XxVZufdrzo+THldA/biao6IwyKrZYFgovcxr/KdZ7Xc+bZbL6+lxJ7JWyV7pBO5
8p4Toytxprp6x7i2DqulX7PWGKOOAscDwhB/jFugPDAHZoBrwGkvDYdfjQz0RDMLunQP3Ljx0XUB
JMOuM0yZ4wexpAwravpVfshS7sf0m2QPpw/sxj2gyyCZU9pC8w4GMUuwgZrDpUs55murncxg65to
Ju5xs80rFHcjBfUpUNpcz8TecR9bb66ZcieV3UHLc474eOPIB9pftvHO5bvhJXSEGF1ZP8oBS9uZ
FS1jH0xuH4wQoYI2w84jtjZGu39TMFG5rYnjxGvcvX8xIX36e26sqwPEAJEE6FjiEkhYATr7+Dsr
i50N31qa//d+mcHSYbo2nAO4ZUAoPAW2rHasa2tpzXSVIykXDMekLcEI9Di7O25za13NaJN6sGaQ
iMiIuF3UuXNogELivI3WbltRxXVfYcoiMqEE7k1FWJp7qpobx0/Hes2OGuQisdF1kx5AnuM3wy+H
pOCn3eu9bNiOjvPqnKyybFClRrX9p3XfivKtZecVdf6F+5+ikH7Ka7Pp1i034mAYunAGh8bpLd8K
/v79/dPaNSi9nNiAQxQQe2/rl8WsD21Ng9qFX4HQeHk18DZcumvp7XHXb50gzU4hm84rQ+Ezu0bp
g1/Sn8a9CbKNpXXgV2yC9w+UaXM0gBe4f+hZdHqbttbV7FQ6Syr4gnXBXusz8LWhZnfeypqZlo0r
ZnD/zVE7HMv5xj4z7NChXe7SsgrkhGv15s4SYUYfz3tfzUYLAaYopFEy6kBVM+GwH06vu5W7knXr
Px1EifNl5QkWVlfVnbjIbv+YD25wZdyDqWjnsG84AR3TZQlOFgd6jRGd3+Z61VjpfMauZ+ZenP4R
W8dEuz/tHEgIx6YyMm2QBykMNKR7LaF/GoRf5PZEC4NLLwG+aQHlhQroBYgIwvzQ3KaHxI+f1Lcb
+8IOgtT/frQN33m8Tl7P+0Gaqbq9mBhj2LFyuGQSRI1neDTXwz///djQMa06r4BHc0E9CVdwFfNz
XMC6tGaqaym5HJ1YRsCjhzOTIaN72dVX52ddWrPVHqY6OAWREe+GW16x1zqPI5LNmNEHZ/rpHf/q
GlmfsT77kxnYHcgFBNDHEcbdgo4nt17rATu3V9T96oSuy2vmC4agtKYFrlXl2qDKJUMRyaQ5RxBu
XV2zYbD7ooNiY4Ma7y4Bgfzifj+9K1uvrcW8lez6AUyM+KgeWE7YcaXMPL3y+u10s1pfWTNZsWRc
tA1Wnsf+auUgR6XieUYmiCrdh7uAX/L0c/4B4r96kGa/XtnaRVlib+hDeyiukjd2N/kXxrN91Rzy
K/7YXB/dp9PP2totzWqngtltX+NRXRW12Tdrz71tnE0dm1WnXg3O0gTlRbB85SD3ztMfI7SATr/1
1uqa4UJhhuUFx+qL+5gVH132SKof5y2tGe5CB07MEktPGAvuul+OnQYiO/O9NYuFjrHX1mCrjQyn
jiaQrOdKBNClOCPdwwHVIVajaRcVSEEQxwt+x+wqsie28+Yb50THV0EEe26BX5eRNYO4DjD8HiRl
p3f831DLF8ddFyhy8zlzwVUpo/4H6IreiuN4NAIWecFyd1/dVDdu8MAuf1fvO4/7qru+7pJmxvNk
5TVZsx1yK//E9xZIr+8JKLYO0AB5/xvf1bftrXGZ37Iw/lXs/Mb1A3/1EzWLFolRISiHL/XgO/y8
IJ5fui2kZdckQFTz8fRvW8//V4/RrLn1YjnOJfhjS/6cdDegZAyb7iE2nzN5ASq1nR+z5Z90CJbh
NYQNClrESSYD14VugBdfWAv4fSGCgA3/1sLgO296sNP5pubxtRXzYKmboK6tiBbLt1kZ0elfvLGx
uuRRYxLBjRivYonnPAkHULuS+y47A/+Co6IrHcUzuEpK1smoIlXkUXlAqrzzqbZefP37p8t7zMtM
iEQiQMhKL+wMO4QW/INsr+aVQvr05my4SR2wJQY2Gn0M554Y9IaCvhzkT9U1yZMz6pXr9qzO4tNv
cJOeYdgdvpLzgBgXbnJGvXJdV7vCXWjpduCfkxFo8K3s2CS/gKwV5yh3r6tr9m9nBI2jcpQRyP6C
pG+/ycY6zPWe1uqGDeqyRlCmGHjcrRfIFJgmuhc3rgI9wHAN4jAqd4LijVCEaYY+LVZlLvm68/l4
b7WQsuici76xb0ELDEZHMzzrAOkQrRakagzsj+g9YKqe3WTLIct3TGvjbOrwrEIlg5iLGU6fu6Vf
oQF2YKoD1T4tysPpt9+4s6h2lSMIVGSa8PZyfmP27bzHfLL16prpttAutoc1tpmdRwUqxe62M3Ys
amvp9e+fLMounbGs16twGG4M+7KM78tzKkM49lQzVtG4A8SD8NagkfCMm+Gc7vq6rmas2QxhKhD3
o2lhOz6NPxg9o3q4LqzZackbtzMgMhK5mRG6/YgU5MxohmrXcRWntZxmLO2oqLS/kfK8AEyHVMmk
zU3IUCMAS6oDdAyvFl5fnD7MGxavY6rgZWPH8FIUaawHCNUY3tHgP5l8BhfkebeFjq4aGwiKGxLB
Q02aH2CYvsMk2F8BTYrTP2DDGnV8lePGqzXiB1hxHKQ0Bn5+Dya3tTeaQVZFEQNy3iIxa0DdbmAI
a+wsP5vEncw7DIDQvTbUuuAX8ZUOtBJpnVe1V+BBuXXISnVB6bMJskmx13Pa2iTNSBuHgaSc4mDS
dHgBjBBSbk+nt3/Ds+gQqpiYFTN63KlmwyA5WSQBycD1OpuifD79hK3N0eyVToYTQ0xBomVDSWRU
pTgaAOaHFCzCUTpjMPX0c7b2SDNeS+VD3RUInE0r8Ior0H+dXnfj4tYxVNIEUt4p8HGt6qJEkSaD
toUrQecNVrw5uZ/y99PP2TitOqBqLFovg3SQjFil7lxoUSWgvwZe8h4z/8esmnYes7FNOqjKsb2q
70yBOkjnvQF5DikQzvdmk7YWX3/bp3uq6SzOBhfGDDb3IHWFPy4Xp3dn45w6mi3HczYnDDqCUQsu
5dwMvelnDyLm04tvvfb60E+v3aaMxxbERaMmBasYK3wUc85beX3i/5H2Jc1x60yQv4gR3ACCV3az
1VpsS7Zl2b4wnm2JO0ESBLdfP0l/c+iHJzQmODeFDiC6UFUAClmZFyOPkkyT62/ZrbkX8tzPhqSs
uayqPFy8ho5M1ebbuCKq1ocMpbgCIGMJtZ3KhTjQUwVNweu/QRPAvvvv3+D0gwete/wGEkwHvHhF
dfk1JPe+CX7j6NZWidyqr6HWNGzm//ZLHNjj5+XxJvjwYB+X6IsFNLjhd+g+oxyOZyg3oOcXn9mU
FcS3yQVRevP9uo00HqRCq9qK8MTLMXZp36bzXWa6uevG3ZLShf84s+eRasW4ov8NZuRo7E00ZbqR
lVANBaTWvKDGHbYu4PMQHyB8XyZW8VQeCrj/m/SyfFqb29WEB9UsoAqlWnx7zO0AsQkdViiURh2/
DQQzeIfOHtv/Lyw9ZElhQVgKl+IgGx95s3zxIBFhOOToZq4choN58iqOFBbX7WNpncvsc9V83ud5
SnTCISDJ02Ho1n/g5HMidy6iEpRWwZImWRmKzSI/NjKJAbM/Xp+yJnmpsKleyiqDUM5Wii/kaXAs
/wDtOWiWEPB1nqrUtY8eHpAfy7YElUEbmqS2Naug4qicwiKln2CJE6/+wsFlgzZB6h/d2Tcss2YL
VwFV1gwlV5ZxfED03mHh4keC5vmj42fr3bAk4phCfPH2uhE1/qrybyVQFwFXYohvsY9i+MT29Efh
eqUiqmzRQeJA4qqJ9sMbq2hvoOVicCmd/bf/X4RY6UEo1sJdInb8NxrEi+wiWe1LwCpiCioCCU7J
cFdoeL918zz/qW1n/XXd1rqJK+ELbANa0ggcZ7YfavdFhM8QsDXs5Lp1VOI3t8cuWVwcL/ssfwtk
uEZDWBrKBrqxlRiGmE7DRYFiypxATyR7rJzzdYPoHF3ZSlE0yFy2lTrA1AjJqYOf/yb1PW++NymP
r39Cc+pQIVOVqMp8njB3aEoe/enOWX4Uwa109zARwM9VKq21h4Jj4WJ8yDCdvGKKbG8+doupNUVj
epUyi5ddDvUnvLlUPhRd2xmiLcSwqhpvVPmyKJudGvpxYzyzP2X2x6VoAzQREmkW9u8R7SJEl1JA
jXtGBhusDwSscpXVHvPlMQRfUFmvhjygs832/4uPzFaWybCCfLQtgpi3WNJ+WnfGkwqiagE3gLoi
foHflv6jO4jpZhiCyfTYqzO+Eq4zVLWwkg7uIf56AB3xzZiBS4J4Bq/X2V+JWKj3BNJ1UP7v+P2Y
fF2d6iC6DzW7A9/i8Xpg6T6hxG5L1zYEjQCAN+1TWd3MeA4P/U2dwQLTsaEOrbGSCqLyKdrNObFH
YGQ/ckEOdXYDRXvDD9ANrp6Jx7UoF7B5xJJlH9aqvCkrdjux1hBemsSj8mUVE3U5TeGdYdGdZsgl
QTszQiQf0ybbt3eryKqsadNg9LDKuX1XhilYxUzdZDrbbP+/CC0SOiVUwdCnyMg9Ez/J8pOxr9f9
ZovOd4pcKrqKVyK0627zm+EMNRh7+XN9XN2Ulc21rcuh7il8RRa3g3wt8L47Pl0fWjdlJVihGzgn
tELdtVhPHKp3bXx9XJ2LKFEKQRtnymZMeQ3+CYuHZvmVNa8QCL8+us4gSoCGLmgg3Bo70zrNx3YC
aRQLohr4vuvDv28UpgKnrJlUS0HxNLokFn30vCEAZ5gz/74++vuTh/7Pvx3Qz3qocW+RP/YfUjwt
Z+FDwl/2jb1ltAvn7qERxZ0Wy+k30wlci0eIGR3ZQKPrw+sMs632xfChNUPtdcNNOeioYaDUMRyW
dCbZ/n8xLigeWttvMG5QZc8gUIvrsXngfmHItbppb/+/GN6tQF1ON2d0aPoQgL0COpr/7LOIEppL
i/fKKVwxNI6lLkmidG4MZwCdUZTQbCHn5vVtjrVM56N0xC+6rrfh7O96RmShEqEcahwQjUYx1fV/
DM4/tf8qodt03Sp/Ed//zYSQ4vq3xX3Q49jrkFh/lhqEpdAW+Va0zI2qwLuHOrIdlRa5zQX/0QQM
stLTSu8ch0JmBgoO4P57nGde7Lo8MBVOBSa+oAtnvOS3bQ89yTESlglNq1kglcTKytdiHLe1LyD3
5dIOOAQOIuZgV5KDCtS/bTivtGn8asSLpls8B0vForAMfnDhmKqWmrBgSjQnFESso49TQmD/CYYc
YiymSpHOMko8d65Vg34Jeyy0H6M1gbp5E5Hi8bpzvb+1MBVQFa5pQBsX0Rx64R0kim+gcX+TZ+ND
NSUGGIXOMkpUd06ZWd004Iww+Tjcuy9kYLs2XKZiqHCjWnKOnqXYGZxjG9IjwQvJdcPorK5EtO+x
aQa2CFQd3t2MZi6ve5Dzr+tj6yyiBPTiQ0PHktupiY0fBKn/WcPEcJrUDK1iotDhkrDawWa+0NPY
finHt11TVgFO4FWwZm/EuE54I8tfy2TSfdBNWAlMAuihxTwMbPenPv8kueHMq3FslYPKnwGvYwsS
fuA7VtT7uA7Mgv5kvVOdoYVXfb1uF42bqNimOWjGZFkw/cH9lpT37jpHfveyb+zNZBc7rUMaEtoD
AqcfAcuqSTyFzofEeMDWTV2Jy5xOJdo4ZP3bH4s+Kv36d16izQj49p3zV/bcUKaV9LaSSth9oG0D
Wlp0lBrCczvfvbMnqvCmoIOyaUmxE3nOfHIkHm2Ym0AgW4AGqR5Po8x/jAUz6YXpnEkJWDIGgrsz
KshQQoF49EyKbo66iePxhVTzKUzkztM4U7FOJXQAvckRU5wRERE3vBHg2hvCKr7uU5pwU/FOSw+l
Y/TvISy86gRuTLw/pnvangmY5pVQBg1mJqptvVf2oREvbvl8fc4aR1V5qLq0yCBejyzPpHW3zMBV
sDE9jFnzZ9/423cv4myuVyHcBXE2shxq2M03yvpDwPcBiJiKeOLuEA6cwixTw2PcVaCv5Zyuz1y3
mkoI9xTEmL2FoUsZRFlgQfDXBGbRDa0E74BKBBkFTrQOW6Kun44Qy913ilRhT1AeqdLaw1mMAxkQ
T+Pi4v0lcw1nAk2squAnqOJNvhzR0TSl08NEyxuWASAzOscR8hSGX/D+ixJTUVDWANYAa4FHNuyD
56Yn4f3us7s++OagP6ud7m3TFvBuwzliSkVDTTlbe7+c09csy5ojNMIOIk3zw9RmTdS4wXouSshk
t9w9jAnUyfDgYSIC1TiACpTqk9p30ZGB0mB/os3nal8xiqkMVAkd2iqgGNenxcF32vPcuMfr4aBJ
FCouCrRGGfcTOJbXn6fwoZ9+O8x0C9OZY/v/RZLAs0lF0xA4FgYSn2jM2y4qHfHl+sTfbSXcllkJ
5KLq1m5KsZ310vrtcg99KjIScvhnoPORJBIoNQ6FeXoYcK/3+6E4SEkNd1dNwBAl0pcSj4YNxKRi
kqRnFniP0OEEt0F5rtfAUJLQGU85TIeyK5KOYmG6erqpXDsicomum043tLI1D4G9zlWG5J17dxQF
IA+6OrtG/g9AamTuXC44pVviKRHfExNds8beKiKqLPzRA6Mijozj+mwl9mNTHYGHKJjYd+5SiaaE
X4kkgZpEnK9nlzzawbk3QeI1EabCooKWBX7D8vp3yEN6x7f+tm7q82M90p15R6WamrpSQlAL7hhY
2Q0rikPahIabqG72SgxT4pVeliOCRugjrPIjs/soJIYTqW5ZlRDOEt4FhGNZneJ5CO+m6WsGwH0y
ve7zRiVKm9AtanvrMEn4vbB+Br5h2jqbKKHZhbbVh1vnXc6LSKT9IYGydWWqReqMokSn7SR21203
3ZD+Cq1n6I9FzVgdPP7PLquoOKjUliJdekT/5Hzw8bLRoINq38hKYZmI2VpKHyMjGbZdvaL3oPfj
62NrbK5yS2W9wJl2gFXKSoDy99zkL0u2rwCggqHGtAG31LaTtP2tXz9QZ+ect99ysf8RVJXzwEK8
hx6opT4t3VNmSiqaFK5SS9Ugr5dplgxxYq2AnA3Zdx/CkoZ11HigSi8V1hBHggviPuWlRURnSHwl
Dl2jMiVlBDb4xvAd3Zoq8Vm4woaifS7jULTnwGlvQWEVt4u9bwf1lDAFvxy15zwYYrAvgFGbHiyx
h2scZw8VHoUn9wJ84LCQawXQpki2RutdjQhMRUCVmU9zmqQyTqY6YtAOGPPAYG+N06jYp1mUHiwC
P09kWUe5DTVyq2+FYe/XHchUuNPASSvdFSeW3LGGaK1y8pCxkT824fJh8Rvn4GbT89A65MgncL/y
0bejYrHdSISr2LfmKjQqLOe6dAPc7pbFa+/bYXa+t5bv7HvHUXml+qQh80S5jMnaR0E4Hypp6szU
xIIKjpqm3uq7Ybs7TuRHJZZzkaOOsew88qkihKwnBHInGD5IPvkhPaRzebyemHVOpQRxOY4QV+Bw
qrBd17iB6x5DYWyL1Y2uxHCYlk4rEqRQ6dzy5IM37vQTdZOdfXBI5WyIs7485Hl7SAK2zyAqKkoQ
H2qCsoGTsOTFQZ0kwiPN9+vG1niJioiC9BFCh1kyXpc0svOPjXMO5c5HExUPJRLCuszNAFqy858y
KL+TtD56fmaiad5qWu/UH1VQVGhVvdNb8EE897+yellv6sX1D1UQkJiV69dFEBNJp8ZtVIyUdNxC
gPt2iFtskVMgbzhOUdeXQDf09v+LTb20utVbCX6F66Oq2ZaRb+qr1Gy7KixqpZ2X8ZIMcV5+mdcH
e5mjACQSxHCS101cCVSr4gNU3jH8DKjzwQrFfJpllsXXzaKbvBKoVQ5mnyZFC1o78+OQf3YySPak
R7LzivO32HNh9nagUEDeKE0yULNlHflkUcPVT2MXFQgVgM9ZolN2xMtSEB5bQGsjaTnD6bpdNE6v
ygeWcMOp5Ji3EPQG0Mgbz0pvhmqGwtF69FDLu/4Z3Y/YPn9hnn5K62LdOpMc65OwUxAe7mvJYCoQ
qnBT14EMNQ5pFsAFY2dHSTOfqlb82TfzLdVdzLycK5zT/s7cOYrinu9R5MQRTcVCBbU9t/O6yjiz
R4BGhzbqxqQ0nHV0q6pcXKdCZiXLUJADa/rcQX5rfsza/iDx/pDNhnjVfUOJVyfvZnsuahmP7QfG
QJyfnobmZk36yPdNCtGa/USlm/JZ54U9w14lQccyeeyWJgKv/JMJwatzS2WbrXJeozBhDXHAQW4+
V+eVebsu4YGKkap9Pk2ixNTZ/Mzs+zr92Iy7juCBCpAiqytdMcHys/V18b65zvN1V3+/BB6ozFLz
KvLOTUuE0vyxk5879pilIEsXXeT4H5v6JZEmaPP76wr8wb+DCm9f3eIJ+Ke93i7+i99/r3ITIYpu
7O3/FwHbSgqa2M069fozrBzsgX9a4zGYYZD/nhEClVuqnbIirBKsat986pzvCXnsgx/CeyPShm68
4Rj//l4VhEr0ZlaLYlaLY/yY2jeWC7ZSPKd0sj51/bzroBb8h3Cq7lvPT1GuGLsnlrwycTbSL+hm
r+y06ZD7qTNuMUuTZ+ivfAbpdpSS6Wi34Y/rjqpbYiVss4SN5VrjEwMob9L6c7vcLkZslmb+KiAK
104iCOC0cepLPG7/4V72xR/Dk1WZIC6a6au4qFWMweCVOPkBsvpBLPI7G6ynxjNxMr+fmAMVF8Wr
ledZhQCYrPG8+NmJiD81s87rAKj8Ut/sWgMVHDX13sgdH19x3f5DUDmHYWpPTeF8vj78+5k5UAmn
Fq9MR8ZwsSJOdvTZGE8QWL0+tG6Bt09eJogukMSyKxmXztMoUH5Jcb4HFB+t66frX9AtsBLARdha
9jwiuvqxO03rgmfi9EAHyzC8Jk+rECk5BHRNe9imqud7KJigTRoKCFl1yIDwlUkZDcUSBX11vP5r
dEuhBHTh5CD3YDhh2aQJD2wO+Ali6ya+GU1GZUosT9Kqa6uxyt84S3QR3tKnQynCD1M5fG+Jdwvu
xPzY0sCwK2tiQ8VSrZnPw0baQ0zCT50FYA+qedVwAn38IQj3KCkTUDttP/XCwRjEzwGUQYmst0EW
AVnB/MAC0CLsWg6VOSqfxnwJ2Qq/hYAnLnuPUz7tW2kVYEWqcqoXiokDoQQsjDym3h6N+M0myq4c
SAe6jX2LoTM7hiLvLZMmfJwm2lSuqLxOK+4K1Er6fniTFX9xHJRpp9HQkakbXglmUidhGhAYRfBv
UDU5ButN4v/ct5bKGZp1QWuPYPWNC0kiArDHPJuqJZqoVdFUyUQkK7diqhesMbfnk8/36FFsa6mE
rL8EudV72w5ZWx+9ZP1Q9oPhaKvJzSpUKsC+1doVjJ25D01+4wJxu72mBqYnf81iqlipeSH51LU4
8A+JUx+DYZWHzpnEoV8LO76+prpPbKnnIvrHcFgW0aO20xMXzEK0iqopD4Flyw020uQwFTtlj4hK
V2zPEvxpCg8hCSJPfM78JysxITh1y7D9tovfkC9dOtkUaTJ10oPrhN9Znf2RRbVhFFrDz9DZaXPc
i29I9OxATA9L3RI82dZ9lA/nrBE7V0GJ2tBjdS8kIitb+bFcikOy3nfGHKybuxK3U+DJrrfhRl3v
n6skfLQZvXNd+e26C2liV0VTFQl43aDYMcS1rA5tKI8SPZT7hlZiFxqxI6izcTRBASK0ny3bXr52
fLZKA/JEs52rMKqgS3CNKrE7ObOsQOd5M0rvjfHlhMpteVx6N85pOBgWWQOlClQolS+AsKgITtID
z+Ku/V0mLmiRIZSIR8cQjxMNUPuty6HFUN5et58mMlQI1eA6RdAv+AV0+lkny2Htq0NCbwb+fH18
zdKrUKp26NuhCNz81S9beZ+mC7kVTme6G2tSh4qmwsrMNrpJ4LeJD6U75wTM0ylt00MFiA0tDZdL
nQ8oke1mpOQpxcNmM3njPUnAoRtW89Fd+CPEBB08StqQJJmJ6T1YZzMl1if05Xg237zAp/+4Y3YS
nf2ybzmUQO9d4Y5u7yARsv6eDumvgXn76FMCopyrh3kAs/lWTycAgZXNciwtE/245oagEk4x2o80
XEjzxx7ysy1/Nz26QZbhzHlzM68+OBP40Z1MLP+ar6moqqoMAiosxATpw5PnfcLjgNfmyDAp8G4x
beYoNIFPNK6lAq1Sq82bvMCnlvo+89+m6pGm32T31fOfPGoov2jcScVaMRJUQylp/Yf7GVQt5VLF
a22/XXco3Q/Y8srFrkdIM2QF8yEb6y93riyjlq0RSFKAAbWR6skhG0yse5pUpaKu8rqTs81QZKt5
8o+L0+WnWQrn6BDUY1ZCC0PG0n1GiXavGEMfhHhbh19/Jqtzi+bTT8StT1WZGI7Juk8oAV6hZ9gL
w6X5MxBwVaV9+bUNxzfbC0+9ayJDeVfqFKdalaOqmn2behwofQbe5tb/gxY8qCDb0chex5RE8wjR
drxMN6gUr633mcunJv3EaBKhSHrjMec4Wa9NAZGLxY6b/pvbs9jvsrgmw5G5XjQVL8HoRySzn/La
pM+qM4ySQkK3Tyt3WHDWBPuuIORhaZ6prMGUTN6u+6vuC8p5ofYqNEzN2DEgmFKdihxPFIsXJLdT
49ND2IT0267vqKgv5jnlEoYtAnt2j7IaonRtLBi6ggyXPUfXP6KJbFVjsAWWD1Kj+EgLUthj3mW/
knw09f5qzoT/QYBNtJnsbAElxWS/ecFXv10/Z8MeSUp4p4oBGzqbZd2K0flGy5nbk3OXDiuPCq+n
x+vW0f2A7f8XqcmXTmln6TwCs2XfTG11UyfFeUyTffdoFRK2irnxQGA6xgK6fM4y3KV2ebChuLtv
9kqOcBqKwnwFA4kgRGsfKyxg/MI//jqkBvtotjlVYnCxKiGLEewFbn/KAn7w5uSTHH6Q4jYJ0hOx
z5SYntp1n1LiOuVjN9TgvkVzknVk/XLTd81j6I1fJVqcl6T7XXXBQ5iR0z7bKUHe2o4PWDSYEUun
jAFfzg+1G0JkDB0o1z+gCTwVNBb27erwAoQYqwy755FxGn4e6NSZpBU0WUpFjq1WSMiQpQD5+IB1
cpefhjk8ryOePC2vuL3+IzTxoeLHymxduzmEh43ijnv3zPq5yMfrQ/ubpd95V1JxYa7j4KnQx9jr
Q3XM4zy6/To/tF/T++4mO9WH9Pmz99H+5NzFgDAd3uzoy5f+pjxBagd/lsdz8vFcfdgkirzIVGTW
XBVULNnqrk4mh78EFXeyghgruYfMUhdu3YSGbV3nFdv/LxLOLFiephQ/uqucmELkaxHSEKu6tVKy
gXCaqiQ1Zm+jZN2NSxzm2aH2853DK9cCPxw9YBRx5snoz7Z6AxPfLH5cdwXdzJXQt9vZbSZ3QJOy
HdyB79NvQjyop4ZI15lciXRKar4M1ZL/lgsglm5eymgMLcPUNYOryDLK2sTK3XFLkEk+REBbZs65
5pmwTWHyfpSo8LKOJW3IchAKeIG9RHxjnizL37vsrqLLQCbQZrhJovnhkN+ygwmOpVlOFVSWWusq
qjEHf5p1yscxcprjmBvMoblLqCgyXvRz7jKR/Z4ExXk0P9OEHAVOxC6rfnAw9ze+AYGu+xXbil9E
KpN9XmVZAjKmOndByWt5VvnWZV3ngY5yMqZB3WeUqJX5QsXSUXSbHt3Y/90ZZq/zSyVaZyezBDRm
VrDhBOxQDfWnnLe5YWvTzVmJV46rYcBRa4qF79YRaNqsaKITJGrLYu8nlKB12JqHnKGW2dsUhGEv
EJs+SBMLgGbrVOFl1rKsjSCoJg+4ygDS0PCXonvM66frYaUbfvPdC89p0y7J/B7DgxAymtHr6z9y
ukT2HrVOnItVqq0JQJhssDB+04ibuaSHbjG9FWjcRkWWDTlI6/0EZh9clPs2ufDR4JAan7G3/18Y
hbiWBQw4RkahLALXOEvFYbVer1tcN20lVkcrEUVZ4Lm28pOI++7Jnt/2jayEZ5EFOJUOsDV324dK
uj/zwVRW1Rx4bSVER+65JdgrJboJ7+1uwVsYhE38byN4FfsTnGU29UbprKOEq02YNdcdTD+iB7p1
0tPIuuN18+hcXQnT3llCF23+Ig5raD9AeCoaZXv0m+Dk1t6+HiaqwsqodGfebKtrDVCRCrpDx3dF
Kv0Pqswah7p1t0hCfEr/vqgX+CZumQanf988VEWX0a4ArYvoBQAjPIJWWcSWxyF9aoWpXef97ZCq
oLLQafM85/gB1vLoJadsuK+TP8hlHn00us/7kUtV5cJeVmvf1zD/sL4IvGanwZ8y2XcBpyq4rA+p
Xa2gwYD6C6DV/h2qOygJGtKCbuZK8NIK3YZJ+78Iw+RnG4vgfL/u+bqxleitJ7svXI6gEmS8C6cK
KYcfm3UfVJaqTFwpVK+7vLSX2CXjz6T1zsnkGZxSN3MlZquVBF3u4yFvkmvk8zXCEeRAUHm6bpj3
sw1VsWTN0mfBmGF4ArICT4YHwQ0jv389oyqGjEMCmIE2AD2MpRfEzRKI+2kWhyHtxR3owtJTzk37
oO5T2/8vdqt6Wr0lhKYY8D94KF9OaQlRZh4BzxER72WfobakcfENSYOy4Ck0czqU/hZan4PGxPqk
m/629BdDpx2mPm74jS2v5fWLDF9Z/tw6N8gL+yav7LgTKbxpIFjlbU/h4Dlb0n1gH6oKGDp88Jwe
F/HY6cltKx67oDjtm7QSs1MKUB06A7eH2gLQQOc07LssUKZssUldhUWYIUd2NYrjYFZwWRIl2c4d
UAWMWUGRF9zL1ziHOngXOl8IEzfXbaLZolR0WD3leMfiSMCS3wPlG/nZPWMQpaz3ZRsVGDbVmevg
pRqr6c4RGV6Z9zrW+xRIqIoLS8bUTecKZs+H4CBGccDetM8sSnA2xAJXeYcIgiEC77Won0ZCMPyu
yi1VoWHNmvC5DBE+Zfe4nfuwZcNKhjypSfAqOCzMK9trKZIXBt+uBzjRNIjQ64bRpHdVTTBZZxG6
w/bwjLtTGFBIypjmrXNFJTyzRNaZZW9bKnvBYQbXpmTZeyujKjhs8jHrPMXEV+fVab639T3ssjcf
qviwth5df+y3jIs7WUDbo9ETNblchYc5+URTSCH8tQouk1ty+d/cs33dVlQFiPFy6CxXwBmbghxW
CfrBvYcBlUtLeJ7kUEIALrt7ndruOIfBPj/8LyKsXNAwiuX016cat74NZ3ndwzXhQ5XNcw7yOg8n
jDzCw23rVeAtzngj0A2+hdXFzlyRxlvWGauJ2LQrvNc43/ce1Kly3PXdrKB57S1xkfbTc9KnkCit
rGZ94mOYm3rPNPGv6gjKbpkhY24t4ChfvjdyvOVBa9iKdEMrm+jqjXQcSwAdfLAbOA35koOD6vqa
6oZWzrwZ6Yf/oXxdDI263smctTRDq+ivJh1423curC7492HKnlY8UV6ftcZZVKhX3jSpPRaIHlxe
vOEVm4SPveL62Lppb+nmwhFBI0GmPA9xa6/X28BLn5um3/VoRFU8Vwl6VjuDEnpcL92cRqxy5fgQ
ONyqD61cLNPVUbNdqMCuJXCIszRIW8N4j2jqN+wbfzUWCXUG2v5/YaC0ShzoAyENzG73Nyuajy26
mSuBOufFAgoSrCs2ump+Yd7LiKuYcS/SDa/soyIPbXA7YHhsF9WYRCCXjVBqC1E52ec7SqA2dSkb
6iNQt2NXBpLrljTHfUMrgQqGXXBsJLA6Nowm7cFb0Ruyi6ZUoiK2UDuhkMQFZJ7lZzxm8le7GCKr
EJGbnIyFSM1mrWK1ssENCyo3rBZui43z2A+PQfNICuDzT7sMpCK1CgFRyDnPgefw5OwdHDCvn7vG
9UyEiRrnUamxgLPmzsAmAQRVdU+rLvbat4bJL9T0MqFbB2V7dfOu5Eg9f8ueE79fm+8+Tr6I3P+P
rdBXgnfo63GhW8mzIcNtEvafxjY/yKQ13H7fL91SVUewryY5sq3G0VVva8FZhBBukse+9g9tZ310
SYtX0pfrC67ZBFSMFhJcUM0LTpZQJYq2JIeTZWCqQehWW4nkznMn6L1jcOk1EbYY3/+DNOQPr9fn
rsmhf5/+L3Lo3A1hU9dbOICR5OhT2UcJ0GD7tjAVP9WEwVKLrby3vREtjPw/1CA0dlFRU5lfj/k8
wC6hfGFFGk24skIWKtpd5VChU0452M24dTQAWf03Q+8fevtRF1Zvlqpk+d+qdtmiNoOXp8aEPtfk
N1VL0LEakhYBZo078Ti+bbsLkhtezvKdQjtUxUyB9ev/llJw864dXI3rJ6t6xV3N3qc6SVUuLYeV
LnVbVA3s1pufqSjXX/3aEVPblybBqZip3Cqr1PZhI/yADDGbLQwtqdsmEObBOczerseWJi+oVFpT
I+tR1gLlQ+cHAAhRxdqN/XpnbCn78FAnnYstU/5um4Y/lY01v/DGq3bBjamKjZJZCjSDh8aXVmZs
jrvAEuOJOR2YBq8bR5N4VHBUZcuQ+QDOxv32jpkvEQQCzteH1qSG/0CiMMm0qeQSo+X4RXr2J2AE
bmienfuM77utqMioInP7wYZEbSzn4OAl3U2NOLs+e43XqBCnOa3ZCljvEjdgZw3BOEXa/lhO/r6T
oUqZ1TYEkmQZX6BROR8Faw4y9wxD62auHJpbe61CKM0LUMeNd2XbHqE4/+Suew3j/jtpekU+JlY5
o295yrrv3VD045d6HGh47+Y8G/Ydb11lv5V2OSeTWHicdthNWNAUUWr5n6+vrc4zlZjt6sLva8gU
AdJI0ntXdCF4dsldPbTts0tNODDNFqAinhYcF8Kxb1AAGJzIz/toAVSzWg8umrBby/BTNPGrop7m
fvCrXOBNeerI/WKvR9mamkQ1DVRURT1ZXTOvcs6X7YFqPA8Y3B+cGzZPAFA6t2WdHjj1xaeJfHON
AnW636NsyYNM8nAogDbd7gXbm5uNavj1VdfEhYqIcoFss9zFW2PZe92pn312oDY04nnBF0PoaXa0
v4o+FwcKxq089edm+I1C0jnJugegQz6i2DlFzkpea2eFFhu0gvb9HiXOx87N575yBO5p/rlP+mNN
1pMsmOG36MylxHnJ7GJuB2+IwwTYn/yxtrsD3VtVcZT4HoD8A9XcLOLUdu7Wun6jw7qP4JKqdFvj
mI4r5ANEnFnZQ76pIZVNbSqmaMyiQqLWXk5cSgxeDOSYgtq6odVz1bdfry+qJmmolFuUrhW3JeyS
lyjV8iechzKvORbLXpQLVVFR+brwOXRGETelFcOFEGqLIcQ00auioqwMCFKvgnG251Tgxh6t0jPU
ynRDb+txEVpZHyzeOIB1pe/nL8K3P4SJIYVqdgOVbMsFtSRuwDA5yhBp1h/x9pag0UF0hnupbuZK
nDpD54qih1GChrwEQkQthHMNBtfNXQnStCpKtBpjbFTH4C3pxNHa2kQbzva6P+o+oMQptUI+19vk
gZtpx3tKH7vwrhUmDIRueGUnXhNJWkioCkiuQyY0Tw9AtkzW3UxMb+TvxxOEeP/tNn26ZjXZqjQ5
OVlo7oF8zwZcsvAWl0+JwUjvrzAI25SP1GXguJkENmcoPpYdsIx9ZSig6IbefteF2/fWKnjeY+iF
J1GBGdvEVOd7P5MRFRKVOZKSZW5FXALM1QUngDuz2uDz768rUaFQOBaMWTgB7taGd7ilHlHbQwpz
xbBrcyIqGooURAxLA7xY4g2fa05v/an8lFUm3hmd1ZWQpROKSchlIp7wls38MJq973viiajcWkEA
lZWJbSiCKY/bMbI2cYQVUk+Fqeas83glYtd1lI3lYO5WZm2Fbdc54QUw6oG3ML7K65ZXCduxE65L
Oa4Yuf1E5M2WdnBrn8mXXUZSkVFT13AwcWJ4JJ0qyQ6Tc/Js/5gCdXH9AxrXVwFS3tQLy7FruKcj
Tqz+0qbTTTrs2qmISrHVBuBN98sM2QCIHwI1Bq839WK9f74EB/u/s4HNw8mu01TEonojW7u2dQfA
1eT+gSrvLTFBlnTW2f5/kXMAuSDCWta/X6kXHtXQnjFWYzShpQoQTuHgd8xnPfSz/ePkgtg894/X
V1U3tBK1fl4vTWEHfdz6xdmaltMQmmBuOpP8H9K+ZbttnWn2ibgWSAIgOKVkyY7j2Els2fKEK8nO
Bu/gHSSf/i9m5A87EM/SmWpACEB3o9GorjLOWcIcP0ZQ6G7Y1H8qiXwElm4H6b3zdf/c8NkmhXZn
Hoe4smO5Z57fMzFv+JLtnxuu2lb5qLoG/zxQaXHrhSU6lMOp23fokrmqCsNMZNQIWy9YH3d/MF3a
kw91cV2Bh5mgKDbTdCozjuctUoB1ys/fVZJtnFEWczExUXMad0vF/PZmHLs66koe7vI6vK7Aw0y6
rI7PcoHuCz0LVWfgq8cthC1bVz/bXzc81AGriZvUIz0XYQGorl+i8a7d6ra2fXz9/YP7d2LgxZgM
9Jx1SYPWPv1GkvLXVYZugqLy1pF1WjT0HMShiDp/4pG3FOPuuq8bXprXbcLxkuK8O6wCx32Ke01d
N8Ph8tctnmTiopSqe0iPlM67qFweDem07CbVoI1iyrfOJdvSG87KlwZiyx6ffwFc1NwCgFQ/d6Xs
v12egOXrJkAqTAI37SpNzw6BIIZohzePFFs3EdvHjRy4lDk6hdp+/rnisKKKdTqqOrkVf21fN9Lg
NIeQBCBRybseWkgdz6EbAhKklmbjzLYkNCZIKgayOKcyLH9VK1hnROdjOAefe9nlu8nd4tywGJCJ
l/KnYgwnltfvDDx6d2KJw1uU3hswWNJ2f3mLbUOs6/fBd0XT1EVbkvpdyeK58cfgF/OmeQ+Mdrpx
nljSSxM71UHKJgcRUflrLHj7WWchPUyLcCNnTLOdaPMyiUTGby5Px7YthkPPWUtTSjDYpPhr21cQ
/GSfO8mgQ34lZJiZfFqL04zZIKfsh1/P491As/Tg5sPL5QnY7NZw6EoXYVnknfzRS97vZgC1o7nz
t0gHLF83EVVaeB33W8Q7QovnOfX0LtGoA17+65Zc08RUET4UIWVJ+wYz+j615c4X9Q3qzSiTZ9+y
udiVjn/dNpu8WYhwkwPMcvNGwy6Pxtn9nDkoMpMm2yGfiy7PZ73x/7eLnplgq5kvoH6UPp4stP/a
li8NR4td6kQyd2Cx/ZtP+Z3OstvLo1ncxMRcVcmQOgty0Ddv5Hs36G/DNH1nvX/T6fg2HOu3y8PY
LGD9/YO/1/1SpwSs/2+gn9oXkMiNqMi2wPS2Ofj/+/EkhEAgkEDem+8UOxxGTzphN17uvjbwRCfe
usvbDM1wctRNXK9veP0WJuJ3iu7BtFf3g2ofGu79zrPktlNbr/KW8GiyavGWDLjVd9WPPgQH5nHS
jXjppkHne+6VQ7phabZRDKcPSjrMDEfUmflQBCh9ln9tCK7fOiBbhCaWfTcxWq3jlSFCfPWjhewO
qPuVjkDPEmzkUZaNN8FZoy99PAfL6gcJwwcWuiQahERlsR5+5nkGOW3IL19lvyZIKywbBwfU0L+H
bqz2soWqk6y3DnXLAxYzIVooIsxgk8+KH3nPvwkyv0ipjqtlrVYl5+w5YOkhjVP05rCrHuyZyauF
F2NWZNorf0gQfKKrqxyfROw7V3VDMBOtlU55TUhc1+8g1wZdVFkI8CGrNMpBN7Gx939eYP4SJ03I
FqlKAqAHDd8nURw4/VS3/r8xOJYTj98mCGZeXe6alL2mcf+1ZWIjXtoM2ggCTZCCmmcdtQXJa1Rk
dbWv5orsL5uZJY+gxv0aQkzAysTeck5ZLb3fIpiSVxokCnQOfdp8olwRZ4PJyDaU4fxN3mFvJhWf
UZEsA6jHupNC45dX5PXnflRCkV2K56MNRk2Lp5rILtoGjTPOfvwTGPZi2HVd8i3JVLrPiEpe2qbQ
ya5zN+tyttHWCP7htJE6lJXTDu2vxNG3azomnfFr0zUPGXnepuG2mIIJ+MpLJ3BKtw9/AlXAdtRJ
UrTCI+m/bAq2r6/79mEOemJN2SmKxhmdvwnmkIhkeOK+/HHbAq0nwsePAyzfuGEofkrKP2tHfx30
+CVVw23XjF+d/rpXE2Yiv8Y+DPJYLOIVPIGvHeQNoyZsv/qpI/dNET9dnsufR+u/BAIT/VUKCPnV
NHZ+Tq5ywe7bNkHrkl0j8gxqvnSeyso9dEyMxXcaQx7bj1LgPZ2ohSJ36L90wVw1B3foxxzUQ+iG
AC1S6pM8RLgSLHWfL/9N234agSNr4h5Hea5/ulPLj03sxsegTvV13mxix/yeiCEvl/lnQUFaA1L4
7Bi0zD+KsQSmFZ3Hh+tmYUSNcGG5F6d8+sk9TiLfC/3dTIvrMGrMRJHFAAk4KYgfXj2d+xEPinZX
jWW1cWJY0h0TQtZmU1iOY+a8+3PWHGaugQJNQ3or3GXL4C2bbELJSBaH7tAV+ieRnr+nLANRjt6i
9LRoPzITRZZOXc/waue+Di3VO09WB0aJG7W52IEO4qVql/t4rPDaX4GdntK9M8z/IB3e2HrbgWsi
zcQgimIgI/sZO8EB2fuTy+lNEs6PaJ1/FEN2E4C9Z71wFZw8TvV1oo3MRKCpjBI9N646NW3W97sk
cfhyKEsPFyQVJtXG7Gw7Z9whOPLsyi8ZfxmThGW7wK3aaYd2aLWRb1ludZ7h/sNCgtKbmvDFofxe
prMD2IGDO3ZwiPny2FL+rcuT27yb9lc5qolLUxlIz3OK8RoRkGhOFNs7Um5JkFuuQp4RBqC64xde
IsWLBu9O8BsM1vN41vGAxm5E4thNo7LT+VIcoIe3zG8iHHW4kYCt599for2JVqNxx/hcOyD/chsQ
2pRncJPeFD45ooh9vLx2tiGM9CGBdAepoYT8KxmDPYcx0zx/TkN3lw/OdaJdzMSsIYuMK6kn+kK6
Od9xtzz1PsLd5QlYjNnk64oFSyZSz/SlLrAoXjPM+3GJNyjvbR83coeWNgSSr4t+GWr2I1GQvCq9
K5lhmAlMK6eu1kvi6Zemqu/HCTwK8Xzt8eIaPs4GyFrjsUO/JHEsIuhSqV0mmy05MNu6GB7eTMGQ
rcovL5M7jHto5T2yCZzYl3fU4nAmDE3hNgAZuUG/tF3/va/bk6gRYCfiHWdn+FLlwJ5KlmzBA21T
Md2bAR5Ycp6fqjDvu13iAN2xC530OnV0ZmLT/NotnXbi4Yv0QU6drHp4czq+XF4qyzFvItPGlvV9
sHTlvveC5bnvwNgf4Ew+9s2/lwewrI6JS3OW2gXNaFruS7rkuyWURRt5bhz8uu7za1T6kJv3Y+eB
+LHE/3eCu7oe1WOGIsfGMWSxI5O0a+h86NdkTblHKfy2nGS9UzHusSKGevpcZHvfG/yHphyvUxFi
JmZtcYckQ+W63Ncu7Q/K8dp7wdmVLkcMh4Y6RtzOlS73esxv5lDdTu1W1mHbZMObK1FToZE971NU
lSRpfvmz+HF5g20GalzyXccrMuYt4YuuA//TpHQShYz4u452WxBiW0WJGB4sZJ2NbV0GP4Fz1E51
pMQJmmqnOzcRT4yqDCoiWd8RFMhqFVeN3KWVhA4mbk1B7WeHqVx8zqJrJkxNbNtSBQWHRFC5Hxsg
rIR/cOSBsOvIKakJasONe5xT4hZ76o2xvAlHmj2V7TI9Ze1AnP3lKfzdHKjJ+6Vok9duuBT7Sgb5
Ycpy9jplfNl41fu7RUAa/H9d3u10o9K4KvayodgkGtKoWOJvXk2vymioCXMDPRl4hf2kgAjZeKJO
8Dzy7mvbJTKS83Ua5fiP/zuJvJ8VEMFlsS+dPkuinDnArafQ9rrSigxnLwvuxyAhxfeDlH2ps3zc
07lnSUQGvZFbWtyGmqi3zK1AIu0IeWrpIlh2I3NwAfgRCJ9DtWvdIgWzX+A4dZ3u8wQ9EvVOqnlx
d8NMHcjX5WU1imtNzggTpJfJMMmMvtBursHKWTdLMOxC0hXkdJ1RG0GCuq6bZLoUL0sd9LhCluH3
SsZioyRhcRkTHFcKf/Rw35Yn1Q1TxBnequv0OmAJNYFxeqnDphuz9hTHDaqX2tXxA85NfwtDsXre
f28Z1MTGzUWnps4L8l/EyZ3wwHOtiLydE9LonT+ygha3FZtnvlEetRmeCZjrddpLUMI0P6pu+DLV
LBK4S9eyuEmb6l4GYNLDfTsJn+p+i7Do75kANbUpPY/4BHx3zY+Sry3IROGVqbznUtwlVfG0Xkb9
ZotMy7aaRmiIZ8IFOBKaH2Se73m9PIimvQfI4/ucbDWh26zNiA5hPwWUwZ5PQZKWUa+I3vd5uhV7
bF83sgEi2j7JK4H8KI3HBF6PcsEukFU5bIldW44Ak2+sS0owyU8sfhl1Mb0Xs5M53zsUUOckygKa
zVdd3qjJO1YGfjG0hZQn4pJ/58KpkXrU8uZyPLHMwcTXockKkMAscV7E6NfqiSx9Lp7bqqbBv/Xc
km4jSls2w8TaebwuBHRa+1PulXg3SF1/7CJQkmzV2f5eqqEm3k4EIvGToHdeUMMLvgRexqNypmpf
zuxfPiXxzltQTZlF5+3CbrPe/6dU+5eQYwLxJJEoRla92sezHpP4VFIaPyaTxJtZ5JR9EEJcrlat
k+5nwrIWwn+A8usfekqclMEwtdu790NfL+07gLCz+1OPFe+jIBb0rcu9xJERGn47lkUKUgO5j1Jd
OYovkxd6ebkvumwe80ijEbA8h0JmpLlxvCpV060YIf75PcibOSuiuM24fA8y4SMeTUuo+p0D0tsQ
qqcoYoXVMZl5DI6yjUPftterqX24DHE/Cx0AwILb9hd52uoV+fvrBzXp1GTbqsrRRfquJn63Ckvp
cV876vinhimSjZhuMyMjItG+ax0Sh/ylS/UhncbvolvheEm1S8YZkMKeHOIwO/B468pim5YRpOYs
y1ginewkMK1Y1Z8rob8vQfEk2uwwlNNWOm8bx0hMdONTSIjPw6nz3X87xT8zjts1cx/BcfpUyC3J
UtvWG9kJKs28cuImPclUvs5L2RzqlIv95VBl+bgJMcTtZhqh3UZeirBNIo9meTRT8Xz545Y4+B/6
tYxx3UJm+L2V/v0s09/rp+tx+H7d59d9+egTC0gCujQW76RRRy/9uhZBW/fKs9pEGPJpyWqV5CE4
asWBpmgHplr8w0rxtCSb9WPb8hturQHDRohBQy4pWeD9RkI1s9vAzcot3InFRvk68Ic16ifPV747
sBMOi2+SjlM0VuUTplZHDp+fS3j85c2wDWR4OXdIR1XFkEOL6nOWDLgcIo1KprSJwBhfQHxrS4/b
tmaGewsPD5h564kXJIoh0MgIIsyBbOrledhs1nDqxUMC2s6+eAmH+YtbB3dIOB+4720AQiwZIDec
ueYypT3N9UmT+bgUOb/XK9Z/9kDFSwO2MYpliUycYcn7Xo5hS04ASTk7tQiy6xV7v7xCto+vifQH
kxqlmxT4q/qEGgo028Z2jrTvb/HZWdJxE1oIraSJ5MuMBar4t4n79+uhVLhAF6bOl5HNR9lu+YZl
q02AYaPAVaaCYTp5i8dBxxL3eZlGvNB9/D0ERoMdLy+YbUqGk4ezTkTt+fpUOONe9cFnUainzJke
KzSdrx44dM2VG7/u2Ye9STkRYmjodCLNAuE6EqPWtPngYZuH4eJxGeI9vXCmkxDj8k/gqOknYQnY
uwUeueLdFMMnuR+uSznHAJlcXj2buRnuDiI/vFRoHbwHJM+jwAnqKKs2wcQWfzQBhs1MkzEda/oe
iuFQBdMeeIcHUQ5vbbMlEmmJjKZ8J60HXo1zNZ1AGnVHi/h2acs/j5wugaBxscVNaEmzTIRhLHjl
BlXrv69p1pqR5BlejXJnGY5Vq47Z4L77E6OHutuqPVgmZqIORaMp7wdNIJ07ghmM75uJP/tz+Wmd
mByWDfexGIAJOUzDkdB6JPokF+BlYqqc3dRNWx3wFgMwIYd01vFEVRueFsePAt/ZNaCLnir9JU28
jQlYAAPUxBjGfjyHFdDZJ3eaotXItNJvbigfx9T/5EksXKY+9SzLwMZVHry42XjksM3NiAZ5Eog0
rzFuN7aHnJB9R+gnydQ73QIf2vbGCAk66foi1cV4GtPwpDJIGzck2GoFt8Rnkx+um3SQBI4YTkQQ
HrUeGoZVHkZkmn5cFVpMlKHbdkHgDGo89bIgeMXyutsUYmM3l79u+/vGUa8hOVoQno4nt6hK9JWW
zwAifFsTyMvft+yuCSXUNS68CiStp2bKD3j9+bI+FXcl+zbjMXcjG7Lsr8kWRxWQdzkNuhOhzXCf
5KT4hveL68Ba1AQOTi1OjMDNxQltFp8XB4ZTzN43yKuccegfLq+SbQbr6n04EZkUiuXLEJyAia/R
1lfkKPU3Py9/3BIB/0MaB8nySjG3O020OXmU/V6dWbAON6me/T8k17ZJrL9/mASQZUWVxLx7Tyf+
7nGNBiEyxfvLk7DYqQkbFDwX3gwY9EkVzMn2oClu32rpyFcvdKbd5TFsEzAOcdcFZmvEXfDUNIAC
4J1KgFVJf7/u40bKTsahCSmX7Ynk8wtxAUn3Y6hnXP64bXUML4YilZjLpmxPelwVTmup7kZd/ari
OLtu/U2wn5YL0XFC2hOAisVucBMV5dpJdjTcpDmyLL+J+BM69fyiYO3JnwaIJGnVfWXEy69LOk2w
X6srgDI8qCQnec+KaFiKZtnNSurfl7fAktmYcL8uJ/48pW17gqdFOEJ/AAUcparaC786Blnwec03
VhH064ZbLeGDs3VsBjV16Pc409LXOpaPbodhRnlbOtmhVNk3Z2D3db7VTWOJISasLwbfDyEUBraG
cbRsHecCor1M3C2l/wzphKt6vqlnntSdkMXYcP+Uslnt6EKWKIGy4IaX2AzM8G+FZxPFwIx9yrtu
9j6NZde4O+bXaD24vCkWNzRhfE1WuNJp3PoE0MTD4Cp+M9ZNDXTn+PXyALYZGH5eFXXcSYUB0F6o
7gAaxGGRxcvt5a9bNtkE6wHkJqdmPShWe+pGmUcFEI6rQdEBIwFicHd5IEtSYNLLQUlY1RRNE6f1
PuMF4/eQpd/6Bijiq9NKE7JH5Vz6A/RmTly0d8UMko+Kp489CrpXx3QTuTerlrZt1bknoefssQtl
elMJ2m1ELNsqGS4+UDGEnMbkhF4isNYNeu+VzcOwVPd9QDbK3haDMhF8rr8s5VAl7qmIR1ZHWizF
rYYizUbuagmKJoYvxYs85a1HTh2iUVq6j2pSY6SQN/VetXdr9u5n/ZeMgofxsmVZPPAPGPtDWEwF
COa8gZET9Jf8b+FcwDlU4LrjISlStUXSbXMU4ywPMpR8kmnyzqiKHsY8OKhGf13LcFPtfRpE+e3y
ZCyljD/Pzx8mI3TuTnLA6g1N8W1OZxmVfnDwg+5hrcvgNIbSSbLh+5aFM0F+qQ6doYw77+yR+pOn
+XO2gP4I14HLU7HYsgnzq+fcAVat8c565ncJTb8NLn8qGm+nx34DwWDZFBPoF+KxPRFxXp26svxc
Kv0lB4M6er8eUt08qJpfd0SZZHTQ+uRLXzvLqYPm9z2ZS3HM+jQ8XF4n2yQMn69r0O+D3pacUEA8
CDmRm6yZvq7bnMS4FKSs3zhJbPu9BoQPthW37diVii4nyJdnUa9L9xhDBWHnoKK5cfWzxBYT76fK
XHPW9MuJpuPyFPedc1c7/vDP5ZWyTcA4zEPm5HUQVMupZTLcL6SLb4ZsbA7D7M37y0PYJmC4OYTH
i3iGWC0qE7Hce7xIDyVj+nj56zaXMM7yXkL0RxdkObm4cDctvHug5Nho/Y+/lBtV8L8vkm9i+eo2
A0iqHpZTHEr3poo5unrRNr4egcXGNP6+SL4J6BPTUPWectRpmln/kKXNG6l1vhGVbB9f3eSDlWrU
nWendqfTvDJ/KDp8TeVWKfLvroaK7/9+O29DF70qqTj3ffUt5/PR9bx3HQ4HopZ/WbP1MGrbgvX3
D1MgYPwQzpCLc8rdRxf9N3iU+Lp0fbJx4v3djHwTyNc0cyyk7wTnYOQ3650DNFWPoq+OC7qSL1uq
baWMrJz2yUiTlMjT4vff8YQJgCKETdKbZQDPwWYF1TYRw6GHuKLQfQQCjZIUSq2YCaQ9v6Jd8M8L
xHUzMTxalqoZ2glj+DP9dx0CceNOZuxuvZxtH6Y2szVcO3BLIhrVA6QVBerG3+p6+ns+4JsYPTzA
cHDfMP+sg/RRL88ebperwSrs9rg810JtZJ6W/2/i9ZouBRVizv1zrPmehlBQ2XQHyy6bUD3BKJ4A
BsyBhnpf6eDW6SABMwESg2Eub7JtiPX3Dx7nFgsPSBl65yVXn2CuM2vBjxzu3C22RYtLm2C8KVBF
CnRr/MKnEJh/fu+K+RNu4xu3I4u7mVx2udOLGKvk/Vki/P/1EsZG/pDhBgB2nI24Ydtjw6mHQmd5
paV/TnPvcVZOFTmgZdn4+N/zfl8Yvgy0Yl2WeTOdM48/hWGx82l5pLg/rlklgJEr1UfZBlc9vvkm
Gk/X2TQmDS3PXj0m9JNX+X31PQszdwvuZ7Mow58rR4F3NEzas1PVUPbYZV42LceyoejOiCDYoxUQ
1AOJs9+XLdiyfCY0T8ax7Ipmbs86jHcF4jpwZDcV+FSndNwnCFXjgN83TcESV0yIHs/qlpGW1+cQ
gWTdqRyWpsDuqavxUCH3zMItQgbbUKvNf/BNCXbYlE6iPivMZp0d7Ht9O4cUwmGlxHJRmr68hhYv
MgF6sV/rMUZ7xFlz/XX2ggNHHcMPAUinP5PU26j42EYxTveOOJLWaLE7911/t3IXgDnnQGvxEPRk
RwD6uDwZ27KtTvxh2cI+8bOGzvV5bopoHWrGWuVjvOtDFDfS4RBvyrrZZmTEBdVOrc5RKDuHi9on
8sXD269M411W/crmrdumzcCN+AAyBtLHIBk8x2kXaU8d45lGI4qj6LqP1vkIxIwM87tu+YxjH1Bd
6rK2VOeuL6MUxOflevOED5G8jP6/ciVTiBQVJy9A81Ryqoh3K4P0EEzjXZuM+ylxbzqn3rBuS/Q2
EXFFBz6QwvPDtwbgrB8QJQWGs1G02qL7tUQ8ExTXuW3StSrPzjmO6T8Psk711Lvjl7Dcyr8tp6ip
TTrowElT6EGfY69NI5GoY+eFp7Vx9/KmW5gmfBMbR/DZ1HU6582jy0KraPQkVC120IFIB7VvK2gX
NzsUwBT/hlBRV/elV2VhufM8d3DCiKuGNcWtGuRQoODSxfqNJnPZ34E1buQbZ71tH434UYWD3zlB
BaatsKb1batccAfRZXK3CO4t7mxC61TYNpmbMPI2pGlcQl/amWYNlOA0Zf5xAL1nhaISiLLC3RTI
stm4d9qmZQQR3Dhl3c7h9AYtJp99phlapp9HsizddUe+KYPaMLnIKhnrNy+p1Y8BAf1djujPvmw6
tr9vxAs+tsWEl6juTdVVIfdL0rjdcegzJo6XB7DtipFQQN0WvERh1785cRmBQW63kjPEcC1WevcV
33pWtriYibBbqJ8sAbBvb34MPcofnp6C+KvwBcnf0YHB5ferZmNy+nlCxiFg6fVb6qv79dhI0wqv
mxTMCTjgN19XLIeGCborEzR4Lp5Qb02e/IniEudr2o1fSiGjmLi7GklEG1+ZqpjAuxxApZmLoTx5
cf9zLbyuWVHX0JvZdV+lfKHefFUR3jdZ/cIuI3Gs/fQtLLrwuYNm+7Pii/p2eXcsoZytRv4hd6il
XDjiTPLmYN32+VQvhzp0b72cLvtuqYeNFMVma4bLN6MI07nME4gS826JsFCtgyc2B1yn7dwnW0xo
tmGMzGGS7gIWlVa85kH4MGTFIQmCMySjrovHJtJOKoJKU9KI16zzpu4cg2czifq4cp3rLqcmzm5Q
lOaDlwavc909yMBBii9vp4VGGdcb0cuSLJoYu2BRma7qir+6PFGHBvwuUdy0cUSRT3mDJ/Y9RP6i
pi79/WULs4TL/0DsZLrwwYnZ6zj2+ksSl8Nrwadxi77YsuUmtE6JjELbPfFeA9np9kg7Erj3q9TM
ApXPKdeH62ax+s8HP5GeQ0uiguxG5xA26xodhQAPbniHxQlNcJ1su4WpTKBHtdeHdSMUeJJHGnxq
43Dj/cM2hOHngzc5ISV5/xqXqfPqekrG/gEyRTNbohHJL9FPeQhVl43lsg1n+LvqgKWkI8lu8nYU
T3HsVbs4Tt1PDfDJB1lR/9/L22Ibx3B4xUO8CZdjcpN3xXPX4Pkw9dSneGoelmkTP2OzYOPA99Ii
k16ik5t4Qi4KBi6xW/Ezl2dg+7hx2HPA5kk28+xGjPNLOuDGU3j91gXUsjwmvm5y56ZpJ1htMYJ9
H4cfofJxLcyS0D9f9f9NeJ2futxXLC1ecYDwH5lOk9eeJp274RqW5THxdQi2ziLmIX8NBgn6q6oQ
y7CrVlXcjQFsS7T+/sGxB8etwz88ZaqXr82U/MMzcvQX+snfvM9aQpQJsQMyFsRXPs9ec5nrB7rU
NNznFaNzNKZus0WgapuI4eEj3rj6eeLFAYqIX72EPAXUh9jg9EmMcitQ2XbDcOtymSpXCVYc6twH
/X8jdLSg9XhjK2zrZDjzlFIwYVdxcZhky35CucAf1m5w+kxpVmSH6+zVcOYOrNu8RKXnsKAEv3NV
Oh0XPW1BcCypu294cy3BnCAcTCH2cI+qdJgek4oWd3yS6T6ouhllH812V03FRN0FjaxylEmKw9xm
3xmC6o1yuy2aCctWm3g7Qv2iYazGOmX0MZlrvpuqcAswZvv4unwfnK4fGolu1Bw7rRvvbpgHdYAw
+5YdWa4CJtgu9mhQ+KknXyE2V0X14P0pIIHb52ao2yVacMj61a9k2AJ2WTzPJNMrl55z2VXFQbnh
rS5cFg3gm4hxtRmhxrnhHLZJGe49I9l0+1bLV6LSW1CL7EGT24CxNunQC+yHz6BDnZm7cQO17Y/p
53mYgDs+c565JKi7VQD7o60YHQxX1l9NCj1BvbYJi9A5rbe19aa2vlbNS3/j6X6HLHTD2S0R5T+Q
u2UWXt6J5Ib2QxJpHNpqQo/o9ult2xXD3wGLH8hQceeUFdV9ot1dgRQqT4fdkA83blke4woUTP11
dQ0TggdXl1kdesUB1Um4jFSyqm5Gpqfw++WIYlkvE3pXsQG8BWgNPzTBMu3ckZYHEDP7xxkY9JvL
Q1icxUTesY7z2p+D4gDZw+DOFaF/7Iqe3DKg/iJR1lcehyb6LsyFpJkjchSLl8H/5AaLIyB9MfCd
pHFy7upE0p/XTWldzQ/RDGhtH6yWiGbdIPT7OC39lypk2tmJYvG+LtIJtzilLceLCcgL0mIZFig7
HtpWZw+tV35LeXETNzQ5OnWG5p9gC4RpYTHxTXAeXmJaFY5lcPJWKVDUXUHHe5AkuWWLc0QWcBzc
4dCM+haMAhumYZudcf63ZQGeBBcN7sGS3RIpD0hfkwiMco+4ex2XLNgq/toGMnIAdLCO3tzU2Qrm
+F4M/bSbAz/Z+Q30b7o2PcQ930LG24YyAgQbHN47voQZ5sNvJMs5QKzZfRzEt05YuVGQ9M+XjdAy
kAnR45N2/anP8wMEFL4LHf/OXOetG72jP7tV5LfZv5fHsdQPTKyeQ0SgQpTC0eq75FHlL+gqKO5q
Nt4KNb4AOv21h+zl5bEsx5AJ2otbXQRtC5Ku3g9jb4+m8gyqo4VXbbFH2AZYg9QHz1UeYx42h5/K
0dv1bX4e8vTK/TCCQhGEbiUdlR3wNPcQFE4aDWH5pS99UHHkKRhj86frFmmd24c5pGOfkUk4eEvS
OXV2RSOyB+VmetjIMm2GZeQCAWn6WncEz6MqPi6sy5HbjjdqWu4WkUOrK93iarFthuH+I1JBCFxp
DNT66Zn743LuBAvlRgJl+7zh9EmsnX50vOzQ825wI+GpbAJV5TAlV1qr4eqOX+HuAkc7ODqb9zye
QUw9qOv+vmeC9RzJx3iWPXxBJuTs98r/5JCl2mK7Xs3yv4w1ngnUG7K0j1P0ER9o73xhBZhC0RZ9
ENCN3zCjvy+/Z7LuOfPAgwTPTYdetD9Z3vtohk76rdX5e1TyTLie4+fE6UAqfWA4Oqbc+4JS6pNH
qt+lI2/7jt2Ms1o2ZvJ3h/BMAj6POZrPfpIdBIk/TwlKwGOynPy0PlAfBJP6yiuYZ4L3QOPgYsnS
7JAkwbAvc385gBXBvQqqDHb3/40bIeNi+T/OrmRJTlyLfhERCDRuIcmsuey0XR42hO3uRswzCL7+
nXyrarVJIrJXjooOkRqudHV1BpdgI4cGSQVGN+RmXsoB0gg7p/llD/3TirLCeakgE7GW2JcWkHiP
ScHvmFvddTJvDhCT2ilrbs2FFdQwokmYAOv4yMsVxUU1HLGxniaKEnbSmG+uEPHO9rHVHSu623TO
vYXlmHWHPJpV/GB0uisrc8RT9U1cZ89G8M3AjucwccV8t90TsnroJTsJPNhVZBbx6fppsRHn/wHv
ES9pUXKEBU1VdJEsCUHKU3dPg2rHG7txmat3B9JgaFe7A5at6qpIcXRD5d/4Mj6wNb2/3ouNzeQ/
EnuVzMsxweHaA9sQVZkcIhqvX29r3Dq5e+MRObmxPq7pKF5rla13bbp6e+i3rd9++fu74dFdWcLw
D8PT5MDW9/OUhO4uqn5req2gjv1UCX/GEsorDVej/ksGPJipmp23yI0gsJF7k1NkOp2lPvaO/yv1
+Zvnjl4RNITUQUvndrgt2GzMHh9WfxQU3aBietbV+lq6A7pBvg39nm0K/X9m/IcNytbPYwYecKVL
0i+4S1N5L1K1pqehrry/FSPsUw2vOe8L79K1O9QTqZ0OjwxZOp2JSrv5sVvcNDk6WZb/4BX+C0cw
o+SngrPUfRhxzY1/iHHR8QHunfhnwvIyCWhdp/yg4sQ/cgEcWDKKpTl069xOh2nhowzLnBpxoV6j
SqghOpacIBOEjBFAJN62p3Ioq28VxLSao4wnkYaig4/EYRpzQo6MJPV8aCaR+Iehqta/gIKQ370l
I2UwxV3/baV41gtb1zd3hZz5xzzxYPEg67V5ga4LZHeNGmepQnct3O7AKqBu2CTXIZgXuTj3IFSv
+pOXM4paSgI366BoR9cP+kL1H9e8pfUvL55y50ggRkmPyeIPv6t8wBHTL5LwQy0vNUpPoFwV8kYs
XgDPr5K8tDrW/bdlKqVz1pO3sseOkHwKaSZjHtQFrF8esRNWrytz2uWYQrODmhcuuoWOIYPw4RJK
vvrxcW3MlJ+cKWnlXTx0HcVty02L5INoOmr+9pYuJx/71U9YG2LOfTj9FeMTTTgdD5AaGo8FAUBv
TutVHTAFSnxkTaurA5RvKvrsg3pKobSXZIBlcC2H7Hu5Ojl5AY4wLoJ1AVwj5F0t50eAHrQBrDhf
YOlRQ50emnwSf/Hx0IdR0zIDurwQaSpOkO+pHlw4kU0w14KIQ/1P7F0cbVKVYussSVazF55CHOpO
VslUniRwSgPkafwWs8z8nCBTg8iEyqO4bxrjBJnbQJYz8JLGd8uj0y2avzoTl28q8eC2wUXWwxXS
95wFD7/p8nsm7fJpXpz+PjNJ/2FN2NxiR8r8OvC6YcgCWCPl5woJKN6GNe3gYqYgMX6E/nRXThco
vp/+1Jk/8a/LMMftP9VUJOpvMKihyW8KF0hRsaTwLqD+gOkUuNVNwbLMa39KGtpP9+ns9G8OSk/V
uWIMCrw1b2ZaHCbl9ONTC7QTD2RNsYAG3/N+c59PLHQzqB4F0IyskqBSaf3LUW36ROWymKf2ohsd
5LCqq6I6l318wEJHutxWyw8IYi+/K+6z4rHlBgqwqN1k470LBGB2KlZRuWfXeHoIyhYqsaccg5YE
akrSJuwaLccv/gjx0GDlznouSmP0oXaFF9F5lZ+qBZ4fdziX+E/YKLAXMQ2Te0eMI9yQQ4H8S9K7
7G1dGhZ/nmdVrEEumuF1WESXPuD5moxR5VVkglrrEJPHOdeSPA1Iz/JvRqC+fHBy0+bPpYj1GFHd
1ctnvB8N3YujG5Ic8A7ufusal8JivtRNGnjgx7gfq7FfoDrpTdI/MddUY9ASByO4SEq7oIfQYxqk
QyH0I9VxA1uttv/Qx7X6KxYZfFOwD0PXS5Oyw/Nn1pzjdWmdMMcz0JdkcGGWNfYOZZGo6rj7QBYm
IbggpkKM5zFdZ8gdLcyorgkQjZV/4lBmkJj9DCpVek17Jxwg5tMFxpuwkTg9Yc/9ZOqPaa8VOTlk
4Ekgk3z9q8dgDkEGcqB70PWgeMBbXDJOLY2XD4R4fnvogS3oD3zpnSz0Z9zsIbVZq8+mG4efExSs
4A4Bwiwz2PCSVIe5GZKjRwf/H4zD0EdTUvnqyBIDBc66bNc1pKTG2tE9T9QYdKoo8r+weXXwpexd
2Yd8oij1M9rkaxYkSvvt3aTcenqdKeP+hR49u2s0EUgq5hHz6p6/usnYQjyy0OI7DgKsO8BBU/Nk
oAKYhJ2q5/gDHNwAjRlXDa+koS0XFakCXOUoFbBXC3PRexRvSCyPHwfPeMkJ/Cc4PAIZyL864FcB
MItDpT86fGTxEnR07L1jLcrUHHQxN5+7VaHEWkJMwTllqFxK7JB13gfUL+MTRMShhhMUsMt2vaBv
5DRGJYH4yDGONfZamuF9eg27yWPwZDBKD/8gYPv+4BYx/+4I7i6R5wzF5xGnyVfky3Xxomi/uh9n
vPGw+9mYujmUJM68Q1OB+3u/lLTFCe903ngCYX1kEUpvo3NU3tAsZzE57fCo2jUDzA5KCU+s8JYY
Fe/Cl3dJ3ormIx3ilnylsYGJEpA4EFuX9eKCza2Mh4J/AmW0OMkhulzqWnhHYFDS4UwTCr9oJ/WN
dwJKv27vna5bAUia4ZurcZ75OHkCUHZlel+AVwYfynZKzIgGU7hzLLoX1cGVgP+dV5fNDY7UamJQ
9ZFYXYtqxe9qygqAwMq4aQHeaZDLRNO64v+MsfnXdw2Mt/oI5tVeHk6Z0e0DiPrNP1qtwMXAUrzN
v7CsbM5kSMq/O4jB9mHt+1x+H40avhrsDO39Aij2dF8UNeunECwWXj+bGRd3GapKt59opor4Kx5O
1+oizecuM6DheZ6cwdeK+cPUj6KM4LaG07kr0kVG4Cx38wPmv+yfpVbOg699mURsJv1vWMOgXhr0
XZeqsJ5JBlaOuhQJspQzffKTdoSmWaEpvHwIhBTKSJG1/jzTVjV4AM2y5IG6edLuVFo2slybAYEH
9It5K9JQAV31xyR2FdAlOf84962/84mNLN1mPTDYA9cjwSWAFbBSrPw6/+IXTfnx+hVjqwPWFQme
ZS7xgIc79qvudTjjsW2OhkLDSzcXU7lXUN/qxCWNf3fViDM2FBnKLuAKj1+9KukOUrt7r55bfbj8
/V3jqcenPEMp8+jUbnGnfO+fsvecKCuXZGcOtr5g3ZRKwsuq6n19dNsxu2v9vAxn1Abv/STdq0pd
RuIPdwBh3Ze0xDtxbhx9HAR17+EQoENNZ+/EL2wNbarldH3CLxP7p+9YxRC+FCKRWZoex2F9nvSg
grwkz8DQRzEvUU7Yo05szbhVD/GZh72RoT8pm/E27PD53i1KsXMt26iy2fQFlVDegg+rAThAQMdc
3S9V91z57qGTujv6OVIyKN3svHZuzI3NYsiddC3XqUVfCi4glF28uAB2HZhuQBS7zV7Ls6kM2oii
MarWwB/A6EJMeXXk69jvrOCN6bBZDC2qXZ1el/RY1/Fw58MJCIhaWVVTc+NN2aYxmLGFNa+M0y9M
mhcih3tB+vsL/g1TtHPp3+qEFejQUyaJ3/QpEDNOfMp8+CVoqFPvrKmt1i9/f7eNSBeO35BjwUZL
6vyn1oBoBziQ2G1QE49bEY4r79D63mUTmSlkqcpWQ+YdKlXFbfhWzyYb5KbnxHFmfYx9X78kWEcv
TqrTm8i2HrcCetXT7I8FBp9wBWtLQdqL7PEKMMiN42/VNQu14E7qr/pYK4ci9QHFzgi15+q0sYXb
HANIBiWmZrhUG6evQ+UPzc9GQMme4t0t3+nBxt5qEwyQ3sE0IMUMm0a/rpo2weLUd2kyPmRCvrbQ
rLm+h2+s1P8wDPwOIjitq48V8uwwdgeInPXyNqgm4LH/joMp1YtukA4coQQHq4D0bMRcB3APOGZs
95VnqwtWKC+LgsUS3B6Ps+Y6oBkgiA6vd4qyW/NgRfIMBLMQq5sc437uH8s4PoEW9ZzVywCMfJND
9rTZ2VY3ziFmxTQ4rmMrSuwZhuaQo22f6BrVMv+Rpc390Iy4qe+hc7e+5P17VhpXO428BHfZq3ul
fvSxeOxwM+uFiXyAS9JsvC0ltLkFUESkSWIufQKIAyaS2Kv8Li+jrJbpTqBsdcYK9SmG8dWY4L3T
1PR8ITn6ZRuahtyta3oslmfR7yET/wyL8v5DMtBxq9N+xJ5YrUjN/dCk+esQy+PQ05d88u4mR50L
pj/dFJk2xSDJfB13NTIFd9DATjsNtJyD2nE42wn9jaVtkwy8FAdGlmZO5Dj6Z1apCNCoS1mry8Ks
6R8yumctuxGgtpSvaZEhVF3pRFC/ghVSlw/3ceIs5+vjtLEb2zwDz/FARvawmk3T18U9cXDjC/HE
PntR4cG87nD9M1udsDaCLOkSmoLwHgFiJQJXes2BZYnZaX0jLaRW8NeocZPKIAmts244TY3rvibp
nH1Z+KDxWCby0229sEIfaAdv6OFFFTVA+X1qvaELkyztbnt9tXV7Ry2oaZHsROkkQmqGMfDjac97
e2uIrEBPXXedioYmR9rq+gGpuWOmYIAFaxossEIrh8BPy/wmNidYxf/eIvOx0YJD8exYxki23lrZ
puWL9oG/29m2NpaTzTBYOaVl7uFqWSR18ZHBe/7Y9Tm7bSJsgkFWD65jYkxEEjve07osMbjfc/Xl
+iLagNF5vnWs5zDxLlDgdN9Q0QZZNBZj4fTAcAxO00aakJ6Ux37CvQN6uxVk9pITb8oUAclRwaQs
JKXkeqerG7uYzUMYYB80lEUdR+1FBA2CHvQFr/4ySmgXh5XHTehN8Py73vONNehbmwAf/C7RjetE
S47QX1kRn7qsnZ9HWGkcUCKPo+vf2Vod1nagVZeUU9bGUaXz+jh5BHCMAQ4k11vf2DF9axMgDIik
ASLPkexm535GsTpEUYwe4LdXh9c/sTVQVoYv2kIS/yJQBrORu2mgbbAaFM8HQAWdxf95/SNbo2Tt
CD20zT2o0cXRupLq6EqyvoKAku+cvxtdsIkIBPoz62Iw12MqecB0G39cJe9CD0XXU7dM2U6GudEL
m5MQO048eUBbR+1QxKFT+3BKVlVyY+uXsHl3E4XiqK8Mnt6iPOYM4sJC3tNY7hUaNlaSTUogTZ8j
T6mwTjvlHAzlw/PK4/zF9FTdtlHaPASQsFxOe0wyuCDFh1gJcp/W8Z6K9NbgX/7+bnhklqmBXbZh
F6jGyPgOCds42UPqb7VuhbFSnWCzwt4Ec47468jS4T7J02bnLN8afCuMIfDQrTHebSMv96u7mk76
zpuy+S4bihvPEZtqQDu5xh7PoTOYSlwV9JQ/8GTF+9f1AN4KMSuANZvnDCaIcUQG4x9oX9yVfX0/
pO7fAzHpzla0kbbb/AKe4ZE6M0YB7zCGDR+PjvYf8i6/y2tIpF5E0BDPKp12NteNObfZBmU5Q8q7
Qp/aqfEOhtDsAHDVns36xmlnEw2qRbiyLNF64qr7Vo6fZVZmERwyAwN4Qeh6MLK4Pjdb/bjM2bvI
SNa16hKexJHrJVUIc14Hb0dZvTNKW/24rOl3rSMeIJWZ6Diifv4TgtF5AP2n75PvnwRNf8GGdQ8C
urHEbHLBDD5cNnvYobAM1NekkPlT08v+3sVFNyKaJDcWhWxqQZ3FnZorR0Vx2qWh7LvsbmGVH+rS
dW8cNCvgC0cqQtjiRNDm+uABfoLLWv4dD5Z3nMd4zUva2xz0vP8bprybHkJZCesuEkdzgqfFH6pa
dPJQZnjtvi+mGM/sMMfCNVjOwPDcttysraDiyTL0pXEi0RPzuxSk+RhL45xvat3mETQupBn8QanI
yWYVJmj94GVZt4MNlFi0f3gHsdkDPq/06vo1WvfyT0BLpFEzl4DCgEcyOABmiAI69dWyc6JvrGib
P4BzygeeqVVIeHV8XGK/OBJ37u9m6LCHbbLsaRBsfcfaAFBqZ13BPaghljGi8z52VoiowsFopwK/
cXy51hbg5bGa4hLtJ96zMz9lSKrYh+vTvdW0daoXeLmHAhCa1gnOdLze64BVxc5K3WrcOtSHsazT
bgBwR2RfXHMy7W8/vfF32wFuyh5wNzTN6WfXvIztnXtjsuBaCbknOgjpK6YikfEBCneeCjPoJwBs
NN9YSnatEIaBCN4RQBGJxnIWB16JNRzXVuxkO38+j4hNFcAdzhiuiIpm1SIBGYZFASO1dm/Xl8yf
VzuxqQKAJhWyahfAsdgQcVOcajj3dmt1TLt8J3D/vHCITRZoSjWpyjNYlX4VjQSq/NQ7lt600/zW
AFnx6swjHLh8qJd2JQuH5NuE8sv1sfnzYU1sbkAl27LBgzI/xNIF2hNZjTuhxFMf44IEkyt3PrM1
PlbUggHSOLmLDvj6BAhZqLos4GTvqrJh9kVsagBF6gRAz6X5CaC2xz5JoriQn2jyj6BHwcooKZ0D
7OUPtN57htpaVFY853i4E1M3ARzbTUAfrg+dX4RV7z1m695utDXrdlyPtCzdFJ8QpcQT2kcj9iym
tn68Hc6joo3bY7zq/o1NOhQAyTivyGwP11fVRvs2MaBV0GPlBL9coiI0MgGwoISeFfBw6563ysaK
snkB+UrTdTL4RLssD4kfHxBxp0z7N/E0iC3sq11WJWWGEUp88lAVS8hWEQrSPXdLdWzJjYFt8wLq
3GVdf5liE68Hbr7Wq3dbxNmqvr7msPKIR4wPeW6L3wtNAr++qThDbEnfum1LACfRdgdzoAZFDb1H
j9laONYBjOwN8uuuKw98SO4RYccYl7eaJa9s3OODbi0cK3ClhDFkXOPH9/mncvwx1S+y+nh92W81
bQVszYcpHXs0rRnMttWbUJ8m8/162xubgQ3+7ykZVwJO2qE3X0DbDkxxG1+S2OC0OcXFHGgPbAbt
X9MK1bbivq6Pgi5gouudi/rGvNrotFVmk5fDVPuwdvWDpnfS+1vw6pCQ8/XR2Rh5cTne3l1q6tER
uSvQBwIWEnc+mvpF1310vfGNobe1dyclfTV1PRrnOly6b+3yz20NX3rz7ldLkq8slsh7Uj/XD3op
QH7WXfL39da3xuTSnXetZy0rZlZhzKfye5GWgWFNSOUOzGOrcStQM94loqow4HKpWQA7gvtOLA9F
vbfct9q3ojRxcaYDCc8PjfjSyIfKHQ4uHXaOp63GrTj13K5CaoNYil1gzorvax1BxS66bdits3Vt
tIG4iotkthh/oQrxV8r6C/Bij6e98eNtlJlI84tBS4dQco498SMBuGdX7BX3N9a6DS8rGyI9NWHc
vfbREUfP/H19VLbatQIUlBWvFCnabZf+49CQD1Ts8Ta3mr7sOe/WuT/gwSMv0HTpqmcN6dfe37N2
3hrry9/fNT1M1TiBPIW8kr51eEBh/XFUewCarcYv/XnXuBqnhcrsMpH+21iIoCyOsq12Ntytxq34
9Ec1AsfUcmS9j0kFdg04PtVepXJrxK3gTJmcWb8g+BUp39LKTYNezzu5xdYPt2Jz9FmGewJ+uDCf
lErvTPoce7cBdIntBN/ByZrAMRfzyfNTsbwV+cMai+j6Et/45TZ0rM+GDqy5GlnR5Q443cUgZc18
Z7/dGHIbM6YnWBX7Eo2XVXFnQHv32F7Ib5zNNkxsGBS0c0Y0nflvWcXACwPLU5xlSw7XB+bPNTQQ
O/690Oeq0CPUCzCljvtcMBTpcGVqTAcWTZkPAWvyX8LdkwvdmoXL399FVQKTtrQmuYq4W8ZhXM1Z
IFMxnVS+7D0sKTT135ogsSVop7VqZt2UmIvuKCRAuNV4YOp7rn8ujRtoqLOkN9XRiI0bM5mkebnm
WK9zez8zESQZ2BGzIHs22RvXf2ZFcu93sd+zjB+YeC2luWfzhxk60dXPmYw7le2tCbECmtNSZAqS
2Yc+u2cQX/HPNXRkbltZ1lnLzSCoctB2vTgP0nlrnBZkoF8FfCXcIczzm4DdxEaHFWBOFnOJz0z6
p6hlcAnuDFfycu8o2AhBGw+GRz6kl5qzQzmBXeuql3WZ7vXKz23dfrk+VBsbiI0Ia4GkGIijVVQm
hXk1cTF8GM26A9TYmGMbBca7teW5xoMSuFzNeGidjuVRuxBpDkRl8q/rXdgaJSu08QjaON6iJVhA
S3+CLXN2x5bEC9zSWY/4BfWH69/Z2K/oZQjfbSECNmZCVL6M0pb/yFdlTpk3TeEE/hEZwQOkbjw/
9j7ZKe5txKCND8vWqRaUGRmZuryDe9NvOa/fkqo/rXR+UTnZK/psTZIV6zmMAsAPq0UE/eo6TCUY
06Ka6mCZkKxeH7mtRWbF+tjMkwHJTETQIOgeqFD0vmyKbCen2WrdivYU0nsx2A88csXivrC4MONd
Wyh1G3aG2MAwiPjMBUjK/OB0Q5g5HMhm7wSC3W1HuA0L427Xo3Bc0MjjHWzZQPV8aFZH/33T0Nuw
sLTocuVlkkWyIP784DZmRcnTT43eWaYbo28Dw2oXUq0gpbKo9tbhkOBfj6Jz+dfrP38j5myol9dr
bWg5sWgpyGmJv6V1/ZgKdnBX/9GHYtMEgcrrX9rqx+Xv76IbrPDagaY7i5LRAQc5UT24wO4/tzVu
pd2ENaaH7weFukdq1FFWY2WecTMu9vw6N/ZAG981okI2wymFRn0m7l1e/vbEeiKwovWddacPW5+w
g1hCjz7TDo0gpiTjO1i9d08LKZzz6nn+KzzfG7qTGmx9yQroMeMmA7+XQgY2feVNfsxrReBlnp2z
yz+uT8nGR2ys19JMeUPLhUbtCKKRO36KZ/Ehq9NX7VN35xsba8rGeSWeZ/A649GoNGz6kNK2fvIT
gxeU613Yat66PEPrnAxSoHmviPtfeex231g3q7frrW8N0OXv7wKiJKDao3pGIz7CsjohdI68rgEn
nftyCDU8iPeoTVtfupxM7740gC28lklXfkJi+9wP7CFmM1yAq/rJpeTn9d5snKa2tXsv43gZhSk/
yVz/iMvmAcr6n1DQOF88EQmD6+z172z1xYp0CfxMX4Cc9clV/AmaowMqsuREhv5D3u15AG/Nu/fv
8XJz5Gsjr72oLf38oe18N3ASHBvXe3AZ9T9cY2wAGCC9SeFNbDivcOj5vCJpjjKnKJ9xgypuK1p7
VoCXEK9tGZXDOcfr2N3ieAl83nCNud6Bjam20V9zBz2ZbKi8SC6w2EyI+3PGKTGOU3EArjAyxj1d
/9DGSNm4rwGyEdDdJsNZjesaOFNRhUsxJ/f+Ravg+ic2ptoGf0FqZKGNKMxZK9TzpkmScFLZeNuZ
Z2vLxm4799k8owPMQNHEAfddSe/r9Z++EQnEiuqaKpm4q/Yid1y+uBBcnbPpo5q7e13c+vsvo/Zu
4/DKjnV04OpcN+ndoqo4gLDwHrpra+itSB6S1cQNiadzA/WisBzzLlwSCKpcH52ttWPFcDzLGFpC
bX/W3hhHdTVVoQC48+gvuwWcrQ5YB3YqOCQ15rE/U+dpjP8We49xW+1a0TtU0DPSVSPOiSL/uJxX
UWZEdduStGFbJhO50XmMcSE8UhW8lumeHdXG77YxWx6nkLEcXTStnWA0MK7TN+6ZNkCrRyLXxrnp
zvWaPvrT/AbKdxx4cu8tbuunX2Ls3ULHdik1G2V3VislxTNRkBg9+9Xc8M/Xl+NGsNrIrLat/NIM
VXfmDT87Vf9tBv2QwVCtcfYoJBsr3r307V0fkmEkbpy77RmU/pcZalqBU/D7QYMgeL0PW4NkBWzf
FRmUjEh7NkPZBjDGM0FP8tuOLNeKV4ijO+W81N25byCFD0mcHyP1967gW6NvRWoTZwoksBmN9+1y
clxV3y1ePz50itfhQrNuJ7i2psCKXOnwizugbM+yaYspXAFmMOFcee5vmrZef7g+D38+f10btqV9
11M1rcdz7YAWQHxc2LyvZdvem8R79D12vu0zlyvj+/WE+mRKGp+ep44deFt/L+buoak55OohIsUA
Erj+nT8PmmtjuArcQft+zsyZJOqQDFPQlrAMZXtkh63mrdDuIQVkBglBKuSNBZQyRw96TdUUaKdI
d3rw5+UFIYJ/jxQDN2zsoeBzbkT7eLkcXlJrAf89rLEvtw2SFdwcMgQezbQ5j84H7jZBVkHwfOA3
RTY8ff7dgVlCrbnkvTnnmYJIEYOOERHTDqTnz9uGq6zIZqNfkarCtkGIEyeB11PIf/tZv7NxbM2v
FdsxbwY+6qo9t0n9BuLf74sTqybT3jPN1s+3YrosF28c+tg75yQuDnFBNV43dlv/c/3FtRFbFbwy
0ryT/hn2oJ8vHs0TSOM+S6O8kXfOgHPUL3fiWWEy/3vvcG3kFluWxVkWzztnLi5/JTlB/yUE/vxH
z6tTrcaPcVq91Yjv6yt263OX3evd9gFzyrppJ+qfcS84L8UUCb99EkP/4sLO8f89gy8AZFl37gob
02QjulrHU8MK/1VkCA36p0Vaf1x71uzVAjaWmY3rGsCJbgzxmvOQi79mqN55JTxjUiib78Tg1ges
CKd957dVR7BPrTn2KbmeBl0BONLuud1sHBvSCvKBQBCncbP2PJDhm0voQ7aWJ1yvoIsIarpI1M6r
zdZ3rHh3RNf4U4uRqtcFil8iKqf+lyjYA/s/IHHvM1sTbsV9Ujmx8Ly2ORdAlQTD6DZhtqx7O+LW
bFhRn8YTroGws0FcTiYwfVwFJq8gbQNL49tWrI3/opPjUzPPzTnLu19TNQwHPdW3qVCDgvjv6Fs4
86c6r0b4fkx3HvZyNc+fUI/7VkCI6XqAb0yAjf2KiwWq2qyuz45a84cEwo+Pbpnu0WW2WreO7bhg
McR9/fHsjexv1g9p/nFc6yX/cP3HbyxScZn3d7sT9I9r2aRjda4ndXdJmMc2P/IC4ySbJ+rvUr42
UgNhRTUvqhIibutwRhq3GpiSrwRPW6jABtDvlp+hiKs/X+/R1oBZ4d0TXBohXLSep6VjAVkKCcdU
fWMWJaygXljsxEtR1WcOPHyY8tX94tKSBjDHrn9d78BGyAkroLOy65mqsupM/GwMWwP5JSjcxvD6
2SWUbc2GFdVsLafOZ1117ub1FX4xvy5PHUKx4+WmdFMvbJiYXpCd4aAtzzPywaxuH9ySPY0Car63
tW8FdibWmVYQFj77awlV52qEvR4eaKOkheDm9U9sjJItRpZMTjMPHkapSZwPQ9snR6RWTynNYQ1Z
Fm+3feTy8XcBmI7c7T0oY55dSFw+GpU0n3Fux1EOWeED/GXT2wrGLrcinbMkQXIrinPs1m++HO8u
bxGXPKQDjXFnUjZiz7ZHb6GhzMH/Kc48H+aA+LI80NHZ4yNszYcV2bQo53WgeXrGhvsK0ZR7zdav
l0prk+0BITZiz9Ymgw606vuOpmfoWvuwfm3SUKnF+Q0Ibn24PuFbn7DCW0sn67nw9JkJ/3EmJg+R
VQeOxD+uf2BrEqzgnvNkmut61Wfj+g+Vmn5muflyvWlJ/3+q/SF7tlFmTHd8HVpniky+rGl2cHxA
8T+1oKOT8TAzKTJ28CsHvJ6wYr7qoFkOuhM1eEOAV5kXoDLggnzTtjVNdKCgsDG0YeJwRy+RaeM6
WYK6z3JoYZUUQKMDkPJecuas6DAXZb9w8mtZcJb85QKp5ySvVTI3znBIm97wb7zpy/bHUqdzrYOl
WYv4t5eroYfTxWySOdA+CloPkHOX6RxIqJMlTZjOXW/cgLGFREPt5Q9zy+EbD7lkt0+/eM5YtV3g
Oz7TUJodqfHcwIxLnFBoywkVIymSRKLIlJWaTh+GNHEqH8LkUyWfYsmX4c0fSQ4wEHy6wtlx07+y
cq1nA2ViWfhAXZaNQ04Xy3LHvS85REBeM/ykbo2auK7y37B08qAHJJmc1u6lAszEd0Ki+sLJ8dQ+
NOkakJGr+gNuZ7HpgnKaCgalqpzAGxS6+ImRPzgd4IFnytZBJgoh7lR8mwHumNjHYvArXoC6vvgF
gQWPJMsUkASP4D/9YUi7l8YU0M4Pc49KnoSeIat4qyY/p1P4P4rOpTtSG4jCv4hzBBKvLdDddvvR
9viZ2XA89oyEACEJEEK/Prc3ySKTxO4GqerWrfvJ0Lv8ZS6V579JOuVGHQaKSHpfiwFAC3ZwHS8R
MM1gsDNjFcNwOvZVt60ubqvSIu9WVxvClbKT6PsBgrcUEkjck4GRoE+wVRnS7M/E0aGN1VJ0LQX6
fOaF+yu1ScvkyWZM0DuxhOihLDxgmAlgfG1lg7blLxOcSG/KmRH2b71u6X+Xc7FbgFiR0z6DDpCk
jtM6KLOGb2Sxk+5tXbD8vtwh9nvL50rgX+JjtWYOIbnn3lHGluMeDRx5xwC0FPtQ7b78Bk7A7Qhx
3hbkDRyndBfgXpSMogffmQuOVxIPE/mt+iEqp3pgRcp/csK6jR94inS5xyjuk2G4I2mfpl9RxJcY
QKRV0/a3VkHktMKSyy5e2oAf5U0nMswXUBqn6WHO2DSLo3WW079lBqt9VydFuK6YbdG424OD+BZf
9mu0GJgfI7bsRqTkT9YsTT4jaOclT8MkRIXoLLf/2YVxtrvHObSW93uaZ61vbJSrJa4ml+cQOfmi
VTpU+dRFIhwot9KH+3ICGOXPipi8TNaqmIpwj3zNIv2tU8PDeSRhLqOj1Btln2Uc9UUBGGOUhX/b
rrL1lhGz5L5BdrBA4MBGafFftDrh2J3OSCbyhgWr2HEtdt0+JKzN9YXiqYpvA9zc7jGbdeROZkvF
ciflHjlEMJAdwddh27fuzWzJHr0jT83ktgI5gVfYSUgw4JJgZ21nDRbOiAyFOJ3Z+7QX6/yZ2zRq
t3pMZtW+lOlO7R/E0fO+rJJkptPN1JYJOkftsWyDUEYL2m41Ky3Mky2LsuM1G6jGK6BaIcxelWBT
j4dx3WX/I6MAUaOazKSWF5WsK8AGgCn3xyFdVv3lBVgdd1Ga4W+whcy7P499H9P/qFrK7hfEwDlq
BsF5Cc6fcyF7cvHWsTcER4/+LHEMprzpI0nIl+t73yk845ub1X2bFw5j7sQrGPcrbNp46FtRHJuX
9NqxSLANYsDPDDIrFlp5tsdS1WFL8GKyiWDQ+M0lH8b4AEQDx5YmRwqFuUuvAdcc0RCORN8IK1rc
m+1pm70vwBAUjd1a0uHH7bsXEOmEOwahwwRzJ4vPdklNyaquY0jrrvE28vjND/2WPK1WD1NfIa3d
Rd/KuHgxjWRDiSWSdjC0+x0PPRYF273ki6iGBSn4pgZtHOEqDVJWVvGEdEbhsB+fJLL8R0c50Gcu
cgLmKzJAN2R75auZ/ibDMkwf+YIf71+egZHxO1lwOV1DpLTxGAe1FlH3Tud+r3Xa5cuHowB+YfEO
STG+bud5Xn75vtfpVBUiAmmkQnjCMj3huDH9I4Q+EZ4ReU9HUUfxrvw/3i0dWnQ2dlyenLXTtlf4
YmcYRsGNHZevrHBuv4R2x9leebqkOR6VnQ9dEysR67OdAZFowQBwOvtRMeFAMRQ07f2FLRY7xUDR
r9FjGONi/ADJIohHbGwhfWlOBl+4uusgzr5gS0mGOzqNo/iv3Xi5fMYgZZRAVG58w75taLOZHW0U
xuwp0Ug9Girv2v6anT+3XXcJWhWENT3F5nJZsYxl5FR4tFtjVXa4m6bKIX7R9RXkGtN1VU49ZhnA
Vsze6Bs0gLws31qZUdU/7HhTuLyfxTgV/i7g3txcnWit4GyoS55283mJDMiJR54OejaV7+AE+q/c
LYkecVrid6nJYKboG3ygxCEpbFIpsj6otOMpOLQfSV2ITsc/eH+pziqZRC6pAsqW/wru8SwYMHMy
DTd4gmx0oOcAPn0HYGKye4VrnuHaEanofB0hJh8nJ+AFrDFJO8pTEXTRNWphW5efQSGA5FbLfCEd
AfagkymCVFkefayLZtcx3ZCy531H6XoEWwH0d4AEyJY/+3nEim1lCerYUCEoP2DlH6S39IizXuy/
y3EStC6zbuvceZC8Q5/JlgInfdOmw77dlnJLil8t9UABVguFsXatBivgPqnGjOd42/c8Upi4z4aV
2lQzjWANAmynVMOEYsjrBTw2b9JQaV5sGz3iy9zXJyGglPwRmeFpUVHhBoavoih4k/fpbLHbnMt1
PKV5q/Qf7xPD9MEqEsaKdMC7kCPvCD5jUA+/EvyiCBgTe+ydaUaaZ0lyNPjHMqsVeHbsFwVRaBpP
AgzA7NQCzzHet3rg4sJxCkwEs00P+kW1rt2k72WHgFxbR3TggKIVFAc6WPfcYQgXRRLcZTLt0yfT
1AO4U66W3JBUZOcY08wSK/2FZA6l56rVNlQOleOIsE3f8ritvXTAAN0i48gDbJpRs8aPakBm+wnX
Slo2qDl9SxvXt2v7BMaMZ5e+RJ3aN6XXPfsukdHSPfOhjcVeCVZsczgYkn9sPumyF7UYEf6jIUFp
UZda5p41C2/BhqqLYt0DOBVLpqaHEMdMfeW5MVteTSxCCk+Vg/aMxt9tOl4ePCfz2SFiDa/pSEnq
wK8EQKIDS4DPuEhhTU5lomCFyAn/62yZmtdR9JIBsx0SM98mMo+L/aiWgSHXdJG5jP5wV14z6Dnr
93arytLI9iFC8aD+zrtO9FyZvqOTa5IUUISkLrsIHvQ5ziJdkXmlsavwSW9ZBpliHdMHhYps+cmd
QkFc5c6tCKkJLh3FvzEINSsUsTGZQfuRYxH8/ZB7Tg+6QGI2a2Comfx2ShlPiazGdi5wmC9ZtpH0
1m9doh5hE5qjX4kS3fCxSx8DxaFCF2dYYd77VRW3GQ5cb+4R6SjEc2SGcCfIXCAEWiAlO/nl1lCM
93yR3MCk30pN+9uk2BY6nojgrtNnwUut/1iWoBtskOkSj7jHC5Wv9mzxF3CWrMI3M90MEkbIgJIg
WwD4hHlD6Ow0dGpd9QHlzKwdmoI1tf0JVNt4cL+KPbMJ+CR0ZT1sJDu4RGdMeLUIteJxKVZgQ/av
KEjgb3SvpG9QXafuuVCLZAuK+bbshnp3tIvWJqbAcRQQPRa2d3W4FkJdI0NL5hnlcpmK/hj6YgMV
uF87VAfVorYA7FKK6QoS1FAlWfETUoug8rpYwU35gLfdjO8J9mU6coPag27uAMKlM4jE2AYWkBMs
8jbY28JydG23fb5nOj6u6UxzfZxwDxr3LAmlgUFCHBTWDvH7uI4BB5FSLyvk/szFHSDzsRP4VpCm
/JSrbU4/Qqw1vk6Sm+2vkDwZdnRvpU6PO8Q8ZNmzHq/q97xsOchJ2cpFUWWIFqV4meNNF8AvTUgR
+9aJxX1fiIASrimciNL3mG9yeJKrmIeLFoTTz1WDI/ern9c2Icey3wr0ZUCWpUVfDw6zxawaKBkQ
6wLiF0xK1RpjcJ03oH32Q9o4ZeeNN6p1WLzJUjctaE585ObHIfPxQGHMmrLxGYEQLBJYMnLMTU3i
cfOpA8JFV/RSQNlhiNKAjrMWpzad82mrhpbkoaxXte7Zp8PJEP4bgJFdPxxRoJhi6XpU5E2Kvuzd
gQI7hbMdeRYcd/ru9rW/4/kQ2D9KVtZNVcDbPyGpeIxNBo5KTohCNuKStJo9UUClyq3qETW499WU
JUDzVJmfyl7XWccn/8NAz4KLKuS4A8dqKlNC8gq/u0IOVIwgexnjrkpW/g3o0hw/x8s1cLfqcSY3
DPAX3D0y4S32uBToS7Yp17z0qgKpGlD0A8q3LnxvodtwjmdoRaa7eEm71n4npRVdjJmiUjuple88
+q696zumqgXSgSkfBWZb81kzPGkpjFJZF7+SeB9ngl81z64rjCjoxp9oNCB31a11+5DWtidYAUFd
MNniVeLqkLoGmEqAQYRjdi5OyCDBYyWBbEn/I5udkqcQD+gOKEBo4DPkpRvAJ2fKApJqQ78tleI2
lw9C7Dtp9hS8EFWhMUr1XenzFV0tDx3kYNRRlMpvk894EqsMU4j9Ig02LVW1chZHv9ESTcVdvnO7
DieQwFj46F3BOZp4baQyoOfIZf5ImNHrWrGNF2jCBpNdl6knEsvodzECW/S7LU00JY8wCPbRY8Ro
Jy12zjwxqqtGT0Fvqxz229ZujfOXMdcSPDEtgw7PeDo3nO+yg70NMHlZQEq404kqCUOOzzhGUbXZ
LfvbRj2AfQGdzbLXlmjwlOoEQhBFuwUYmSprugfvhyPx8d5vKN9GXazNKLC6dDfky2AA71nNGuFE
sEkHVN8+iamQ9+PoCoLLzbQLnw5Ti64My2ZpWDpXYwsTGg+mswQvUwUqmIt/sijK5VLrPTfRKZNu
2t96ElaUOCgchxWgLN69jEU6UhRUul1RMW8gh9EfzveCfnZ4WLq/7QREjUfhbmZ7kTOOm7dyg7Py
lcfIFO5rMYc4vxsTBjYQWuB4yn4RE65rpmDPiAEtfbxydFScTmb/KDzeg4dsUQSvFRL1YZ4CA5Ah
2M5rky33C480P+Vg3dGxmuXadjcpx3zzMgQT+b0RpMDLW1Nsy4q4GtES9Y8LA65nrtud9vu9ipck
eUtGyAAnakENk00nZZK9MCFCe4FzU5eiQVaxhV0BHCr8d6oQZ4s2HxMXKETqeMfnSU+FtZnG1Uk8
4pP4NLnp14beorXnZfEOUu3QIsqpWlMfpnPI5m1P4WpFlB44YHHfokbNYea4AsYCYu6OCWjzKDxW
TXZD8P4nOfmcUgrgVTUWirYCGUogpLEaUKeUU4j/qO5e5hwbpEtN2jCNf2KiS5M2EtimCNuYEUuu
Cb44Y+xaSY5Fc6hHA5S5qWZXwYghvXQ2yTveQdszgO6XyMEmgw10k9UWtSuGGb6b+GVCvdCldQpf
Yo7cEdVFsPMblJr9945zPJwnZXp5ERmL9/92N4BFdWXVMdSGiNozx2JN0vipuBbZ+wGb+kp8doiq
nIoLKVvkZh90pDsfnWw8lt0OrjSGWMlhsemSjscEMIvMn9hK1x0CEprPcapW3BiZur22Z2Dx9UK8
oZTG5VQbPQlTHDaP7LX4lKPtSOVNiEdkeeBjXFe/NN6vMfpcwWO99DVqyHV5xWaNJOodazYIyaiG
FAqquZUaAh2/ibCl4e3Lwnn2tHiVZ5cM7w12rmgkUEg0oLFhkXCy0AuzX6ycvEJ/mHfYN8t4sbYY
pgiQ1oCVE/1ho3s/1NZM8NfCwSKRBplyfC9jpSajMVZjco7+KzKaHItsftkS4tta0n6gP1HXb+tc
dVagfqxy7VKqbp2w6JBxyi/T8FQAntF9GfAP9TnDQ9ReKRGc4UXrZwdOH34vBZXxOIFuGf+3WdQ0
+N/vEgm5EDd4HL0ABitchqn3Mg/AWAxO0iPuPtXqmxUdsWtf21T66dXPw9J/Y8gYmQ56u1mWf/3S
AybWYrFyeDVDSua7PMXNVx4wtoJF8TBOfeIfE9y8eLvKclnYWoEf3g/7oaXEU36c0MrJUJfgXvEv
5OCmBT6OKWSdvcUPjFO03lK+J9e0+8EcUiZVAm5kCUNI7ecUehdtE4GXzxQu/0NKloKap+JIsTeU
tVtnqoliQfZYXEM0MD4zYTrpPgoU2tsgTLrXAxogtE7JgtplRFdhLsvQgaUHvmyOMHNIDZi3AfUJ
As1nmhFf/iJonLvvZMTB+ctEywjURI6OQDwwRCdn71q1Jf8xPTYYYI0Z1g0J6x7ySPkMwSVyH3hY
1f6CCpoWDwCUhAkkPum/eoeLvK2MdKE87CvkPYPCTJbkgaNCITec5rv7GvoU908yZHHblLIvdaNb
YaRp2h2UzCpDfwK0r4eMMjxhKNYV/oOn6HBoje/Wt4+T3xN/uO7zErRthRqQp4W18d3+W22XQTcu
uy77IsF2/g2p1nLd65LgvNrObZIDJVXnTi7FGTd//DKqhecN6InzXhmLGrgKIu7wwcq2A46VrCSv
I4Vm8r4drTdnPLPrkYa4w8fCr0q4YDtooxzM1O6Oo+WYbzGGQBpRnMTTXuMXHiGQKzfLQ1lG4bNt
Vf9bSIcvql8Ni+56g8wSXPRJNBOsDCMxtBpKC2rdnLnhdmc2v2zoHe8o6/qHdNHoJVi7qjMfWc6q
JLXL72zzxVsbxuQDvXn2nRJksTclce7GDtgLSFYa4aqaYnXKkM831h5H/XJaESRF8IkK8Q4Zf38Z
x9TsdWts8tumu3se03W916QFr9F44EIq23pqa4yU1iNYOutR0FE/BvBJ6GGT6fZXhpSVL0Cxpdkv
isRINNFGxxKS+DS7g+Jazg0AnvprKRN7W1KQVJuh7cMCilso0wqXuPoDTSddvmHYv04+LRTgI+RD
rZseLwskiHIz00mFqLSnsIs4nIsFSbtYApwAmE0QmGiqcm0FOeO1QzYRTB8AJraLUZ9DuoNKOmGH
HYJDNoEtaMvcNsnO92/ryX6mLEMtgPh/ADHVtppLGU82v+65pO8TAkP+KPAZY7z5M5M1xx2SH9ae
dZ/pQArsruZ8E9USm2J8NGRFUDWdef+EXX8wBj1Le/oAlmf6QhCeGSoy9IO6QY1CHyAwJn9kXODI
E24sz3TGC1xhQTaB0pVGAfjacQOP9cZCMjIHvIhZ3JR7SB9XDLmyx9T1CARLxwEAxcRb9aLVLruK
Lgl4ixTO1HMkFwnVekDph7LDT2+rH/F1Qmgdy1p1Xqa30LVbWQ+aqKXC9hg3dbyuHDmpCV//sTCt
9rJJYjTAynPygT5kZ40t9nloiiHsH+A9LqGB5IiR34Jmpgf71Bpxn8Wlp6eFovA+lSlCS6HL5NgG
BeNi9YD2Wlx/OOiDx6TC7SK96zz2mqu4IPELylvcZwhV5agwBSjiN+yqdgD9WOjHOU0j0hj48zC5
0YquFdICQRv3EaS/uk02fPewBcCRC2F//uqXHZoK7xyGX5gvpvOtW5P9H/S4Up6dxD7sjeUGnZTK
pfQPPLp+VFAtbN8kuWI3DDn2fZ3nLr9QlspfvefjekxGiac25wSdopGZ9rcOlSk4mhtz2NxQe+Qb
HAL4M+XUD9PfOd/Fa8Gy2SCNdLP0iEVx4PhK2nXpUW4pJGYTgRR3Loy392zGg3IjUOGYZ2AQ0seh
EEV23EJePo+rFZiOZCPK+7Jb/4sl3O11arbuTjPwT0/Dhpv/jDCN7HqJp7M+LLixy5qRZFV1Gwhm
FkO/5CAwqz1AbUU0NsUNjeWTd2SJC4LuYdpSaG6DMdAudJDPQEng8beTTB4FRmagaNLdNqbsxXXO
FcW/oeUCcZxlxRwfWG98hw8Pt1zlMQV7jV1LX7kWk7vfxML8bYE5qDnFGLm+wu2sLoA1pNkTpxte
bQ27hTws6ALxPzes6E96WAckyIQsXNphwO+Nmml+TTY/iMqC4hZ/rGMZ/xW5zv74LhMtbrtVJPKC
eSEYBFA8OlJ3qPPjmmGHjdXKJECRx71aujOUzK39b7Vrh15Vo/B/nZEY/W9YXa4bJIym65kSC9Yt
BKhUSyiGSJl5XCVo01AXA2GvKRMYnk6xI8v7FuUbLk0NY1x/BsB0x0yfCR3XsOUtolkWLoYqyTHp
bPBbkv2vzloT7lCKJOZpxrwOQyk7R2m9QcBebuaVj1+tx+F8glhi41uCP8Mq3dt9v888zZd6xJ2d
Nw4/GkHDZdr2ZUe1t4MsCdWsslRg6DE6lj6OFOc5GvDrwY/bMR1vhpH59ZaTHjD19np4Hea5kL91
KPr/OlR59qfXQG3ctLojl+ANfqxkQkRgFUxBL/Hi+rVKYGO4ZwhWQlw09hsBAo7kp5/EepmYd5/Y
GFXooctoQmnuPGWnrCDi7zj3+Vqv1oGTHQYKgwKHT7m2GSTuuNujsppndBd1Qeh8RipBp45ICzA/
S5wwjahdELnVydg49SgEWxefF+RJ/AzwLz3HqIpYRQyCrI9zgcHuXQIT0i1HN66+J4PJOvrqNLnD
Jtr8a58hYx4zgMuzm37sSvKHrS6xn4x38XCE565AkWIG+gDq8QKCGS6gqAFdyAwHDFhxDZKlx82N
og0GHcwP/HcmMc5pwP5F65kvNhp/erUV4w8i1el86Ee11zFScp97sERAbu7GSf3a4t5mp37bMvnQ
IrXSnSKMKsSNX22b3ZgMnWudBLLn9YAdwAshtjc3iYDd4DgFfHIPuwRg+Qa448BubTvjP2lzrOE3
i+wSck8jJ3M8LRxeAeBrh7FZedKH+7ZH2dJV6Oo7eehTiP0n1CNZV/Mk1Qo/m5qfin7rv2P0b8V5
9+1M626CcQVV/y78w+gLiKjwOGQ4KlsE6l5mlOHDK4j0HZYL8lLIcTt1e1hLW7MkxY74CtOc+ZPE
OQC30JHj8HvyEg/PvJd6r7Qt5vsO9xC4xda2vzvMKy4ESoO9K8KK68JNNjaHGDl1Ev2kKbF4I7sI
/MY6RtT7jiGNMqrHuVy0avq3dAmQ16cVEWj2syhEP+vPfWWJHC4evM9ku18GQrSE8bpEM0T/WlG0
KG0wGRDsPERk3jfE3Exj7iuDdWoQBeEkjDp/2aZBxY9dGmNBcjVwCv0MaxnnD2i0exT0RQFhO9uj
MNVFjyZGVynSQcQF7pGoxB4M1LNa9gqNeoGqOm9Q0QxJs/ir4x1dL38H6Nj6ZhtK6HdZ2TJc6TwW
EIKTmKo7UIPgKCCij1iTGATB3yCluHzqkiTkp9aF+THBMy8Oqdc7lEtOIlavmI1AYFwlQOYY93c7
ZBa0qfXssnm9iYe8n54U7O5LVdByeke77y95iM0P7gL2ScplCM+jztCfD8uiYc5VO9UXlw9YOuvj
OF3wvOT7Vk2yF9HBjkuOit755b1HJTvdkBKS5u0OO0xUpwsdGF5tIOIbvuXyPF0r6jsRMLuqhzzV
L6i42vYwJjYfP9elWHCVFm32AvNL8jRP0UAPw5Tniauc7krwy2IM9nD/zlLdS4yLPU4zMZPLqpJ+
fJlDN93CKjGMl3G+IuNL00L52NKx3W7g4kRM8ox1A0druBZWd4gLm4DTHIGrAE9EnoQGZhG8FeAu
gCWPEnVAaZVnVB5klvHhYekKGEWcI7gKNe+AA5s5Tabqqij1txpb+RhE4yuTB7YgwbGxbIj7A1cy
VjcZhT/lLiAo/gX6ZfFvl0N53zsCxv3kwaN6kn2efWQA0PXvBQZUfyXT8sFpESuIFDwhD1Gc4wiu
NH4RCABtMr8GTBsK2Jp2Gu7VeAXy5i3AZSdAZcQKhaHbis9BWxZ+q7xNuajxmHOV11sy83BI7MIv
o9ogIB+2LhrVpcT8nDdlrqP8NiHLOvxFJ+nKy06Qd1+zbcEZh/kxW1/gaRDD+5LnsHooGHby47J3
4Ml73pXvioylfsDk1/8WNnLhOEcZ9296j7f+T1+OA4E4bfIIrrB+ywugu8mYFO/XCACg44skjr+y
TaoLqr9tOUGxEsUT2EvYIm7G0BqHCW6JMN6Lx8w3u+/ZumK46Tex0ZvNy2G6RUuzqENgueiOc09N
ghgGutGTdzM+7gjTGHECVAjFX7LNGa00CIJI7UowZT+wjVjeDJCy31bw1vNbDGEpb7IycZ+Zcfk3
TqQEBa4touUwW/xwNYn0cguvAaBeyL88zOhX2wO6EF3eRl618UnADAO4p1sLCQscbB+DeZx1voZm
QJb6el+YFgJyZVGFdfdq5UYetI24PaQb4cvTBtmaf41oHKNL1HZX1XCCDPVivPF3UbLpxw6erC/s
epGinrYNdms3s2WBLB0cPe+0DQsw6GvIH3Bb4Z9ma44HKaAifGB+Hy+9zgOwLGNrnwnry3Pii7Fo
qCQxrZlq5f4E/tX0FvCpdPWmuWg0naEfR6jz/lAUzTdxgJf/q8NTOd14dNTDQcNB9DUWG3uFMcTe
w1Vb/itjvrwuq82eNbwzL+MwgtsJ8gz5BFgFZde29eEH3R2mC+jqxNOG7J0nhlb8XztIxaGBj/p9
77qy+CvRddOTUWke1xgrohGH3Mx/NrVDhlx16O5BCcy3q4iuHgPmzz8w2aJoa2GNaZCCjA7Dwa9z
W6CkOHIDJ8MNAuICBhZ+ziZCjxtwf+aSy2J2FDJwmec3RYekihhDWl9jsGMmHCwBgyuCygsd1z70
oFjE8/tSsP2Dl3jfrnZe3iyDw4hAy2U+gWAq+xN3Ztuakvn+udhBgsKRGt25rJXfAzaUbtniobIu
Gyct7MGY6u2Y999qgqqsGcgs6XmZZuvOfM0B/fahh5ekQ3zXqqftDYI1OywxnRh05nUlH2uHAxPM
mvx7cczGxxZLI7buA0VxjTIxDTeEUUXqGCJi2TCiYdHgcNNjDuI4qgDMWdg72q2rGMzmxR7akvKs
xhNXwP0ivD6A/G4xCoYm8ph2nXUHjuJvrhEuMKVHS9Uqz6Nbunsxq2E78mggDQRAB4Vf2LA3QSd8
P/RZ13MM77OQ3kCzmt5hIaRQt7d1JFULrxBCZ1Zl7/V2rQGhOcKONxRolxAmglXWYshIj8LcZulh
aXPxNJeOuxo/mCAVITBAM73xH5B6MEZAZQ0i6pSpZGt25sE5hj2te8EsW14SXSjxiCGymU+2M7Q9
whglxwef63W6WYEHPfIQtxD2DWqZolzEq83x4CVtuT+OW5kIxI/7/CbRBK5xjnzw5yF17txOMn5N
5jjZDmKOMEuAW4Wg45rtWFPKRF/ReR3uyxFZf9WKPHl5A/WTk1uWZ9tYD7Mp3nAy5pjDB4k6FKIU
OCCYM37ha4aajTzD7DcBLWjCaZbjoVORstV+1S8baja/1RgTlHE9dip9WEiSV1iH9zf4SqF+bajh
5QYJwUU8RycBIYBVY+hsdB2U5huaXLSQiF2gqNsxvD6t8IXg3jKRihse6Na/Jn4YflRuxXMPPsoh
URC+a+NL/L5TL+WtHyPbLFZub2gWlK3bLmAkGvWy/4fqeC5uFzjdbKNtIk++HPO/Hfb4hhtwaWZk
vKkW7YeI5rlpx5alh3KIZ10luDFR/yetfIhHTN4agNz57dwyHKwExO/o3LcbLc4QC9OHORn77ygr
zYyJFMEJA7UzWqq278LDKHI3VzsS8VwDGRHfDkVK0H2RAiE0ln4/pEKiTBYbvzKBy1n/z9GZNUeK
q0H0FxHBvrxCrV7Ku932C9HusUFsQggQ8Ovvqfs0MTE93e4qkD5lnkxd6iLCX4vE9DHRaLjDtLee
lzyyX1cT1jei7JJ330FnYsD2132U51wjatbBexZ1zajYdwB90F5hfJm4ufG7zZvI/aqrfLWKQ1vR
JnkqCm+2nqYCQjVra2Ukp3bU1kOgDQBk2AoxZSt77nxEfOHIpb2+F6zsLIM7ljBnuiusFpwmEPHw
19E1qiCnWi9TUuHliSkOm9u5SyIc2i6SX4a7uc8B9mDJ/gillLqSN0ADlXg7A2dx21ZBD1HTBuIO
8b3/NwXSOeZWF31uFXYLymtftoeVMk6dhXGTx7t5Qig6rpZX/xkKwKKstvv6bUBTKNPYx4hOdd92
/gtCdHDbB5Hgmk+L9yTFk+cv0bVYdAdBU8Z4tgsOjZz8Im/7ZXHrq2euQ7K5TSaPK3OHwdQOxxmy
Mh3CbiqPcNaTOOfroOd7bZWFBxfsELr0qRr68boCm1kt41dc6/WjVAuhG551rqPxk7n+7cRkwtQa
xPSiV1dGh3KuaHtZtVU8NXWkqGJMAu3uKDaYvNOkG6NRaptJ7nrEsAnY3DSPSRBe27hQJfe0IGon
jSZWihyx+DvhM6p3zboZKhBaWCmnqdpLPOv2Zcr96I83V5NIC0bsJgMID4YDLXd8tHrZEq75cKT3
G3NlJvPzEK7/krWYPoS9VP/cpnAV2FTHoaAv8vmmzau5O/Rc0brcoGZcmSEBY30BsPAyJwpUdCpI
Vz/5xgo1c6uLuNxPtuGTdKbbOU66j8HTUcI1y6s9zv9KXoz1EEkrjE5XNOKWbo454/q8FsyQPwRH
soD+jhYQO1OZ+mby8gRcPHKfchm5t710rE9PW9be93HhTQexOvnXHxqzmfZMf+bIIcTiQvRCgHIa
r8pjkVRsm1wXf8TtiBjNl7Ly910FoRAqFRgu8du673Gske+sZPJnbBd//PJg2/xjvywj56GmDfez
FdFUt22/W2AcXM7OT6LzVdlquGqzsc4cj6H4p8GwOWLfuReg/fALfrmPDgOGwMtsLe4Xz4D/ENiq
fNdukNMpW2o0SSZaiCFW4fFDO/bwxx3ttds1mP27MWpQYjydBI8rjup+ThzoG1rsCAiEumwApU3t
fMmyGqZLn3NqRLaJNkIo7mb2cc8fjbgbet/11q8vW8TSynLKN7kGzvzHAqk8op0vOJfuehdsRX9b
BcH1eND68q9cxvKnpunhaxjRG1MnxOhOVyGHKWuU5VhpiQN7KAFw3pa5n4aDa7v9egJS9T/pUqzT
EOQrGxkRKS5nrz4gdYtu16rKoYG5ngKHz20N2PLaYvx2Fx8QdLXXfMgmt92eOCANtxoh+DZYr0s+
8djdjGcK5hXLXdGMaOGzoqmmXh1xC8kzxJmlVSP3hLUZB8OEfMXs4nN2QT+mAmyszMy0WqnqdbHn
UxZ91g3jwBMqpf9re31Aj7hmjhlrmvFOTud6w96dSE+mxl+CP8FShj+GLo9X7S7TJ6ELcbkiHCZt
vU4dDJLZghXpOn8bB8Izgjt+lE3UZ7mzsXSpOji1PTDD0gw5c8XEyNdUq3cTVIl+Z2HevFTJKD8W
iBJnDHyDzwsttQJpCocmWkCVXW5NFVtVtNIlEbPW/miQsTHVo4LVul7WnBw7/2oTQG31beqXnfz2
Zzuc7qMxby4EWXLWeSscfigNEd03GIoeUm7KXKos50+7X3OuSrWayjpMdezsVBy29xPQbXIkeoHK
IKT2XxPRImrm5AmGVAPF7AenpVe/YmygxLjmd19WRUSjX2umht7rp7u5KVSXBltJmbLTFmLNanY7
bPZIjK8IvNXf0AGTx9ZCmx8Tu7uZeoWUwPp3qSn4e7O6jaV/LFYEwQrPaN83zfgm3FrelqLLHxOQ
iFcL6I0Hz+7bwwS7+GB1DRaNNVYn07uaBosw/FbJVa7OwwUKqZuXO+G5LHdrWY+nOCbNkBXd9eoa
U7fBiVfWeLfFNDg/XJrDUzWw7nT70nMRJEe48z1wBjqpE9brWa0mPjO86nYf8trptLaC+T/f2mAg
QhXZaWwN06dRheNmXI3R3Docr9l/5mZvy9g/oLUvp0BOTOrcIVI7GW0M7n5mBv8XRKP1k7BhedlU
VHWcdch8JiOxhFNnq5ppba4VRAuxKv1WNb4I9pZxuZB6Cq3iByul+PW5v/S5zDlwXziV8ErFamZV
KEMOpG3jmG/2U+c4e8r/w/7uV2fF3+wNFLD6o/K1fpLEh6yjbpbwu4k5x6YaVBP+s43/LS0xmsPC
rSffo1mb/YTRde9IW5QHYS3o3MtGzdGuCBbvLAzrTpqwLGXbauRpmFz7QUlvGrKoXdRJg6Y1BGRl
Ye+amBn6rLtivpFLE9/aMCxvZUAablKtGAhYLmWJ193Yf2YN4tF73OysTTvdevYq3+Bmms+yDubH
RvfIjcSsTvAawWuJzf8MsDlx08FU0zAzTGNylztenB8lzrWC6G5tsKnY5jMtgUNbjjt13mVgwtrl
fR+xbfyO4/KOUIWzK+sy2S3ca73fcm6jmlzDMjrGU3WPtWd9i8HoK14+uvcs7PFOBZ46a3qAncws
Y/0r3bL4b2zjZu+GjOOcx1CMDTsFEkOkTwn04gGh1rpBloJ1wR+3XEoUOvU5bAW6YFvYfrLfkkQD
I685yrd0kzA+uy7oaGpQOl8Zs0cNFJIAV2zUQcc3Rc20hH02TbsiHLf/lgLAA19d+lnfjOHH7ISc
hvngzH1jl9GDnXdAcJghyCwe00OdBlMkq6Ol4AxvxwiLFGQet9C1FjySKhhHChm8IHxSbas80h1k
cuzRM/6p8bkim6lBDN1yGCXvLKHMwAQ3apbb0+Z57pOHDnLQQADlfu3g0dOVMe2apZAV6qnn2Xcc
MApuN1GjF75usxLOh2agzPkJI9wXK6/y6pAk7vjKzLrcxSsnctJ7qFYex6vmICLPQinp+Hz9bTZv
AYo04A1xrzFrcsv59tckAWENrU/1/6iLFwkezMnm1IH34jTFG/tU8i4EN1KSdRulFZVZUFdX8Ih1
1xvv4anQHmHYJ7Gfex3HXClZiPgVbLnUj5vBNl/oUVogYYQyPdNfxJ28Q6ZaxdcWzWZ+dMu8fSmR
HZ+i1pa7tk3kc6NsNyN1UcgT5/753rHj4Nuu+9m5DSJ/LN+4/dh+Qx6Pwn27Kc7Uk5UE7pmbZx0i
f4hmcmEGKPLSufHFOIYUnZczoUbTm3m1U/KyzrKl9SqjZ8KBjfcQbGw+7X4wNQ3ZkFVNqko1PYUF
sC3NLtXDMiz9PYEHNrwcKJrNrYzlHgnMG57gFyKaOluIqOTO2YzFVdzc4eNUD4y5TFDVZjgoJznC
ZtYhtyWp5PNvMm6vlM4unxp3Ora1vwlSm5Opj9bMQfA04Uy4+KoVdIWSji4yi4muyrZia8cDkJkk
4qM6ivXdStm88Y59Fn7YPfHjozCPG/h2WnY2P0DucnNxpP34T8Dt3T2B0gb7fx6iMmZNtvOvRFoc
Mdtlu+jO0jfWmJjvahAQPkOQr7QKwWIIajT4JYDGbiSeYiI1Xmov/fRAmGydEEKoYTv2CUmi1Ik8
wtrgBeEPN83hUASyHG7DOf4/S0IgKgu6id8cRmJOuJ6BCoF0oCBopKd65WZNlqw8xppzO+BDDtt9
6jWrgNEDrXgjbNigRDNfSsxfPr3b0Omif1SvNCeGVPXgWLOFe3R9izuGXfvkW/bCbhF60173ZDQO
deGRd43YCvObsrTNAWABd82K3Sdt6NQVmIoHsdY8Ko7TbxdwsuGWFbY4dzWuya6R9oj8PwDHZnZv
NYd5mbYjkpF7WJHLL2GMyuxNLDlNBLX5oErPWNhiM7bzSzPxG9/oJW5eyYJTE7NtVVCeSr6eV1Kj
8UWrAFetBeW5W4JEvkam0hdq3Cvgudzn2/C4ef3NavCMUyzPcZeDcTH/sa9xUQQB1VNox+GceUzX
dwJn8EMiBz3GMLEwmgyEZ82VwNdmWfRcaVT5EXGB2r1TBO6nVznFezJC2zD/8mWXTVB+Ljzxd0gK
y9fME+Ds3HkewUWxv4ij8KQXyBXC/Y6Dcr1xhwTND7wOaldNEm8Auc5513lMer/2JWW8U3xrmly8
CFJMx2RTeDqT2xPJxE/HqO0n4p0Z/n3wW2rZwq3OVXLXF4V1vBYUf0BnMJrNbvy52py40lL2uDo8
D863RYftwoo8j1967JMbU3rhQzSJ9iSLJX9AZk7uYMSCx3ZKWkYW4koVSvRgHfrWFy/jELcPg9Xn
x5o81+/YXpGSDs1uH1WI7i1ZyQ5ewIYl0l6HBBQEy7/YHXiW6q4EhDHjtUO8wrxpcWkOxIbr+tP3
3VE/a3tEOiIt1JyckOJJEYLhck1L7E07f2wDqIO6KeK9JJ/zE+C1g3MSvDp0pA54z+vtsQW/vTSc
hjOOrLza0nMDGjeSoPkh1QVxMAzNOYrt7hiHAnZIt8WXssHiTrT0F5/u2FytG+86fBl8fA4FJR2w
8JHFrV1o/dcSsWxBhWz7ISA4dbRqwg07Z17r6q8fVuO5LnL0EcOan7IZAQNmgUdM4NAgc73P7UJS
PK5DN/WEQ75xIMub3KAWbM6zE9PHzErTM18iJnFmdOXmqWPrN9WckqUs5722JyfB+lJe81lVnsHJ
DkMibVG4JpIiamERqVgJuWaUj9Z/YVDz6BC3TaN3YVxOHxaGaHS5CjIszomKox2n+ZHrmMZ5iV85
sq6/zrxo3D52weRXGWtYTtzxgIwekjhLK2sggrzVQkSnxCoFmdckLpuLbgMGfz+MaXXahisCWkRT
PJ8dX1b2acSdvqmJUzzJUAUzLviwsTg7cfxfxRWtKhV4AkFaq6rITxNHY7TxPATf5lYdsKGOGO89
+Lr/n1UXibhsUZsnXGoQeGxSCbxtCuutOAhx//ByLwI7aEm9hOabOxEaeHLdFKQGoCKGw3wdCmAv
DZ8xXQ2IWDMjnpeSWnB20dbGpKjn2fywM87zHQ6A8x6tASeoChLE4giZV9ygrpPXJe5sTqQcUIgZ
rP572BHaxT8i3XnsOjoylPYN0f215mThz32+j+uKoN1WL36LyJHYwKhebOUvbUn1j9kUcTTB0TO7
UtpztkalfmU8LJcj1Kt3LFauOt+tSBQPrD6iIU0Q5fVBSJvHzRQLsloBJF9izlQVTcK6GgayzbJs
s6iYCC3FSVPdYhzj6HQQ0FFqmzg8zZu6ip3O9diiIBoyaRtPZR6FAT9WPNTxQ7kmW7NTSzQ+rMDH
l7BX7npUGkFzVpD6rI1L3u7dnhRdNpkBNr2glxbKid/6HmmQs+HmkqpvKfmziKcJl3F2HkKed7UW
mWAqcvbIbr6dAXx0P6ZHee6Z479miNCTSfzxN47nnuUFePevIhIVPrmyb3/afFo/iQC0/dFfPbnu
OtX002UoOtJLZRPtEjfS92Y0ZCPLnLO3tVZ+VGRFxX3MJ2YSHEcWugWlCVHzzIgq/e9O9cl/pE7w
+NikEz7oeugvU9xWGfXGUqQL2w3LLbKEn2kqtIM/UDoB9y/IUCjZIHeM5TU1uSr6JTuvWdTnKEs9
khvxHP9YEEMS70QWsNnFjWRN6Zx7oLJmKO6gLZAC+Q6mJbjNkbTbLCb//DvCnuQnSenmc5SoUF0p
lqG1+SblRKQyyifvd3bn+k0pF7VOb5u8zTdlMxnlxRyx95Wjdeb+6SgmMjfWX1Tk4VpNSV0dNnLs
U8dYXePMr1WYfyxdq+Ng5zaxe0haf70Ph7mx3wF+Q/8/Qq2uzncApGZ5taraBD80w8xsQJwISdqm
bWR5EaOn4BDfrgQpoV3qUB2ocUjsGzhCIQ5oigUe4GJfGZ6tl7+caCPzQGLdUTtZ5vrGDlz21Tx2
vedmpfYgJfCheExoQzxWDapq7NYV1y3YKOAucf1Pkq/XV5pbPxGVRKP+uxLRzy2Fm2UqMKphilsf
UNxZsCOdYkhoR026SVZZrI10ToO/LtHOsaBxuS8thjmTLWu4z+ltDfdscnPnZsr2q2DvYEA2T92V
5q4zkvOTfbtSdfsXDryRuxpWOr6QxIybnST/WJKmqafyOQFsVqy5OTJwGfuQdVwwFYQUIhAO35Gn
5c9KYFfu2DL6+2Re3fYgBenEdBhmvqCEwPu7oaCFNJLgm+7Ryu+MYRTCgyU+dGoryxHPgnsfq9dk
rBx1qdF9QVz4l0vkDcudH1qIKl5R1hLphGE5A3GZLzkNBuE/MzWMAnMHAaJE3CZ421WItAAMcMOf
v3EQSWLY1Xpx5E1ELnPlgt9a/wSLpJyh50JYdSzZZzET4Uz0rax42TCkOFfLFLmUg6Oqxno/t6Q9
X0erd+MTeXX4p3Rru9C/bqLGWYq95Y26/2beRExNW/A1jr+h9JAbpVPU+qUiUKTv0IvQfNcoDqs7
BVczkzLx9PwCPbtx41HE2W7XgGwMGfvTMj8WW59wTsAJ7N8nsItnx5FNuJ90JZbjFPTzQ+C7udxT
SdC7TRZiCg23jh1B2GC9Cc76DpzoXhH2xPTttfdIA8V6htjuoVtJrd+4soGjGNZeHe14c95YiIf2
06Y9ZaY+HqnrHPlwTmeaINqKqSdao9uVs3rP+1sXw1cCiHMa2WDzUzdFJeHdcbTkhZVBg9Bp21XV
02r5HKSUN5+jUI7yruwIU/0g0PnhlwwGWSJbNPK7w07ngj6tp+qpI5+J1SPDrTg2gbS5YrS1Z8Q+
CuLC5ZO3eor8jIpfohojBSHjT0nnk/luxAglm7qdEt2fskNhf0TDXO1D6VICDqsc9BaTmj/ER7ys
CNvEj4wmeWU7c9w8O6HTbM4uCIlEn9sEI+OpqoWjvxfj43j4bOfdjYsZFf3lNLT4IxqsBFZi86in
IqDcpev8FS76evLITE712JoJhfpxUTwA/qmVxqNBBn50+PWReoIcJ4tl9Xp6qSLvZJNP6b9j3hJ9
W1Fd4OMLYcp80mblos67sabFp6vrqG3TxjeGgpaim5rHPiRte0ZZDNrLuC5B7HC/ACyuAJj5lCUI
ND3rwVaf8yTGKsclS34bonjhnYGsonjFUqPxvnq8uesZct58nwJ1pZLDUqgwv5l9Z6SwA6OkvLPG
UZc/G3yAu/JtM8J/FoSnW+AD4Ln2baSurHqPBs+NPyraI7w8FTnL47tbdCE1+3XNpTZYnTrsI3Om
jMFd9anyxDRUaHt1HFh7ZcLGyZ9FWRmHhJ3TdP09pTPkPK7PzmiOBdW7ZVSlYDCm3MdJUhWnVVGZ
Fe+WnrxyGnO6gtoepPIPtdNuW9YPpd+z37VBbNtk+Jc1eR9mt/xctyKqbpORMZ42Dmbm/tjMiid8
RvTR56rTi0UFb7fkb1c2y9lT/1AWz37l4C/s8sHvUB9s2x+jGzeaiHOnAxjA+DaAKI0nHHlU89xI
y/+wzQSCUawOfPwwukm7X7AoxxeI66h76tUwercQYwFH07xd60NpubF44jPZHomw+WKfE15cDxVe
3nOwRoHIRFsTsaTSwaPmZNCMxE6DTYf3nxSnHknXHPIgqlGagyU5tYs1AqVQs+SQYevH9iMy/OAM
g53tJGdcjaI86jgxOSw8wtglbFClLoNH99O9q+u1OdnwR9uDEaWUw84JIlnsRUPzxUmEIuevPi/J
3D9CvVU9j7lzda/nddvy1EdR5V+glLXPYm0NwVofu8gnP099QYtBhLaCHcl6HTjiGI6B1jGbYMiB
eK870CT+MUousidfNrj9eDJTn9T3QdKbEMipHYYom3Uotru5y7mQCU3Zxkvlqnq0Kaxp4NNo9dDZ
umHZjkUdFz/9Rm6UBPGcR/dD3+ITdQIOj6dKQTyticPYTID/hcTIEKWuJQH1ceWWR9P5cC2U1Gz3
kYJH5w7HyMhDPi32g43due0TAifMS4P30A21t57tNiJTvkyuwNvyZpxFx0rsvy7tK9AEwuvidEVr
q/aiVaQ2wxCZWQZj8cbdWC4FleHwbNF19tdh1mLVqWwg2miq1b4bZrbHtWGjpTJqxWKr1FgePen6
DhUvNuodZQeivuQT9eEHR/oc45yxLA5+1FQvWDxw0UHClTpE2ebmo1q7CfTFIJuk5TRwMtLq2unF
Xuj+41Q+3ek8ogZhXRzE3Kjpk/eigxbNknKBHN22hZt+prLon1WQQB0m1GgxXrYGUUyFQ+uwuebl
XpSkLOgqhbgiSU/8r5rx36/9alvW1IP1V1kNYJbxpfU3XrZJ3Dg4Khv154LoBrEz2txnWsTA2mhz
WK+HZpN0Nkn4FRPET8QVMsAxydOKWtE3iqbI93Z25cynwurtU4P29HJdF29X3bMDFja45jOWkDyH
TcEJkYmBiFoSBL6T5jj7b3jh7YW7D4uaC4xNP6Cg9w3VTIPL/01N5g42K7hEwkagAq5l6evKIG3m
qTiLUW6XpYZoTA1ATwLS2eYFycrF1vJvaNWj3fNm2ONyr4MxmvDtJp3sMdlKfTQVu2BzNGSCk570
uoNyVVNnMiTnINhi0TNfdiJ/sldXiTGbVpD2w8ZRpFnwWcd15Fo1u7YP8RBo85mrsPBuNAbsfCiT
xSQMPtMsbsakJf9Wo0djSbbdDyVTHhgBobK7vFyiz2ST1jdDGZ/JzB7S7FZFJBIv/ToxC+MyNOX5
wsFj3Wik4wHT1nD0Q1Dwm8azYvHWLyrBR4s7glrKmkpzJgzMM1HSRXUuDUMtSBs8ROrblf6DnshQ
7W9MuSfBRfUV0KlenR1nEXYVQ1uFvGxSFm77DJRCLm22lV00WbvZTtye6rJbXLqHAU7wyaCIyj9q
XabyPg+vLuy+1jLBZIodZGbCIlDSZc2ZziftxMEYKcKcPI8kr/eEijRt71vE1UDQM0HehTvCL+16
As8a6kMQqdhBbZ4kGdrICGd4nmsyGc3qMqEZbIxLDypU72ZZRII2sBmuTK02WAQkLKe1wBT4eaB7
TEvkBczyAeQUkFz2gcfSqKcxLxXFFk63AmrzHWi81Bc5LWY5JE3cmhfD0feuq4pNZ5GqSGIIao2S
tHZnpW+p9iFM1+Z2PB6jcLT0R+ErPgIYWt8DMPa8QN+U3kRAYh7bjfGZtxgEqLb65cssQCK3uRLu
ui95HrvXuGFG2wu4HAINvuX/IcXBBxdtXQMzFzoQfG0y2vJzXKrwToeumI+dZbQ4jhN6/ANLj7aX
bBubleAs+EILUewn4cERbg4Nb0/Ff+uYh+LMrzb+zpro4rjjwZE9tmsp3aNPQd/4qUEzfq0YZRa3
fyUjnzN+f24DxVXgNVHnnIRa6+3NruS6ZfNohQFxmNLKE/YnX34tpujnG2I4q32zQVq+Uyslykwn
iBCnhrBwTOuRNXx6xTT9Qe3kzDG0VtART6365rC5cl6Oa6N6kjpz8jJ0DnbehIZW0ZqFQ0tbUqk+
MFj93y0GIs10OG8EEdV8TXG6WB9rHq6frTE0vqD0wbeVV+ktqv0u3rlb4XdkUUUs/qLjuU/hUkbj
3VWD0qjycoAlp2F4OxPO9I5keq0fYnbOWVF0au4pjyDsrSVwqHY3pEY4IfTMqgaprryplQcfV/5G
VwV0ddAUprvko5Qdc1NDsiuJuohNletKtwxKmvl0GjRKCRpuSPMVp+lrTQ+L4D06K7lJlEe+nIQ8
uTnzbrvBZy7hJdIo9wDUUJfY0gZOj380JyKSGaiLRbqNHZOtWlr+I/ttNWdFL/sLSWT57ljB+tJZ
ofNVWYH7LwrQ2n6sUCTzueL8Tu6PuHhtvnPTMI7IkZKv47V4RezIEyYwtY3D0W0doHROtYXunQpQ
3ONSouuhsZnbYLPaB2FFBEgXO669o0vpGDwLNxOBmga2n6MYj+x7Pi1L56n1C3tf1W74Qfqajk6M
xfDLyUWbHEqsAjfloMpCWDHzv6JNzqeg2sTPGgv5FFE7dE9D6fprVcxFaVggPmbzNQCXloVPC4E7
1jnFkFS+3MdbsD07Slk/XmktW8aN4slTAdX4Fk4NSz7+eLEfitD9V+Iubyk/9dUdpf3hbsO25gTC
LsjYK6pT75aa6gNV7O3aY2Pst0I/JW7uPQxkUW4F6UC0w6rB5RX96La7kFLNx6tGC7ji+jaS1ohP
niywkV6BfGN1EIPUQhXNe8j7PZ6Rv7CAR7p/4Cqq+CLDkNNtrYP4XEsJ3F919vNErGrdU4x4HWVI
7Yqsa3M6HBxKLClAMX+M5p4FqBFazsAsy3DhaWrKN89zqoXgi0CDa0qbQHtXBG9+T9tD6veF/cdT
cnIPoHvrlFIdDM1LUV2wU2pSIh0d7MN+6PMHwf+xz5cOeprf1+XhC5IE6Zlt9ssfdP1eAo1i1m/B
wlAyxDb1NstAc+RJiiryd0yFcrjNp4IfL6TVJz6E7WSs66iAUNjBZb/IBFMeJbZ+5tMk3NInlvdG
idC8K/wWDEOXYe3+J+XVlN+oFTxQnlgB8kTXXKNH6cAzfQ2cQWgqXD2LhtwmOdio8rTLbHw671wK
qbmwoejbGHY2aC5gPwT56c9yxwcOVqI+jmtdVyjsnEIuhEKWgOVY9s/2SCVUpmmCvTPVmrj7LeJO
lL0YPdtmTYYDQKe/rvuNO7T9wTdq6B6rkb7UG6oTiwlVhC0FkCdmdre9VTS7WUBf3QC7oIqGW0Qz
a8zhMk9o1jyQMI9fYbBsD+hGmuKkN8CgtG7pmGCOBY/LlGfrSwtlSZsaOoqX8bPm5j/E12g5doo7
hiJO5lbuzEcz+zjiaRG2/f95QNy3OPWxcZ2/1sRIsQ/qyIynFfuXPMvstuEBYDl4gd0OyoMRNPsd
kHMKxUlSQ12+D+SHlvnYxmrgqBa63u/ETQ5PQRjmcgfYFpc3s4mL8dmqiuocmgCLDaPafLu8skmq
IHyfttit7gcakv/jP3frbnCuPJsCPOBhmEkEpgSH6+YRmlDkr/hjxHz5La3mydACEh3hU02054xT
QSZWXkjl4dJAEOSN1sd8pLFoR/uN9U0RMPEpp4vNV0Cxpr3hZa1d8WCXLansmYjDV+dz2OALE4TG
zbhEpP1jmApWF/A5GH1m37CGDkd/HIEz6QKRxW6+NiiCZHbQSb4ug+48UaAA+AYzEewo1HWit7gL
MIcgW95CioUPBUHPYk9Ym2i3zIksHKl2JBnQ5Oy5zF3JY0R+ghpaVEoGWMe4p4YWzumY1JQ3XacS
vqUadffi1go2Yg252ZQ5M49uWrBI7xzGBefpTmohb9opIptZ5DlbSloLN6QHaGpUw2c82OsntXrJ
iR6XlbI4XllS66NNcZUkV0DaQzbl/YA6gxCr49C5E5tCWLVH6BG8KUJuwJsB9oGKejQmi0aANY3W
Flk9ByV7XZAbjvFYdDYYL9m/fR4W42tEqVCmh1z11AA3fIVJmwTvpaur73bDsDMybuJjXZGnSYPQ
b1/UJJpX6Wsz/Sva1VN/obw4hQ2E73TK9nTN6uR6GY8b4W75ECN9yjt6O6e7Ab9uT3qqjY5GRVd+
YXR7l2bfLnxC5G6wjNqKKDykAvf2TvwSmdXzlH+YeIvParuiCIrKogOelRef6sIEOJ3usA0vtOsW
8YEEt6roOG1Bp7iNchOpP636UcPKsQvw4TA48IQdg8UQkO96LHlMbxfLZirt4a/aDCEQ6ClgADp6
vAzqEr1jGqr137IRbD8r8GjMMMooj+i9/WOshenurhr7ksWChHZGvDiIH6qYbt9DhAYyHvK5d95D
Z62OletJ5w5eKEb2b1vG48UWuj4Ar3BhiROgIP8DfWAkJrkSPnIebq7pC7vqbuI+NsjVnUU0+bG0
1+kYejaigvTaWuyRuDrrdgEZv3XQmx9X3QXdf9p0JtmFdvA/js6sOU5djaK/iCohQIjXnrs9x07s
+IWKEx8Q8ySmX38X9+lUnUrioUH6hr3XTqrfTjrhQ9E2D64QZXnGq3GoqnOAJdLcw21jQwNXqP5s
01hcUSohX2FhmXv7xqnd9rT0LvIgjV4xP7BoRva4Sts8JP2mfUxN33bP/pSzncfhF+H/q3X6lgSM
8PEtoB47LugD/SsnvP+fbqVCA4sdBOoyiZrI4emc0PCTkogkY87PTItBVuyS1Et+IQzNxnOEnWfz
kYZVfymDpGlh/3mqU/8kBRcc0LJz3/AQ+G9IJKi8aOMS7zFwIHDt2Yhg1o0arHp3Y2/78ZSZFblb
HfYiuzbGd1jdeRnGgISnfcROs/gOvqyElmnupVs8qilW66loskwdummrzTq3zi4mSIt/DH2ZOFkA
8wiOSB5Gl+lF8r1aI5SOI5X905QH2ybW+uKnFAM+jniMwejWWZw8+BEjli8LvCo6syGnVLU5WoNb
DY/gDogMG6tQVZ291N6qYRsGIsPWtcyU8Kd2JT0CVqYEiOA3EYvvLqPm2WGxI3gJTUGfVidkd22x
h+QAEGMW6fCnwUyvn8CXqeEJ3Zw4su2gY1PQ0Jknt3N1nHCa4kFsi/AuUrnhIoGQifEpp7PZYlfk
y5KHsXuXTDkDc0iJm1WGZlBhRhvUpo8uYfCoJTXIiIcQR3RfT9+QsP23VkmcF3ni49tOOaI/TOBz
fBdNs1aH3MZcedjokMoiVUzGw5JhWKkZ3a+7aWyL4ZoZCID7PGuYvcQyMKxHGqG7k8OGhg+6nItr
4q0I4kClLrAF85Bk+rgC8hkPsJD3sceNAnCqpMSSdZJ/hlgts12CSP5ZMPJEDYq9aw8IAC9I21OA
7+vCtefYz+XzyMKs3HNrcBBjcNmEsjGKBH49Par1KprHlwZ3BSoIC9php0A1J+j/ABce9QIba0c7
75QQBIbwB/MZSoipDYojNz0CGkkexbuLPcTZ5U2s/21XpNj5/qieoeeoeyzA2L/CCmwNKsVNFopO
FAV2ds7DGnEz9ZPvHXslaAqUqJAkcBEV9UnMw5gehYihMrP/TLtTmbTJ08Tc4CVp4unNhCvFqT/a
5nGSnX4wLqcD6sAEYIInNyAGU1SyGNB8m0c5AtQ7AbeUf3QyAgc3rZO8lg0iE4pryT+0oEhSD8HK
andh83pE2xsXF87PvHlUctU/k7z0fvsdSjJggss2Q6PRu7QZCyDQv3OIQ6RL+IVME66Z/VSMw2Ps
OhmDKhDbV0ZFQXOMXRZGCImmCJezj0uB+s/DdsYp9MCHVvw2vURPg39Pa17zUT5wZGAvg7SOqiao
+RR8FDjlHlPWZrRKq/iIzXdb5DQbGGYCdzkzrZzT92UMAwyrPQfE3swNCmMqZyol1rM9C9nKZPsc
19S19grOwSCxqBtKLGLfCvRQdLSZxxFtgzV6NfWQ/igB6r1HAKO9nenCTRawhubDrhvMQQ4df1Z3
uvoSIxQF/m70S+chbgPRqXvNlugzXv3IO2wDoW5fhyB1d0HLFrZFC/RKla+ao6nA+R9oZdOX2KYR
QrCmr+UrqHXHXODdIFwDV0ynnCjHvxhhIAuwpS/+QYBYQcawGvoUfYTsoy+1ea2xvX+W5K+0F40Y
m6E0Q6T+kAcZUoVaMavaqdAOKLFK9vqGELGIYbbuEpZ0ARplp0Tohq+Lt7xfbIFxyHiIMBIA1C1d
HNdDvi6cciVAcy7oNgjKs1r69EfdFfMTk6qRIxFQE7NpxMF2VuwgNCVShq0L+BoqxM0VGHd1Px99
5t7eUSUsTA9bHNxvigvOdpYZ2IBrjuWXSaIWRfDId9MmiIZK7px6z5Ce56RFKvTpRAvthHEmZGj4
TQyCv6X+m3RdlQDB8uUF0DCDwJiNMskRwZA3x6Wpl79tHyERNLAzEa0LIqkNkwKatKjt7kyn6Q91
4Qy/Ac/ygOeBAzAuSDd5OpJufGQ0P7glkCz+k6tSKyec37zbnpkX3yfDyQN7FRYi7dCJn3HuZ18S
t3W9m1yTuQQWTeqWYJldz5qnDUOs00CYn3MUSYJGpGWMapzqPHsTika0xPBNiEob09tUz324s9ng
p6e0R/927N0qynfsesfiAfU7IsluRd91kTCMp1vV9nl/Svpywjq8KrFcfSmw9aCmYUTCD+d3iENB
NvUDGPHP2Iz8LGKoOR6HaGSAjnmqvcLeREJYD2q9axOqnBNN1xT/bIYFaJVet0mgG4iO6WY/BtN1
njgfaDj5Himi9VVnyAQObU0Hw+DDaYB3JFvaTUiQz1WkmpJvAFwJkwdpJupCPStzX4fWW05jQ6W0
UDNmd4g4uoXXMzPw/2kNAqQjyG/yezmbvPpl+BTMk88mrntpVM7oEsKqlvskoVyjUwka1d6pIApH
yzgTSufV92G/3jhnqvSZ12DuON2pDfdwkbroyc8KlA1IPXtxIeu3Md0erJ8C8hNPfJo0hZDfc9bd
38S+KcLGcMkZ5seN5QsAN0nT6aIHt7LiYEU5rMPFBzEactakG4kkjsORVrAjdOKxJnVlYfYYTflB
e2z17bFESNS19wRO5fGPaeFhfbJuD/vYpBFjYFSgXP7XIWOt8pjAfFd3E2Np5whUifaGWiTvztaF
nVcDL56mKrnlPq+gz1QELfRJuLbFFIsZkdX7jWIJDdReKvy/WJEytrHdJZlQl3+U6PMSrCadkBdw
PW1XHgRRB/U/sQrmB5JjMv9oZcUO+ogoTvOzA0Dv5GNQDrhM1Yoya18GpV25WGcQOifaJ+mgWbQt
fkHLbw7TZ4TUCj0PDCWeVR/BMsXDOPLxQz2KaD/QegDFR6+5YV5U4pbiXvbSsD/o5ioNdwPgqPgr
19t/D9LLdYV7Y8aCit4nb8rgUzgwZ0iIgJ9/GJVhDWDykecY7pT0HtpmBP6b5NZxdzJj+owKUsGq
vIvnPND3Iap0WPT14AMlmZQfEhQzFFnwCZsr2gSZaN0wEHsLMjbMjE117So+gE3gUcuYDwlb0nU0
QdM89OXWmevG0uMuuagA/7lhqsZfgGbH8nliu53/lzBnYaiyzPn65Leghy9LIxFfs7iT+gFDPeeI
qIBovSQDrLhnQFYlMlfRVf5DD+HcuY6ID6AVw8v3X5XfustzIn3GbQISTo6guh2anY8+rb3E8KAY
KWMln0/JmHnpW10mqvrUoln89Ji3LkUqPELUIuieonuZ1jAJRgF8KqQp6PY8rEtznUNSIHaLE47p
YXIJKoTz4Df/LK/pHvXLNH5wdwJLilI9lMAbZjrVHXRDTEsGDnR8tRUTOWbo2lv+IScXqT0wAmoF
FKtN1D2stSrPHR7chLV2Nf2wHor+vfFE/pMhPgUGcWAYSGIlUSqDXCgYSg9KH9gNOfU/fMLB+MYk
w2NkgvyJPVMeBwuhvgEfuvgaVKnsn370anDIRIUO5Vmu7jqA2ZKefmKd5lJWyikff5VZ1eTvjEcc
vPeZgxzlqFB04F2wOlH1Tc7BsOKIZqLCMNxiBr81TJ3z0xRi0kkhrE0HPwPQ90EgxBBfRhCTtKGl
ppcFIta17akNE8D0GHcT+nAk42z5GB+n1BQLRSIeKgqWKq/tnaarX2Je8B4UD1VZVBHDqwH59BAM
JwQI46FdrCfP8TwyfVqMTKb3BfMuWMDEtMlfPF9ZcsMxitVK+zELGTCo1CJQ47GsAGxIHlgXbQpE
muXhUENAKblJcwI/dri7vPkK0zFwfsnKoHI39PHesNdJzGqDPR4bi9QK7iqEmR3FCLILsJ9SdxGY
s9BdXnpc4WwMnZrLSRIgV3+LzLHBjUOtfXI2R5swG7Wjy7cCHmwsZrrSrYTPRlrkefIDVkBTfZN8
g2JxYZMpXuh2kVv64TxnJ0QHo39bWOFX+MK2bTYzANoIDkV9BiI25Al92aIDTu1aXUveX8zTvud+
mVII8ZiM1tmFJiqHjwWCAvlYeB4yj0cSNvo3urs+vlFTLfWjrCekPqelQ3nCg1vzG/0BI0wGT/Qp
6akG2zheGBrwie/RASMbsG5S65ee37YOdx5F6cDq1kPd4M9rMsMlHA1Tkjaip921HjX2XZNHsz00
hVBLdWQOPSwHEo2YVDFxmZtnY8u17O9JVlD2xUzlGBV7ttyQNXZzk7A+EYGd4cWuuCbSV8skqPlX
9jGqOPASIu6eiXTYGH5oLiGeOprVFxYgrl0YbowpEgN+EuqPYa8vtdt3j6u/cpZIkJrLxWYN7m3C
7oZnH2ihuOtp/juc3bprH2oc9192gAtzTWhVuq9+7Tz9XksSOw8aRG5/t4xoOF9c6+gKpIa/vmFN
99zjpNvFvZUpMIEP6Tbx/JRakCSnDuOB6BE4SQ7TpV6G7mKBBrlgNwZ8HHFs+/xBL9QOd+SYYoJp
bd+Yz8lpnPxd6cVx/pvMSjXM4pKjQEIoCnaqy3w9oNtkAXxcA2TxV+67zcuS9fk3aCYgCtkqjpKY
o/q1leu4PgK7NiXaiUpHHhojvGHFBZQU/xq0pf6zBf/NwqfImLf2Ie0m/Yco/P7IlDwGSpwy/n7w
k6W1p2kIgleqashvQvId7jWvhtyrlUnMXiZI1Q8TKBzzoipGah8UisUG1vKa9iQY8HiAOlP6J8Ap
zXIG7IRGjgbbR4s/0j/PuyjzUE/leRfR84i+dRiAzDW2auh9XsDLny2vpchK58l3xlrf+y6DMY5/
0gyyHeVcZX+i7coZTm+QWCQMSD2wGi3hi8nicLrDuiAfcHABA4G8InGrMEfinEpENqJFUyKx/htS
mnA4L64Gl+sTW0elOZo2elLax23ERCWc3jL2ZWp7hTy1g/wfbwuAaPnyo2Sk561DjuYcRmx3nEYJ
lcRnARXRFDDcPXV4j1e86NvNsOn0nROYPCJaDry9xfKq+GsYrDg51psjLVaEnhxw50/iyJyV8MSu
+LIi42Smgn3fHuJ6Mfq3StjUnVyQL8Fpjtm2HbSKum2PFDXmrgd8En7VfgZBgh6UnKYb7j8f8d4E
19w5Yh92D04TDO2p6bE9Q+cBVn4t25jpmQ+tye4mBHfvbdTWhJiRWnNUiJsr7m7PNH/iiZiXBdUh
+nseI4yTs89w0kwFQpwBUtSBFquUYBCBCJ8Zw8zNmRgATjQS0hzvnueVQzipWuU/qLFhqxbjbBe3
OmRZZ2cnJktpdPWMYzYxzqPUJbIkKE3RcMbCBHHa78O2f9EGCdOdtYObUjBE7hddQe5+azev3fcJ
Pyw5caIA9VkuSICOZZkzSBIVeq97M02A0GKPauZBlRkzMy73WeDj8eDnwcB20W7WSxYeWuW1ww0F
cv23L6EgsUZM6gWRmuSwadY8xTUkRRCAJYNkTiDSavzHAGDdesUfoM0Di5e8PWj0Dmh+1YoJAWO5
MBcXrFhxpuHAqUmHPLvOO2uLofgUwCnVdWJVxDpKME/92TguEvFk7rv5Cf5A8No31aSODNbm8i2G
EszOoGy4QvpxpG5UfhIhpSjqHqdNxTDwl15TGWDxCZOqvjJIKpabouidrpyzWftM30HDngyo/GLc
XOEryUm04MiyIFLEzEYPrchYxeg8Wbw/NhjK6qKrOaOJDTeM7yKodzTNtGCxqCca0z7CmnVgg17I
C0TnPH3AEx/3L3YcyO8+MnzjFl2Khl2FXVlT8lk6KARKRKzqwra2sL+Vwyrtn1w0zznLxJoUngox
IBR9M9nqxM2OzQc7Qh3x1TAKnW3J//lW8FvCy2I1L2qsInDCrLDp5LhdsUf5JRk+F6k9SAxtG67+
38G6GAOSpgP8VS/RQGBbu/LIhMSyP6CSWsTLANL8E61j3x/7bqECIeUJgdBu8ezkHgr0UxrJzDqj
ia3X7Kl2Rzq0xZuw9lqWcyVvg3a/EBZvwr0ajiUFdancZt87XvzEqlCwaYUG3J31MnnzI0sEJS4W
vYw95DPeyAe/akVxRs4untgbJcFdmjWUuoaG8t80b6JXTmvPfuRrn+knmLCM2ZnmYJ0XaKwqKvue
S6e0NjNfJm7t/aRqLChd1q/hXe5uSjzwK5SASpcA9nK33hJh6oF5OGoWE4NS26x2ZB8yLjEEZvXH
+v/ttZ+yMN9Pju+/WaX4I5BK+59JliXOaxtIbj1s5IqhMCq15n52h7m5mbEjgQ4+l6gd9r3Fdv+Y
mZk40JfCAw3GxK7vxVEgd+E0z3Sk99S+8YBIc+r/eMhjQhqxjEu28Ar5EXH549Qmm+qd4h6cj41H
KIk6aXA5hWKKACUNWI1sRrrGjrNMUdoggx+eqXjwSlFPeeooRx8qNHmXNLsdJZJ9IO2BvVhSo5MC
+hNP46f04mF7ReZ+eCPPpxCvmcIG8p43QzgQ1cgOnFCf2GFVwCAxyp/wLWwg6jkpHlYw7OeojlN1
F8mI6n302MO8Vo0KPKr3gbUtry0PDmM5Jq8wLF3iPRmuxnc9Fe96q1WmvjHXQOhUXZDpO0Sn6XeM
3S89+XnoClJ7Kp6SNuuEf8Uj6wYvSwlt7D3n2x4fi3GW9W2O5dq+CzxtmnwjaLJ7A0o3IDNCsSfs
h4LkMvbGi8NViFnDHHqB9xKWFcM1BltIuF5ZzmheuqAq1kdJoR+ceysRFkkk5gjFGNyh51fQGMqy
iPQv0a5OOx7rPlbVE/FZnftv9KZqfRiHNPCgLDWW3CaavuHbXWfIdxZJsPfItLSiq84nv0TGzcYb
0INtLUV/HbTz8tSbZTNkwPwnrmcWbfkIYp8J0hLW0Os5N4Pl059Jrj1qGKTFqSXhU+9UNYbiQofr
bREAgUGgNfgwxEOT+P+x6VM+AcgAI4GgQi6jAXLh1H6giRGYMsQczJckVNNbWWE0hPwoZU9hWJqT
Ry2Sn3HAbiMnxqt/WHsFw1NO5+rsKQQ5huCUSnluF1Yx26CH2bYmmeP/aG3cENqX3UfioGRI90gg
YnFn+mocrxUaRPtcjk5Q3JF2xShHuEnLjMkoGUQPW7WaPHCY4LhNOsBSF5MRAnCpyzEHOtvE7qsP
SHEgfLdB73qAkjTXjygm1wIV8hr5r0aOU3HFWopalXm/1xMeJYSrcHGOaRb+zX2U/DeuQhY3OKTU
t9DN9G2g7RePDRkC/pHwiOxVod1M35iC1/kpKfw4fdIkbtTUwdRM/q9ekVD0mrO/+bKu6/U5a8bS
dY4xHTtQhEok5slVHeeF6cUWE5AJFT0INv18Wnyx4WVCYDV/qZ5BFm9HTCLsjzqmYttrcmnckyZK
pPlBI4QnF3mQGTRyZs8FCuExmPhv9NhYMVl2yXFpAEfNbOiiTP9YGOmDLvc4b/MemVLSEbVsdmgJ
WQCxGAfuJCM3heAR0j39wGCY1heMNFhhhzkYm98L006Nwgpn2Hrop2wQd0L1MNnRuTBkAPW5HeXu
VhCbMB3tgU9hYYuAjjb8UTrudqtazxtvmEo5KiYv99OLl0G1fRVLo0C41oAboTlDW/snJkoJNgYr
ZD0fp3pxnJJycl+jRTEA9NFWBU9e6XN2TYiNw1NWzMxghdcyWCpiqwWmyXxhntnLOLixLcE/4aNH
ILRy6Wzy1CnFkQzAawnPzNxLl0sy6Mv0OKmE+r31Q4Yyg4cN+gCvSIhDqfrtOteANNuDu5DrsmMP
DoBvlzYjthku6Wx9gqXrz87eugQZPJYKDU5z5t9egnuUzMv6YxtH8lyVIRkBdmwghTNw0ku6w57A
3aPyZJ4uC8vP/r5zgtJ9kcGiMhADSchqSdUC7D3xe8OzhQdT3MtR5+zcMOwrVDIcLFjT+iycb3yt
MLrpKI/b24Ct5YcHid85eyaPT0xmAQv6/Paib7G4TXUQTNcmNC2juieqBP9KL7aKbC4dJpTNgA66
mL2xvdm05jBhf549MEfYKGqytcz0wU3n6qiQoGzC+xa5OlJM5hR1s+F8JSFZiCbCjIVHbQxk82lw
++yZIhI/rCnHKeOmxSLmn0zj2/IAEiFFgaSaZvi0OvIb99gaWx2XMaa2RcMJWRymfFLnhzwt5+S9
7uTgvGSQ8rwL7jgmuWLC9H8wqH5xZubQZVnWeVzf0mbFeJ3mxqJLNNANPi2e+Zavz9Keoee6epF3
ymFwoUTm6MP1uERjWR8nspWwmzlRLl7tFEb2U9S5erYaMMArdaSfPobIi2f3UpXsg5+oa2z/0bXM
TS+5RpuImo7SaD+DFpLtoeiyDawgpiV7WGk0FnAY9AKXdNR0m5M3QqLuibEiTzIrcAb7eDMZgSjg
6EkJ1f4LeGlfn63giT+X7CyXH9wq6HEQt3XBgylKnGBjCUCuXeppIRgmKVivGouXDI1ntOq72MdQ
dp74sc2VzSOu2klPTAdYiKfeb97aIH5hEeVjgsd/17+2dQSR2Lg++3Mnn72APrXRy6NYY8+8Jtvh
fYTFoPOH2Ac1edso0agmdAgMHMJzFpzlAGGNqIBV+8+EWMrPyMR181aTye2drJVh9BzPOFl3dPnp
wGfOQvGUlJAHXjqLnZo42pxBrc5H9w9LZOSnOJ+Q001wKYqrnnvPPKCGxfCc+/6k3sY5nvynQiKb
dbvRWc9RO3OFi7a3d5U7o1pjasvYefYzSnQ8neUApNsbiboIJWRkj6RclOvkN2qkF7IGs0LU1f8z
XeaOCdI4kqqLRqhhr5q3PbOUhlJI4SGYcYF6EuH3gfJ3rFEiluh09i2/+W6f8EnB5RlwrcD7RYQk
oTMFUOdw78fy7+g6tf/McQFqVsArNcc27IP2iGKil0dQfE13pzOFl5S6jIuXeD2Sp3Y9jBYyhFMC
6M/9vIGd8zooyOiYMj4GlpNWE8hUtsVJtkFs/pYdU7YphJFyUxzUT8B2eHzsllX0FgSEmQLcZnM4
XQXZClQT5KE3H4px3vRNvgyboq5DRXXshOVJoGhwEkuQZc8KzCcr1vxAnKHML2Z7NQ/WZOFUZWiq
0g/RAOWAxEhBF/bIijcbysI+0QIbeq24dQNmOhIoMcbNoHmxg+Sg4iKouUJJPV+XhE+kgTt+VEhV
a3OeGIwhfljnsKsfXOva6LElOyN+gA4IF81gsEUUE46dOIaQ80to4nmmnqHKLMGZTTZM/RLSBrv/
oBYAnrI2hGHGSP3/fY8jsWnrWlLQAdn1BANuZ7Jl+cu37B+89zZ3YFg3HltJ6ZZM0Y5xjkIeOlSo
uQgXpHKSdA63ta8l4nvz1ufA76HoMG19ArTAemW3eeYRALNUlofRVzNwNGQo757lBab4ycMnshoy
98wSA17B5Db0MAHOH3yBDoXVGyge5LGyG0v/QUzBRNBS0BSNu2PqwJtF+htNjCU+FjRCS1V2Ydwb
3Qtqz+kdpQ5HN/MdLPxAU7wnjcVobREHBgTAoXYbAWdxZMHDGkqPdHTOk1CQ2s2wLBFDjOmyLgR4
jFU41O8jrvLwvU+3VXhKEMov5WMnP6xT6rDWCkmjOzAjRycQSL8bbk3tzaJBOLHyXCYtApIDChxP
PoVuIINxB9SZUEpauq675D4Ug/s1KnoIaBAoj7PfMQhDWxcS7wd9AFn8uogqOIIUYCg7s1ZOEBps
7/8lGXvhXK1wzT0jGoZNplvd9l5n5fCX26twnz0WMyTyFsYr/u/aJkMcWTDpcfR5LiZo1oiRxcUP
jY+1YwbhIzhKhj7LF6gfld31VO0UWXobhfahdON/bAYYroEbZ+zRkW9p0nTASz236iU2DvjPi1A+
HzbvTsFjE49+cQuRDrh7OiS8eTSuSXcJw0wxy8YskiTtxU97rxueN1Ba8BDrzbcH3LWuvhWSEXHn
OFN7qWHEpf8lSyktDG5MHM1mG3HHzyEC77l3kTjbK+OkAQ6+noMEuMjoFupHksH/NjutnYHaNJ23
qbJaGO2T+aP6eNcDyd70yqXPr73sZr6xB7V2ddKccK4yWWibgDPLpFr/xNbi6+oYzYqpYCUpE7/Q
uEj50/NDuod1tLnDVNXvUKZB2Q1LQgTilJQfoqsS9auI2WWPe6KlGHC3celPTyNy0/I6E9Tr/HJt
gdymtiuGoz7kznnBTMRCRKix/FbNdtNVC9PeoxoZOp2HGpwZm7fKy1/QL/Oks8LHDj8SS7B+EQJK
bMsyZ9MHCZRxfl/UE6+TP6Vx+BZFgfHe+qIC7gGuwn1DpeFEH23dDG85rleWuk7JKi8qPTZlw5rV
l0Q0jEz17OfVjbBYdFX0S6irmUqxX2O6NLsHY0gM4sQpArrjul2xOVBnOEn/hlitq2oyBHzWcGxR
cX2c63Hs7DNApZCvkbe+/B1kZJbtBiJBmVqg/a8fSR0qMLRLjX0FahpkUCKhBQZYlCGxVs3dUNIG
sHuWW0Ivuyz2r5bqBJCsgzQlZq3e7OtoTdBKsVeub/lQjx4qnAUK3rFUTRQ98/RQ5/fh2MpzyMxm
OiluCOigUWvRABCMK36abJL1V48sAEmVwjv/VmclAcqxj0L6QGwuI97FseIJLe86uszZ2PYcSfIG
3lZJwX3bug56VUVTyd43ylHrlCxQ1/QkwEhHrD4yVf2sszT7SHsmbBgyHaiXVOMDBO8vLPZu/rk0
bO3eIz0BoT1UBZnCEl4lMUH45cmgm06Mu735Tps+aq6cjgjtb/Pk9j9h6C0lCWG+sxKQ0NaBV9T7
hOEQghDU3qsg+TuZwAalNneB44Gxb6CMR36dYAGdU3o7eElcgjErn+UlwaO0/i6DHKecYN29UhUw
2cFElQb/R0JacKW/OSMLKg+AFqt4rBgwIcunOinoxECoIR8inIlXh8FO5n3wGI/Jd8Las9nnE3ag
dwaV7nIFA7s6exVXfYqqevNAcFB20x/qFhAppODIbCZAsKKW+474EQgFYt1FNc+CHDioQi37HEC1
GVE29LiAKXywZVQ7woXM9J8LAac6DsFE8PIOlc6GzqUiro6I49gxwPldk32m/PLbJhWitIz5aHip
UE3/Q/kJ4IxMnP45oH6Xz47E3Pq0rSrHHZmiSAcF4vBHz9QE8iSTNOYXr2qZgfMJJNJWRMYLpgHS
EWokSmPVE6bFMJr5a4wJnmS02bkLEV/z0s++fDHcvryWHVXpcexAgd7xq57tvwRLXn3zfV4JKICS
ToIsRCYxS7yNlbgRUw/8Cztd4fd8wikjsWk/xlYOD6xb2+aSQr4jwli2jIExVsTqFnNQsALvQXLj
9yXDG7vwotcz6S+s+o01JON1uF37extNDnP9OfD1PVscnFemIjpjNwZj1v1AQ4kwLjKJ/BQeIiP+
d2UV2W7bQHMlhBWiM87qO2dIkNElacZXcqPRsm0qfBYYga5gcXHfbaMMTLwhhMo8mJ5Y+VBOlR2w
pD3tdK4PSYJRBy7yMDT/pINz4mocE0FULjVgGWR/LL6uOb4yiIK2ruWX8jqmKmdJwEvy4LQdUqa+
lLymzNc5SFGqGHmrh1kHX22pBpFDGM8jXDX0XuyPd/1cx9mFlC78U+TwcR4wNmGuzNVMazYNI8rB
pMHOeKkbgk7XEy0NMoy4B+X87Iyh6okPQzo1Rjc/dyaBN70vQkM/jc948XdeWYYRrhoqBLULN8Mg
8w4CHFJkR9A49W3SwRZugQRJDhWMmxXRF0I3IFqvqukY7R6imC72Rlabt6D6YhYwQyFjw5/+R8Bw
pZLLxAQLMhJKFOUeMRquVD3eVMfm5wyqStO18+uU7OabZCWd0Yi2qN5swj3KVhG0TdI+BTnUhW9F
wcuWKmMcuPWfUaMjOvUqBuRL12Y/0hG370MxLE0RHc0Yb6dGaDqic9sZUBrhY42dL6Lqg5FwIt+b
h0tDtJFyDgl+phJ8c9a26zMlmOf8UUFXETuTwGsqGH2giUeR04TuDLqy7gmPWvPa44GeaBPSPyxV
gJzullRO4j0e4PJACq0tQqV87JbXDBJxfW+CFmOc0uHWu5Y9C/yAnibeStMqF85XwMtCZg8GXGRY
YLlfVUdUPcsl6w1H+tD+zKegf4eDW7Z/lJ75F9l3fvMyO/pMCrv5u3r51rO0grGGmMv85PrIX7th
QK1L/GLYPHCNhmAzAGH/CIpNsovvnjWW2YL5RNDqMxMj777P2uwDjBYiujYeUagxz1/7J4Kownqf
oiW5wb9dgaKQc0mQHnIKzQ6nYJBNo263OVBYwevds/YlLGNMm4C/TMHUv7i5gut2sESON3aPUmwS
IDnnULJNjrwuwv8frgPLJHezg/kwUeAltC4WBxqVyaXjoCx7DTFWrwcWTiDPszB04+vEhiU9SuaC
xOB1gnVEnaakm7HTTty3mIUgq8a1XsPHpEMlDr17CkfEfU4m/+ZMN8nWoTx/iUUe1RfHJ7n0GOAt
dk8L8zf5JqZ4+YW5nOVRunR4eupFuNsScHYzCwRsbFkkRfot6U1v7ixKEP1S9t5S3bfFEnT37Zil
ap+jbi0OpZ9G5qb0Ghj2aWv4lwvaYcjmxH51FUW3EaOKDXwQe23xlqxOT3nDH58xQ20MD3OAVRo1
NAQsVGMcYAEjdXINGOau9Hz/gEQxKvIzRLTJECD5hjPESFPkLZRWmzAkvccBATggjir1Jwnb9gxt
ZGq+utkN7njGnY752OD1h37FhHDiyh3BReBlW8sHnA88S00zg1bs8FNAC80ywr9iMTsPftfM6RWB
VKPv0UHzUaAZHv5iCO2/SOnm3CpXh22bXKPQXHUKSP7Rr5gK7SF86DMLXn5qzUP1VFdK+vt60Ch6
GO7L/gLm0vbfiirGwt4O0QV/jIhef0GKpS4sx4EbiehzIBuUruFT0BhDxBkwEb7FZRpZLEmKR/jK
zqya79pzh/JX7kv5GwxcfcFJkDcvi3U77ytB0TRgeChFzBQLFXbOdJNc+6w7toVczEFNZvhMcq6e
s/Ca8MfEPfliY4VZZMMST9Swa/G7joM+Y1hbBt5LDuycw7yZQ/1bGkAbv6FutmwmHMbSkkypxkOE
nWScjKUbY2puQ4t6+38kndd2ncoWRL+IMUhNw+vOSTlZemHItkwOTQMNfP2dnPt6gmztDR1WVc0y
OoKgnfigybiZ4/L97yrKxAjDrfJ1Xf1tY8FUBfSseXZ8O33G3stpQYUgyPerf1BdSoGrEg/pqtQ3
xdoWQLgbP0WpZEr8/T9Y59J1zB53aMq4KrqIHNxvm/ZSbA8NWrz9e+WOGaoJIuqPbJ9VJOpW+lJe
JJyieMfVAxSGZHzMmWnShUmp66DPUBBUesXOM5HBXCqfcyXMGZo0Clwxfb9Nk9zxHjM+vBEXtYtb
Yzd3MDH+kH4fp5dEL23msDSUYf6t53hi9IBaWfmkpEQxya/V18CeC44grM61NSXULEaBtK4QOXg5
yfcTjPjtujC1fqHJN9bZZcbsoW3bOhyo9ktSi/e9d08OXui7GiVTPAoi9d2xr3LonUnIGFWEXmKf
wejX6Y5cFr7AEPYwsYEiDJj/REjRXceM6qT7nIsMiE2w6i7NGru5pD6A4XJSmIN0KlcdcKwNn+zJ
KxdxTnnrBj18hm7Hkz6tQNYbU5aEhPCC/lgdF5n60dmJeRNvOWtZ89m2guxkiElL3Cc4Ni4yzexn
Wrx8dx94pfMz054RPvV5wDdrQ6BdzwkZatwce0wdJUm5df5CvyD7Pq+OS1QoO6QlymbYyay+4+zh
3k0SpOC6kyH04+Znf6kjAjBY11mEfb9C2sFHPKisO8q2jv5OkhDcrnECktfLsvRcRMZAf8uWkTe2
cMTmXY6h5C5rY3C1JlpjBBJfxwGsEmdfzG3oGMHsKIqOy7YpeErRbzYup4UaqsmqP5m0UJKdqOGY
1zTrmpB4eL1xZ5kH/lv9FsZ5egJZqNsXmZJTA+VPzQ2fSlMYhVXc0N27KC7om2YEuy/iCUnBdpRP
0MSy5CO2TbytYuSVvSW+4KIRBWnCFbCTveJ8BB37dcCw2F0QGMYIG74lGPkjsMWMC2NMnIrOtpRy
tj0uapyoIdASn3vysHBtww+WU3M/9nT8blOEqvpS9Yn7uwOv0B2wtQ3+nh2LOyXmUcinrHey5myS
Rm4fbqNiDP3nvIqAR+qYjMkdzfGR3PupQ1RkGPBq2VA1gBHA4irOgmxtjz8ns/qDaNeE8YDs1pyA
t/WReOy16/sObbACJOMOuXiApOwTENyyOCTdmZMVXYxaufFvZBtOrRu8xZW+elhNqpXb3A3xvVOv
o6M5nei/wq9rINiDihERsS0fsNVVLyn3GdgI0Cbxo40rGDBaOFq5eHbVgRtR8eZge5IXW9uZOfmq
ml8KPtMI5W3q3CDfdFr3zhkREqPZicBkSz9MZfifBecncoyc6OY9zX1xdwd+pizfrDphh21DmTq7
ackM9dFINuWNhC3+LXYVMznP9jASDqJ8rNEJ31jLaOiBvKIX/UQcotNoG4i5jO4zX9QgOSmb1tnG
wfDmJafYR7HZx5rT2x3DQL97XuwBWiqyfMuaQ0aQ1UrBRgivQWTlVC17/XpSrzjbc1Oxk4LRwm4g
OBeDzGtSV/1UnILL/hjCzKebnJTbslO9F3LboGabHChMnqm647HnmBlkDqaqsNLs9fA+Kl3fmMuM
4xOtxnRIssfxl6bbgstKusEcQTE9eGPl/EvKLNd/OEMi8CLaFh5aYpjZv2XVxDREjzhPr0kvycxn
euSSlUgXXCZDYssvvypAE/5+DvEIyF3i2cn47Gbk+O8U9s/5i023vQ/hTiDqhnXwYqwhvNMM6k7M
ajAMFFQ72TdMLyK7TgImzSO8oCA/pa1Zo8ee6LN9JfkHdpAnI4MaNLhLhfUTvl8Oww+bQjXJ36pH
Wm7ojFpdGYGHWYNpPvGJTdFBpKAmkXIQutkbDktoXjTU1pAut3BWgp9J2HCdKc/IPmt/FHqLLdTt
r4uUxJaFRL5kw205aTYO6Sd2O3TUqiDbArOR7F8z9JkH6YH2z8x38R+q0TBEGmwPlxWlzQWZRyLv
VC2Ei1rtldRxr6Y/Dl2U6axspmWmPSLwCIRs/dBb47+K+UuV9czKq9GfP6NwdbXlZbFWOqqE4siR
ugf7NLOXaTLVLsnPUArUEc9eL/vMV8yvuslJ/dc9hij4cEwdNnY4OtOzjcGyfswAi5m/5LWwwxTw
bbtPUolrUwoCDfbUeTVfYLJ277K8LTSdQAukYtIXwCu1rgDeDQNq6axjc2V0jejA2ZNuiypdOgel
r6HKN6Fl4V6Qt6iO7X9DSltEiTUcuJsndJfPNVNmm5z4sAPZHvXffoH8Q5g9414L0NYMa+ygdgKL
IT/k2M4zj7SZ2ieJ8hsfUlEE8jjG1hwcsyUk9jLzpn6vAcHkaqv1WBY5Vf9FOhIFBFiW/9erLFkX
G8qJOvfG9mvXdwQs5wm3z5I6P1h4zVuGZ6XY8kFxhw+DgH3ItoYov6Gr6B+Oe3zeYUA6talY0LeJ
V1aaQnureZ5dB+WwK5zuV5DlKPr+bAPgFVX7SrTJaLxJKVJWgPICgs/hogK1KhIvuTDIcQzFwl84
pMrwocos95FItRow39ggFzMIiv14mFMp2atFVP+CttM8GabUnNiBxrwmxuCuZdRiDn7VYI+sdOT5
B6I69UlVXT68KJtuMLt34AEsYWrQMP4rDy0cPChUmbnqnRELDZBkn+Mqu41i0c8hDylxNraB8FDb
DIKgunjLuKN4m6tCk9FIOOO+GOItV32gXdeAOxING4zfQ6Qr0bsPNJrW+a1w1jS7xLmFYN1jruV7
B6M7E5Ni5n6sJyJwYP4MHnO/snyOi/RcjhtHZPJhmCu8TEBy8xdKeJiNGieFnWY6zHLHrIbG8wcy
KdZ6go+kdDOc+IjiEHixVtqRfs8YH8Duoc0+JnlKxYbPTtygmca1d26CiQSuh5dqm5S9tO7XTG9+
5PdIYIrBViAHAFyaN51BqvyHENVZJ1sHtrW3pc1OvnUVasEbLUVp92l3TPzfAsuGT7jhfWlKkPBl
2CTxE5MrDKzwgGrBvllOzgBVq9DJv5nHQYa7lH4KL7kxGPHNPZk6pjpY/GtImiTwgqudZ3B88KBR
GPCMTJun9RmVuGzvY4wM4wtTlb6jsbhdD3VgZifv6ocosRjoFMrrmdA95wkcxY51T12FNawxd6f0
+ZFw2OZdmI72+GgUwMQf4Q5QvPnaHYyP2pnZLQmwB9Y8PLPC2p3aBH3nZhghQ1a/R0GphOZQhmfs
j6PaWM2vOpxJ6W/G1lUBJyUO/W9WkqbZc0KMm7M1k2tcHvBBRHojCFpNlx5GHcRdbAiZwTjvl/G8
rSfhLswPx9q+cTJGTgVsJrvTgsA8PyO408+qPNhiW0NVCNhluI2FwQTpzvYWsByuEjsW5C4xm03B
Yf2h0PGCyIhnx84wrg6QPMRtnizf/fLcdv7Iyt4pThz+cqoHuAiK5roEXZde+xZ2BCUMVVtfCTDB
hHPcYTL/CprQ6x2EG8Yi/sJApsK0uNre1lzGsJTYjOEWccK2oxBfX+IZzFeD6oKLiiLuRlJUs7oj
z5J3bCAcUPAQdmDwkJjbtSswjrqnFFM3KaSiSg4NIV18cZRYr0Go3iujXy6tO17NErVwLuicND6F
c23/ykK/rKlbhrH47i+luU1AqNx1QCC6HwHdiN+PHDf6jrDJlgPzdJMD8TsAFhs58V4T28//sEnL
Uq4BCTmSpWEaj6ziu/S4Y7f0wlxig2Xtip/qdJb93rEKvyiosOnWPjplO/KD9dY51FPbDvd11HBT
8TwL2yvkJBLgVMSjRTJ1WhlXdkmEAwI2pxjNwJCpEeWyas+omilvCqjjq0rXiG1ZE6MGZzqlVLfV
lK2DLIoqcTPdivtJuKOiK8cMlo7AIZzohY8Tmkk7hxT+6soPu52XIffthyXEP16ByLY2FXkPDb2I
UcnBqrh0gC22X2DG4v4vusmeDwkhWSbishDDNSpmks5jbNQT6bRluCPF5f7ybLapjY/L7uokeUNo
KnTIBoej7X+wDzou5xQKmR3OyISC+DOVHStEqmlS3WNACPNnQRLw4KQjgd0lgoHifTbCf9zFAiFt
k2P6jUBd+Y46le2Yr2gjmh43ruvpH55YkT2DoF3Ur2LkAnuCqoDViZgVLzdDZIb+pGOUfzQibzlk
NJ5o4dHibAfmAkki82AAhHX0qHXnlEfsDm71YOjiFO82rR6Kjb5Agwb+YYXIy4gFiXpXOutwNva+
pHgbLYXAdeFivxsy6ZaXpcctfSgdTjHPbmQwHqVwR9VNjwGQQteC6HHxMACr65LajrtPfTaGH8bN
vS3Aa7aL+DsjJKRPjP18ljZRZUBUijYbD0BKZEfAcezWQtNmpjeXLEh6oZSFA8wsNHx+Zn+sG4Md
1Wy5aZcz3w34rQ7FUjFDYO1T8T1eHLZidKdZ33A0EbcEBjZlhAI6zmY4d2a5jSFz2bQzAI9mZlDi
ecxENICjjfTAPrOkCQ4h5dnye+A03q5cOSAlEpV9Qxc7NWtcX0Eekc9h88YVt1qdQdmpS5bR3naz
RQ6ZZCDVnVENavi3rCnoAiriPr0rulJ626Tzevdga4+mTCDeC57UymX0QeZzNSdAgbGZ1fyme5lX
Cy68eHctV9zPS8knRlUGIyn4L3b/zhmY67dKQjA/RNDG/rgyFj5j30l/eL44W4aY679dLzfPYdfw
iKhhZUsxKKa83TAAYWfGqWltBvC2xbZQE1dabGiYTeCq/3fHXAE6VWZjM2ow9vPLuoIHw6Y8iJVr
xYtvUuh9fwA/IrgUoN1+lcwHLEyeecEkQjDg2vpt032FWuUXFLjU2oF3C2iG9TRKM4virFAN4QEx
n51J2uyAvjFDC+wF8yMT/CT8SMJAXwayrfM1ARj8B+s8meos9go2PEVb2er1I12hXSrUdpjsGbga
iJVPsQMQY49brW13SeFy46oYkFOhUuXyNcN8G+7wXZHdi11tffELhm9uBLsAIzD7GL6mTNVXwn0Y
+/Cmwr3ABsXfsOgtJq6O0O+VEfj0cMtARQZeG/y27Ur7hKoYkfvnqPT4ajB4VdWlo0UWnIPTwvch
Qkq1BrUn60UZEPVGG5ipjIZwxF+4NHO0b2KqUA+QrjEF2/GcyPvCAyexBVpKcRcU3/LqQiHQZ8D+
jAFovBlHcLwYJYl9RhdOomy2sWURH7RDn5OtMtgbN4gEmn63rrARI/jpNNbnihkdC91Ta0+cm7Tb
Rjfoiu6HNbREBSVHKP/RdhHcd7bbpuIpGMGVQIhbgSZzRjyBoOdalARierpBtSgJqvR4ewJvJgzI
Qa14jE0GdATbg48lm1zpHqQMv4aema3vuKvM0y3pwQ+sWuuMuLVa/JRbcnNi+uPvKfwz4NmpyOrP
IRZo+uaHEfYTER5O3YqYtPvi5wVH5nhSVM/FmMV+J7VrXXlPiObjYQ6eAmfigtioDD93BjWN6V1t
av+RfYhTZID1V8K6bMl56NoR/YbnX6fnLhVWcp0jTf1OYRAybimWI2gY+M6SLTN952smQ7HTjA8Z
FXc50blwWgM/rPNE8mbUB/9tyKzWvBVZBF0tj7D/VjQinomBrscQ+i04V+KAYh2l67QBsAgj6U+B
dbDaLmPjv+kkj9xPWROeuIaIcy+MC4pDHeXsw2EIg3BTeHnln1VkwypwcfXy7SYRNuZ4acxz7ruM
+G2dOvt5nrqJTz+GaAbEg9QMfslp+ujVCj+MW8QqDEyLDo4+DTmc9ojYk/iYjBZbhswl37Iu1yQR
sKunOsFYd1CmA1zj0zDh8WKVMbUbcG7ICh9yxgrhB0MiWg7AKABR1hZBlR1yojjho2ixNae+eiEg
xc7u8kEVLwP1bmvL07SCd4xa/sWEEShiG4aCSmoId8ehWbDI5xEe7guFkvpUlP9l73xqCXBptxjs
SAsFPSsIdZdnSvtIJFqoHPQaB3TU3icg5xQ3yry/GOwHXAkKJ3wsESN6wBqB96kcL7mP5ZC+Olpq
jHAetIo16zhM6PVN/lv5iq5dMVlVuCHi0bGET07U1AjMRfAQ9ovTbjqFOHCOtRU9YvWgeabkSPNi
ElA322GUVkh1C7sHJ6g4OpJMJVlO5Q7qWUG2DLtHPWPAlUHkmOeF8SNslH6AfS+73pkAAvkhdtVT
EJfYrGShuluE42x4cOeJDwdCRLaXLg6lw8CM178nTzhaB1c72YSUlY+YkHyY3HRt9e4XoRoTM6cu
Zb5tm2l9fwAcUBhMg5jB281g/iA8DpptPqPcAqfhUVFBO30LOkOo1Ckz/BNRSS6eWuuxtDb05aJ8
/L/bHGAWeZyYJrx8AyLKedddox7GqsKkQiTRs/fMIGoN4mhs6c2j5OJvEg7WcG7GgGWXTBv6yNQI
jtcNABzYWc3Is5GTxGFRzqKKJceC3zCz6129uuZyienH6ncRw/nlHCLe/3TTgPG37dHGD1OeOcHW
I9/0IecRagq8e6f5G7V5zdiValr5IcmW8BP5kpjowfWLU3iAME3PVe7blAAOVhMd3FmoAZdXhvtw
G5Np1xcr7Vu2JQBQPb5RIr+kNKpY+Jg2PS0pi3GzDlRwwRWU4SQqndO+zTEIPmwsOP4erYJ8xe/J
maPyO6PPjwEsE1taO4NUp+pcYXd3L2VojainmqqN4kG33hpOn1IQF5cpkb1b7HB9B4xgvMUrjxl4
aTpJNcF8jTuQB4cRPxpfwfW2uJC1BBBQtSbjo6R7nGKkhCrW5aS7vGvhHtFEZB4hNGDVEPaamJtZ
IM0R0mP5CtUOU0ioLSxN/jz6vMtYKdJLhhAw0V7UMViwOa5Ot2bgdLpv8Ia5z37RY+tinokM77M4
vVfkWIlA5SJAdg/EUL7UTOGrV4vGgukrIH760ZAWXXjgOgOqgQYN7Jb5oP6o2p489sysSxzGVBQe
s5gtUAz+Vcr0BnDxXGIZOwetP1IkylfTdR9DvNhBuFnbkVt7KwnQ21sIcCGn7W4YkZRxPkC4BUOQ
vMX9qB0GOZ5aigvPgvdQJbXpuzvCpzxfgWB54WyjTIgpHSk7oSWPMwkw9brBr7qrwKUebAyQ73ju
KGPqtKvOuc+wqSRampTeawHyuf5qoojiXnCZ+a1JAwsFVpE2cj0VXIbQnZzq5HuaWgDKf5ge7ZNa
LsnZaycL1GWTe9W38m0lD9yBo+w3riqG0bTBe+1zLXo/eStZrcxn2UkGJajnfQDRtMeWJ97SEroP
RMD1sBoONn9+rLjf/mNKFvmaM0XfMvFQCyrpv2HkKgFcQWNXBKXh+QsExmwsVPAydITg2KlHMMvM
k6N0BvIduj0VD7Kvfg05NJQrT9GkMzxTDZVc27Dk6HpBGV/Hj4lwKO9QZeTQZBMlKACZQ5nywzAN
IUCeYVDmDatEac1EAHh+rC2ulHyN4cByCodTwdxlRvAQTUA119KFLE+jPRP2MqQr9TtqQ2O9ySqU
1fMARsAjxuP2SYHcg8OD2WoCv8UlKhVjk87JST8OgR9E1CBxM2imMwKbyWzWIHSCz6AwRRVsSgzs
8mHmSDLGGytIh/FXCCzbFdslmBMiGpWF0gRByuUkdhCIj7Ha5amI0ifPatbMCShPum1x+XL+4G0l
lZIkcD1mQkt7SRrCMgdlhUmn7hzQTXmAlAWJHk9yRspVbMbC6wIQzTQ2/NERTjNSUkY/C+rOYVM0
1vBJEpu374LDWYdnT5TG/SpSXLYbmxuZg1UJU9zIlCVEwtAqKtSx5q/UOPtiGioNJSgLFTqAV9In
9rQEltfcM2jvaU8ioWSocKflmEY/4s/jjfPKEv1zQ+iv254yhu7actm075uFTeSSqWzKz3nbjeEL
/vg0u1W4WNt7TTlLdzBKGNQ+3apnoBS93BFUIlDCQB8e4ZZIJ7P3UpWF/yZKS1Fe7BjxtOQpE71Y
23P5kPScZLcJX1l5DFoxypMy0ne+EAnhgDIn/UFgyzMMtCr1Sc8JCacwGdL8UUbGxvlXghBl5iIj
md6jRRPt3WpGTySUez+wvqmTdvInWNqzfIGQw5+wpX9DFUey5k6wz/PFcg4W1137d8u407sxDcM4
rSTw/WnTun70ivxDiKFGfXeeWVXD8acpyxrZs9KDMxKs047/z9Paj7dhkq8eZJSl7m1hYuhuYIb2
9jXKPC4BI3EEiqsXW7pnUp9zhrhKBxSnJx11/xLlVU+2slXESR+z/UBIluACLsMIv/Zj7mGO/uJw
l0znWgrnuzDUL8xMVzl8P9iAd+DI8Nd1sZq3luM/DUtDUcAyYYO/4Xks8geYTHV7G4fKAywJu17+
zP4yZa/EdzGr81pPig/N4aCxm1PhABYcHHlXS0eiKLFk0Z0R9S0cNcBbx15HDd1cU8oMp8uolV41
xdblJE5Jz6rpFElhYQVxafrZSJCc+Izy1L+0pg5/x0RL863T2SNGNe3gWM4zy9/ZThH9qhcXRxRO
p1jwd3KEOeLgo8TVFpb/CrkofCFJ0DNfZ4dubd98t7B/091C3wT4jyEo/MuIR0wxh2OBZpPn29uQ
lXVfWQrmOy80AAhz6Lr0GldAcEj45MMdqk/1yUjaSuA4KBIMUDurf3gG5mujwvGQcdn5GJKseaTe
WxxGDgB3Dm7deysoo/dYmOlz4Ibk0QQAQIGJUpHdJibD3yFrGrz+2E7Ck+X6DYFtChWZlFmJLTny
gs/YLqbrf8u6DVegZsg4iXtOe5BJTONbiTz8A26s+3JL5QVbmaXF82pdeKGt133B/DWRDcsS+wLB
iV0MDwE3qaZP7staUzDsafzsXCIh/mQGq4KhXOGf20rvCnalJATXJQDI9dz9Izk6XTnTU+6yaBoa
OPLU04/lDEmw9yvGnIAkCPq8UvAdzWSIcIvwkyus+Qz/8orH3ksZp6xWX67fNQ0FfJb82m8jrhaY
MZ5QX04q1FuVgPHgMCOSuz4mHX6aakoD95wMCyreBpZSHLzo0GPhmgfC0oiQoQqabWWVwr5fugxW
xqbGuLK8zZzG3Gw7qqWDEq7hRW1VGkR/RUsiYZfWQXgtWX/wlnXYyrZlC8+0CgU+SjYEbqMIdSb/
rGM3/U5cUdwqj3aNbRfJtj0hu1RE52SVHpVcFU5GoW1winLbBAeqegr5kbpDdcK4yZ4O60z+S+hF
4wpaAG7fIcUkIxrUuJjHwLVKgvbJ6J9hBiUTGExR25uaGTtbKAA6SY7NmUgCVq6h7DMOdEAth5tm
e+gUFbmvOGxubWXP3paRQeXvorIW6owUQE6FOBgT43pW8ALJcpYOWmgcLruImVy5HfPCuaOoftpJ
EJSgz4My1OcFc97XCN5F7Ch4j0ChdDLWpLNM+mrIRJW7Afm1eZPBiK9p0PyZfyCaFyS7dCFDVt/O
H3dU0Ev/FJR5aO2tQveo5jmp5tVcRIkIfTg+JG2Kqz1ihVWim9g7qlCO1ZXzguNjT7LKkLuGnAt+
1n/ahe9U5S+EeYANpq7gWrOyUeBq+frNiDKINmEf2H89MEPfVu5YYEQST3zDih1g0yyYDxFHy+pT
hg4mZJKDJB1HfKfA1MEfkAcFvENf9tCqJyF6BlVNPaARR254mbq59y9xgc1zHwmfk0zuYrzaz8rr
2fEdTGuIYMryH4rWuL+1Cfr6RuJGZ2+N6q1Px3La5hKIqbrnIoU6T0iYkiOAHT7eLW5iNM81MzU0
Xe9Rg00DgfWGqab7M7scwOmrtezk5nYhy95kqSnjIIVdFUOPVX3bqogKDq3c4QBdIqGqfVZxE9+j
xlZvoZMq3kEakW5yaqeE60PK4tybLJA0OpewmAPioU96GNJLU3BV21l9lL/hYujeBHe0i829x5wi
WpnIF2F/iIEjtnb6GtUko/+Q9KinuzpBMWOIK4p4N7lLiacoTVyemaRv8fqk+MydWx55efvWt041
3RF/bfRrkTce2eQ2bcNyg5qrGuyJMNWPHMopvSVuIMQ1kBY5zISRbv2Nb6qwXsPMA4hhWmqMyHoT
zdzCBKCSMIzqngUSlHjF6G6q7SiH5Z7by44Vmc8fPl5jbpmdVuXeScvGQvQRNm4Ba7LiOwoJLP+Y
4fuEvZnNgLMo1GRUV6PbyPN60+w+c7IpkU8k1Y+rcwFQGeKYTZJza0BH8OzwPY13dP9k7qch9qin
LUSfTFBOizXjw3aYnu3aCmDxq7VwO3mPyKijwBYmlp98MMpnLEQfyMmLpmR+Q++KzEGjncHOwi3u
Hkkp5+RyEw7Qd6RaanlajDfiZ29Gwbqb5Bl5DdnIPD5ov8/94zBFVvhGfBuL8IaxuskpjY3FB9VQ
Dr047EdylxsGk6SX6a6E8JRERbopOWLRkClJ8u8pfXThQFBPvpvtKcluEUOmeu+SmmhO1ITq8lHK
IOQnmEZJ74nR9IxLzS2ADXy2rlSKG//cTFvEq6Z+KzXHlwurXVV9p3Fj+Ye8yt1O7HDp5GTOYrvp
Hkqyfe7jJJ15uBubtKkeiB7IBXknn1ELOfZHGCg4Dl36ElnpY6bY090jGVByzduezAeagt36FYei
O0P6ZJt+c/HKpvO28n3a7TlhlSi3QYZ/jM2q9gmIklx9K8kfiR+nT2v5uMLK5v28tHxMuxqEto/X
aMZ2uhNjquQe7aMqMbglSJz7CS7XCkrp1FPK2+sdKpYhkPB4zP8FNPX0e8ukLZu/LeTXNMnqRSDk
5IdShsO4G7ICf14QpIwNhQEVy9xvxswxNZH6tVSBZOzkS02oqjADFRxMWmFOk1kpdpGRXXyv0si/
V3lIzKxS1vy756jNCSIfemJLwUQyfteMaUFUBllvY1in8ZW6kfvekTIliV5x7iVcwZieGROZra1N
kcVDy3lwdb2k+sOm1oYRLzrMtWUjGhnJO/qvZ4xjzomX92Dgs0iPJ9tF2wYxkFCMLVv6AIHZIRyA
xGxYanh9kEvtKQowZM0R41XDa0zxUNIViGZUlDBdRgBrTm1EzSTwEAaIpEbAHu25DETdfi5pwz2D
BJblJvW1HW87i9HOnm4NhRHSQ1m70jOnMD4yo6e3vFpVyBFZYIu0PYYb7ZVZcoBwR5pfYLCiB2y9
0274Tv3woIXsKExu2SI2QFbdDxkzgdnnYW0BL0RR4krVMxDb6lCxAbu5X3oXnrHmY8zK+cjcOhj2
LXHUfL/o0vZPrFs2FiluTg9OE8NoXubcXUDsxd279Ds9vyt8jiPV7JaZ/2Qm9zlhNQEwGj5VM51o
LknvwcM47bN2Fmji4axm78yWkXhoNiE8EtRY3QzuBmO3Mve4Nd3mFAhAOfDxqHQ5xCbibKi6yiVW
02kru8ssYhNbBPY6OqVWNzfE01paJTdhNobpFbh8jq9hGJoUw4Kf/Cb577sQZU16zQ0Yy/uFOs7l
LjJDHzwAR1wGGJqAfHbCsoJvCaOWG2+XccJxGi54p2JGtaJwUefrP8m6+xyP9IUXa/hKItJ9PO1j
8atNijB9IP8fFWdK77rlUCkhn2H4mGlPwRJRIFZI07wtjERxDhEwLoiXs3ocZRdM3ENoVeWLEDlE
LVB87ZW0cFxfgyrLJz4RLALYr/ueEV9UxwHoLDXsF34MvRpQfK3dYEGpeQvWSDgYJ6z5B76xbnnD
5RS5O7op6paHSM3fuKboswya1IE2bzHXfRyHTrS33AQmv3VhQafiQgqz2UdLPcDO5Cj7B4wUXvu6
GrrvRbRm3Md0P4/8YlnFi8aNkET6uMyHoE99ue/mEIRNSaWo9+oJaCl/ndbG/YqImpvHhZ6SeWeN
vtceVceo6hiW7Fgb1sqBvpXZC8Nd41ZGMnoea5rPG1aTAwUd7Usxu/0/Mt+gAcn7BQ+xwoaE7W3A
TW8C2PznHCePOVmhlaW7kRHq8LdipA5gPkX5hlRiuvjoMdh2dljpgbKXs4xek8HCsOnC4SgvY2X1
9RmhvbN36MbWeMCIxTBQiLRpbxVJjJOghjDkEA81BtslOSHjor1CAP9xWq6+Co7YvYfQfZzDqhm+
RTWU+EzG8CtsKS7talcdha6tt9FTIT4VOOvPZTa3D4ISDN538Hd7XgnaciLZ/PR07q4QNAcfXhnH
Fkd96T61rZV8a9bAw4LD/CLssW0eOT84935sSf/oyYLLmgcx86fq0gjX3aIvJLQDiIjutOvQXV9Y
ztxjllpOtSeaH+wh5VZHQAvzUzvaHtmxGj6fp4PfjOjGlzal2f1MHkv8mVmNr5EzMU3o4+ULxCqI
1yaUakuSiaGkpvfylHfAkA72MPmC3cOW3q6tU/3SpFNw0ZqM9bZoR/ynGdrykwWdxQNqykAJO1S2
rx06RuFvBwcaInDVVNF4wco62FzR2yC7h/48ZOfa9SVPAy2N28EC5dfmWXxO9TJTn4nTb0OcNvvV
5Tk8V9N6XJmtDIv3Bpo5VnmhvRTjBS/PSD0r6i7j1d58gCxOFVW0KRl0K3Bcc2qU6J7jxENHAGII
GoOJAE1/iujT3UTlhWo3ZF6Hv1SPSSjSGkw/yAVb31lMEvROIEMQGc6LmbZQVS8c7vQsyBABMxkO
ZFRnSOOe88BUP7qlBbFnEoPLpzSz90ZtK+4Grpc+VEmCKlc+4zQ7U6WXk75DQ2RZtfhZtnLtz4kA
p32Cm7iejRj29YhrYwMRoC8gGvEgJvoEcmcxt7n28mYLjYawBhhXNKWzPeV+xD2XBrAjAF/vEVgJ
MNOxVEfH6O4Khs47kjyCKgCQ671Q9HPQB9IdOPHr56SsO30Mswi4RcfFjVU49Pvu6hY4cZmiYK3Y
eFlooYc0cAB29VjMTB4gjbgM0QD0b1vHDwzGZqIM70kJJFspU700s3bvGOt1hMPB2LybRTX0lakQ
NTDEwewgjgRj3ZxCYlnRvqRvGMAmdBNa3EcmdBu3Ni0bdxwBo6cRmK8Q5wsiMJUf8T5pl/xuWKc9
7AITI2U+NaBagCSewP9Op651zC+0VWCAS2x/Z/RHnGN/FifiTPWZxFA+72VCHG1nysUqzj6H5urL
UuAZD15dGOyWtIT6W7uNOnCt3Pq4FdSjk++THL3shC+eMqc8rGDhM1OsnDAAaVl3hG7HzLOoWlWm
4dvuudVRXrlMx6z7H3Vnshs7tqXnV0mcsZnFfpOFyjuIIIPRR6gJdRNCeY4O+77nyOWaFuC5n6IM
z2zYz5D5Rv6ozLo377UBlwceGEgEpBNKKRQi9157rf///qRv0F9Hs3/AWjDbN9siX+mxYr2lLDAa
wjSn2PLTI6j6jrAWxu8r4JUExMjCMhzFKqOfY67Ngwha/YCkGrB1rRlXhFsjhRn/VhZ9irqzUnAx
l1W81uD5fRsUblQ7r6tpq5nLLLkGCEE+KsZGTvyjP5NSjdLZ6+sZz2xJjJZ/KUoYXGBx4uA7+NXm
mut0vJwii+p9344P8GZi/SynMT6QkfWdQAZtjqA8gSpyYp14qU0LkBcQAh2QAcSd1Dd71HVKk66w
ReAyjsp85lbVGOBEcHQZ7na3SWL2xIagwAuMvBiIiUISoE3yb4iPn5LIvyAHn6XRkdBVdt6sSQkn
Q8ko7ewRwacStU7WyIbVbKARErOKWw81ytAWV9HgShlyqQIgSbwiaDA3azkDt06kzJKhwwxr9LJx
JI7pXXEk13hOb6QhS+XzNDQ9r6psVX3cG0rDCHRXV4L5jmOBA6nf0Tn2NTY1oo4ZIwwB1jFuckzf
gWPQvF4uOVO0TKgAO05rydbte4sUDeoCgBHStDfZs5MPpp6TAA2NhEavOEMQ+XtPo1VTd19++Ls/
/cPffR3/PvigzQd8rcibP/0Dn38tmD9FAYO+v/70T5DL+e/z//nz1/zNl3gfxfmdEdHfftHyc/78
//B9f/+5znv7/lefuHkbtdNd91FP9x+cq9rP788rXL7y3/rkDx+f3+VxKj9++vL+LYvwjzZtTcHy
5fendt9++oLcwiJ8+/Nt+O1dWH7G71+w/BI/ffnlP/36T7/++1//8Zf/+su//Poff/jlf/zyn3/5
b3z4j7/+h1//+X/7vT7em/anL5r1o4EPzbYsy1ZMmXn+lx+Gj89n9B+h+zO0klWL8bqmqF9+yIu6
DX/6Yqg/MhcgjENTTB3RPq+MIvjzGflHy0RUa5nWvz71r2/LX/3h/vKH/CHvsisK7Lb56Yui2OLL
D+Vvf+Hff3GCdPnRiobkX9FwLvL81/f7iKYHX//vcPXVBdPg3FVG7uJIkXd+0jbXMc/ilU1XeFHX
VPu4Io7MFngf8VDJa6MYOTf87MPwPRNh/x30UvGEy3HVT8FDJhW7WLFh6SBKXkmT1D+CI0IQhQVT
mOF9lcF+sAA4nhpVn7dqSfUvRyFA4iG9KXHfnnoNZt6M/KSqEQgGdfANA+1BEHjMuEkwIMs9FN3N
SWmNrRIIjvCxapPzBqHNn0PaFkBIAQtqLaDKiEWpsC62rpLREmuJixOB+Vdk7HTMROgng58THSq8
mdjzmZPZdKfb83s4pOIV5X3vcDhcON9Li2wIp70KcXhv4vSpykX/WA3hjkzbapvU8IsE1qVKi2O6
lJ36mKj6RURT/FIpQmxQ1deOVJQPcmJKByNQ10lbGiuiBdq1pJrXDIYZYMRGO/am787oELeD3qbb
aMQBV1NhbYx6zo/dVLeeMdA5DAI/fEpmM3bmtve3rTIvMdZphSJ4XIf1rD/GseSGtd3esXQgSA2t
EfzBwDaXRe+RH20NW8PAKDUQEjBOOqA6a8cqaTe21XiqhJUfSQW1nLbPaKt1NoFbMpmNFBkOkm/O
n8rKqGpG60V1ByPtK8mZoxswtd7pMc47ke0FOJ+90rcDhcXEGSQW/g4x7kiPl6n5qGNYs3WwCwg9
Yi80s3dpUvQ1ZdOwrkV8tgcm6X1qKftODjHQTvaEFF8XhwDTrovXq/RkvbfWRuY3vHBNv0RGHHPZ
Gc9EJgcX/U6r8ureSUnP3tREJ5/JwrIOTR6jm6/9F02NUCinzDEY70T8WVGqPoCXyg92irf/89MG
mZ0TaXSXVWYMG11Ks6VwWlswt5yY0weBWGlyYelOLmgxOLUF0rmjrL8FVk4VUpT8MaUivNmJumQk
ZpHz+eyMgOMgNSH9sOVZSHPD2fTHG5jSaQOvyabJAxdMQmsip3S2RF+KOzJtamz0wR7RntPZHVwz
BRwO426S1CT/g5ZTf06mwhM6yAmu411Fv5v3UrslqJc3kgaIqYtDsfEXWZBaiOmQSQswlMH6hjy2
hxDfrJqcRzt7R3vub8uxDs70Brg/5qxGY82nswwJegVx0sNuZYKJSRHLRxiHSsHsgww8aAzZY42U
A9t4Thhwiq5xrXSxvcsjbmNJ0MxMgM0EVlEd+8VqhqwR+n0xKDtLSPe4d+0+R8ieakfagP6eKBV/
3y8ffX46AqxlLprqO5WLzBcPkxL2x88HHevtSgcfvBot/THTjO9GprwLCVJDPdzTGH+IdN8h8xyC
m5U5YY3pSVLvI6FgniLuG9Be+qRjD9al5tEwxyuTxj3infs4ih4ZQe6sKjlx1Tyq3QlLwqmvkAUE
+TcKiK+0MvfcdixmDcAjf/bzDe8BjG/p3e9jiYj45qsRlnuUzA+ETSVUrmg+IEaemrJ8Vsye+FyS
myGxcnfjD0MaHKPO4QdrltnDMliIYZzLdENITC2LJy16tRdQpYHrx7Qmcn+G5N6urbeagLA1T+3w
tNzH3XjB3PYQDSPziOKmTpXbBoZ8kavSa2cKRIAr8Z2v0/Bu8EK5OoEMjgkKyS3SpoCiJhXwgddg
qvsLUSPjpa+MMzIY1urvVTRNB3OZVrDIKuswA/AYt8lJFgx7itC6YQCazmqp1kwmi1FZQ4H3UddL
8GVTWgEMIFCs6cji6Czhzwq6I/SS7EgMMcVB/gLz9DmPXcCVyradInOlMfzSRUSJV0mjp8zl6Emh
eE6wYqvDvWya7YFrnlfr+09ZIfUnm/ZQz/nOtSCJeBkAe8XXtYOFEHg99sEDNgeN3JVCOMbzaPsV
h4hsuJHy1ZJewW1Gl46zhCicVs5fKsZU7ygAbm2BHDMFKpX31SFJkN3H1gyTZbIDB9FQzc4lzY7w
g+FJzKQZKI0mPUQxENgeS/1xgZXsY2rlrVYj6tMIbnS1uE8BgtAslQp/PBDax0XeEGumceJDn1Ad
56IHUSObBj6ekJyMRDc8H9QGal2zOeZadWPoTx8skvdJkj7l0cGu4/koLQ+RolXQgILZy+lerKde
O4f1+EjA81fVNGii4qYxz1MtTGRQU4acjgJwjkzkkm0MzVTVUYbF/bucPOf5SGOZsbEDwMltKhPe
qpx/9JHoty3JJVYvC0Z/81XryDCuK0M+mNKgAVcV4cVnrrSaQwZHto0tppUJlFTaxwB688Y2JgZi
k1TuEGEzjzDFo0V2sjc3D0x1CbfJ2TVUoIlkqzEK7NEmj70W7NGVwWnNmMT13Xiq9ewuyS3jAEs/
YuA5474L8m6tYANTUy8PUYrBdOM4o86eWo77qKn8rcYR+gDYQj18foQJW17js4JGm1xNarTjjHry
Ms9yeqaFxZYif9iS0nJ66jlzowJaIZiMXQS1RH7hZCv3cLurPfE3GIGhuJONguU2lkl0as3giBj9
YlVR7C0Gn32dRYnujmMyuEXVqesKWeh6jtrZk1I98JpZA5UO0MDNzcp0i5DeAnAwa13PsuEpeWsQ
DhhiilWDpdNO+aCoVnJIfGkb6qblljRjV/RfCzcjC+AROtIiMrKbHVoLReD0sOxA7CEMoBw2UL1L
BQSQORp3qhnux96fNn3svyDPrHatMjxIKI32dGvTaw3k5lohCN6Omgmyd+Lg4/ZR6c3KJD56eTcj
Bl8cB4SoElb9nCbI91KVjbZNDoZgQULcBOGFkeox0UJtAyUJ7zrL6WyZD/byoJXAoZLLgjx8UZEk
bTm3kigyhiycA625XME5PFRFw/ulZxtwRfJDNxgnkKUcsMVA6DmgvErITky2BFiiN1HJ471R0u8t
4Mcdi3Zp9+LoWZd41yaZgdDYsC4LxcoO/VxldFHm3x8Um4gplLupS0qeckANQloW2hs+bfpLaKr9
BWTDxtAZ9IdhRadH53BvVwarHYOOQxRD3qSVV4GkmrvbwsRYNcOY3sG0sA+kaQ7UWaO9a1hL1lOe
R8CLa1r8NWQ9yolTCnvomkX6RHtlvPv8TCmEcf38SM0IMiLJmCYVHS3W6Bpua9jsR1LdvU6fr/Fy
/33ehFGenAV6koOo7QPy02dEetl21C0OxERSbtByI/s1rWqf6yA8hoqWHXXqNyNCnUhAfXVfF9u0
a2YAQgx/Ud5Ss0+FtinM5gMKnDW73SRpK4BTvsfALNrb8DXWs9UZTwRgY84Qo+kBgL2M7WxuaQaS
tJCJkJ48+dXYL/dpMY/HrEWGn+m0/3Ni4wlP4qGRAND4RGR6iG57ZLCzvR4ba48svdwNEahqJIH5
aogb261ZQfYh4pIteY/HsDHJipdbN401ltfloWoyf58nz4gIy0c1y6+VHFr3aHdOI4ktZ/xJ5sqQ
MtzZISQBRdAL68vpINt2taP9/xQuTOIU5GAvB+0maY1v7Ww7rZ6SDq3U41aAy1nZHVZv1tXiFKsy
XbeyU26KKO/U/D23Z+0xUyIOGDq++YRWv7VW4lL1xsHQD3YZvOuo8LdyGJEHI50QCY6nSJlwLjUS
ZopZ3M3Mm3b2GLm0M2JnGvyIvTNqPOxobxbDzztbTZ5xVfH3DAqVJqJf7CPYYyxSy4cZyCfaVEoq
YUGRxQVK2ZaAstDrRwt6TTiP9JNj2cmR5KKb8IdzMuRkAmXSzmIefPCVvPDiGhW0TXt+pYvRuHat
fpOgSGGDRAy1VSXEvwlwDwse6BpO+l1OktJJpHsMEvMmmsPklEegf+mVfIMgAJBLtoOHch6ibWzY
cI3qkj0gxj8txyJ71a3qPofTtql9IJOk0rFn2IlwQprfDhOw7kE01HtDO276nLD1tg9SdNktl6Su
b3LCA08DxBPk2Aw0UtlAXc+yvmXkohw6k8kkVAFoAXaP3Vt+CqYH5Hn6XT4GVONE9O6Hsnqin9hv
JGNWtj7S5GeNpOvOKgMvZCvx8rZYmxUZG9M8pAezYYOwEZiu41oSOHTnAUMRTrRxVi6LfvtSqhhr
oiqjkmmjxFM5s6wGKb4aCo02zbZwjUV0TkN/6vch6ceI2MO3IvASw3+G6mrvNJJ0rnQLlEOpWQ9T
2CFRa03tSD9zekY61tVDeB66mCx54/65keTiKZTQtLWjuifSyT6WcM7Oml2XmxqrM5OZcq2pkPOz
qhJkeSiWF4yKjrbcfAC/b+2Ntpy3iVIKL2iY5U+cGVYGehMHakhsQ0dA6ewhummRaVZ7u41DDySD
a6TNq0V4HCfFBzIGLgb3s5B7lR3N2mJ6PYNY2negqM6AoG6NLKnIN3rK+b4lOHvU9mBPLswDpQ1A
l7PWEfNVyuqTInUKhlZDPxsaHd8kTM5gvKZdmRT1vo7zbJP2xofPAehUm5b+20NVSZHHWXepifl7
geKcNhHyUz0Z6p3gFsI4zBjcnuo7uNnyjt7lhNVYZ5kOKmo19nIcfm6S6ZyPTK8ZtYmrHISlVAb2
NtJuMCGf02hG9IwiGRpvcRgQDCmzWjrckpivBwHBNHkWvYmQwsxAzI/kxilD5RAHxSmg/p7FUL3Q
hF16gZ1iVAPUBsW5zq0NwHt/TQcp9gzictZpSlj0MLQv9dw+JSBNLvqs5kRsB2ghst4zZOCKtMaf
mqF50HoNOSWyBccW8riXIvlKBqK1jYxujSg7d3qbydOiNu2wd7ra8OynnEOE3jg2cj7XjNjkB2V8
J5qqe8ZAWboEfIMWHzBu+BImkFFqCACwVa8Fs7eLjNnRKhIUmWgsDvvunhGj8sDkdg+d3KJGeM7T
4Gp1S7pCYx1TixozC3wXtTMsGit/pbl20jUmY3gSyA/SmvukwQiwbi2qa7/AWpeKeyMcUwf8p1iJ
3pI8hLBu1t1KxkpHg2GdOmk9+OQAG5RiEQi9WAzGoWcs55eu4YdM4qsB8WSYHPmjXdO2NzZGFN9n
XTjjxewdH5K50wpsMlGfpi57jKbZ9iZhugvNTtpmgU7URKF0LnkWNHeY/TvJAr4hEKOAxaSwckuk
ZEVzfUYy3+8oJr5LvR+8qvivF1o9DS6EAhx6obbk5XtQhSyteXEslHI+Mo6hWtIEUuJIecTF8DrM
qu4dELVIx56C4cB67EgsxYe+KdeC3Y1GNKM4bGtJcyIOyTouYDgW2C1TSfwzzXC0rcnawF3SVmPs
RcUWiRpdIQ0DO36ifG0C/V8ZaTCv5ps5zMmFcdtH0Mj1WTZmHY9BuEMm/l2aCq5DeEZQVWvOdiVK
PlXf4856T/JiI0lGsG7xRnJ2K1OvtMeDKUfzQtMKNsi7rhMrx7mFjLNiDytWSjjSkPATbG9zyNwd
NtAabsGd3yZgrSti56OOGasgp6TGcKLK+XnE090oo1ce8dvC71TtzJ1MZIlWkGy7Ym9bpNP18X4O
mnKvm5o7JXbpKZoIViUKzZ3FzBhd2ETOBRiFlVrCgooqAGOD2IWloVyGr3RxT4wNWQiaEoxsYukO
8ljSOkDQbIY0+1qG6PuHOgHtlRuZU2I8Ap3X9DCtyPvLdzGb+0rv5Zqws3m4iy54uHaYRLV1zdzZ
Yw5QXTpTCzZZhMLCnGYOOA2tr7lXnDaFQoQk334F9vCCJDS5l9J68/+kq3+KvtZFU3xv/7at/8eu
/p/+P+v900z/P/f+f/kvv/zLL//93zgB+PyOv00ATOtH7LB0P4WsmQqpsvys3yYApvqjjH5fZo5l
yRoTfPsvEwDzR0szCVDWddVUoStrfxkB6D8CMDUU27BV1cLMZn75vxkBMEv44wCAq5zXqpiIyBVe
nWItz/9hAEC+AuEmLfdyYazmtN/ITwoldl99jTEDfv3D2/b7/OGP84ZFrfq//DghZGp23VDIcUS2
/9c/LojAyg/qJLYBnY5OOVT+PdqsIH1ohz1ngZeCs1eufR39b+BLyC15TbAlOv00XztGYR7IC+R8
SrEpFC/LPiL9BejCmzELr/pO63al0+GUs+9Wd8txhWcejopV4BExIGFbWrwOd/60raa3JN0xb64N
LyhuUKsFYpHhIIQH8xyf4UY8NTAGSyzEW6slzXNVTWRGn3DfwKYQX4FvTYQeO6xPabcxB6+g4Tit
pGqFam5B10grTjmZSvd6E1qeYt4asYnQgxAL328xB9mc5V9H6RLL1w52GDoEgla0LYs0qImicbXM
tayNojnC3FpwqMB/SK6VX+VsF8NmIhdWrIJuMxIkTN1irelWhHhjpq2JFY/UkXg9iyMbgrGLyj12
yarhXMQsd2tL922/rRpmvy79mkz2pnqDwr0D2lA+oO10ZGa5RLZIa6qewr8oy1rmomqv+y2TnxQP
fYUi2rEL62eFN0bunojGXg3+VQog37smjeThPJCkyQaqAmv1zHxbYJtCw1Keta0IX1OmNrEBMhSs
wjbPX7HGRDYD4Z857lnWmoPMKlBOGf9Eo94OrdXSx2ByfqN2w8UJXyLHI7aalOnnJlPcCgXHGjdm
pd4VyT4Pb/r4xvE+dFBmTCeaViulBfGZW9Y5ONsPkubSpArtFYZ53rhkXw9oWb5B+6ch7voUzxYq
IuNnybr42WE0SQ8QsnnFHrOxw3spuqXxWy5/V8JbKsxDTYkWSQPNG8MBVqv5O6N+VtUHn0Nj7jBz
isoNI3vMbxNv54xcmAbJVcbkYp5kyanApmM+R1ARXgYErz3zKc7AtkxDq7sPzAMWSvypiIR0mePP
S6PcKPrko9Fmt6y45i1/bQ8PrawfVP2E+k66Nh1UEMKPpksAaBGT2jyfc9r++dlULzbcROjRK0Uk
bJ13Uf4hVVu0dnpJAoIzw7VO9nH9kvjXIrz0AMCWPVavxKoEDoqgmhKK/tAWRwdH7MRBDL4nFE9v
L8p8T01cNrtWOhXFIbdudE6YKNCN+Jow005O1JIkqZprBm2MeEbQQNKm4NVMHu0R7r+wccalS8Nh
/6w393RuChmgJ7GFLrfyMG0pLZvBgRakMUMkbyXJHpAE5OrDiI4gBM1K8hbFzsbXd7Cza20zji/Q
BurOU0j3KiHfkyM34hRfj2boNF2/mzi+2/W2BhmNeZCCEpdBRALCXs+TG9ywlRgeSu3bOJ2z9iin
z31wZk20YDMJsr7cHJztdLCn8zI9qKWdwy1SBK9z1Wxhx0p06lir7AedDKOSeQWBsWtirqN5syKn
ruvW5bliFmGveoux5daHM5Vs8/IU5xcBnlDZN6TGcdHFjr/kRTl5CxDPmUzKJyzd4U0W1G53qvzY
jG9WfZwpUpvSc8ZhpUjVrbPOI5QOcifhUblqCOlh1cKfkHaK7lXlBphGrx0pMNryhP+JdwWSS8Wp
Kfw65ke5fxq0LYNE/k5mcVHWcx+/5P4NaaCPsi8R9te4l+4mvXojfkFy21Y8ZAMc4EVRT/NXBdsL
7RB0dCYz50HGXNrwJYHqr0K682jPK4IK1CcyPhqXCOoHvYmhx9X1qm+YSMCzfkav5MpmxAiVMisw
ueFTc96oMqnVY8YcJtrIRX58kvLXoGsvtGi9yi5OuD/Pft89mzYXvzSlGK4T624WXMJdAcwQW6Xb
CrQa70Yrw51q0cuAGCxG2gDTgTW3oqu/uI1C0CJD+jqQpgCMInXKOtho/bsA1lIm8dLrPHBQouPW
cdyVNl2k3olY+5ZoOzrA0BcL6U0ZLWmdCOpFOFVXKeswlIyQRVlMKzWH0loSf2ts8Fo/KbJ6mAEU
dJfUhMGvv8bKx1hjg0lHULtub4Y/S4bkRBLEhCB0/AxAmfRYaLEColQPXNPECKAOL6agMYCEHoKz
nhyGDLpnZL7xAmHhwPuMi5WTMK2U0/Us3QiEI7fiwyhOM3rMMouveA7WlfxeaddYugduxrzpFObw
a4FIqO232Phm0rJsdW7o5j0MGUvGxGsYl4r6ND749jStLPokjVzqqzq/48hQyDsDrWDwzYq2AtfD
V/MOyuO6Ic7PZoVW6q3xCHK2Jw2O/SkoDrH9qswHoXwQF4wdH0fLGVHHqqg8Wb7V1kU3X0ocd+H4
QOcauTepXulb0T90NPeCcHAIQCf4/CWpD7V9YqTiNiWsIBPojEIHDlwad2nOa+IiRBvsmO13iObL
n2ttN1hU48cAZSyA6mitR6jFojuZjIAI1m5QXAFLw9R7kqyYswxXHi8L3E5Xefh/WP0BI9h7X3ar
vr33hXFoyPok1fQMhNyFPUmk7ToC3/xJp2mZelc7JqsrDsNeXYzbEDkeIcp0o/2e7lz7hKj0PEch
vSFNevKl+aTQXgzOQUIfnsGO4VYdTIq0u2t9bQm27CLa94w0yG/ts0s76TfTDA8bojA5kufr3D/p
RRmuNpZkn9Ak7jMGKZz5azXfCC5Jm3loJXovRuZUgw9uCGFEoNv7vQc+nX7aNyNWkGZwbg6Aq8bQ
KkF7D5yKDQKmBg3OQIaujlYncVrN5IK4O2lNfVRDxK8T167CNabXr6keeXWqHzDSgK0AwTGXFF7G
rumaDU1G2UzvDEs/msqIn2HUVnVqPoBGHVkoY0HAhGWvkCug5VDvu6R1ZflnKqgadIaRujpHX9u/
ZNEaNAWEWPRnOv142Vgp5XsaPs36N7sjl1XRuacVJ59IoaYUXGlXS0zfQpNfDqrYtp+fnW6AUd0C
U9IAV+CoN5fVbBkotfZKspl9MZkvW91Npbsq5F3UPwhFn4a30Eo3vf9mjl8r472wpTWUg2sj0z+P
nLF7KRkGopNclaF81cPnMbq1kK5oIgCvcSuZnLDeRSO6wgoH9fud+a0ubj2IVBiVbZqvI27hsaR+
Ok7Nd7A3Ox0OUUyQLJs6sFzpuZhe4vpnJp70lJ965SMEly66LcUZ5/BVSQsCmU8YX7r+3aduk4YX
YyhedHXtD+hY24d2GeIjYs5J61z6EZIKp1l97AWdbg17muraTP971HUNE1QDfn47XrWQ8FQ45TNB
xH2YrwnjWWmjJ0sIfTJ8PzJpi7UCeIn2JbhmOK0aIpJM2vet/NqPbbQvleouQoSMeyHa2E3SuDnd
SzZg9u14oJPbvuFQwH9SO6OJdsC2YDTT7uRs7AfHdJsYAi40l/McNUjx2mAX+gFeEZ/ExZJJ2GaW
9RtAH4Pk7UG/2FnjtE1M665qUCVZ3D9Dr13izmD/jJorcee68BNPDgcEGwGp23PMXgJQmDOJ2t8B
rAnWJLQ7gzBhXWmStvfbAg69ol4aM8icWgoMBKSheZrDvl6xLCsr0ueC+7aud6DcZmzj3U6YUboW
JogvMyy91Kjf6dl6A1LZbae2/aHI2DxSjSt/6OWVCAkVs5tn0aRHPZvB6CQDcDCCGU6+bV3LYXjK
9Ybra4wkqCQs38TmqtsSBgwEvqK7VVit7G8pRoEduRYEYUof0Ps3VVngaRAnG6PHCrPz4PRq3t7H
0rAvQGlecoxZTsR8GXUGU3F1eo2nDca98W7KsYGijV3DZwA/HErMQqEXgbMLeZ/a2txkVt2c1Joz
CwqRMxgAGDmKf02XHcwGaUWLP/dU7EM0zQY3SkKy8CJuNSuulpYM6X6lumxD7XgvuhO/nsdvru2m
3t5NgxmuVblbs7Me8P5kaIQVgjFmqdw2n2FsRHizkA4QmlUQNZbxmPD6uSEYqXXhixnPzzOo8FWO
Oxm3G4ZSHzNcZMrMFUkwcdpyjE+9ALLA3ktF0DRPmmbcLAJ7CT0buE4ZkO86QbNpKu+qNI3odxc7
hMcrS+t2tV4N7pDFr7a4KQseHNaDf+74n2VWUdKaSg41jHSYTlFOj/IQXINGvJmDlm3jgvZ0mPo6
7/tzz1ZOACJzlwigQlmQqymXSehqNTFBCEerjS2Np0Kb1Z1fzs8SbW8isIZVoGrPQEBdBwh+sloi
g1oq3B6VsxvP43w2jOw9kGjR+ZFPIcMsv+d0inzsVlc2BkwVaDm8TSAj/kvqW9r5Lw+jJUgPbwpx
tvxC31YWZCqm96GCDWIszuDPjy3y7n1VoL3PY0isRdC0Z4Pwhz88DEV7Y5qd7f7m3z+/VmUBFoFi
HYkgSbfALL7buV6fVYSIStcRjBcFDI44m9AjprYF/ZGwv/Nvf3mo7PL3T/GyR+vE11L389nPJ1RU
FECf6DbWUk1HtMGUa6LE9ZjCIdYNJ+nUmKhH5lxRD2SnXann7rMQfJck0zl2OmtO6O6K4fj5YCA5
3knUFm1v4ptITDT3ZU0G2dJTBjx+CIemQzRHMo2xjM5kbTL3hnkU1kArM83ai5QIV59x+5oZkrhm
OqqxPBGTJJCQZ8Y1n0hvxuFtH5uqxSxe6ufwSDYbqNRQRYaTxul8MLL4TQsZOTXT5BVDpOxfIhhp
pz6kwKcM3PsVLQJQQZqb+vusW5axWuTY/qFFSkIMns7EPYnbk2iTe2Q7udeXdnSe1NBgs8h14lNT
//j5QNv8Vosh302LibXto60fhvcQwg2uKPmrJjjF9kVxwqbJqTdfjscRI8dKny+fD9TR8oXWk8zv
iFSctEBpX3dpzfFQ5kAFUaKozWl1AJ4yHWnGQ0kTxTmV4dESaktmFBQ5WgxhP85bAcsV8Ea9qU39
OM0zCVeL3x04WeMabascdVaWUGspCCy2Jk75klZlLuKceZ1NOWX18KYOmjhCzBDHgW+9qWUgWzZJ
NRdhBzA3Z4I/gv4bkcT+5fOBSNp6K5sIa6hlX+kxTF6M/3qdCzghSymGxcs69GaAOVHVU8Ynun+o
it4/GFb6+0focqj+/G5N2bkbWytkTFjN9IL8j7lVdlWDukZFdee09o0w3fVYTkfu642e6DEKEomb
mFgzkLskOMsUp8DMHQc00rwWU5h5VjkwW1ji5dWF7bAkxqb4/dNZP/ZgdFfGXPWbPg1h847aktrc
7NtnZD3SKSgR5ucJ2K2gV9odA+SyGiGnyEyoK4mzmnGHYVc40r3SDw39j012Ngp9MxpLogDrreSb
FixZyC66FFMoywe8d6fsFlWs6VwZ0NC3ODLPtpoam2FZU5NJ908ASzm4AQ5YS338hhmvQ9Baa9Qk
HaAjJD/EhiEDM2X6LWmRkNHZ3el1dhah0W19lQFCTNsCXHeAED7XNrAWnToJSjaCuGMewjbaJuGB
GIXxCAy5OuYvn4IwFPjaQW+DPXl0QEwmk3ZEAHZuuSCPEGoAlBe4Kqe02ukJJzU4NFtM1e4sMB/g
3HjEdaLtW7pZWSI7hDFDMUUp5k45Tia16LuNhXNe6YN3hHLAxWvlOCjU6kXOAC70wRLoUmJuiDy1
KthZVh3ed7SAL5SfzJK3Bl4hf6qxAVlqulbz7kkk2LMg5DwzhQJzYru5USgnqQNVUPZjctRssY6Z
WL415Ne4JJ+8KeUie9RG+9z8+cEC4rlWjH0w016o/DI6KYaGptTW3sDuA42R06XOirqflSjeaIzL
X4iW4DLKYEMrEc6dSKtAA4UxHQimdmswY+ab4Vf3CVvEA1Oxgqwjex9DBNv3AVvT50c2m/xa7VRK
oJSuTVqO0sNAHOvK9sVxLLMBRypTHtBk2SkdlPqM5olO08hb23eqdcqLp6IL2RsMQUtFZnFrWEeR
4aoavRQZ7k5rBfdFlAYYJRDTaMJHj6imUULDVLuRtBIcYSmjjSpqiogOEdbIr723kcQq6yzNOct8
/sPnU799rlfUSnIOGqSb/yd3Z7bbuLad61dZOPc02DdAzgaWbNmy5b6r5kZQlVUkxVZsRV0FOE+Q
y9zlFQIkQIAgySus8wrnSc43Kdkl2rVaGgiRjQ0tq6kpcmrOMUfz//+ASZumTkV4G6zJCUGpjfPU
m1dW+oQOXHRrbED5kXU27byh2LqOProRO8cASIwc7Sz6uI7iQzoPag+6vER5L9FnZG285rSBnTeZ
ofV85VUiMLBW2SNkMojFZWg/FWsU6eoMHHJRqVhNhxhfPLR//ehptfEkONXhk1dHSHOuXNLGZITV
mZecerbrnS9nuTaO17TfLtXZjYwK1NnaAMsVIV98EqtpfUSBYoLUp/qIxnoxgddsH2lLIDkCqxl7
RXFueJtP6xLUcfvs++t5pqI5lFTnKcoGh+BbrYcZeVkA17X5SNtfY+S7qvkB0WdSqLQGwCELP9Lh
DVkLA02CUvMnXuYbN4mu6jd0oP1AvyaqmkGQTmobmG1gGuqVIW2o8+ns1vapSnMIc7S2OMOiOggm
VNAC8gf+YUqjuQuFxkkAu9TsUbMIPuIMfCIyY/mjElT1pIzBuTrw92fLlfyoo+YzjtX17BhXVH5c
yfqVBgT5vPCa5Q3unHRhUPlL0TW7aV9CD8y4BsTTWMuaLH/uLG8k+hhVdby5rB1EbxpNIRlBrefI
KakXz6LM/uAUsys6Dpg3Ot1PbiUJqTPx8jpvpLGBML8JdXTKWamPpdCMPwSBfI2Cf/aEOOu9tonK
x0gCppEkMyBIFaL3DdSRETIPJPT1AFDLJiERuXGK9KbyIxK6du1elTKQstrBjaLxNOxlyivulWtH
zUmVbJBXE09z8aBkInwO7dNl0WTTJRKt0xbF1j7d/iVeyzezR0031eP2JZQsKXmicgzXUktQus0S
yJ02pXUvMclx8pScH+04khlNjfEqQDBtMBGVDDC6zvQpTHj7iJYvHO0Ii106MiF0ElKgqMapUUb3
NWJK8E5QNQ/lC9rfrK8sADPjZaSA66zk4xy+xLesJJrRwuYT3SEhj1deeogaZHDiLN10GkVpOm3/
QpM+P3IRJzvSXOmuMBzns9QgBINCnYagefGAGMh54W5uZfDbFwjl2HdSHgLS1OKFjWz8xEhRxjXc
cnUGhRPAqJeRKCHMu2ncp1DzZ9c1Cps4m/RIXSMasLKC5cc6Xj4Wy3XzTV1+1bQ8eHRzD39q41y1
D2g2ZeKULwDbzxy6Jye7N5aIsqdmsLr0JJ9+ul60OUI6EAIk8ADUwMVDVDSLtaR4HzMAYahCxk9p
jKTIWlGDOxxHOvxZ0STceMl5+1DRrHgSyNr195d0hEBCUqJ6fL4Ebw71OoVLjIDAsWkaxtmqWM/x
2h7V1RL0v7wOjxHeyj6GnK1otEfpFXLHIdD/5gQ5JfkMdjilANGzFHelvqIh3Po6VdFj9QW9xnEK
upw20WYa0qhxnAoNaKH6MkIOOjmzaU93m1QZiHZ4PvwZBMj1mXJ5EZqz8qJQCwt5eIcykAPfSDXW
zolEsApCigeYBLu/2tdy2aTHl5UbnOs+wtub5JsfVdTWKR+dYVWUs/ZpE85pXBdcqEVaXy49qdo+
lMq3JK5PaQhwJDkhxQEFOQOSreFNU91nTpreKkUQHAEbgw6e1+FVRicW2oY018msaq5pIn4HzGtD
DWuJM0cLX7jhwexKolU7ghB2cxQgw3lczHIiLQ8ENCo2E2iJ9k0Cz+eUBlI1KkE8XWqQE50G1JMs
UPicXOo0j8qzOFeR/mtfs7zSO1bdLwWAuhu12NwUOe18M/HMMJ0ryUlpweR74Z010+cC4nUW6B6o
Pzm3rkInn2a+qU+zmYQ0avunWZfT9hOIFVlXaaqsx8Vqlh+iEUW1xSUdBtQiGNPQ1Kc3EM4DeDW5
ObdpnYD/wV8ZW113fOfMymRIvO1rIPY254lWHyIDqZ56Vbqa0gNrNUWIdnnopFE5blyDHhVpOTVF
UibLTe3KRZnrYl3QChQwKmAky4IXE9xzItRXEpSiKwNrBfrd5ch009t1unpayiy8wECFy0ipD5lL
MO/0l6lP1z5qNwnb6wTRZzg0fmTeOmsKtgntxUA/UHhtRjmKwY9lXuinSmivxrqqlJ/X9M9BNJNq
LtSVswwVgPGyjMvPDrLXIAalkwx61thJy3hKNyVoROIvEIrBESgj0Dmlo6M6GBln7V8/etq+Zuj5
IS1wvqq+433NA31kV75/p9Y6+dUkjsZLz46uPDu7wztf3jhmkVxlCjEDSdtMd+NLnYZHV2CiwMLS
VXqilGv5OI1LupsahnSSKK50iJrL+kTNIKDSloyGBoDVJ9WabjquCzR3VEj1KUVT5WTpNAsvKK3P
YMIQbqRsaXhoP8BjQ0+qbu4sM/2I1hY4cpQ7R3aUbq7cJq2pugKUogkXJw1TfkL9gOxhqN5JmY/g
tEZdO2vqW3QoigfjWqFb9p3iuNqDRJ/ObHmpUJHhrN1Ms9DlTj3jxFibzkVjg9wSorJje1brN46W
RhCCFOoNwfI4Q87tCebz3Khc5KxjtRiv0CYb22ZD5yGl9K5gwh6RnIzguuvOmVN6szNboh4T6ZE0
RsPDPzGVUjrKwdnc0wHuzJqhLKrODIak6kUzr5FKnvwYVanNqI5KDFMaIkhNvwWKHnlxrFRKMjbQ
tqIIvwQnHjrlWRBLJKuyj1qQm1TEKEMbJeQVRTxtX6vitXzp4iRuP5Fl2RXZFsCOyTSojDI4Vmtw
8ZofpDd2ObtRyM58rtE5JO3muA8eepw0xVbTa2mWauNNjIK1SfeWe4X6FIoVCoJC4qkZgzmvdVSN
23d9G1p5EtDABOTz7D6v1ey8RCqW4htPy42kXAR25FD5071rlJDU0ybSaEDgpZgyIFIckJXxlINZ
WMHuu15n1me7xv2eiQfk13NH1AzjWJqGFAHcDCxqkslwyGw5/WC48fIEaBeA4MKLHmohSRUmxLqQ
fKqPN2sacZiuObuTyA/fyRSgIJ2dFiRWz1yoBrczPEE2L8JXNcJjCAjly89w+27Iw4bHfq7Uh36A
YnutoBEDNS2/phUsHgP5TAg2C8fjJ3NJUYxmtIoBxNBoYye3c5JUqmSep3I6kYpltBozd/RupkUO
0gJRdu3GhEF+GakTU9/IJ7OmiUENhtUjJL2JiXkmBeDMHixX9ANaOtRvVAqboOcBJ1Zk1ppUt6/i
vNg92FF8rhaOMm1fat+c5auU2t76shYf/f75JmhgdiAuf/T9n1fO6hDlruqmqPLo1I8b9BPAxLNv
pA+4jv4k0fLipPJj+c6xIWgGqnWmIqp0pAQsVuhKnDQxDR3aN0INKT0HwinEJcD8zYoibCD8+ujl
oZppSjFqn2cVPS7av5Cdz0UHjezo+wfbd5cbtThX0dk606yUFEBoIjjHdVzMrOy2Rh3ypgj1eoKu
VIhyLlKKmitwgTnanUmOt2eSuzwrhfQT+HhEa4DGXdlxCnYDmacpoG9UjET8qoSxcwlXKRrHlTe7
QAP5E5K+6BaDo/VVwzhp1qb/YWnK4BqDEfzfsw0I3Scs89nGiaVvOa6huoLkZAT3lm3K17Z5S/lf
DdkIMznNLuywXE82lWGRL+GW2tsEd3heENydYM0urCzR72TKGyfkre/Cdbo5NSvVmtLGyJomE75J
PaXn19kariQF4vwz0QqRXCRlH0INmKQWxKurFmH13tz8/4EoPnC7CuR2hAx+lcEPfu+foez//S//
8su//fIfv/yn9Ms/8NK/t5T+PWr/P/3yr6D8/uv//p+W4v9v4u0uwX/3VVt4n64foASNqAl92zVb
t8wXgr8Oi5/YFIwe5H8TwpD9Au/jH4H802XZUFpwn+D+7xj+/CukAmgLoKqyqui2rv8ZeJ9h8fX7
+D7V4FtMg16CiAnIMhDELuAOTw9QuUcnrKRYLkIpI+mHIDa8S+IVZKJOl7VO6G5YykgWBUESJSS2
7NVntMGLaePmx1JNGyUgGWTN2odkpldIrjcGqBKlOodiBu98pbILZ/FkSY5qVEPLovFYvULjS1aP
6PcLzk79VEYmPbBR5bso6pX3QaIlDeHMKs1IB9CmmIwzXA4aChkQayiJ+VZYi/QYoI44wqPO5U/I
J8WXNOCCs9fIl5FMrt2rviwl7QJEMogKIiaRFbkJs9R4cAsTTTPXLZDZqvN7yZx9mqXy7MuyzJ5I
Vdkjz7T0qyiMPmZNfGjJ7qFsNjEcfMV/0NTqGJyL1TTKrYdi8lVoOXTpzcLpDP+7sKvZOcq1KaID
MJ9HM7NpztxUm0Kam11IM8LNkkxqE1grdLLgn0V4oWAMNvi3qD+h1Vnok1memKdB4jrnVJw+1qEX
jGjTYd7GfPhIMRtE6moJ/eckUR9wQbPDZC2vzrwUUVobOTpIAcggHaKE+hXx9/J0iQrAmZIZdG1Z
q9JRWMmbh2ClnKQKeZyNujmtca5GqgofG9ATTVsfSK4TEDrxHSJB53WOZKK70U8yx5cnUaZMcL2j
DypcHZhCAY2TzIhfvZJI5a3xnPXcHQdZ2tyFVrYIaed3HolndrDWqf46zV3UBLiIyvprFqcgCikm
qwgNhqVejmsj9++ytKhGdj6jocMqvfaqFYzAlfUxrjLpTHfpvcm/A/kUURcIEuNEVRR4xC8PYGrL
C1X5HAbrAJk8j95ueMUUNNfGmGcUfovcOLPpH3WEVaZMYsXqmK641BVCWopAVrAzmhPK0SENMylO
Vmk6LtaVeqjPVtdxOvvorX3OFtD8tH5LH1Yod05o/I6KgngaaI5yugElS5SHE4mo4iizKVeBFYqO
zbx58CR9cwhrU8g6aCeamU1AQMSnUrhcnScJIkMBgjQnJGKy29QLPkshHOClXd9GEXKfqe2R+UmK
ckKDn9kxykbwa8PsBMaKO44QEj9WoPkdy6FlXGjFfCkpFSVQGjaZEFanjgzFoczg9tkIgFmBdBlJ
Biw3sFAXgRqi1J6q/IY0WEJ619tcpmGE9OZGZPJNZVK61odVqoFqq9zNVNWIclwDp8VVNM6tlUaY
uQJm0VjXXglDLYKiLiSofWPaPm8fUhPhcVWWPhnFt0ZUNZ3Uhn7LoXhqZTey49coqsEsoFFXc4FK
d3mc1YgsrOWCFAHKY8SFavUFWVhUDc36KdMQ/i7J7t6u6zSakERoJmitzW6CTQVxQSudm8hXPrmZ
lxy5s5A1ltbGhZzkMZJLdoJylXpEwy0Zzq3Ob+RAKDaT88aUllN+0a9hulKm7QMUBwUkaB0emx6Z
QBBv5PFMXT1x5I1341rnkbLJHsDyU2GQkffwltZdTEkm8zfVYxo05pVryfftszUr4RD8dn5JKFZC
15Zm5wjlS5TCytnhqgZAoSTSpbUu3XNagYzoU6SOKrySW9lax7eVutFHrKHZJFGb+JRmC+aYPpJ3
LhjFDVRclGLoZYf3UIwc2uqiW0ojiQx1ayrnxQkSKhhjILJHUbWhilzDPkYCikRRFFmHVDOT41gu
EJ4oNP88QUft3ArdCRCh6NSky+kIyMNmjJzpKKUkci4hD35JtpDivZmhYNKg6GwiEQAaRbh0jjS7
UuPVSWqgjDQKdXNBkz/BDaGBmkwui+WbHKlNmXxFlVmPKejrJmZFhG65DwaZLhbeYbSKcgIyqHe5
TVNQRHQvrLV0okfKpUvuD0L7zDyN0Ui+VoN6Q52hPrPQPLmsIzT2gLYrh6HngpsukUhSZWoEawtC
oCKDwfPBHyaVc1Slvn/taAjAWs7momWG6uXSPtMN7cahGdIEpd/ksnRvOQI82rdZ0WOc0n4hDk4C
NKCo4+PhZfRs4oKuK7Mprw34qEdOYdXjMk4nCLfFF4HrfYVQR/LCW59HNOA8rVeKdE6z6PP1CsFu
DI4Dsi44dqLQFuaHGxIPNi1xKDAuy1PNitfscQe8t02u2tuQMaol9PFS97Pi0kNhWYEgk3VgPFZ6
vdnUl74zQcr38ZsrR/csuA9NyR2rYfCJbPJxEKfIWjeaf1ysPmdZ5V4YwN3xuy1ps5nIFfle2974
YyTPQbQqzt16E4dHueec5ekaHFlMPtOtNvFRgPIB/B65Bv7pLI+dQj5GVP9Rp/kzXQIa70TX7ZQm
UJv7ykAPXLfRWimbW3TDPpcZyK2SRqxnVR19oWh+F+vJN8iBLhFcDLtvFdO1i16rJdIMoZCIi56g
p625HtqtunTUPixofzDKDHhnqT9VNg6dQkrn3E1n5M2lpwBh/lq3zsnAXCuGo48sw/tmQ/dxy6wZ
yWhroFx2oSMkjhawd1olyiO7cHlClv1bauZPS4LqkRuhGkDNUA7CRSa4SJ6mHqdrlDMVi+g8CKIH
JNXAI9Fpp4CMhp4JvGRNikxU9f2SnUdyDn56Ccogv/BqGd6RVE1yEOAqpShYg8u5b5K1mhUFrQ0i
uoehQRAHqLyG3gpF1qUOJhm2HELuo4BuNyNVLy2kXYzkkNbhALN154RCEPm7Fdl0bb38RlJRB28b
xEc1VOxJkoIgmynr9Qmk0POslMt7HQUX2kobVOnD4MyXpqZqheNgJnJnEkgYSyP4qg+lko5vZmV/
M8nVQi6ojiBer85kxwaCXHhTdZOdUCtRr92lwIGRanGCY6RkZkg6RKvjCtm/sa5feCIzUwllz0Sm
JhetktH/rNhmT8jsjTzZVj8NVS4hLNbKcd1D8UDDZF/g7A99aD++eTvQH9M70yxoP69ipXasVm3t
t8YI51xz+YQgmmEJJTIH9TJN1yxYQ+jxurv3NOdA0XX6acLyQUGCnuD7v/RvTcFv391bHbi/OgOK
rMhWe9mdgPHPToJpHcg2rTlNXSO6QqgGOtPePFjEhiIChCCCrJjdUr++K+0NYR401F1ec9/+7CSg
VicoZJahahDT4HzpnUnQlQO4b8Se9GAwTSTwiECHNQlcm2miK9R3R2hE7rRoFip7huy0mYC9xaBZ
B4ZlKSYtbJgKEyLg0OZBkAAd8ev12hMGiofwFiz4i46is/K7tsFkOWiygs3QLJobE2oObRossiS6
Skam3zRwn6QNDYP97ygOXM3urjAP6NykW5S8eJThhg5tGlRST9ut+j2h9qdNg36gaZqqGrSiUHVd
0bE1e1tClw9YHrwqlkNrIIc2CWIhbA+vHpMgDCBHAxYQSYA3k+DorATmB8tJjm5rPodlH7ELWHa5
74YwDqAHmODHDFMnrhI5z721YMgHDilc7KLjGMD39K053nOq3p71f8Qf+COf+S2PZysgK8RSW59B
l/suB9Mk94vWqiEOTc5MErz786CozoGjsiVsWRdmQxmcfdwdl9vjq8e2wDaw+1VkRttdIWNs9tYD
KXKxSEzTMcVDaz+HtS2286D1XQ+GyUGBA6mokP3bA7M7D9aBA1Ra6ASw9lRL257PQ9oXZqsa0Ou0
NDU8ZZxEWgebBieGOA73FoOmHaBZpzBFwmMYYDzBCe7QFa+nidS1A8vC9Dk0Rydv9cZnUA4s5LoV
/ArHQuR756MMaSm0nvRuifYwDY7wpEX8yIFAMUyoX+ytBkM/UBX8SwIqS+M4GWZEwU7t60Pq5gHO
I7I3Mg4z2M1XR4XOiaoTauBAAp0gF72N5Aa0Hmzd7htVsSdknQDSYFtwHBBQdNYCU0QAzhw9OxVb
czygOdi5DVv/vsee0A7oL8ssbM3f3naw2S04kKgvKQ5KMgPMMrRToCrv4EE65EiR07do9bx1jfbm
geQudoFs1M6d2DnuA1oKmDSSIL0dJ7JreIeclUTrSPcL2aC9acCfIGbRHIMqlKmBOxicA0la0Oq9
FtQDWl3K7AcDOaE3R4SG5bSYArJbHKbMxuBMoyXj5Oyi/l5WQbHZ+WRubLQgQaB01gJOtIkOnWlz
TIJO5AQZXIAtm73zj7gDlmJttbBeZZuEcw3WS8drop3cNhk1yCii9/FgHZBaBG/EnVoWvkc3qiRH
S7oJ/I8NPXmXmxzWPLAfDKN/VcI8UAiu2fcqPoP4xTv7weIQ1ZFic0jTttthcPuBGAiH9h2cJrh4
pB1NnXbQJj99ZxpwHGkB4VgKHV+oBcm7nO+ATkoSI70ngb3voDGH66iApSPD+ir5SFrOQEPPUsnU
MxPDy8fvPMftGu11Rhjg9zgA6ILLehAIxT1/gZ//gHIFaHzOB/xIa3B1CUwD193bYzA4JkwIdlQn
toWJzjRYzgHJBxiYNvRs4U8MzmPY5Zv62ga2hSZKVBpr4gcnhXAZFEW2qdMJZ3uA+SZLJhMkzrde
GSeSCJRlNZI23Olu++/tClUh/WjJBJaWZeNq76zRgEwkBo0ePn39BirY3B5CongG2tsDU6OCbSML
KmM8ng+SYfkN212h9M3CijQDxo9jBwfJoA7a9Z/YFZQuCDg0ZmIHeBjWPIhiQd/IEr8Ak2Aqqia/
TTMQWSNk+5xiGF5wjT9DiqzvFABrQQReIaxUQPRTg+l6TiaxN2K9HCCGuu3aN7SAqnUaHKO3eQTU
gZ3VKEjsjsvOaWm3bxuUrylkWbAfB5dk2OacRG6k1zFhEjiRRyG9hsds2K8LEywUqnkK82CQ29kW
NYdlF6gnYK96x9j83gSX0O1VXRwXr3zIFvBFmsHGxRSO9vCsA9Mgemb2XA2GAaXH1g1HLIi3eAZT
5zClOSfQiW1ibrsLB+Q0tLsCye+e8yBwb+39v4H3OMaBo8vonYNlEGwoY/tVg5sCu284QRkfaXZM
n8haEEO9yrwpFtgWNssL+2t4BhKlk777gQXPXjfbnIXBnuicEcLDJtMCsg6p9x3uZVi2EUenv0mQ
Dwil6B9rU54XcUIX1mKzUxQB7KE8Z1Cq233foPaDQD8KXmCvg1KYRpwBgXUjvBS4ls5i0AVSVmd6
TEXnJB1iymkLCe7rOIFvBNzJgqA2ASa2/cH34krMgop3xidMVRbg6AHaBYLinouBQEKlHA3Y941V
wFWglI1HYpGKGaTHRCABAqOvaTQEGhgkG1ECOXfOia5dYD84xFj0/fhuNgZmHLeo6L4OdGsXQP0J
aLG9A2vs7Qf6o5vgxvn/FughUIFDmwdgSbi1PbcE60HnrNQJHml9QkmqG1gCbSLwBGmpbM3CLpAd
3jnR128iwCaIsECG2BTsSb9150EkGWQdQXxy8qaobQ/QhZZNkQLquR7IKGH9yC8KSAABtPjB9/YF
+ShqeATXAobdojoGty+s9ozv5zTYZFlNUmqUrk2FrDxWtzsJeJC416wHHYHm4QG9RC76re7En4XJ
82OjHqHSD+l7lbo7DWRhUJiwTLBe26UyLBuJ3WIh9zaRrAYyDMA5fi3nxALZFSWeuVsDMpCsBc3u
n3ijkE9HMA5faDJv4wlFpnwDSF5Y0GHaBVXgUfoaR4sCtYJELZ7TM2dsf0MolLDwLSlPvVT5h7Uh
RFWCQ6J3UAUXwFQRH8IFERv/Fc8S/gyVW4IpVYUxsEWCDWsewEWzWHv70jgF4KtFLR9jKyCOnWOC
GBv/TLMo2KkC6yVAH8OaBg5wo++egFeHQaAmQXxt74SG9vaEhtoQeBcbVxucPAWc7fcNyD7u6td9
F4Mpi4wKJWoe29JE12fQAMlTqkQKlEy0QEluK0IDmgeyhaRC+uYZQHSxCIB74YCYAjPEot9bDkhS
sSnQlyL0bOmF22kf0DSQJTJ77wnhRBMpGDoQyLfVOvaEA/xzV7oeJG8EJMYzBfavI3xIJojDkDAV
IqWAiBO0760F3laZBZsErdAVI8Qcmn3U+In6BpY6vGPsLIg3kV58LUlAZvIASCCxtwUjlXBjkHEl
ufLeLgNrHjQXkBZOQ8BOZjfvBJMKR4JXFTTmRNw5uPwjyxinrnfaifvEPgpINH6k4M50toQAM4CY
JvR0tqS6/67l8DUp4yJrbheun8T7MoNtpRkv5netwqsRvit0kIk2TVG8NrpLwHHIwNjwZRSgwOJ/
gzsaBAgWRnTPIIL6EzxjFpNNZX7nCexZRfwIqvYgYF+OyMFZRcRD+npLoP1kECtkVzVNF6FCdx8I
Bj4RFvIlFt4Ua25wa0ETdMi+KwFuOWBHatLQNEF/vzIGTAJ+FHEFSRgYhYN1nXeoit+1CPMnWmIe
+XmR+V8LzN53zR5NQGBF+cmQf4COh4JPYUrgNwBGt7Wroe0IStaGKSqsf8Qw/uo0kHoFwYE79J1N
vGcXKFA5EO1wqcGM4FwOj1UpqBIENz1nwVC4T/xBG6YAdwmSo3NCUrcxSeRQy2xh0QOE9AiqOEX1
ntOgO+CdBQGf2vSPdFpAOMAf+A7/GpyB3IXVfTcFkB7uH3zrMw74zXJAoYT0iimjaLXFRQ4rx7ID
/PUGgOIWwJv8tQNTQZ8Z3Djz0BavqOAOzkaCdNN6bwusA5xywH5MRQvv6aYX4FeCj+VoBg34fKIO
bDkYaCT0tA14kPhF3KCJJ7bTndg/KQQakEgKXCjuqoB/Dm4tUE2mMtNzGhDnEKpFFGSBcrU0ys5J
QfUKdQIQfy/FmaFNgzCRZOP7HhX4R8RTOIhwpVpfuWsiEXgT5Ssh9bfjYA5vHsi5Ybt7rgfxgwta
IYZBbYn43XnAvUJunrcsh1bMMsCPoc2DyiT03RTgGFQIM9TAWy2/1j/asw2oOKnkmQi5oFOItNvw
bIOMGKHT122gKsFkCnki9lcL/e7aBrQp4JjCpoBZJ5bCn8iz/IFc9Yti6qHnh0+toKq/yFsV063u
1+9+4DnB8naAnSiYUP4SuZjOB++bdLEdeisPJp7/rRNv/J24+r032+fov7bfs/vnuxt8+9Wd73q+
q+cXJ/4im2dfvaZ9o9ld5uU8QpR1NM+9IMloNV7MO9kkraXZf7+e//2/Ole7ZxB+a/ijubt4PfJW
4qXvyD+HxbzZT3/toLl9xz2t5rRtTDojb6nFfUeezsPSnXcHbj2O/gPTMcHvjrxV2Oo9chL5nQve
IsD7D0umIYm6V7wFB/UeOpvncfI0z7qX3UJN+o59V/x0vSgWWf6lzNyfaFDdXX/AuXF5+37JZSKa
2iZPzyO11mRbDO479BXLpDOssL/PLwgL89f2+HUeJNXzMO3lbg/Lvpd7i016NfAWKNJ74Ga+mcf/
7+//sXPRFHje4ee7i5JwEefB/tC7umXfy76fR1+687HTYu49cFl1tuJOwrTvsI/h/MmP/M5OJDcr
EtS9h2aHxIuN9zySWHW7tG/foT/NsyQP51X4an0Q1gmtkb7Dj/ws+eIvX52122Jm37GvMz9Ksmbx
fJViVnYk375DPyahm7jZvGOWXtJpfUd/EJPdiHO3u3FecPV9v+CeJhaL1zv+hf7be3SaVnQ2/Au4
sffIaP9nr/2nF3HdvqPfVYvsKXw76QJ4j9fde/h5Nn9lwF+EsvuOfb3IoucrFMv8RSet/8DxpmMM
SZ1vVbf6jszpGwvHoXvZu7x878FfrUCR8G+1kfoOjDuS5P4XP+uucMbfCqz0Hf+izKL5q/OSoHCr
U9F38HM/XRSvL3xHbu479rR8MyW7LOo7jOx2z4cXKnLvoVvvuMGmBD9Ns3nHtxfaJu/iJk854jr+
IBmwbd6g9+V78y8cz69OiRf4R+/hF9GC0TuxH4Nv4ai9B8cafvXmjXToLbJgkefdgI3v2coB9/+e
0I/9+PVZ/SKB0398foInP06k0TwM5tnr23huddm2qvnrQcVpFpRvtu4OLd/3Fj6zippgHuZB83YX
PEMt+34JP3PYzL/4r23bM1DlHcb/6sVN96xq6y7v4KX+THw+D7w3QRL6b1vwYd+r/zkTo7sL4fi9
MtDPBYjeX/HUuItX07PDAvQd+m6B5xTPm/lPV/mi8Ju59HM4j/nv/tm+rbIKmaHeXzePMB7P4wh3
Zzu2QHf0HXuU4Xd3f4Hd4O8QDN+X4Y8u+x0W6EWSPSVV1/bsrpvyat9JuUjyr0n9PM7ehDvPr/11
w3bP0nkVWm4vXHuHVMz54gemfze80v/aLxcx/tTzON/nRaMm0HfOH56iMit+9ItqFEL6jj4lkSmJ
oKGZdyK13dy8Q7RzwVH407iTX9sN/g679NAjRZN7P5ydd9inl/7Gw3z99KPc4+4m3mHPkv+mh+/b
e6DO+g7r566YV1lCI+vnxfK8PLfM274LaLQgAfIqLSumZlsk7js66ZXEfXpjKxn8HX7dn9lY3Ul5
pqf3vew74SPgbv5g9PewwnN3/tQNhL5LdPW99Ok8whsvgldzLmZGqM73Hh7vpmikC87WTpC1U1N6
B3vzCacgpOXvD0wyN9GSGfrexLhaxMGPLv8dFuVDXkhX2VMTSyOaqs6L5ynf7tr2Dt7B5PxMc+Vf
/4J3WKNT8q2vT5T24t/BU8DoB8kPJkYIUfX9aafePJi/jkHbxakLnEPf4be/6WtTz8ToAkrSd/TW
7DwP87JgUEV5fu2ve2eiquy/CQrbiWkVEvte+v28iZq31tgx3uHaT2O3zD3ikdc2bYfg6XvtW6/4
bd1ThlwK/Pn3Jv9H2IW/dUAOY5Ez6KIxfvcDYCrEwF/DxTz72/8HAAD//w==</cx:binary>
              </cx:geoCache>
            </cx:geography>
          </cx:layoutPr>
          <cx:valueColors>
            <cx:minColor>
              <a:schemeClr val="bg2"/>
            </cx:minColor>
            <cx:midColor>
              <a:schemeClr val="accent2">
                <a:lumMod val="40000"/>
                <a:lumOff val="60000"/>
              </a:schemeClr>
            </cx:midColor>
            <cx:maxColor>
              <a:schemeClr val="accent2"/>
            </cx:maxColor>
          </cx:valueColors>
          <cx:valueColorPositions count="3"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829596-02F0-7E4F-8093-33465D5C4E8E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804C23-01C2-C144-9393-0C2A9AED12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4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B679FC-CEA5-0F6D-69AF-AF9B2E902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0" i="0">
                <a:latin typeface="Apple SD Gothic Neo" panose="02000300000000000000" pitchFamily="2" charset="-127"/>
                <a:ea typeface="Apple SD Gothic Neo" panose="02000300000000000000" pitchFamily="2" charset="-127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288FB3E-CAB5-579D-1DE5-37013489A9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E244BE-6C4A-83A6-3309-C60BE8BF8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0A9AA-A01A-7040-85DF-5C90AC5E57FE}" type="datetime1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9ED141-7AA3-1040-4BB5-05D6830BF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9A9C2F-CDFA-2BB3-9F1C-356965954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AC4D9-511D-264E-BD43-5085AD3C7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136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6D190C-0A66-DE63-F3A9-B004CF829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AFB33E-2D0A-DA95-0F42-AC2A260DF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3D25CB-C2A4-3D90-FE37-FC777953A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2291-5379-E142-A061-202799C0A989}" type="datetime1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2C2FC7-4F22-983E-F937-C2EDDE00A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110469-F4EB-9726-8B0D-ED73EDAA6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AC4D9-511D-264E-BD43-5085AD3C7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905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0B07A8-8CBD-77CE-59AF-C796B61CC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922E6E-489F-6125-1C4F-52B55412B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121129-158C-2A06-9387-E7BE44ADD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519A9-99CD-014A-8BFC-707DC5403BE4}" type="datetime1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8B4374-05BC-E614-5B96-FB16BB795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63A3AF-772A-9DB2-F445-221B033ED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AC4D9-511D-264E-BD43-5085AD3C7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335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1CC944-69B7-65F0-57C6-6E8E6DAC4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EEAFF2-3726-978B-4AFC-AAC1E68CD8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74DC96-F5B3-DC36-1A6B-95E018C7A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5EBAB1-B75B-0002-6903-FCC890347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9C7C-F64B-CD42-96FA-AFA7C4D1482D}" type="datetime1">
              <a:rPr lang="ru-RU" smtClean="0"/>
              <a:t>15.10.2023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D4CC44B-93B5-5C0B-B4E5-03D2864C5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33DB274-ACEA-E1D8-D8D9-0C221A9D0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AC4D9-511D-264E-BD43-5085AD3C7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304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FD7AE2-23B1-3212-AB43-A0FB5D1B3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60D7D1-4883-9F5C-779C-17C602FE39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40C6B27-A3A8-2E7D-C233-FB091DD34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777E6E3-AD77-4A07-25C7-EA1CC20571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B0883A3-218F-4ED9-6F14-AD12844FE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6483F53-B8C6-B1CD-1772-AD66D21A7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A357-A0DC-214C-B432-C18EC416A349}" type="datetime1">
              <a:rPr lang="ru-RU" smtClean="0"/>
              <a:t>15.10.2023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E7D1EA2-42DF-B52F-7343-E972977A4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47A23F3-A381-ED7B-B568-053473713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AC4D9-511D-264E-BD43-5085AD3C7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26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18827A-D40F-2071-F725-47ED6D2AF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42E154F-8152-2398-3F0B-B48784388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69A43-41DD-C948-8C9B-1A3FFE9CB3CF}" type="datetime1">
              <a:rPr lang="ru-RU" smtClean="0"/>
              <a:t>15.10.2023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FA79B9A-5796-7D36-C23D-BDB6C0A37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FEDBBE1-C64E-4D70-7FA9-20A80649B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AC4D9-511D-264E-BD43-5085AD3C7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289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E047803-C454-6F15-706C-E2C4D467F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3ADC5-45C2-CD4F-8340-A2710FFE59BE}" type="datetime1">
              <a:rPr lang="ru-RU" smtClean="0"/>
              <a:t>15.10.2023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D87E773-2AE3-465D-47D2-08529C22D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8B3B79D-63B2-DECD-9B86-2075D1DE5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AC4D9-511D-264E-BD43-5085AD3C7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423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E17754-9FF2-77C3-8841-BBA4DA8BA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3BC168-92E4-725F-514A-3EEDA70CC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31EABC0-1FA8-2BFA-76B2-231F825C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6A88134-A227-5409-0BED-73CA45616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4F92-C563-D94E-B338-78E6FF3AF25D}" type="datetime1">
              <a:rPr lang="ru-RU" smtClean="0"/>
              <a:t>15.10.2023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64BCA6F-02F5-2FAF-14AD-DD58FEC43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311B32-F944-EA30-6A85-53126E691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AC4D9-511D-264E-BD43-5085AD3C7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422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9F4B6-766E-5363-6AB3-8FCA211CC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4AA8C2E-6EC1-2E86-76F5-3D7F4FC2E4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40F5C0-6C75-2246-DE06-821C49FB4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F0CA02-105E-DDC8-530E-E3C8A47E7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46255-7881-1C4B-89A5-9AF8A21568AA}" type="datetime1">
              <a:rPr lang="ru-RU" smtClean="0"/>
              <a:t>15.10.2023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27D118D-B7C2-8B18-E8F0-3EE1AD967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3A5872-0B48-8303-2E24-E8DBF4C42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AC4D9-511D-264E-BD43-5085AD3C7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657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ABC34-1ECC-33E5-391C-C96583230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7B7FF47-0F46-376E-D386-3B70F16E39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63E0F8-7F43-D7D6-A6B3-7BC510569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B4D54-8C9A-1F4D-8B40-51A6CEF1BE90}" type="datetime1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E552D-C202-D3CC-8B45-EAC8EC9F1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DDC3F2-953B-5FA9-F4EF-96580F907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AC4D9-511D-264E-BD43-5085AD3C7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852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6A6FBFE-4B8C-DD38-285F-DA4D00CAF9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0987C74-F694-78E8-F56D-33B81CFE25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60E1A7-2884-9440-0C34-D21C6A63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DC7A9-91AE-0341-AD5F-90CD8A98D30C}" type="datetime1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B9F0BC-9FF8-2D20-1E16-74C57045F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5616F8-264E-DE63-1580-64BD8B36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AC4D9-511D-264E-BD43-5085AD3C7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67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F13A8-1BE8-0A60-2820-D0F818CE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405ECF-F4CF-31D2-9062-322069B84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C4DFA4-D0D5-F57B-43B9-155D80C374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E003D-2F2A-D249-9AF8-B56AF05A1459}" type="datetime1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E16FE0-6F63-D760-030F-733B206EEC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8DBD30-F1BF-886D-5E14-835473EF1E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AC4D9-511D-264E-BD43-5085AD3C7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80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image" Target="../media/image2.png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41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8.xml"/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tags" Target="../tags/tag66.xml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tags" Target="../tags/tag65.xml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slideLayout" Target="../slideLayouts/slideLayout1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tags" Target="../tags/tag64.xml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tags" Target="../tags/tag63.xml"/><Relationship Id="rId28" Type="http://schemas.openxmlformats.org/officeDocument/2006/relationships/tags" Target="../tags/tag68.xml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tags" Target="../tags/tag62.xml"/><Relationship Id="rId27" Type="http://schemas.openxmlformats.org/officeDocument/2006/relationships/tags" Target="../tags/tag67.xml"/><Relationship Id="rId30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71.xml"/><Relationship Id="rId7" Type="http://schemas.openxmlformats.org/officeDocument/2006/relationships/image" Target="../media/image6.pn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79.xml"/><Relationship Id="rId13" Type="http://schemas.openxmlformats.org/officeDocument/2006/relationships/tags" Target="../tags/tag84.xml"/><Relationship Id="rId18" Type="http://schemas.openxmlformats.org/officeDocument/2006/relationships/tags" Target="../tags/tag89.xml"/><Relationship Id="rId3" Type="http://schemas.openxmlformats.org/officeDocument/2006/relationships/tags" Target="../tags/tag74.xml"/><Relationship Id="rId7" Type="http://schemas.openxmlformats.org/officeDocument/2006/relationships/tags" Target="../tags/tag78.xml"/><Relationship Id="rId12" Type="http://schemas.openxmlformats.org/officeDocument/2006/relationships/tags" Target="../tags/tag83.xml"/><Relationship Id="rId17" Type="http://schemas.openxmlformats.org/officeDocument/2006/relationships/tags" Target="../tags/tag88.xml"/><Relationship Id="rId2" Type="http://schemas.openxmlformats.org/officeDocument/2006/relationships/tags" Target="../tags/tag73.xml"/><Relationship Id="rId16" Type="http://schemas.openxmlformats.org/officeDocument/2006/relationships/tags" Target="../tags/tag87.xml"/><Relationship Id="rId20" Type="http://schemas.openxmlformats.org/officeDocument/2006/relationships/image" Target="../media/image4.png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1" Type="http://schemas.openxmlformats.org/officeDocument/2006/relationships/tags" Target="../tags/tag82.xml"/><Relationship Id="rId5" Type="http://schemas.openxmlformats.org/officeDocument/2006/relationships/tags" Target="../tags/tag76.xml"/><Relationship Id="rId15" Type="http://schemas.openxmlformats.org/officeDocument/2006/relationships/tags" Target="../tags/tag86.xml"/><Relationship Id="rId10" Type="http://schemas.openxmlformats.org/officeDocument/2006/relationships/tags" Target="../tags/tag81.xml"/><Relationship Id="rId19" Type="http://schemas.openxmlformats.org/officeDocument/2006/relationships/slideLayout" Target="../slideLayouts/slideLayout1.xml"/><Relationship Id="rId4" Type="http://schemas.openxmlformats.org/officeDocument/2006/relationships/tags" Target="../tags/tag75.xml"/><Relationship Id="rId9" Type="http://schemas.openxmlformats.org/officeDocument/2006/relationships/tags" Target="../tags/tag80.xml"/><Relationship Id="rId14" Type="http://schemas.openxmlformats.org/officeDocument/2006/relationships/tags" Target="../tags/tag8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7.xml"/><Relationship Id="rId3" Type="http://schemas.openxmlformats.org/officeDocument/2006/relationships/tags" Target="../tags/tag92.xml"/><Relationship Id="rId7" Type="http://schemas.openxmlformats.org/officeDocument/2006/relationships/tags" Target="../tags/tag96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tags" Target="../tags/tag95.xml"/><Relationship Id="rId11" Type="http://schemas.openxmlformats.org/officeDocument/2006/relationships/image" Target="../media/image2.png"/><Relationship Id="rId5" Type="http://schemas.openxmlformats.org/officeDocument/2006/relationships/tags" Target="../tags/tag94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93.xml"/><Relationship Id="rId9" Type="http://schemas.openxmlformats.org/officeDocument/2006/relationships/tags" Target="../tags/tag9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3" Type="http://schemas.openxmlformats.org/officeDocument/2006/relationships/tags" Target="../tags/tag101.xml"/><Relationship Id="rId7" Type="http://schemas.openxmlformats.org/officeDocument/2006/relationships/tags" Target="../tags/tag105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image" Target="../media/image2.png"/><Relationship Id="rId5" Type="http://schemas.openxmlformats.org/officeDocument/2006/relationships/tags" Target="../tags/tag103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102.xml"/><Relationship Id="rId9" Type="http://schemas.openxmlformats.org/officeDocument/2006/relationships/tags" Target="../tags/tag10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52E4613-9A8D-9D63-B194-085C4BFC9D9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332343"/>
            <a:ext cx="15192078" cy="752268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D1CFD6E-6A3B-5CC9-88DA-8DBE4D143A39}"/>
              </a:ext>
            </a:extLst>
          </p:cNvPr>
          <p:cNvSpPr txBox="1"/>
          <p:nvPr/>
        </p:nvSpPr>
        <p:spPr>
          <a:xfrm>
            <a:off x="227013" y="6515864"/>
            <a:ext cx="1925527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000" dirty="0"/>
              <a:t>Презентация инвесторам</a:t>
            </a:r>
            <a:r>
              <a:rPr lang="ru-RU" sz="1000" b="1" dirty="0">
                <a:solidFill>
                  <a:schemeClr val="accent5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E80907-C7AD-136F-BB9E-43507CE6FE4B}"/>
              </a:ext>
            </a:extLst>
          </p:cNvPr>
          <p:cNvSpPr txBox="1"/>
          <p:nvPr/>
        </p:nvSpPr>
        <p:spPr>
          <a:xfrm>
            <a:off x="1379537" y="1459230"/>
            <a:ext cx="9432925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0" dirty="0">
                <a:solidFill>
                  <a:schemeClr val="accent2"/>
                </a:solidFill>
              </a:rPr>
              <a:t>OASIS</a:t>
            </a:r>
            <a:endParaRPr lang="ru-RU" sz="25000" dirty="0">
              <a:solidFill>
                <a:schemeClr val="accent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2977B0-11FC-6626-369D-511269987A4D}"/>
              </a:ext>
            </a:extLst>
          </p:cNvPr>
          <p:cNvSpPr txBox="1"/>
          <p:nvPr/>
        </p:nvSpPr>
        <p:spPr>
          <a:xfrm>
            <a:off x="10253324" y="6515864"/>
            <a:ext cx="1165704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000" dirty="0"/>
              <a:t>15 октября 2023</a:t>
            </a:r>
            <a:endParaRPr lang="ru-RU" sz="1000" b="1" dirty="0">
              <a:solidFill>
                <a:schemeClr val="accent5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80AE0E-2747-A124-168A-6D4D17BAE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247" y="152474"/>
            <a:ext cx="1012415" cy="24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72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1CFD6E-6A3B-5CC9-88DA-8DBE4D143A39}"/>
              </a:ext>
            </a:extLst>
          </p:cNvPr>
          <p:cNvSpPr txBox="1"/>
          <p:nvPr/>
        </p:nvSpPr>
        <p:spPr>
          <a:xfrm>
            <a:off x="9774352" y="144379"/>
            <a:ext cx="168668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000" dirty="0"/>
              <a:t>Презентация инвесторам</a:t>
            </a:r>
            <a:r>
              <a:rPr lang="ru-RU" sz="1000" b="1" dirty="0">
                <a:solidFill>
                  <a:schemeClr val="accent5"/>
                </a:solidFill>
              </a:rPr>
              <a:t> / 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8630FA79-DD4A-BE2E-C3A8-63CF06A2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8787" y="144378"/>
            <a:ext cx="314093" cy="241301"/>
          </a:xfrm>
        </p:spPr>
        <p:txBody>
          <a:bodyPr/>
          <a:lstStyle/>
          <a:p>
            <a:pPr algn="ctr"/>
            <a:fld id="{DABAC4D9-511D-264E-BD43-5085AD3C7F6B}" type="slidenum">
              <a:rPr lang="ru-RU">
                <a:solidFill>
                  <a:schemeClr val="tx1"/>
                </a:solidFill>
              </a:rPr>
              <a:pPr algn="ctr"/>
              <a:t>2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E80907-C7AD-136F-BB9E-43507CE6FE4B}"/>
              </a:ext>
            </a:extLst>
          </p:cNvPr>
          <p:cNvSpPr txBox="1"/>
          <p:nvPr/>
        </p:nvSpPr>
        <p:spPr>
          <a:xfrm>
            <a:off x="227013" y="469219"/>
            <a:ext cx="9432925" cy="584775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ru-RU" sz="1600" b="1" dirty="0">
                <a:solidFill>
                  <a:schemeClr val="accent5"/>
                </a:solidFill>
              </a:rPr>
              <a:t>Тренды</a:t>
            </a:r>
            <a:r>
              <a:rPr lang="ru-RU" sz="1600" b="1" dirty="0"/>
              <a:t> коммерческой недвижимости: переезд в </a:t>
            </a:r>
            <a:r>
              <a:rPr lang="ru-RU" sz="1600" b="1" dirty="0">
                <a:solidFill>
                  <a:schemeClr val="accent5"/>
                </a:solidFill>
              </a:rPr>
              <a:t>гибкие офисы </a:t>
            </a:r>
            <a:r>
              <a:rPr lang="ru-RU" sz="1600" b="1" dirty="0"/>
              <a:t>и </a:t>
            </a:r>
            <a:r>
              <a:rPr lang="ru-RU" sz="1600" b="1" dirty="0">
                <a:solidFill>
                  <a:schemeClr val="accent5"/>
                </a:solidFill>
              </a:rPr>
              <a:t>трансформация</a:t>
            </a:r>
            <a:r>
              <a:rPr lang="ru-RU" sz="1600" b="1" dirty="0"/>
              <a:t> офисов в технологичные пространства  </a:t>
            </a:r>
            <a:endParaRPr lang="ru-RU" sz="1600" b="1" dirty="0">
              <a:solidFill>
                <a:schemeClr val="accent5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BF1BE69-949E-5A87-38CF-F1F1912BC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47" y="152474"/>
            <a:ext cx="1012415" cy="241301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7B475435-1245-2C12-6BE5-E3E911BE5628}"/>
              </a:ext>
            </a:extLst>
          </p:cNvPr>
          <p:cNvGrpSpPr/>
          <p:nvPr/>
        </p:nvGrpSpPr>
        <p:grpSpPr>
          <a:xfrm>
            <a:off x="500831" y="1331661"/>
            <a:ext cx="11265002" cy="5145598"/>
            <a:chOff x="429359" y="1331661"/>
            <a:chExt cx="11265002" cy="5145598"/>
          </a:xfrm>
        </p:grpSpPr>
        <p:sp>
          <p:nvSpPr>
            <p:cNvPr id="2" name="AutoShape 3">
              <a:extLst>
                <a:ext uri="{FF2B5EF4-FFF2-40B4-BE49-F238E27FC236}">
                  <a16:creationId xmlns:a16="http://schemas.microsoft.com/office/drawing/2014/main" id="{29EB7009-AE3B-AD41-A218-34B17D0E7C76}"/>
                </a:ext>
              </a:extLst>
            </p:cNvPr>
            <p:cNvSpPr>
              <a:spLocks noChangeArrowheads="1"/>
            </p:cNvSpPr>
            <p:nvPr/>
          </p:nvSpPr>
          <p:spPr bwMode="gray">
            <a:xfrm flipH="1">
              <a:off x="7189778" y="4940669"/>
              <a:ext cx="4504583" cy="1536590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vert="horz" wrap="none" lIns="93297" tIns="46649" rIns="93297" bIns="46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3" name="AutoShape 4">
              <a:extLst>
                <a:ext uri="{FF2B5EF4-FFF2-40B4-BE49-F238E27FC236}">
                  <a16:creationId xmlns:a16="http://schemas.microsoft.com/office/drawing/2014/main" id="{C3270174-242A-57B9-C9FF-EA1127BEF454}"/>
                </a:ext>
              </a:extLst>
            </p:cNvPr>
            <p:cNvSpPr>
              <a:spLocks noChangeArrowheads="1"/>
            </p:cNvSpPr>
            <p:nvPr/>
          </p:nvSpPr>
          <p:spPr bwMode="gray">
            <a:xfrm flipH="1">
              <a:off x="7662763" y="3156626"/>
              <a:ext cx="4031598" cy="1536590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vert="horz" wrap="none" lIns="93297" tIns="46649" rIns="93297" bIns="46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4" name="AutoShape 5">
              <a:extLst>
                <a:ext uri="{FF2B5EF4-FFF2-40B4-BE49-F238E27FC236}">
                  <a16:creationId xmlns:a16="http://schemas.microsoft.com/office/drawing/2014/main" id="{15F6F1E8-976B-6D0C-7F1D-1C7636BF1CE2}"/>
                </a:ext>
              </a:extLst>
            </p:cNvPr>
            <p:cNvSpPr>
              <a:spLocks noChangeArrowheads="1"/>
            </p:cNvSpPr>
            <p:nvPr/>
          </p:nvSpPr>
          <p:spPr bwMode="gray">
            <a:xfrm flipH="1">
              <a:off x="7054128" y="1332674"/>
              <a:ext cx="4640233" cy="1536590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vert="horz" wrap="none" lIns="93297" tIns="46649" rIns="93297" bIns="46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5" name="AutoShape 6">
              <a:extLst>
                <a:ext uri="{FF2B5EF4-FFF2-40B4-BE49-F238E27FC236}">
                  <a16:creationId xmlns:a16="http://schemas.microsoft.com/office/drawing/2014/main" id="{24D8B11A-DC89-3391-4C94-7F2C46EF303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29359" y="4940669"/>
              <a:ext cx="4052620" cy="1536590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vert="horz" wrap="none" lIns="93297" tIns="46649" rIns="93297" bIns="46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6" name="AutoShape 7">
              <a:extLst>
                <a:ext uri="{FF2B5EF4-FFF2-40B4-BE49-F238E27FC236}">
                  <a16:creationId xmlns:a16="http://schemas.microsoft.com/office/drawing/2014/main" id="{91D64126-D50B-8DA7-4870-9C3933753CD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29359" y="3156626"/>
              <a:ext cx="3371834" cy="1536590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vert="horz" wrap="none" lIns="93297" tIns="46649" rIns="93297" bIns="46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7" name="AutoShape 8">
              <a:extLst>
                <a:ext uri="{FF2B5EF4-FFF2-40B4-BE49-F238E27FC236}">
                  <a16:creationId xmlns:a16="http://schemas.microsoft.com/office/drawing/2014/main" id="{4E0229CE-A96D-C927-1FEA-26E9507A71B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29359" y="1331661"/>
              <a:ext cx="4244389" cy="1513656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vert="horz" wrap="none" lIns="93297" tIns="46649" rIns="93297" bIns="46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8" name="AutoShape 10">
              <a:extLst>
                <a:ext uri="{FF2B5EF4-FFF2-40B4-BE49-F238E27FC236}">
                  <a16:creationId xmlns:a16="http://schemas.microsoft.com/office/drawing/2014/main" id="{7C5DA3A3-53F5-45C0-3EDA-0CEE30348D3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682294" y="2128907"/>
              <a:ext cx="4268811" cy="3584047"/>
            </a:xfrm>
            <a:prstGeom prst="hexagon">
              <a:avLst>
                <a:gd name="adj" fmla="val 30986"/>
                <a:gd name="vf" fmla="val 115470"/>
              </a:avLst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3297" tIns="46649" rIns="93297" bIns="46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1" name="Rectangle 12">
              <a:extLst>
                <a:ext uri="{FF2B5EF4-FFF2-40B4-BE49-F238E27FC236}">
                  <a16:creationId xmlns:a16="http://schemas.microsoft.com/office/drawing/2014/main" id="{3D8688DE-152B-F500-92AD-B11BDC74199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28916" y="1487945"/>
              <a:ext cx="2928338" cy="92333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defTabSz="895350">
                <a:buClr>
                  <a:schemeClr val="tx2"/>
                </a:buClr>
                <a:buSzPct val="100000"/>
              </a:pPr>
              <a:r>
                <a:rPr lang="ru-RU" sz="1200" dirty="0"/>
                <a:t>Рынок коворкингов и коммерческой недвижимости активно развивается, с мировым рынком около </a:t>
              </a:r>
              <a:r>
                <a:rPr lang="ru-RU" sz="1200" b="1" dirty="0"/>
                <a:t>25,9 тыс. коворкингов.</a:t>
              </a:r>
            </a:p>
            <a:p>
              <a:pPr defTabSz="895350">
                <a:buClr>
                  <a:schemeClr val="tx2"/>
                </a:buClr>
                <a:buSzPct val="100000"/>
              </a:pPr>
              <a:endParaRPr lang="en-US" sz="1200" dirty="0"/>
            </a:p>
          </p:txBody>
        </p:sp>
        <p:sp>
          <p:nvSpPr>
            <p:cNvPr id="12" name="Oval 20">
              <a:extLst>
                <a:ext uri="{FF2B5EF4-FFF2-40B4-BE49-F238E27FC236}">
                  <a16:creationId xmlns:a16="http://schemas.microsoft.com/office/drawing/2014/main" id="{BCE59B4B-1824-32E9-37AB-97F94C992D6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24204" y="1332674"/>
              <a:ext cx="1641555" cy="15365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vert="horz" wrap="none" lIns="93297" tIns="46649" rIns="93297" bIns="46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ru-RU" sz="1200" b="1" dirty="0">
                  <a:cs typeface="Arial" pitchFamily="34" charset="0"/>
                </a:rPr>
                <a:t>Мировой рынок </a:t>
              </a:r>
              <a:br>
                <a:rPr lang="ru-RU" sz="1200" b="1" dirty="0">
                  <a:cs typeface="Arial" pitchFamily="34" charset="0"/>
                </a:rPr>
              </a:br>
              <a:r>
                <a:rPr lang="ru-RU" sz="1200" b="1" dirty="0">
                  <a:cs typeface="Arial" pitchFamily="34" charset="0"/>
                </a:rPr>
                <a:t>коворкингов развит</a:t>
              </a: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3" name="Oval 23">
              <a:extLst>
                <a:ext uri="{FF2B5EF4-FFF2-40B4-BE49-F238E27FC236}">
                  <a16:creationId xmlns:a16="http://schemas.microsoft.com/office/drawing/2014/main" id="{F4500662-6E9F-A646-BF9C-A794FD55F9E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205994" y="1332674"/>
              <a:ext cx="1641555" cy="15365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vert="horz" wrap="none" lIns="93297" tIns="46649" rIns="93297" bIns="46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ru-RU" sz="1200" b="1" dirty="0">
                  <a:cs typeface="Arial" pitchFamily="34" charset="0"/>
                </a:rPr>
                <a:t>ЦА гибких офисов – </a:t>
              </a:r>
              <a:br>
                <a:rPr lang="ru-RU" sz="1200" b="1" dirty="0">
                  <a:cs typeface="Arial" pitchFamily="34" charset="0"/>
                </a:rPr>
              </a:br>
              <a:r>
                <a:rPr lang="ru-RU" sz="1200" b="1" dirty="0">
                  <a:cs typeface="Arial" pitchFamily="34" charset="0"/>
                </a:rPr>
                <a:t>фрилансеры</a:t>
              </a: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4" name="Oval 26">
              <a:extLst>
                <a:ext uri="{FF2B5EF4-FFF2-40B4-BE49-F238E27FC236}">
                  <a16:creationId xmlns:a16="http://schemas.microsoft.com/office/drawing/2014/main" id="{3A7F6A47-291A-0A1B-58B8-EB674B7AD57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032193" y="3156627"/>
              <a:ext cx="1641555" cy="15365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vert="horz" wrap="none" lIns="93297" tIns="46649" rIns="93297" bIns="46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ru-RU" sz="1200" b="1" dirty="0">
                  <a:cs typeface="Arial" pitchFamily="34" charset="0"/>
                </a:rPr>
                <a:t>Российский рынок </a:t>
              </a:r>
              <a:br>
                <a:rPr lang="ru-RU" sz="1200" b="1" dirty="0">
                  <a:cs typeface="Arial" pitchFamily="34" charset="0"/>
                </a:rPr>
              </a:br>
              <a:r>
                <a:rPr lang="ru-RU" sz="1200" b="1" dirty="0">
                  <a:cs typeface="Arial" pitchFamily="34" charset="0"/>
                </a:rPr>
                <a:t>обладает </a:t>
              </a:r>
              <a:br>
                <a:rPr lang="ru-RU" sz="1200" b="1" dirty="0">
                  <a:cs typeface="Arial" pitchFamily="34" charset="0"/>
                </a:rPr>
              </a:br>
              <a:r>
                <a:rPr lang="ru-RU" sz="1200" b="1" dirty="0">
                  <a:cs typeface="Arial" pitchFamily="34" charset="0"/>
                </a:rPr>
                <a:t>потенциалом…</a:t>
              </a: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7" name="Oval 28">
              <a:extLst>
                <a:ext uri="{FF2B5EF4-FFF2-40B4-BE49-F238E27FC236}">
                  <a16:creationId xmlns:a16="http://schemas.microsoft.com/office/drawing/2014/main" id="{25FE26A4-EF4C-29D3-450C-8A34466B419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898286" y="3156627"/>
              <a:ext cx="1641555" cy="15365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vert="horz" wrap="none" lIns="93297" tIns="46649" rIns="93297" bIns="46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ru-RU" sz="1200" b="1" dirty="0">
                  <a:cs typeface="Arial" pitchFamily="34" charset="0"/>
                </a:rPr>
                <a:t>Был совершен </a:t>
              </a:r>
              <a:br>
                <a:rPr lang="ru-RU" sz="1200" b="1" dirty="0">
                  <a:cs typeface="Arial" pitchFamily="34" charset="0"/>
                </a:rPr>
              </a:br>
              <a:r>
                <a:rPr lang="ru-RU" sz="1200" b="1" dirty="0">
                  <a:cs typeface="Arial" pitchFamily="34" charset="0"/>
                </a:rPr>
                <a:t>переход благодаря..</a:t>
              </a: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9" name="Oval 31">
              <a:extLst>
                <a:ext uri="{FF2B5EF4-FFF2-40B4-BE49-F238E27FC236}">
                  <a16:creationId xmlns:a16="http://schemas.microsoft.com/office/drawing/2014/main" id="{C3F7C1E6-0421-D08C-AE82-20A2474F4D6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24204" y="4940669"/>
              <a:ext cx="1641555" cy="15365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vert="horz" wrap="none" lIns="93297" tIns="46649" rIns="93297" bIns="46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ru-RU" sz="1200" b="1" dirty="0">
                  <a:cs typeface="Arial" pitchFamily="34" charset="0"/>
                </a:rPr>
                <a:t>… и демонстрирует </a:t>
              </a:r>
              <a:br>
                <a:rPr lang="ru-RU" sz="1200" b="1" dirty="0">
                  <a:cs typeface="Arial" pitchFamily="34" charset="0"/>
                </a:rPr>
              </a:br>
              <a:r>
                <a:rPr lang="ru-RU" sz="1200" b="1" dirty="0">
                  <a:cs typeface="Arial" pitchFamily="34" charset="0"/>
                </a:rPr>
                <a:t>активный рост</a:t>
              </a: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20" name="Oval 34">
              <a:extLst>
                <a:ext uri="{FF2B5EF4-FFF2-40B4-BE49-F238E27FC236}">
                  <a16:creationId xmlns:a16="http://schemas.microsoft.com/office/drawing/2014/main" id="{1EA6EF93-C1DB-05C2-F605-E97C6DF34E5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205994" y="4940669"/>
              <a:ext cx="1641555" cy="15365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vert="horz" wrap="none" lIns="93297" tIns="46649" rIns="93297" bIns="46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ru-RU" sz="1200" b="1" dirty="0">
                  <a:cs typeface="Arial" pitchFamily="34" charset="0"/>
                </a:rPr>
                <a:t>…универсализации и </a:t>
              </a:r>
              <a:br>
                <a:rPr lang="ru-RU" sz="1200" b="1" dirty="0">
                  <a:cs typeface="Arial" pitchFamily="34" charset="0"/>
                </a:rPr>
              </a:br>
              <a:r>
                <a:rPr lang="ru-RU" sz="1200" b="1" dirty="0">
                  <a:cs typeface="Arial" pitchFamily="34" charset="0"/>
                </a:rPr>
                <a:t>технологичности</a:t>
              </a: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21" name="Rectangle 12">
              <a:extLst>
                <a:ext uri="{FF2B5EF4-FFF2-40B4-BE49-F238E27FC236}">
                  <a16:creationId xmlns:a16="http://schemas.microsoft.com/office/drawing/2014/main" id="{DD5D3EBE-396D-A58C-7148-45377524664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28916" y="3301384"/>
              <a:ext cx="2334239" cy="1107996"/>
            </a:xfrm>
            <a:prstGeom prst="rect">
              <a:avLst/>
            </a:prstGeom>
          </p:spPr>
          <p:txBody>
            <a:bodyPr vert="horz" lIns="0" tIns="0" rIns="0" bIns="0" rtlCol="0">
              <a:spAutoFit/>
            </a:bodyPr>
            <a:lstStyle/>
            <a:p>
              <a:pPr defTabSz="895350">
                <a:buClr>
                  <a:schemeClr val="tx2"/>
                </a:buClr>
                <a:buSzPct val="100000"/>
              </a:pPr>
              <a:r>
                <a:rPr lang="ru-RU" sz="1200" dirty="0"/>
                <a:t>Россия занимает около </a:t>
              </a:r>
              <a:r>
                <a:rPr lang="ru-RU" sz="1200" b="1" dirty="0"/>
                <a:t>3% </a:t>
              </a:r>
              <a:r>
                <a:rPr lang="ru-RU" sz="1200" dirty="0"/>
                <a:t>глобального рынка коворкингов, с 890 офисными коворкингами в 133 городах.</a:t>
              </a:r>
            </a:p>
            <a:p>
              <a:pPr defTabSz="895350">
                <a:buClr>
                  <a:schemeClr val="tx2"/>
                </a:buClr>
                <a:buSzPct val="100000"/>
              </a:pPr>
              <a:endParaRPr lang="en-US" sz="1200" dirty="0"/>
            </a:p>
          </p:txBody>
        </p:sp>
        <p:sp>
          <p:nvSpPr>
            <p:cNvPr id="22" name="Rectangle 12">
              <a:extLst>
                <a:ext uri="{FF2B5EF4-FFF2-40B4-BE49-F238E27FC236}">
                  <a16:creationId xmlns:a16="http://schemas.microsoft.com/office/drawing/2014/main" id="{A35A1707-DF2A-6C33-E5C7-CE5D4075F11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28916" y="5135337"/>
              <a:ext cx="2928338" cy="923330"/>
            </a:xfrm>
            <a:prstGeom prst="rect">
              <a:avLst/>
            </a:prstGeom>
          </p:spPr>
          <p:txBody>
            <a:bodyPr vert="horz" lIns="0" tIns="0" rIns="0" bIns="0" rtlCol="0">
              <a:spAutoFit/>
            </a:bodyPr>
            <a:lstStyle/>
            <a:p>
              <a:pPr defTabSz="895350">
                <a:buClr>
                  <a:schemeClr val="tx2"/>
                </a:buClr>
                <a:buSzPct val="100000"/>
              </a:pPr>
              <a:r>
                <a:rPr lang="ru-RU" sz="1200" dirty="0"/>
                <a:t>Эксперты прогнозируют дальнейшее развитие формата коворкингов, с заполняемостью объектов, выросшей на </a:t>
              </a:r>
              <a:r>
                <a:rPr lang="ru-RU" sz="1200" b="1" dirty="0"/>
                <a:t>10% </a:t>
              </a:r>
              <a:r>
                <a:rPr lang="ru-RU" sz="1200" dirty="0"/>
                <a:t>за первый квартал 2023 года.</a:t>
              </a:r>
            </a:p>
            <a:p>
              <a:pPr defTabSz="895350">
                <a:buClr>
                  <a:schemeClr val="tx2"/>
                </a:buClr>
                <a:buSzPct val="100000"/>
              </a:pPr>
              <a:endParaRPr lang="en-US" sz="1200" dirty="0"/>
            </a:p>
          </p:txBody>
        </p:sp>
        <p:sp>
          <p:nvSpPr>
            <p:cNvPr id="23" name="Rectangle 12">
              <a:extLst>
                <a:ext uri="{FF2B5EF4-FFF2-40B4-BE49-F238E27FC236}">
                  <a16:creationId xmlns:a16="http://schemas.microsoft.com/office/drawing/2014/main" id="{8D6BAAB7-BDCA-7DC6-1DCA-C19479814E9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908226" y="1487945"/>
              <a:ext cx="3600547" cy="738664"/>
            </a:xfrm>
            <a:prstGeom prst="rect">
              <a:avLst/>
            </a:prstGeom>
          </p:spPr>
          <p:txBody>
            <a:bodyPr vert="horz" lIns="0" tIns="0" rIns="0" bIns="0" rtlCol="0">
              <a:spAutoFit/>
            </a:bodyPr>
            <a:lstStyle/>
            <a:p>
              <a:pPr defTabSz="895350">
                <a:buClr>
                  <a:schemeClr val="tx2"/>
                </a:buClr>
                <a:buSzPct val="100000"/>
              </a:pPr>
              <a:r>
                <a:rPr lang="ru-RU" sz="1200" dirty="0"/>
                <a:t>Гибкие офисные пространства решают задачи гибридной занятости, самозанятого населения и фрилансеров.</a:t>
              </a:r>
            </a:p>
            <a:p>
              <a:pPr defTabSz="895350">
                <a:buClr>
                  <a:schemeClr val="tx2"/>
                </a:buClr>
                <a:buSzPct val="100000"/>
              </a:pPr>
              <a:endParaRPr lang="en-US" sz="1200" dirty="0"/>
            </a:p>
          </p:txBody>
        </p:sp>
        <p:sp>
          <p:nvSpPr>
            <p:cNvPr id="24" name="Rectangle 12">
              <a:extLst>
                <a:ext uri="{FF2B5EF4-FFF2-40B4-BE49-F238E27FC236}">
                  <a16:creationId xmlns:a16="http://schemas.microsoft.com/office/drawing/2014/main" id="{84556864-0DF2-4ED7-C550-8E9A1D1DCD9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601207" y="3301384"/>
              <a:ext cx="2927649" cy="738664"/>
            </a:xfrm>
            <a:prstGeom prst="rect">
              <a:avLst/>
            </a:prstGeom>
          </p:spPr>
          <p:txBody>
            <a:bodyPr vert="horz" lIns="0" tIns="0" rIns="0" bIns="0" rtlCol="0">
              <a:spAutoFit/>
            </a:bodyPr>
            <a:lstStyle/>
            <a:p>
              <a:pPr defTabSz="895350">
                <a:buClr>
                  <a:schemeClr val="tx2"/>
                </a:buClr>
                <a:buSzPct val="100000"/>
              </a:pPr>
              <a:r>
                <a:rPr lang="ru-RU" sz="1200" dirty="0"/>
                <a:t>В 2022 году произошел переход от классических офисов к гибким рабочим пространствам.</a:t>
              </a:r>
            </a:p>
            <a:p>
              <a:pPr defTabSz="895350">
                <a:buClr>
                  <a:schemeClr val="tx2"/>
                </a:buClr>
                <a:buSzPct val="100000"/>
              </a:pPr>
              <a:endParaRPr lang="en-US" sz="1200" dirty="0"/>
            </a:p>
          </p:txBody>
        </p:sp>
        <p:sp>
          <p:nvSpPr>
            <p:cNvPr id="25" name="Rectangle 12">
              <a:extLst>
                <a:ext uri="{FF2B5EF4-FFF2-40B4-BE49-F238E27FC236}">
                  <a16:creationId xmlns:a16="http://schemas.microsoft.com/office/drawing/2014/main" id="{3A229970-3703-3A8C-0E3B-D8D71E79C69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908226" y="5135337"/>
              <a:ext cx="3600547" cy="738664"/>
            </a:xfrm>
            <a:prstGeom prst="rect">
              <a:avLst/>
            </a:prstGeom>
          </p:spPr>
          <p:txBody>
            <a:bodyPr vert="horz" lIns="0" tIns="0" rIns="0" bIns="0" rtlCol="0">
              <a:spAutoFit/>
            </a:bodyPr>
            <a:lstStyle/>
            <a:p>
              <a:pPr defTabSz="895350">
                <a:buClr>
                  <a:schemeClr val="tx2"/>
                </a:buClr>
                <a:buSzPct val="100000"/>
              </a:pPr>
              <a:r>
                <a:rPr lang="ru-RU" sz="1200" dirty="0"/>
                <a:t>Пандемия повлияла на формат использования офисных пространств, сделав популярными универсальные рабочие места.</a:t>
              </a:r>
            </a:p>
            <a:p>
              <a:pPr defTabSz="895350">
                <a:buClr>
                  <a:schemeClr val="tx2"/>
                </a:buClr>
                <a:buSzPct val="100000"/>
              </a:pP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21689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1CFD6E-6A3B-5CC9-88DA-8DBE4D143A39}"/>
              </a:ext>
            </a:extLst>
          </p:cNvPr>
          <p:cNvSpPr txBox="1"/>
          <p:nvPr/>
        </p:nvSpPr>
        <p:spPr>
          <a:xfrm>
            <a:off x="9774352" y="144379"/>
            <a:ext cx="168668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000" dirty="0"/>
              <a:t>Презентация инвесторам</a:t>
            </a:r>
            <a:r>
              <a:rPr lang="ru-RU" sz="1000" b="1" dirty="0">
                <a:solidFill>
                  <a:schemeClr val="accent5"/>
                </a:solidFill>
              </a:rPr>
              <a:t> / 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8630FA79-DD4A-BE2E-C3A8-63CF06A2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8787" y="144378"/>
            <a:ext cx="314093" cy="241301"/>
          </a:xfrm>
        </p:spPr>
        <p:txBody>
          <a:bodyPr/>
          <a:lstStyle/>
          <a:p>
            <a:pPr algn="ctr"/>
            <a:fld id="{DABAC4D9-511D-264E-BD43-5085AD3C7F6B}" type="slidenum">
              <a:rPr lang="ru-RU">
                <a:solidFill>
                  <a:schemeClr val="tx1"/>
                </a:solidFill>
              </a:rPr>
              <a:pPr algn="ctr"/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E80907-C7AD-136F-BB9E-43507CE6FE4B}"/>
              </a:ext>
            </a:extLst>
          </p:cNvPr>
          <p:cNvSpPr txBox="1"/>
          <p:nvPr/>
        </p:nvSpPr>
        <p:spPr>
          <a:xfrm>
            <a:off x="227013" y="469219"/>
            <a:ext cx="9432925" cy="338554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ru-RU" sz="1600" b="1" dirty="0"/>
              <a:t>Трансформация офисов – улучшение пользовательского опыта сотрудников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BF1BE69-949E-5A87-38CF-F1F1912BCFA2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295247" y="152474"/>
            <a:ext cx="1012415" cy="241301"/>
          </a:xfrm>
          <a:prstGeom prst="rect">
            <a:avLst/>
          </a:prstGeom>
        </p:spPr>
      </p:pic>
      <p:grpSp>
        <p:nvGrpSpPr>
          <p:cNvPr id="132" name="Группа 131">
            <a:extLst>
              <a:ext uri="{FF2B5EF4-FFF2-40B4-BE49-F238E27FC236}">
                <a16:creationId xmlns:a16="http://schemas.microsoft.com/office/drawing/2014/main" id="{30307EA2-2046-1EBC-EFD4-01FC818F0342}"/>
              </a:ext>
            </a:extLst>
          </p:cNvPr>
          <p:cNvGrpSpPr/>
          <p:nvPr/>
        </p:nvGrpSpPr>
        <p:grpSpPr>
          <a:xfrm>
            <a:off x="902494" y="1005100"/>
            <a:ext cx="10387012" cy="5432622"/>
            <a:chOff x="1018946" y="956159"/>
            <a:chExt cx="10387012" cy="5432622"/>
          </a:xfrm>
        </p:grpSpPr>
        <p:sp>
          <p:nvSpPr>
            <p:cNvPr id="61" name="Rectangle 14">
              <a:extLst>
                <a:ext uri="{FF2B5EF4-FFF2-40B4-BE49-F238E27FC236}">
                  <a16:creationId xmlns:a16="http://schemas.microsoft.com/office/drawing/2014/main" id="{78D03926-5D29-79EF-1ECB-34FC56DA3579}"/>
                </a:ext>
              </a:extLst>
            </p:cNvPr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gray">
            <a:xfrm>
              <a:off x="1018946" y="956159"/>
              <a:ext cx="5077054" cy="264828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 lIns="93287" tIns="46644" rIns="93287" bIns="46644" anchor="ctr">
              <a:noAutofit/>
            </a:bodyPr>
            <a:lstStyle/>
            <a:p>
              <a:pPr algn="ctr"/>
              <a:endParaRPr lang="en-US" sz="1200" dirty="0"/>
            </a:p>
          </p:txBody>
        </p:sp>
        <p:sp>
          <p:nvSpPr>
            <p:cNvPr id="62" name="Rectangle 15">
              <a:extLst>
                <a:ext uri="{FF2B5EF4-FFF2-40B4-BE49-F238E27FC236}">
                  <a16:creationId xmlns:a16="http://schemas.microsoft.com/office/drawing/2014/main" id="{24C32248-E9B4-2969-9500-28816686DCA6}"/>
                </a:ext>
              </a:extLst>
            </p:cNvPr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gray">
            <a:xfrm>
              <a:off x="6206056" y="956159"/>
              <a:ext cx="5199902" cy="264828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 lIns="93287" tIns="46644" rIns="93287" bIns="46644" anchor="ctr">
              <a:noAutofit/>
            </a:bodyPr>
            <a:lstStyle/>
            <a:p>
              <a:pPr algn="ctr"/>
              <a:endParaRPr lang="en-US" sz="1200" dirty="0"/>
            </a:p>
          </p:txBody>
        </p:sp>
        <p:sp>
          <p:nvSpPr>
            <p:cNvPr id="63" name="Rectangle 4">
              <a:extLst>
                <a:ext uri="{FF2B5EF4-FFF2-40B4-BE49-F238E27FC236}">
                  <a16:creationId xmlns:a16="http://schemas.microsoft.com/office/drawing/2014/main" id="{208EF743-9C7C-5B79-95ED-138E2C3F2B86}"/>
                </a:ext>
              </a:extLst>
            </p:cNvPr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gray">
            <a:xfrm>
              <a:off x="1018946" y="3740499"/>
              <a:ext cx="5077054" cy="264828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4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64" name="Rectangle 5">
              <a:extLst>
                <a:ext uri="{FF2B5EF4-FFF2-40B4-BE49-F238E27FC236}">
                  <a16:creationId xmlns:a16="http://schemas.microsoft.com/office/drawing/2014/main" id="{FCFC032C-6C01-E397-C8FB-097A1CEEB422}"/>
                </a:ext>
              </a:extLst>
            </p:cNvPr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gray">
            <a:xfrm>
              <a:off x="6206056" y="3740499"/>
              <a:ext cx="5199902" cy="264828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65" name="Pie 2">
              <a:extLst>
                <a:ext uri="{FF2B5EF4-FFF2-40B4-BE49-F238E27FC236}">
                  <a16:creationId xmlns:a16="http://schemas.microsoft.com/office/drawing/2014/main" id="{3C4CF730-1F44-A409-8B31-3A956C7A8C56}"/>
                </a:ext>
              </a:extLst>
            </p:cNvPr>
            <p:cNvSpPr/>
            <p:nvPr/>
          </p:nvSpPr>
          <p:spPr>
            <a:xfrm>
              <a:off x="4223046" y="1733042"/>
              <a:ext cx="3730894" cy="3730894"/>
            </a:xfrm>
            <a:prstGeom prst="pie">
              <a:avLst>
                <a:gd name="adj1" fmla="val 10812912"/>
                <a:gd name="adj2" fmla="val 16200000"/>
              </a:avLst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6" name="Pie 174">
              <a:extLst>
                <a:ext uri="{FF2B5EF4-FFF2-40B4-BE49-F238E27FC236}">
                  <a16:creationId xmlns:a16="http://schemas.microsoft.com/office/drawing/2014/main" id="{97E84A96-3CEB-C341-8A58-BE07E09562DF}"/>
                </a:ext>
              </a:extLst>
            </p:cNvPr>
            <p:cNvSpPr/>
            <p:nvPr/>
          </p:nvSpPr>
          <p:spPr>
            <a:xfrm flipV="1">
              <a:off x="4223046" y="1875127"/>
              <a:ext cx="3730894" cy="3730894"/>
            </a:xfrm>
            <a:prstGeom prst="pie">
              <a:avLst>
                <a:gd name="adj1" fmla="val 10812912"/>
                <a:gd name="adj2" fmla="val 16200000"/>
              </a:avLst>
            </a:prstGeom>
            <a:solidFill>
              <a:schemeClr val="accent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grpSp>
          <p:nvGrpSpPr>
            <p:cNvPr id="67" name="Group 10">
              <a:extLst>
                <a:ext uri="{FF2B5EF4-FFF2-40B4-BE49-F238E27FC236}">
                  <a16:creationId xmlns:a16="http://schemas.microsoft.com/office/drawing/2014/main" id="{5D672EFD-EC6A-18B0-067A-38F8702B7BEB}"/>
                </a:ext>
              </a:extLst>
            </p:cNvPr>
            <p:cNvGrpSpPr/>
            <p:nvPr/>
          </p:nvGrpSpPr>
          <p:grpSpPr>
            <a:xfrm flipH="1">
              <a:off x="4347005" y="1742467"/>
              <a:ext cx="3730894" cy="3863556"/>
              <a:chOff x="3555206" y="1634013"/>
              <a:chExt cx="3656622" cy="3786643"/>
            </a:xfrm>
          </p:grpSpPr>
          <p:sp>
            <p:nvSpPr>
              <p:cNvPr id="68" name="Pie 175">
                <a:extLst>
                  <a:ext uri="{FF2B5EF4-FFF2-40B4-BE49-F238E27FC236}">
                    <a16:creationId xmlns:a16="http://schemas.microsoft.com/office/drawing/2014/main" id="{2787184E-0AFB-2AEB-E7E7-58815EE1DF9C}"/>
                  </a:ext>
                </a:extLst>
              </p:cNvPr>
              <p:cNvSpPr/>
              <p:nvPr/>
            </p:nvSpPr>
            <p:spPr>
              <a:xfrm>
                <a:off x="3555206" y="1634013"/>
                <a:ext cx="3656622" cy="3656622"/>
              </a:xfrm>
              <a:prstGeom prst="pie">
                <a:avLst>
                  <a:gd name="adj1" fmla="val 10812912"/>
                  <a:gd name="adj2" fmla="val 16200000"/>
                </a:avLst>
              </a:prstGeom>
              <a:solidFill>
                <a:schemeClr val="accent2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Pie 176">
                <a:extLst>
                  <a:ext uri="{FF2B5EF4-FFF2-40B4-BE49-F238E27FC236}">
                    <a16:creationId xmlns:a16="http://schemas.microsoft.com/office/drawing/2014/main" id="{68EEB182-77D8-414E-78A5-85FE29A16FED}"/>
                  </a:ext>
                </a:extLst>
              </p:cNvPr>
              <p:cNvSpPr/>
              <p:nvPr/>
            </p:nvSpPr>
            <p:spPr>
              <a:xfrm flipV="1">
                <a:off x="3555206" y="1764034"/>
                <a:ext cx="3656622" cy="3656622"/>
              </a:xfrm>
              <a:prstGeom prst="pie">
                <a:avLst>
                  <a:gd name="adj1" fmla="val 10812912"/>
                  <a:gd name="adj2" fmla="val 16200000"/>
                </a:avLst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0" name="Rectangle 6">
              <a:extLst>
                <a:ext uri="{FF2B5EF4-FFF2-40B4-BE49-F238E27FC236}">
                  <a16:creationId xmlns:a16="http://schemas.microsoft.com/office/drawing/2014/main" id="{0C1224C2-EA64-B472-CB88-B05D5554AC21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332662" y="1481461"/>
              <a:ext cx="2934976" cy="738664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>
              <a:spAutoFit/>
            </a:bodyPr>
            <a:lstStyle>
              <a:lvl1pPr marL="0" indent="0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defRPr sz="14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3675" indent="-19208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5000"/>
                <a:buFont typeface="Arial" charset="0"/>
                <a:buChar char="▪"/>
                <a:defRPr sz="1400" baseline="0">
                  <a:solidFill>
                    <a:schemeClr val="tx1"/>
                  </a:solidFill>
                  <a:latin typeface="+mn-lt"/>
                </a:defRPr>
              </a:lvl2pPr>
              <a:lvl3pPr marL="457200" indent="-26193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–"/>
                <a:defRPr sz="1400" baseline="0">
                  <a:solidFill>
                    <a:schemeClr val="tx1"/>
                  </a:solidFill>
                  <a:latin typeface="+mn-lt"/>
                </a:defRPr>
              </a:lvl3pPr>
              <a:lvl4pPr marL="614363" indent="-1555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▫"/>
                <a:defRPr sz="1400" baseline="0">
                  <a:solidFill>
                    <a:schemeClr val="tx1"/>
                  </a:solidFill>
                  <a:latin typeface="+mn-lt"/>
                </a:defRPr>
              </a:lvl4pPr>
              <a:lvl5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 baseline="0">
                  <a:solidFill>
                    <a:schemeClr val="tx1"/>
                  </a:solidFill>
                  <a:latin typeface="+mn-lt"/>
                </a:defRPr>
              </a:lvl5pPr>
              <a:lvl6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6pPr>
              <a:lvl7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7pPr>
              <a:lvl8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8pPr>
              <a:lvl9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9pPr>
            </a:lstStyle>
            <a:p>
              <a:r>
                <a:rPr lang="ru-RU" sz="1200" kern="0" dirty="0"/>
                <a:t>Создание открытых, многофункциональных пространств, способствующих коллаборации и творческой работе.</a:t>
              </a:r>
              <a:endParaRPr lang="en-US" sz="1200" kern="0" dirty="0"/>
            </a:p>
          </p:txBody>
        </p:sp>
        <p:sp>
          <p:nvSpPr>
            <p:cNvPr id="71" name="Rectangle 7">
              <a:extLst>
                <a:ext uri="{FF2B5EF4-FFF2-40B4-BE49-F238E27FC236}">
                  <a16:creationId xmlns:a16="http://schemas.microsoft.com/office/drawing/2014/main" id="{CB9E182D-83E6-7FCC-4249-AC9FF380EB7F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8280726" y="1481461"/>
              <a:ext cx="3033337" cy="1661993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>
              <a:noAutofit/>
            </a:bodyPr>
            <a:lstStyle>
              <a:lvl1pPr marL="0" indent="0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defRPr sz="14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3675" indent="-19208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5000"/>
                <a:buFont typeface="Arial" charset="0"/>
                <a:buChar char="▪"/>
                <a:defRPr sz="1400" baseline="0">
                  <a:solidFill>
                    <a:schemeClr val="tx1"/>
                  </a:solidFill>
                  <a:latin typeface="+mn-lt"/>
                </a:defRPr>
              </a:lvl2pPr>
              <a:lvl3pPr marL="457200" indent="-26193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–"/>
                <a:defRPr sz="1400" baseline="0">
                  <a:solidFill>
                    <a:schemeClr val="tx1"/>
                  </a:solidFill>
                  <a:latin typeface="+mn-lt"/>
                </a:defRPr>
              </a:lvl3pPr>
              <a:lvl4pPr marL="614363" indent="-1555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▫"/>
                <a:defRPr sz="1400" baseline="0">
                  <a:solidFill>
                    <a:schemeClr val="tx1"/>
                  </a:solidFill>
                  <a:latin typeface="+mn-lt"/>
                </a:defRPr>
              </a:lvl4pPr>
              <a:lvl5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 baseline="0">
                  <a:solidFill>
                    <a:schemeClr val="tx1"/>
                  </a:solidFill>
                  <a:latin typeface="+mn-lt"/>
                </a:defRPr>
              </a:lvl5pPr>
              <a:lvl6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6pPr>
              <a:lvl7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7pPr>
              <a:lvl8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8pPr>
              <a:lvl9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r"/>
              <a:r>
                <a:rPr lang="ru-RU" sz="1200" kern="0" dirty="0"/>
                <a:t>Стимулирование командной работы, создание открытых зон для общения и обмена идеями, а также поддержка инноваций и креативности.</a:t>
              </a:r>
              <a:endParaRPr lang="en-US" sz="1200" kern="0" dirty="0"/>
            </a:p>
          </p:txBody>
        </p:sp>
        <p:sp>
          <p:nvSpPr>
            <p:cNvPr id="72" name="Rectangle 8">
              <a:extLst>
                <a:ext uri="{FF2B5EF4-FFF2-40B4-BE49-F238E27FC236}">
                  <a16:creationId xmlns:a16="http://schemas.microsoft.com/office/drawing/2014/main" id="{4D984943-A8A7-5886-D64A-80ED4BF317EF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332662" y="4506639"/>
              <a:ext cx="2934976" cy="92333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>
              <a:spAutoFit/>
            </a:bodyPr>
            <a:lstStyle>
              <a:lvl1pPr marL="0" indent="0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defRPr sz="14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3675" indent="-19208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5000"/>
                <a:buFont typeface="Arial" charset="0"/>
                <a:buChar char="▪"/>
                <a:defRPr sz="1400" baseline="0">
                  <a:solidFill>
                    <a:schemeClr val="tx1"/>
                  </a:solidFill>
                  <a:latin typeface="+mn-lt"/>
                </a:defRPr>
              </a:lvl2pPr>
              <a:lvl3pPr marL="457200" indent="-26193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–"/>
                <a:defRPr sz="1400" baseline="0">
                  <a:solidFill>
                    <a:schemeClr val="tx1"/>
                  </a:solidFill>
                  <a:latin typeface="+mn-lt"/>
                </a:defRPr>
              </a:lvl3pPr>
              <a:lvl4pPr marL="614363" indent="-1555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▫"/>
                <a:defRPr sz="1400" baseline="0">
                  <a:solidFill>
                    <a:schemeClr val="tx1"/>
                  </a:solidFill>
                  <a:latin typeface="+mn-lt"/>
                </a:defRPr>
              </a:lvl4pPr>
              <a:lvl5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 baseline="0">
                  <a:solidFill>
                    <a:schemeClr val="tx1"/>
                  </a:solidFill>
                  <a:latin typeface="+mn-lt"/>
                </a:defRPr>
              </a:lvl5pPr>
              <a:lvl6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6pPr>
              <a:lvl7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7pPr>
              <a:lvl8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8pPr>
              <a:lvl9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defTabSz="932962"/>
              <a:r>
                <a:rPr lang="ru-RU" sz="1200" b="0" i="0" dirty="0">
                  <a:solidFill>
                    <a:srgbClr val="374151"/>
                  </a:solidFill>
                  <a:effectLst/>
                </a:rPr>
                <a:t>Создание гармоничного взаимодействия между цифровыми и физическими пространствами, чтобы сотрудники могли эффективно работать в обоих средах.</a:t>
              </a:r>
              <a:endParaRPr lang="en-US" sz="1200" kern="0" dirty="0"/>
            </a:p>
          </p:txBody>
        </p:sp>
        <p:sp>
          <p:nvSpPr>
            <p:cNvPr id="73" name="Rectangle 9">
              <a:extLst>
                <a:ext uri="{FF2B5EF4-FFF2-40B4-BE49-F238E27FC236}">
                  <a16:creationId xmlns:a16="http://schemas.microsoft.com/office/drawing/2014/main" id="{26CFE21A-0DE4-0570-F962-823035B2582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8280726" y="4506639"/>
              <a:ext cx="3033337" cy="1661993"/>
            </a:xfrm>
            <a:prstGeom prst="rect">
              <a:avLst/>
            </a:prstGeom>
            <a:noFill/>
            <a:ln/>
          </p:spPr>
          <p:txBody>
            <a:bodyPr vert="horz" lIns="0" tIns="0" rIns="0" bIns="0" rtlCol="0">
              <a:noAutofit/>
            </a:bodyPr>
            <a:lstStyle>
              <a:lvl1pPr marL="0" indent="0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defRPr sz="14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3675" indent="-19208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5000"/>
                <a:buFont typeface="Arial" charset="0"/>
                <a:buChar char="▪"/>
                <a:defRPr sz="1400" baseline="0">
                  <a:solidFill>
                    <a:schemeClr val="tx1"/>
                  </a:solidFill>
                  <a:latin typeface="+mn-lt"/>
                </a:defRPr>
              </a:lvl2pPr>
              <a:lvl3pPr marL="457200" indent="-26193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–"/>
                <a:defRPr sz="1400" baseline="0">
                  <a:solidFill>
                    <a:schemeClr val="tx1"/>
                  </a:solidFill>
                  <a:latin typeface="+mn-lt"/>
                </a:defRPr>
              </a:lvl3pPr>
              <a:lvl4pPr marL="614363" indent="-1555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▫"/>
                <a:defRPr sz="1400" baseline="0">
                  <a:solidFill>
                    <a:schemeClr val="tx1"/>
                  </a:solidFill>
                  <a:latin typeface="+mn-lt"/>
                </a:defRPr>
              </a:lvl4pPr>
              <a:lvl5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 baseline="0">
                  <a:solidFill>
                    <a:schemeClr val="tx1"/>
                  </a:solidFill>
                  <a:latin typeface="+mn-lt"/>
                </a:defRPr>
              </a:lvl5pPr>
              <a:lvl6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6pPr>
              <a:lvl7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7pPr>
              <a:lvl8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8pPr>
              <a:lvl9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r" defTabSz="932962"/>
              <a:r>
                <a:rPr lang="ru-RU" sz="1200" kern="0" dirty="0"/>
                <a:t>Внедрение передовых технологий, таких как облачные вычисления, Интернет вещей (</a:t>
              </a:r>
              <a:r>
                <a:rPr lang="en-US" sz="1200" kern="0" dirty="0"/>
                <a:t>IoT), </a:t>
              </a:r>
              <a:r>
                <a:rPr lang="ru-RU" sz="1200" kern="0" dirty="0"/>
                <a:t>цифровые доски и инструменты для управления проектами, которые повысят эффективность работы.</a:t>
              </a:r>
              <a:endParaRPr lang="en-US" sz="1200" kern="0" dirty="0"/>
            </a:p>
          </p:txBody>
        </p:sp>
        <p:sp>
          <p:nvSpPr>
            <p:cNvPr id="74" name="Rectangle 10">
              <a:extLst>
                <a:ext uri="{FF2B5EF4-FFF2-40B4-BE49-F238E27FC236}">
                  <a16:creationId xmlns:a16="http://schemas.microsoft.com/office/drawing/2014/main" id="{3656E29A-17EE-8102-294A-508F181C98A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332662" y="4080387"/>
              <a:ext cx="2934976" cy="369332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>
              <a:spAutoFit/>
            </a:bodyPr>
            <a:lstStyle>
              <a:lvl1pPr marL="0" indent="0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defRPr sz="14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3675" indent="-19208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5000"/>
                <a:buFont typeface="Arial" charset="0"/>
                <a:buChar char="▪"/>
                <a:defRPr sz="1400" baseline="0">
                  <a:solidFill>
                    <a:schemeClr val="tx1"/>
                  </a:solidFill>
                  <a:latin typeface="+mn-lt"/>
                </a:defRPr>
              </a:lvl2pPr>
              <a:lvl3pPr marL="457200" indent="-26193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–"/>
                <a:defRPr sz="1400" baseline="0">
                  <a:solidFill>
                    <a:schemeClr val="tx1"/>
                  </a:solidFill>
                  <a:latin typeface="+mn-lt"/>
                </a:defRPr>
              </a:lvl3pPr>
              <a:lvl4pPr marL="614363" indent="-1555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▫"/>
                <a:defRPr sz="1400" baseline="0">
                  <a:solidFill>
                    <a:schemeClr val="tx1"/>
                  </a:solidFill>
                  <a:latin typeface="+mn-lt"/>
                </a:defRPr>
              </a:lvl4pPr>
              <a:lvl5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 baseline="0">
                  <a:solidFill>
                    <a:schemeClr val="tx1"/>
                  </a:solidFill>
                  <a:latin typeface="+mn-lt"/>
                </a:defRPr>
              </a:lvl5pPr>
              <a:lvl6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6pPr>
              <a:lvl7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7pPr>
              <a:lvl8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8pPr>
              <a:lvl9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9pPr>
            </a:lstStyle>
            <a:p>
              <a:r>
                <a:rPr lang="ru-RU" sz="1200" b="1" kern="0" dirty="0"/>
                <a:t>Интеграция цифровых и физических пространств</a:t>
              </a:r>
              <a:endParaRPr lang="en-US" sz="1200" b="1" kern="0" dirty="0"/>
            </a:p>
          </p:txBody>
        </p:sp>
        <p:sp>
          <p:nvSpPr>
            <p:cNvPr id="75" name="Rectangle 11">
              <a:extLst>
                <a:ext uri="{FF2B5EF4-FFF2-40B4-BE49-F238E27FC236}">
                  <a16:creationId xmlns:a16="http://schemas.microsoft.com/office/drawing/2014/main" id="{F4CA18CF-CEFA-6088-6532-952A721A1FE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8280726" y="4080387"/>
              <a:ext cx="3033337" cy="276999"/>
            </a:xfrm>
            <a:prstGeom prst="rect">
              <a:avLst/>
            </a:prstGeom>
            <a:noFill/>
            <a:ln/>
          </p:spPr>
          <p:txBody>
            <a:bodyPr vert="horz" lIns="0" tIns="0" rIns="0" bIns="0" rtlCol="0">
              <a:noAutofit/>
            </a:bodyPr>
            <a:lstStyle>
              <a:lvl1pPr marL="0" indent="0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defRPr sz="14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3675" indent="-19208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5000"/>
                <a:buFont typeface="Arial" charset="0"/>
                <a:buChar char="▪"/>
                <a:defRPr sz="1400" baseline="0">
                  <a:solidFill>
                    <a:schemeClr val="tx1"/>
                  </a:solidFill>
                  <a:latin typeface="+mn-lt"/>
                </a:defRPr>
              </a:lvl2pPr>
              <a:lvl3pPr marL="457200" indent="-26193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–"/>
                <a:defRPr sz="1400" baseline="0">
                  <a:solidFill>
                    <a:schemeClr val="tx1"/>
                  </a:solidFill>
                  <a:latin typeface="+mn-lt"/>
                </a:defRPr>
              </a:lvl3pPr>
              <a:lvl4pPr marL="614363" indent="-1555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▫"/>
                <a:defRPr sz="1400" baseline="0">
                  <a:solidFill>
                    <a:schemeClr val="tx1"/>
                  </a:solidFill>
                  <a:latin typeface="+mn-lt"/>
                </a:defRPr>
              </a:lvl4pPr>
              <a:lvl5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 baseline="0">
                  <a:solidFill>
                    <a:schemeClr val="tx1"/>
                  </a:solidFill>
                  <a:latin typeface="+mn-lt"/>
                </a:defRPr>
              </a:lvl5pPr>
              <a:lvl6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6pPr>
              <a:lvl7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7pPr>
              <a:lvl8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8pPr>
              <a:lvl9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r">
                <a:spcBef>
                  <a:spcPct val="15000"/>
                </a:spcBef>
              </a:pPr>
              <a:r>
                <a:rPr lang="ru-RU" sz="1200" b="1" kern="0" dirty="0"/>
                <a:t>Технологические инновации</a:t>
              </a:r>
              <a:endParaRPr lang="en-US" sz="1200" b="1" kern="0" dirty="0"/>
            </a:p>
          </p:txBody>
        </p:sp>
        <p:sp>
          <p:nvSpPr>
            <p:cNvPr id="76" name="Rectangle 12">
              <a:extLst>
                <a:ext uri="{FF2B5EF4-FFF2-40B4-BE49-F238E27FC236}">
                  <a16:creationId xmlns:a16="http://schemas.microsoft.com/office/drawing/2014/main" id="{337E0489-12AC-5C2D-D9F8-4B9B5D4FB79C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332662" y="1111794"/>
              <a:ext cx="2934976" cy="184666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>
              <a:spAutoFit/>
            </a:bodyPr>
            <a:lstStyle>
              <a:lvl1pPr marL="0" indent="0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defRPr sz="14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3675" indent="-19208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5000"/>
                <a:buFont typeface="Arial" charset="0"/>
                <a:buChar char="▪"/>
                <a:defRPr sz="1400" baseline="0">
                  <a:solidFill>
                    <a:schemeClr val="tx1"/>
                  </a:solidFill>
                  <a:latin typeface="+mn-lt"/>
                </a:defRPr>
              </a:lvl2pPr>
              <a:lvl3pPr marL="457200" indent="-26193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–"/>
                <a:defRPr sz="1400" baseline="0">
                  <a:solidFill>
                    <a:schemeClr val="tx1"/>
                  </a:solidFill>
                  <a:latin typeface="+mn-lt"/>
                </a:defRPr>
              </a:lvl3pPr>
              <a:lvl4pPr marL="614363" indent="-1555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▫"/>
                <a:defRPr sz="1400" baseline="0">
                  <a:solidFill>
                    <a:schemeClr val="tx1"/>
                  </a:solidFill>
                  <a:latin typeface="+mn-lt"/>
                </a:defRPr>
              </a:lvl4pPr>
              <a:lvl5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 baseline="0">
                  <a:solidFill>
                    <a:schemeClr val="tx1"/>
                  </a:solidFill>
                  <a:latin typeface="+mn-lt"/>
                </a:defRPr>
              </a:lvl5pPr>
              <a:lvl6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6pPr>
              <a:lvl7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7pPr>
              <a:lvl8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8pPr>
              <a:lvl9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9pPr>
            </a:lstStyle>
            <a:p>
              <a:r>
                <a:rPr lang="ru-RU" sz="1200" b="1" kern="0" dirty="0"/>
                <a:t>Гибкие пространства</a:t>
              </a:r>
              <a:endParaRPr lang="en-US" sz="1200" b="1" kern="0" dirty="0"/>
            </a:p>
          </p:txBody>
        </p:sp>
        <p:sp>
          <p:nvSpPr>
            <p:cNvPr id="77" name="Rectangle 13">
              <a:extLst>
                <a:ext uri="{FF2B5EF4-FFF2-40B4-BE49-F238E27FC236}">
                  <a16:creationId xmlns:a16="http://schemas.microsoft.com/office/drawing/2014/main" id="{3AB8AA92-B616-B1D6-A0B0-5A5AEB241931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8280726" y="1111794"/>
              <a:ext cx="3033337" cy="276999"/>
            </a:xfrm>
            <a:prstGeom prst="rect">
              <a:avLst/>
            </a:prstGeom>
            <a:noFill/>
            <a:ln/>
          </p:spPr>
          <p:txBody>
            <a:bodyPr vert="horz" lIns="0" tIns="0" rIns="0" bIns="0" rtlCol="0">
              <a:noAutofit/>
            </a:bodyPr>
            <a:lstStyle>
              <a:lvl1pPr marL="0" indent="0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defRPr sz="14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3675" indent="-19208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5000"/>
                <a:buFont typeface="Arial" charset="0"/>
                <a:buChar char="▪"/>
                <a:defRPr sz="1400" baseline="0">
                  <a:solidFill>
                    <a:schemeClr val="tx1"/>
                  </a:solidFill>
                  <a:latin typeface="+mn-lt"/>
                </a:defRPr>
              </a:lvl2pPr>
              <a:lvl3pPr marL="457200" indent="-26193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–"/>
                <a:defRPr sz="1400" baseline="0">
                  <a:solidFill>
                    <a:schemeClr val="tx1"/>
                  </a:solidFill>
                  <a:latin typeface="+mn-lt"/>
                </a:defRPr>
              </a:lvl3pPr>
              <a:lvl4pPr marL="614363" indent="-1555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▫"/>
                <a:defRPr sz="1400" baseline="0">
                  <a:solidFill>
                    <a:schemeClr val="tx1"/>
                  </a:solidFill>
                  <a:latin typeface="+mn-lt"/>
                </a:defRPr>
              </a:lvl4pPr>
              <a:lvl5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 baseline="0">
                  <a:solidFill>
                    <a:schemeClr val="tx1"/>
                  </a:solidFill>
                  <a:latin typeface="+mn-lt"/>
                </a:defRPr>
              </a:lvl5pPr>
              <a:lvl6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6pPr>
              <a:lvl7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7pPr>
              <a:lvl8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8pPr>
              <a:lvl9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r">
                <a:spcBef>
                  <a:spcPct val="15000"/>
                </a:spcBef>
              </a:pPr>
              <a:r>
                <a:rPr lang="ru-RU" sz="1200" b="1" i="0" dirty="0">
                  <a:solidFill>
                    <a:srgbClr val="374151"/>
                  </a:solidFill>
                  <a:effectLst/>
                </a:rPr>
                <a:t>Культура совместной работы</a:t>
              </a:r>
              <a:endParaRPr lang="en-US" sz="1200" b="1" kern="0" dirty="0"/>
            </a:p>
          </p:txBody>
        </p:sp>
        <p:sp>
          <p:nvSpPr>
            <p:cNvPr id="78" name="Rectangle 20">
              <a:extLst>
                <a:ext uri="{FF2B5EF4-FFF2-40B4-BE49-F238E27FC236}">
                  <a16:creationId xmlns:a16="http://schemas.microsoft.com/office/drawing/2014/main" id="{571AF8CA-3433-DA00-A6D2-43EEA7821FDC}"/>
                </a:ext>
              </a:extLst>
            </p:cNvPr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gray">
            <a:xfrm>
              <a:off x="6582688" y="3883038"/>
              <a:ext cx="189511" cy="18951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79" name="AutoShape 21">
              <a:extLst>
                <a:ext uri="{FF2B5EF4-FFF2-40B4-BE49-F238E27FC236}">
                  <a16:creationId xmlns:a16="http://schemas.microsoft.com/office/drawing/2014/main" id="{AC1D5181-C028-D1AB-D434-1B65DA1F96CD}"/>
                </a:ext>
              </a:extLst>
            </p:cNvPr>
            <p:cNvCxnSpPr>
              <a:cxnSpLocks noChangeShapeType="1"/>
              <a:stCxn id="78" idx="2"/>
              <a:endCxn id="84" idx="0"/>
            </p:cNvCxnSpPr>
            <p:nvPr>
              <p:custDataLst>
                <p:tags r:id="rId6"/>
              </p:custDataLst>
            </p:nvPr>
          </p:nvCxnSpPr>
          <p:spPr bwMode="gray">
            <a:xfrm rot="5400000">
              <a:off x="6440152" y="4061209"/>
              <a:ext cx="226764" cy="249441"/>
            </a:xfrm>
            <a:prstGeom prst="bentConnector3">
              <a:avLst>
                <a:gd name="adj1" fmla="val 49287"/>
              </a:avLst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AutoShape 22">
              <a:extLst>
                <a:ext uri="{FF2B5EF4-FFF2-40B4-BE49-F238E27FC236}">
                  <a16:creationId xmlns:a16="http://schemas.microsoft.com/office/drawing/2014/main" id="{4C55B5EF-2E46-02D7-8103-0E1009A7EC78}"/>
                </a:ext>
              </a:extLst>
            </p:cNvPr>
            <p:cNvCxnSpPr>
              <a:cxnSpLocks noChangeShapeType="1"/>
              <a:stCxn id="78" idx="2"/>
              <a:endCxn id="85" idx="0"/>
            </p:cNvCxnSpPr>
            <p:nvPr>
              <p:custDataLst>
                <p:tags r:id="rId7"/>
              </p:custDataLst>
            </p:nvPr>
          </p:nvCxnSpPr>
          <p:spPr bwMode="gray">
            <a:xfrm rot="16200000" flipH="1">
              <a:off x="6689593" y="4061209"/>
              <a:ext cx="226764" cy="249441"/>
            </a:xfrm>
            <a:prstGeom prst="bentConnector3">
              <a:avLst>
                <a:gd name="adj1" fmla="val 49287"/>
              </a:avLst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1" name="AutoShape 23">
              <a:extLst>
                <a:ext uri="{FF2B5EF4-FFF2-40B4-BE49-F238E27FC236}">
                  <a16:creationId xmlns:a16="http://schemas.microsoft.com/office/drawing/2014/main" id="{C70D32F9-53CB-6D47-8B05-63796B457308}"/>
                </a:ext>
              </a:extLst>
            </p:cNvPr>
            <p:cNvCxnSpPr>
              <a:cxnSpLocks noChangeShapeType="1"/>
              <a:stCxn id="84" idx="2"/>
              <a:endCxn id="88" idx="0"/>
            </p:cNvCxnSpPr>
            <p:nvPr>
              <p:custDataLst>
                <p:tags r:id="rId8"/>
              </p:custDataLst>
            </p:nvPr>
          </p:nvCxnSpPr>
          <p:spPr bwMode="gray">
            <a:xfrm rot="5400000">
              <a:off x="6315431" y="4602203"/>
              <a:ext cx="226764" cy="0"/>
            </a:xfrm>
            <a:prstGeom prst="straightConnector1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2" name="AutoShape 24">
              <a:extLst>
                <a:ext uri="{FF2B5EF4-FFF2-40B4-BE49-F238E27FC236}">
                  <a16:creationId xmlns:a16="http://schemas.microsoft.com/office/drawing/2014/main" id="{BE78AB7D-EAD8-55D9-0C5B-9F3C1F76D0C2}"/>
                </a:ext>
              </a:extLst>
            </p:cNvPr>
            <p:cNvCxnSpPr>
              <a:cxnSpLocks noChangeShapeType="1"/>
              <a:stCxn id="85" idx="2"/>
              <a:endCxn id="87" idx="0"/>
            </p:cNvCxnSpPr>
            <p:nvPr>
              <p:custDataLst>
                <p:tags r:id="rId9"/>
              </p:custDataLst>
            </p:nvPr>
          </p:nvCxnSpPr>
          <p:spPr bwMode="gray">
            <a:xfrm rot="5400000">
              <a:off x="6730896" y="4518787"/>
              <a:ext cx="226764" cy="166834"/>
            </a:xfrm>
            <a:prstGeom prst="bentConnector3">
              <a:avLst>
                <a:gd name="adj1" fmla="val 49287"/>
              </a:avLst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3" name="Rectangle 25">
              <a:extLst>
                <a:ext uri="{FF2B5EF4-FFF2-40B4-BE49-F238E27FC236}">
                  <a16:creationId xmlns:a16="http://schemas.microsoft.com/office/drawing/2014/main" id="{52D4CB0C-0CED-C799-F482-3E8D36F8F246}"/>
                </a:ext>
              </a:extLst>
            </p:cNvPr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gray">
            <a:xfrm>
              <a:off x="6956852" y="4660514"/>
              <a:ext cx="604164" cy="298033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84" name="Rectangle 27">
              <a:extLst>
                <a:ext uri="{FF2B5EF4-FFF2-40B4-BE49-F238E27FC236}">
                  <a16:creationId xmlns:a16="http://schemas.microsoft.com/office/drawing/2014/main" id="{6DB86CD9-34F4-1F33-BB74-61AD6C632F4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333248" y="4299310"/>
              <a:ext cx="189511" cy="18951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85" name="Rectangle 28">
              <a:extLst>
                <a:ext uri="{FF2B5EF4-FFF2-40B4-BE49-F238E27FC236}">
                  <a16:creationId xmlns:a16="http://schemas.microsoft.com/office/drawing/2014/main" id="{1801E3B5-24E8-116A-9E78-CF5906C8752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832129" y="4299310"/>
              <a:ext cx="189511" cy="18951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86" name="Rectangle 30">
              <a:extLst>
                <a:ext uri="{FF2B5EF4-FFF2-40B4-BE49-F238E27FC236}">
                  <a16:creationId xmlns:a16="http://schemas.microsoft.com/office/drawing/2014/main" id="{84FFB9E1-8BF4-A173-55A3-273768A64F9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997345" y="4715587"/>
              <a:ext cx="191130" cy="18951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87" name="Rectangle 31">
              <a:extLst>
                <a:ext uri="{FF2B5EF4-FFF2-40B4-BE49-F238E27FC236}">
                  <a16:creationId xmlns:a16="http://schemas.microsoft.com/office/drawing/2014/main" id="{F002BC9F-30D0-88F3-6B98-124BDFF7D16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665297" y="4715587"/>
              <a:ext cx="189510" cy="18951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88" name="Rectangle 32">
              <a:extLst>
                <a:ext uri="{FF2B5EF4-FFF2-40B4-BE49-F238E27FC236}">
                  <a16:creationId xmlns:a16="http://schemas.microsoft.com/office/drawing/2014/main" id="{4C7459DB-4380-18B9-10E6-5607C9E35F8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333248" y="4715587"/>
              <a:ext cx="189511" cy="18951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89" name="Rectangle 33">
              <a:extLst>
                <a:ext uri="{FF2B5EF4-FFF2-40B4-BE49-F238E27FC236}">
                  <a16:creationId xmlns:a16="http://schemas.microsoft.com/office/drawing/2014/main" id="{A2BBBAE0-039A-C6E2-27A4-AA9E2E69E4C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332632" y="4715587"/>
              <a:ext cx="189510" cy="18951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90" name="AutoShape 34">
              <a:extLst>
                <a:ext uri="{FF2B5EF4-FFF2-40B4-BE49-F238E27FC236}">
                  <a16:creationId xmlns:a16="http://schemas.microsoft.com/office/drawing/2014/main" id="{2206A61E-1A3F-F86A-E552-3E71A3D6A6A8}"/>
                </a:ext>
              </a:extLst>
            </p:cNvPr>
            <p:cNvCxnSpPr>
              <a:cxnSpLocks noChangeShapeType="1"/>
              <a:stCxn id="85" idx="2"/>
              <a:endCxn id="86" idx="0"/>
            </p:cNvCxnSpPr>
            <p:nvPr>
              <p:custDataLst>
                <p:tags r:id="rId11"/>
              </p:custDataLst>
            </p:nvPr>
          </p:nvCxnSpPr>
          <p:spPr bwMode="gray">
            <a:xfrm rot="16200000" flipH="1">
              <a:off x="6896920" y="4519597"/>
              <a:ext cx="226764" cy="165214"/>
            </a:xfrm>
            <a:prstGeom prst="bentConnector3">
              <a:avLst>
                <a:gd name="adj1" fmla="val 49287"/>
              </a:avLst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1" name="Freeform 51">
              <a:extLst>
                <a:ext uri="{FF2B5EF4-FFF2-40B4-BE49-F238E27FC236}">
                  <a16:creationId xmlns:a16="http://schemas.microsoft.com/office/drawing/2014/main" id="{AE61517C-2E84-9613-8F88-D02F8D626AD4}"/>
                </a:ext>
              </a:extLst>
            </p:cNvPr>
            <p:cNvSpPr>
              <a:spLocks/>
            </p:cNvSpPr>
            <p:nvPr/>
          </p:nvSpPr>
          <p:spPr bwMode="gray">
            <a:xfrm>
              <a:off x="5314429" y="2428507"/>
              <a:ext cx="583108" cy="1052834"/>
            </a:xfrm>
            <a:custGeom>
              <a:avLst/>
              <a:gdLst>
                <a:gd name="T0" fmla="*/ 338 w 976"/>
                <a:gd name="T1" fmla="*/ 1654 h 1811"/>
                <a:gd name="T2" fmla="*/ 449 w 976"/>
                <a:gd name="T3" fmla="*/ 1612 h 1811"/>
                <a:gd name="T4" fmla="*/ 553 w 976"/>
                <a:gd name="T5" fmla="*/ 1555 h 1811"/>
                <a:gd name="T6" fmla="*/ 651 w 976"/>
                <a:gd name="T7" fmla="*/ 1485 h 1811"/>
                <a:gd name="T8" fmla="*/ 741 w 976"/>
                <a:gd name="T9" fmla="*/ 1405 h 1811"/>
                <a:gd name="T10" fmla="*/ 818 w 976"/>
                <a:gd name="T11" fmla="*/ 1313 h 1811"/>
                <a:gd name="T12" fmla="*/ 882 w 976"/>
                <a:gd name="T13" fmla="*/ 1210 h 1811"/>
                <a:gd name="T14" fmla="*/ 929 w 976"/>
                <a:gd name="T15" fmla="*/ 1100 h 1811"/>
                <a:gd name="T16" fmla="*/ 961 w 976"/>
                <a:gd name="T17" fmla="*/ 984 h 1811"/>
                <a:gd name="T18" fmla="*/ 975 w 976"/>
                <a:gd name="T19" fmla="*/ 865 h 1811"/>
                <a:gd name="T20" fmla="*/ 972 w 976"/>
                <a:gd name="T21" fmla="*/ 744 h 1811"/>
                <a:gd name="T22" fmla="*/ 950 w 976"/>
                <a:gd name="T23" fmla="*/ 625 h 1811"/>
                <a:gd name="T24" fmla="*/ 913 w 976"/>
                <a:gd name="T25" fmla="*/ 511 h 1811"/>
                <a:gd name="T26" fmla="*/ 859 w 976"/>
                <a:gd name="T27" fmla="*/ 403 h 1811"/>
                <a:gd name="T28" fmla="*/ 790 w 976"/>
                <a:gd name="T29" fmla="*/ 304 h 1811"/>
                <a:gd name="T30" fmla="*/ 708 w 976"/>
                <a:gd name="T31" fmla="*/ 216 h 1811"/>
                <a:gd name="T32" fmla="*/ 614 w 976"/>
                <a:gd name="T33" fmla="*/ 142 h 1811"/>
                <a:gd name="T34" fmla="*/ 510 w 976"/>
                <a:gd name="T35" fmla="*/ 81 h 1811"/>
                <a:gd name="T36" fmla="*/ 398 w 976"/>
                <a:gd name="T37" fmla="*/ 36 h 1811"/>
                <a:gd name="T38" fmla="*/ 281 w 976"/>
                <a:gd name="T39" fmla="*/ 8 h 1811"/>
                <a:gd name="T40" fmla="*/ 294 w 976"/>
                <a:gd name="T41" fmla="*/ 112 h 1811"/>
                <a:gd name="T42" fmla="*/ 226 w 976"/>
                <a:gd name="T43" fmla="*/ 434 h 1811"/>
                <a:gd name="T44" fmla="*/ 306 w 976"/>
                <a:gd name="T45" fmla="*/ 463 h 1811"/>
                <a:gd name="T46" fmla="*/ 379 w 976"/>
                <a:gd name="T47" fmla="*/ 508 h 1811"/>
                <a:gd name="T48" fmla="*/ 440 w 976"/>
                <a:gd name="T49" fmla="*/ 567 h 1811"/>
                <a:gd name="T50" fmla="*/ 489 w 976"/>
                <a:gd name="T51" fmla="*/ 637 h 1811"/>
                <a:gd name="T52" fmla="*/ 521 w 976"/>
                <a:gd name="T53" fmla="*/ 716 h 1811"/>
                <a:gd name="T54" fmla="*/ 538 w 976"/>
                <a:gd name="T55" fmla="*/ 801 h 1811"/>
                <a:gd name="T56" fmla="*/ 536 w 976"/>
                <a:gd name="T57" fmla="*/ 886 h 1811"/>
                <a:gd name="T58" fmla="*/ 517 w 976"/>
                <a:gd name="T59" fmla="*/ 969 h 1811"/>
                <a:gd name="T60" fmla="*/ 482 w 976"/>
                <a:gd name="T61" fmla="*/ 1046 h 1811"/>
                <a:gd name="T62" fmla="*/ 431 w 976"/>
                <a:gd name="T63" fmla="*/ 1115 h 1811"/>
                <a:gd name="T64" fmla="*/ 367 w 976"/>
                <a:gd name="T65" fmla="*/ 1172 h 1811"/>
                <a:gd name="T66" fmla="*/ 293 w 976"/>
                <a:gd name="T67" fmla="*/ 1215 h 1811"/>
                <a:gd name="T68" fmla="*/ 253 w 976"/>
                <a:gd name="T69" fmla="*/ 1093 h 1811"/>
                <a:gd name="T70" fmla="*/ 279 w 976"/>
                <a:gd name="T71" fmla="*/ 1810 h 1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76" h="1811">
                  <a:moveTo>
                    <a:pt x="279" y="1669"/>
                  </a:moveTo>
                  <a:lnTo>
                    <a:pt x="338" y="1654"/>
                  </a:lnTo>
                  <a:lnTo>
                    <a:pt x="394" y="1635"/>
                  </a:lnTo>
                  <a:lnTo>
                    <a:pt x="449" y="1612"/>
                  </a:lnTo>
                  <a:lnTo>
                    <a:pt x="502" y="1585"/>
                  </a:lnTo>
                  <a:lnTo>
                    <a:pt x="553" y="1555"/>
                  </a:lnTo>
                  <a:lnTo>
                    <a:pt x="601" y="1520"/>
                  </a:lnTo>
                  <a:lnTo>
                    <a:pt x="651" y="1485"/>
                  </a:lnTo>
                  <a:lnTo>
                    <a:pt x="697" y="1447"/>
                  </a:lnTo>
                  <a:lnTo>
                    <a:pt x="741" y="1405"/>
                  </a:lnTo>
                  <a:lnTo>
                    <a:pt x="782" y="1361"/>
                  </a:lnTo>
                  <a:lnTo>
                    <a:pt x="818" y="1313"/>
                  </a:lnTo>
                  <a:lnTo>
                    <a:pt x="851" y="1263"/>
                  </a:lnTo>
                  <a:lnTo>
                    <a:pt x="882" y="1210"/>
                  </a:lnTo>
                  <a:lnTo>
                    <a:pt x="908" y="1156"/>
                  </a:lnTo>
                  <a:lnTo>
                    <a:pt x="929" y="1100"/>
                  </a:lnTo>
                  <a:lnTo>
                    <a:pt x="947" y="1043"/>
                  </a:lnTo>
                  <a:lnTo>
                    <a:pt x="961" y="984"/>
                  </a:lnTo>
                  <a:lnTo>
                    <a:pt x="970" y="924"/>
                  </a:lnTo>
                  <a:lnTo>
                    <a:pt x="975" y="865"/>
                  </a:lnTo>
                  <a:lnTo>
                    <a:pt x="975" y="804"/>
                  </a:lnTo>
                  <a:lnTo>
                    <a:pt x="972" y="744"/>
                  </a:lnTo>
                  <a:lnTo>
                    <a:pt x="963" y="685"/>
                  </a:lnTo>
                  <a:lnTo>
                    <a:pt x="950" y="625"/>
                  </a:lnTo>
                  <a:lnTo>
                    <a:pt x="935" y="567"/>
                  </a:lnTo>
                  <a:lnTo>
                    <a:pt x="913" y="511"/>
                  </a:lnTo>
                  <a:lnTo>
                    <a:pt x="889" y="456"/>
                  </a:lnTo>
                  <a:lnTo>
                    <a:pt x="859" y="403"/>
                  </a:lnTo>
                  <a:lnTo>
                    <a:pt x="826" y="352"/>
                  </a:lnTo>
                  <a:lnTo>
                    <a:pt x="790" y="304"/>
                  </a:lnTo>
                  <a:lnTo>
                    <a:pt x="751" y="259"/>
                  </a:lnTo>
                  <a:lnTo>
                    <a:pt x="708" y="216"/>
                  </a:lnTo>
                  <a:lnTo>
                    <a:pt x="662" y="178"/>
                  </a:lnTo>
                  <a:lnTo>
                    <a:pt x="614" y="142"/>
                  </a:lnTo>
                  <a:lnTo>
                    <a:pt x="563" y="109"/>
                  </a:lnTo>
                  <a:lnTo>
                    <a:pt x="510" y="81"/>
                  </a:lnTo>
                  <a:lnTo>
                    <a:pt x="455" y="56"/>
                  </a:lnTo>
                  <a:lnTo>
                    <a:pt x="398" y="36"/>
                  </a:lnTo>
                  <a:lnTo>
                    <a:pt x="340" y="20"/>
                  </a:lnTo>
                  <a:lnTo>
                    <a:pt x="281" y="8"/>
                  </a:lnTo>
                  <a:lnTo>
                    <a:pt x="222" y="0"/>
                  </a:lnTo>
                  <a:lnTo>
                    <a:pt x="294" y="112"/>
                  </a:lnTo>
                  <a:lnTo>
                    <a:pt x="369" y="222"/>
                  </a:lnTo>
                  <a:lnTo>
                    <a:pt x="226" y="434"/>
                  </a:lnTo>
                  <a:lnTo>
                    <a:pt x="268" y="446"/>
                  </a:lnTo>
                  <a:lnTo>
                    <a:pt x="306" y="463"/>
                  </a:lnTo>
                  <a:lnTo>
                    <a:pt x="344" y="483"/>
                  </a:lnTo>
                  <a:lnTo>
                    <a:pt x="379" y="508"/>
                  </a:lnTo>
                  <a:lnTo>
                    <a:pt x="411" y="536"/>
                  </a:lnTo>
                  <a:lnTo>
                    <a:pt x="440" y="567"/>
                  </a:lnTo>
                  <a:lnTo>
                    <a:pt x="467" y="601"/>
                  </a:lnTo>
                  <a:lnTo>
                    <a:pt x="489" y="637"/>
                  </a:lnTo>
                  <a:lnTo>
                    <a:pt x="508" y="676"/>
                  </a:lnTo>
                  <a:lnTo>
                    <a:pt x="521" y="716"/>
                  </a:lnTo>
                  <a:lnTo>
                    <a:pt x="531" y="758"/>
                  </a:lnTo>
                  <a:lnTo>
                    <a:pt x="538" y="801"/>
                  </a:lnTo>
                  <a:lnTo>
                    <a:pt x="539" y="843"/>
                  </a:lnTo>
                  <a:lnTo>
                    <a:pt x="536" y="886"/>
                  </a:lnTo>
                  <a:lnTo>
                    <a:pt x="529" y="928"/>
                  </a:lnTo>
                  <a:lnTo>
                    <a:pt x="517" y="969"/>
                  </a:lnTo>
                  <a:lnTo>
                    <a:pt x="501" y="1009"/>
                  </a:lnTo>
                  <a:lnTo>
                    <a:pt x="482" y="1046"/>
                  </a:lnTo>
                  <a:lnTo>
                    <a:pt x="458" y="1082"/>
                  </a:lnTo>
                  <a:lnTo>
                    <a:pt x="431" y="1115"/>
                  </a:lnTo>
                  <a:lnTo>
                    <a:pt x="401" y="1145"/>
                  </a:lnTo>
                  <a:lnTo>
                    <a:pt x="367" y="1172"/>
                  </a:lnTo>
                  <a:lnTo>
                    <a:pt x="331" y="1196"/>
                  </a:lnTo>
                  <a:lnTo>
                    <a:pt x="293" y="1215"/>
                  </a:lnTo>
                  <a:lnTo>
                    <a:pt x="253" y="1230"/>
                  </a:lnTo>
                  <a:lnTo>
                    <a:pt x="253" y="1093"/>
                  </a:lnTo>
                  <a:lnTo>
                    <a:pt x="0" y="1420"/>
                  </a:lnTo>
                  <a:lnTo>
                    <a:pt x="279" y="1810"/>
                  </a:lnTo>
                  <a:lnTo>
                    <a:pt x="279" y="1669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/>
            <a:lstStyle/>
            <a:p>
              <a:endParaRPr lang="en-US" sz="1200" dirty="0"/>
            </a:p>
          </p:txBody>
        </p:sp>
        <p:sp>
          <p:nvSpPr>
            <p:cNvPr id="92" name="Freeform 52">
              <a:extLst>
                <a:ext uri="{FF2B5EF4-FFF2-40B4-BE49-F238E27FC236}">
                  <a16:creationId xmlns:a16="http://schemas.microsoft.com/office/drawing/2014/main" id="{D0BC84B8-2499-F917-38D5-8ED329A7EE2D}"/>
                </a:ext>
              </a:extLst>
            </p:cNvPr>
            <p:cNvSpPr>
              <a:spLocks/>
            </p:cNvSpPr>
            <p:nvPr/>
          </p:nvSpPr>
          <p:spPr bwMode="gray">
            <a:xfrm>
              <a:off x="4856040" y="2349139"/>
              <a:ext cx="647898" cy="1059313"/>
            </a:xfrm>
            <a:custGeom>
              <a:avLst/>
              <a:gdLst>
                <a:gd name="T0" fmla="*/ 789 w 1084"/>
                <a:gd name="T1" fmla="*/ 1389 h 1823"/>
                <a:gd name="T2" fmla="*/ 705 w 1084"/>
                <a:gd name="T3" fmla="*/ 1367 h 1823"/>
                <a:gd name="T4" fmla="*/ 628 w 1084"/>
                <a:gd name="T5" fmla="*/ 1327 h 1823"/>
                <a:gd name="T6" fmla="*/ 559 w 1084"/>
                <a:gd name="T7" fmla="*/ 1273 h 1823"/>
                <a:gd name="T8" fmla="*/ 504 w 1084"/>
                <a:gd name="T9" fmla="*/ 1206 h 1823"/>
                <a:gd name="T10" fmla="*/ 464 w 1084"/>
                <a:gd name="T11" fmla="*/ 1129 h 1823"/>
                <a:gd name="T12" fmla="*/ 440 w 1084"/>
                <a:gd name="T13" fmla="*/ 1044 h 1823"/>
                <a:gd name="T14" fmla="*/ 434 w 1084"/>
                <a:gd name="T15" fmla="*/ 958 h 1823"/>
                <a:gd name="T16" fmla="*/ 446 w 1084"/>
                <a:gd name="T17" fmla="*/ 872 h 1823"/>
                <a:gd name="T18" fmla="*/ 475 w 1084"/>
                <a:gd name="T19" fmla="*/ 790 h 1823"/>
                <a:gd name="T20" fmla="*/ 520 w 1084"/>
                <a:gd name="T21" fmla="*/ 716 h 1823"/>
                <a:gd name="T22" fmla="*/ 580 w 1084"/>
                <a:gd name="T23" fmla="*/ 653 h 1823"/>
                <a:gd name="T24" fmla="*/ 651 w 1084"/>
                <a:gd name="T25" fmla="*/ 603 h 1823"/>
                <a:gd name="T26" fmla="*/ 727 w 1084"/>
                <a:gd name="T27" fmla="*/ 569 h 1823"/>
                <a:gd name="T28" fmla="*/ 809 w 1084"/>
                <a:gd name="T29" fmla="*/ 552 h 1823"/>
                <a:gd name="T30" fmla="*/ 851 w 1084"/>
                <a:gd name="T31" fmla="*/ 675 h 1823"/>
                <a:gd name="T32" fmla="*/ 846 w 1084"/>
                <a:gd name="T33" fmla="*/ 0 h 1823"/>
                <a:gd name="T34" fmla="*/ 786 w 1084"/>
                <a:gd name="T35" fmla="*/ 125 h 1823"/>
                <a:gd name="T36" fmla="*/ 668 w 1084"/>
                <a:gd name="T37" fmla="*/ 145 h 1823"/>
                <a:gd name="T38" fmla="*/ 554 w 1084"/>
                <a:gd name="T39" fmla="*/ 181 h 1823"/>
                <a:gd name="T40" fmla="*/ 446 w 1084"/>
                <a:gd name="T41" fmla="*/ 234 h 1823"/>
                <a:gd name="T42" fmla="*/ 344 w 1084"/>
                <a:gd name="T43" fmla="*/ 298 h 1823"/>
                <a:gd name="T44" fmla="*/ 252 w 1084"/>
                <a:gd name="T45" fmla="*/ 376 h 1823"/>
                <a:gd name="T46" fmla="*/ 173 w 1084"/>
                <a:gd name="T47" fmla="*/ 466 h 1823"/>
                <a:gd name="T48" fmla="*/ 107 w 1084"/>
                <a:gd name="T49" fmla="*/ 566 h 1823"/>
                <a:gd name="T50" fmla="*/ 56 w 1084"/>
                <a:gd name="T51" fmla="*/ 675 h 1823"/>
                <a:gd name="T52" fmla="*/ 21 w 1084"/>
                <a:gd name="T53" fmla="*/ 790 h 1823"/>
                <a:gd name="T54" fmla="*/ 3 w 1084"/>
                <a:gd name="T55" fmla="*/ 909 h 1823"/>
                <a:gd name="T56" fmla="*/ 2 w 1084"/>
                <a:gd name="T57" fmla="*/ 1029 h 1823"/>
                <a:gd name="T58" fmla="*/ 18 w 1084"/>
                <a:gd name="T59" fmla="*/ 1148 h 1823"/>
                <a:gd name="T60" fmla="*/ 50 w 1084"/>
                <a:gd name="T61" fmla="*/ 1264 h 1823"/>
                <a:gd name="T62" fmla="*/ 99 w 1084"/>
                <a:gd name="T63" fmla="*/ 1374 h 1823"/>
                <a:gd name="T64" fmla="*/ 163 w 1084"/>
                <a:gd name="T65" fmla="*/ 1476 h 1823"/>
                <a:gd name="T66" fmla="*/ 241 w 1084"/>
                <a:gd name="T67" fmla="*/ 1568 h 1823"/>
                <a:gd name="T68" fmla="*/ 330 w 1084"/>
                <a:gd name="T69" fmla="*/ 1647 h 1823"/>
                <a:gd name="T70" fmla="*/ 431 w 1084"/>
                <a:gd name="T71" fmla="*/ 1713 h 1823"/>
                <a:gd name="T72" fmla="*/ 539 w 1084"/>
                <a:gd name="T73" fmla="*/ 1765 h 1823"/>
                <a:gd name="T74" fmla="*/ 654 w 1084"/>
                <a:gd name="T75" fmla="*/ 1800 h 1823"/>
                <a:gd name="T76" fmla="*/ 772 w 1084"/>
                <a:gd name="T77" fmla="*/ 1819 h 1823"/>
                <a:gd name="T78" fmla="*/ 893 w 1084"/>
                <a:gd name="T79" fmla="*/ 1821 h 1823"/>
                <a:gd name="T80" fmla="*/ 832 w 1084"/>
                <a:gd name="T81" fmla="*/ 1394 h 1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84" h="1823">
                  <a:moveTo>
                    <a:pt x="832" y="1394"/>
                  </a:moveTo>
                  <a:lnTo>
                    <a:pt x="789" y="1389"/>
                  </a:lnTo>
                  <a:lnTo>
                    <a:pt x="746" y="1380"/>
                  </a:lnTo>
                  <a:lnTo>
                    <a:pt x="705" y="1367"/>
                  </a:lnTo>
                  <a:lnTo>
                    <a:pt x="665" y="1349"/>
                  </a:lnTo>
                  <a:lnTo>
                    <a:pt x="628" y="1327"/>
                  </a:lnTo>
                  <a:lnTo>
                    <a:pt x="592" y="1301"/>
                  </a:lnTo>
                  <a:lnTo>
                    <a:pt x="559" y="1273"/>
                  </a:lnTo>
                  <a:lnTo>
                    <a:pt x="530" y="1240"/>
                  </a:lnTo>
                  <a:lnTo>
                    <a:pt x="504" y="1206"/>
                  </a:lnTo>
                  <a:lnTo>
                    <a:pt x="482" y="1168"/>
                  </a:lnTo>
                  <a:lnTo>
                    <a:pt x="464" y="1129"/>
                  </a:lnTo>
                  <a:lnTo>
                    <a:pt x="450" y="1087"/>
                  </a:lnTo>
                  <a:lnTo>
                    <a:pt x="440" y="1044"/>
                  </a:lnTo>
                  <a:lnTo>
                    <a:pt x="434" y="1002"/>
                  </a:lnTo>
                  <a:lnTo>
                    <a:pt x="434" y="958"/>
                  </a:lnTo>
                  <a:lnTo>
                    <a:pt x="438" y="915"/>
                  </a:lnTo>
                  <a:lnTo>
                    <a:pt x="446" y="872"/>
                  </a:lnTo>
                  <a:lnTo>
                    <a:pt x="458" y="831"/>
                  </a:lnTo>
                  <a:lnTo>
                    <a:pt x="475" y="790"/>
                  </a:lnTo>
                  <a:lnTo>
                    <a:pt x="495" y="752"/>
                  </a:lnTo>
                  <a:lnTo>
                    <a:pt x="520" y="716"/>
                  </a:lnTo>
                  <a:lnTo>
                    <a:pt x="548" y="683"/>
                  </a:lnTo>
                  <a:lnTo>
                    <a:pt x="580" y="653"/>
                  </a:lnTo>
                  <a:lnTo>
                    <a:pt x="613" y="626"/>
                  </a:lnTo>
                  <a:lnTo>
                    <a:pt x="651" y="603"/>
                  </a:lnTo>
                  <a:lnTo>
                    <a:pt x="688" y="584"/>
                  </a:lnTo>
                  <a:lnTo>
                    <a:pt x="727" y="569"/>
                  </a:lnTo>
                  <a:lnTo>
                    <a:pt x="768" y="559"/>
                  </a:lnTo>
                  <a:lnTo>
                    <a:pt x="809" y="552"/>
                  </a:lnTo>
                  <a:lnTo>
                    <a:pt x="851" y="549"/>
                  </a:lnTo>
                  <a:lnTo>
                    <a:pt x="851" y="675"/>
                  </a:lnTo>
                  <a:lnTo>
                    <a:pt x="1083" y="353"/>
                  </a:lnTo>
                  <a:lnTo>
                    <a:pt x="846" y="0"/>
                  </a:lnTo>
                  <a:lnTo>
                    <a:pt x="846" y="121"/>
                  </a:lnTo>
                  <a:lnTo>
                    <a:pt x="786" y="125"/>
                  </a:lnTo>
                  <a:lnTo>
                    <a:pt x="726" y="133"/>
                  </a:lnTo>
                  <a:lnTo>
                    <a:pt x="668" y="145"/>
                  </a:lnTo>
                  <a:lnTo>
                    <a:pt x="610" y="161"/>
                  </a:lnTo>
                  <a:lnTo>
                    <a:pt x="554" y="181"/>
                  </a:lnTo>
                  <a:lnTo>
                    <a:pt x="499" y="206"/>
                  </a:lnTo>
                  <a:lnTo>
                    <a:pt x="446" y="234"/>
                  </a:lnTo>
                  <a:lnTo>
                    <a:pt x="394" y="264"/>
                  </a:lnTo>
                  <a:lnTo>
                    <a:pt x="344" y="298"/>
                  </a:lnTo>
                  <a:lnTo>
                    <a:pt x="297" y="335"/>
                  </a:lnTo>
                  <a:lnTo>
                    <a:pt x="252" y="376"/>
                  </a:lnTo>
                  <a:lnTo>
                    <a:pt x="211" y="420"/>
                  </a:lnTo>
                  <a:lnTo>
                    <a:pt x="173" y="466"/>
                  </a:lnTo>
                  <a:lnTo>
                    <a:pt x="138" y="515"/>
                  </a:lnTo>
                  <a:lnTo>
                    <a:pt x="107" y="566"/>
                  </a:lnTo>
                  <a:lnTo>
                    <a:pt x="79" y="620"/>
                  </a:lnTo>
                  <a:lnTo>
                    <a:pt x="56" y="675"/>
                  </a:lnTo>
                  <a:lnTo>
                    <a:pt x="37" y="733"/>
                  </a:lnTo>
                  <a:lnTo>
                    <a:pt x="21" y="790"/>
                  </a:lnTo>
                  <a:lnTo>
                    <a:pt x="10" y="850"/>
                  </a:lnTo>
                  <a:lnTo>
                    <a:pt x="3" y="909"/>
                  </a:lnTo>
                  <a:lnTo>
                    <a:pt x="0" y="969"/>
                  </a:lnTo>
                  <a:lnTo>
                    <a:pt x="2" y="1029"/>
                  </a:lnTo>
                  <a:lnTo>
                    <a:pt x="7" y="1090"/>
                  </a:lnTo>
                  <a:lnTo>
                    <a:pt x="18" y="1148"/>
                  </a:lnTo>
                  <a:lnTo>
                    <a:pt x="31" y="1207"/>
                  </a:lnTo>
                  <a:lnTo>
                    <a:pt x="50" y="1264"/>
                  </a:lnTo>
                  <a:lnTo>
                    <a:pt x="73" y="1320"/>
                  </a:lnTo>
                  <a:lnTo>
                    <a:pt x="99" y="1374"/>
                  </a:lnTo>
                  <a:lnTo>
                    <a:pt x="129" y="1426"/>
                  </a:lnTo>
                  <a:lnTo>
                    <a:pt x="163" y="1476"/>
                  </a:lnTo>
                  <a:lnTo>
                    <a:pt x="200" y="1523"/>
                  </a:lnTo>
                  <a:lnTo>
                    <a:pt x="241" y="1568"/>
                  </a:lnTo>
                  <a:lnTo>
                    <a:pt x="283" y="1609"/>
                  </a:lnTo>
                  <a:lnTo>
                    <a:pt x="330" y="1647"/>
                  </a:lnTo>
                  <a:lnTo>
                    <a:pt x="379" y="1682"/>
                  </a:lnTo>
                  <a:lnTo>
                    <a:pt x="431" y="1713"/>
                  </a:lnTo>
                  <a:lnTo>
                    <a:pt x="484" y="1741"/>
                  </a:lnTo>
                  <a:lnTo>
                    <a:pt x="539" y="1765"/>
                  </a:lnTo>
                  <a:lnTo>
                    <a:pt x="595" y="1784"/>
                  </a:lnTo>
                  <a:lnTo>
                    <a:pt x="654" y="1800"/>
                  </a:lnTo>
                  <a:lnTo>
                    <a:pt x="713" y="1812"/>
                  </a:lnTo>
                  <a:lnTo>
                    <a:pt x="772" y="1819"/>
                  </a:lnTo>
                  <a:lnTo>
                    <a:pt x="833" y="1822"/>
                  </a:lnTo>
                  <a:lnTo>
                    <a:pt x="893" y="1821"/>
                  </a:lnTo>
                  <a:lnTo>
                    <a:pt x="708" y="1557"/>
                  </a:lnTo>
                  <a:lnTo>
                    <a:pt x="832" y="139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/>
            <a:lstStyle/>
            <a:p>
              <a:endParaRPr lang="en-US" sz="1200" dirty="0"/>
            </a:p>
          </p:txBody>
        </p:sp>
        <p:sp>
          <p:nvSpPr>
            <p:cNvPr id="93" name="Rectangle 55">
              <a:extLst>
                <a:ext uri="{FF2B5EF4-FFF2-40B4-BE49-F238E27FC236}">
                  <a16:creationId xmlns:a16="http://schemas.microsoft.com/office/drawing/2014/main" id="{0F632F7C-C093-8125-94D1-97E2BE563978}"/>
                </a:ext>
              </a:extLst>
            </p:cNvPr>
            <p:cNvSpPr>
              <a:spLocks noChangeArrowheads="1"/>
            </p:cNvSpPr>
            <p:nvPr/>
          </p:nvSpPr>
          <p:spPr bwMode="gray">
            <a:xfrm flipH="1">
              <a:off x="4975092" y="3840923"/>
              <a:ext cx="389549" cy="38954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4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3287" tIns="46644" rIns="93287" bIns="46644" anchor="ctr"/>
            <a:lstStyle/>
            <a:p>
              <a:pPr eaLnBrk="0" hangingPunct="0"/>
              <a:endParaRPr lang="en-US" sz="1200" dirty="0"/>
            </a:p>
          </p:txBody>
        </p:sp>
        <p:sp>
          <p:nvSpPr>
            <p:cNvPr id="94" name="Rectangle 56">
              <a:extLst>
                <a:ext uri="{FF2B5EF4-FFF2-40B4-BE49-F238E27FC236}">
                  <a16:creationId xmlns:a16="http://schemas.microsoft.com/office/drawing/2014/main" id="{521871E1-D3B8-B615-CD71-7998D628F6BF}"/>
                </a:ext>
              </a:extLst>
            </p:cNvPr>
            <p:cNvSpPr>
              <a:spLocks noChangeArrowheads="1"/>
            </p:cNvSpPr>
            <p:nvPr/>
          </p:nvSpPr>
          <p:spPr bwMode="gray">
            <a:xfrm flipH="1">
              <a:off x="4585543" y="3840923"/>
              <a:ext cx="389549" cy="389549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accent4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3287" tIns="46644" rIns="93287" bIns="46644" anchor="ctr"/>
            <a:lstStyle/>
            <a:p>
              <a:pPr eaLnBrk="0" hangingPunct="0"/>
              <a:endParaRPr lang="en-US" sz="1200" dirty="0"/>
            </a:p>
          </p:txBody>
        </p:sp>
        <p:sp>
          <p:nvSpPr>
            <p:cNvPr id="95" name="Rectangle 57">
              <a:extLst>
                <a:ext uri="{FF2B5EF4-FFF2-40B4-BE49-F238E27FC236}">
                  <a16:creationId xmlns:a16="http://schemas.microsoft.com/office/drawing/2014/main" id="{92198156-FEBC-18CD-B81F-CD845D4CFE31}"/>
                </a:ext>
              </a:extLst>
            </p:cNvPr>
            <p:cNvSpPr>
              <a:spLocks noChangeArrowheads="1"/>
            </p:cNvSpPr>
            <p:nvPr/>
          </p:nvSpPr>
          <p:spPr bwMode="gray">
            <a:xfrm flipH="1">
              <a:off x="4975092" y="4230472"/>
              <a:ext cx="389549" cy="389549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accent4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93287" tIns="46644" rIns="93287" bIns="46644" anchor="ctr"/>
            <a:lstStyle/>
            <a:p>
              <a:pPr eaLnBrk="0" hangingPunct="0"/>
              <a:endParaRPr lang="en-US" sz="1200" dirty="0"/>
            </a:p>
          </p:txBody>
        </p:sp>
        <p:sp>
          <p:nvSpPr>
            <p:cNvPr id="96" name="Rectangle 58">
              <a:extLst>
                <a:ext uri="{FF2B5EF4-FFF2-40B4-BE49-F238E27FC236}">
                  <a16:creationId xmlns:a16="http://schemas.microsoft.com/office/drawing/2014/main" id="{83089132-8096-E968-138E-156E08AEFDA5}"/>
                </a:ext>
              </a:extLst>
            </p:cNvPr>
            <p:cNvSpPr>
              <a:spLocks noChangeArrowheads="1"/>
            </p:cNvSpPr>
            <p:nvPr/>
          </p:nvSpPr>
          <p:spPr bwMode="gray">
            <a:xfrm flipH="1">
              <a:off x="4585543" y="4230472"/>
              <a:ext cx="389549" cy="38954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4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287" tIns="46644" rIns="93287" bIns="46644" anchor="ctr"/>
            <a:lstStyle/>
            <a:p>
              <a:pPr eaLnBrk="0" hangingPunct="0"/>
              <a:endParaRPr lang="en-US" sz="1200" dirty="0"/>
            </a:p>
          </p:txBody>
        </p:sp>
        <p:sp>
          <p:nvSpPr>
            <p:cNvPr id="97" name="Oval 59">
              <a:extLst>
                <a:ext uri="{FF2B5EF4-FFF2-40B4-BE49-F238E27FC236}">
                  <a16:creationId xmlns:a16="http://schemas.microsoft.com/office/drawing/2014/main" id="{64022578-67B8-A651-E8CB-167D6EF52CB9}"/>
                </a:ext>
              </a:extLst>
            </p:cNvPr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gray">
            <a:xfrm>
              <a:off x="4984001" y="4142197"/>
              <a:ext cx="43733" cy="4211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98" name="Oval 61">
              <a:extLst>
                <a:ext uri="{FF2B5EF4-FFF2-40B4-BE49-F238E27FC236}">
                  <a16:creationId xmlns:a16="http://schemas.microsoft.com/office/drawing/2014/main" id="{3D318F64-46E0-1A82-9B34-D9CD6BE64EFD}"/>
                </a:ext>
              </a:extLst>
            </p:cNvPr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gray">
            <a:xfrm>
              <a:off x="4744278" y="4004518"/>
              <a:ext cx="43733" cy="4373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99" name="Oval 62">
              <a:extLst>
                <a:ext uri="{FF2B5EF4-FFF2-40B4-BE49-F238E27FC236}">
                  <a16:creationId xmlns:a16="http://schemas.microsoft.com/office/drawing/2014/main" id="{A9BC42F9-4F5C-9741-BB24-63A2F8C66E85}"/>
                </a:ext>
              </a:extLst>
            </p:cNvPr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gray">
            <a:xfrm>
              <a:off x="4690828" y="4114661"/>
              <a:ext cx="43734" cy="4373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100" name="Oval 63">
              <a:extLst>
                <a:ext uri="{FF2B5EF4-FFF2-40B4-BE49-F238E27FC236}">
                  <a16:creationId xmlns:a16="http://schemas.microsoft.com/office/drawing/2014/main" id="{1C63D92A-FA05-4485-FE54-644B9388B544}"/>
                </a:ext>
              </a:extLst>
            </p:cNvPr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gray">
            <a:xfrm>
              <a:off x="4890055" y="4040153"/>
              <a:ext cx="43733" cy="4211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101" name="Oval 64">
              <a:extLst>
                <a:ext uri="{FF2B5EF4-FFF2-40B4-BE49-F238E27FC236}">
                  <a16:creationId xmlns:a16="http://schemas.microsoft.com/office/drawing/2014/main" id="{AA07F2C9-490F-34BB-91B1-64423CF90796}"/>
                </a:ext>
              </a:extLst>
            </p:cNvPr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gray">
            <a:xfrm>
              <a:off x="5108722" y="4130858"/>
              <a:ext cx="42113" cy="4373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102" name="Oval 65">
              <a:extLst>
                <a:ext uri="{FF2B5EF4-FFF2-40B4-BE49-F238E27FC236}">
                  <a16:creationId xmlns:a16="http://schemas.microsoft.com/office/drawing/2014/main" id="{88D8EF66-2672-4470-F423-65F133223E55}"/>
                </a:ext>
              </a:extLst>
            </p:cNvPr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gray">
            <a:xfrm>
              <a:off x="5141117" y="4004518"/>
              <a:ext cx="43734" cy="4373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103" name="Oval 66">
              <a:extLst>
                <a:ext uri="{FF2B5EF4-FFF2-40B4-BE49-F238E27FC236}">
                  <a16:creationId xmlns:a16="http://schemas.microsoft.com/office/drawing/2014/main" id="{839E83C7-E944-E9D4-9BAA-8D498E93ACB5}"/>
                </a:ext>
              </a:extLst>
            </p:cNvPr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gray">
            <a:xfrm>
              <a:off x="5212386" y="4257199"/>
              <a:ext cx="43734" cy="4211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104" name="Oval 67">
              <a:extLst>
                <a:ext uri="{FF2B5EF4-FFF2-40B4-BE49-F238E27FC236}">
                  <a16:creationId xmlns:a16="http://schemas.microsoft.com/office/drawing/2014/main" id="{F8859511-FD15-2792-CFFF-0CCD7E7CECE4}"/>
                </a:ext>
              </a:extLst>
            </p:cNvPr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gray">
            <a:xfrm>
              <a:off x="4822028" y="4266917"/>
              <a:ext cx="42113" cy="4211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105" name="Oval 68">
              <a:extLst>
                <a:ext uri="{FF2B5EF4-FFF2-40B4-BE49-F238E27FC236}">
                  <a16:creationId xmlns:a16="http://schemas.microsoft.com/office/drawing/2014/main" id="{9CF3F053-57A4-F936-0469-B5ACA678A58A}"/>
                </a:ext>
              </a:extLst>
            </p:cNvPr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gray">
            <a:xfrm>
              <a:off x="4690828" y="4425652"/>
              <a:ext cx="43734" cy="4211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106" name="Oval 69">
              <a:extLst>
                <a:ext uri="{FF2B5EF4-FFF2-40B4-BE49-F238E27FC236}">
                  <a16:creationId xmlns:a16="http://schemas.microsoft.com/office/drawing/2014/main" id="{B0709DFC-AD30-AE2F-6E52-EAEFB3FB10CD}"/>
                </a:ext>
              </a:extLst>
            </p:cNvPr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gray">
            <a:xfrm>
              <a:off x="4958085" y="4425652"/>
              <a:ext cx="43733" cy="4211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107" name="Freeform 71">
              <a:extLst>
                <a:ext uri="{FF2B5EF4-FFF2-40B4-BE49-F238E27FC236}">
                  <a16:creationId xmlns:a16="http://schemas.microsoft.com/office/drawing/2014/main" id="{E68F304C-97F5-7291-044D-403DD1AFEB08}"/>
                </a:ext>
              </a:extLst>
            </p:cNvPr>
            <p:cNvSpPr>
              <a:spLocks/>
            </p:cNvSpPr>
            <p:nvPr>
              <p:custDataLst>
                <p:tags r:id="rId22"/>
              </p:custDataLst>
            </p:nvPr>
          </p:nvSpPr>
          <p:spPr bwMode="gray">
            <a:xfrm>
              <a:off x="5547218" y="4938293"/>
              <a:ext cx="94274" cy="184666"/>
            </a:xfrm>
            <a:custGeom>
              <a:avLst/>
              <a:gdLst>
                <a:gd name="T0" fmla="*/ 0 w 150"/>
                <a:gd name="T1" fmla="*/ 0 h 128"/>
                <a:gd name="T2" fmla="*/ 127 w 150"/>
                <a:gd name="T3" fmla="*/ 0 h 128"/>
                <a:gd name="T4" fmla="*/ 150 w 150"/>
                <a:gd name="T5" fmla="*/ 64 h 128"/>
                <a:gd name="T6" fmla="*/ 127 w 150"/>
                <a:gd name="T7" fmla="*/ 128 h 128"/>
                <a:gd name="T8" fmla="*/ 0 w 150"/>
                <a:gd name="T9" fmla="*/ 128 h 128"/>
                <a:gd name="T10" fmla="*/ 0 w 150"/>
                <a:gd name="T11" fmla="*/ 64 h 128"/>
                <a:gd name="T12" fmla="*/ 0 w 150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128">
                  <a:moveTo>
                    <a:pt x="0" y="0"/>
                  </a:moveTo>
                  <a:lnTo>
                    <a:pt x="127" y="0"/>
                  </a:lnTo>
                  <a:lnTo>
                    <a:pt x="150" y="64"/>
                  </a:lnTo>
                  <a:lnTo>
                    <a:pt x="127" y="128"/>
                  </a:lnTo>
                  <a:lnTo>
                    <a:pt x="0" y="128"/>
                  </a:lnTo>
                  <a:lnTo>
                    <a:pt x="0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chemeClr val="accent4"/>
              </a:solidFill>
              <a:prstDash val="solid"/>
              <a:round/>
              <a:headEnd/>
              <a:tailEnd/>
            </a:ln>
            <a:effectLst/>
          </p:spPr>
          <p:txBody>
            <a:bodyPr wrap="none" lIns="46649" tIns="0" rIns="46649" bIns="0" anchor="ctr">
              <a:spAutoFit/>
            </a:bodyPr>
            <a:lstStyle/>
            <a:p>
              <a:endParaRPr lang="en-US" sz="1200" dirty="0"/>
            </a:p>
          </p:txBody>
        </p:sp>
        <p:sp>
          <p:nvSpPr>
            <p:cNvPr id="108" name="Freeform 72">
              <a:extLst>
                <a:ext uri="{FF2B5EF4-FFF2-40B4-BE49-F238E27FC236}">
                  <a16:creationId xmlns:a16="http://schemas.microsoft.com/office/drawing/2014/main" id="{5756D06B-7D28-3EB6-A127-E1558F1F8CAB}"/>
                </a:ext>
              </a:extLst>
            </p:cNvPr>
            <p:cNvSpPr>
              <a:spLocks/>
            </p:cNvSpPr>
            <p:nvPr>
              <p:custDataLst>
                <p:tags r:id="rId23"/>
              </p:custDataLst>
            </p:nvPr>
          </p:nvSpPr>
          <p:spPr bwMode="gray">
            <a:xfrm>
              <a:off x="5637989" y="4938293"/>
              <a:ext cx="94274" cy="184666"/>
            </a:xfrm>
            <a:custGeom>
              <a:avLst/>
              <a:gdLst>
                <a:gd name="T0" fmla="*/ 0 w 151"/>
                <a:gd name="T1" fmla="*/ 0 h 128"/>
                <a:gd name="T2" fmla="*/ 128 w 151"/>
                <a:gd name="T3" fmla="*/ 0 h 128"/>
                <a:gd name="T4" fmla="*/ 151 w 151"/>
                <a:gd name="T5" fmla="*/ 64 h 128"/>
                <a:gd name="T6" fmla="*/ 128 w 151"/>
                <a:gd name="T7" fmla="*/ 128 h 128"/>
                <a:gd name="T8" fmla="*/ 0 w 151"/>
                <a:gd name="T9" fmla="*/ 128 h 128"/>
                <a:gd name="T10" fmla="*/ 23 w 151"/>
                <a:gd name="T11" fmla="*/ 64 h 128"/>
                <a:gd name="T12" fmla="*/ 0 w 151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128">
                  <a:moveTo>
                    <a:pt x="0" y="0"/>
                  </a:moveTo>
                  <a:lnTo>
                    <a:pt x="128" y="0"/>
                  </a:lnTo>
                  <a:lnTo>
                    <a:pt x="151" y="64"/>
                  </a:lnTo>
                  <a:lnTo>
                    <a:pt x="128" y="128"/>
                  </a:lnTo>
                  <a:lnTo>
                    <a:pt x="0" y="128"/>
                  </a:lnTo>
                  <a:lnTo>
                    <a:pt x="23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chemeClr val="accent4"/>
              </a:solidFill>
              <a:prstDash val="solid"/>
              <a:round/>
              <a:headEnd/>
              <a:tailEnd/>
            </a:ln>
            <a:effectLst/>
          </p:spPr>
          <p:txBody>
            <a:bodyPr wrap="none" lIns="46649" tIns="0" rIns="46649" bIns="0" anchor="ctr">
              <a:spAutoFit/>
            </a:bodyPr>
            <a:lstStyle/>
            <a:p>
              <a:endParaRPr lang="en-US" sz="1200" dirty="0"/>
            </a:p>
          </p:txBody>
        </p:sp>
        <p:sp>
          <p:nvSpPr>
            <p:cNvPr id="110" name="Rectangle 74">
              <a:extLst>
                <a:ext uri="{FF2B5EF4-FFF2-40B4-BE49-F238E27FC236}">
                  <a16:creationId xmlns:a16="http://schemas.microsoft.com/office/drawing/2014/main" id="{EA78B70E-6F55-B8FD-BB03-840F76539BC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235062" y="4289593"/>
              <a:ext cx="620363" cy="53451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111" name="Freeform 75">
              <a:extLst>
                <a:ext uri="{FF2B5EF4-FFF2-40B4-BE49-F238E27FC236}">
                  <a16:creationId xmlns:a16="http://schemas.microsoft.com/office/drawing/2014/main" id="{098B848E-FD7A-D9C6-477B-B34EE71FB99E}"/>
                </a:ext>
              </a:extLst>
            </p:cNvPr>
            <p:cNvSpPr>
              <a:spLocks/>
            </p:cNvSpPr>
            <p:nvPr/>
          </p:nvSpPr>
          <p:spPr bwMode="gray">
            <a:xfrm>
              <a:off x="5317670" y="4391636"/>
              <a:ext cx="443810" cy="341766"/>
            </a:xfrm>
            <a:custGeom>
              <a:avLst/>
              <a:gdLst>
                <a:gd name="T0" fmla="*/ 0 w 244"/>
                <a:gd name="T1" fmla="*/ 0 h 188"/>
                <a:gd name="T2" fmla="*/ 0 w 244"/>
                <a:gd name="T3" fmla="*/ 188 h 188"/>
                <a:gd name="T4" fmla="*/ 244 w 244"/>
                <a:gd name="T5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4" h="188">
                  <a:moveTo>
                    <a:pt x="0" y="0"/>
                  </a:moveTo>
                  <a:lnTo>
                    <a:pt x="0" y="188"/>
                  </a:lnTo>
                  <a:lnTo>
                    <a:pt x="244" y="188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/>
            </a:p>
          </p:txBody>
        </p:sp>
        <p:sp>
          <p:nvSpPr>
            <p:cNvPr id="112" name="Line 76">
              <a:extLst>
                <a:ext uri="{FF2B5EF4-FFF2-40B4-BE49-F238E27FC236}">
                  <a16:creationId xmlns:a16="http://schemas.microsoft.com/office/drawing/2014/main" id="{6B619EAE-D46D-1839-4CAA-9FD8E5FEB458}"/>
                </a:ext>
              </a:extLst>
            </p:cNvPr>
            <p:cNvSpPr>
              <a:spLocks noChangeShapeType="1"/>
            </p:cNvSpPr>
            <p:nvPr/>
          </p:nvSpPr>
          <p:spPr bwMode="gray">
            <a:xfrm flipV="1">
              <a:off x="5405136" y="4415932"/>
              <a:ext cx="273736" cy="1571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/>
            </a:p>
          </p:txBody>
        </p:sp>
        <p:sp>
          <p:nvSpPr>
            <p:cNvPr id="113" name="Oval 77">
              <a:extLst>
                <a:ext uri="{FF2B5EF4-FFF2-40B4-BE49-F238E27FC236}">
                  <a16:creationId xmlns:a16="http://schemas.microsoft.com/office/drawing/2014/main" id="{6791785B-CF61-9A4F-85E4-09D52256D3A9}"/>
                </a:ext>
              </a:extLst>
            </p:cNvPr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gray">
            <a:xfrm flipH="1">
              <a:off x="5427813" y="4556852"/>
              <a:ext cx="22676" cy="2267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114" name="Oval 78">
              <a:extLst>
                <a:ext uri="{FF2B5EF4-FFF2-40B4-BE49-F238E27FC236}">
                  <a16:creationId xmlns:a16="http://schemas.microsoft.com/office/drawing/2014/main" id="{B2265AD1-F8E6-234F-9D08-CDF160A03F0A}"/>
                </a:ext>
              </a:extLst>
            </p:cNvPr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gray">
            <a:xfrm flipH="1">
              <a:off x="5473165" y="4513117"/>
              <a:ext cx="22676" cy="2105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115" name="Oval 79">
              <a:extLst>
                <a:ext uri="{FF2B5EF4-FFF2-40B4-BE49-F238E27FC236}">
                  <a16:creationId xmlns:a16="http://schemas.microsoft.com/office/drawing/2014/main" id="{928D2F2F-9716-99DC-49AF-72FEB2655404}"/>
                </a:ext>
              </a:extLst>
            </p:cNvPr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gray">
            <a:xfrm flipH="1">
              <a:off x="5526617" y="4487203"/>
              <a:ext cx="22676" cy="2267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116" name="Oval 80">
              <a:extLst>
                <a:ext uri="{FF2B5EF4-FFF2-40B4-BE49-F238E27FC236}">
                  <a16:creationId xmlns:a16="http://schemas.microsoft.com/office/drawing/2014/main" id="{D227F466-EC35-4C51-FE29-7A0D37F395E6}"/>
                </a:ext>
              </a:extLst>
            </p:cNvPr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gray">
            <a:xfrm flipH="1">
              <a:off x="5633520" y="4407835"/>
              <a:ext cx="22676" cy="210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117" name="Line 81">
              <a:extLst>
                <a:ext uri="{FF2B5EF4-FFF2-40B4-BE49-F238E27FC236}">
                  <a16:creationId xmlns:a16="http://schemas.microsoft.com/office/drawing/2014/main" id="{51D2BF19-4BCD-9890-A1D5-DB99C88189CE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5623801" y="4436991"/>
              <a:ext cx="4860" cy="13929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/>
            </a:p>
          </p:txBody>
        </p:sp>
        <p:sp>
          <p:nvSpPr>
            <p:cNvPr id="118" name="Line 82">
              <a:extLst>
                <a:ext uri="{FF2B5EF4-FFF2-40B4-BE49-F238E27FC236}">
                  <a16:creationId xmlns:a16="http://schemas.microsoft.com/office/drawing/2014/main" id="{9E1F1899-6EC6-A7EC-1829-9BE486FE20E4}"/>
                </a:ext>
              </a:extLst>
            </p:cNvPr>
            <p:cNvSpPr>
              <a:spLocks noChangeShapeType="1"/>
            </p:cNvSpPr>
            <p:nvPr/>
          </p:nvSpPr>
          <p:spPr bwMode="gray">
            <a:xfrm flipV="1">
              <a:off x="5450487" y="4564950"/>
              <a:ext cx="160354" cy="9556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/>
            </a:p>
          </p:txBody>
        </p:sp>
        <p:sp>
          <p:nvSpPr>
            <p:cNvPr id="119" name="Freeform 36">
              <a:extLst>
                <a:ext uri="{FF2B5EF4-FFF2-40B4-BE49-F238E27FC236}">
                  <a16:creationId xmlns:a16="http://schemas.microsoft.com/office/drawing/2014/main" id="{FFCBF4B1-846F-DB62-C473-D09C1951A125}"/>
                </a:ext>
              </a:extLst>
            </p:cNvPr>
            <p:cNvSpPr>
              <a:spLocks/>
            </p:cNvSpPr>
            <p:nvPr>
              <p:custDataLst>
                <p:tags r:id="rId28"/>
              </p:custDataLst>
            </p:nvPr>
          </p:nvSpPr>
          <p:spPr bwMode="gray">
            <a:xfrm flipH="1">
              <a:off x="7102629" y="2342659"/>
              <a:ext cx="85846" cy="86996"/>
            </a:xfrm>
            <a:custGeom>
              <a:avLst/>
              <a:gdLst>
                <a:gd name="T0" fmla="*/ 282 w 513"/>
                <a:gd name="T1" fmla="*/ 1 h 516"/>
                <a:gd name="T2" fmla="*/ 333 w 513"/>
                <a:gd name="T3" fmla="*/ 11 h 516"/>
                <a:gd name="T4" fmla="*/ 379 w 513"/>
                <a:gd name="T5" fmla="*/ 30 h 516"/>
                <a:gd name="T6" fmla="*/ 420 w 513"/>
                <a:gd name="T7" fmla="*/ 59 h 516"/>
                <a:gd name="T8" fmla="*/ 455 w 513"/>
                <a:gd name="T9" fmla="*/ 92 h 516"/>
                <a:gd name="T10" fmla="*/ 482 w 513"/>
                <a:gd name="T11" fmla="*/ 134 h 516"/>
                <a:gd name="T12" fmla="*/ 502 w 513"/>
                <a:gd name="T13" fmla="*/ 181 h 516"/>
                <a:gd name="T14" fmla="*/ 512 w 513"/>
                <a:gd name="T15" fmla="*/ 230 h 516"/>
                <a:gd name="T16" fmla="*/ 512 w 513"/>
                <a:gd name="T17" fmla="*/ 283 h 516"/>
                <a:gd name="T18" fmla="*/ 502 w 513"/>
                <a:gd name="T19" fmla="*/ 333 h 516"/>
                <a:gd name="T20" fmla="*/ 482 w 513"/>
                <a:gd name="T21" fmla="*/ 380 h 516"/>
                <a:gd name="T22" fmla="*/ 455 w 513"/>
                <a:gd name="T23" fmla="*/ 422 h 516"/>
                <a:gd name="T24" fmla="*/ 420 w 513"/>
                <a:gd name="T25" fmla="*/ 456 h 516"/>
                <a:gd name="T26" fmla="*/ 379 w 513"/>
                <a:gd name="T27" fmla="*/ 485 h 516"/>
                <a:gd name="T28" fmla="*/ 333 w 513"/>
                <a:gd name="T29" fmla="*/ 505 h 516"/>
                <a:gd name="T30" fmla="*/ 282 w 513"/>
                <a:gd name="T31" fmla="*/ 515 h 516"/>
                <a:gd name="T32" fmla="*/ 230 w 513"/>
                <a:gd name="T33" fmla="*/ 515 h 516"/>
                <a:gd name="T34" fmla="*/ 182 w 513"/>
                <a:gd name="T35" fmla="*/ 505 h 516"/>
                <a:gd name="T36" fmla="*/ 134 w 513"/>
                <a:gd name="T37" fmla="*/ 485 h 516"/>
                <a:gd name="T38" fmla="*/ 94 w 513"/>
                <a:gd name="T39" fmla="*/ 456 h 516"/>
                <a:gd name="T40" fmla="*/ 60 w 513"/>
                <a:gd name="T41" fmla="*/ 422 h 516"/>
                <a:gd name="T42" fmla="*/ 31 w 513"/>
                <a:gd name="T43" fmla="*/ 380 h 516"/>
                <a:gd name="T44" fmla="*/ 11 w 513"/>
                <a:gd name="T45" fmla="*/ 333 h 516"/>
                <a:gd name="T46" fmla="*/ 1 w 513"/>
                <a:gd name="T47" fmla="*/ 283 h 516"/>
                <a:gd name="T48" fmla="*/ 1 w 513"/>
                <a:gd name="T49" fmla="*/ 230 h 516"/>
                <a:gd name="T50" fmla="*/ 11 w 513"/>
                <a:gd name="T51" fmla="*/ 181 h 516"/>
                <a:gd name="T52" fmla="*/ 31 w 513"/>
                <a:gd name="T53" fmla="*/ 134 h 516"/>
                <a:gd name="T54" fmla="*/ 60 w 513"/>
                <a:gd name="T55" fmla="*/ 92 h 516"/>
                <a:gd name="T56" fmla="*/ 94 w 513"/>
                <a:gd name="T57" fmla="*/ 59 h 516"/>
                <a:gd name="T58" fmla="*/ 134 w 513"/>
                <a:gd name="T59" fmla="*/ 30 h 516"/>
                <a:gd name="T60" fmla="*/ 182 w 513"/>
                <a:gd name="T61" fmla="*/ 11 h 516"/>
                <a:gd name="T62" fmla="*/ 230 w 513"/>
                <a:gd name="T63" fmla="*/ 1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3" h="516">
                  <a:moveTo>
                    <a:pt x="255" y="0"/>
                  </a:moveTo>
                  <a:lnTo>
                    <a:pt x="282" y="1"/>
                  </a:lnTo>
                  <a:lnTo>
                    <a:pt x="307" y="6"/>
                  </a:lnTo>
                  <a:lnTo>
                    <a:pt x="333" y="11"/>
                  </a:lnTo>
                  <a:lnTo>
                    <a:pt x="357" y="19"/>
                  </a:lnTo>
                  <a:lnTo>
                    <a:pt x="379" y="30"/>
                  </a:lnTo>
                  <a:lnTo>
                    <a:pt x="399" y="42"/>
                  </a:lnTo>
                  <a:lnTo>
                    <a:pt x="420" y="59"/>
                  </a:lnTo>
                  <a:lnTo>
                    <a:pt x="439" y="75"/>
                  </a:lnTo>
                  <a:lnTo>
                    <a:pt x="455" y="92"/>
                  </a:lnTo>
                  <a:lnTo>
                    <a:pt x="468" y="113"/>
                  </a:lnTo>
                  <a:lnTo>
                    <a:pt x="482" y="134"/>
                  </a:lnTo>
                  <a:lnTo>
                    <a:pt x="493" y="157"/>
                  </a:lnTo>
                  <a:lnTo>
                    <a:pt x="502" y="181"/>
                  </a:lnTo>
                  <a:lnTo>
                    <a:pt x="508" y="206"/>
                  </a:lnTo>
                  <a:lnTo>
                    <a:pt x="512" y="230"/>
                  </a:lnTo>
                  <a:lnTo>
                    <a:pt x="513" y="258"/>
                  </a:lnTo>
                  <a:lnTo>
                    <a:pt x="512" y="283"/>
                  </a:lnTo>
                  <a:lnTo>
                    <a:pt x="508" y="309"/>
                  </a:lnTo>
                  <a:lnTo>
                    <a:pt x="502" y="333"/>
                  </a:lnTo>
                  <a:lnTo>
                    <a:pt x="493" y="357"/>
                  </a:lnTo>
                  <a:lnTo>
                    <a:pt x="482" y="380"/>
                  </a:lnTo>
                  <a:lnTo>
                    <a:pt x="468" y="402"/>
                  </a:lnTo>
                  <a:lnTo>
                    <a:pt x="455" y="422"/>
                  </a:lnTo>
                  <a:lnTo>
                    <a:pt x="439" y="440"/>
                  </a:lnTo>
                  <a:lnTo>
                    <a:pt x="420" y="456"/>
                  </a:lnTo>
                  <a:lnTo>
                    <a:pt x="399" y="471"/>
                  </a:lnTo>
                  <a:lnTo>
                    <a:pt x="379" y="485"/>
                  </a:lnTo>
                  <a:lnTo>
                    <a:pt x="357" y="495"/>
                  </a:lnTo>
                  <a:lnTo>
                    <a:pt x="333" y="505"/>
                  </a:lnTo>
                  <a:lnTo>
                    <a:pt x="307" y="510"/>
                  </a:lnTo>
                  <a:lnTo>
                    <a:pt x="282" y="515"/>
                  </a:lnTo>
                  <a:lnTo>
                    <a:pt x="255" y="516"/>
                  </a:lnTo>
                  <a:lnTo>
                    <a:pt x="230" y="515"/>
                  </a:lnTo>
                  <a:lnTo>
                    <a:pt x="205" y="510"/>
                  </a:lnTo>
                  <a:lnTo>
                    <a:pt x="182" y="505"/>
                  </a:lnTo>
                  <a:lnTo>
                    <a:pt x="157" y="495"/>
                  </a:lnTo>
                  <a:lnTo>
                    <a:pt x="134" y="485"/>
                  </a:lnTo>
                  <a:lnTo>
                    <a:pt x="114" y="471"/>
                  </a:lnTo>
                  <a:lnTo>
                    <a:pt x="94" y="456"/>
                  </a:lnTo>
                  <a:lnTo>
                    <a:pt x="77" y="440"/>
                  </a:lnTo>
                  <a:lnTo>
                    <a:pt x="60" y="422"/>
                  </a:lnTo>
                  <a:lnTo>
                    <a:pt x="45" y="402"/>
                  </a:lnTo>
                  <a:lnTo>
                    <a:pt x="31" y="380"/>
                  </a:lnTo>
                  <a:lnTo>
                    <a:pt x="20" y="357"/>
                  </a:lnTo>
                  <a:lnTo>
                    <a:pt x="11" y="333"/>
                  </a:lnTo>
                  <a:lnTo>
                    <a:pt x="5" y="309"/>
                  </a:lnTo>
                  <a:lnTo>
                    <a:pt x="1" y="283"/>
                  </a:lnTo>
                  <a:lnTo>
                    <a:pt x="0" y="258"/>
                  </a:lnTo>
                  <a:lnTo>
                    <a:pt x="1" y="230"/>
                  </a:lnTo>
                  <a:lnTo>
                    <a:pt x="5" y="206"/>
                  </a:lnTo>
                  <a:lnTo>
                    <a:pt x="11" y="181"/>
                  </a:lnTo>
                  <a:lnTo>
                    <a:pt x="20" y="157"/>
                  </a:lnTo>
                  <a:lnTo>
                    <a:pt x="31" y="134"/>
                  </a:lnTo>
                  <a:lnTo>
                    <a:pt x="45" y="113"/>
                  </a:lnTo>
                  <a:lnTo>
                    <a:pt x="60" y="92"/>
                  </a:lnTo>
                  <a:lnTo>
                    <a:pt x="77" y="75"/>
                  </a:lnTo>
                  <a:lnTo>
                    <a:pt x="94" y="59"/>
                  </a:lnTo>
                  <a:lnTo>
                    <a:pt x="114" y="42"/>
                  </a:lnTo>
                  <a:lnTo>
                    <a:pt x="134" y="30"/>
                  </a:lnTo>
                  <a:lnTo>
                    <a:pt x="157" y="19"/>
                  </a:lnTo>
                  <a:lnTo>
                    <a:pt x="182" y="11"/>
                  </a:lnTo>
                  <a:lnTo>
                    <a:pt x="205" y="6"/>
                  </a:lnTo>
                  <a:lnTo>
                    <a:pt x="230" y="1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113940" tIns="56970" rIns="113940" bIns="56970" anchor="ctr"/>
            <a:lstStyle/>
            <a:p>
              <a:endParaRPr lang="en-US" sz="1200" dirty="0"/>
            </a:p>
          </p:txBody>
        </p:sp>
        <p:sp>
          <p:nvSpPr>
            <p:cNvPr id="120" name="Line 37">
              <a:extLst>
                <a:ext uri="{FF2B5EF4-FFF2-40B4-BE49-F238E27FC236}">
                  <a16:creationId xmlns:a16="http://schemas.microsoft.com/office/drawing/2014/main" id="{CD70A835-50FB-5BF6-F19B-B56697ECF828}"/>
                </a:ext>
              </a:extLst>
            </p:cNvPr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gray">
            <a:xfrm flipH="1" flipV="1">
              <a:off x="7300236" y="2697385"/>
              <a:ext cx="221905" cy="13792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13940" tIns="56970" rIns="113940" bIns="56970" anchor="ctr"/>
            <a:lstStyle/>
            <a:p>
              <a:endParaRPr lang="en-US" sz="1200" dirty="0"/>
            </a:p>
          </p:txBody>
        </p:sp>
        <p:sp>
          <p:nvSpPr>
            <p:cNvPr id="121" name="Line 38">
              <a:extLst>
                <a:ext uri="{FF2B5EF4-FFF2-40B4-BE49-F238E27FC236}">
                  <a16:creationId xmlns:a16="http://schemas.microsoft.com/office/drawing/2014/main" id="{E5DEED47-905F-8485-5F7D-512BE7D46B09}"/>
                </a:ext>
              </a:extLst>
            </p:cNvPr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gray">
            <a:xfrm flipH="1">
              <a:off x="6665296" y="2574283"/>
              <a:ext cx="33528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/>
            </a:p>
          </p:txBody>
        </p:sp>
        <p:sp>
          <p:nvSpPr>
            <p:cNvPr id="122" name="Freeform 39">
              <a:extLst>
                <a:ext uri="{FF2B5EF4-FFF2-40B4-BE49-F238E27FC236}">
                  <a16:creationId xmlns:a16="http://schemas.microsoft.com/office/drawing/2014/main" id="{4504EE2D-115E-4E7F-5A01-01C3C106D0FA}"/>
                </a:ext>
              </a:extLst>
            </p:cNvPr>
            <p:cNvSpPr>
              <a:spLocks/>
            </p:cNvSpPr>
            <p:nvPr>
              <p:custDataLst>
                <p:tags r:id="rId31"/>
              </p:custDataLst>
            </p:nvPr>
          </p:nvSpPr>
          <p:spPr bwMode="gray">
            <a:xfrm flipH="1">
              <a:off x="7049177" y="2448330"/>
              <a:ext cx="192750" cy="418589"/>
            </a:xfrm>
            <a:custGeom>
              <a:avLst/>
              <a:gdLst>
                <a:gd name="T0" fmla="*/ 4 w 1156"/>
                <a:gd name="T1" fmla="*/ 269 h 2495"/>
                <a:gd name="T2" fmla="*/ 27 w 1156"/>
                <a:gd name="T3" fmla="*/ 175 h 2495"/>
                <a:gd name="T4" fmla="*/ 65 w 1156"/>
                <a:gd name="T5" fmla="*/ 101 h 2495"/>
                <a:gd name="T6" fmla="*/ 119 w 1156"/>
                <a:gd name="T7" fmla="*/ 47 h 2495"/>
                <a:gd name="T8" fmla="*/ 193 w 1156"/>
                <a:gd name="T9" fmla="*/ 13 h 2495"/>
                <a:gd name="T10" fmla="*/ 285 w 1156"/>
                <a:gd name="T11" fmla="*/ 0 h 2495"/>
                <a:gd name="T12" fmla="*/ 949 w 1156"/>
                <a:gd name="T13" fmla="*/ 9 h 2495"/>
                <a:gd name="T14" fmla="*/ 1027 w 1156"/>
                <a:gd name="T15" fmla="*/ 40 h 2495"/>
                <a:gd name="T16" fmla="*/ 1084 w 1156"/>
                <a:gd name="T17" fmla="*/ 87 h 2495"/>
                <a:gd name="T18" fmla="*/ 1123 w 1156"/>
                <a:gd name="T19" fmla="*/ 152 h 2495"/>
                <a:gd name="T20" fmla="*/ 1148 w 1156"/>
                <a:gd name="T21" fmla="*/ 230 h 2495"/>
                <a:gd name="T22" fmla="*/ 1156 w 1156"/>
                <a:gd name="T23" fmla="*/ 1067 h 2495"/>
                <a:gd name="T24" fmla="*/ 1138 w 1156"/>
                <a:gd name="T25" fmla="*/ 1126 h 2495"/>
                <a:gd name="T26" fmla="*/ 1091 w 1156"/>
                <a:gd name="T27" fmla="*/ 1161 h 2495"/>
                <a:gd name="T28" fmla="*/ 1035 w 1156"/>
                <a:gd name="T29" fmla="*/ 1170 h 2495"/>
                <a:gd name="T30" fmla="*/ 982 w 1156"/>
                <a:gd name="T31" fmla="*/ 1153 h 2495"/>
                <a:gd name="T32" fmla="*/ 952 w 1156"/>
                <a:gd name="T33" fmla="*/ 1106 h 2495"/>
                <a:gd name="T34" fmla="*/ 947 w 1156"/>
                <a:gd name="T35" fmla="*/ 413 h 2495"/>
                <a:gd name="T36" fmla="*/ 924 w 1156"/>
                <a:gd name="T37" fmla="*/ 403 h 2495"/>
                <a:gd name="T38" fmla="*/ 906 w 1156"/>
                <a:gd name="T39" fmla="*/ 413 h 2495"/>
                <a:gd name="T40" fmla="*/ 901 w 1156"/>
                <a:gd name="T41" fmla="*/ 2411 h 2495"/>
                <a:gd name="T42" fmla="*/ 855 w 1156"/>
                <a:gd name="T43" fmla="*/ 2468 h 2495"/>
                <a:gd name="T44" fmla="*/ 779 w 1156"/>
                <a:gd name="T45" fmla="*/ 2494 h 2495"/>
                <a:gd name="T46" fmla="*/ 696 w 1156"/>
                <a:gd name="T47" fmla="*/ 2487 h 2495"/>
                <a:gd name="T48" fmla="*/ 630 w 1156"/>
                <a:gd name="T49" fmla="*/ 2449 h 2495"/>
                <a:gd name="T50" fmla="*/ 605 w 1156"/>
                <a:gd name="T51" fmla="*/ 2377 h 2495"/>
                <a:gd name="T52" fmla="*/ 602 w 1156"/>
                <a:gd name="T53" fmla="*/ 1156 h 2495"/>
                <a:gd name="T54" fmla="*/ 576 w 1156"/>
                <a:gd name="T55" fmla="*/ 1149 h 2495"/>
                <a:gd name="T56" fmla="*/ 561 w 1156"/>
                <a:gd name="T57" fmla="*/ 1170 h 2495"/>
                <a:gd name="T58" fmla="*/ 549 w 1156"/>
                <a:gd name="T59" fmla="*/ 2434 h 2495"/>
                <a:gd name="T60" fmla="*/ 491 w 1156"/>
                <a:gd name="T61" fmla="*/ 2479 h 2495"/>
                <a:gd name="T62" fmla="*/ 408 w 1156"/>
                <a:gd name="T63" fmla="*/ 2493 h 2495"/>
                <a:gd name="T64" fmla="*/ 324 w 1156"/>
                <a:gd name="T65" fmla="*/ 2473 h 2495"/>
                <a:gd name="T66" fmla="*/ 269 w 1156"/>
                <a:gd name="T67" fmla="*/ 2419 h 2495"/>
                <a:gd name="T68" fmla="*/ 257 w 1156"/>
                <a:gd name="T69" fmla="*/ 424 h 2495"/>
                <a:gd name="T70" fmla="*/ 241 w 1156"/>
                <a:gd name="T71" fmla="*/ 406 h 2495"/>
                <a:gd name="T72" fmla="*/ 218 w 1156"/>
                <a:gd name="T73" fmla="*/ 411 h 2495"/>
                <a:gd name="T74" fmla="*/ 212 w 1156"/>
                <a:gd name="T75" fmla="*/ 1069 h 2495"/>
                <a:gd name="T76" fmla="*/ 190 w 1156"/>
                <a:gd name="T77" fmla="*/ 1126 h 2495"/>
                <a:gd name="T78" fmla="*/ 142 w 1156"/>
                <a:gd name="T79" fmla="*/ 1160 h 2495"/>
                <a:gd name="T80" fmla="*/ 83 w 1156"/>
                <a:gd name="T81" fmla="*/ 1167 h 2495"/>
                <a:gd name="T82" fmla="*/ 31 w 1156"/>
                <a:gd name="T83" fmla="*/ 1147 h 2495"/>
                <a:gd name="T84" fmla="*/ 1 w 1156"/>
                <a:gd name="T85" fmla="*/ 1098 h 2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56" h="2495">
                  <a:moveTo>
                    <a:pt x="0" y="1075"/>
                  </a:moveTo>
                  <a:lnTo>
                    <a:pt x="0" y="306"/>
                  </a:lnTo>
                  <a:lnTo>
                    <a:pt x="4" y="269"/>
                  </a:lnTo>
                  <a:lnTo>
                    <a:pt x="11" y="236"/>
                  </a:lnTo>
                  <a:lnTo>
                    <a:pt x="17" y="204"/>
                  </a:lnTo>
                  <a:lnTo>
                    <a:pt x="27" y="175"/>
                  </a:lnTo>
                  <a:lnTo>
                    <a:pt x="38" y="148"/>
                  </a:lnTo>
                  <a:lnTo>
                    <a:pt x="51" y="123"/>
                  </a:lnTo>
                  <a:lnTo>
                    <a:pt x="65" y="101"/>
                  </a:lnTo>
                  <a:lnTo>
                    <a:pt x="81" y="80"/>
                  </a:lnTo>
                  <a:lnTo>
                    <a:pt x="98" y="62"/>
                  </a:lnTo>
                  <a:lnTo>
                    <a:pt x="119" y="47"/>
                  </a:lnTo>
                  <a:lnTo>
                    <a:pt x="142" y="33"/>
                  </a:lnTo>
                  <a:lnTo>
                    <a:pt x="166" y="21"/>
                  </a:lnTo>
                  <a:lnTo>
                    <a:pt x="193" y="13"/>
                  </a:lnTo>
                  <a:lnTo>
                    <a:pt x="220" y="6"/>
                  </a:lnTo>
                  <a:lnTo>
                    <a:pt x="251" y="2"/>
                  </a:lnTo>
                  <a:lnTo>
                    <a:pt x="285" y="0"/>
                  </a:lnTo>
                  <a:lnTo>
                    <a:pt x="884" y="0"/>
                  </a:lnTo>
                  <a:lnTo>
                    <a:pt x="918" y="3"/>
                  </a:lnTo>
                  <a:lnTo>
                    <a:pt x="949" y="9"/>
                  </a:lnTo>
                  <a:lnTo>
                    <a:pt x="977" y="18"/>
                  </a:lnTo>
                  <a:lnTo>
                    <a:pt x="1004" y="27"/>
                  </a:lnTo>
                  <a:lnTo>
                    <a:pt x="1027" y="40"/>
                  </a:lnTo>
                  <a:lnTo>
                    <a:pt x="1048" y="53"/>
                  </a:lnTo>
                  <a:lnTo>
                    <a:pt x="1067" y="70"/>
                  </a:lnTo>
                  <a:lnTo>
                    <a:pt x="1084" y="87"/>
                  </a:lnTo>
                  <a:lnTo>
                    <a:pt x="1099" y="107"/>
                  </a:lnTo>
                  <a:lnTo>
                    <a:pt x="1112" y="127"/>
                  </a:lnTo>
                  <a:lnTo>
                    <a:pt x="1123" y="152"/>
                  </a:lnTo>
                  <a:lnTo>
                    <a:pt x="1133" y="176"/>
                  </a:lnTo>
                  <a:lnTo>
                    <a:pt x="1141" y="202"/>
                  </a:lnTo>
                  <a:lnTo>
                    <a:pt x="1148" y="230"/>
                  </a:lnTo>
                  <a:lnTo>
                    <a:pt x="1152" y="260"/>
                  </a:lnTo>
                  <a:lnTo>
                    <a:pt x="1156" y="292"/>
                  </a:lnTo>
                  <a:lnTo>
                    <a:pt x="1156" y="1067"/>
                  </a:lnTo>
                  <a:lnTo>
                    <a:pt x="1153" y="1088"/>
                  </a:lnTo>
                  <a:lnTo>
                    <a:pt x="1148" y="1108"/>
                  </a:lnTo>
                  <a:lnTo>
                    <a:pt x="1138" y="1126"/>
                  </a:lnTo>
                  <a:lnTo>
                    <a:pt x="1124" y="1140"/>
                  </a:lnTo>
                  <a:lnTo>
                    <a:pt x="1108" y="1152"/>
                  </a:lnTo>
                  <a:lnTo>
                    <a:pt x="1091" y="1161"/>
                  </a:lnTo>
                  <a:lnTo>
                    <a:pt x="1073" y="1167"/>
                  </a:lnTo>
                  <a:lnTo>
                    <a:pt x="1053" y="1170"/>
                  </a:lnTo>
                  <a:lnTo>
                    <a:pt x="1035" y="1170"/>
                  </a:lnTo>
                  <a:lnTo>
                    <a:pt x="1015" y="1167"/>
                  </a:lnTo>
                  <a:lnTo>
                    <a:pt x="998" y="1161"/>
                  </a:lnTo>
                  <a:lnTo>
                    <a:pt x="982" y="1153"/>
                  </a:lnTo>
                  <a:lnTo>
                    <a:pt x="969" y="1139"/>
                  </a:lnTo>
                  <a:lnTo>
                    <a:pt x="959" y="1124"/>
                  </a:lnTo>
                  <a:lnTo>
                    <a:pt x="952" y="1106"/>
                  </a:lnTo>
                  <a:lnTo>
                    <a:pt x="951" y="1083"/>
                  </a:lnTo>
                  <a:lnTo>
                    <a:pt x="951" y="424"/>
                  </a:lnTo>
                  <a:lnTo>
                    <a:pt x="947" y="413"/>
                  </a:lnTo>
                  <a:lnTo>
                    <a:pt x="941" y="407"/>
                  </a:lnTo>
                  <a:lnTo>
                    <a:pt x="932" y="404"/>
                  </a:lnTo>
                  <a:lnTo>
                    <a:pt x="924" y="403"/>
                  </a:lnTo>
                  <a:lnTo>
                    <a:pt x="916" y="404"/>
                  </a:lnTo>
                  <a:lnTo>
                    <a:pt x="909" y="407"/>
                  </a:lnTo>
                  <a:lnTo>
                    <a:pt x="906" y="413"/>
                  </a:lnTo>
                  <a:lnTo>
                    <a:pt x="907" y="424"/>
                  </a:lnTo>
                  <a:lnTo>
                    <a:pt x="907" y="2386"/>
                  </a:lnTo>
                  <a:lnTo>
                    <a:pt x="901" y="2411"/>
                  </a:lnTo>
                  <a:lnTo>
                    <a:pt x="891" y="2433"/>
                  </a:lnTo>
                  <a:lnTo>
                    <a:pt x="875" y="2453"/>
                  </a:lnTo>
                  <a:lnTo>
                    <a:pt x="855" y="2468"/>
                  </a:lnTo>
                  <a:lnTo>
                    <a:pt x="831" y="2480"/>
                  </a:lnTo>
                  <a:lnTo>
                    <a:pt x="807" y="2488"/>
                  </a:lnTo>
                  <a:lnTo>
                    <a:pt x="779" y="2494"/>
                  </a:lnTo>
                  <a:lnTo>
                    <a:pt x="751" y="2495"/>
                  </a:lnTo>
                  <a:lnTo>
                    <a:pt x="724" y="2494"/>
                  </a:lnTo>
                  <a:lnTo>
                    <a:pt x="696" y="2487"/>
                  </a:lnTo>
                  <a:lnTo>
                    <a:pt x="672" y="2478"/>
                  </a:lnTo>
                  <a:lnTo>
                    <a:pt x="650" y="2465"/>
                  </a:lnTo>
                  <a:lnTo>
                    <a:pt x="630" y="2449"/>
                  </a:lnTo>
                  <a:lnTo>
                    <a:pt x="616" y="2428"/>
                  </a:lnTo>
                  <a:lnTo>
                    <a:pt x="608" y="2403"/>
                  </a:lnTo>
                  <a:lnTo>
                    <a:pt x="605" y="2377"/>
                  </a:lnTo>
                  <a:lnTo>
                    <a:pt x="610" y="1176"/>
                  </a:lnTo>
                  <a:lnTo>
                    <a:pt x="607" y="1166"/>
                  </a:lnTo>
                  <a:lnTo>
                    <a:pt x="602" y="1156"/>
                  </a:lnTo>
                  <a:lnTo>
                    <a:pt x="593" y="1151"/>
                  </a:lnTo>
                  <a:lnTo>
                    <a:pt x="585" y="1148"/>
                  </a:lnTo>
                  <a:lnTo>
                    <a:pt x="576" y="1149"/>
                  </a:lnTo>
                  <a:lnTo>
                    <a:pt x="568" y="1153"/>
                  </a:lnTo>
                  <a:lnTo>
                    <a:pt x="562" y="1160"/>
                  </a:lnTo>
                  <a:lnTo>
                    <a:pt x="561" y="1170"/>
                  </a:lnTo>
                  <a:lnTo>
                    <a:pt x="561" y="2390"/>
                  </a:lnTo>
                  <a:lnTo>
                    <a:pt x="558" y="2412"/>
                  </a:lnTo>
                  <a:lnTo>
                    <a:pt x="549" y="2434"/>
                  </a:lnTo>
                  <a:lnTo>
                    <a:pt x="535" y="2453"/>
                  </a:lnTo>
                  <a:lnTo>
                    <a:pt x="515" y="2468"/>
                  </a:lnTo>
                  <a:lnTo>
                    <a:pt x="491" y="2479"/>
                  </a:lnTo>
                  <a:lnTo>
                    <a:pt x="466" y="2487"/>
                  </a:lnTo>
                  <a:lnTo>
                    <a:pt x="437" y="2492"/>
                  </a:lnTo>
                  <a:lnTo>
                    <a:pt x="408" y="2493"/>
                  </a:lnTo>
                  <a:lnTo>
                    <a:pt x="379" y="2489"/>
                  </a:lnTo>
                  <a:lnTo>
                    <a:pt x="350" y="2484"/>
                  </a:lnTo>
                  <a:lnTo>
                    <a:pt x="324" y="2473"/>
                  </a:lnTo>
                  <a:lnTo>
                    <a:pt x="302" y="2460"/>
                  </a:lnTo>
                  <a:lnTo>
                    <a:pt x="282" y="2441"/>
                  </a:lnTo>
                  <a:lnTo>
                    <a:pt x="269" y="2419"/>
                  </a:lnTo>
                  <a:lnTo>
                    <a:pt x="259" y="2393"/>
                  </a:lnTo>
                  <a:lnTo>
                    <a:pt x="257" y="2363"/>
                  </a:lnTo>
                  <a:lnTo>
                    <a:pt x="257" y="424"/>
                  </a:lnTo>
                  <a:lnTo>
                    <a:pt x="254" y="416"/>
                  </a:lnTo>
                  <a:lnTo>
                    <a:pt x="249" y="410"/>
                  </a:lnTo>
                  <a:lnTo>
                    <a:pt x="241" y="406"/>
                  </a:lnTo>
                  <a:lnTo>
                    <a:pt x="233" y="404"/>
                  </a:lnTo>
                  <a:lnTo>
                    <a:pt x="226" y="406"/>
                  </a:lnTo>
                  <a:lnTo>
                    <a:pt x="218" y="411"/>
                  </a:lnTo>
                  <a:lnTo>
                    <a:pt x="214" y="417"/>
                  </a:lnTo>
                  <a:lnTo>
                    <a:pt x="212" y="427"/>
                  </a:lnTo>
                  <a:lnTo>
                    <a:pt x="212" y="1069"/>
                  </a:lnTo>
                  <a:lnTo>
                    <a:pt x="209" y="1091"/>
                  </a:lnTo>
                  <a:lnTo>
                    <a:pt x="202" y="1109"/>
                  </a:lnTo>
                  <a:lnTo>
                    <a:pt x="190" y="1126"/>
                  </a:lnTo>
                  <a:lnTo>
                    <a:pt x="176" y="1139"/>
                  </a:lnTo>
                  <a:lnTo>
                    <a:pt x="160" y="1151"/>
                  </a:lnTo>
                  <a:lnTo>
                    <a:pt x="142" y="1160"/>
                  </a:lnTo>
                  <a:lnTo>
                    <a:pt x="122" y="1164"/>
                  </a:lnTo>
                  <a:lnTo>
                    <a:pt x="103" y="1167"/>
                  </a:lnTo>
                  <a:lnTo>
                    <a:pt x="83" y="1167"/>
                  </a:lnTo>
                  <a:lnTo>
                    <a:pt x="64" y="1163"/>
                  </a:lnTo>
                  <a:lnTo>
                    <a:pt x="46" y="1156"/>
                  </a:lnTo>
                  <a:lnTo>
                    <a:pt x="31" y="1147"/>
                  </a:lnTo>
                  <a:lnTo>
                    <a:pt x="17" y="1133"/>
                  </a:lnTo>
                  <a:lnTo>
                    <a:pt x="8" y="1118"/>
                  </a:lnTo>
                  <a:lnTo>
                    <a:pt x="1" y="1098"/>
                  </a:lnTo>
                  <a:lnTo>
                    <a:pt x="0" y="10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113940" tIns="56970" rIns="113940" bIns="56970" anchor="ctr"/>
            <a:lstStyle/>
            <a:p>
              <a:endParaRPr lang="en-US" sz="1200" dirty="0"/>
            </a:p>
          </p:txBody>
        </p:sp>
        <p:sp>
          <p:nvSpPr>
            <p:cNvPr id="123" name="Freeform 40">
              <a:extLst>
                <a:ext uri="{FF2B5EF4-FFF2-40B4-BE49-F238E27FC236}">
                  <a16:creationId xmlns:a16="http://schemas.microsoft.com/office/drawing/2014/main" id="{21214A0B-D22C-3B5D-0373-9B64C129C981}"/>
                </a:ext>
              </a:extLst>
            </p:cNvPr>
            <p:cNvSpPr>
              <a:spLocks/>
            </p:cNvSpPr>
            <p:nvPr>
              <p:custDataLst>
                <p:tags r:id="rId32"/>
              </p:custDataLst>
            </p:nvPr>
          </p:nvSpPr>
          <p:spPr bwMode="gray">
            <a:xfrm flipH="1">
              <a:off x="7617708" y="2773510"/>
              <a:ext cx="85846" cy="85735"/>
            </a:xfrm>
            <a:custGeom>
              <a:avLst/>
              <a:gdLst>
                <a:gd name="T0" fmla="*/ 282 w 513"/>
                <a:gd name="T1" fmla="*/ 1 h 516"/>
                <a:gd name="T2" fmla="*/ 333 w 513"/>
                <a:gd name="T3" fmla="*/ 11 h 516"/>
                <a:gd name="T4" fmla="*/ 379 w 513"/>
                <a:gd name="T5" fmla="*/ 30 h 516"/>
                <a:gd name="T6" fmla="*/ 420 w 513"/>
                <a:gd name="T7" fmla="*/ 59 h 516"/>
                <a:gd name="T8" fmla="*/ 455 w 513"/>
                <a:gd name="T9" fmla="*/ 92 h 516"/>
                <a:gd name="T10" fmla="*/ 482 w 513"/>
                <a:gd name="T11" fmla="*/ 134 h 516"/>
                <a:gd name="T12" fmla="*/ 502 w 513"/>
                <a:gd name="T13" fmla="*/ 181 h 516"/>
                <a:gd name="T14" fmla="*/ 512 w 513"/>
                <a:gd name="T15" fmla="*/ 230 h 516"/>
                <a:gd name="T16" fmla="*/ 512 w 513"/>
                <a:gd name="T17" fmla="*/ 283 h 516"/>
                <a:gd name="T18" fmla="*/ 502 w 513"/>
                <a:gd name="T19" fmla="*/ 333 h 516"/>
                <a:gd name="T20" fmla="*/ 482 w 513"/>
                <a:gd name="T21" fmla="*/ 380 h 516"/>
                <a:gd name="T22" fmla="*/ 455 w 513"/>
                <a:gd name="T23" fmla="*/ 422 h 516"/>
                <a:gd name="T24" fmla="*/ 420 w 513"/>
                <a:gd name="T25" fmla="*/ 456 h 516"/>
                <a:gd name="T26" fmla="*/ 379 w 513"/>
                <a:gd name="T27" fmla="*/ 485 h 516"/>
                <a:gd name="T28" fmla="*/ 333 w 513"/>
                <a:gd name="T29" fmla="*/ 505 h 516"/>
                <a:gd name="T30" fmla="*/ 282 w 513"/>
                <a:gd name="T31" fmla="*/ 515 h 516"/>
                <a:gd name="T32" fmla="*/ 230 w 513"/>
                <a:gd name="T33" fmla="*/ 515 h 516"/>
                <a:gd name="T34" fmla="*/ 182 w 513"/>
                <a:gd name="T35" fmla="*/ 505 h 516"/>
                <a:gd name="T36" fmla="*/ 134 w 513"/>
                <a:gd name="T37" fmla="*/ 485 h 516"/>
                <a:gd name="T38" fmla="*/ 94 w 513"/>
                <a:gd name="T39" fmla="*/ 456 h 516"/>
                <a:gd name="T40" fmla="*/ 60 w 513"/>
                <a:gd name="T41" fmla="*/ 422 h 516"/>
                <a:gd name="T42" fmla="*/ 31 w 513"/>
                <a:gd name="T43" fmla="*/ 380 h 516"/>
                <a:gd name="T44" fmla="*/ 11 w 513"/>
                <a:gd name="T45" fmla="*/ 333 h 516"/>
                <a:gd name="T46" fmla="*/ 1 w 513"/>
                <a:gd name="T47" fmla="*/ 283 h 516"/>
                <a:gd name="T48" fmla="*/ 1 w 513"/>
                <a:gd name="T49" fmla="*/ 230 h 516"/>
                <a:gd name="T50" fmla="*/ 11 w 513"/>
                <a:gd name="T51" fmla="*/ 181 h 516"/>
                <a:gd name="T52" fmla="*/ 31 w 513"/>
                <a:gd name="T53" fmla="*/ 134 h 516"/>
                <a:gd name="T54" fmla="*/ 60 w 513"/>
                <a:gd name="T55" fmla="*/ 92 h 516"/>
                <a:gd name="T56" fmla="*/ 94 w 513"/>
                <a:gd name="T57" fmla="*/ 59 h 516"/>
                <a:gd name="T58" fmla="*/ 134 w 513"/>
                <a:gd name="T59" fmla="*/ 30 h 516"/>
                <a:gd name="T60" fmla="*/ 182 w 513"/>
                <a:gd name="T61" fmla="*/ 11 h 516"/>
                <a:gd name="T62" fmla="*/ 230 w 513"/>
                <a:gd name="T63" fmla="*/ 1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3" h="516">
                  <a:moveTo>
                    <a:pt x="255" y="0"/>
                  </a:moveTo>
                  <a:lnTo>
                    <a:pt x="282" y="1"/>
                  </a:lnTo>
                  <a:lnTo>
                    <a:pt x="307" y="6"/>
                  </a:lnTo>
                  <a:lnTo>
                    <a:pt x="333" y="11"/>
                  </a:lnTo>
                  <a:lnTo>
                    <a:pt x="357" y="19"/>
                  </a:lnTo>
                  <a:lnTo>
                    <a:pt x="379" y="30"/>
                  </a:lnTo>
                  <a:lnTo>
                    <a:pt x="399" y="42"/>
                  </a:lnTo>
                  <a:lnTo>
                    <a:pt x="420" y="59"/>
                  </a:lnTo>
                  <a:lnTo>
                    <a:pt x="439" y="75"/>
                  </a:lnTo>
                  <a:lnTo>
                    <a:pt x="455" y="92"/>
                  </a:lnTo>
                  <a:lnTo>
                    <a:pt x="468" y="113"/>
                  </a:lnTo>
                  <a:lnTo>
                    <a:pt x="482" y="134"/>
                  </a:lnTo>
                  <a:lnTo>
                    <a:pt x="493" y="157"/>
                  </a:lnTo>
                  <a:lnTo>
                    <a:pt x="502" y="181"/>
                  </a:lnTo>
                  <a:lnTo>
                    <a:pt x="508" y="206"/>
                  </a:lnTo>
                  <a:lnTo>
                    <a:pt x="512" y="230"/>
                  </a:lnTo>
                  <a:lnTo>
                    <a:pt x="513" y="258"/>
                  </a:lnTo>
                  <a:lnTo>
                    <a:pt x="512" y="283"/>
                  </a:lnTo>
                  <a:lnTo>
                    <a:pt x="508" y="309"/>
                  </a:lnTo>
                  <a:lnTo>
                    <a:pt x="502" y="333"/>
                  </a:lnTo>
                  <a:lnTo>
                    <a:pt x="493" y="357"/>
                  </a:lnTo>
                  <a:lnTo>
                    <a:pt x="482" y="380"/>
                  </a:lnTo>
                  <a:lnTo>
                    <a:pt x="468" y="402"/>
                  </a:lnTo>
                  <a:lnTo>
                    <a:pt x="455" y="422"/>
                  </a:lnTo>
                  <a:lnTo>
                    <a:pt x="439" y="440"/>
                  </a:lnTo>
                  <a:lnTo>
                    <a:pt x="420" y="456"/>
                  </a:lnTo>
                  <a:lnTo>
                    <a:pt x="399" y="471"/>
                  </a:lnTo>
                  <a:lnTo>
                    <a:pt x="379" y="485"/>
                  </a:lnTo>
                  <a:lnTo>
                    <a:pt x="357" y="495"/>
                  </a:lnTo>
                  <a:lnTo>
                    <a:pt x="333" y="505"/>
                  </a:lnTo>
                  <a:lnTo>
                    <a:pt x="307" y="510"/>
                  </a:lnTo>
                  <a:lnTo>
                    <a:pt x="282" y="515"/>
                  </a:lnTo>
                  <a:lnTo>
                    <a:pt x="255" y="516"/>
                  </a:lnTo>
                  <a:lnTo>
                    <a:pt x="230" y="515"/>
                  </a:lnTo>
                  <a:lnTo>
                    <a:pt x="205" y="510"/>
                  </a:lnTo>
                  <a:lnTo>
                    <a:pt x="182" y="505"/>
                  </a:lnTo>
                  <a:lnTo>
                    <a:pt x="157" y="495"/>
                  </a:lnTo>
                  <a:lnTo>
                    <a:pt x="134" y="485"/>
                  </a:lnTo>
                  <a:lnTo>
                    <a:pt x="114" y="471"/>
                  </a:lnTo>
                  <a:lnTo>
                    <a:pt x="94" y="456"/>
                  </a:lnTo>
                  <a:lnTo>
                    <a:pt x="77" y="440"/>
                  </a:lnTo>
                  <a:lnTo>
                    <a:pt x="60" y="422"/>
                  </a:lnTo>
                  <a:lnTo>
                    <a:pt x="45" y="402"/>
                  </a:lnTo>
                  <a:lnTo>
                    <a:pt x="31" y="380"/>
                  </a:lnTo>
                  <a:lnTo>
                    <a:pt x="20" y="357"/>
                  </a:lnTo>
                  <a:lnTo>
                    <a:pt x="11" y="333"/>
                  </a:lnTo>
                  <a:lnTo>
                    <a:pt x="5" y="309"/>
                  </a:lnTo>
                  <a:lnTo>
                    <a:pt x="1" y="283"/>
                  </a:lnTo>
                  <a:lnTo>
                    <a:pt x="0" y="258"/>
                  </a:lnTo>
                  <a:lnTo>
                    <a:pt x="1" y="230"/>
                  </a:lnTo>
                  <a:lnTo>
                    <a:pt x="5" y="206"/>
                  </a:lnTo>
                  <a:lnTo>
                    <a:pt x="11" y="181"/>
                  </a:lnTo>
                  <a:lnTo>
                    <a:pt x="20" y="157"/>
                  </a:lnTo>
                  <a:lnTo>
                    <a:pt x="31" y="134"/>
                  </a:lnTo>
                  <a:lnTo>
                    <a:pt x="45" y="113"/>
                  </a:lnTo>
                  <a:lnTo>
                    <a:pt x="60" y="92"/>
                  </a:lnTo>
                  <a:lnTo>
                    <a:pt x="77" y="75"/>
                  </a:lnTo>
                  <a:lnTo>
                    <a:pt x="94" y="59"/>
                  </a:lnTo>
                  <a:lnTo>
                    <a:pt x="114" y="42"/>
                  </a:lnTo>
                  <a:lnTo>
                    <a:pt x="134" y="30"/>
                  </a:lnTo>
                  <a:lnTo>
                    <a:pt x="157" y="19"/>
                  </a:lnTo>
                  <a:lnTo>
                    <a:pt x="182" y="11"/>
                  </a:lnTo>
                  <a:lnTo>
                    <a:pt x="205" y="6"/>
                  </a:lnTo>
                  <a:lnTo>
                    <a:pt x="230" y="1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113940" tIns="56970" rIns="113940" bIns="56970" anchor="ctr"/>
            <a:lstStyle/>
            <a:p>
              <a:endParaRPr lang="en-US" sz="1200" dirty="0"/>
            </a:p>
          </p:txBody>
        </p:sp>
        <p:sp>
          <p:nvSpPr>
            <p:cNvPr id="124" name="Freeform 41">
              <a:extLst>
                <a:ext uri="{FF2B5EF4-FFF2-40B4-BE49-F238E27FC236}">
                  <a16:creationId xmlns:a16="http://schemas.microsoft.com/office/drawing/2014/main" id="{F75003F5-CCE3-C526-6979-F6B51BAEFA51}"/>
                </a:ext>
              </a:extLst>
            </p:cNvPr>
            <p:cNvSpPr>
              <a:spLocks/>
            </p:cNvSpPr>
            <p:nvPr>
              <p:custDataLst>
                <p:tags r:id="rId33"/>
              </p:custDataLst>
            </p:nvPr>
          </p:nvSpPr>
          <p:spPr bwMode="gray">
            <a:xfrm flipH="1">
              <a:off x="7564256" y="2879183"/>
              <a:ext cx="192750" cy="417328"/>
            </a:xfrm>
            <a:custGeom>
              <a:avLst/>
              <a:gdLst>
                <a:gd name="T0" fmla="*/ 4 w 1156"/>
                <a:gd name="T1" fmla="*/ 269 h 2495"/>
                <a:gd name="T2" fmla="*/ 27 w 1156"/>
                <a:gd name="T3" fmla="*/ 175 h 2495"/>
                <a:gd name="T4" fmla="*/ 65 w 1156"/>
                <a:gd name="T5" fmla="*/ 101 h 2495"/>
                <a:gd name="T6" fmla="*/ 119 w 1156"/>
                <a:gd name="T7" fmla="*/ 47 h 2495"/>
                <a:gd name="T8" fmla="*/ 193 w 1156"/>
                <a:gd name="T9" fmla="*/ 13 h 2495"/>
                <a:gd name="T10" fmla="*/ 285 w 1156"/>
                <a:gd name="T11" fmla="*/ 0 h 2495"/>
                <a:gd name="T12" fmla="*/ 949 w 1156"/>
                <a:gd name="T13" fmla="*/ 9 h 2495"/>
                <a:gd name="T14" fmla="*/ 1027 w 1156"/>
                <a:gd name="T15" fmla="*/ 40 h 2495"/>
                <a:gd name="T16" fmla="*/ 1084 w 1156"/>
                <a:gd name="T17" fmla="*/ 87 h 2495"/>
                <a:gd name="T18" fmla="*/ 1123 w 1156"/>
                <a:gd name="T19" fmla="*/ 152 h 2495"/>
                <a:gd name="T20" fmla="*/ 1148 w 1156"/>
                <a:gd name="T21" fmla="*/ 230 h 2495"/>
                <a:gd name="T22" fmla="*/ 1156 w 1156"/>
                <a:gd name="T23" fmla="*/ 1067 h 2495"/>
                <a:gd name="T24" fmla="*/ 1138 w 1156"/>
                <a:gd name="T25" fmla="*/ 1126 h 2495"/>
                <a:gd name="T26" fmla="*/ 1091 w 1156"/>
                <a:gd name="T27" fmla="*/ 1161 h 2495"/>
                <a:gd name="T28" fmla="*/ 1035 w 1156"/>
                <a:gd name="T29" fmla="*/ 1170 h 2495"/>
                <a:gd name="T30" fmla="*/ 982 w 1156"/>
                <a:gd name="T31" fmla="*/ 1153 h 2495"/>
                <a:gd name="T32" fmla="*/ 952 w 1156"/>
                <a:gd name="T33" fmla="*/ 1106 h 2495"/>
                <a:gd name="T34" fmla="*/ 947 w 1156"/>
                <a:gd name="T35" fmla="*/ 413 h 2495"/>
                <a:gd name="T36" fmla="*/ 924 w 1156"/>
                <a:gd name="T37" fmla="*/ 403 h 2495"/>
                <a:gd name="T38" fmla="*/ 906 w 1156"/>
                <a:gd name="T39" fmla="*/ 413 h 2495"/>
                <a:gd name="T40" fmla="*/ 901 w 1156"/>
                <a:gd name="T41" fmla="*/ 2411 h 2495"/>
                <a:gd name="T42" fmla="*/ 855 w 1156"/>
                <a:gd name="T43" fmla="*/ 2468 h 2495"/>
                <a:gd name="T44" fmla="*/ 779 w 1156"/>
                <a:gd name="T45" fmla="*/ 2494 h 2495"/>
                <a:gd name="T46" fmla="*/ 696 w 1156"/>
                <a:gd name="T47" fmla="*/ 2487 h 2495"/>
                <a:gd name="T48" fmla="*/ 630 w 1156"/>
                <a:gd name="T49" fmla="*/ 2449 h 2495"/>
                <a:gd name="T50" fmla="*/ 605 w 1156"/>
                <a:gd name="T51" fmla="*/ 2377 h 2495"/>
                <a:gd name="T52" fmla="*/ 602 w 1156"/>
                <a:gd name="T53" fmla="*/ 1156 h 2495"/>
                <a:gd name="T54" fmla="*/ 576 w 1156"/>
                <a:gd name="T55" fmla="*/ 1149 h 2495"/>
                <a:gd name="T56" fmla="*/ 561 w 1156"/>
                <a:gd name="T57" fmla="*/ 1170 h 2495"/>
                <a:gd name="T58" fmla="*/ 549 w 1156"/>
                <a:gd name="T59" fmla="*/ 2434 h 2495"/>
                <a:gd name="T60" fmla="*/ 491 w 1156"/>
                <a:gd name="T61" fmla="*/ 2479 h 2495"/>
                <a:gd name="T62" fmla="*/ 408 w 1156"/>
                <a:gd name="T63" fmla="*/ 2493 h 2495"/>
                <a:gd name="T64" fmla="*/ 324 w 1156"/>
                <a:gd name="T65" fmla="*/ 2473 h 2495"/>
                <a:gd name="T66" fmla="*/ 269 w 1156"/>
                <a:gd name="T67" fmla="*/ 2419 h 2495"/>
                <a:gd name="T68" fmla="*/ 257 w 1156"/>
                <a:gd name="T69" fmla="*/ 424 h 2495"/>
                <a:gd name="T70" fmla="*/ 241 w 1156"/>
                <a:gd name="T71" fmla="*/ 406 h 2495"/>
                <a:gd name="T72" fmla="*/ 218 w 1156"/>
                <a:gd name="T73" fmla="*/ 411 h 2495"/>
                <a:gd name="T74" fmla="*/ 212 w 1156"/>
                <a:gd name="T75" fmla="*/ 1069 h 2495"/>
                <a:gd name="T76" fmla="*/ 190 w 1156"/>
                <a:gd name="T77" fmla="*/ 1126 h 2495"/>
                <a:gd name="T78" fmla="*/ 142 w 1156"/>
                <a:gd name="T79" fmla="*/ 1160 h 2495"/>
                <a:gd name="T80" fmla="*/ 83 w 1156"/>
                <a:gd name="T81" fmla="*/ 1167 h 2495"/>
                <a:gd name="T82" fmla="*/ 31 w 1156"/>
                <a:gd name="T83" fmla="*/ 1147 h 2495"/>
                <a:gd name="T84" fmla="*/ 1 w 1156"/>
                <a:gd name="T85" fmla="*/ 1098 h 2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56" h="2495">
                  <a:moveTo>
                    <a:pt x="0" y="1075"/>
                  </a:moveTo>
                  <a:lnTo>
                    <a:pt x="0" y="306"/>
                  </a:lnTo>
                  <a:lnTo>
                    <a:pt x="4" y="269"/>
                  </a:lnTo>
                  <a:lnTo>
                    <a:pt x="11" y="236"/>
                  </a:lnTo>
                  <a:lnTo>
                    <a:pt x="17" y="204"/>
                  </a:lnTo>
                  <a:lnTo>
                    <a:pt x="27" y="175"/>
                  </a:lnTo>
                  <a:lnTo>
                    <a:pt x="38" y="148"/>
                  </a:lnTo>
                  <a:lnTo>
                    <a:pt x="51" y="123"/>
                  </a:lnTo>
                  <a:lnTo>
                    <a:pt x="65" y="101"/>
                  </a:lnTo>
                  <a:lnTo>
                    <a:pt x="81" y="80"/>
                  </a:lnTo>
                  <a:lnTo>
                    <a:pt x="98" y="62"/>
                  </a:lnTo>
                  <a:lnTo>
                    <a:pt x="119" y="47"/>
                  </a:lnTo>
                  <a:lnTo>
                    <a:pt x="142" y="33"/>
                  </a:lnTo>
                  <a:lnTo>
                    <a:pt x="166" y="21"/>
                  </a:lnTo>
                  <a:lnTo>
                    <a:pt x="193" y="13"/>
                  </a:lnTo>
                  <a:lnTo>
                    <a:pt x="220" y="6"/>
                  </a:lnTo>
                  <a:lnTo>
                    <a:pt x="251" y="2"/>
                  </a:lnTo>
                  <a:lnTo>
                    <a:pt x="285" y="0"/>
                  </a:lnTo>
                  <a:lnTo>
                    <a:pt x="884" y="0"/>
                  </a:lnTo>
                  <a:lnTo>
                    <a:pt x="918" y="3"/>
                  </a:lnTo>
                  <a:lnTo>
                    <a:pt x="949" y="9"/>
                  </a:lnTo>
                  <a:lnTo>
                    <a:pt x="977" y="18"/>
                  </a:lnTo>
                  <a:lnTo>
                    <a:pt x="1004" y="27"/>
                  </a:lnTo>
                  <a:lnTo>
                    <a:pt x="1027" y="40"/>
                  </a:lnTo>
                  <a:lnTo>
                    <a:pt x="1048" y="53"/>
                  </a:lnTo>
                  <a:lnTo>
                    <a:pt x="1067" y="70"/>
                  </a:lnTo>
                  <a:lnTo>
                    <a:pt x="1084" y="87"/>
                  </a:lnTo>
                  <a:lnTo>
                    <a:pt x="1099" y="107"/>
                  </a:lnTo>
                  <a:lnTo>
                    <a:pt x="1112" y="127"/>
                  </a:lnTo>
                  <a:lnTo>
                    <a:pt x="1123" y="152"/>
                  </a:lnTo>
                  <a:lnTo>
                    <a:pt x="1133" y="176"/>
                  </a:lnTo>
                  <a:lnTo>
                    <a:pt x="1141" y="202"/>
                  </a:lnTo>
                  <a:lnTo>
                    <a:pt x="1148" y="230"/>
                  </a:lnTo>
                  <a:lnTo>
                    <a:pt x="1152" y="260"/>
                  </a:lnTo>
                  <a:lnTo>
                    <a:pt x="1156" y="292"/>
                  </a:lnTo>
                  <a:lnTo>
                    <a:pt x="1156" y="1067"/>
                  </a:lnTo>
                  <a:lnTo>
                    <a:pt x="1153" y="1088"/>
                  </a:lnTo>
                  <a:lnTo>
                    <a:pt x="1148" y="1108"/>
                  </a:lnTo>
                  <a:lnTo>
                    <a:pt x="1138" y="1126"/>
                  </a:lnTo>
                  <a:lnTo>
                    <a:pt x="1124" y="1140"/>
                  </a:lnTo>
                  <a:lnTo>
                    <a:pt x="1108" y="1152"/>
                  </a:lnTo>
                  <a:lnTo>
                    <a:pt x="1091" y="1161"/>
                  </a:lnTo>
                  <a:lnTo>
                    <a:pt x="1073" y="1167"/>
                  </a:lnTo>
                  <a:lnTo>
                    <a:pt x="1053" y="1170"/>
                  </a:lnTo>
                  <a:lnTo>
                    <a:pt x="1035" y="1170"/>
                  </a:lnTo>
                  <a:lnTo>
                    <a:pt x="1015" y="1167"/>
                  </a:lnTo>
                  <a:lnTo>
                    <a:pt x="998" y="1161"/>
                  </a:lnTo>
                  <a:lnTo>
                    <a:pt x="982" y="1153"/>
                  </a:lnTo>
                  <a:lnTo>
                    <a:pt x="969" y="1139"/>
                  </a:lnTo>
                  <a:lnTo>
                    <a:pt x="959" y="1124"/>
                  </a:lnTo>
                  <a:lnTo>
                    <a:pt x="952" y="1106"/>
                  </a:lnTo>
                  <a:lnTo>
                    <a:pt x="951" y="1083"/>
                  </a:lnTo>
                  <a:lnTo>
                    <a:pt x="951" y="424"/>
                  </a:lnTo>
                  <a:lnTo>
                    <a:pt x="947" y="413"/>
                  </a:lnTo>
                  <a:lnTo>
                    <a:pt x="941" y="407"/>
                  </a:lnTo>
                  <a:lnTo>
                    <a:pt x="932" y="404"/>
                  </a:lnTo>
                  <a:lnTo>
                    <a:pt x="924" y="403"/>
                  </a:lnTo>
                  <a:lnTo>
                    <a:pt x="916" y="404"/>
                  </a:lnTo>
                  <a:lnTo>
                    <a:pt x="909" y="407"/>
                  </a:lnTo>
                  <a:lnTo>
                    <a:pt x="906" y="413"/>
                  </a:lnTo>
                  <a:lnTo>
                    <a:pt x="907" y="424"/>
                  </a:lnTo>
                  <a:lnTo>
                    <a:pt x="907" y="2386"/>
                  </a:lnTo>
                  <a:lnTo>
                    <a:pt x="901" y="2411"/>
                  </a:lnTo>
                  <a:lnTo>
                    <a:pt x="891" y="2433"/>
                  </a:lnTo>
                  <a:lnTo>
                    <a:pt x="875" y="2453"/>
                  </a:lnTo>
                  <a:lnTo>
                    <a:pt x="855" y="2468"/>
                  </a:lnTo>
                  <a:lnTo>
                    <a:pt x="831" y="2480"/>
                  </a:lnTo>
                  <a:lnTo>
                    <a:pt x="807" y="2488"/>
                  </a:lnTo>
                  <a:lnTo>
                    <a:pt x="779" y="2494"/>
                  </a:lnTo>
                  <a:lnTo>
                    <a:pt x="751" y="2495"/>
                  </a:lnTo>
                  <a:lnTo>
                    <a:pt x="724" y="2494"/>
                  </a:lnTo>
                  <a:lnTo>
                    <a:pt x="696" y="2487"/>
                  </a:lnTo>
                  <a:lnTo>
                    <a:pt x="672" y="2478"/>
                  </a:lnTo>
                  <a:lnTo>
                    <a:pt x="650" y="2465"/>
                  </a:lnTo>
                  <a:lnTo>
                    <a:pt x="630" y="2449"/>
                  </a:lnTo>
                  <a:lnTo>
                    <a:pt x="616" y="2428"/>
                  </a:lnTo>
                  <a:lnTo>
                    <a:pt x="608" y="2403"/>
                  </a:lnTo>
                  <a:lnTo>
                    <a:pt x="605" y="2377"/>
                  </a:lnTo>
                  <a:lnTo>
                    <a:pt x="610" y="1176"/>
                  </a:lnTo>
                  <a:lnTo>
                    <a:pt x="607" y="1166"/>
                  </a:lnTo>
                  <a:lnTo>
                    <a:pt x="602" y="1156"/>
                  </a:lnTo>
                  <a:lnTo>
                    <a:pt x="593" y="1151"/>
                  </a:lnTo>
                  <a:lnTo>
                    <a:pt x="585" y="1148"/>
                  </a:lnTo>
                  <a:lnTo>
                    <a:pt x="576" y="1149"/>
                  </a:lnTo>
                  <a:lnTo>
                    <a:pt x="568" y="1153"/>
                  </a:lnTo>
                  <a:lnTo>
                    <a:pt x="562" y="1160"/>
                  </a:lnTo>
                  <a:lnTo>
                    <a:pt x="561" y="1170"/>
                  </a:lnTo>
                  <a:lnTo>
                    <a:pt x="561" y="2390"/>
                  </a:lnTo>
                  <a:lnTo>
                    <a:pt x="558" y="2412"/>
                  </a:lnTo>
                  <a:lnTo>
                    <a:pt x="549" y="2434"/>
                  </a:lnTo>
                  <a:lnTo>
                    <a:pt x="535" y="2453"/>
                  </a:lnTo>
                  <a:lnTo>
                    <a:pt x="515" y="2468"/>
                  </a:lnTo>
                  <a:lnTo>
                    <a:pt x="491" y="2479"/>
                  </a:lnTo>
                  <a:lnTo>
                    <a:pt x="466" y="2487"/>
                  </a:lnTo>
                  <a:lnTo>
                    <a:pt x="437" y="2492"/>
                  </a:lnTo>
                  <a:lnTo>
                    <a:pt x="408" y="2493"/>
                  </a:lnTo>
                  <a:lnTo>
                    <a:pt x="379" y="2489"/>
                  </a:lnTo>
                  <a:lnTo>
                    <a:pt x="350" y="2484"/>
                  </a:lnTo>
                  <a:lnTo>
                    <a:pt x="324" y="2473"/>
                  </a:lnTo>
                  <a:lnTo>
                    <a:pt x="302" y="2460"/>
                  </a:lnTo>
                  <a:lnTo>
                    <a:pt x="282" y="2441"/>
                  </a:lnTo>
                  <a:lnTo>
                    <a:pt x="269" y="2419"/>
                  </a:lnTo>
                  <a:lnTo>
                    <a:pt x="259" y="2393"/>
                  </a:lnTo>
                  <a:lnTo>
                    <a:pt x="257" y="2363"/>
                  </a:lnTo>
                  <a:lnTo>
                    <a:pt x="257" y="424"/>
                  </a:lnTo>
                  <a:lnTo>
                    <a:pt x="254" y="416"/>
                  </a:lnTo>
                  <a:lnTo>
                    <a:pt x="249" y="410"/>
                  </a:lnTo>
                  <a:lnTo>
                    <a:pt x="241" y="406"/>
                  </a:lnTo>
                  <a:lnTo>
                    <a:pt x="233" y="404"/>
                  </a:lnTo>
                  <a:lnTo>
                    <a:pt x="226" y="406"/>
                  </a:lnTo>
                  <a:lnTo>
                    <a:pt x="218" y="411"/>
                  </a:lnTo>
                  <a:lnTo>
                    <a:pt x="214" y="417"/>
                  </a:lnTo>
                  <a:lnTo>
                    <a:pt x="212" y="427"/>
                  </a:lnTo>
                  <a:lnTo>
                    <a:pt x="212" y="1069"/>
                  </a:lnTo>
                  <a:lnTo>
                    <a:pt x="209" y="1091"/>
                  </a:lnTo>
                  <a:lnTo>
                    <a:pt x="202" y="1109"/>
                  </a:lnTo>
                  <a:lnTo>
                    <a:pt x="190" y="1126"/>
                  </a:lnTo>
                  <a:lnTo>
                    <a:pt x="176" y="1139"/>
                  </a:lnTo>
                  <a:lnTo>
                    <a:pt x="160" y="1151"/>
                  </a:lnTo>
                  <a:lnTo>
                    <a:pt x="142" y="1160"/>
                  </a:lnTo>
                  <a:lnTo>
                    <a:pt x="122" y="1164"/>
                  </a:lnTo>
                  <a:lnTo>
                    <a:pt x="103" y="1167"/>
                  </a:lnTo>
                  <a:lnTo>
                    <a:pt x="83" y="1167"/>
                  </a:lnTo>
                  <a:lnTo>
                    <a:pt x="64" y="1163"/>
                  </a:lnTo>
                  <a:lnTo>
                    <a:pt x="46" y="1156"/>
                  </a:lnTo>
                  <a:lnTo>
                    <a:pt x="31" y="1147"/>
                  </a:lnTo>
                  <a:lnTo>
                    <a:pt x="17" y="1133"/>
                  </a:lnTo>
                  <a:lnTo>
                    <a:pt x="8" y="1118"/>
                  </a:lnTo>
                  <a:lnTo>
                    <a:pt x="1" y="1098"/>
                  </a:lnTo>
                  <a:lnTo>
                    <a:pt x="0" y="10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113940" tIns="56970" rIns="113940" bIns="56970" anchor="ctr"/>
            <a:lstStyle/>
            <a:p>
              <a:endParaRPr lang="en-US" sz="1200" dirty="0"/>
            </a:p>
          </p:txBody>
        </p:sp>
        <p:sp>
          <p:nvSpPr>
            <p:cNvPr id="125" name="Freeform 42">
              <a:extLst>
                <a:ext uri="{FF2B5EF4-FFF2-40B4-BE49-F238E27FC236}">
                  <a16:creationId xmlns:a16="http://schemas.microsoft.com/office/drawing/2014/main" id="{548DE3EB-6B9A-5168-48E4-DFB6C2120A9F}"/>
                </a:ext>
              </a:extLst>
            </p:cNvPr>
            <p:cNvSpPr>
              <a:spLocks/>
            </p:cNvSpPr>
            <p:nvPr>
              <p:custDataLst>
                <p:tags r:id="rId34"/>
              </p:custDataLst>
            </p:nvPr>
          </p:nvSpPr>
          <p:spPr bwMode="gray">
            <a:xfrm flipH="1">
              <a:off x="6491982" y="2221180"/>
              <a:ext cx="85847" cy="86996"/>
            </a:xfrm>
            <a:custGeom>
              <a:avLst/>
              <a:gdLst>
                <a:gd name="T0" fmla="*/ 282 w 513"/>
                <a:gd name="T1" fmla="*/ 1 h 516"/>
                <a:gd name="T2" fmla="*/ 333 w 513"/>
                <a:gd name="T3" fmla="*/ 11 h 516"/>
                <a:gd name="T4" fmla="*/ 379 w 513"/>
                <a:gd name="T5" fmla="*/ 30 h 516"/>
                <a:gd name="T6" fmla="*/ 420 w 513"/>
                <a:gd name="T7" fmla="*/ 59 h 516"/>
                <a:gd name="T8" fmla="*/ 455 w 513"/>
                <a:gd name="T9" fmla="*/ 92 h 516"/>
                <a:gd name="T10" fmla="*/ 482 w 513"/>
                <a:gd name="T11" fmla="*/ 134 h 516"/>
                <a:gd name="T12" fmla="*/ 502 w 513"/>
                <a:gd name="T13" fmla="*/ 181 h 516"/>
                <a:gd name="T14" fmla="*/ 512 w 513"/>
                <a:gd name="T15" fmla="*/ 230 h 516"/>
                <a:gd name="T16" fmla="*/ 512 w 513"/>
                <a:gd name="T17" fmla="*/ 283 h 516"/>
                <a:gd name="T18" fmla="*/ 502 w 513"/>
                <a:gd name="T19" fmla="*/ 333 h 516"/>
                <a:gd name="T20" fmla="*/ 482 w 513"/>
                <a:gd name="T21" fmla="*/ 380 h 516"/>
                <a:gd name="T22" fmla="*/ 455 w 513"/>
                <a:gd name="T23" fmla="*/ 422 h 516"/>
                <a:gd name="T24" fmla="*/ 420 w 513"/>
                <a:gd name="T25" fmla="*/ 456 h 516"/>
                <a:gd name="T26" fmla="*/ 379 w 513"/>
                <a:gd name="T27" fmla="*/ 485 h 516"/>
                <a:gd name="T28" fmla="*/ 333 w 513"/>
                <a:gd name="T29" fmla="*/ 505 h 516"/>
                <a:gd name="T30" fmla="*/ 282 w 513"/>
                <a:gd name="T31" fmla="*/ 515 h 516"/>
                <a:gd name="T32" fmla="*/ 230 w 513"/>
                <a:gd name="T33" fmla="*/ 515 h 516"/>
                <a:gd name="T34" fmla="*/ 182 w 513"/>
                <a:gd name="T35" fmla="*/ 505 h 516"/>
                <a:gd name="T36" fmla="*/ 134 w 513"/>
                <a:gd name="T37" fmla="*/ 485 h 516"/>
                <a:gd name="T38" fmla="*/ 94 w 513"/>
                <a:gd name="T39" fmla="*/ 456 h 516"/>
                <a:gd name="T40" fmla="*/ 60 w 513"/>
                <a:gd name="T41" fmla="*/ 422 h 516"/>
                <a:gd name="T42" fmla="*/ 31 w 513"/>
                <a:gd name="T43" fmla="*/ 380 h 516"/>
                <a:gd name="T44" fmla="*/ 11 w 513"/>
                <a:gd name="T45" fmla="*/ 333 h 516"/>
                <a:gd name="T46" fmla="*/ 1 w 513"/>
                <a:gd name="T47" fmla="*/ 283 h 516"/>
                <a:gd name="T48" fmla="*/ 1 w 513"/>
                <a:gd name="T49" fmla="*/ 230 h 516"/>
                <a:gd name="T50" fmla="*/ 11 w 513"/>
                <a:gd name="T51" fmla="*/ 181 h 516"/>
                <a:gd name="T52" fmla="*/ 31 w 513"/>
                <a:gd name="T53" fmla="*/ 134 h 516"/>
                <a:gd name="T54" fmla="*/ 60 w 513"/>
                <a:gd name="T55" fmla="*/ 92 h 516"/>
                <a:gd name="T56" fmla="*/ 94 w 513"/>
                <a:gd name="T57" fmla="*/ 59 h 516"/>
                <a:gd name="T58" fmla="*/ 134 w 513"/>
                <a:gd name="T59" fmla="*/ 30 h 516"/>
                <a:gd name="T60" fmla="*/ 182 w 513"/>
                <a:gd name="T61" fmla="*/ 11 h 516"/>
                <a:gd name="T62" fmla="*/ 230 w 513"/>
                <a:gd name="T63" fmla="*/ 1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3" h="516">
                  <a:moveTo>
                    <a:pt x="255" y="0"/>
                  </a:moveTo>
                  <a:lnTo>
                    <a:pt x="282" y="1"/>
                  </a:lnTo>
                  <a:lnTo>
                    <a:pt x="307" y="6"/>
                  </a:lnTo>
                  <a:lnTo>
                    <a:pt x="333" y="11"/>
                  </a:lnTo>
                  <a:lnTo>
                    <a:pt x="357" y="19"/>
                  </a:lnTo>
                  <a:lnTo>
                    <a:pt x="379" y="30"/>
                  </a:lnTo>
                  <a:lnTo>
                    <a:pt x="399" y="42"/>
                  </a:lnTo>
                  <a:lnTo>
                    <a:pt x="420" y="59"/>
                  </a:lnTo>
                  <a:lnTo>
                    <a:pt x="439" y="75"/>
                  </a:lnTo>
                  <a:lnTo>
                    <a:pt x="455" y="92"/>
                  </a:lnTo>
                  <a:lnTo>
                    <a:pt x="468" y="113"/>
                  </a:lnTo>
                  <a:lnTo>
                    <a:pt x="482" y="134"/>
                  </a:lnTo>
                  <a:lnTo>
                    <a:pt x="493" y="157"/>
                  </a:lnTo>
                  <a:lnTo>
                    <a:pt x="502" y="181"/>
                  </a:lnTo>
                  <a:lnTo>
                    <a:pt x="508" y="206"/>
                  </a:lnTo>
                  <a:lnTo>
                    <a:pt x="512" y="230"/>
                  </a:lnTo>
                  <a:lnTo>
                    <a:pt x="513" y="258"/>
                  </a:lnTo>
                  <a:lnTo>
                    <a:pt x="512" y="283"/>
                  </a:lnTo>
                  <a:lnTo>
                    <a:pt x="508" y="309"/>
                  </a:lnTo>
                  <a:lnTo>
                    <a:pt x="502" y="333"/>
                  </a:lnTo>
                  <a:lnTo>
                    <a:pt x="493" y="357"/>
                  </a:lnTo>
                  <a:lnTo>
                    <a:pt x="482" y="380"/>
                  </a:lnTo>
                  <a:lnTo>
                    <a:pt x="468" y="402"/>
                  </a:lnTo>
                  <a:lnTo>
                    <a:pt x="455" y="422"/>
                  </a:lnTo>
                  <a:lnTo>
                    <a:pt x="439" y="440"/>
                  </a:lnTo>
                  <a:lnTo>
                    <a:pt x="420" y="456"/>
                  </a:lnTo>
                  <a:lnTo>
                    <a:pt x="399" y="471"/>
                  </a:lnTo>
                  <a:lnTo>
                    <a:pt x="379" y="485"/>
                  </a:lnTo>
                  <a:lnTo>
                    <a:pt x="357" y="495"/>
                  </a:lnTo>
                  <a:lnTo>
                    <a:pt x="333" y="505"/>
                  </a:lnTo>
                  <a:lnTo>
                    <a:pt x="307" y="510"/>
                  </a:lnTo>
                  <a:lnTo>
                    <a:pt x="282" y="515"/>
                  </a:lnTo>
                  <a:lnTo>
                    <a:pt x="255" y="516"/>
                  </a:lnTo>
                  <a:lnTo>
                    <a:pt x="230" y="515"/>
                  </a:lnTo>
                  <a:lnTo>
                    <a:pt x="205" y="510"/>
                  </a:lnTo>
                  <a:lnTo>
                    <a:pt x="182" y="505"/>
                  </a:lnTo>
                  <a:lnTo>
                    <a:pt x="157" y="495"/>
                  </a:lnTo>
                  <a:lnTo>
                    <a:pt x="134" y="485"/>
                  </a:lnTo>
                  <a:lnTo>
                    <a:pt x="114" y="471"/>
                  </a:lnTo>
                  <a:lnTo>
                    <a:pt x="94" y="456"/>
                  </a:lnTo>
                  <a:lnTo>
                    <a:pt x="77" y="440"/>
                  </a:lnTo>
                  <a:lnTo>
                    <a:pt x="60" y="422"/>
                  </a:lnTo>
                  <a:lnTo>
                    <a:pt x="45" y="402"/>
                  </a:lnTo>
                  <a:lnTo>
                    <a:pt x="31" y="380"/>
                  </a:lnTo>
                  <a:lnTo>
                    <a:pt x="20" y="357"/>
                  </a:lnTo>
                  <a:lnTo>
                    <a:pt x="11" y="333"/>
                  </a:lnTo>
                  <a:lnTo>
                    <a:pt x="5" y="309"/>
                  </a:lnTo>
                  <a:lnTo>
                    <a:pt x="1" y="283"/>
                  </a:lnTo>
                  <a:lnTo>
                    <a:pt x="0" y="258"/>
                  </a:lnTo>
                  <a:lnTo>
                    <a:pt x="1" y="230"/>
                  </a:lnTo>
                  <a:lnTo>
                    <a:pt x="5" y="206"/>
                  </a:lnTo>
                  <a:lnTo>
                    <a:pt x="11" y="181"/>
                  </a:lnTo>
                  <a:lnTo>
                    <a:pt x="20" y="157"/>
                  </a:lnTo>
                  <a:lnTo>
                    <a:pt x="31" y="134"/>
                  </a:lnTo>
                  <a:lnTo>
                    <a:pt x="45" y="113"/>
                  </a:lnTo>
                  <a:lnTo>
                    <a:pt x="60" y="92"/>
                  </a:lnTo>
                  <a:lnTo>
                    <a:pt x="77" y="75"/>
                  </a:lnTo>
                  <a:lnTo>
                    <a:pt x="94" y="59"/>
                  </a:lnTo>
                  <a:lnTo>
                    <a:pt x="114" y="42"/>
                  </a:lnTo>
                  <a:lnTo>
                    <a:pt x="134" y="30"/>
                  </a:lnTo>
                  <a:lnTo>
                    <a:pt x="157" y="19"/>
                  </a:lnTo>
                  <a:lnTo>
                    <a:pt x="182" y="11"/>
                  </a:lnTo>
                  <a:lnTo>
                    <a:pt x="205" y="6"/>
                  </a:lnTo>
                  <a:lnTo>
                    <a:pt x="230" y="1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113940" tIns="56970" rIns="113940" bIns="56970" anchor="ctr"/>
            <a:lstStyle/>
            <a:p>
              <a:endParaRPr lang="en-US" sz="1200" dirty="0"/>
            </a:p>
          </p:txBody>
        </p:sp>
        <p:sp>
          <p:nvSpPr>
            <p:cNvPr id="126" name="Freeform 43">
              <a:extLst>
                <a:ext uri="{FF2B5EF4-FFF2-40B4-BE49-F238E27FC236}">
                  <a16:creationId xmlns:a16="http://schemas.microsoft.com/office/drawing/2014/main" id="{706FAF44-4A34-398D-6DDE-447483F9722F}"/>
                </a:ext>
              </a:extLst>
            </p:cNvPr>
            <p:cNvSpPr>
              <a:spLocks/>
            </p:cNvSpPr>
            <p:nvPr>
              <p:custDataLst>
                <p:tags r:id="rId35"/>
              </p:custDataLst>
            </p:nvPr>
          </p:nvSpPr>
          <p:spPr bwMode="gray">
            <a:xfrm flipH="1">
              <a:off x="6438531" y="2326848"/>
              <a:ext cx="192749" cy="418589"/>
            </a:xfrm>
            <a:custGeom>
              <a:avLst/>
              <a:gdLst>
                <a:gd name="T0" fmla="*/ 4 w 1156"/>
                <a:gd name="T1" fmla="*/ 269 h 2495"/>
                <a:gd name="T2" fmla="*/ 27 w 1156"/>
                <a:gd name="T3" fmla="*/ 175 h 2495"/>
                <a:gd name="T4" fmla="*/ 65 w 1156"/>
                <a:gd name="T5" fmla="*/ 101 h 2495"/>
                <a:gd name="T6" fmla="*/ 119 w 1156"/>
                <a:gd name="T7" fmla="*/ 47 h 2495"/>
                <a:gd name="T8" fmla="*/ 193 w 1156"/>
                <a:gd name="T9" fmla="*/ 13 h 2495"/>
                <a:gd name="T10" fmla="*/ 285 w 1156"/>
                <a:gd name="T11" fmla="*/ 0 h 2495"/>
                <a:gd name="T12" fmla="*/ 949 w 1156"/>
                <a:gd name="T13" fmla="*/ 9 h 2495"/>
                <a:gd name="T14" fmla="*/ 1027 w 1156"/>
                <a:gd name="T15" fmla="*/ 40 h 2495"/>
                <a:gd name="T16" fmla="*/ 1084 w 1156"/>
                <a:gd name="T17" fmla="*/ 87 h 2495"/>
                <a:gd name="T18" fmla="*/ 1123 w 1156"/>
                <a:gd name="T19" fmla="*/ 152 h 2495"/>
                <a:gd name="T20" fmla="*/ 1148 w 1156"/>
                <a:gd name="T21" fmla="*/ 230 h 2495"/>
                <a:gd name="T22" fmla="*/ 1156 w 1156"/>
                <a:gd name="T23" fmla="*/ 1067 h 2495"/>
                <a:gd name="T24" fmla="*/ 1138 w 1156"/>
                <a:gd name="T25" fmla="*/ 1126 h 2495"/>
                <a:gd name="T26" fmla="*/ 1091 w 1156"/>
                <a:gd name="T27" fmla="*/ 1161 h 2495"/>
                <a:gd name="T28" fmla="*/ 1035 w 1156"/>
                <a:gd name="T29" fmla="*/ 1170 h 2495"/>
                <a:gd name="T30" fmla="*/ 982 w 1156"/>
                <a:gd name="T31" fmla="*/ 1153 h 2495"/>
                <a:gd name="T32" fmla="*/ 952 w 1156"/>
                <a:gd name="T33" fmla="*/ 1106 h 2495"/>
                <a:gd name="T34" fmla="*/ 947 w 1156"/>
                <a:gd name="T35" fmla="*/ 413 h 2495"/>
                <a:gd name="T36" fmla="*/ 924 w 1156"/>
                <a:gd name="T37" fmla="*/ 403 h 2495"/>
                <a:gd name="T38" fmla="*/ 906 w 1156"/>
                <a:gd name="T39" fmla="*/ 413 h 2495"/>
                <a:gd name="T40" fmla="*/ 901 w 1156"/>
                <a:gd name="T41" fmla="*/ 2411 h 2495"/>
                <a:gd name="T42" fmla="*/ 855 w 1156"/>
                <a:gd name="T43" fmla="*/ 2468 h 2495"/>
                <a:gd name="T44" fmla="*/ 779 w 1156"/>
                <a:gd name="T45" fmla="*/ 2494 h 2495"/>
                <a:gd name="T46" fmla="*/ 696 w 1156"/>
                <a:gd name="T47" fmla="*/ 2487 h 2495"/>
                <a:gd name="T48" fmla="*/ 630 w 1156"/>
                <a:gd name="T49" fmla="*/ 2449 h 2495"/>
                <a:gd name="T50" fmla="*/ 605 w 1156"/>
                <a:gd name="T51" fmla="*/ 2377 h 2495"/>
                <a:gd name="T52" fmla="*/ 602 w 1156"/>
                <a:gd name="T53" fmla="*/ 1156 h 2495"/>
                <a:gd name="T54" fmla="*/ 576 w 1156"/>
                <a:gd name="T55" fmla="*/ 1149 h 2495"/>
                <a:gd name="T56" fmla="*/ 561 w 1156"/>
                <a:gd name="T57" fmla="*/ 1170 h 2495"/>
                <a:gd name="T58" fmla="*/ 549 w 1156"/>
                <a:gd name="T59" fmla="*/ 2434 h 2495"/>
                <a:gd name="T60" fmla="*/ 491 w 1156"/>
                <a:gd name="T61" fmla="*/ 2479 h 2495"/>
                <a:gd name="T62" fmla="*/ 408 w 1156"/>
                <a:gd name="T63" fmla="*/ 2493 h 2495"/>
                <a:gd name="T64" fmla="*/ 324 w 1156"/>
                <a:gd name="T65" fmla="*/ 2473 h 2495"/>
                <a:gd name="T66" fmla="*/ 269 w 1156"/>
                <a:gd name="T67" fmla="*/ 2419 h 2495"/>
                <a:gd name="T68" fmla="*/ 257 w 1156"/>
                <a:gd name="T69" fmla="*/ 424 h 2495"/>
                <a:gd name="T70" fmla="*/ 241 w 1156"/>
                <a:gd name="T71" fmla="*/ 406 h 2495"/>
                <a:gd name="T72" fmla="*/ 218 w 1156"/>
                <a:gd name="T73" fmla="*/ 411 h 2495"/>
                <a:gd name="T74" fmla="*/ 212 w 1156"/>
                <a:gd name="T75" fmla="*/ 1069 h 2495"/>
                <a:gd name="T76" fmla="*/ 190 w 1156"/>
                <a:gd name="T77" fmla="*/ 1126 h 2495"/>
                <a:gd name="T78" fmla="*/ 142 w 1156"/>
                <a:gd name="T79" fmla="*/ 1160 h 2495"/>
                <a:gd name="T80" fmla="*/ 83 w 1156"/>
                <a:gd name="T81" fmla="*/ 1167 h 2495"/>
                <a:gd name="T82" fmla="*/ 31 w 1156"/>
                <a:gd name="T83" fmla="*/ 1147 h 2495"/>
                <a:gd name="T84" fmla="*/ 1 w 1156"/>
                <a:gd name="T85" fmla="*/ 1098 h 2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56" h="2495">
                  <a:moveTo>
                    <a:pt x="0" y="1075"/>
                  </a:moveTo>
                  <a:lnTo>
                    <a:pt x="0" y="306"/>
                  </a:lnTo>
                  <a:lnTo>
                    <a:pt x="4" y="269"/>
                  </a:lnTo>
                  <a:lnTo>
                    <a:pt x="11" y="236"/>
                  </a:lnTo>
                  <a:lnTo>
                    <a:pt x="17" y="204"/>
                  </a:lnTo>
                  <a:lnTo>
                    <a:pt x="27" y="175"/>
                  </a:lnTo>
                  <a:lnTo>
                    <a:pt x="38" y="148"/>
                  </a:lnTo>
                  <a:lnTo>
                    <a:pt x="51" y="123"/>
                  </a:lnTo>
                  <a:lnTo>
                    <a:pt x="65" y="101"/>
                  </a:lnTo>
                  <a:lnTo>
                    <a:pt x="81" y="80"/>
                  </a:lnTo>
                  <a:lnTo>
                    <a:pt x="98" y="62"/>
                  </a:lnTo>
                  <a:lnTo>
                    <a:pt x="119" y="47"/>
                  </a:lnTo>
                  <a:lnTo>
                    <a:pt x="142" y="33"/>
                  </a:lnTo>
                  <a:lnTo>
                    <a:pt x="166" y="21"/>
                  </a:lnTo>
                  <a:lnTo>
                    <a:pt x="193" y="13"/>
                  </a:lnTo>
                  <a:lnTo>
                    <a:pt x="220" y="6"/>
                  </a:lnTo>
                  <a:lnTo>
                    <a:pt x="251" y="2"/>
                  </a:lnTo>
                  <a:lnTo>
                    <a:pt x="285" y="0"/>
                  </a:lnTo>
                  <a:lnTo>
                    <a:pt x="884" y="0"/>
                  </a:lnTo>
                  <a:lnTo>
                    <a:pt x="918" y="3"/>
                  </a:lnTo>
                  <a:lnTo>
                    <a:pt x="949" y="9"/>
                  </a:lnTo>
                  <a:lnTo>
                    <a:pt x="977" y="18"/>
                  </a:lnTo>
                  <a:lnTo>
                    <a:pt x="1004" y="27"/>
                  </a:lnTo>
                  <a:lnTo>
                    <a:pt x="1027" y="40"/>
                  </a:lnTo>
                  <a:lnTo>
                    <a:pt x="1048" y="53"/>
                  </a:lnTo>
                  <a:lnTo>
                    <a:pt x="1067" y="70"/>
                  </a:lnTo>
                  <a:lnTo>
                    <a:pt x="1084" y="87"/>
                  </a:lnTo>
                  <a:lnTo>
                    <a:pt x="1099" y="107"/>
                  </a:lnTo>
                  <a:lnTo>
                    <a:pt x="1112" y="127"/>
                  </a:lnTo>
                  <a:lnTo>
                    <a:pt x="1123" y="152"/>
                  </a:lnTo>
                  <a:lnTo>
                    <a:pt x="1133" y="176"/>
                  </a:lnTo>
                  <a:lnTo>
                    <a:pt x="1141" y="202"/>
                  </a:lnTo>
                  <a:lnTo>
                    <a:pt x="1148" y="230"/>
                  </a:lnTo>
                  <a:lnTo>
                    <a:pt x="1152" y="260"/>
                  </a:lnTo>
                  <a:lnTo>
                    <a:pt x="1156" y="292"/>
                  </a:lnTo>
                  <a:lnTo>
                    <a:pt x="1156" y="1067"/>
                  </a:lnTo>
                  <a:lnTo>
                    <a:pt x="1153" y="1088"/>
                  </a:lnTo>
                  <a:lnTo>
                    <a:pt x="1148" y="1108"/>
                  </a:lnTo>
                  <a:lnTo>
                    <a:pt x="1138" y="1126"/>
                  </a:lnTo>
                  <a:lnTo>
                    <a:pt x="1124" y="1140"/>
                  </a:lnTo>
                  <a:lnTo>
                    <a:pt x="1108" y="1152"/>
                  </a:lnTo>
                  <a:lnTo>
                    <a:pt x="1091" y="1161"/>
                  </a:lnTo>
                  <a:lnTo>
                    <a:pt x="1073" y="1167"/>
                  </a:lnTo>
                  <a:lnTo>
                    <a:pt x="1053" y="1170"/>
                  </a:lnTo>
                  <a:lnTo>
                    <a:pt x="1035" y="1170"/>
                  </a:lnTo>
                  <a:lnTo>
                    <a:pt x="1015" y="1167"/>
                  </a:lnTo>
                  <a:lnTo>
                    <a:pt x="998" y="1161"/>
                  </a:lnTo>
                  <a:lnTo>
                    <a:pt x="982" y="1153"/>
                  </a:lnTo>
                  <a:lnTo>
                    <a:pt x="969" y="1139"/>
                  </a:lnTo>
                  <a:lnTo>
                    <a:pt x="959" y="1124"/>
                  </a:lnTo>
                  <a:lnTo>
                    <a:pt x="952" y="1106"/>
                  </a:lnTo>
                  <a:lnTo>
                    <a:pt x="951" y="1083"/>
                  </a:lnTo>
                  <a:lnTo>
                    <a:pt x="951" y="424"/>
                  </a:lnTo>
                  <a:lnTo>
                    <a:pt x="947" y="413"/>
                  </a:lnTo>
                  <a:lnTo>
                    <a:pt x="941" y="407"/>
                  </a:lnTo>
                  <a:lnTo>
                    <a:pt x="932" y="404"/>
                  </a:lnTo>
                  <a:lnTo>
                    <a:pt x="924" y="403"/>
                  </a:lnTo>
                  <a:lnTo>
                    <a:pt x="916" y="404"/>
                  </a:lnTo>
                  <a:lnTo>
                    <a:pt x="909" y="407"/>
                  </a:lnTo>
                  <a:lnTo>
                    <a:pt x="906" y="413"/>
                  </a:lnTo>
                  <a:lnTo>
                    <a:pt x="907" y="424"/>
                  </a:lnTo>
                  <a:lnTo>
                    <a:pt x="907" y="2386"/>
                  </a:lnTo>
                  <a:lnTo>
                    <a:pt x="901" y="2411"/>
                  </a:lnTo>
                  <a:lnTo>
                    <a:pt x="891" y="2433"/>
                  </a:lnTo>
                  <a:lnTo>
                    <a:pt x="875" y="2453"/>
                  </a:lnTo>
                  <a:lnTo>
                    <a:pt x="855" y="2468"/>
                  </a:lnTo>
                  <a:lnTo>
                    <a:pt x="831" y="2480"/>
                  </a:lnTo>
                  <a:lnTo>
                    <a:pt x="807" y="2488"/>
                  </a:lnTo>
                  <a:lnTo>
                    <a:pt x="779" y="2494"/>
                  </a:lnTo>
                  <a:lnTo>
                    <a:pt x="751" y="2495"/>
                  </a:lnTo>
                  <a:lnTo>
                    <a:pt x="724" y="2494"/>
                  </a:lnTo>
                  <a:lnTo>
                    <a:pt x="696" y="2487"/>
                  </a:lnTo>
                  <a:lnTo>
                    <a:pt x="672" y="2478"/>
                  </a:lnTo>
                  <a:lnTo>
                    <a:pt x="650" y="2465"/>
                  </a:lnTo>
                  <a:lnTo>
                    <a:pt x="630" y="2449"/>
                  </a:lnTo>
                  <a:lnTo>
                    <a:pt x="616" y="2428"/>
                  </a:lnTo>
                  <a:lnTo>
                    <a:pt x="608" y="2403"/>
                  </a:lnTo>
                  <a:lnTo>
                    <a:pt x="605" y="2377"/>
                  </a:lnTo>
                  <a:lnTo>
                    <a:pt x="610" y="1176"/>
                  </a:lnTo>
                  <a:lnTo>
                    <a:pt x="607" y="1166"/>
                  </a:lnTo>
                  <a:lnTo>
                    <a:pt x="602" y="1156"/>
                  </a:lnTo>
                  <a:lnTo>
                    <a:pt x="593" y="1151"/>
                  </a:lnTo>
                  <a:lnTo>
                    <a:pt x="585" y="1148"/>
                  </a:lnTo>
                  <a:lnTo>
                    <a:pt x="576" y="1149"/>
                  </a:lnTo>
                  <a:lnTo>
                    <a:pt x="568" y="1153"/>
                  </a:lnTo>
                  <a:lnTo>
                    <a:pt x="562" y="1160"/>
                  </a:lnTo>
                  <a:lnTo>
                    <a:pt x="561" y="1170"/>
                  </a:lnTo>
                  <a:lnTo>
                    <a:pt x="561" y="2390"/>
                  </a:lnTo>
                  <a:lnTo>
                    <a:pt x="558" y="2412"/>
                  </a:lnTo>
                  <a:lnTo>
                    <a:pt x="549" y="2434"/>
                  </a:lnTo>
                  <a:lnTo>
                    <a:pt x="535" y="2453"/>
                  </a:lnTo>
                  <a:lnTo>
                    <a:pt x="515" y="2468"/>
                  </a:lnTo>
                  <a:lnTo>
                    <a:pt x="491" y="2479"/>
                  </a:lnTo>
                  <a:lnTo>
                    <a:pt x="466" y="2487"/>
                  </a:lnTo>
                  <a:lnTo>
                    <a:pt x="437" y="2492"/>
                  </a:lnTo>
                  <a:lnTo>
                    <a:pt x="408" y="2493"/>
                  </a:lnTo>
                  <a:lnTo>
                    <a:pt x="379" y="2489"/>
                  </a:lnTo>
                  <a:lnTo>
                    <a:pt x="350" y="2484"/>
                  </a:lnTo>
                  <a:lnTo>
                    <a:pt x="324" y="2473"/>
                  </a:lnTo>
                  <a:lnTo>
                    <a:pt x="302" y="2460"/>
                  </a:lnTo>
                  <a:lnTo>
                    <a:pt x="282" y="2441"/>
                  </a:lnTo>
                  <a:lnTo>
                    <a:pt x="269" y="2419"/>
                  </a:lnTo>
                  <a:lnTo>
                    <a:pt x="259" y="2393"/>
                  </a:lnTo>
                  <a:lnTo>
                    <a:pt x="257" y="2363"/>
                  </a:lnTo>
                  <a:lnTo>
                    <a:pt x="257" y="424"/>
                  </a:lnTo>
                  <a:lnTo>
                    <a:pt x="254" y="416"/>
                  </a:lnTo>
                  <a:lnTo>
                    <a:pt x="249" y="410"/>
                  </a:lnTo>
                  <a:lnTo>
                    <a:pt x="241" y="406"/>
                  </a:lnTo>
                  <a:lnTo>
                    <a:pt x="233" y="404"/>
                  </a:lnTo>
                  <a:lnTo>
                    <a:pt x="226" y="406"/>
                  </a:lnTo>
                  <a:lnTo>
                    <a:pt x="218" y="411"/>
                  </a:lnTo>
                  <a:lnTo>
                    <a:pt x="214" y="417"/>
                  </a:lnTo>
                  <a:lnTo>
                    <a:pt x="212" y="427"/>
                  </a:lnTo>
                  <a:lnTo>
                    <a:pt x="212" y="1069"/>
                  </a:lnTo>
                  <a:lnTo>
                    <a:pt x="209" y="1091"/>
                  </a:lnTo>
                  <a:lnTo>
                    <a:pt x="202" y="1109"/>
                  </a:lnTo>
                  <a:lnTo>
                    <a:pt x="190" y="1126"/>
                  </a:lnTo>
                  <a:lnTo>
                    <a:pt x="176" y="1139"/>
                  </a:lnTo>
                  <a:lnTo>
                    <a:pt x="160" y="1151"/>
                  </a:lnTo>
                  <a:lnTo>
                    <a:pt x="142" y="1160"/>
                  </a:lnTo>
                  <a:lnTo>
                    <a:pt x="122" y="1164"/>
                  </a:lnTo>
                  <a:lnTo>
                    <a:pt x="103" y="1167"/>
                  </a:lnTo>
                  <a:lnTo>
                    <a:pt x="83" y="1167"/>
                  </a:lnTo>
                  <a:lnTo>
                    <a:pt x="64" y="1163"/>
                  </a:lnTo>
                  <a:lnTo>
                    <a:pt x="46" y="1156"/>
                  </a:lnTo>
                  <a:lnTo>
                    <a:pt x="31" y="1147"/>
                  </a:lnTo>
                  <a:lnTo>
                    <a:pt x="17" y="1133"/>
                  </a:lnTo>
                  <a:lnTo>
                    <a:pt x="8" y="1118"/>
                  </a:lnTo>
                  <a:lnTo>
                    <a:pt x="1" y="1098"/>
                  </a:lnTo>
                  <a:lnTo>
                    <a:pt x="0" y="10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113940" tIns="56970" rIns="113940" bIns="56970" anchor="ctr"/>
            <a:lstStyle/>
            <a:p>
              <a:endParaRPr lang="en-US" sz="1200" dirty="0"/>
            </a:p>
          </p:txBody>
        </p:sp>
        <p:sp>
          <p:nvSpPr>
            <p:cNvPr id="127" name="Rectangle 44">
              <a:extLst>
                <a:ext uri="{FF2B5EF4-FFF2-40B4-BE49-F238E27FC236}">
                  <a16:creationId xmlns:a16="http://schemas.microsoft.com/office/drawing/2014/main" id="{69FF92AD-31DA-141A-CFF7-2AD6398D2455}"/>
                </a:ext>
              </a:extLst>
            </p:cNvPr>
            <p:cNvSpPr txBox="1">
              <a:spLocks noChangeArrowheads="1"/>
            </p:cNvSpPr>
            <p:nvPr>
              <p:custDataLst>
                <p:tags r:id="rId36"/>
              </p:custDataLst>
            </p:nvPr>
          </p:nvSpPr>
          <p:spPr bwMode="gray">
            <a:xfrm flipH="1">
              <a:off x="6298827" y="2132814"/>
              <a:ext cx="92974" cy="184666"/>
            </a:xfrm>
            <a:prstGeom prst="rect">
              <a:avLst/>
            </a:prstGeom>
            <a:noFill/>
            <a:ln/>
          </p:spPr>
          <p:txBody>
            <a:bodyPr vert="horz" wrap="none" lIns="0" tIns="0" rIns="0" bIns="0" rtlCol="0">
              <a:spAutoFit/>
            </a:bodyPr>
            <a:lstStyle>
              <a:lvl1pPr marL="0" indent="0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defRPr sz="14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3675" indent="-19208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5000"/>
                <a:buFont typeface="Arial" charset="0"/>
                <a:buChar char="▪"/>
                <a:defRPr sz="1400" baseline="0">
                  <a:solidFill>
                    <a:schemeClr val="tx1"/>
                  </a:solidFill>
                  <a:latin typeface="+mn-lt"/>
                </a:defRPr>
              </a:lvl2pPr>
              <a:lvl3pPr marL="457200" indent="-26193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–"/>
                <a:defRPr sz="1400" baseline="0">
                  <a:solidFill>
                    <a:schemeClr val="tx1"/>
                  </a:solidFill>
                  <a:latin typeface="+mn-lt"/>
                </a:defRPr>
              </a:lvl3pPr>
              <a:lvl4pPr marL="614363" indent="-1555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▫"/>
                <a:defRPr sz="1400" baseline="0">
                  <a:solidFill>
                    <a:schemeClr val="tx1"/>
                  </a:solidFill>
                  <a:latin typeface="+mn-lt"/>
                </a:defRPr>
              </a:lvl4pPr>
              <a:lvl5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 baseline="0">
                  <a:solidFill>
                    <a:schemeClr val="tx1"/>
                  </a:solidFill>
                  <a:latin typeface="+mn-lt"/>
                </a:defRPr>
              </a:lvl5pPr>
              <a:lvl6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6pPr>
              <a:lvl7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7pPr>
              <a:lvl8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8pPr>
              <a:lvl9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defTabSz="803384"/>
              <a:r>
                <a:rPr lang="en-US" sz="1200" kern="0" dirty="0"/>
                <a:t>ü</a:t>
              </a:r>
            </a:p>
          </p:txBody>
        </p:sp>
        <p:sp>
          <p:nvSpPr>
            <p:cNvPr id="128" name="Rectangle 45">
              <a:extLst>
                <a:ext uri="{FF2B5EF4-FFF2-40B4-BE49-F238E27FC236}">
                  <a16:creationId xmlns:a16="http://schemas.microsoft.com/office/drawing/2014/main" id="{8CB2F06B-72C3-884F-9E70-52E4920BA399}"/>
                </a:ext>
              </a:extLst>
            </p:cNvPr>
            <p:cNvSpPr txBox="1">
              <a:spLocks noChangeArrowheads="1"/>
            </p:cNvSpPr>
            <p:nvPr>
              <p:custDataLst>
                <p:tags r:id="rId37"/>
              </p:custDataLst>
            </p:nvPr>
          </p:nvSpPr>
          <p:spPr bwMode="gray">
            <a:xfrm flipH="1">
              <a:off x="6914732" y="2235130"/>
              <a:ext cx="92974" cy="184666"/>
            </a:xfrm>
            <a:prstGeom prst="rect">
              <a:avLst/>
            </a:prstGeom>
            <a:noFill/>
            <a:ln/>
          </p:spPr>
          <p:txBody>
            <a:bodyPr vert="horz" wrap="none" lIns="0" tIns="0" rIns="0" bIns="0" rtlCol="0">
              <a:spAutoFit/>
            </a:bodyPr>
            <a:lstStyle>
              <a:lvl1pPr marL="0" indent="0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defRPr sz="14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3675" indent="-19208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5000"/>
                <a:buFont typeface="Arial" charset="0"/>
                <a:buChar char="▪"/>
                <a:defRPr sz="1400" baseline="0">
                  <a:solidFill>
                    <a:schemeClr val="tx1"/>
                  </a:solidFill>
                  <a:latin typeface="+mn-lt"/>
                </a:defRPr>
              </a:lvl2pPr>
              <a:lvl3pPr marL="457200" indent="-26193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–"/>
                <a:defRPr sz="1400" baseline="0">
                  <a:solidFill>
                    <a:schemeClr val="tx1"/>
                  </a:solidFill>
                  <a:latin typeface="+mn-lt"/>
                </a:defRPr>
              </a:lvl3pPr>
              <a:lvl4pPr marL="614363" indent="-1555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▫"/>
                <a:defRPr sz="1400" baseline="0">
                  <a:solidFill>
                    <a:schemeClr val="tx1"/>
                  </a:solidFill>
                  <a:latin typeface="+mn-lt"/>
                </a:defRPr>
              </a:lvl4pPr>
              <a:lvl5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 baseline="0">
                  <a:solidFill>
                    <a:schemeClr val="tx1"/>
                  </a:solidFill>
                  <a:latin typeface="+mn-lt"/>
                </a:defRPr>
              </a:lvl5pPr>
              <a:lvl6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6pPr>
              <a:lvl7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7pPr>
              <a:lvl8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8pPr>
              <a:lvl9pPr marL="749808" indent="-1301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 baseline="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defTabSz="803384"/>
              <a:r>
                <a:rPr lang="en-US" sz="1200" kern="0" dirty="0"/>
                <a:t>ü</a:t>
              </a:r>
            </a:p>
          </p:txBody>
        </p:sp>
        <p:sp>
          <p:nvSpPr>
            <p:cNvPr id="129" name="Rectangle 47">
              <a:extLst>
                <a:ext uri="{FF2B5EF4-FFF2-40B4-BE49-F238E27FC236}">
                  <a16:creationId xmlns:a16="http://schemas.microsoft.com/office/drawing/2014/main" id="{6300439B-C960-1B8B-BAB2-5BEF67571E7D}"/>
                </a:ext>
              </a:extLst>
            </p:cNvPr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gray">
            <a:xfrm flipH="1">
              <a:off x="6278177" y="3024573"/>
              <a:ext cx="485923" cy="2542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lIns="93287" tIns="46644" rIns="93287" bIns="46644" anchor="ctr"/>
            <a:lstStyle/>
            <a:p>
              <a:pPr algn="ctr"/>
              <a:endParaRPr lang="en-US" sz="1200" dirty="0"/>
            </a:p>
          </p:txBody>
        </p:sp>
        <p:sp>
          <p:nvSpPr>
            <p:cNvPr id="130" name="Freeform 48">
              <a:extLst>
                <a:ext uri="{FF2B5EF4-FFF2-40B4-BE49-F238E27FC236}">
                  <a16:creationId xmlns:a16="http://schemas.microsoft.com/office/drawing/2014/main" id="{83490164-0E64-0488-36FA-10175F250EC7}"/>
                </a:ext>
              </a:extLst>
            </p:cNvPr>
            <p:cNvSpPr>
              <a:spLocks/>
            </p:cNvSpPr>
            <p:nvPr>
              <p:custDataLst>
                <p:tags r:id="rId39"/>
              </p:custDataLst>
            </p:nvPr>
          </p:nvSpPr>
          <p:spPr bwMode="gray">
            <a:xfrm flipH="1">
              <a:off x="6854806" y="3205984"/>
              <a:ext cx="511839" cy="268878"/>
            </a:xfrm>
            <a:custGeom>
              <a:avLst/>
              <a:gdLst>
                <a:gd name="T0" fmla="*/ 0 w 316"/>
                <a:gd name="T1" fmla="*/ 166 h 166"/>
                <a:gd name="T2" fmla="*/ 181 w 316"/>
                <a:gd name="T3" fmla="*/ 0 h 166"/>
                <a:gd name="T4" fmla="*/ 316 w 316"/>
                <a:gd name="T5" fmla="*/ 5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6" h="166">
                  <a:moveTo>
                    <a:pt x="0" y="166"/>
                  </a:moveTo>
                  <a:lnTo>
                    <a:pt x="181" y="0"/>
                  </a:lnTo>
                  <a:lnTo>
                    <a:pt x="316" y="55"/>
                  </a:lnTo>
                </a:path>
              </a:pathLst>
            </a:custGeom>
            <a:noFill/>
            <a:ln w="38100" cmpd="sng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/>
            </a:p>
          </p:txBody>
        </p:sp>
        <p:sp>
          <p:nvSpPr>
            <p:cNvPr id="131" name="Line 49">
              <a:extLst>
                <a:ext uri="{FF2B5EF4-FFF2-40B4-BE49-F238E27FC236}">
                  <a16:creationId xmlns:a16="http://schemas.microsoft.com/office/drawing/2014/main" id="{CD8CAEEB-C896-8B5D-1560-D8200599A96B}"/>
                </a:ext>
              </a:extLst>
            </p:cNvPr>
            <p:cNvSpPr>
              <a:spLocks noChangeShapeType="1"/>
            </p:cNvSpPr>
            <p:nvPr>
              <p:custDataLst>
                <p:tags r:id="rId40"/>
              </p:custDataLst>
            </p:nvPr>
          </p:nvSpPr>
          <p:spPr bwMode="gray">
            <a:xfrm flipH="1" flipV="1">
              <a:off x="6365642" y="3026191"/>
              <a:ext cx="447050" cy="25268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86134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9B79D080-0AB5-B426-4BDB-538EB4C548F0}"/>
              </a:ext>
            </a:extLst>
          </p:cNvPr>
          <p:cNvSpPr/>
          <p:nvPr/>
        </p:nvSpPr>
        <p:spPr>
          <a:xfrm>
            <a:off x="1" y="0"/>
            <a:ext cx="4008438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1CFD6E-6A3B-5CC9-88DA-8DBE4D143A39}"/>
              </a:ext>
            </a:extLst>
          </p:cNvPr>
          <p:cNvSpPr txBox="1"/>
          <p:nvPr/>
        </p:nvSpPr>
        <p:spPr>
          <a:xfrm>
            <a:off x="9774352" y="144379"/>
            <a:ext cx="168668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000" dirty="0"/>
              <a:t>Презентация инвесторам</a:t>
            </a:r>
            <a:r>
              <a:rPr lang="ru-RU" sz="1000" b="1" dirty="0">
                <a:solidFill>
                  <a:schemeClr val="accent5"/>
                </a:solidFill>
              </a:rPr>
              <a:t> / 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8630FA79-DD4A-BE2E-C3A8-63CF06A2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8787" y="144378"/>
            <a:ext cx="401981" cy="241301"/>
          </a:xfrm>
        </p:spPr>
        <p:txBody>
          <a:bodyPr/>
          <a:lstStyle/>
          <a:p>
            <a:pPr algn="ctr"/>
            <a:fld id="{DABAC4D9-511D-264E-BD43-5085AD3C7F6B}" type="slidenum">
              <a:rPr lang="ru-RU">
                <a:solidFill>
                  <a:schemeClr val="tx1"/>
                </a:solidFill>
              </a:rPr>
              <a:pPr algn="ctr"/>
              <a:t>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E80907-C7AD-136F-BB9E-43507CE6FE4B}"/>
              </a:ext>
            </a:extLst>
          </p:cNvPr>
          <p:cNvSpPr txBox="1"/>
          <p:nvPr/>
        </p:nvSpPr>
        <p:spPr>
          <a:xfrm>
            <a:off x="371477" y="3013501"/>
            <a:ext cx="2306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Oasis – </a:t>
            </a:r>
            <a:r>
              <a:rPr lang="ru-RU" sz="1600" b="1" dirty="0"/>
              <a:t>поставщик пакетных решений для Ваших офисов </a:t>
            </a: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DF1B9A9-221A-877F-D5AE-4840F1531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47" y="152474"/>
            <a:ext cx="1012415" cy="2413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80F279-FC17-C3EB-733C-4F9527CC3552}"/>
              </a:ext>
            </a:extLst>
          </p:cNvPr>
          <p:cNvSpPr txBox="1"/>
          <p:nvPr/>
        </p:nvSpPr>
        <p:spPr>
          <a:xfrm>
            <a:off x="4765478" y="2630847"/>
            <a:ext cx="9432925" cy="181588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ru-RU" sz="1600" b="1" dirty="0"/>
              <a:t>Клиенты </a:t>
            </a:r>
            <a:r>
              <a:rPr lang="en-GB" sz="1600" b="1" dirty="0"/>
              <a:t>Oasis </a:t>
            </a:r>
            <a:r>
              <a:rPr lang="ru-RU" sz="1600" b="1" dirty="0"/>
              <a:t>получают:</a:t>
            </a:r>
            <a:endParaRPr lang="en-GB" sz="1600" b="1" dirty="0"/>
          </a:p>
          <a:p>
            <a:pPr marL="285750" indent="-285750">
              <a:buFont typeface="Системный шрифт, обычный"/>
              <a:buChar char="‣"/>
            </a:pPr>
            <a:r>
              <a:rPr lang="ru-RU" sz="1600" b="1" dirty="0"/>
              <a:t>пакетные решения по </a:t>
            </a:r>
            <a:r>
              <a:rPr lang="ru-RU" sz="1600" b="1" dirty="0">
                <a:solidFill>
                  <a:schemeClr val="accent5"/>
                </a:solidFill>
              </a:rPr>
              <a:t>цифровой и аппаратной </a:t>
            </a:r>
            <a:br>
              <a:rPr lang="ru-RU" sz="1600" b="1" dirty="0">
                <a:solidFill>
                  <a:schemeClr val="accent5"/>
                </a:solidFill>
              </a:rPr>
            </a:br>
            <a:r>
              <a:rPr lang="ru-RU" sz="1600" b="1" dirty="0">
                <a:solidFill>
                  <a:schemeClr val="accent5"/>
                </a:solidFill>
              </a:rPr>
              <a:t>трансформации</a:t>
            </a:r>
            <a:r>
              <a:rPr lang="ru-RU" sz="1600" b="1" dirty="0"/>
              <a:t> рабочих пространств</a:t>
            </a:r>
          </a:p>
          <a:p>
            <a:pPr marL="285750" indent="-285750">
              <a:buFont typeface="Системный шрифт, обычный"/>
              <a:buChar char="‣"/>
            </a:pPr>
            <a:r>
              <a:rPr lang="ru-RU" sz="1600" b="1" dirty="0"/>
              <a:t>услуги по преобразованию </a:t>
            </a:r>
            <a:r>
              <a:rPr lang="ru-RU" sz="1600" b="1" dirty="0">
                <a:solidFill>
                  <a:schemeClr val="accent5"/>
                </a:solidFill>
              </a:rPr>
              <a:t>коворкингов в гибкие офисы </a:t>
            </a:r>
          </a:p>
          <a:p>
            <a:pPr marL="285750" indent="-285750">
              <a:buFont typeface="Системный шрифт, обычный"/>
              <a:buChar char="‣"/>
            </a:pPr>
            <a:r>
              <a:rPr lang="ru-RU" sz="1600" b="1" dirty="0"/>
              <a:t>техническое сопровождение внедренных решений</a:t>
            </a:r>
          </a:p>
          <a:p>
            <a:pPr marL="285750" indent="-285750">
              <a:buFont typeface="Системный шрифт, обычный"/>
              <a:buChar char="‣"/>
            </a:pPr>
            <a:r>
              <a:rPr lang="ru-RU" sz="1600" b="1" dirty="0"/>
              <a:t>персональный подход и </a:t>
            </a:r>
            <a:r>
              <a:rPr lang="ru-RU" sz="1600" b="1" dirty="0">
                <a:solidFill>
                  <a:schemeClr val="accent5"/>
                </a:solidFill>
              </a:rPr>
              <a:t>гибкие системы тарификации</a:t>
            </a:r>
          </a:p>
          <a:p>
            <a:pPr marL="285750" indent="-285750">
              <a:buFont typeface="Системный шрифт, обычный"/>
              <a:buChar char="‣"/>
            </a:pPr>
            <a:endParaRPr lang="ru-RU" sz="16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268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1CFD6E-6A3B-5CC9-88DA-8DBE4D143A39}"/>
              </a:ext>
            </a:extLst>
          </p:cNvPr>
          <p:cNvSpPr txBox="1"/>
          <p:nvPr/>
        </p:nvSpPr>
        <p:spPr>
          <a:xfrm>
            <a:off x="9774352" y="144379"/>
            <a:ext cx="168668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000" dirty="0"/>
              <a:t>Презентация инвесторам</a:t>
            </a:r>
            <a:r>
              <a:rPr lang="ru-RU" sz="1000" b="1" dirty="0">
                <a:solidFill>
                  <a:schemeClr val="accent5"/>
                </a:solidFill>
              </a:rPr>
              <a:t> / 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8630FA79-DD4A-BE2E-C3A8-63CF06A2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8787" y="144378"/>
            <a:ext cx="314093" cy="241301"/>
          </a:xfrm>
        </p:spPr>
        <p:txBody>
          <a:bodyPr/>
          <a:lstStyle/>
          <a:p>
            <a:pPr algn="ctr"/>
            <a:fld id="{DABAC4D9-511D-264E-BD43-5085AD3C7F6B}" type="slidenum">
              <a:rPr lang="ru-RU">
                <a:solidFill>
                  <a:schemeClr val="tx1"/>
                </a:solidFill>
              </a:rPr>
              <a:pPr algn="ctr"/>
              <a:t>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E80907-C7AD-136F-BB9E-43507CE6FE4B}"/>
              </a:ext>
            </a:extLst>
          </p:cNvPr>
          <p:cNvSpPr txBox="1"/>
          <p:nvPr/>
        </p:nvSpPr>
        <p:spPr>
          <a:xfrm>
            <a:off x="227013" y="469219"/>
            <a:ext cx="9432925" cy="584775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ru-RU" sz="1600" b="1" dirty="0"/>
              <a:t>Рынки с большим потенциалом развития коммерческой недвижимости расположены в </a:t>
            </a:r>
            <a:r>
              <a:rPr lang="ru-RU" sz="1600" b="1" dirty="0">
                <a:solidFill>
                  <a:schemeClr val="accent5"/>
                </a:solidFill>
              </a:rPr>
              <a:t>4 целевых регионах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18DE93B9-C543-6F8C-F1D2-28C988FD3F70}"/>
              </a:ext>
            </a:extLst>
          </p:cNvPr>
          <p:cNvGrpSpPr/>
          <p:nvPr/>
        </p:nvGrpSpPr>
        <p:grpSpPr>
          <a:xfrm>
            <a:off x="1920838" y="807773"/>
            <a:ext cx="11471523" cy="6050227"/>
            <a:chOff x="1300996" y="807773"/>
            <a:chExt cx="11471523" cy="6050227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8C461B3F-FA86-031F-7DC8-4CB6EFD7C792}"/>
                </a:ext>
              </a:extLst>
            </p:cNvPr>
            <p:cNvGrpSpPr/>
            <p:nvPr/>
          </p:nvGrpSpPr>
          <p:grpSpPr>
            <a:xfrm>
              <a:off x="1300996" y="807773"/>
              <a:ext cx="11471523" cy="6050227"/>
              <a:chOff x="1300996" y="807773"/>
              <a:chExt cx="11471523" cy="6050227"/>
            </a:xfrm>
          </p:grpSpPr>
          <mc:AlternateContent xmlns:mc="http://schemas.openxmlformats.org/markup-compatibility/2006">
            <mc:Choice xmlns:cx4="http://schemas.microsoft.com/office/drawing/2016/5/10/chartex" xmlns="" Requires="cx4">
              <p:graphicFrame>
                <p:nvGraphicFramePr>
                  <p:cNvPr id="2" name="Диаграмма 1">
                    <a:extLst>
                      <a:ext uri="{FF2B5EF4-FFF2-40B4-BE49-F238E27FC236}">
                        <a16:creationId xmlns:a16="http://schemas.microsoft.com/office/drawing/2014/main" id="{A0FD3CE0-3035-4A42-97FA-D9D69E79FA30}"/>
                      </a:ext>
                    </a:extLst>
                  </p:cNvPr>
                  <p:cNvGraphicFramePr/>
                  <p:nvPr/>
                </p:nvGraphicFramePr>
                <p:xfrm>
                  <a:off x="1300996" y="807773"/>
                  <a:ext cx="11471523" cy="5962883"/>
                </p:xfrm>
                <a:graphic>
                  <a:graphicData uri="http://schemas.microsoft.com/office/drawing/2014/chartex">
                    <cx:chart xmlns:cx="http://schemas.microsoft.com/office/drawing/2014/chartex" xmlns:r="http://schemas.openxmlformats.org/officeDocument/2006/relationships" r:id="rId2"/>
                  </a:graphicData>
                </a:graphic>
              </p:graphicFrame>
            </mc:Choice>
            <mc:Fallback>
              <p:pic>
                <p:nvPicPr>
                  <p:cNvPr id="2" name="Диаграмма 1">
                    <a:extLst>
                      <a:ext uri="{FF2B5EF4-FFF2-40B4-BE49-F238E27FC236}">
                        <a16:creationId xmlns:a16="http://schemas.microsoft.com/office/drawing/2014/main" id="{A0FD3CE0-3035-4A42-97FA-D9D69E79FA30}"/>
                      </a:ext>
                    </a:extLst>
                  </p:cNvPr>
                  <p:cNvPicPr>
                    <a:picLocks noGrp="1" noRot="1" noChangeAspect="1" noMove="1" noResize="1" noEditPoints="1" noAdjustHandles="1" noChangeArrowheads="1" noChangeShapeType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920838" y="807773"/>
                    <a:ext cx="11471523" cy="5962883"/>
                  </a:xfrm>
                  <a:prstGeom prst="rect">
                    <a:avLst/>
                  </a:prstGeom>
                </p:spPr>
              </p:pic>
            </mc:Fallback>
          </mc:AlternateContent>
          <p:sp>
            <p:nvSpPr>
              <p:cNvPr id="3" name="Прямоугольник 2">
                <a:extLst>
                  <a:ext uri="{FF2B5EF4-FFF2-40B4-BE49-F238E27FC236}">
                    <a16:creationId xmlns:a16="http://schemas.microsoft.com/office/drawing/2014/main" id="{E7063F6F-6432-D979-11C6-198E591C745E}"/>
                  </a:ext>
                </a:extLst>
              </p:cNvPr>
              <p:cNvSpPr/>
              <p:nvPr/>
            </p:nvSpPr>
            <p:spPr>
              <a:xfrm>
                <a:off x="11027229" y="6388781"/>
                <a:ext cx="1164771" cy="46921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591DCF5-A71D-A422-6685-A92F55DAE125}"/>
                </a:ext>
              </a:extLst>
            </p:cNvPr>
            <p:cNvSpPr/>
            <p:nvPr/>
          </p:nvSpPr>
          <p:spPr>
            <a:xfrm>
              <a:off x="2971307" y="1634440"/>
              <a:ext cx="1181591" cy="1338943"/>
            </a:xfrm>
            <a:prstGeom prst="rect">
              <a:avLst/>
            </a:prstGeom>
            <a:noFill/>
            <a:ln>
              <a:solidFill>
                <a:schemeClr val="tx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41E4BA1-79F9-2757-2908-FCDC43FDFA50}"/>
                </a:ext>
              </a:extLst>
            </p:cNvPr>
            <p:cNvSpPr/>
            <p:nvPr/>
          </p:nvSpPr>
          <p:spPr>
            <a:xfrm>
              <a:off x="1692237" y="3367202"/>
              <a:ext cx="1181592" cy="693169"/>
            </a:xfrm>
            <a:prstGeom prst="rect">
              <a:avLst/>
            </a:prstGeom>
            <a:noFill/>
            <a:ln>
              <a:solidFill>
                <a:schemeClr val="tx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7FA1504-6849-A698-2654-860E1D15B463}"/>
                </a:ext>
              </a:extLst>
            </p:cNvPr>
            <p:cNvSpPr/>
            <p:nvPr/>
          </p:nvSpPr>
          <p:spPr>
            <a:xfrm>
              <a:off x="4250380" y="3367202"/>
              <a:ext cx="2368134" cy="2456655"/>
            </a:xfrm>
            <a:prstGeom prst="rect">
              <a:avLst/>
            </a:prstGeom>
            <a:noFill/>
            <a:ln>
              <a:solidFill>
                <a:schemeClr val="tx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E957BAAA-D31C-1EE0-2D24-610388741F5D}"/>
                </a:ext>
              </a:extLst>
            </p:cNvPr>
            <p:cNvSpPr/>
            <p:nvPr/>
          </p:nvSpPr>
          <p:spPr>
            <a:xfrm>
              <a:off x="2971308" y="2971800"/>
              <a:ext cx="1181592" cy="1088571"/>
            </a:xfrm>
            <a:prstGeom prst="rect">
              <a:avLst/>
            </a:prstGeom>
            <a:noFill/>
            <a:ln>
              <a:solidFill>
                <a:schemeClr val="tx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0E3680E-71BE-1C00-A304-3C3B54D79A0C}"/>
              </a:ext>
            </a:extLst>
          </p:cNvPr>
          <p:cNvSpPr txBox="1"/>
          <p:nvPr/>
        </p:nvSpPr>
        <p:spPr>
          <a:xfrm>
            <a:off x="243495" y="3512215"/>
            <a:ext cx="199445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>
                <a:solidFill>
                  <a:schemeClr val="accent2"/>
                </a:solidFill>
              </a:rPr>
              <a:t>Южный</a:t>
            </a:r>
          </a:p>
          <a:p>
            <a:r>
              <a:rPr lang="ru-RU" sz="1000" dirty="0"/>
              <a:t>Объем рынка: 75 млрд руб.</a:t>
            </a:r>
          </a:p>
          <a:p>
            <a:r>
              <a:rPr lang="ru-RU" sz="1000" dirty="0"/>
              <a:t>Сотрудники:     2330 шт. ед.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0B004E-B0F9-E37B-CC6F-426FD8AC5EE9}"/>
              </a:ext>
            </a:extLst>
          </p:cNvPr>
          <p:cNvSpPr txBox="1"/>
          <p:nvPr/>
        </p:nvSpPr>
        <p:spPr>
          <a:xfrm>
            <a:off x="269120" y="5269859"/>
            <a:ext cx="206498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>
                <a:solidFill>
                  <a:schemeClr val="accent2"/>
                </a:solidFill>
              </a:rPr>
              <a:t>Уральский</a:t>
            </a:r>
          </a:p>
          <a:p>
            <a:r>
              <a:rPr lang="ru-RU" sz="1000" dirty="0"/>
              <a:t>Объем рынка: 131 млрд руб.</a:t>
            </a:r>
          </a:p>
          <a:p>
            <a:r>
              <a:rPr lang="ru-RU" sz="1000" dirty="0"/>
              <a:t>Сотрудники:     4679 шт. ед.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350C55-2B08-B5D2-3006-C0619F7F9A00}"/>
              </a:ext>
            </a:extLst>
          </p:cNvPr>
          <p:cNvSpPr txBox="1"/>
          <p:nvPr/>
        </p:nvSpPr>
        <p:spPr>
          <a:xfrm>
            <a:off x="269120" y="1612787"/>
            <a:ext cx="21002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>
                <a:solidFill>
                  <a:schemeClr val="accent5"/>
                </a:solidFill>
              </a:rPr>
              <a:t>Центральный</a:t>
            </a:r>
          </a:p>
          <a:p>
            <a:r>
              <a:rPr lang="ru-RU" sz="1000" dirty="0"/>
              <a:t>Объем рынка: 945 млрд руб.</a:t>
            </a:r>
            <a:r>
              <a:rPr lang="en-GB" sz="1000" dirty="0"/>
              <a:t>*</a:t>
            </a:r>
            <a:endParaRPr lang="ru-RU" sz="1000" dirty="0"/>
          </a:p>
          <a:p>
            <a:r>
              <a:rPr lang="ru-RU" sz="1000" dirty="0"/>
              <a:t>Сотрудники:    12077 шт. ед.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FC2D6BD-49D6-1E0E-0303-E320173C5064}"/>
              </a:ext>
            </a:extLst>
          </p:cNvPr>
          <p:cNvSpPr txBox="1"/>
          <p:nvPr/>
        </p:nvSpPr>
        <p:spPr>
          <a:xfrm>
            <a:off x="243495" y="4391037"/>
            <a:ext cx="199445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>
                <a:solidFill>
                  <a:schemeClr val="accent2"/>
                </a:solidFill>
              </a:rPr>
              <a:t>Волжский</a:t>
            </a:r>
          </a:p>
          <a:p>
            <a:r>
              <a:rPr lang="ru-RU" sz="1000" dirty="0"/>
              <a:t>Объем рынка: 75 млрд руб.</a:t>
            </a:r>
          </a:p>
          <a:p>
            <a:r>
              <a:rPr lang="ru-RU" sz="1000" dirty="0"/>
              <a:t>Сотрудники:     3247 шт. ед.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E65ECC-BC5E-CE63-C106-59D6930E3DEB}"/>
              </a:ext>
            </a:extLst>
          </p:cNvPr>
          <p:cNvSpPr txBox="1"/>
          <p:nvPr/>
        </p:nvSpPr>
        <p:spPr>
          <a:xfrm>
            <a:off x="269120" y="6546595"/>
            <a:ext cx="104868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solidFill>
                  <a:schemeClr val="tx2"/>
                </a:solidFill>
              </a:rPr>
              <a:t>Источник: Спарк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BF1BE69-949E-5A87-38CF-F1F1912BC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247" y="152474"/>
            <a:ext cx="1012415" cy="2413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D3472FD-ADA2-F3B1-578A-15B04DA74775}"/>
              </a:ext>
            </a:extLst>
          </p:cNvPr>
          <p:cNvSpPr txBox="1"/>
          <p:nvPr/>
        </p:nvSpPr>
        <p:spPr>
          <a:xfrm>
            <a:off x="9561738" y="6546595"/>
            <a:ext cx="26677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>
                <a:solidFill>
                  <a:schemeClr val="tx2"/>
                </a:solidFill>
              </a:rPr>
              <a:t>* - </a:t>
            </a:r>
            <a:r>
              <a:rPr lang="ru-RU" sz="800" dirty="0">
                <a:solidFill>
                  <a:schemeClr val="tx2"/>
                </a:solidFill>
              </a:rPr>
              <a:t>рынок сдачи офисных помещений на 2023 г.</a:t>
            </a:r>
          </a:p>
        </p:txBody>
      </p:sp>
    </p:spTree>
    <p:extLst>
      <p:ext uri="{BB962C8B-B14F-4D97-AF65-F5344CB8AC3E}">
        <p14:creationId xmlns:p14="http://schemas.microsoft.com/office/powerpoint/2010/main" val="1885215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EFC33DE-0CE5-D3D8-3FA9-31592EA79D6E}"/>
              </a:ext>
            </a:extLst>
          </p:cNvPr>
          <p:cNvPicPr>
            <a:picLocks noChangeAspect="1"/>
          </p:cNvPicPr>
          <p:nvPr/>
        </p:nvPicPr>
        <p:blipFill rotWithShape="1">
          <a:blip r:embed="rId30"/>
          <a:srcRect l="6353" t="14394" r="4146" b="22607"/>
          <a:stretch/>
        </p:blipFill>
        <p:spPr>
          <a:xfrm>
            <a:off x="269120" y="144378"/>
            <a:ext cx="1031876" cy="24130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D1CFD6E-6A3B-5CC9-88DA-8DBE4D143A39}"/>
              </a:ext>
            </a:extLst>
          </p:cNvPr>
          <p:cNvSpPr txBox="1"/>
          <p:nvPr/>
        </p:nvSpPr>
        <p:spPr>
          <a:xfrm>
            <a:off x="9774352" y="144379"/>
            <a:ext cx="168668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000" dirty="0"/>
              <a:t>Презентация инвесторам</a:t>
            </a:r>
            <a:r>
              <a:rPr lang="ru-RU" sz="1000" b="1" dirty="0">
                <a:solidFill>
                  <a:schemeClr val="accent5"/>
                </a:solidFill>
              </a:rPr>
              <a:t> / 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8630FA79-DD4A-BE2E-C3A8-63CF06A2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8787" y="144378"/>
            <a:ext cx="412525" cy="273499"/>
          </a:xfrm>
        </p:spPr>
        <p:txBody>
          <a:bodyPr/>
          <a:lstStyle/>
          <a:p>
            <a:pPr algn="ctr"/>
            <a:fld id="{DABAC4D9-511D-264E-BD43-5085AD3C7F6B}" type="slidenum">
              <a:rPr lang="ru-RU">
                <a:solidFill>
                  <a:schemeClr val="tx1"/>
                </a:solidFill>
              </a:rPr>
              <a:pPr algn="ctr"/>
              <a:t>6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E80907-C7AD-136F-BB9E-43507CE6FE4B}"/>
              </a:ext>
            </a:extLst>
          </p:cNvPr>
          <p:cNvSpPr txBox="1"/>
          <p:nvPr/>
        </p:nvSpPr>
        <p:spPr>
          <a:xfrm>
            <a:off x="227013" y="469219"/>
            <a:ext cx="9432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Для каждого клиента – свой пакет услуг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82CD46-8097-EFF3-34A5-5941943E7A33}"/>
              </a:ext>
            </a:extLst>
          </p:cNvPr>
          <p:cNvSpPr txBox="1"/>
          <p:nvPr/>
        </p:nvSpPr>
        <p:spPr>
          <a:xfrm>
            <a:off x="269120" y="6546595"/>
            <a:ext cx="15760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solidFill>
                  <a:schemeClr val="tx2"/>
                </a:solidFill>
              </a:rPr>
              <a:t>Источник: анализ команды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DA8DD5B-E8F2-C4B2-D457-AB4D6EEC5D70}"/>
              </a:ext>
            </a:extLst>
          </p:cNvPr>
          <p:cNvGrpSpPr/>
          <p:nvPr/>
        </p:nvGrpSpPr>
        <p:grpSpPr>
          <a:xfrm>
            <a:off x="760166" y="1894689"/>
            <a:ext cx="4079207" cy="3550218"/>
            <a:chOff x="3172795" y="892766"/>
            <a:chExt cx="5170928" cy="4500366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34854EB1-84EC-AA94-8572-C0AAC808C3E5}"/>
                </a:ext>
              </a:extLst>
            </p:cNvPr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 rot="10800000">
              <a:off x="5162012" y="892766"/>
              <a:ext cx="3181711" cy="3000244"/>
            </a:xfrm>
            <a:custGeom>
              <a:avLst/>
              <a:gdLst>
                <a:gd name="T0" fmla="*/ 2302 w 2304"/>
                <a:gd name="T1" fmla="*/ 1212 h 2304"/>
                <a:gd name="T2" fmla="*/ 2280 w 2304"/>
                <a:gd name="T3" fmla="*/ 1384 h 2304"/>
                <a:gd name="T4" fmla="*/ 2234 w 2304"/>
                <a:gd name="T5" fmla="*/ 1548 h 2304"/>
                <a:gd name="T6" fmla="*/ 2164 w 2304"/>
                <a:gd name="T7" fmla="*/ 1702 h 2304"/>
                <a:gd name="T8" fmla="*/ 2076 w 2304"/>
                <a:gd name="T9" fmla="*/ 1842 h 2304"/>
                <a:gd name="T10" fmla="*/ 1966 w 2304"/>
                <a:gd name="T11" fmla="*/ 1966 h 2304"/>
                <a:gd name="T12" fmla="*/ 1842 w 2304"/>
                <a:gd name="T13" fmla="*/ 2076 h 2304"/>
                <a:gd name="T14" fmla="*/ 1702 w 2304"/>
                <a:gd name="T15" fmla="*/ 2164 h 2304"/>
                <a:gd name="T16" fmla="*/ 1548 w 2304"/>
                <a:gd name="T17" fmla="*/ 2234 h 2304"/>
                <a:gd name="T18" fmla="*/ 1384 w 2304"/>
                <a:gd name="T19" fmla="*/ 2280 h 2304"/>
                <a:gd name="T20" fmla="*/ 1212 w 2304"/>
                <a:gd name="T21" fmla="*/ 2302 h 2304"/>
                <a:gd name="T22" fmla="*/ 1092 w 2304"/>
                <a:gd name="T23" fmla="*/ 2302 h 2304"/>
                <a:gd name="T24" fmla="*/ 920 w 2304"/>
                <a:gd name="T25" fmla="*/ 2280 h 2304"/>
                <a:gd name="T26" fmla="*/ 756 w 2304"/>
                <a:gd name="T27" fmla="*/ 2234 h 2304"/>
                <a:gd name="T28" fmla="*/ 602 w 2304"/>
                <a:gd name="T29" fmla="*/ 2164 h 2304"/>
                <a:gd name="T30" fmla="*/ 462 w 2304"/>
                <a:gd name="T31" fmla="*/ 2076 h 2304"/>
                <a:gd name="T32" fmla="*/ 338 w 2304"/>
                <a:gd name="T33" fmla="*/ 1966 h 2304"/>
                <a:gd name="T34" fmla="*/ 228 w 2304"/>
                <a:gd name="T35" fmla="*/ 1842 h 2304"/>
                <a:gd name="T36" fmla="*/ 140 w 2304"/>
                <a:gd name="T37" fmla="*/ 1702 h 2304"/>
                <a:gd name="T38" fmla="*/ 70 w 2304"/>
                <a:gd name="T39" fmla="*/ 1548 h 2304"/>
                <a:gd name="T40" fmla="*/ 24 w 2304"/>
                <a:gd name="T41" fmla="*/ 1384 h 2304"/>
                <a:gd name="T42" fmla="*/ 2 w 2304"/>
                <a:gd name="T43" fmla="*/ 1212 h 2304"/>
                <a:gd name="T44" fmla="*/ 2 w 2304"/>
                <a:gd name="T45" fmla="*/ 1092 h 2304"/>
                <a:gd name="T46" fmla="*/ 24 w 2304"/>
                <a:gd name="T47" fmla="*/ 920 h 2304"/>
                <a:gd name="T48" fmla="*/ 70 w 2304"/>
                <a:gd name="T49" fmla="*/ 756 h 2304"/>
                <a:gd name="T50" fmla="*/ 140 w 2304"/>
                <a:gd name="T51" fmla="*/ 602 h 2304"/>
                <a:gd name="T52" fmla="*/ 228 w 2304"/>
                <a:gd name="T53" fmla="*/ 462 h 2304"/>
                <a:gd name="T54" fmla="*/ 338 w 2304"/>
                <a:gd name="T55" fmla="*/ 338 h 2304"/>
                <a:gd name="T56" fmla="*/ 462 w 2304"/>
                <a:gd name="T57" fmla="*/ 228 h 2304"/>
                <a:gd name="T58" fmla="*/ 602 w 2304"/>
                <a:gd name="T59" fmla="*/ 140 h 2304"/>
                <a:gd name="T60" fmla="*/ 756 w 2304"/>
                <a:gd name="T61" fmla="*/ 70 h 2304"/>
                <a:gd name="T62" fmla="*/ 920 w 2304"/>
                <a:gd name="T63" fmla="*/ 24 h 2304"/>
                <a:gd name="T64" fmla="*/ 1092 w 2304"/>
                <a:gd name="T65" fmla="*/ 2 h 2304"/>
                <a:gd name="T66" fmla="*/ 1212 w 2304"/>
                <a:gd name="T67" fmla="*/ 2 h 2304"/>
                <a:gd name="T68" fmla="*/ 1384 w 2304"/>
                <a:gd name="T69" fmla="*/ 24 h 2304"/>
                <a:gd name="T70" fmla="*/ 1548 w 2304"/>
                <a:gd name="T71" fmla="*/ 70 h 2304"/>
                <a:gd name="T72" fmla="*/ 1702 w 2304"/>
                <a:gd name="T73" fmla="*/ 140 h 2304"/>
                <a:gd name="T74" fmla="*/ 1842 w 2304"/>
                <a:gd name="T75" fmla="*/ 228 h 2304"/>
                <a:gd name="T76" fmla="*/ 1966 w 2304"/>
                <a:gd name="T77" fmla="*/ 338 h 2304"/>
                <a:gd name="T78" fmla="*/ 2076 w 2304"/>
                <a:gd name="T79" fmla="*/ 462 h 2304"/>
                <a:gd name="T80" fmla="*/ 2164 w 2304"/>
                <a:gd name="T81" fmla="*/ 602 h 2304"/>
                <a:gd name="T82" fmla="*/ 2234 w 2304"/>
                <a:gd name="T83" fmla="*/ 756 h 2304"/>
                <a:gd name="T84" fmla="*/ 2280 w 2304"/>
                <a:gd name="T85" fmla="*/ 920 h 2304"/>
                <a:gd name="T86" fmla="*/ 2302 w 2304"/>
                <a:gd name="T87" fmla="*/ 1092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04" h="2304">
                  <a:moveTo>
                    <a:pt x="2304" y="1152"/>
                  </a:moveTo>
                  <a:lnTo>
                    <a:pt x="2304" y="1152"/>
                  </a:lnTo>
                  <a:lnTo>
                    <a:pt x="2302" y="1212"/>
                  </a:lnTo>
                  <a:lnTo>
                    <a:pt x="2298" y="1270"/>
                  </a:lnTo>
                  <a:lnTo>
                    <a:pt x="2290" y="1328"/>
                  </a:lnTo>
                  <a:lnTo>
                    <a:pt x="2280" y="1384"/>
                  </a:lnTo>
                  <a:lnTo>
                    <a:pt x="2268" y="1440"/>
                  </a:lnTo>
                  <a:lnTo>
                    <a:pt x="2252" y="1494"/>
                  </a:lnTo>
                  <a:lnTo>
                    <a:pt x="2234" y="1548"/>
                  </a:lnTo>
                  <a:lnTo>
                    <a:pt x="2214" y="1600"/>
                  </a:lnTo>
                  <a:lnTo>
                    <a:pt x="2190" y="1652"/>
                  </a:lnTo>
                  <a:lnTo>
                    <a:pt x="2164" y="1702"/>
                  </a:lnTo>
                  <a:lnTo>
                    <a:pt x="2138" y="1750"/>
                  </a:lnTo>
                  <a:lnTo>
                    <a:pt x="2108" y="1796"/>
                  </a:lnTo>
                  <a:lnTo>
                    <a:pt x="2076" y="1842"/>
                  </a:lnTo>
                  <a:lnTo>
                    <a:pt x="2040" y="1884"/>
                  </a:lnTo>
                  <a:lnTo>
                    <a:pt x="2004" y="1926"/>
                  </a:lnTo>
                  <a:lnTo>
                    <a:pt x="1966" y="1966"/>
                  </a:lnTo>
                  <a:lnTo>
                    <a:pt x="1926" y="2004"/>
                  </a:lnTo>
                  <a:lnTo>
                    <a:pt x="1884" y="2040"/>
                  </a:lnTo>
                  <a:lnTo>
                    <a:pt x="1842" y="2076"/>
                  </a:lnTo>
                  <a:lnTo>
                    <a:pt x="1796" y="2108"/>
                  </a:lnTo>
                  <a:lnTo>
                    <a:pt x="1750" y="2138"/>
                  </a:lnTo>
                  <a:lnTo>
                    <a:pt x="1702" y="2164"/>
                  </a:lnTo>
                  <a:lnTo>
                    <a:pt x="1652" y="2190"/>
                  </a:lnTo>
                  <a:lnTo>
                    <a:pt x="1600" y="2214"/>
                  </a:lnTo>
                  <a:lnTo>
                    <a:pt x="1548" y="2234"/>
                  </a:lnTo>
                  <a:lnTo>
                    <a:pt x="1494" y="2252"/>
                  </a:lnTo>
                  <a:lnTo>
                    <a:pt x="1440" y="2268"/>
                  </a:lnTo>
                  <a:lnTo>
                    <a:pt x="1384" y="2280"/>
                  </a:lnTo>
                  <a:lnTo>
                    <a:pt x="1328" y="2290"/>
                  </a:lnTo>
                  <a:lnTo>
                    <a:pt x="1270" y="2298"/>
                  </a:lnTo>
                  <a:lnTo>
                    <a:pt x="1212" y="2302"/>
                  </a:lnTo>
                  <a:lnTo>
                    <a:pt x="1152" y="2304"/>
                  </a:lnTo>
                  <a:lnTo>
                    <a:pt x="1152" y="2304"/>
                  </a:lnTo>
                  <a:lnTo>
                    <a:pt x="1092" y="2302"/>
                  </a:lnTo>
                  <a:lnTo>
                    <a:pt x="1034" y="2298"/>
                  </a:lnTo>
                  <a:lnTo>
                    <a:pt x="976" y="2290"/>
                  </a:lnTo>
                  <a:lnTo>
                    <a:pt x="920" y="2280"/>
                  </a:lnTo>
                  <a:lnTo>
                    <a:pt x="864" y="2268"/>
                  </a:lnTo>
                  <a:lnTo>
                    <a:pt x="810" y="2252"/>
                  </a:lnTo>
                  <a:lnTo>
                    <a:pt x="756" y="2234"/>
                  </a:lnTo>
                  <a:lnTo>
                    <a:pt x="704" y="2214"/>
                  </a:lnTo>
                  <a:lnTo>
                    <a:pt x="652" y="2190"/>
                  </a:lnTo>
                  <a:lnTo>
                    <a:pt x="602" y="2164"/>
                  </a:lnTo>
                  <a:lnTo>
                    <a:pt x="554" y="2138"/>
                  </a:lnTo>
                  <a:lnTo>
                    <a:pt x="508" y="2108"/>
                  </a:lnTo>
                  <a:lnTo>
                    <a:pt x="462" y="2076"/>
                  </a:lnTo>
                  <a:lnTo>
                    <a:pt x="420" y="2040"/>
                  </a:lnTo>
                  <a:lnTo>
                    <a:pt x="378" y="2004"/>
                  </a:lnTo>
                  <a:lnTo>
                    <a:pt x="338" y="1966"/>
                  </a:lnTo>
                  <a:lnTo>
                    <a:pt x="300" y="1926"/>
                  </a:lnTo>
                  <a:lnTo>
                    <a:pt x="264" y="1884"/>
                  </a:lnTo>
                  <a:lnTo>
                    <a:pt x="228" y="1842"/>
                  </a:lnTo>
                  <a:lnTo>
                    <a:pt x="196" y="1796"/>
                  </a:lnTo>
                  <a:lnTo>
                    <a:pt x="166" y="1750"/>
                  </a:lnTo>
                  <a:lnTo>
                    <a:pt x="140" y="1702"/>
                  </a:lnTo>
                  <a:lnTo>
                    <a:pt x="114" y="1652"/>
                  </a:lnTo>
                  <a:lnTo>
                    <a:pt x="90" y="1600"/>
                  </a:lnTo>
                  <a:lnTo>
                    <a:pt x="70" y="1548"/>
                  </a:lnTo>
                  <a:lnTo>
                    <a:pt x="52" y="1494"/>
                  </a:lnTo>
                  <a:lnTo>
                    <a:pt x="36" y="1440"/>
                  </a:lnTo>
                  <a:lnTo>
                    <a:pt x="24" y="1384"/>
                  </a:lnTo>
                  <a:lnTo>
                    <a:pt x="14" y="1328"/>
                  </a:lnTo>
                  <a:lnTo>
                    <a:pt x="6" y="1270"/>
                  </a:lnTo>
                  <a:lnTo>
                    <a:pt x="2" y="1212"/>
                  </a:lnTo>
                  <a:lnTo>
                    <a:pt x="0" y="1152"/>
                  </a:lnTo>
                  <a:lnTo>
                    <a:pt x="0" y="1152"/>
                  </a:lnTo>
                  <a:lnTo>
                    <a:pt x="2" y="1092"/>
                  </a:lnTo>
                  <a:lnTo>
                    <a:pt x="6" y="1034"/>
                  </a:lnTo>
                  <a:lnTo>
                    <a:pt x="14" y="976"/>
                  </a:lnTo>
                  <a:lnTo>
                    <a:pt x="24" y="920"/>
                  </a:lnTo>
                  <a:lnTo>
                    <a:pt x="36" y="864"/>
                  </a:lnTo>
                  <a:lnTo>
                    <a:pt x="52" y="810"/>
                  </a:lnTo>
                  <a:lnTo>
                    <a:pt x="70" y="756"/>
                  </a:lnTo>
                  <a:lnTo>
                    <a:pt x="90" y="704"/>
                  </a:lnTo>
                  <a:lnTo>
                    <a:pt x="114" y="652"/>
                  </a:lnTo>
                  <a:lnTo>
                    <a:pt x="140" y="602"/>
                  </a:lnTo>
                  <a:lnTo>
                    <a:pt x="166" y="554"/>
                  </a:lnTo>
                  <a:lnTo>
                    <a:pt x="196" y="508"/>
                  </a:lnTo>
                  <a:lnTo>
                    <a:pt x="228" y="462"/>
                  </a:lnTo>
                  <a:lnTo>
                    <a:pt x="264" y="420"/>
                  </a:lnTo>
                  <a:lnTo>
                    <a:pt x="300" y="378"/>
                  </a:lnTo>
                  <a:lnTo>
                    <a:pt x="338" y="338"/>
                  </a:lnTo>
                  <a:lnTo>
                    <a:pt x="378" y="300"/>
                  </a:lnTo>
                  <a:lnTo>
                    <a:pt x="420" y="264"/>
                  </a:lnTo>
                  <a:lnTo>
                    <a:pt x="462" y="228"/>
                  </a:lnTo>
                  <a:lnTo>
                    <a:pt x="508" y="196"/>
                  </a:lnTo>
                  <a:lnTo>
                    <a:pt x="554" y="166"/>
                  </a:lnTo>
                  <a:lnTo>
                    <a:pt x="602" y="140"/>
                  </a:lnTo>
                  <a:lnTo>
                    <a:pt x="652" y="114"/>
                  </a:lnTo>
                  <a:lnTo>
                    <a:pt x="704" y="90"/>
                  </a:lnTo>
                  <a:lnTo>
                    <a:pt x="756" y="70"/>
                  </a:lnTo>
                  <a:lnTo>
                    <a:pt x="810" y="52"/>
                  </a:lnTo>
                  <a:lnTo>
                    <a:pt x="864" y="36"/>
                  </a:lnTo>
                  <a:lnTo>
                    <a:pt x="920" y="24"/>
                  </a:lnTo>
                  <a:lnTo>
                    <a:pt x="976" y="14"/>
                  </a:lnTo>
                  <a:lnTo>
                    <a:pt x="1034" y="6"/>
                  </a:lnTo>
                  <a:lnTo>
                    <a:pt x="1092" y="2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212" y="2"/>
                  </a:lnTo>
                  <a:lnTo>
                    <a:pt x="1270" y="6"/>
                  </a:lnTo>
                  <a:lnTo>
                    <a:pt x="1328" y="14"/>
                  </a:lnTo>
                  <a:lnTo>
                    <a:pt x="1384" y="24"/>
                  </a:lnTo>
                  <a:lnTo>
                    <a:pt x="1440" y="36"/>
                  </a:lnTo>
                  <a:lnTo>
                    <a:pt x="1494" y="52"/>
                  </a:lnTo>
                  <a:lnTo>
                    <a:pt x="1548" y="70"/>
                  </a:lnTo>
                  <a:lnTo>
                    <a:pt x="1600" y="90"/>
                  </a:lnTo>
                  <a:lnTo>
                    <a:pt x="1652" y="114"/>
                  </a:lnTo>
                  <a:lnTo>
                    <a:pt x="1702" y="140"/>
                  </a:lnTo>
                  <a:lnTo>
                    <a:pt x="1750" y="166"/>
                  </a:lnTo>
                  <a:lnTo>
                    <a:pt x="1796" y="196"/>
                  </a:lnTo>
                  <a:lnTo>
                    <a:pt x="1842" y="228"/>
                  </a:lnTo>
                  <a:lnTo>
                    <a:pt x="1884" y="264"/>
                  </a:lnTo>
                  <a:lnTo>
                    <a:pt x="1926" y="300"/>
                  </a:lnTo>
                  <a:lnTo>
                    <a:pt x="1966" y="338"/>
                  </a:lnTo>
                  <a:lnTo>
                    <a:pt x="2004" y="378"/>
                  </a:lnTo>
                  <a:lnTo>
                    <a:pt x="2040" y="420"/>
                  </a:lnTo>
                  <a:lnTo>
                    <a:pt x="2076" y="462"/>
                  </a:lnTo>
                  <a:lnTo>
                    <a:pt x="2108" y="508"/>
                  </a:lnTo>
                  <a:lnTo>
                    <a:pt x="2138" y="554"/>
                  </a:lnTo>
                  <a:lnTo>
                    <a:pt x="2164" y="602"/>
                  </a:lnTo>
                  <a:lnTo>
                    <a:pt x="2190" y="652"/>
                  </a:lnTo>
                  <a:lnTo>
                    <a:pt x="2214" y="704"/>
                  </a:lnTo>
                  <a:lnTo>
                    <a:pt x="2234" y="756"/>
                  </a:lnTo>
                  <a:lnTo>
                    <a:pt x="2252" y="810"/>
                  </a:lnTo>
                  <a:lnTo>
                    <a:pt x="2268" y="864"/>
                  </a:lnTo>
                  <a:lnTo>
                    <a:pt x="2280" y="920"/>
                  </a:lnTo>
                  <a:lnTo>
                    <a:pt x="2290" y="976"/>
                  </a:lnTo>
                  <a:lnTo>
                    <a:pt x="2298" y="1034"/>
                  </a:lnTo>
                  <a:lnTo>
                    <a:pt x="2302" y="1092"/>
                  </a:lnTo>
                  <a:lnTo>
                    <a:pt x="2304" y="1152"/>
                  </a:lnTo>
                  <a:lnTo>
                    <a:pt x="2304" y="1152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133CDF68-322E-08FA-970F-066DA4549B3C}"/>
                </a:ext>
              </a:extLst>
            </p:cNvPr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 rot="10800000">
              <a:off x="4163084" y="2392888"/>
              <a:ext cx="3183439" cy="3000244"/>
            </a:xfrm>
            <a:custGeom>
              <a:avLst/>
              <a:gdLst>
                <a:gd name="T0" fmla="*/ 2302 w 2304"/>
                <a:gd name="T1" fmla="*/ 1212 h 2304"/>
                <a:gd name="T2" fmla="*/ 2280 w 2304"/>
                <a:gd name="T3" fmla="*/ 1384 h 2304"/>
                <a:gd name="T4" fmla="*/ 2234 w 2304"/>
                <a:gd name="T5" fmla="*/ 1548 h 2304"/>
                <a:gd name="T6" fmla="*/ 2164 w 2304"/>
                <a:gd name="T7" fmla="*/ 1702 h 2304"/>
                <a:gd name="T8" fmla="*/ 2076 w 2304"/>
                <a:gd name="T9" fmla="*/ 1842 h 2304"/>
                <a:gd name="T10" fmla="*/ 1966 w 2304"/>
                <a:gd name="T11" fmla="*/ 1966 h 2304"/>
                <a:gd name="T12" fmla="*/ 1842 w 2304"/>
                <a:gd name="T13" fmla="*/ 2076 h 2304"/>
                <a:gd name="T14" fmla="*/ 1702 w 2304"/>
                <a:gd name="T15" fmla="*/ 2164 h 2304"/>
                <a:gd name="T16" fmla="*/ 1548 w 2304"/>
                <a:gd name="T17" fmla="*/ 2234 h 2304"/>
                <a:gd name="T18" fmla="*/ 1384 w 2304"/>
                <a:gd name="T19" fmla="*/ 2280 h 2304"/>
                <a:gd name="T20" fmla="*/ 1212 w 2304"/>
                <a:gd name="T21" fmla="*/ 2302 h 2304"/>
                <a:gd name="T22" fmla="*/ 1092 w 2304"/>
                <a:gd name="T23" fmla="*/ 2302 h 2304"/>
                <a:gd name="T24" fmla="*/ 920 w 2304"/>
                <a:gd name="T25" fmla="*/ 2280 h 2304"/>
                <a:gd name="T26" fmla="*/ 756 w 2304"/>
                <a:gd name="T27" fmla="*/ 2234 h 2304"/>
                <a:gd name="T28" fmla="*/ 602 w 2304"/>
                <a:gd name="T29" fmla="*/ 2164 h 2304"/>
                <a:gd name="T30" fmla="*/ 462 w 2304"/>
                <a:gd name="T31" fmla="*/ 2076 h 2304"/>
                <a:gd name="T32" fmla="*/ 338 w 2304"/>
                <a:gd name="T33" fmla="*/ 1966 h 2304"/>
                <a:gd name="T34" fmla="*/ 228 w 2304"/>
                <a:gd name="T35" fmla="*/ 1842 h 2304"/>
                <a:gd name="T36" fmla="*/ 140 w 2304"/>
                <a:gd name="T37" fmla="*/ 1702 h 2304"/>
                <a:gd name="T38" fmla="*/ 70 w 2304"/>
                <a:gd name="T39" fmla="*/ 1548 h 2304"/>
                <a:gd name="T40" fmla="*/ 24 w 2304"/>
                <a:gd name="T41" fmla="*/ 1384 h 2304"/>
                <a:gd name="T42" fmla="*/ 2 w 2304"/>
                <a:gd name="T43" fmla="*/ 1212 h 2304"/>
                <a:gd name="T44" fmla="*/ 2 w 2304"/>
                <a:gd name="T45" fmla="*/ 1092 h 2304"/>
                <a:gd name="T46" fmla="*/ 24 w 2304"/>
                <a:gd name="T47" fmla="*/ 920 h 2304"/>
                <a:gd name="T48" fmla="*/ 70 w 2304"/>
                <a:gd name="T49" fmla="*/ 756 h 2304"/>
                <a:gd name="T50" fmla="*/ 140 w 2304"/>
                <a:gd name="T51" fmla="*/ 602 h 2304"/>
                <a:gd name="T52" fmla="*/ 228 w 2304"/>
                <a:gd name="T53" fmla="*/ 462 h 2304"/>
                <a:gd name="T54" fmla="*/ 338 w 2304"/>
                <a:gd name="T55" fmla="*/ 338 h 2304"/>
                <a:gd name="T56" fmla="*/ 462 w 2304"/>
                <a:gd name="T57" fmla="*/ 228 h 2304"/>
                <a:gd name="T58" fmla="*/ 602 w 2304"/>
                <a:gd name="T59" fmla="*/ 140 h 2304"/>
                <a:gd name="T60" fmla="*/ 756 w 2304"/>
                <a:gd name="T61" fmla="*/ 70 h 2304"/>
                <a:gd name="T62" fmla="*/ 920 w 2304"/>
                <a:gd name="T63" fmla="*/ 24 h 2304"/>
                <a:gd name="T64" fmla="*/ 1092 w 2304"/>
                <a:gd name="T65" fmla="*/ 2 h 2304"/>
                <a:gd name="T66" fmla="*/ 1212 w 2304"/>
                <a:gd name="T67" fmla="*/ 2 h 2304"/>
                <a:gd name="T68" fmla="*/ 1384 w 2304"/>
                <a:gd name="T69" fmla="*/ 24 h 2304"/>
                <a:gd name="T70" fmla="*/ 1548 w 2304"/>
                <a:gd name="T71" fmla="*/ 70 h 2304"/>
                <a:gd name="T72" fmla="*/ 1702 w 2304"/>
                <a:gd name="T73" fmla="*/ 140 h 2304"/>
                <a:gd name="T74" fmla="*/ 1842 w 2304"/>
                <a:gd name="T75" fmla="*/ 228 h 2304"/>
                <a:gd name="T76" fmla="*/ 1966 w 2304"/>
                <a:gd name="T77" fmla="*/ 338 h 2304"/>
                <a:gd name="T78" fmla="*/ 2076 w 2304"/>
                <a:gd name="T79" fmla="*/ 462 h 2304"/>
                <a:gd name="T80" fmla="*/ 2164 w 2304"/>
                <a:gd name="T81" fmla="*/ 602 h 2304"/>
                <a:gd name="T82" fmla="*/ 2234 w 2304"/>
                <a:gd name="T83" fmla="*/ 756 h 2304"/>
                <a:gd name="T84" fmla="*/ 2280 w 2304"/>
                <a:gd name="T85" fmla="*/ 920 h 2304"/>
                <a:gd name="T86" fmla="*/ 2302 w 2304"/>
                <a:gd name="T87" fmla="*/ 1092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04" h="2304">
                  <a:moveTo>
                    <a:pt x="2304" y="1152"/>
                  </a:moveTo>
                  <a:lnTo>
                    <a:pt x="2304" y="1152"/>
                  </a:lnTo>
                  <a:lnTo>
                    <a:pt x="2302" y="1212"/>
                  </a:lnTo>
                  <a:lnTo>
                    <a:pt x="2298" y="1270"/>
                  </a:lnTo>
                  <a:lnTo>
                    <a:pt x="2290" y="1328"/>
                  </a:lnTo>
                  <a:lnTo>
                    <a:pt x="2280" y="1384"/>
                  </a:lnTo>
                  <a:lnTo>
                    <a:pt x="2268" y="1440"/>
                  </a:lnTo>
                  <a:lnTo>
                    <a:pt x="2252" y="1494"/>
                  </a:lnTo>
                  <a:lnTo>
                    <a:pt x="2234" y="1548"/>
                  </a:lnTo>
                  <a:lnTo>
                    <a:pt x="2214" y="1600"/>
                  </a:lnTo>
                  <a:lnTo>
                    <a:pt x="2190" y="1652"/>
                  </a:lnTo>
                  <a:lnTo>
                    <a:pt x="2164" y="1702"/>
                  </a:lnTo>
                  <a:lnTo>
                    <a:pt x="2138" y="1750"/>
                  </a:lnTo>
                  <a:lnTo>
                    <a:pt x="2108" y="1796"/>
                  </a:lnTo>
                  <a:lnTo>
                    <a:pt x="2076" y="1842"/>
                  </a:lnTo>
                  <a:lnTo>
                    <a:pt x="2040" y="1884"/>
                  </a:lnTo>
                  <a:lnTo>
                    <a:pt x="2004" y="1926"/>
                  </a:lnTo>
                  <a:lnTo>
                    <a:pt x="1966" y="1966"/>
                  </a:lnTo>
                  <a:lnTo>
                    <a:pt x="1926" y="2004"/>
                  </a:lnTo>
                  <a:lnTo>
                    <a:pt x="1884" y="2040"/>
                  </a:lnTo>
                  <a:lnTo>
                    <a:pt x="1842" y="2076"/>
                  </a:lnTo>
                  <a:lnTo>
                    <a:pt x="1796" y="2108"/>
                  </a:lnTo>
                  <a:lnTo>
                    <a:pt x="1750" y="2138"/>
                  </a:lnTo>
                  <a:lnTo>
                    <a:pt x="1702" y="2164"/>
                  </a:lnTo>
                  <a:lnTo>
                    <a:pt x="1652" y="2190"/>
                  </a:lnTo>
                  <a:lnTo>
                    <a:pt x="1600" y="2214"/>
                  </a:lnTo>
                  <a:lnTo>
                    <a:pt x="1548" y="2234"/>
                  </a:lnTo>
                  <a:lnTo>
                    <a:pt x="1494" y="2252"/>
                  </a:lnTo>
                  <a:lnTo>
                    <a:pt x="1440" y="2268"/>
                  </a:lnTo>
                  <a:lnTo>
                    <a:pt x="1384" y="2280"/>
                  </a:lnTo>
                  <a:lnTo>
                    <a:pt x="1328" y="2290"/>
                  </a:lnTo>
                  <a:lnTo>
                    <a:pt x="1270" y="2298"/>
                  </a:lnTo>
                  <a:lnTo>
                    <a:pt x="1212" y="2302"/>
                  </a:lnTo>
                  <a:lnTo>
                    <a:pt x="1152" y="2304"/>
                  </a:lnTo>
                  <a:lnTo>
                    <a:pt x="1152" y="2304"/>
                  </a:lnTo>
                  <a:lnTo>
                    <a:pt x="1092" y="2302"/>
                  </a:lnTo>
                  <a:lnTo>
                    <a:pt x="1034" y="2298"/>
                  </a:lnTo>
                  <a:lnTo>
                    <a:pt x="976" y="2290"/>
                  </a:lnTo>
                  <a:lnTo>
                    <a:pt x="920" y="2280"/>
                  </a:lnTo>
                  <a:lnTo>
                    <a:pt x="864" y="2268"/>
                  </a:lnTo>
                  <a:lnTo>
                    <a:pt x="810" y="2252"/>
                  </a:lnTo>
                  <a:lnTo>
                    <a:pt x="756" y="2234"/>
                  </a:lnTo>
                  <a:lnTo>
                    <a:pt x="704" y="2214"/>
                  </a:lnTo>
                  <a:lnTo>
                    <a:pt x="652" y="2190"/>
                  </a:lnTo>
                  <a:lnTo>
                    <a:pt x="602" y="2164"/>
                  </a:lnTo>
                  <a:lnTo>
                    <a:pt x="554" y="2138"/>
                  </a:lnTo>
                  <a:lnTo>
                    <a:pt x="508" y="2108"/>
                  </a:lnTo>
                  <a:lnTo>
                    <a:pt x="462" y="2076"/>
                  </a:lnTo>
                  <a:lnTo>
                    <a:pt x="420" y="2040"/>
                  </a:lnTo>
                  <a:lnTo>
                    <a:pt x="378" y="2004"/>
                  </a:lnTo>
                  <a:lnTo>
                    <a:pt x="338" y="1966"/>
                  </a:lnTo>
                  <a:lnTo>
                    <a:pt x="300" y="1926"/>
                  </a:lnTo>
                  <a:lnTo>
                    <a:pt x="264" y="1884"/>
                  </a:lnTo>
                  <a:lnTo>
                    <a:pt x="228" y="1842"/>
                  </a:lnTo>
                  <a:lnTo>
                    <a:pt x="196" y="1796"/>
                  </a:lnTo>
                  <a:lnTo>
                    <a:pt x="166" y="1750"/>
                  </a:lnTo>
                  <a:lnTo>
                    <a:pt x="140" y="1702"/>
                  </a:lnTo>
                  <a:lnTo>
                    <a:pt x="114" y="1652"/>
                  </a:lnTo>
                  <a:lnTo>
                    <a:pt x="90" y="1600"/>
                  </a:lnTo>
                  <a:lnTo>
                    <a:pt x="70" y="1548"/>
                  </a:lnTo>
                  <a:lnTo>
                    <a:pt x="52" y="1494"/>
                  </a:lnTo>
                  <a:lnTo>
                    <a:pt x="36" y="1440"/>
                  </a:lnTo>
                  <a:lnTo>
                    <a:pt x="24" y="1384"/>
                  </a:lnTo>
                  <a:lnTo>
                    <a:pt x="14" y="1328"/>
                  </a:lnTo>
                  <a:lnTo>
                    <a:pt x="6" y="1270"/>
                  </a:lnTo>
                  <a:lnTo>
                    <a:pt x="2" y="1212"/>
                  </a:lnTo>
                  <a:lnTo>
                    <a:pt x="0" y="1152"/>
                  </a:lnTo>
                  <a:lnTo>
                    <a:pt x="0" y="1152"/>
                  </a:lnTo>
                  <a:lnTo>
                    <a:pt x="2" y="1092"/>
                  </a:lnTo>
                  <a:lnTo>
                    <a:pt x="6" y="1034"/>
                  </a:lnTo>
                  <a:lnTo>
                    <a:pt x="14" y="976"/>
                  </a:lnTo>
                  <a:lnTo>
                    <a:pt x="24" y="920"/>
                  </a:lnTo>
                  <a:lnTo>
                    <a:pt x="36" y="864"/>
                  </a:lnTo>
                  <a:lnTo>
                    <a:pt x="52" y="810"/>
                  </a:lnTo>
                  <a:lnTo>
                    <a:pt x="70" y="756"/>
                  </a:lnTo>
                  <a:lnTo>
                    <a:pt x="90" y="704"/>
                  </a:lnTo>
                  <a:lnTo>
                    <a:pt x="114" y="652"/>
                  </a:lnTo>
                  <a:lnTo>
                    <a:pt x="140" y="602"/>
                  </a:lnTo>
                  <a:lnTo>
                    <a:pt x="166" y="554"/>
                  </a:lnTo>
                  <a:lnTo>
                    <a:pt x="196" y="508"/>
                  </a:lnTo>
                  <a:lnTo>
                    <a:pt x="228" y="462"/>
                  </a:lnTo>
                  <a:lnTo>
                    <a:pt x="264" y="420"/>
                  </a:lnTo>
                  <a:lnTo>
                    <a:pt x="300" y="378"/>
                  </a:lnTo>
                  <a:lnTo>
                    <a:pt x="338" y="338"/>
                  </a:lnTo>
                  <a:lnTo>
                    <a:pt x="378" y="300"/>
                  </a:lnTo>
                  <a:lnTo>
                    <a:pt x="420" y="264"/>
                  </a:lnTo>
                  <a:lnTo>
                    <a:pt x="462" y="228"/>
                  </a:lnTo>
                  <a:lnTo>
                    <a:pt x="508" y="196"/>
                  </a:lnTo>
                  <a:lnTo>
                    <a:pt x="554" y="166"/>
                  </a:lnTo>
                  <a:lnTo>
                    <a:pt x="602" y="140"/>
                  </a:lnTo>
                  <a:lnTo>
                    <a:pt x="652" y="114"/>
                  </a:lnTo>
                  <a:lnTo>
                    <a:pt x="704" y="90"/>
                  </a:lnTo>
                  <a:lnTo>
                    <a:pt x="756" y="70"/>
                  </a:lnTo>
                  <a:lnTo>
                    <a:pt x="810" y="52"/>
                  </a:lnTo>
                  <a:lnTo>
                    <a:pt x="864" y="36"/>
                  </a:lnTo>
                  <a:lnTo>
                    <a:pt x="920" y="24"/>
                  </a:lnTo>
                  <a:lnTo>
                    <a:pt x="976" y="14"/>
                  </a:lnTo>
                  <a:lnTo>
                    <a:pt x="1034" y="6"/>
                  </a:lnTo>
                  <a:lnTo>
                    <a:pt x="1092" y="2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212" y="2"/>
                  </a:lnTo>
                  <a:lnTo>
                    <a:pt x="1270" y="6"/>
                  </a:lnTo>
                  <a:lnTo>
                    <a:pt x="1328" y="14"/>
                  </a:lnTo>
                  <a:lnTo>
                    <a:pt x="1384" y="24"/>
                  </a:lnTo>
                  <a:lnTo>
                    <a:pt x="1440" y="36"/>
                  </a:lnTo>
                  <a:lnTo>
                    <a:pt x="1494" y="52"/>
                  </a:lnTo>
                  <a:lnTo>
                    <a:pt x="1548" y="70"/>
                  </a:lnTo>
                  <a:lnTo>
                    <a:pt x="1600" y="90"/>
                  </a:lnTo>
                  <a:lnTo>
                    <a:pt x="1652" y="114"/>
                  </a:lnTo>
                  <a:lnTo>
                    <a:pt x="1702" y="140"/>
                  </a:lnTo>
                  <a:lnTo>
                    <a:pt x="1750" y="166"/>
                  </a:lnTo>
                  <a:lnTo>
                    <a:pt x="1796" y="196"/>
                  </a:lnTo>
                  <a:lnTo>
                    <a:pt x="1842" y="228"/>
                  </a:lnTo>
                  <a:lnTo>
                    <a:pt x="1884" y="264"/>
                  </a:lnTo>
                  <a:lnTo>
                    <a:pt x="1926" y="300"/>
                  </a:lnTo>
                  <a:lnTo>
                    <a:pt x="1966" y="338"/>
                  </a:lnTo>
                  <a:lnTo>
                    <a:pt x="2004" y="378"/>
                  </a:lnTo>
                  <a:lnTo>
                    <a:pt x="2040" y="420"/>
                  </a:lnTo>
                  <a:lnTo>
                    <a:pt x="2076" y="462"/>
                  </a:lnTo>
                  <a:lnTo>
                    <a:pt x="2108" y="508"/>
                  </a:lnTo>
                  <a:lnTo>
                    <a:pt x="2138" y="554"/>
                  </a:lnTo>
                  <a:lnTo>
                    <a:pt x="2164" y="602"/>
                  </a:lnTo>
                  <a:lnTo>
                    <a:pt x="2190" y="652"/>
                  </a:lnTo>
                  <a:lnTo>
                    <a:pt x="2214" y="704"/>
                  </a:lnTo>
                  <a:lnTo>
                    <a:pt x="2234" y="756"/>
                  </a:lnTo>
                  <a:lnTo>
                    <a:pt x="2252" y="810"/>
                  </a:lnTo>
                  <a:lnTo>
                    <a:pt x="2268" y="864"/>
                  </a:lnTo>
                  <a:lnTo>
                    <a:pt x="2280" y="920"/>
                  </a:lnTo>
                  <a:lnTo>
                    <a:pt x="2290" y="976"/>
                  </a:lnTo>
                  <a:lnTo>
                    <a:pt x="2298" y="1034"/>
                  </a:lnTo>
                  <a:lnTo>
                    <a:pt x="2302" y="1092"/>
                  </a:lnTo>
                  <a:lnTo>
                    <a:pt x="2304" y="1152"/>
                  </a:lnTo>
                  <a:lnTo>
                    <a:pt x="2304" y="1152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55" name="Freeform 5">
              <a:extLst>
                <a:ext uri="{FF2B5EF4-FFF2-40B4-BE49-F238E27FC236}">
                  <a16:creationId xmlns:a16="http://schemas.microsoft.com/office/drawing/2014/main" id="{7CA0FC82-DF89-A895-9859-9ED500C7BCB8}"/>
                </a:ext>
              </a:extLst>
            </p:cNvPr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 rot="10800000">
              <a:off x="3172795" y="892766"/>
              <a:ext cx="3181711" cy="3000244"/>
            </a:xfrm>
            <a:custGeom>
              <a:avLst/>
              <a:gdLst>
                <a:gd name="T0" fmla="*/ 2302 w 2304"/>
                <a:gd name="T1" fmla="*/ 1212 h 2304"/>
                <a:gd name="T2" fmla="*/ 2280 w 2304"/>
                <a:gd name="T3" fmla="*/ 1384 h 2304"/>
                <a:gd name="T4" fmla="*/ 2234 w 2304"/>
                <a:gd name="T5" fmla="*/ 1548 h 2304"/>
                <a:gd name="T6" fmla="*/ 2164 w 2304"/>
                <a:gd name="T7" fmla="*/ 1702 h 2304"/>
                <a:gd name="T8" fmla="*/ 2076 w 2304"/>
                <a:gd name="T9" fmla="*/ 1842 h 2304"/>
                <a:gd name="T10" fmla="*/ 1966 w 2304"/>
                <a:gd name="T11" fmla="*/ 1966 h 2304"/>
                <a:gd name="T12" fmla="*/ 1842 w 2304"/>
                <a:gd name="T13" fmla="*/ 2076 h 2304"/>
                <a:gd name="T14" fmla="*/ 1702 w 2304"/>
                <a:gd name="T15" fmla="*/ 2164 h 2304"/>
                <a:gd name="T16" fmla="*/ 1548 w 2304"/>
                <a:gd name="T17" fmla="*/ 2234 h 2304"/>
                <a:gd name="T18" fmla="*/ 1384 w 2304"/>
                <a:gd name="T19" fmla="*/ 2280 h 2304"/>
                <a:gd name="T20" fmla="*/ 1212 w 2304"/>
                <a:gd name="T21" fmla="*/ 2302 h 2304"/>
                <a:gd name="T22" fmla="*/ 1092 w 2304"/>
                <a:gd name="T23" fmla="*/ 2302 h 2304"/>
                <a:gd name="T24" fmla="*/ 920 w 2304"/>
                <a:gd name="T25" fmla="*/ 2280 h 2304"/>
                <a:gd name="T26" fmla="*/ 756 w 2304"/>
                <a:gd name="T27" fmla="*/ 2234 h 2304"/>
                <a:gd name="T28" fmla="*/ 602 w 2304"/>
                <a:gd name="T29" fmla="*/ 2164 h 2304"/>
                <a:gd name="T30" fmla="*/ 462 w 2304"/>
                <a:gd name="T31" fmla="*/ 2076 h 2304"/>
                <a:gd name="T32" fmla="*/ 338 w 2304"/>
                <a:gd name="T33" fmla="*/ 1966 h 2304"/>
                <a:gd name="T34" fmla="*/ 228 w 2304"/>
                <a:gd name="T35" fmla="*/ 1842 h 2304"/>
                <a:gd name="T36" fmla="*/ 140 w 2304"/>
                <a:gd name="T37" fmla="*/ 1702 h 2304"/>
                <a:gd name="T38" fmla="*/ 70 w 2304"/>
                <a:gd name="T39" fmla="*/ 1548 h 2304"/>
                <a:gd name="T40" fmla="*/ 24 w 2304"/>
                <a:gd name="T41" fmla="*/ 1384 h 2304"/>
                <a:gd name="T42" fmla="*/ 2 w 2304"/>
                <a:gd name="T43" fmla="*/ 1212 h 2304"/>
                <a:gd name="T44" fmla="*/ 2 w 2304"/>
                <a:gd name="T45" fmla="*/ 1092 h 2304"/>
                <a:gd name="T46" fmla="*/ 24 w 2304"/>
                <a:gd name="T47" fmla="*/ 920 h 2304"/>
                <a:gd name="T48" fmla="*/ 70 w 2304"/>
                <a:gd name="T49" fmla="*/ 756 h 2304"/>
                <a:gd name="T50" fmla="*/ 140 w 2304"/>
                <a:gd name="T51" fmla="*/ 602 h 2304"/>
                <a:gd name="T52" fmla="*/ 228 w 2304"/>
                <a:gd name="T53" fmla="*/ 462 h 2304"/>
                <a:gd name="T54" fmla="*/ 338 w 2304"/>
                <a:gd name="T55" fmla="*/ 338 h 2304"/>
                <a:gd name="T56" fmla="*/ 462 w 2304"/>
                <a:gd name="T57" fmla="*/ 228 h 2304"/>
                <a:gd name="T58" fmla="*/ 602 w 2304"/>
                <a:gd name="T59" fmla="*/ 140 h 2304"/>
                <a:gd name="T60" fmla="*/ 756 w 2304"/>
                <a:gd name="T61" fmla="*/ 70 h 2304"/>
                <a:gd name="T62" fmla="*/ 920 w 2304"/>
                <a:gd name="T63" fmla="*/ 24 h 2304"/>
                <a:gd name="T64" fmla="*/ 1092 w 2304"/>
                <a:gd name="T65" fmla="*/ 2 h 2304"/>
                <a:gd name="T66" fmla="*/ 1212 w 2304"/>
                <a:gd name="T67" fmla="*/ 2 h 2304"/>
                <a:gd name="T68" fmla="*/ 1384 w 2304"/>
                <a:gd name="T69" fmla="*/ 24 h 2304"/>
                <a:gd name="T70" fmla="*/ 1548 w 2304"/>
                <a:gd name="T71" fmla="*/ 70 h 2304"/>
                <a:gd name="T72" fmla="*/ 1702 w 2304"/>
                <a:gd name="T73" fmla="*/ 140 h 2304"/>
                <a:gd name="T74" fmla="*/ 1842 w 2304"/>
                <a:gd name="T75" fmla="*/ 228 h 2304"/>
                <a:gd name="T76" fmla="*/ 1966 w 2304"/>
                <a:gd name="T77" fmla="*/ 338 h 2304"/>
                <a:gd name="T78" fmla="*/ 2076 w 2304"/>
                <a:gd name="T79" fmla="*/ 462 h 2304"/>
                <a:gd name="T80" fmla="*/ 2164 w 2304"/>
                <a:gd name="T81" fmla="*/ 602 h 2304"/>
                <a:gd name="T82" fmla="*/ 2234 w 2304"/>
                <a:gd name="T83" fmla="*/ 756 h 2304"/>
                <a:gd name="T84" fmla="*/ 2280 w 2304"/>
                <a:gd name="T85" fmla="*/ 920 h 2304"/>
                <a:gd name="T86" fmla="*/ 2302 w 2304"/>
                <a:gd name="T87" fmla="*/ 1092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04" h="2304">
                  <a:moveTo>
                    <a:pt x="2304" y="1152"/>
                  </a:moveTo>
                  <a:lnTo>
                    <a:pt x="2304" y="1152"/>
                  </a:lnTo>
                  <a:lnTo>
                    <a:pt x="2302" y="1212"/>
                  </a:lnTo>
                  <a:lnTo>
                    <a:pt x="2298" y="1270"/>
                  </a:lnTo>
                  <a:lnTo>
                    <a:pt x="2290" y="1328"/>
                  </a:lnTo>
                  <a:lnTo>
                    <a:pt x="2280" y="1384"/>
                  </a:lnTo>
                  <a:lnTo>
                    <a:pt x="2268" y="1440"/>
                  </a:lnTo>
                  <a:lnTo>
                    <a:pt x="2252" y="1494"/>
                  </a:lnTo>
                  <a:lnTo>
                    <a:pt x="2234" y="1548"/>
                  </a:lnTo>
                  <a:lnTo>
                    <a:pt x="2214" y="1600"/>
                  </a:lnTo>
                  <a:lnTo>
                    <a:pt x="2190" y="1652"/>
                  </a:lnTo>
                  <a:lnTo>
                    <a:pt x="2164" y="1702"/>
                  </a:lnTo>
                  <a:lnTo>
                    <a:pt x="2138" y="1750"/>
                  </a:lnTo>
                  <a:lnTo>
                    <a:pt x="2108" y="1796"/>
                  </a:lnTo>
                  <a:lnTo>
                    <a:pt x="2076" y="1842"/>
                  </a:lnTo>
                  <a:lnTo>
                    <a:pt x="2040" y="1884"/>
                  </a:lnTo>
                  <a:lnTo>
                    <a:pt x="2004" y="1926"/>
                  </a:lnTo>
                  <a:lnTo>
                    <a:pt x="1966" y="1966"/>
                  </a:lnTo>
                  <a:lnTo>
                    <a:pt x="1926" y="2004"/>
                  </a:lnTo>
                  <a:lnTo>
                    <a:pt x="1884" y="2040"/>
                  </a:lnTo>
                  <a:lnTo>
                    <a:pt x="1842" y="2076"/>
                  </a:lnTo>
                  <a:lnTo>
                    <a:pt x="1796" y="2108"/>
                  </a:lnTo>
                  <a:lnTo>
                    <a:pt x="1750" y="2138"/>
                  </a:lnTo>
                  <a:lnTo>
                    <a:pt x="1702" y="2164"/>
                  </a:lnTo>
                  <a:lnTo>
                    <a:pt x="1652" y="2190"/>
                  </a:lnTo>
                  <a:lnTo>
                    <a:pt x="1600" y="2214"/>
                  </a:lnTo>
                  <a:lnTo>
                    <a:pt x="1548" y="2234"/>
                  </a:lnTo>
                  <a:lnTo>
                    <a:pt x="1494" y="2252"/>
                  </a:lnTo>
                  <a:lnTo>
                    <a:pt x="1440" y="2268"/>
                  </a:lnTo>
                  <a:lnTo>
                    <a:pt x="1384" y="2280"/>
                  </a:lnTo>
                  <a:lnTo>
                    <a:pt x="1328" y="2290"/>
                  </a:lnTo>
                  <a:lnTo>
                    <a:pt x="1270" y="2298"/>
                  </a:lnTo>
                  <a:lnTo>
                    <a:pt x="1212" y="2302"/>
                  </a:lnTo>
                  <a:lnTo>
                    <a:pt x="1152" y="2304"/>
                  </a:lnTo>
                  <a:lnTo>
                    <a:pt x="1152" y="2304"/>
                  </a:lnTo>
                  <a:lnTo>
                    <a:pt x="1092" y="2302"/>
                  </a:lnTo>
                  <a:lnTo>
                    <a:pt x="1034" y="2298"/>
                  </a:lnTo>
                  <a:lnTo>
                    <a:pt x="976" y="2290"/>
                  </a:lnTo>
                  <a:lnTo>
                    <a:pt x="920" y="2280"/>
                  </a:lnTo>
                  <a:lnTo>
                    <a:pt x="864" y="2268"/>
                  </a:lnTo>
                  <a:lnTo>
                    <a:pt x="810" y="2252"/>
                  </a:lnTo>
                  <a:lnTo>
                    <a:pt x="756" y="2234"/>
                  </a:lnTo>
                  <a:lnTo>
                    <a:pt x="704" y="2214"/>
                  </a:lnTo>
                  <a:lnTo>
                    <a:pt x="652" y="2190"/>
                  </a:lnTo>
                  <a:lnTo>
                    <a:pt x="602" y="2164"/>
                  </a:lnTo>
                  <a:lnTo>
                    <a:pt x="554" y="2138"/>
                  </a:lnTo>
                  <a:lnTo>
                    <a:pt x="508" y="2108"/>
                  </a:lnTo>
                  <a:lnTo>
                    <a:pt x="462" y="2076"/>
                  </a:lnTo>
                  <a:lnTo>
                    <a:pt x="420" y="2040"/>
                  </a:lnTo>
                  <a:lnTo>
                    <a:pt x="378" y="2004"/>
                  </a:lnTo>
                  <a:lnTo>
                    <a:pt x="338" y="1966"/>
                  </a:lnTo>
                  <a:lnTo>
                    <a:pt x="300" y="1926"/>
                  </a:lnTo>
                  <a:lnTo>
                    <a:pt x="264" y="1884"/>
                  </a:lnTo>
                  <a:lnTo>
                    <a:pt x="228" y="1842"/>
                  </a:lnTo>
                  <a:lnTo>
                    <a:pt x="196" y="1796"/>
                  </a:lnTo>
                  <a:lnTo>
                    <a:pt x="166" y="1750"/>
                  </a:lnTo>
                  <a:lnTo>
                    <a:pt x="140" y="1702"/>
                  </a:lnTo>
                  <a:lnTo>
                    <a:pt x="114" y="1652"/>
                  </a:lnTo>
                  <a:lnTo>
                    <a:pt x="90" y="1600"/>
                  </a:lnTo>
                  <a:lnTo>
                    <a:pt x="70" y="1548"/>
                  </a:lnTo>
                  <a:lnTo>
                    <a:pt x="52" y="1494"/>
                  </a:lnTo>
                  <a:lnTo>
                    <a:pt x="36" y="1440"/>
                  </a:lnTo>
                  <a:lnTo>
                    <a:pt x="24" y="1384"/>
                  </a:lnTo>
                  <a:lnTo>
                    <a:pt x="14" y="1328"/>
                  </a:lnTo>
                  <a:lnTo>
                    <a:pt x="6" y="1270"/>
                  </a:lnTo>
                  <a:lnTo>
                    <a:pt x="2" y="1212"/>
                  </a:lnTo>
                  <a:lnTo>
                    <a:pt x="0" y="1152"/>
                  </a:lnTo>
                  <a:lnTo>
                    <a:pt x="0" y="1152"/>
                  </a:lnTo>
                  <a:lnTo>
                    <a:pt x="2" y="1092"/>
                  </a:lnTo>
                  <a:lnTo>
                    <a:pt x="6" y="1034"/>
                  </a:lnTo>
                  <a:lnTo>
                    <a:pt x="14" y="976"/>
                  </a:lnTo>
                  <a:lnTo>
                    <a:pt x="24" y="920"/>
                  </a:lnTo>
                  <a:lnTo>
                    <a:pt x="36" y="864"/>
                  </a:lnTo>
                  <a:lnTo>
                    <a:pt x="52" y="810"/>
                  </a:lnTo>
                  <a:lnTo>
                    <a:pt x="70" y="756"/>
                  </a:lnTo>
                  <a:lnTo>
                    <a:pt x="90" y="704"/>
                  </a:lnTo>
                  <a:lnTo>
                    <a:pt x="114" y="652"/>
                  </a:lnTo>
                  <a:lnTo>
                    <a:pt x="140" y="602"/>
                  </a:lnTo>
                  <a:lnTo>
                    <a:pt x="166" y="554"/>
                  </a:lnTo>
                  <a:lnTo>
                    <a:pt x="196" y="508"/>
                  </a:lnTo>
                  <a:lnTo>
                    <a:pt x="228" y="462"/>
                  </a:lnTo>
                  <a:lnTo>
                    <a:pt x="264" y="420"/>
                  </a:lnTo>
                  <a:lnTo>
                    <a:pt x="300" y="378"/>
                  </a:lnTo>
                  <a:lnTo>
                    <a:pt x="338" y="338"/>
                  </a:lnTo>
                  <a:lnTo>
                    <a:pt x="378" y="300"/>
                  </a:lnTo>
                  <a:lnTo>
                    <a:pt x="420" y="264"/>
                  </a:lnTo>
                  <a:lnTo>
                    <a:pt x="462" y="228"/>
                  </a:lnTo>
                  <a:lnTo>
                    <a:pt x="508" y="196"/>
                  </a:lnTo>
                  <a:lnTo>
                    <a:pt x="554" y="166"/>
                  </a:lnTo>
                  <a:lnTo>
                    <a:pt x="602" y="140"/>
                  </a:lnTo>
                  <a:lnTo>
                    <a:pt x="652" y="114"/>
                  </a:lnTo>
                  <a:lnTo>
                    <a:pt x="704" y="90"/>
                  </a:lnTo>
                  <a:lnTo>
                    <a:pt x="756" y="70"/>
                  </a:lnTo>
                  <a:lnTo>
                    <a:pt x="810" y="52"/>
                  </a:lnTo>
                  <a:lnTo>
                    <a:pt x="864" y="36"/>
                  </a:lnTo>
                  <a:lnTo>
                    <a:pt x="920" y="24"/>
                  </a:lnTo>
                  <a:lnTo>
                    <a:pt x="976" y="14"/>
                  </a:lnTo>
                  <a:lnTo>
                    <a:pt x="1034" y="6"/>
                  </a:lnTo>
                  <a:lnTo>
                    <a:pt x="1092" y="2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212" y="2"/>
                  </a:lnTo>
                  <a:lnTo>
                    <a:pt x="1270" y="6"/>
                  </a:lnTo>
                  <a:lnTo>
                    <a:pt x="1328" y="14"/>
                  </a:lnTo>
                  <a:lnTo>
                    <a:pt x="1384" y="24"/>
                  </a:lnTo>
                  <a:lnTo>
                    <a:pt x="1440" y="36"/>
                  </a:lnTo>
                  <a:lnTo>
                    <a:pt x="1494" y="52"/>
                  </a:lnTo>
                  <a:lnTo>
                    <a:pt x="1548" y="70"/>
                  </a:lnTo>
                  <a:lnTo>
                    <a:pt x="1600" y="90"/>
                  </a:lnTo>
                  <a:lnTo>
                    <a:pt x="1652" y="114"/>
                  </a:lnTo>
                  <a:lnTo>
                    <a:pt x="1702" y="140"/>
                  </a:lnTo>
                  <a:lnTo>
                    <a:pt x="1750" y="166"/>
                  </a:lnTo>
                  <a:lnTo>
                    <a:pt x="1796" y="196"/>
                  </a:lnTo>
                  <a:lnTo>
                    <a:pt x="1842" y="228"/>
                  </a:lnTo>
                  <a:lnTo>
                    <a:pt x="1884" y="264"/>
                  </a:lnTo>
                  <a:lnTo>
                    <a:pt x="1926" y="300"/>
                  </a:lnTo>
                  <a:lnTo>
                    <a:pt x="1966" y="338"/>
                  </a:lnTo>
                  <a:lnTo>
                    <a:pt x="2004" y="378"/>
                  </a:lnTo>
                  <a:lnTo>
                    <a:pt x="2040" y="420"/>
                  </a:lnTo>
                  <a:lnTo>
                    <a:pt x="2076" y="462"/>
                  </a:lnTo>
                  <a:lnTo>
                    <a:pt x="2108" y="508"/>
                  </a:lnTo>
                  <a:lnTo>
                    <a:pt x="2138" y="554"/>
                  </a:lnTo>
                  <a:lnTo>
                    <a:pt x="2164" y="602"/>
                  </a:lnTo>
                  <a:lnTo>
                    <a:pt x="2190" y="652"/>
                  </a:lnTo>
                  <a:lnTo>
                    <a:pt x="2214" y="704"/>
                  </a:lnTo>
                  <a:lnTo>
                    <a:pt x="2234" y="756"/>
                  </a:lnTo>
                  <a:lnTo>
                    <a:pt x="2252" y="810"/>
                  </a:lnTo>
                  <a:lnTo>
                    <a:pt x="2268" y="864"/>
                  </a:lnTo>
                  <a:lnTo>
                    <a:pt x="2280" y="920"/>
                  </a:lnTo>
                  <a:lnTo>
                    <a:pt x="2290" y="976"/>
                  </a:lnTo>
                  <a:lnTo>
                    <a:pt x="2298" y="1034"/>
                  </a:lnTo>
                  <a:lnTo>
                    <a:pt x="2302" y="1092"/>
                  </a:lnTo>
                  <a:lnTo>
                    <a:pt x="2304" y="1152"/>
                  </a:lnTo>
                  <a:lnTo>
                    <a:pt x="2304" y="1152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56" name="Freeform 6">
              <a:extLst>
                <a:ext uri="{FF2B5EF4-FFF2-40B4-BE49-F238E27FC236}">
                  <a16:creationId xmlns:a16="http://schemas.microsoft.com/office/drawing/2014/main" id="{CA9D48D1-C90A-6F35-632F-4D9DA07822E4}"/>
                </a:ext>
              </a:extLst>
            </p:cNvPr>
            <p:cNvSpPr>
              <a:spLocks noEditPoints="1"/>
            </p:cNvSpPr>
            <p:nvPr>
              <p:custDataLst>
                <p:tags r:id="rId25"/>
              </p:custDataLst>
            </p:nvPr>
          </p:nvSpPr>
          <p:spPr bwMode="auto">
            <a:xfrm rot="10800000">
              <a:off x="5162012" y="2391161"/>
              <a:ext cx="1183852" cy="1170027"/>
            </a:xfrm>
            <a:custGeom>
              <a:avLst/>
              <a:gdLst>
                <a:gd name="T0" fmla="*/ 680 w 858"/>
                <a:gd name="T1" fmla="*/ 280 h 900"/>
                <a:gd name="T2" fmla="*/ 694 w 858"/>
                <a:gd name="T3" fmla="*/ 304 h 900"/>
                <a:gd name="T4" fmla="*/ 686 w 858"/>
                <a:gd name="T5" fmla="*/ 290 h 900"/>
                <a:gd name="T6" fmla="*/ 670 w 858"/>
                <a:gd name="T7" fmla="*/ 264 h 900"/>
                <a:gd name="T8" fmla="*/ 820 w 858"/>
                <a:gd name="T9" fmla="*/ 594 h 900"/>
                <a:gd name="T10" fmla="*/ 828 w 858"/>
                <a:gd name="T11" fmla="*/ 628 h 900"/>
                <a:gd name="T12" fmla="*/ 768 w 858"/>
                <a:gd name="T13" fmla="*/ 448 h 900"/>
                <a:gd name="T14" fmla="*/ 746 w 858"/>
                <a:gd name="T15" fmla="*/ 396 h 900"/>
                <a:gd name="T16" fmla="*/ 546 w 858"/>
                <a:gd name="T17" fmla="*/ 108 h 900"/>
                <a:gd name="T18" fmla="*/ 522 w 858"/>
                <a:gd name="T19" fmla="*/ 84 h 900"/>
                <a:gd name="T20" fmla="*/ 430 w 858"/>
                <a:gd name="T21" fmla="*/ 2 h 900"/>
                <a:gd name="T22" fmla="*/ 500 w 858"/>
                <a:gd name="T23" fmla="*/ 62 h 900"/>
                <a:gd name="T24" fmla="*/ 464 w 858"/>
                <a:gd name="T25" fmla="*/ 30 h 900"/>
                <a:gd name="T26" fmla="*/ 854 w 858"/>
                <a:gd name="T27" fmla="*/ 782 h 900"/>
                <a:gd name="T28" fmla="*/ 566 w 858"/>
                <a:gd name="T29" fmla="*/ 132 h 900"/>
                <a:gd name="T30" fmla="*/ 604 w 858"/>
                <a:gd name="T31" fmla="*/ 176 h 900"/>
                <a:gd name="T32" fmla="*/ 840 w 858"/>
                <a:gd name="T33" fmla="*/ 676 h 900"/>
                <a:gd name="T34" fmla="*/ 624 w 858"/>
                <a:gd name="T35" fmla="*/ 200 h 900"/>
                <a:gd name="T36" fmla="*/ 500 w 858"/>
                <a:gd name="T37" fmla="*/ 62 h 900"/>
                <a:gd name="T38" fmla="*/ 542 w 858"/>
                <a:gd name="T39" fmla="*/ 104 h 900"/>
                <a:gd name="T40" fmla="*/ 834 w 858"/>
                <a:gd name="T41" fmla="*/ 648 h 900"/>
                <a:gd name="T42" fmla="*/ 786 w 858"/>
                <a:gd name="T43" fmla="*/ 492 h 900"/>
                <a:gd name="T44" fmla="*/ 854 w 858"/>
                <a:gd name="T45" fmla="*/ 782 h 900"/>
                <a:gd name="T46" fmla="*/ 680 w 858"/>
                <a:gd name="T47" fmla="*/ 280 h 900"/>
                <a:gd name="T48" fmla="*/ 694 w 858"/>
                <a:gd name="T49" fmla="*/ 304 h 900"/>
                <a:gd name="T50" fmla="*/ 734 w 858"/>
                <a:gd name="T51" fmla="*/ 376 h 900"/>
                <a:gd name="T52" fmla="*/ 766 w 858"/>
                <a:gd name="T53" fmla="*/ 440 h 900"/>
                <a:gd name="T54" fmla="*/ 800 w 858"/>
                <a:gd name="T55" fmla="*/ 530 h 900"/>
                <a:gd name="T56" fmla="*/ 740 w 858"/>
                <a:gd name="T57" fmla="*/ 386 h 900"/>
                <a:gd name="T58" fmla="*/ 644 w 858"/>
                <a:gd name="T59" fmla="*/ 226 h 900"/>
                <a:gd name="T60" fmla="*/ 776 w 858"/>
                <a:gd name="T61" fmla="*/ 464 h 900"/>
                <a:gd name="T62" fmla="*/ 630 w 858"/>
                <a:gd name="T63" fmla="*/ 208 h 900"/>
                <a:gd name="T64" fmla="*/ 668 w 858"/>
                <a:gd name="T65" fmla="*/ 260 h 900"/>
                <a:gd name="T66" fmla="*/ 712 w 858"/>
                <a:gd name="T67" fmla="*/ 332 h 900"/>
                <a:gd name="T68" fmla="*/ 702 w 858"/>
                <a:gd name="T69" fmla="*/ 316 h 900"/>
                <a:gd name="T70" fmla="*/ 786 w 858"/>
                <a:gd name="T71" fmla="*/ 490 h 900"/>
                <a:gd name="T72" fmla="*/ 500 w 858"/>
                <a:gd name="T73" fmla="*/ 62 h 900"/>
                <a:gd name="T74" fmla="*/ 858 w 858"/>
                <a:gd name="T75" fmla="*/ 812 h 900"/>
                <a:gd name="T76" fmla="*/ 430 w 858"/>
                <a:gd name="T77" fmla="*/ 2 h 900"/>
                <a:gd name="T78" fmla="*/ 854 w 858"/>
                <a:gd name="T79" fmla="*/ 782 h 900"/>
                <a:gd name="T80" fmla="*/ 840 w 858"/>
                <a:gd name="T81" fmla="*/ 676 h 900"/>
                <a:gd name="T82" fmla="*/ 834 w 858"/>
                <a:gd name="T83" fmla="*/ 648 h 900"/>
                <a:gd name="T84" fmla="*/ 846 w 858"/>
                <a:gd name="T85" fmla="*/ 718 h 900"/>
                <a:gd name="T86" fmla="*/ 786 w 858"/>
                <a:gd name="T87" fmla="*/ 492 h 900"/>
                <a:gd name="T88" fmla="*/ 722 w 858"/>
                <a:gd name="T89" fmla="*/ 354 h 900"/>
                <a:gd name="T90" fmla="*/ 680 w 858"/>
                <a:gd name="T91" fmla="*/ 280 h 900"/>
                <a:gd name="T92" fmla="*/ 604 w 858"/>
                <a:gd name="T93" fmla="*/ 176 h 900"/>
                <a:gd name="T94" fmla="*/ 520 w 858"/>
                <a:gd name="T95" fmla="*/ 82 h 900"/>
                <a:gd name="T96" fmla="*/ 226 w 858"/>
                <a:gd name="T97" fmla="*/ 210 h 900"/>
                <a:gd name="T98" fmla="*/ 262 w 858"/>
                <a:gd name="T99" fmla="*/ 888 h 900"/>
                <a:gd name="T100" fmla="*/ 858 w 858"/>
                <a:gd name="T101" fmla="*/ 812 h 900"/>
                <a:gd name="T102" fmla="*/ 688 w 858"/>
                <a:gd name="T103" fmla="*/ 292 h 900"/>
                <a:gd name="T104" fmla="*/ 686 w 858"/>
                <a:gd name="T105" fmla="*/ 290 h 900"/>
                <a:gd name="T106" fmla="*/ 630 w 858"/>
                <a:gd name="T107" fmla="*/ 208 h 900"/>
                <a:gd name="T108" fmla="*/ 500 w 858"/>
                <a:gd name="T109" fmla="*/ 64 h 900"/>
                <a:gd name="T110" fmla="*/ 544 w 858"/>
                <a:gd name="T111" fmla="*/ 106 h 900"/>
                <a:gd name="T112" fmla="*/ 664 w 858"/>
                <a:gd name="T113" fmla="*/ 256 h 900"/>
                <a:gd name="T114" fmla="*/ 820 w 858"/>
                <a:gd name="T115" fmla="*/ 594 h 900"/>
                <a:gd name="T116" fmla="*/ 856 w 858"/>
                <a:gd name="T117" fmla="*/ 792 h 900"/>
                <a:gd name="T118" fmla="*/ 806 w 858"/>
                <a:gd name="T119" fmla="*/ 546 h 900"/>
                <a:gd name="T120" fmla="*/ 696 w 858"/>
                <a:gd name="T121" fmla="*/ 308 h 900"/>
                <a:gd name="T122" fmla="*/ 740 w 858"/>
                <a:gd name="T123" fmla="*/ 386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8" h="900">
                  <a:moveTo>
                    <a:pt x="858" y="812"/>
                  </a:moveTo>
                  <a:lnTo>
                    <a:pt x="858" y="812"/>
                  </a:lnTo>
                  <a:lnTo>
                    <a:pt x="858" y="818"/>
                  </a:lnTo>
                  <a:lnTo>
                    <a:pt x="858" y="818"/>
                  </a:lnTo>
                  <a:lnTo>
                    <a:pt x="858" y="818"/>
                  </a:lnTo>
                  <a:lnTo>
                    <a:pt x="858" y="818"/>
                  </a:lnTo>
                  <a:lnTo>
                    <a:pt x="858" y="812"/>
                  </a:lnTo>
                  <a:lnTo>
                    <a:pt x="858" y="812"/>
                  </a:lnTo>
                  <a:close/>
                  <a:moveTo>
                    <a:pt x="702" y="316"/>
                  </a:moveTo>
                  <a:lnTo>
                    <a:pt x="702" y="316"/>
                  </a:lnTo>
                  <a:lnTo>
                    <a:pt x="712" y="332"/>
                  </a:lnTo>
                  <a:lnTo>
                    <a:pt x="712" y="332"/>
                  </a:lnTo>
                  <a:lnTo>
                    <a:pt x="702" y="316"/>
                  </a:lnTo>
                  <a:lnTo>
                    <a:pt x="702" y="316"/>
                  </a:lnTo>
                  <a:close/>
                  <a:moveTo>
                    <a:pt x="680" y="280"/>
                  </a:moveTo>
                  <a:lnTo>
                    <a:pt x="680" y="280"/>
                  </a:lnTo>
                  <a:lnTo>
                    <a:pt x="680" y="280"/>
                  </a:lnTo>
                  <a:lnTo>
                    <a:pt x="680" y="280"/>
                  </a:lnTo>
                  <a:lnTo>
                    <a:pt x="686" y="290"/>
                  </a:lnTo>
                  <a:lnTo>
                    <a:pt x="686" y="290"/>
                  </a:lnTo>
                  <a:lnTo>
                    <a:pt x="686" y="290"/>
                  </a:lnTo>
                  <a:lnTo>
                    <a:pt x="686" y="290"/>
                  </a:lnTo>
                  <a:lnTo>
                    <a:pt x="680" y="280"/>
                  </a:lnTo>
                  <a:lnTo>
                    <a:pt x="680" y="280"/>
                  </a:lnTo>
                  <a:close/>
                  <a:moveTo>
                    <a:pt x="664" y="256"/>
                  </a:moveTo>
                  <a:lnTo>
                    <a:pt x="664" y="256"/>
                  </a:lnTo>
                  <a:lnTo>
                    <a:pt x="668" y="260"/>
                  </a:lnTo>
                  <a:lnTo>
                    <a:pt x="668" y="260"/>
                  </a:lnTo>
                  <a:lnTo>
                    <a:pt x="668" y="260"/>
                  </a:lnTo>
                  <a:lnTo>
                    <a:pt x="668" y="260"/>
                  </a:lnTo>
                  <a:lnTo>
                    <a:pt x="664" y="256"/>
                  </a:lnTo>
                  <a:lnTo>
                    <a:pt x="664" y="256"/>
                  </a:lnTo>
                  <a:close/>
                  <a:moveTo>
                    <a:pt x="694" y="304"/>
                  </a:moveTo>
                  <a:lnTo>
                    <a:pt x="694" y="304"/>
                  </a:lnTo>
                  <a:lnTo>
                    <a:pt x="696" y="308"/>
                  </a:lnTo>
                  <a:lnTo>
                    <a:pt x="696" y="308"/>
                  </a:lnTo>
                  <a:lnTo>
                    <a:pt x="694" y="304"/>
                  </a:lnTo>
                  <a:lnTo>
                    <a:pt x="694" y="304"/>
                  </a:lnTo>
                  <a:lnTo>
                    <a:pt x="694" y="304"/>
                  </a:lnTo>
                  <a:lnTo>
                    <a:pt x="694" y="304"/>
                  </a:lnTo>
                  <a:close/>
                  <a:moveTo>
                    <a:pt x="686" y="290"/>
                  </a:moveTo>
                  <a:lnTo>
                    <a:pt x="686" y="290"/>
                  </a:lnTo>
                  <a:lnTo>
                    <a:pt x="688" y="292"/>
                  </a:lnTo>
                  <a:lnTo>
                    <a:pt x="688" y="292"/>
                  </a:lnTo>
                  <a:lnTo>
                    <a:pt x="686" y="290"/>
                  </a:lnTo>
                  <a:lnTo>
                    <a:pt x="686" y="290"/>
                  </a:lnTo>
                  <a:lnTo>
                    <a:pt x="686" y="290"/>
                  </a:lnTo>
                  <a:lnTo>
                    <a:pt x="686" y="290"/>
                  </a:lnTo>
                  <a:close/>
                  <a:moveTo>
                    <a:pt x="686" y="290"/>
                  </a:moveTo>
                  <a:lnTo>
                    <a:pt x="686" y="290"/>
                  </a:lnTo>
                  <a:lnTo>
                    <a:pt x="686" y="290"/>
                  </a:lnTo>
                  <a:lnTo>
                    <a:pt x="686" y="290"/>
                  </a:lnTo>
                  <a:lnTo>
                    <a:pt x="686" y="290"/>
                  </a:lnTo>
                  <a:lnTo>
                    <a:pt x="686" y="290"/>
                  </a:lnTo>
                  <a:lnTo>
                    <a:pt x="686" y="290"/>
                  </a:lnTo>
                  <a:lnTo>
                    <a:pt x="686" y="290"/>
                  </a:lnTo>
                  <a:close/>
                  <a:moveTo>
                    <a:pt x="688" y="292"/>
                  </a:moveTo>
                  <a:lnTo>
                    <a:pt x="688" y="292"/>
                  </a:lnTo>
                  <a:lnTo>
                    <a:pt x="694" y="304"/>
                  </a:lnTo>
                  <a:lnTo>
                    <a:pt x="694" y="304"/>
                  </a:lnTo>
                  <a:lnTo>
                    <a:pt x="694" y="304"/>
                  </a:lnTo>
                  <a:lnTo>
                    <a:pt x="694" y="304"/>
                  </a:lnTo>
                  <a:lnTo>
                    <a:pt x="688" y="292"/>
                  </a:lnTo>
                  <a:lnTo>
                    <a:pt x="688" y="292"/>
                  </a:lnTo>
                  <a:close/>
                  <a:moveTo>
                    <a:pt x="668" y="260"/>
                  </a:moveTo>
                  <a:lnTo>
                    <a:pt x="668" y="260"/>
                  </a:lnTo>
                  <a:lnTo>
                    <a:pt x="670" y="264"/>
                  </a:lnTo>
                  <a:lnTo>
                    <a:pt x="670" y="264"/>
                  </a:lnTo>
                  <a:lnTo>
                    <a:pt x="668" y="260"/>
                  </a:lnTo>
                  <a:lnTo>
                    <a:pt x="668" y="260"/>
                  </a:lnTo>
                  <a:lnTo>
                    <a:pt x="668" y="260"/>
                  </a:lnTo>
                  <a:lnTo>
                    <a:pt x="668" y="260"/>
                  </a:lnTo>
                  <a:close/>
                  <a:moveTo>
                    <a:pt x="670" y="264"/>
                  </a:moveTo>
                  <a:lnTo>
                    <a:pt x="670" y="264"/>
                  </a:lnTo>
                  <a:lnTo>
                    <a:pt x="680" y="280"/>
                  </a:lnTo>
                  <a:lnTo>
                    <a:pt x="680" y="280"/>
                  </a:lnTo>
                  <a:lnTo>
                    <a:pt x="680" y="280"/>
                  </a:lnTo>
                  <a:lnTo>
                    <a:pt x="680" y="280"/>
                  </a:lnTo>
                  <a:lnTo>
                    <a:pt x="670" y="264"/>
                  </a:lnTo>
                  <a:lnTo>
                    <a:pt x="670" y="264"/>
                  </a:lnTo>
                  <a:close/>
                  <a:moveTo>
                    <a:pt x="820" y="594"/>
                  </a:moveTo>
                  <a:lnTo>
                    <a:pt x="820" y="594"/>
                  </a:lnTo>
                  <a:lnTo>
                    <a:pt x="822" y="600"/>
                  </a:lnTo>
                  <a:lnTo>
                    <a:pt x="822" y="600"/>
                  </a:lnTo>
                  <a:lnTo>
                    <a:pt x="820" y="594"/>
                  </a:lnTo>
                  <a:lnTo>
                    <a:pt x="820" y="594"/>
                  </a:lnTo>
                  <a:close/>
                  <a:moveTo>
                    <a:pt x="718" y="342"/>
                  </a:moveTo>
                  <a:lnTo>
                    <a:pt x="718" y="342"/>
                  </a:lnTo>
                  <a:lnTo>
                    <a:pt x="726" y="358"/>
                  </a:lnTo>
                  <a:lnTo>
                    <a:pt x="726" y="358"/>
                  </a:lnTo>
                  <a:lnTo>
                    <a:pt x="718" y="342"/>
                  </a:lnTo>
                  <a:lnTo>
                    <a:pt x="718" y="342"/>
                  </a:lnTo>
                  <a:close/>
                  <a:moveTo>
                    <a:pt x="648" y="232"/>
                  </a:moveTo>
                  <a:lnTo>
                    <a:pt x="648" y="232"/>
                  </a:lnTo>
                  <a:lnTo>
                    <a:pt x="662" y="252"/>
                  </a:lnTo>
                  <a:lnTo>
                    <a:pt x="662" y="252"/>
                  </a:lnTo>
                  <a:lnTo>
                    <a:pt x="648" y="232"/>
                  </a:lnTo>
                  <a:lnTo>
                    <a:pt x="648" y="232"/>
                  </a:lnTo>
                  <a:close/>
                  <a:moveTo>
                    <a:pt x="826" y="618"/>
                  </a:moveTo>
                  <a:lnTo>
                    <a:pt x="826" y="618"/>
                  </a:lnTo>
                  <a:lnTo>
                    <a:pt x="828" y="628"/>
                  </a:lnTo>
                  <a:lnTo>
                    <a:pt x="828" y="628"/>
                  </a:lnTo>
                  <a:lnTo>
                    <a:pt x="826" y="618"/>
                  </a:lnTo>
                  <a:lnTo>
                    <a:pt x="826" y="618"/>
                  </a:lnTo>
                  <a:close/>
                  <a:moveTo>
                    <a:pt x="630" y="208"/>
                  </a:moveTo>
                  <a:lnTo>
                    <a:pt x="630" y="208"/>
                  </a:lnTo>
                  <a:lnTo>
                    <a:pt x="644" y="226"/>
                  </a:lnTo>
                  <a:lnTo>
                    <a:pt x="644" y="226"/>
                  </a:lnTo>
                  <a:lnTo>
                    <a:pt x="630" y="208"/>
                  </a:lnTo>
                  <a:lnTo>
                    <a:pt x="630" y="208"/>
                  </a:lnTo>
                  <a:close/>
                  <a:moveTo>
                    <a:pt x="774" y="462"/>
                  </a:moveTo>
                  <a:lnTo>
                    <a:pt x="774" y="462"/>
                  </a:lnTo>
                  <a:lnTo>
                    <a:pt x="780" y="476"/>
                  </a:lnTo>
                  <a:lnTo>
                    <a:pt x="780" y="476"/>
                  </a:lnTo>
                  <a:lnTo>
                    <a:pt x="774" y="462"/>
                  </a:lnTo>
                  <a:lnTo>
                    <a:pt x="774" y="462"/>
                  </a:lnTo>
                  <a:close/>
                  <a:moveTo>
                    <a:pt x="762" y="430"/>
                  </a:moveTo>
                  <a:lnTo>
                    <a:pt x="762" y="430"/>
                  </a:lnTo>
                  <a:lnTo>
                    <a:pt x="768" y="448"/>
                  </a:lnTo>
                  <a:lnTo>
                    <a:pt x="768" y="448"/>
                  </a:lnTo>
                  <a:lnTo>
                    <a:pt x="762" y="430"/>
                  </a:lnTo>
                  <a:lnTo>
                    <a:pt x="762" y="430"/>
                  </a:lnTo>
                  <a:close/>
                  <a:moveTo>
                    <a:pt x="796" y="518"/>
                  </a:moveTo>
                  <a:lnTo>
                    <a:pt x="796" y="518"/>
                  </a:lnTo>
                  <a:lnTo>
                    <a:pt x="800" y="530"/>
                  </a:lnTo>
                  <a:lnTo>
                    <a:pt x="800" y="530"/>
                  </a:lnTo>
                  <a:lnTo>
                    <a:pt x="796" y="518"/>
                  </a:lnTo>
                  <a:lnTo>
                    <a:pt x="796" y="518"/>
                  </a:lnTo>
                  <a:close/>
                  <a:moveTo>
                    <a:pt x="834" y="648"/>
                  </a:moveTo>
                  <a:lnTo>
                    <a:pt x="834" y="648"/>
                  </a:lnTo>
                  <a:lnTo>
                    <a:pt x="836" y="658"/>
                  </a:lnTo>
                  <a:lnTo>
                    <a:pt x="836" y="658"/>
                  </a:lnTo>
                  <a:lnTo>
                    <a:pt x="834" y="648"/>
                  </a:lnTo>
                  <a:lnTo>
                    <a:pt x="834" y="648"/>
                  </a:lnTo>
                  <a:close/>
                  <a:moveTo>
                    <a:pt x="746" y="396"/>
                  </a:moveTo>
                  <a:lnTo>
                    <a:pt x="746" y="396"/>
                  </a:lnTo>
                  <a:lnTo>
                    <a:pt x="754" y="414"/>
                  </a:lnTo>
                  <a:lnTo>
                    <a:pt x="754" y="414"/>
                  </a:lnTo>
                  <a:lnTo>
                    <a:pt x="746" y="396"/>
                  </a:lnTo>
                  <a:lnTo>
                    <a:pt x="746" y="396"/>
                  </a:lnTo>
                  <a:close/>
                  <a:moveTo>
                    <a:pt x="732" y="370"/>
                  </a:moveTo>
                  <a:lnTo>
                    <a:pt x="732" y="370"/>
                  </a:lnTo>
                  <a:lnTo>
                    <a:pt x="740" y="386"/>
                  </a:lnTo>
                  <a:lnTo>
                    <a:pt x="740" y="386"/>
                  </a:lnTo>
                  <a:lnTo>
                    <a:pt x="732" y="370"/>
                  </a:lnTo>
                  <a:lnTo>
                    <a:pt x="732" y="370"/>
                  </a:lnTo>
                  <a:close/>
                  <a:moveTo>
                    <a:pt x="806" y="546"/>
                  </a:moveTo>
                  <a:lnTo>
                    <a:pt x="806" y="546"/>
                  </a:lnTo>
                  <a:lnTo>
                    <a:pt x="808" y="556"/>
                  </a:lnTo>
                  <a:lnTo>
                    <a:pt x="808" y="556"/>
                  </a:lnTo>
                  <a:lnTo>
                    <a:pt x="806" y="546"/>
                  </a:lnTo>
                  <a:lnTo>
                    <a:pt x="806" y="546"/>
                  </a:lnTo>
                  <a:close/>
                  <a:moveTo>
                    <a:pt x="546" y="108"/>
                  </a:moveTo>
                  <a:lnTo>
                    <a:pt x="546" y="108"/>
                  </a:lnTo>
                  <a:lnTo>
                    <a:pt x="566" y="130"/>
                  </a:lnTo>
                  <a:lnTo>
                    <a:pt x="566" y="130"/>
                  </a:lnTo>
                  <a:lnTo>
                    <a:pt x="546" y="108"/>
                  </a:lnTo>
                  <a:lnTo>
                    <a:pt x="546" y="108"/>
                  </a:lnTo>
                  <a:close/>
                  <a:moveTo>
                    <a:pt x="524" y="86"/>
                  </a:moveTo>
                  <a:lnTo>
                    <a:pt x="524" y="86"/>
                  </a:lnTo>
                  <a:lnTo>
                    <a:pt x="544" y="106"/>
                  </a:lnTo>
                  <a:lnTo>
                    <a:pt x="544" y="106"/>
                  </a:lnTo>
                  <a:lnTo>
                    <a:pt x="524" y="86"/>
                  </a:lnTo>
                  <a:lnTo>
                    <a:pt x="524" y="86"/>
                  </a:lnTo>
                  <a:close/>
                  <a:moveTo>
                    <a:pt x="522" y="84"/>
                  </a:moveTo>
                  <a:lnTo>
                    <a:pt x="522" y="84"/>
                  </a:lnTo>
                  <a:lnTo>
                    <a:pt x="500" y="64"/>
                  </a:lnTo>
                  <a:lnTo>
                    <a:pt x="500" y="64"/>
                  </a:lnTo>
                  <a:lnTo>
                    <a:pt x="522" y="84"/>
                  </a:lnTo>
                  <a:lnTo>
                    <a:pt x="522" y="84"/>
                  </a:lnTo>
                  <a:close/>
                  <a:moveTo>
                    <a:pt x="844" y="706"/>
                  </a:moveTo>
                  <a:lnTo>
                    <a:pt x="844" y="706"/>
                  </a:lnTo>
                  <a:lnTo>
                    <a:pt x="846" y="714"/>
                  </a:lnTo>
                  <a:lnTo>
                    <a:pt x="846" y="714"/>
                  </a:lnTo>
                  <a:lnTo>
                    <a:pt x="844" y="706"/>
                  </a:lnTo>
                  <a:lnTo>
                    <a:pt x="844" y="706"/>
                  </a:lnTo>
                  <a:close/>
                  <a:moveTo>
                    <a:pt x="500" y="62"/>
                  </a:moveTo>
                  <a:lnTo>
                    <a:pt x="500" y="62"/>
                  </a:lnTo>
                  <a:lnTo>
                    <a:pt x="500" y="62"/>
                  </a:lnTo>
                  <a:lnTo>
                    <a:pt x="500" y="62"/>
                  </a:lnTo>
                  <a:lnTo>
                    <a:pt x="500" y="62"/>
                  </a:lnTo>
                  <a:lnTo>
                    <a:pt x="500" y="62"/>
                  </a:lnTo>
                  <a:lnTo>
                    <a:pt x="500" y="62"/>
                  </a:lnTo>
                  <a:close/>
                  <a:moveTo>
                    <a:pt x="430" y="2"/>
                  </a:moveTo>
                  <a:lnTo>
                    <a:pt x="430" y="2"/>
                  </a:lnTo>
                  <a:lnTo>
                    <a:pt x="430" y="2"/>
                  </a:lnTo>
                  <a:lnTo>
                    <a:pt x="430" y="2"/>
                  </a:lnTo>
                  <a:lnTo>
                    <a:pt x="430" y="2"/>
                  </a:lnTo>
                  <a:lnTo>
                    <a:pt x="430" y="2"/>
                  </a:lnTo>
                  <a:lnTo>
                    <a:pt x="430" y="2"/>
                  </a:lnTo>
                  <a:close/>
                  <a:moveTo>
                    <a:pt x="464" y="30"/>
                  </a:moveTo>
                  <a:lnTo>
                    <a:pt x="464" y="30"/>
                  </a:lnTo>
                  <a:lnTo>
                    <a:pt x="464" y="30"/>
                  </a:lnTo>
                  <a:lnTo>
                    <a:pt x="464" y="30"/>
                  </a:lnTo>
                  <a:lnTo>
                    <a:pt x="466" y="32"/>
                  </a:lnTo>
                  <a:lnTo>
                    <a:pt x="466" y="32"/>
                  </a:lnTo>
                  <a:lnTo>
                    <a:pt x="466" y="32"/>
                  </a:lnTo>
                  <a:lnTo>
                    <a:pt x="466" y="32"/>
                  </a:lnTo>
                  <a:lnTo>
                    <a:pt x="464" y="30"/>
                  </a:lnTo>
                  <a:lnTo>
                    <a:pt x="464" y="30"/>
                  </a:lnTo>
                  <a:close/>
                  <a:moveTo>
                    <a:pt x="466" y="32"/>
                  </a:moveTo>
                  <a:lnTo>
                    <a:pt x="466" y="32"/>
                  </a:lnTo>
                  <a:lnTo>
                    <a:pt x="500" y="62"/>
                  </a:lnTo>
                  <a:lnTo>
                    <a:pt x="500" y="62"/>
                  </a:lnTo>
                  <a:lnTo>
                    <a:pt x="466" y="32"/>
                  </a:lnTo>
                  <a:lnTo>
                    <a:pt x="466" y="32"/>
                  </a:lnTo>
                  <a:lnTo>
                    <a:pt x="466" y="32"/>
                  </a:lnTo>
                  <a:lnTo>
                    <a:pt x="466" y="32"/>
                  </a:lnTo>
                  <a:close/>
                  <a:moveTo>
                    <a:pt x="466" y="32"/>
                  </a:moveTo>
                  <a:lnTo>
                    <a:pt x="466" y="32"/>
                  </a:lnTo>
                  <a:lnTo>
                    <a:pt x="466" y="32"/>
                  </a:lnTo>
                  <a:lnTo>
                    <a:pt x="466" y="32"/>
                  </a:lnTo>
                  <a:lnTo>
                    <a:pt x="466" y="32"/>
                  </a:lnTo>
                  <a:lnTo>
                    <a:pt x="466" y="32"/>
                  </a:lnTo>
                  <a:lnTo>
                    <a:pt x="466" y="32"/>
                  </a:lnTo>
                  <a:lnTo>
                    <a:pt x="466" y="32"/>
                  </a:lnTo>
                  <a:close/>
                  <a:moveTo>
                    <a:pt x="430" y="2"/>
                  </a:moveTo>
                  <a:lnTo>
                    <a:pt x="430" y="2"/>
                  </a:lnTo>
                  <a:lnTo>
                    <a:pt x="464" y="30"/>
                  </a:lnTo>
                  <a:lnTo>
                    <a:pt x="464" y="30"/>
                  </a:lnTo>
                  <a:lnTo>
                    <a:pt x="464" y="30"/>
                  </a:lnTo>
                  <a:lnTo>
                    <a:pt x="464" y="30"/>
                  </a:lnTo>
                  <a:lnTo>
                    <a:pt x="430" y="2"/>
                  </a:lnTo>
                  <a:lnTo>
                    <a:pt x="430" y="2"/>
                  </a:lnTo>
                  <a:close/>
                  <a:moveTo>
                    <a:pt x="464" y="30"/>
                  </a:moveTo>
                  <a:lnTo>
                    <a:pt x="464" y="30"/>
                  </a:lnTo>
                  <a:lnTo>
                    <a:pt x="464" y="30"/>
                  </a:lnTo>
                  <a:lnTo>
                    <a:pt x="464" y="30"/>
                  </a:lnTo>
                  <a:lnTo>
                    <a:pt x="464" y="30"/>
                  </a:lnTo>
                  <a:lnTo>
                    <a:pt x="464" y="30"/>
                  </a:lnTo>
                  <a:lnTo>
                    <a:pt x="464" y="30"/>
                  </a:lnTo>
                  <a:lnTo>
                    <a:pt x="464" y="30"/>
                  </a:lnTo>
                  <a:close/>
                  <a:moveTo>
                    <a:pt x="854" y="782"/>
                  </a:moveTo>
                  <a:lnTo>
                    <a:pt x="854" y="782"/>
                  </a:lnTo>
                  <a:lnTo>
                    <a:pt x="856" y="792"/>
                  </a:lnTo>
                  <a:lnTo>
                    <a:pt x="856" y="792"/>
                  </a:lnTo>
                  <a:lnTo>
                    <a:pt x="854" y="782"/>
                  </a:lnTo>
                  <a:lnTo>
                    <a:pt x="854" y="782"/>
                  </a:lnTo>
                  <a:close/>
                  <a:moveTo>
                    <a:pt x="786" y="490"/>
                  </a:moveTo>
                  <a:lnTo>
                    <a:pt x="786" y="490"/>
                  </a:lnTo>
                  <a:lnTo>
                    <a:pt x="790" y="502"/>
                  </a:lnTo>
                  <a:lnTo>
                    <a:pt x="790" y="502"/>
                  </a:lnTo>
                  <a:lnTo>
                    <a:pt x="786" y="490"/>
                  </a:lnTo>
                  <a:lnTo>
                    <a:pt x="786" y="490"/>
                  </a:lnTo>
                  <a:close/>
                  <a:moveTo>
                    <a:pt x="604" y="176"/>
                  </a:moveTo>
                  <a:lnTo>
                    <a:pt x="604" y="176"/>
                  </a:lnTo>
                  <a:lnTo>
                    <a:pt x="606" y="178"/>
                  </a:lnTo>
                  <a:lnTo>
                    <a:pt x="606" y="178"/>
                  </a:lnTo>
                  <a:lnTo>
                    <a:pt x="604" y="176"/>
                  </a:lnTo>
                  <a:lnTo>
                    <a:pt x="604" y="176"/>
                  </a:lnTo>
                  <a:lnTo>
                    <a:pt x="604" y="176"/>
                  </a:lnTo>
                  <a:lnTo>
                    <a:pt x="604" y="176"/>
                  </a:lnTo>
                  <a:close/>
                  <a:moveTo>
                    <a:pt x="566" y="132"/>
                  </a:moveTo>
                  <a:lnTo>
                    <a:pt x="566" y="132"/>
                  </a:lnTo>
                  <a:lnTo>
                    <a:pt x="566" y="132"/>
                  </a:lnTo>
                  <a:lnTo>
                    <a:pt x="566" y="132"/>
                  </a:lnTo>
                  <a:lnTo>
                    <a:pt x="566" y="132"/>
                  </a:lnTo>
                  <a:lnTo>
                    <a:pt x="566" y="132"/>
                  </a:lnTo>
                  <a:lnTo>
                    <a:pt x="566" y="132"/>
                  </a:lnTo>
                  <a:close/>
                  <a:moveTo>
                    <a:pt x="586" y="154"/>
                  </a:moveTo>
                  <a:lnTo>
                    <a:pt x="586" y="154"/>
                  </a:lnTo>
                  <a:lnTo>
                    <a:pt x="590" y="158"/>
                  </a:lnTo>
                  <a:lnTo>
                    <a:pt x="590" y="158"/>
                  </a:lnTo>
                  <a:lnTo>
                    <a:pt x="590" y="158"/>
                  </a:lnTo>
                  <a:lnTo>
                    <a:pt x="590" y="158"/>
                  </a:lnTo>
                  <a:lnTo>
                    <a:pt x="586" y="154"/>
                  </a:lnTo>
                  <a:lnTo>
                    <a:pt x="586" y="154"/>
                  </a:lnTo>
                  <a:lnTo>
                    <a:pt x="586" y="154"/>
                  </a:lnTo>
                  <a:lnTo>
                    <a:pt x="586" y="154"/>
                  </a:lnTo>
                  <a:close/>
                  <a:moveTo>
                    <a:pt x="590" y="158"/>
                  </a:moveTo>
                  <a:lnTo>
                    <a:pt x="590" y="158"/>
                  </a:lnTo>
                  <a:lnTo>
                    <a:pt x="604" y="176"/>
                  </a:lnTo>
                  <a:lnTo>
                    <a:pt x="604" y="176"/>
                  </a:lnTo>
                  <a:lnTo>
                    <a:pt x="604" y="176"/>
                  </a:lnTo>
                  <a:lnTo>
                    <a:pt x="604" y="176"/>
                  </a:lnTo>
                  <a:lnTo>
                    <a:pt x="590" y="158"/>
                  </a:lnTo>
                  <a:lnTo>
                    <a:pt x="590" y="158"/>
                  </a:lnTo>
                  <a:lnTo>
                    <a:pt x="590" y="158"/>
                  </a:lnTo>
                  <a:lnTo>
                    <a:pt x="590" y="158"/>
                  </a:lnTo>
                  <a:close/>
                  <a:moveTo>
                    <a:pt x="586" y="154"/>
                  </a:moveTo>
                  <a:lnTo>
                    <a:pt x="586" y="154"/>
                  </a:lnTo>
                  <a:lnTo>
                    <a:pt x="586" y="154"/>
                  </a:lnTo>
                  <a:lnTo>
                    <a:pt x="586" y="154"/>
                  </a:lnTo>
                  <a:lnTo>
                    <a:pt x="566" y="132"/>
                  </a:lnTo>
                  <a:lnTo>
                    <a:pt x="566" y="132"/>
                  </a:lnTo>
                  <a:lnTo>
                    <a:pt x="586" y="154"/>
                  </a:lnTo>
                  <a:lnTo>
                    <a:pt x="586" y="154"/>
                  </a:lnTo>
                  <a:close/>
                  <a:moveTo>
                    <a:pt x="840" y="676"/>
                  </a:moveTo>
                  <a:lnTo>
                    <a:pt x="840" y="676"/>
                  </a:lnTo>
                  <a:lnTo>
                    <a:pt x="842" y="686"/>
                  </a:lnTo>
                  <a:lnTo>
                    <a:pt x="842" y="686"/>
                  </a:lnTo>
                  <a:lnTo>
                    <a:pt x="840" y="676"/>
                  </a:lnTo>
                  <a:lnTo>
                    <a:pt x="840" y="676"/>
                  </a:lnTo>
                  <a:close/>
                  <a:moveTo>
                    <a:pt x="610" y="182"/>
                  </a:moveTo>
                  <a:lnTo>
                    <a:pt x="610" y="182"/>
                  </a:lnTo>
                  <a:lnTo>
                    <a:pt x="626" y="202"/>
                  </a:lnTo>
                  <a:lnTo>
                    <a:pt x="626" y="202"/>
                  </a:lnTo>
                  <a:lnTo>
                    <a:pt x="610" y="182"/>
                  </a:lnTo>
                  <a:lnTo>
                    <a:pt x="610" y="182"/>
                  </a:lnTo>
                  <a:close/>
                  <a:moveTo>
                    <a:pt x="604" y="176"/>
                  </a:moveTo>
                  <a:lnTo>
                    <a:pt x="604" y="176"/>
                  </a:lnTo>
                  <a:lnTo>
                    <a:pt x="590" y="158"/>
                  </a:lnTo>
                  <a:lnTo>
                    <a:pt x="590" y="158"/>
                  </a:lnTo>
                  <a:lnTo>
                    <a:pt x="604" y="176"/>
                  </a:lnTo>
                  <a:lnTo>
                    <a:pt x="604" y="176"/>
                  </a:lnTo>
                  <a:close/>
                  <a:moveTo>
                    <a:pt x="624" y="200"/>
                  </a:moveTo>
                  <a:lnTo>
                    <a:pt x="624" y="200"/>
                  </a:lnTo>
                  <a:lnTo>
                    <a:pt x="612" y="184"/>
                  </a:lnTo>
                  <a:lnTo>
                    <a:pt x="612" y="184"/>
                  </a:lnTo>
                  <a:lnTo>
                    <a:pt x="624" y="200"/>
                  </a:lnTo>
                  <a:lnTo>
                    <a:pt x="624" y="200"/>
                  </a:lnTo>
                  <a:close/>
                  <a:moveTo>
                    <a:pt x="586" y="154"/>
                  </a:moveTo>
                  <a:lnTo>
                    <a:pt x="586" y="154"/>
                  </a:lnTo>
                  <a:lnTo>
                    <a:pt x="566" y="132"/>
                  </a:lnTo>
                  <a:lnTo>
                    <a:pt x="566" y="132"/>
                  </a:lnTo>
                  <a:lnTo>
                    <a:pt x="586" y="154"/>
                  </a:lnTo>
                  <a:lnTo>
                    <a:pt x="586" y="154"/>
                  </a:lnTo>
                  <a:close/>
                  <a:moveTo>
                    <a:pt x="500" y="62"/>
                  </a:moveTo>
                  <a:lnTo>
                    <a:pt x="500" y="62"/>
                  </a:lnTo>
                  <a:lnTo>
                    <a:pt x="466" y="32"/>
                  </a:lnTo>
                  <a:lnTo>
                    <a:pt x="466" y="32"/>
                  </a:lnTo>
                  <a:lnTo>
                    <a:pt x="500" y="62"/>
                  </a:lnTo>
                  <a:lnTo>
                    <a:pt x="500" y="62"/>
                  </a:lnTo>
                  <a:close/>
                  <a:moveTo>
                    <a:pt x="464" y="30"/>
                  </a:moveTo>
                  <a:lnTo>
                    <a:pt x="464" y="30"/>
                  </a:lnTo>
                  <a:lnTo>
                    <a:pt x="430" y="2"/>
                  </a:lnTo>
                  <a:lnTo>
                    <a:pt x="430" y="2"/>
                  </a:lnTo>
                  <a:lnTo>
                    <a:pt x="464" y="30"/>
                  </a:lnTo>
                  <a:lnTo>
                    <a:pt x="464" y="30"/>
                  </a:lnTo>
                  <a:close/>
                  <a:moveTo>
                    <a:pt x="520" y="82"/>
                  </a:moveTo>
                  <a:lnTo>
                    <a:pt x="520" y="82"/>
                  </a:lnTo>
                  <a:lnTo>
                    <a:pt x="504" y="66"/>
                  </a:lnTo>
                  <a:lnTo>
                    <a:pt x="504" y="66"/>
                  </a:lnTo>
                  <a:lnTo>
                    <a:pt x="520" y="82"/>
                  </a:lnTo>
                  <a:lnTo>
                    <a:pt x="520" y="82"/>
                  </a:lnTo>
                  <a:close/>
                  <a:moveTo>
                    <a:pt x="542" y="104"/>
                  </a:moveTo>
                  <a:lnTo>
                    <a:pt x="542" y="104"/>
                  </a:lnTo>
                  <a:lnTo>
                    <a:pt x="526" y="88"/>
                  </a:lnTo>
                  <a:lnTo>
                    <a:pt x="526" y="88"/>
                  </a:lnTo>
                  <a:lnTo>
                    <a:pt x="542" y="104"/>
                  </a:lnTo>
                  <a:lnTo>
                    <a:pt x="542" y="104"/>
                  </a:lnTo>
                  <a:close/>
                  <a:moveTo>
                    <a:pt x="566" y="130"/>
                  </a:moveTo>
                  <a:lnTo>
                    <a:pt x="566" y="130"/>
                  </a:lnTo>
                  <a:lnTo>
                    <a:pt x="546" y="110"/>
                  </a:lnTo>
                  <a:lnTo>
                    <a:pt x="546" y="110"/>
                  </a:lnTo>
                  <a:lnTo>
                    <a:pt x="566" y="130"/>
                  </a:lnTo>
                  <a:lnTo>
                    <a:pt x="566" y="130"/>
                  </a:lnTo>
                  <a:close/>
                  <a:moveTo>
                    <a:pt x="758" y="424"/>
                  </a:moveTo>
                  <a:lnTo>
                    <a:pt x="758" y="424"/>
                  </a:lnTo>
                  <a:lnTo>
                    <a:pt x="754" y="416"/>
                  </a:lnTo>
                  <a:lnTo>
                    <a:pt x="754" y="416"/>
                  </a:lnTo>
                  <a:lnTo>
                    <a:pt x="758" y="424"/>
                  </a:lnTo>
                  <a:lnTo>
                    <a:pt x="758" y="424"/>
                  </a:lnTo>
                  <a:close/>
                  <a:moveTo>
                    <a:pt x="834" y="650"/>
                  </a:moveTo>
                  <a:lnTo>
                    <a:pt x="834" y="650"/>
                  </a:lnTo>
                  <a:lnTo>
                    <a:pt x="834" y="648"/>
                  </a:lnTo>
                  <a:lnTo>
                    <a:pt x="834" y="648"/>
                  </a:lnTo>
                  <a:lnTo>
                    <a:pt x="834" y="650"/>
                  </a:lnTo>
                  <a:lnTo>
                    <a:pt x="834" y="650"/>
                  </a:lnTo>
                  <a:close/>
                  <a:moveTo>
                    <a:pt x="778" y="470"/>
                  </a:moveTo>
                  <a:lnTo>
                    <a:pt x="778" y="470"/>
                  </a:lnTo>
                  <a:lnTo>
                    <a:pt x="776" y="464"/>
                  </a:lnTo>
                  <a:lnTo>
                    <a:pt x="776" y="464"/>
                  </a:lnTo>
                  <a:lnTo>
                    <a:pt x="778" y="470"/>
                  </a:lnTo>
                  <a:lnTo>
                    <a:pt x="778" y="470"/>
                  </a:lnTo>
                  <a:close/>
                  <a:moveTo>
                    <a:pt x="828" y="622"/>
                  </a:moveTo>
                  <a:lnTo>
                    <a:pt x="828" y="622"/>
                  </a:lnTo>
                  <a:lnTo>
                    <a:pt x="826" y="620"/>
                  </a:lnTo>
                  <a:lnTo>
                    <a:pt x="826" y="620"/>
                  </a:lnTo>
                  <a:lnTo>
                    <a:pt x="828" y="622"/>
                  </a:lnTo>
                  <a:lnTo>
                    <a:pt x="828" y="622"/>
                  </a:lnTo>
                  <a:close/>
                  <a:moveTo>
                    <a:pt x="788" y="496"/>
                  </a:moveTo>
                  <a:lnTo>
                    <a:pt x="788" y="496"/>
                  </a:lnTo>
                  <a:lnTo>
                    <a:pt x="786" y="492"/>
                  </a:lnTo>
                  <a:lnTo>
                    <a:pt x="786" y="492"/>
                  </a:lnTo>
                  <a:lnTo>
                    <a:pt x="788" y="496"/>
                  </a:lnTo>
                  <a:lnTo>
                    <a:pt x="788" y="496"/>
                  </a:lnTo>
                  <a:close/>
                  <a:moveTo>
                    <a:pt x="640" y="222"/>
                  </a:moveTo>
                  <a:lnTo>
                    <a:pt x="640" y="222"/>
                  </a:lnTo>
                  <a:lnTo>
                    <a:pt x="630" y="208"/>
                  </a:lnTo>
                  <a:lnTo>
                    <a:pt x="630" y="208"/>
                  </a:lnTo>
                  <a:lnTo>
                    <a:pt x="640" y="222"/>
                  </a:lnTo>
                  <a:lnTo>
                    <a:pt x="640" y="222"/>
                  </a:lnTo>
                  <a:close/>
                  <a:moveTo>
                    <a:pt x="854" y="784"/>
                  </a:moveTo>
                  <a:lnTo>
                    <a:pt x="854" y="784"/>
                  </a:lnTo>
                  <a:lnTo>
                    <a:pt x="856" y="784"/>
                  </a:lnTo>
                  <a:lnTo>
                    <a:pt x="856" y="784"/>
                  </a:lnTo>
                  <a:lnTo>
                    <a:pt x="854" y="784"/>
                  </a:lnTo>
                  <a:lnTo>
                    <a:pt x="854" y="784"/>
                  </a:lnTo>
                  <a:close/>
                  <a:moveTo>
                    <a:pt x="854" y="782"/>
                  </a:moveTo>
                  <a:lnTo>
                    <a:pt x="854" y="782"/>
                  </a:lnTo>
                  <a:lnTo>
                    <a:pt x="852" y="752"/>
                  </a:lnTo>
                  <a:lnTo>
                    <a:pt x="852" y="752"/>
                  </a:lnTo>
                  <a:lnTo>
                    <a:pt x="854" y="782"/>
                  </a:lnTo>
                  <a:lnTo>
                    <a:pt x="854" y="782"/>
                  </a:lnTo>
                  <a:close/>
                  <a:moveTo>
                    <a:pt x="850" y="742"/>
                  </a:moveTo>
                  <a:lnTo>
                    <a:pt x="850" y="742"/>
                  </a:lnTo>
                  <a:lnTo>
                    <a:pt x="846" y="718"/>
                  </a:lnTo>
                  <a:lnTo>
                    <a:pt x="846" y="718"/>
                  </a:lnTo>
                  <a:lnTo>
                    <a:pt x="850" y="742"/>
                  </a:lnTo>
                  <a:lnTo>
                    <a:pt x="850" y="742"/>
                  </a:lnTo>
                  <a:close/>
                  <a:moveTo>
                    <a:pt x="820" y="594"/>
                  </a:moveTo>
                  <a:lnTo>
                    <a:pt x="820" y="594"/>
                  </a:lnTo>
                  <a:lnTo>
                    <a:pt x="810" y="560"/>
                  </a:lnTo>
                  <a:lnTo>
                    <a:pt x="810" y="560"/>
                  </a:lnTo>
                  <a:lnTo>
                    <a:pt x="820" y="594"/>
                  </a:lnTo>
                  <a:lnTo>
                    <a:pt x="820" y="594"/>
                  </a:lnTo>
                  <a:close/>
                  <a:moveTo>
                    <a:pt x="680" y="280"/>
                  </a:moveTo>
                  <a:lnTo>
                    <a:pt x="680" y="280"/>
                  </a:lnTo>
                  <a:lnTo>
                    <a:pt x="668" y="260"/>
                  </a:lnTo>
                  <a:lnTo>
                    <a:pt x="668" y="260"/>
                  </a:lnTo>
                  <a:lnTo>
                    <a:pt x="680" y="280"/>
                  </a:lnTo>
                  <a:lnTo>
                    <a:pt x="680" y="280"/>
                  </a:lnTo>
                  <a:close/>
                  <a:moveTo>
                    <a:pt x="658" y="248"/>
                  </a:moveTo>
                  <a:lnTo>
                    <a:pt x="658" y="248"/>
                  </a:lnTo>
                  <a:lnTo>
                    <a:pt x="648" y="232"/>
                  </a:lnTo>
                  <a:lnTo>
                    <a:pt x="648" y="232"/>
                  </a:lnTo>
                  <a:lnTo>
                    <a:pt x="658" y="248"/>
                  </a:lnTo>
                  <a:lnTo>
                    <a:pt x="658" y="248"/>
                  </a:lnTo>
                  <a:close/>
                  <a:moveTo>
                    <a:pt x="694" y="304"/>
                  </a:moveTo>
                  <a:lnTo>
                    <a:pt x="694" y="304"/>
                  </a:lnTo>
                  <a:lnTo>
                    <a:pt x="686" y="290"/>
                  </a:lnTo>
                  <a:lnTo>
                    <a:pt x="686" y="290"/>
                  </a:lnTo>
                  <a:lnTo>
                    <a:pt x="694" y="304"/>
                  </a:lnTo>
                  <a:lnTo>
                    <a:pt x="694" y="304"/>
                  </a:lnTo>
                  <a:close/>
                  <a:moveTo>
                    <a:pt x="710" y="328"/>
                  </a:moveTo>
                  <a:lnTo>
                    <a:pt x="710" y="328"/>
                  </a:lnTo>
                  <a:lnTo>
                    <a:pt x="704" y="318"/>
                  </a:lnTo>
                  <a:lnTo>
                    <a:pt x="704" y="318"/>
                  </a:lnTo>
                  <a:lnTo>
                    <a:pt x="710" y="328"/>
                  </a:lnTo>
                  <a:lnTo>
                    <a:pt x="710" y="328"/>
                  </a:lnTo>
                  <a:close/>
                  <a:moveTo>
                    <a:pt x="768" y="444"/>
                  </a:moveTo>
                  <a:lnTo>
                    <a:pt x="768" y="444"/>
                  </a:lnTo>
                  <a:lnTo>
                    <a:pt x="766" y="440"/>
                  </a:lnTo>
                  <a:lnTo>
                    <a:pt x="766" y="440"/>
                  </a:lnTo>
                  <a:lnTo>
                    <a:pt x="768" y="444"/>
                  </a:lnTo>
                  <a:lnTo>
                    <a:pt x="768" y="444"/>
                  </a:lnTo>
                  <a:close/>
                  <a:moveTo>
                    <a:pt x="734" y="376"/>
                  </a:moveTo>
                  <a:lnTo>
                    <a:pt x="734" y="376"/>
                  </a:lnTo>
                  <a:lnTo>
                    <a:pt x="732" y="370"/>
                  </a:lnTo>
                  <a:lnTo>
                    <a:pt x="732" y="370"/>
                  </a:lnTo>
                  <a:lnTo>
                    <a:pt x="734" y="376"/>
                  </a:lnTo>
                  <a:lnTo>
                    <a:pt x="734" y="376"/>
                  </a:lnTo>
                  <a:close/>
                  <a:moveTo>
                    <a:pt x="722" y="354"/>
                  </a:moveTo>
                  <a:lnTo>
                    <a:pt x="722" y="354"/>
                  </a:lnTo>
                  <a:lnTo>
                    <a:pt x="718" y="344"/>
                  </a:lnTo>
                  <a:lnTo>
                    <a:pt x="718" y="344"/>
                  </a:lnTo>
                  <a:lnTo>
                    <a:pt x="722" y="354"/>
                  </a:lnTo>
                  <a:lnTo>
                    <a:pt x="722" y="354"/>
                  </a:lnTo>
                  <a:close/>
                  <a:moveTo>
                    <a:pt x="590" y="158"/>
                  </a:moveTo>
                  <a:lnTo>
                    <a:pt x="590" y="158"/>
                  </a:lnTo>
                  <a:lnTo>
                    <a:pt x="586" y="154"/>
                  </a:lnTo>
                  <a:lnTo>
                    <a:pt x="586" y="154"/>
                  </a:lnTo>
                  <a:lnTo>
                    <a:pt x="590" y="158"/>
                  </a:lnTo>
                  <a:lnTo>
                    <a:pt x="590" y="158"/>
                  </a:lnTo>
                  <a:close/>
                  <a:moveTo>
                    <a:pt x="758" y="424"/>
                  </a:moveTo>
                  <a:lnTo>
                    <a:pt x="758" y="424"/>
                  </a:lnTo>
                  <a:lnTo>
                    <a:pt x="766" y="440"/>
                  </a:lnTo>
                  <a:lnTo>
                    <a:pt x="766" y="440"/>
                  </a:lnTo>
                  <a:lnTo>
                    <a:pt x="762" y="430"/>
                  </a:lnTo>
                  <a:lnTo>
                    <a:pt x="762" y="430"/>
                  </a:lnTo>
                  <a:lnTo>
                    <a:pt x="758" y="424"/>
                  </a:lnTo>
                  <a:lnTo>
                    <a:pt x="758" y="424"/>
                  </a:lnTo>
                  <a:close/>
                  <a:moveTo>
                    <a:pt x="544" y="106"/>
                  </a:moveTo>
                  <a:lnTo>
                    <a:pt x="544" y="106"/>
                  </a:lnTo>
                  <a:lnTo>
                    <a:pt x="542" y="104"/>
                  </a:lnTo>
                  <a:lnTo>
                    <a:pt x="542" y="104"/>
                  </a:lnTo>
                  <a:lnTo>
                    <a:pt x="546" y="110"/>
                  </a:lnTo>
                  <a:lnTo>
                    <a:pt x="546" y="110"/>
                  </a:lnTo>
                  <a:lnTo>
                    <a:pt x="546" y="108"/>
                  </a:lnTo>
                  <a:lnTo>
                    <a:pt x="546" y="108"/>
                  </a:lnTo>
                  <a:lnTo>
                    <a:pt x="544" y="106"/>
                  </a:lnTo>
                  <a:lnTo>
                    <a:pt x="544" y="106"/>
                  </a:lnTo>
                  <a:close/>
                  <a:moveTo>
                    <a:pt x="806" y="546"/>
                  </a:moveTo>
                  <a:lnTo>
                    <a:pt x="806" y="546"/>
                  </a:lnTo>
                  <a:lnTo>
                    <a:pt x="800" y="530"/>
                  </a:lnTo>
                  <a:lnTo>
                    <a:pt x="800" y="530"/>
                  </a:lnTo>
                  <a:lnTo>
                    <a:pt x="796" y="518"/>
                  </a:lnTo>
                  <a:lnTo>
                    <a:pt x="796" y="518"/>
                  </a:lnTo>
                  <a:lnTo>
                    <a:pt x="790" y="502"/>
                  </a:lnTo>
                  <a:lnTo>
                    <a:pt x="790" y="502"/>
                  </a:lnTo>
                  <a:lnTo>
                    <a:pt x="788" y="496"/>
                  </a:lnTo>
                  <a:lnTo>
                    <a:pt x="788" y="496"/>
                  </a:lnTo>
                  <a:lnTo>
                    <a:pt x="810" y="560"/>
                  </a:lnTo>
                  <a:lnTo>
                    <a:pt x="810" y="560"/>
                  </a:lnTo>
                  <a:lnTo>
                    <a:pt x="808" y="556"/>
                  </a:lnTo>
                  <a:lnTo>
                    <a:pt x="808" y="556"/>
                  </a:lnTo>
                  <a:lnTo>
                    <a:pt x="806" y="546"/>
                  </a:lnTo>
                  <a:lnTo>
                    <a:pt x="806" y="546"/>
                  </a:lnTo>
                  <a:close/>
                  <a:moveTo>
                    <a:pt x="746" y="396"/>
                  </a:moveTo>
                  <a:lnTo>
                    <a:pt x="746" y="396"/>
                  </a:lnTo>
                  <a:lnTo>
                    <a:pt x="740" y="386"/>
                  </a:lnTo>
                  <a:lnTo>
                    <a:pt x="740" y="386"/>
                  </a:lnTo>
                  <a:lnTo>
                    <a:pt x="734" y="376"/>
                  </a:lnTo>
                  <a:lnTo>
                    <a:pt x="734" y="376"/>
                  </a:lnTo>
                  <a:lnTo>
                    <a:pt x="754" y="416"/>
                  </a:lnTo>
                  <a:lnTo>
                    <a:pt x="754" y="416"/>
                  </a:lnTo>
                  <a:lnTo>
                    <a:pt x="754" y="414"/>
                  </a:lnTo>
                  <a:lnTo>
                    <a:pt x="754" y="414"/>
                  </a:lnTo>
                  <a:lnTo>
                    <a:pt x="746" y="396"/>
                  </a:lnTo>
                  <a:lnTo>
                    <a:pt x="746" y="396"/>
                  </a:lnTo>
                  <a:close/>
                  <a:moveTo>
                    <a:pt x="644" y="226"/>
                  </a:moveTo>
                  <a:lnTo>
                    <a:pt x="644" y="226"/>
                  </a:lnTo>
                  <a:lnTo>
                    <a:pt x="640" y="222"/>
                  </a:lnTo>
                  <a:lnTo>
                    <a:pt x="640" y="222"/>
                  </a:lnTo>
                  <a:lnTo>
                    <a:pt x="648" y="232"/>
                  </a:lnTo>
                  <a:lnTo>
                    <a:pt x="648" y="232"/>
                  </a:lnTo>
                  <a:lnTo>
                    <a:pt x="648" y="232"/>
                  </a:lnTo>
                  <a:lnTo>
                    <a:pt x="648" y="232"/>
                  </a:lnTo>
                  <a:lnTo>
                    <a:pt x="644" y="226"/>
                  </a:lnTo>
                  <a:lnTo>
                    <a:pt x="644" y="226"/>
                  </a:lnTo>
                  <a:close/>
                  <a:moveTo>
                    <a:pt x="566" y="130"/>
                  </a:moveTo>
                  <a:lnTo>
                    <a:pt x="566" y="130"/>
                  </a:lnTo>
                  <a:lnTo>
                    <a:pt x="566" y="130"/>
                  </a:lnTo>
                  <a:lnTo>
                    <a:pt x="566" y="130"/>
                  </a:lnTo>
                  <a:lnTo>
                    <a:pt x="566" y="132"/>
                  </a:lnTo>
                  <a:lnTo>
                    <a:pt x="566" y="132"/>
                  </a:lnTo>
                  <a:lnTo>
                    <a:pt x="566" y="132"/>
                  </a:lnTo>
                  <a:lnTo>
                    <a:pt x="566" y="132"/>
                  </a:lnTo>
                  <a:lnTo>
                    <a:pt x="566" y="130"/>
                  </a:lnTo>
                  <a:lnTo>
                    <a:pt x="566" y="130"/>
                  </a:lnTo>
                  <a:close/>
                  <a:moveTo>
                    <a:pt x="768" y="448"/>
                  </a:moveTo>
                  <a:lnTo>
                    <a:pt x="768" y="448"/>
                  </a:lnTo>
                  <a:lnTo>
                    <a:pt x="768" y="444"/>
                  </a:lnTo>
                  <a:lnTo>
                    <a:pt x="768" y="444"/>
                  </a:lnTo>
                  <a:lnTo>
                    <a:pt x="776" y="464"/>
                  </a:lnTo>
                  <a:lnTo>
                    <a:pt x="776" y="464"/>
                  </a:lnTo>
                  <a:lnTo>
                    <a:pt x="774" y="462"/>
                  </a:lnTo>
                  <a:lnTo>
                    <a:pt x="774" y="462"/>
                  </a:lnTo>
                  <a:lnTo>
                    <a:pt x="768" y="448"/>
                  </a:lnTo>
                  <a:lnTo>
                    <a:pt x="768" y="448"/>
                  </a:lnTo>
                  <a:close/>
                  <a:moveTo>
                    <a:pt x="686" y="290"/>
                  </a:moveTo>
                  <a:lnTo>
                    <a:pt x="686" y="290"/>
                  </a:lnTo>
                  <a:lnTo>
                    <a:pt x="680" y="280"/>
                  </a:lnTo>
                  <a:lnTo>
                    <a:pt x="680" y="280"/>
                  </a:lnTo>
                  <a:lnTo>
                    <a:pt x="686" y="290"/>
                  </a:lnTo>
                  <a:lnTo>
                    <a:pt x="686" y="290"/>
                  </a:lnTo>
                  <a:close/>
                  <a:moveTo>
                    <a:pt x="626" y="202"/>
                  </a:moveTo>
                  <a:lnTo>
                    <a:pt x="626" y="202"/>
                  </a:lnTo>
                  <a:lnTo>
                    <a:pt x="624" y="200"/>
                  </a:lnTo>
                  <a:lnTo>
                    <a:pt x="624" y="200"/>
                  </a:lnTo>
                  <a:lnTo>
                    <a:pt x="630" y="208"/>
                  </a:lnTo>
                  <a:lnTo>
                    <a:pt x="630" y="208"/>
                  </a:lnTo>
                  <a:lnTo>
                    <a:pt x="630" y="208"/>
                  </a:lnTo>
                  <a:lnTo>
                    <a:pt x="630" y="208"/>
                  </a:lnTo>
                  <a:lnTo>
                    <a:pt x="626" y="202"/>
                  </a:lnTo>
                  <a:lnTo>
                    <a:pt x="626" y="202"/>
                  </a:lnTo>
                  <a:close/>
                  <a:moveTo>
                    <a:pt x="726" y="358"/>
                  </a:moveTo>
                  <a:lnTo>
                    <a:pt x="726" y="358"/>
                  </a:lnTo>
                  <a:lnTo>
                    <a:pt x="722" y="354"/>
                  </a:lnTo>
                  <a:lnTo>
                    <a:pt x="722" y="354"/>
                  </a:lnTo>
                  <a:lnTo>
                    <a:pt x="732" y="370"/>
                  </a:lnTo>
                  <a:lnTo>
                    <a:pt x="732" y="370"/>
                  </a:lnTo>
                  <a:lnTo>
                    <a:pt x="732" y="370"/>
                  </a:lnTo>
                  <a:lnTo>
                    <a:pt x="732" y="370"/>
                  </a:lnTo>
                  <a:lnTo>
                    <a:pt x="726" y="358"/>
                  </a:lnTo>
                  <a:lnTo>
                    <a:pt x="726" y="358"/>
                  </a:lnTo>
                  <a:close/>
                  <a:moveTo>
                    <a:pt x="658" y="248"/>
                  </a:moveTo>
                  <a:lnTo>
                    <a:pt x="658" y="248"/>
                  </a:lnTo>
                  <a:lnTo>
                    <a:pt x="668" y="260"/>
                  </a:lnTo>
                  <a:lnTo>
                    <a:pt x="668" y="260"/>
                  </a:lnTo>
                  <a:lnTo>
                    <a:pt x="664" y="256"/>
                  </a:lnTo>
                  <a:lnTo>
                    <a:pt x="664" y="256"/>
                  </a:lnTo>
                  <a:lnTo>
                    <a:pt x="662" y="252"/>
                  </a:lnTo>
                  <a:lnTo>
                    <a:pt x="662" y="252"/>
                  </a:lnTo>
                  <a:lnTo>
                    <a:pt x="658" y="248"/>
                  </a:lnTo>
                  <a:lnTo>
                    <a:pt x="658" y="248"/>
                  </a:lnTo>
                  <a:close/>
                  <a:moveTo>
                    <a:pt x="606" y="178"/>
                  </a:moveTo>
                  <a:lnTo>
                    <a:pt x="606" y="178"/>
                  </a:lnTo>
                  <a:lnTo>
                    <a:pt x="604" y="176"/>
                  </a:lnTo>
                  <a:lnTo>
                    <a:pt x="604" y="176"/>
                  </a:lnTo>
                  <a:lnTo>
                    <a:pt x="612" y="184"/>
                  </a:lnTo>
                  <a:lnTo>
                    <a:pt x="612" y="184"/>
                  </a:lnTo>
                  <a:lnTo>
                    <a:pt x="610" y="182"/>
                  </a:lnTo>
                  <a:lnTo>
                    <a:pt x="610" y="182"/>
                  </a:lnTo>
                  <a:lnTo>
                    <a:pt x="606" y="178"/>
                  </a:lnTo>
                  <a:lnTo>
                    <a:pt x="606" y="178"/>
                  </a:lnTo>
                  <a:close/>
                  <a:moveTo>
                    <a:pt x="712" y="332"/>
                  </a:moveTo>
                  <a:lnTo>
                    <a:pt x="712" y="332"/>
                  </a:lnTo>
                  <a:lnTo>
                    <a:pt x="710" y="328"/>
                  </a:lnTo>
                  <a:lnTo>
                    <a:pt x="710" y="328"/>
                  </a:lnTo>
                  <a:lnTo>
                    <a:pt x="718" y="344"/>
                  </a:lnTo>
                  <a:lnTo>
                    <a:pt x="718" y="344"/>
                  </a:lnTo>
                  <a:lnTo>
                    <a:pt x="718" y="342"/>
                  </a:lnTo>
                  <a:lnTo>
                    <a:pt x="718" y="342"/>
                  </a:lnTo>
                  <a:lnTo>
                    <a:pt x="712" y="332"/>
                  </a:lnTo>
                  <a:lnTo>
                    <a:pt x="712" y="332"/>
                  </a:lnTo>
                  <a:close/>
                  <a:moveTo>
                    <a:pt x="696" y="308"/>
                  </a:moveTo>
                  <a:lnTo>
                    <a:pt x="696" y="308"/>
                  </a:lnTo>
                  <a:lnTo>
                    <a:pt x="696" y="304"/>
                  </a:lnTo>
                  <a:lnTo>
                    <a:pt x="696" y="304"/>
                  </a:lnTo>
                  <a:lnTo>
                    <a:pt x="704" y="318"/>
                  </a:lnTo>
                  <a:lnTo>
                    <a:pt x="704" y="318"/>
                  </a:lnTo>
                  <a:lnTo>
                    <a:pt x="702" y="316"/>
                  </a:lnTo>
                  <a:lnTo>
                    <a:pt x="702" y="316"/>
                  </a:lnTo>
                  <a:lnTo>
                    <a:pt x="696" y="308"/>
                  </a:lnTo>
                  <a:lnTo>
                    <a:pt x="696" y="308"/>
                  </a:lnTo>
                  <a:close/>
                  <a:moveTo>
                    <a:pt x="696" y="308"/>
                  </a:moveTo>
                  <a:lnTo>
                    <a:pt x="696" y="308"/>
                  </a:lnTo>
                  <a:lnTo>
                    <a:pt x="696" y="304"/>
                  </a:lnTo>
                  <a:lnTo>
                    <a:pt x="696" y="304"/>
                  </a:lnTo>
                  <a:lnTo>
                    <a:pt x="694" y="304"/>
                  </a:lnTo>
                  <a:lnTo>
                    <a:pt x="694" y="304"/>
                  </a:lnTo>
                  <a:lnTo>
                    <a:pt x="696" y="308"/>
                  </a:lnTo>
                  <a:lnTo>
                    <a:pt x="696" y="308"/>
                  </a:lnTo>
                  <a:close/>
                  <a:moveTo>
                    <a:pt x="780" y="476"/>
                  </a:moveTo>
                  <a:lnTo>
                    <a:pt x="780" y="476"/>
                  </a:lnTo>
                  <a:lnTo>
                    <a:pt x="778" y="470"/>
                  </a:lnTo>
                  <a:lnTo>
                    <a:pt x="778" y="470"/>
                  </a:lnTo>
                  <a:lnTo>
                    <a:pt x="786" y="492"/>
                  </a:lnTo>
                  <a:lnTo>
                    <a:pt x="786" y="492"/>
                  </a:lnTo>
                  <a:lnTo>
                    <a:pt x="786" y="490"/>
                  </a:lnTo>
                  <a:lnTo>
                    <a:pt x="786" y="490"/>
                  </a:lnTo>
                  <a:lnTo>
                    <a:pt x="780" y="476"/>
                  </a:lnTo>
                  <a:lnTo>
                    <a:pt x="780" y="476"/>
                  </a:lnTo>
                  <a:close/>
                  <a:moveTo>
                    <a:pt x="822" y="600"/>
                  </a:moveTo>
                  <a:lnTo>
                    <a:pt x="822" y="600"/>
                  </a:lnTo>
                  <a:lnTo>
                    <a:pt x="820" y="594"/>
                  </a:lnTo>
                  <a:lnTo>
                    <a:pt x="820" y="594"/>
                  </a:lnTo>
                  <a:lnTo>
                    <a:pt x="820" y="594"/>
                  </a:lnTo>
                  <a:lnTo>
                    <a:pt x="820" y="594"/>
                  </a:lnTo>
                  <a:lnTo>
                    <a:pt x="826" y="620"/>
                  </a:lnTo>
                  <a:lnTo>
                    <a:pt x="826" y="620"/>
                  </a:lnTo>
                  <a:lnTo>
                    <a:pt x="826" y="618"/>
                  </a:lnTo>
                  <a:lnTo>
                    <a:pt x="826" y="618"/>
                  </a:lnTo>
                  <a:lnTo>
                    <a:pt x="822" y="600"/>
                  </a:lnTo>
                  <a:lnTo>
                    <a:pt x="822" y="600"/>
                  </a:lnTo>
                  <a:close/>
                  <a:moveTo>
                    <a:pt x="500" y="62"/>
                  </a:moveTo>
                  <a:lnTo>
                    <a:pt x="500" y="62"/>
                  </a:lnTo>
                  <a:lnTo>
                    <a:pt x="500" y="62"/>
                  </a:lnTo>
                  <a:lnTo>
                    <a:pt x="500" y="62"/>
                  </a:lnTo>
                  <a:lnTo>
                    <a:pt x="504" y="66"/>
                  </a:lnTo>
                  <a:lnTo>
                    <a:pt x="504" y="66"/>
                  </a:lnTo>
                  <a:lnTo>
                    <a:pt x="500" y="64"/>
                  </a:lnTo>
                  <a:lnTo>
                    <a:pt x="500" y="64"/>
                  </a:lnTo>
                  <a:lnTo>
                    <a:pt x="500" y="62"/>
                  </a:lnTo>
                  <a:lnTo>
                    <a:pt x="500" y="62"/>
                  </a:lnTo>
                  <a:close/>
                  <a:moveTo>
                    <a:pt x="856" y="784"/>
                  </a:moveTo>
                  <a:lnTo>
                    <a:pt x="856" y="784"/>
                  </a:lnTo>
                  <a:lnTo>
                    <a:pt x="858" y="812"/>
                  </a:lnTo>
                  <a:lnTo>
                    <a:pt x="858" y="812"/>
                  </a:lnTo>
                  <a:lnTo>
                    <a:pt x="856" y="792"/>
                  </a:lnTo>
                  <a:lnTo>
                    <a:pt x="856" y="792"/>
                  </a:lnTo>
                  <a:lnTo>
                    <a:pt x="856" y="784"/>
                  </a:lnTo>
                  <a:lnTo>
                    <a:pt x="856" y="784"/>
                  </a:lnTo>
                  <a:close/>
                  <a:moveTo>
                    <a:pt x="858" y="812"/>
                  </a:moveTo>
                  <a:lnTo>
                    <a:pt x="858" y="812"/>
                  </a:lnTo>
                  <a:lnTo>
                    <a:pt x="858" y="812"/>
                  </a:lnTo>
                  <a:lnTo>
                    <a:pt x="858" y="812"/>
                  </a:lnTo>
                  <a:lnTo>
                    <a:pt x="858" y="812"/>
                  </a:lnTo>
                  <a:lnTo>
                    <a:pt x="858" y="812"/>
                  </a:lnTo>
                  <a:lnTo>
                    <a:pt x="858" y="812"/>
                  </a:lnTo>
                  <a:lnTo>
                    <a:pt x="858" y="812"/>
                  </a:lnTo>
                  <a:close/>
                  <a:moveTo>
                    <a:pt x="852" y="752"/>
                  </a:moveTo>
                  <a:lnTo>
                    <a:pt x="852" y="752"/>
                  </a:lnTo>
                  <a:lnTo>
                    <a:pt x="850" y="742"/>
                  </a:lnTo>
                  <a:lnTo>
                    <a:pt x="850" y="742"/>
                  </a:lnTo>
                  <a:lnTo>
                    <a:pt x="852" y="752"/>
                  </a:lnTo>
                  <a:lnTo>
                    <a:pt x="852" y="752"/>
                  </a:lnTo>
                  <a:close/>
                  <a:moveTo>
                    <a:pt x="428" y="0"/>
                  </a:moveTo>
                  <a:lnTo>
                    <a:pt x="428" y="0"/>
                  </a:lnTo>
                  <a:lnTo>
                    <a:pt x="428" y="0"/>
                  </a:lnTo>
                  <a:lnTo>
                    <a:pt x="430" y="2"/>
                  </a:lnTo>
                  <a:lnTo>
                    <a:pt x="430" y="2"/>
                  </a:lnTo>
                  <a:lnTo>
                    <a:pt x="430" y="2"/>
                  </a:lnTo>
                  <a:lnTo>
                    <a:pt x="430" y="2"/>
                  </a:lnTo>
                  <a:lnTo>
                    <a:pt x="428" y="0"/>
                  </a:lnTo>
                  <a:lnTo>
                    <a:pt x="428" y="0"/>
                  </a:lnTo>
                  <a:close/>
                  <a:moveTo>
                    <a:pt x="466" y="32"/>
                  </a:moveTo>
                  <a:lnTo>
                    <a:pt x="466" y="32"/>
                  </a:lnTo>
                  <a:lnTo>
                    <a:pt x="464" y="30"/>
                  </a:lnTo>
                  <a:lnTo>
                    <a:pt x="464" y="30"/>
                  </a:lnTo>
                  <a:lnTo>
                    <a:pt x="466" y="32"/>
                  </a:lnTo>
                  <a:lnTo>
                    <a:pt x="466" y="32"/>
                  </a:lnTo>
                  <a:close/>
                  <a:moveTo>
                    <a:pt x="854" y="782"/>
                  </a:moveTo>
                  <a:lnTo>
                    <a:pt x="854" y="782"/>
                  </a:lnTo>
                  <a:lnTo>
                    <a:pt x="854" y="784"/>
                  </a:lnTo>
                  <a:lnTo>
                    <a:pt x="854" y="784"/>
                  </a:lnTo>
                  <a:lnTo>
                    <a:pt x="854" y="782"/>
                  </a:lnTo>
                  <a:lnTo>
                    <a:pt x="854" y="782"/>
                  </a:lnTo>
                  <a:lnTo>
                    <a:pt x="854" y="782"/>
                  </a:lnTo>
                  <a:lnTo>
                    <a:pt x="854" y="782"/>
                  </a:lnTo>
                  <a:close/>
                  <a:moveTo>
                    <a:pt x="522" y="84"/>
                  </a:moveTo>
                  <a:lnTo>
                    <a:pt x="522" y="84"/>
                  </a:lnTo>
                  <a:lnTo>
                    <a:pt x="520" y="82"/>
                  </a:lnTo>
                  <a:lnTo>
                    <a:pt x="520" y="82"/>
                  </a:lnTo>
                  <a:lnTo>
                    <a:pt x="526" y="88"/>
                  </a:lnTo>
                  <a:lnTo>
                    <a:pt x="526" y="88"/>
                  </a:lnTo>
                  <a:lnTo>
                    <a:pt x="524" y="86"/>
                  </a:lnTo>
                  <a:lnTo>
                    <a:pt x="524" y="86"/>
                  </a:lnTo>
                  <a:lnTo>
                    <a:pt x="522" y="84"/>
                  </a:lnTo>
                  <a:lnTo>
                    <a:pt x="522" y="84"/>
                  </a:lnTo>
                  <a:close/>
                  <a:moveTo>
                    <a:pt x="844" y="706"/>
                  </a:moveTo>
                  <a:lnTo>
                    <a:pt x="844" y="706"/>
                  </a:lnTo>
                  <a:lnTo>
                    <a:pt x="842" y="686"/>
                  </a:lnTo>
                  <a:lnTo>
                    <a:pt x="842" y="686"/>
                  </a:lnTo>
                  <a:lnTo>
                    <a:pt x="840" y="676"/>
                  </a:lnTo>
                  <a:lnTo>
                    <a:pt x="840" y="676"/>
                  </a:lnTo>
                  <a:lnTo>
                    <a:pt x="836" y="658"/>
                  </a:lnTo>
                  <a:lnTo>
                    <a:pt x="836" y="658"/>
                  </a:lnTo>
                  <a:lnTo>
                    <a:pt x="834" y="650"/>
                  </a:lnTo>
                  <a:lnTo>
                    <a:pt x="834" y="650"/>
                  </a:lnTo>
                  <a:lnTo>
                    <a:pt x="846" y="718"/>
                  </a:lnTo>
                  <a:lnTo>
                    <a:pt x="846" y="718"/>
                  </a:lnTo>
                  <a:lnTo>
                    <a:pt x="846" y="714"/>
                  </a:lnTo>
                  <a:lnTo>
                    <a:pt x="846" y="714"/>
                  </a:lnTo>
                  <a:lnTo>
                    <a:pt x="844" y="706"/>
                  </a:lnTo>
                  <a:lnTo>
                    <a:pt x="844" y="706"/>
                  </a:lnTo>
                  <a:close/>
                  <a:moveTo>
                    <a:pt x="828" y="628"/>
                  </a:moveTo>
                  <a:lnTo>
                    <a:pt x="828" y="628"/>
                  </a:lnTo>
                  <a:lnTo>
                    <a:pt x="828" y="622"/>
                  </a:lnTo>
                  <a:lnTo>
                    <a:pt x="828" y="622"/>
                  </a:lnTo>
                  <a:lnTo>
                    <a:pt x="834" y="648"/>
                  </a:lnTo>
                  <a:lnTo>
                    <a:pt x="834" y="648"/>
                  </a:lnTo>
                  <a:lnTo>
                    <a:pt x="834" y="648"/>
                  </a:lnTo>
                  <a:lnTo>
                    <a:pt x="834" y="648"/>
                  </a:lnTo>
                  <a:lnTo>
                    <a:pt x="828" y="628"/>
                  </a:lnTo>
                  <a:lnTo>
                    <a:pt x="828" y="628"/>
                  </a:lnTo>
                  <a:close/>
                  <a:moveTo>
                    <a:pt x="858" y="812"/>
                  </a:moveTo>
                  <a:lnTo>
                    <a:pt x="858" y="812"/>
                  </a:lnTo>
                  <a:lnTo>
                    <a:pt x="856" y="784"/>
                  </a:lnTo>
                  <a:lnTo>
                    <a:pt x="856" y="784"/>
                  </a:lnTo>
                  <a:lnTo>
                    <a:pt x="854" y="784"/>
                  </a:lnTo>
                  <a:lnTo>
                    <a:pt x="854" y="784"/>
                  </a:lnTo>
                  <a:lnTo>
                    <a:pt x="854" y="782"/>
                  </a:lnTo>
                  <a:lnTo>
                    <a:pt x="854" y="782"/>
                  </a:lnTo>
                  <a:lnTo>
                    <a:pt x="852" y="752"/>
                  </a:lnTo>
                  <a:lnTo>
                    <a:pt x="852" y="752"/>
                  </a:lnTo>
                  <a:lnTo>
                    <a:pt x="850" y="742"/>
                  </a:lnTo>
                  <a:lnTo>
                    <a:pt x="850" y="742"/>
                  </a:lnTo>
                  <a:lnTo>
                    <a:pt x="846" y="718"/>
                  </a:lnTo>
                  <a:lnTo>
                    <a:pt x="846" y="718"/>
                  </a:lnTo>
                  <a:lnTo>
                    <a:pt x="834" y="650"/>
                  </a:lnTo>
                  <a:lnTo>
                    <a:pt x="834" y="650"/>
                  </a:lnTo>
                  <a:lnTo>
                    <a:pt x="834" y="648"/>
                  </a:lnTo>
                  <a:lnTo>
                    <a:pt x="834" y="648"/>
                  </a:lnTo>
                  <a:lnTo>
                    <a:pt x="828" y="622"/>
                  </a:lnTo>
                  <a:lnTo>
                    <a:pt x="828" y="622"/>
                  </a:lnTo>
                  <a:lnTo>
                    <a:pt x="826" y="620"/>
                  </a:lnTo>
                  <a:lnTo>
                    <a:pt x="826" y="620"/>
                  </a:lnTo>
                  <a:lnTo>
                    <a:pt x="820" y="594"/>
                  </a:lnTo>
                  <a:lnTo>
                    <a:pt x="820" y="594"/>
                  </a:lnTo>
                  <a:lnTo>
                    <a:pt x="810" y="560"/>
                  </a:lnTo>
                  <a:lnTo>
                    <a:pt x="810" y="560"/>
                  </a:lnTo>
                  <a:lnTo>
                    <a:pt x="788" y="496"/>
                  </a:lnTo>
                  <a:lnTo>
                    <a:pt x="788" y="496"/>
                  </a:lnTo>
                  <a:lnTo>
                    <a:pt x="786" y="492"/>
                  </a:lnTo>
                  <a:lnTo>
                    <a:pt x="786" y="492"/>
                  </a:lnTo>
                  <a:lnTo>
                    <a:pt x="778" y="470"/>
                  </a:lnTo>
                  <a:lnTo>
                    <a:pt x="778" y="470"/>
                  </a:lnTo>
                  <a:lnTo>
                    <a:pt x="776" y="464"/>
                  </a:lnTo>
                  <a:lnTo>
                    <a:pt x="776" y="464"/>
                  </a:lnTo>
                  <a:lnTo>
                    <a:pt x="768" y="444"/>
                  </a:lnTo>
                  <a:lnTo>
                    <a:pt x="768" y="444"/>
                  </a:lnTo>
                  <a:lnTo>
                    <a:pt x="766" y="440"/>
                  </a:lnTo>
                  <a:lnTo>
                    <a:pt x="766" y="440"/>
                  </a:lnTo>
                  <a:lnTo>
                    <a:pt x="758" y="424"/>
                  </a:lnTo>
                  <a:lnTo>
                    <a:pt x="758" y="424"/>
                  </a:lnTo>
                  <a:lnTo>
                    <a:pt x="754" y="416"/>
                  </a:lnTo>
                  <a:lnTo>
                    <a:pt x="754" y="416"/>
                  </a:lnTo>
                  <a:lnTo>
                    <a:pt x="734" y="376"/>
                  </a:lnTo>
                  <a:lnTo>
                    <a:pt x="734" y="376"/>
                  </a:lnTo>
                  <a:lnTo>
                    <a:pt x="732" y="370"/>
                  </a:lnTo>
                  <a:lnTo>
                    <a:pt x="732" y="370"/>
                  </a:lnTo>
                  <a:lnTo>
                    <a:pt x="722" y="354"/>
                  </a:lnTo>
                  <a:lnTo>
                    <a:pt x="722" y="354"/>
                  </a:lnTo>
                  <a:lnTo>
                    <a:pt x="718" y="344"/>
                  </a:lnTo>
                  <a:lnTo>
                    <a:pt x="718" y="344"/>
                  </a:lnTo>
                  <a:lnTo>
                    <a:pt x="710" y="328"/>
                  </a:lnTo>
                  <a:lnTo>
                    <a:pt x="710" y="328"/>
                  </a:lnTo>
                  <a:lnTo>
                    <a:pt x="704" y="318"/>
                  </a:lnTo>
                  <a:lnTo>
                    <a:pt x="704" y="318"/>
                  </a:lnTo>
                  <a:lnTo>
                    <a:pt x="696" y="304"/>
                  </a:lnTo>
                  <a:lnTo>
                    <a:pt x="696" y="304"/>
                  </a:lnTo>
                  <a:lnTo>
                    <a:pt x="694" y="304"/>
                  </a:lnTo>
                  <a:lnTo>
                    <a:pt x="694" y="304"/>
                  </a:lnTo>
                  <a:lnTo>
                    <a:pt x="688" y="292"/>
                  </a:lnTo>
                  <a:lnTo>
                    <a:pt x="688" y="292"/>
                  </a:lnTo>
                  <a:lnTo>
                    <a:pt x="686" y="290"/>
                  </a:lnTo>
                  <a:lnTo>
                    <a:pt x="686" y="290"/>
                  </a:lnTo>
                  <a:lnTo>
                    <a:pt x="680" y="280"/>
                  </a:lnTo>
                  <a:lnTo>
                    <a:pt x="680" y="280"/>
                  </a:lnTo>
                  <a:lnTo>
                    <a:pt x="670" y="264"/>
                  </a:lnTo>
                  <a:lnTo>
                    <a:pt x="670" y="264"/>
                  </a:lnTo>
                  <a:lnTo>
                    <a:pt x="668" y="260"/>
                  </a:lnTo>
                  <a:lnTo>
                    <a:pt x="668" y="260"/>
                  </a:lnTo>
                  <a:lnTo>
                    <a:pt x="658" y="248"/>
                  </a:lnTo>
                  <a:lnTo>
                    <a:pt x="658" y="248"/>
                  </a:lnTo>
                  <a:lnTo>
                    <a:pt x="648" y="232"/>
                  </a:lnTo>
                  <a:lnTo>
                    <a:pt x="648" y="232"/>
                  </a:lnTo>
                  <a:lnTo>
                    <a:pt x="640" y="222"/>
                  </a:lnTo>
                  <a:lnTo>
                    <a:pt x="640" y="222"/>
                  </a:lnTo>
                  <a:lnTo>
                    <a:pt x="630" y="208"/>
                  </a:lnTo>
                  <a:lnTo>
                    <a:pt x="630" y="208"/>
                  </a:lnTo>
                  <a:lnTo>
                    <a:pt x="624" y="200"/>
                  </a:lnTo>
                  <a:lnTo>
                    <a:pt x="624" y="200"/>
                  </a:lnTo>
                  <a:lnTo>
                    <a:pt x="612" y="184"/>
                  </a:lnTo>
                  <a:lnTo>
                    <a:pt x="612" y="184"/>
                  </a:lnTo>
                  <a:lnTo>
                    <a:pt x="604" y="176"/>
                  </a:lnTo>
                  <a:lnTo>
                    <a:pt x="604" y="176"/>
                  </a:lnTo>
                  <a:lnTo>
                    <a:pt x="590" y="158"/>
                  </a:lnTo>
                  <a:lnTo>
                    <a:pt x="590" y="158"/>
                  </a:lnTo>
                  <a:lnTo>
                    <a:pt x="586" y="154"/>
                  </a:lnTo>
                  <a:lnTo>
                    <a:pt x="586" y="154"/>
                  </a:lnTo>
                  <a:lnTo>
                    <a:pt x="566" y="132"/>
                  </a:lnTo>
                  <a:lnTo>
                    <a:pt x="566" y="132"/>
                  </a:lnTo>
                  <a:lnTo>
                    <a:pt x="566" y="130"/>
                  </a:lnTo>
                  <a:lnTo>
                    <a:pt x="566" y="130"/>
                  </a:lnTo>
                  <a:lnTo>
                    <a:pt x="546" y="110"/>
                  </a:lnTo>
                  <a:lnTo>
                    <a:pt x="546" y="110"/>
                  </a:lnTo>
                  <a:lnTo>
                    <a:pt x="542" y="104"/>
                  </a:lnTo>
                  <a:lnTo>
                    <a:pt x="542" y="104"/>
                  </a:lnTo>
                  <a:lnTo>
                    <a:pt x="526" y="88"/>
                  </a:lnTo>
                  <a:lnTo>
                    <a:pt x="526" y="88"/>
                  </a:lnTo>
                  <a:lnTo>
                    <a:pt x="520" y="82"/>
                  </a:lnTo>
                  <a:lnTo>
                    <a:pt x="520" y="82"/>
                  </a:lnTo>
                  <a:lnTo>
                    <a:pt x="504" y="66"/>
                  </a:lnTo>
                  <a:lnTo>
                    <a:pt x="504" y="66"/>
                  </a:lnTo>
                  <a:lnTo>
                    <a:pt x="500" y="62"/>
                  </a:lnTo>
                  <a:lnTo>
                    <a:pt x="500" y="62"/>
                  </a:lnTo>
                  <a:lnTo>
                    <a:pt x="466" y="32"/>
                  </a:lnTo>
                  <a:lnTo>
                    <a:pt x="466" y="32"/>
                  </a:lnTo>
                  <a:lnTo>
                    <a:pt x="464" y="30"/>
                  </a:lnTo>
                  <a:lnTo>
                    <a:pt x="464" y="30"/>
                  </a:lnTo>
                  <a:lnTo>
                    <a:pt x="430" y="2"/>
                  </a:lnTo>
                  <a:lnTo>
                    <a:pt x="430" y="2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384" y="38"/>
                  </a:lnTo>
                  <a:lnTo>
                    <a:pt x="342" y="78"/>
                  </a:lnTo>
                  <a:lnTo>
                    <a:pt x="302" y="120"/>
                  </a:lnTo>
                  <a:lnTo>
                    <a:pt x="262" y="164"/>
                  </a:lnTo>
                  <a:lnTo>
                    <a:pt x="226" y="210"/>
                  </a:lnTo>
                  <a:lnTo>
                    <a:pt x="192" y="258"/>
                  </a:lnTo>
                  <a:lnTo>
                    <a:pt x="162" y="308"/>
                  </a:lnTo>
                  <a:lnTo>
                    <a:pt x="132" y="358"/>
                  </a:lnTo>
                  <a:lnTo>
                    <a:pt x="106" y="412"/>
                  </a:lnTo>
                  <a:lnTo>
                    <a:pt x="82" y="466"/>
                  </a:lnTo>
                  <a:lnTo>
                    <a:pt x="60" y="522"/>
                  </a:lnTo>
                  <a:lnTo>
                    <a:pt x="42" y="578"/>
                  </a:lnTo>
                  <a:lnTo>
                    <a:pt x="28" y="636"/>
                  </a:lnTo>
                  <a:lnTo>
                    <a:pt x="16" y="696"/>
                  </a:lnTo>
                  <a:lnTo>
                    <a:pt x="6" y="756"/>
                  </a:lnTo>
                  <a:lnTo>
                    <a:pt x="0" y="818"/>
                  </a:lnTo>
                  <a:lnTo>
                    <a:pt x="0" y="818"/>
                  </a:lnTo>
                  <a:lnTo>
                    <a:pt x="50" y="836"/>
                  </a:lnTo>
                  <a:lnTo>
                    <a:pt x="102" y="852"/>
                  </a:lnTo>
                  <a:lnTo>
                    <a:pt x="154" y="866"/>
                  </a:lnTo>
                  <a:lnTo>
                    <a:pt x="208" y="878"/>
                  </a:lnTo>
                  <a:lnTo>
                    <a:pt x="262" y="888"/>
                  </a:lnTo>
                  <a:lnTo>
                    <a:pt x="316" y="894"/>
                  </a:lnTo>
                  <a:lnTo>
                    <a:pt x="372" y="898"/>
                  </a:lnTo>
                  <a:lnTo>
                    <a:pt x="428" y="900"/>
                  </a:lnTo>
                  <a:lnTo>
                    <a:pt x="428" y="900"/>
                  </a:lnTo>
                  <a:lnTo>
                    <a:pt x="486" y="898"/>
                  </a:lnTo>
                  <a:lnTo>
                    <a:pt x="542" y="894"/>
                  </a:lnTo>
                  <a:lnTo>
                    <a:pt x="596" y="888"/>
                  </a:lnTo>
                  <a:lnTo>
                    <a:pt x="650" y="878"/>
                  </a:lnTo>
                  <a:lnTo>
                    <a:pt x="704" y="866"/>
                  </a:lnTo>
                  <a:lnTo>
                    <a:pt x="756" y="852"/>
                  </a:lnTo>
                  <a:lnTo>
                    <a:pt x="808" y="836"/>
                  </a:lnTo>
                  <a:lnTo>
                    <a:pt x="858" y="818"/>
                  </a:lnTo>
                  <a:lnTo>
                    <a:pt x="858" y="818"/>
                  </a:lnTo>
                  <a:lnTo>
                    <a:pt x="858" y="812"/>
                  </a:lnTo>
                  <a:lnTo>
                    <a:pt x="858" y="812"/>
                  </a:lnTo>
                  <a:lnTo>
                    <a:pt x="858" y="812"/>
                  </a:lnTo>
                  <a:lnTo>
                    <a:pt x="858" y="812"/>
                  </a:lnTo>
                  <a:lnTo>
                    <a:pt x="858" y="812"/>
                  </a:lnTo>
                  <a:lnTo>
                    <a:pt x="858" y="812"/>
                  </a:lnTo>
                  <a:close/>
                  <a:moveTo>
                    <a:pt x="466" y="32"/>
                  </a:moveTo>
                  <a:lnTo>
                    <a:pt x="466" y="32"/>
                  </a:lnTo>
                  <a:lnTo>
                    <a:pt x="464" y="30"/>
                  </a:lnTo>
                  <a:lnTo>
                    <a:pt x="464" y="30"/>
                  </a:lnTo>
                  <a:lnTo>
                    <a:pt x="464" y="30"/>
                  </a:lnTo>
                  <a:lnTo>
                    <a:pt x="464" y="30"/>
                  </a:lnTo>
                  <a:lnTo>
                    <a:pt x="466" y="32"/>
                  </a:lnTo>
                  <a:lnTo>
                    <a:pt x="466" y="32"/>
                  </a:lnTo>
                  <a:lnTo>
                    <a:pt x="466" y="32"/>
                  </a:lnTo>
                  <a:lnTo>
                    <a:pt x="466" y="32"/>
                  </a:lnTo>
                  <a:close/>
                  <a:moveTo>
                    <a:pt x="696" y="304"/>
                  </a:moveTo>
                  <a:lnTo>
                    <a:pt x="696" y="304"/>
                  </a:lnTo>
                  <a:lnTo>
                    <a:pt x="694" y="304"/>
                  </a:lnTo>
                  <a:lnTo>
                    <a:pt x="694" y="304"/>
                  </a:lnTo>
                  <a:lnTo>
                    <a:pt x="688" y="292"/>
                  </a:lnTo>
                  <a:lnTo>
                    <a:pt x="688" y="292"/>
                  </a:lnTo>
                  <a:lnTo>
                    <a:pt x="694" y="304"/>
                  </a:lnTo>
                  <a:lnTo>
                    <a:pt x="694" y="304"/>
                  </a:lnTo>
                  <a:lnTo>
                    <a:pt x="696" y="304"/>
                  </a:lnTo>
                  <a:lnTo>
                    <a:pt x="696" y="304"/>
                  </a:lnTo>
                  <a:close/>
                  <a:moveTo>
                    <a:pt x="686" y="290"/>
                  </a:moveTo>
                  <a:lnTo>
                    <a:pt x="686" y="290"/>
                  </a:lnTo>
                  <a:lnTo>
                    <a:pt x="686" y="290"/>
                  </a:lnTo>
                  <a:lnTo>
                    <a:pt x="686" y="290"/>
                  </a:lnTo>
                  <a:lnTo>
                    <a:pt x="680" y="280"/>
                  </a:lnTo>
                  <a:lnTo>
                    <a:pt x="680" y="280"/>
                  </a:lnTo>
                  <a:lnTo>
                    <a:pt x="670" y="264"/>
                  </a:lnTo>
                  <a:lnTo>
                    <a:pt x="670" y="264"/>
                  </a:lnTo>
                  <a:lnTo>
                    <a:pt x="680" y="280"/>
                  </a:lnTo>
                  <a:lnTo>
                    <a:pt x="680" y="280"/>
                  </a:lnTo>
                  <a:lnTo>
                    <a:pt x="686" y="290"/>
                  </a:lnTo>
                  <a:lnTo>
                    <a:pt x="686" y="290"/>
                  </a:lnTo>
                  <a:close/>
                  <a:moveTo>
                    <a:pt x="858" y="812"/>
                  </a:moveTo>
                  <a:lnTo>
                    <a:pt x="858" y="812"/>
                  </a:lnTo>
                  <a:lnTo>
                    <a:pt x="858" y="812"/>
                  </a:lnTo>
                  <a:lnTo>
                    <a:pt x="858" y="812"/>
                  </a:lnTo>
                  <a:lnTo>
                    <a:pt x="858" y="812"/>
                  </a:lnTo>
                  <a:lnTo>
                    <a:pt x="858" y="812"/>
                  </a:lnTo>
                  <a:lnTo>
                    <a:pt x="858" y="812"/>
                  </a:lnTo>
                  <a:lnTo>
                    <a:pt x="858" y="812"/>
                  </a:lnTo>
                  <a:lnTo>
                    <a:pt x="858" y="812"/>
                  </a:lnTo>
                  <a:lnTo>
                    <a:pt x="858" y="812"/>
                  </a:lnTo>
                  <a:close/>
                  <a:moveTo>
                    <a:pt x="648" y="232"/>
                  </a:moveTo>
                  <a:lnTo>
                    <a:pt x="648" y="232"/>
                  </a:lnTo>
                  <a:lnTo>
                    <a:pt x="644" y="226"/>
                  </a:lnTo>
                  <a:lnTo>
                    <a:pt x="644" y="226"/>
                  </a:lnTo>
                  <a:lnTo>
                    <a:pt x="648" y="232"/>
                  </a:lnTo>
                  <a:lnTo>
                    <a:pt x="648" y="232"/>
                  </a:lnTo>
                  <a:close/>
                  <a:moveTo>
                    <a:pt x="630" y="208"/>
                  </a:moveTo>
                  <a:lnTo>
                    <a:pt x="630" y="208"/>
                  </a:lnTo>
                  <a:lnTo>
                    <a:pt x="626" y="202"/>
                  </a:lnTo>
                  <a:lnTo>
                    <a:pt x="626" y="202"/>
                  </a:lnTo>
                  <a:lnTo>
                    <a:pt x="630" y="208"/>
                  </a:lnTo>
                  <a:lnTo>
                    <a:pt x="630" y="208"/>
                  </a:lnTo>
                  <a:close/>
                  <a:moveTo>
                    <a:pt x="610" y="182"/>
                  </a:moveTo>
                  <a:lnTo>
                    <a:pt x="610" y="182"/>
                  </a:lnTo>
                  <a:lnTo>
                    <a:pt x="606" y="178"/>
                  </a:lnTo>
                  <a:lnTo>
                    <a:pt x="606" y="178"/>
                  </a:lnTo>
                  <a:lnTo>
                    <a:pt x="610" y="182"/>
                  </a:lnTo>
                  <a:lnTo>
                    <a:pt x="610" y="182"/>
                  </a:lnTo>
                  <a:close/>
                  <a:moveTo>
                    <a:pt x="500" y="64"/>
                  </a:moveTo>
                  <a:lnTo>
                    <a:pt x="500" y="64"/>
                  </a:lnTo>
                  <a:lnTo>
                    <a:pt x="500" y="62"/>
                  </a:lnTo>
                  <a:lnTo>
                    <a:pt x="500" y="62"/>
                  </a:lnTo>
                  <a:lnTo>
                    <a:pt x="500" y="64"/>
                  </a:lnTo>
                  <a:lnTo>
                    <a:pt x="500" y="64"/>
                  </a:lnTo>
                  <a:close/>
                  <a:moveTo>
                    <a:pt x="428" y="0"/>
                  </a:moveTo>
                  <a:lnTo>
                    <a:pt x="428" y="0"/>
                  </a:lnTo>
                  <a:lnTo>
                    <a:pt x="430" y="2"/>
                  </a:lnTo>
                  <a:lnTo>
                    <a:pt x="430" y="2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close/>
                  <a:moveTo>
                    <a:pt x="524" y="86"/>
                  </a:moveTo>
                  <a:lnTo>
                    <a:pt x="524" y="86"/>
                  </a:lnTo>
                  <a:lnTo>
                    <a:pt x="522" y="84"/>
                  </a:lnTo>
                  <a:lnTo>
                    <a:pt x="522" y="84"/>
                  </a:lnTo>
                  <a:lnTo>
                    <a:pt x="524" y="86"/>
                  </a:lnTo>
                  <a:lnTo>
                    <a:pt x="524" y="86"/>
                  </a:lnTo>
                  <a:close/>
                  <a:moveTo>
                    <a:pt x="546" y="108"/>
                  </a:moveTo>
                  <a:lnTo>
                    <a:pt x="546" y="108"/>
                  </a:lnTo>
                  <a:lnTo>
                    <a:pt x="544" y="106"/>
                  </a:lnTo>
                  <a:lnTo>
                    <a:pt x="544" y="106"/>
                  </a:lnTo>
                  <a:lnTo>
                    <a:pt x="546" y="108"/>
                  </a:lnTo>
                  <a:lnTo>
                    <a:pt x="546" y="108"/>
                  </a:lnTo>
                  <a:close/>
                  <a:moveTo>
                    <a:pt x="566" y="132"/>
                  </a:moveTo>
                  <a:lnTo>
                    <a:pt x="566" y="132"/>
                  </a:lnTo>
                  <a:lnTo>
                    <a:pt x="566" y="130"/>
                  </a:lnTo>
                  <a:lnTo>
                    <a:pt x="566" y="130"/>
                  </a:lnTo>
                  <a:lnTo>
                    <a:pt x="566" y="132"/>
                  </a:lnTo>
                  <a:lnTo>
                    <a:pt x="566" y="132"/>
                  </a:lnTo>
                  <a:close/>
                  <a:moveTo>
                    <a:pt x="786" y="490"/>
                  </a:moveTo>
                  <a:lnTo>
                    <a:pt x="786" y="490"/>
                  </a:lnTo>
                  <a:lnTo>
                    <a:pt x="780" y="476"/>
                  </a:lnTo>
                  <a:lnTo>
                    <a:pt x="780" y="476"/>
                  </a:lnTo>
                  <a:lnTo>
                    <a:pt x="786" y="490"/>
                  </a:lnTo>
                  <a:lnTo>
                    <a:pt x="786" y="490"/>
                  </a:lnTo>
                  <a:close/>
                  <a:moveTo>
                    <a:pt x="664" y="256"/>
                  </a:moveTo>
                  <a:lnTo>
                    <a:pt x="664" y="256"/>
                  </a:lnTo>
                  <a:lnTo>
                    <a:pt x="662" y="252"/>
                  </a:lnTo>
                  <a:lnTo>
                    <a:pt x="662" y="252"/>
                  </a:lnTo>
                  <a:lnTo>
                    <a:pt x="664" y="256"/>
                  </a:lnTo>
                  <a:lnTo>
                    <a:pt x="664" y="256"/>
                  </a:lnTo>
                  <a:close/>
                  <a:moveTo>
                    <a:pt x="826" y="618"/>
                  </a:moveTo>
                  <a:lnTo>
                    <a:pt x="826" y="618"/>
                  </a:lnTo>
                  <a:lnTo>
                    <a:pt x="822" y="600"/>
                  </a:lnTo>
                  <a:lnTo>
                    <a:pt x="822" y="600"/>
                  </a:lnTo>
                  <a:lnTo>
                    <a:pt x="826" y="618"/>
                  </a:lnTo>
                  <a:lnTo>
                    <a:pt x="826" y="618"/>
                  </a:lnTo>
                  <a:close/>
                  <a:moveTo>
                    <a:pt x="834" y="648"/>
                  </a:moveTo>
                  <a:lnTo>
                    <a:pt x="834" y="648"/>
                  </a:lnTo>
                  <a:lnTo>
                    <a:pt x="828" y="628"/>
                  </a:lnTo>
                  <a:lnTo>
                    <a:pt x="828" y="628"/>
                  </a:lnTo>
                  <a:lnTo>
                    <a:pt x="834" y="648"/>
                  </a:lnTo>
                  <a:lnTo>
                    <a:pt x="834" y="648"/>
                  </a:lnTo>
                  <a:close/>
                  <a:moveTo>
                    <a:pt x="820" y="594"/>
                  </a:moveTo>
                  <a:lnTo>
                    <a:pt x="820" y="594"/>
                  </a:lnTo>
                  <a:lnTo>
                    <a:pt x="808" y="556"/>
                  </a:lnTo>
                  <a:lnTo>
                    <a:pt x="808" y="556"/>
                  </a:lnTo>
                  <a:lnTo>
                    <a:pt x="820" y="594"/>
                  </a:lnTo>
                  <a:lnTo>
                    <a:pt x="820" y="594"/>
                  </a:lnTo>
                  <a:close/>
                  <a:moveTo>
                    <a:pt x="840" y="676"/>
                  </a:moveTo>
                  <a:lnTo>
                    <a:pt x="840" y="676"/>
                  </a:lnTo>
                  <a:lnTo>
                    <a:pt x="836" y="658"/>
                  </a:lnTo>
                  <a:lnTo>
                    <a:pt x="836" y="658"/>
                  </a:lnTo>
                  <a:lnTo>
                    <a:pt x="840" y="676"/>
                  </a:lnTo>
                  <a:lnTo>
                    <a:pt x="840" y="676"/>
                  </a:lnTo>
                  <a:close/>
                  <a:moveTo>
                    <a:pt x="856" y="792"/>
                  </a:moveTo>
                  <a:lnTo>
                    <a:pt x="856" y="792"/>
                  </a:lnTo>
                  <a:lnTo>
                    <a:pt x="858" y="812"/>
                  </a:lnTo>
                  <a:lnTo>
                    <a:pt x="858" y="812"/>
                  </a:lnTo>
                  <a:lnTo>
                    <a:pt x="856" y="792"/>
                  </a:lnTo>
                  <a:lnTo>
                    <a:pt x="856" y="792"/>
                  </a:lnTo>
                  <a:close/>
                  <a:moveTo>
                    <a:pt x="844" y="706"/>
                  </a:moveTo>
                  <a:lnTo>
                    <a:pt x="844" y="706"/>
                  </a:lnTo>
                  <a:lnTo>
                    <a:pt x="842" y="686"/>
                  </a:lnTo>
                  <a:lnTo>
                    <a:pt x="842" y="686"/>
                  </a:lnTo>
                  <a:lnTo>
                    <a:pt x="844" y="706"/>
                  </a:lnTo>
                  <a:lnTo>
                    <a:pt x="844" y="706"/>
                  </a:lnTo>
                  <a:close/>
                  <a:moveTo>
                    <a:pt x="854" y="782"/>
                  </a:moveTo>
                  <a:lnTo>
                    <a:pt x="854" y="782"/>
                  </a:lnTo>
                  <a:lnTo>
                    <a:pt x="846" y="714"/>
                  </a:lnTo>
                  <a:lnTo>
                    <a:pt x="846" y="714"/>
                  </a:lnTo>
                  <a:lnTo>
                    <a:pt x="854" y="782"/>
                  </a:lnTo>
                  <a:lnTo>
                    <a:pt x="854" y="782"/>
                  </a:lnTo>
                  <a:close/>
                  <a:moveTo>
                    <a:pt x="806" y="546"/>
                  </a:moveTo>
                  <a:lnTo>
                    <a:pt x="806" y="546"/>
                  </a:lnTo>
                  <a:lnTo>
                    <a:pt x="800" y="530"/>
                  </a:lnTo>
                  <a:lnTo>
                    <a:pt x="800" y="530"/>
                  </a:lnTo>
                  <a:lnTo>
                    <a:pt x="806" y="546"/>
                  </a:lnTo>
                  <a:lnTo>
                    <a:pt x="806" y="546"/>
                  </a:lnTo>
                  <a:close/>
                  <a:moveTo>
                    <a:pt x="732" y="370"/>
                  </a:moveTo>
                  <a:lnTo>
                    <a:pt x="732" y="370"/>
                  </a:lnTo>
                  <a:lnTo>
                    <a:pt x="726" y="358"/>
                  </a:lnTo>
                  <a:lnTo>
                    <a:pt x="726" y="358"/>
                  </a:lnTo>
                  <a:lnTo>
                    <a:pt x="732" y="370"/>
                  </a:lnTo>
                  <a:lnTo>
                    <a:pt x="732" y="370"/>
                  </a:lnTo>
                  <a:close/>
                  <a:moveTo>
                    <a:pt x="718" y="342"/>
                  </a:moveTo>
                  <a:lnTo>
                    <a:pt x="718" y="342"/>
                  </a:lnTo>
                  <a:lnTo>
                    <a:pt x="712" y="332"/>
                  </a:lnTo>
                  <a:lnTo>
                    <a:pt x="712" y="332"/>
                  </a:lnTo>
                  <a:lnTo>
                    <a:pt x="718" y="342"/>
                  </a:lnTo>
                  <a:lnTo>
                    <a:pt x="718" y="342"/>
                  </a:lnTo>
                  <a:close/>
                  <a:moveTo>
                    <a:pt x="702" y="316"/>
                  </a:moveTo>
                  <a:lnTo>
                    <a:pt x="702" y="316"/>
                  </a:lnTo>
                  <a:lnTo>
                    <a:pt x="696" y="308"/>
                  </a:lnTo>
                  <a:lnTo>
                    <a:pt x="696" y="308"/>
                  </a:lnTo>
                  <a:lnTo>
                    <a:pt x="702" y="316"/>
                  </a:lnTo>
                  <a:lnTo>
                    <a:pt x="702" y="316"/>
                  </a:lnTo>
                  <a:close/>
                  <a:moveTo>
                    <a:pt x="774" y="462"/>
                  </a:moveTo>
                  <a:lnTo>
                    <a:pt x="774" y="462"/>
                  </a:lnTo>
                  <a:lnTo>
                    <a:pt x="768" y="448"/>
                  </a:lnTo>
                  <a:lnTo>
                    <a:pt x="768" y="448"/>
                  </a:lnTo>
                  <a:lnTo>
                    <a:pt x="774" y="462"/>
                  </a:lnTo>
                  <a:lnTo>
                    <a:pt x="774" y="462"/>
                  </a:lnTo>
                  <a:close/>
                  <a:moveTo>
                    <a:pt x="796" y="518"/>
                  </a:moveTo>
                  <a:lnTo>
                    <a:pt x="796" y="518"/>
                  </a:lnTo>
                  <a:lnTo>
                    <a:pt x="790" y="502"/>
                  </a:lnTo>
                  <a:lnTo>
                    <a:pt x="790" y="502"/>
                  </a:lnTo>
                  <a:lnTo>
                    <a:pt x="796" y="518"/>
                  </a:lnTo>
                  <a:lnTo>
                    <a:pt x="796" y="518"/>
                  </a:lnTo>
                  <a:close/>
                  <a:moveTo>
                    <a:pt x="746" y="396"/>
                  </a:moveTo>
                  <a:lnTo>
                    <a:pt x="746" y="396"/>
                  </a:lnTo>
                  <a:lnTo>
                    <a:pt x="740" y="386"/>
                  </a:lnTo>
                  <a:lnTo>
                    <a:pt x="740" y="386"/>
                  </a:lnTo>
                  <a:lnTo>
                    <a:pt x="746" y="396"/>
                  </a:lnTo>
                  <a:lnTo>
                    <a:pt x="746" y="396"/>
                  </a:lnTo>
                  <a:close/>
                  <a:moveTo>
                    <a:pt x="762" y="430"/>
                  </a:moveTo>
                  <a:lnTo>
                    <a:pt x="762" y="430"/>
                  </a:lnTo>
                  <a:lnTo>
                    <a:pt x="754" y="414"/>
                  </a:lnTo>
                  <a:lnTo>
                    <a:pt x="754" y="414"/>
                  </a:lnTo>
                  <a:lnTo>
                    <a:pt x="762" y="430"/>
                  </a:lnTo>
                  <a:lnTo>
                    <a:pt x="762" y="43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57" name="Freeform 7">
              <a:extLst>
                <a:ext uri="{FF2B5EF4-FFF2-40B4-BE49-F238E27FC236}">
                  <a16:creationId xmlns:a16="http://schemas.microsoft.com/office/drawing/2014/main" id="{38D7EACB-936E-71DD-96B2-A398EB999D40}"/>
                </a:ext>
              </a:extLst>
            </p:cNvPr>
            <p:cNvSpPr>
              <a:spLocks noEditPoints="1"/>
            </p:cNvSpPr>
            <p:nvPr>
              <p:custDataLst>
                <p:tags r:id="rId26"/>
              </p:custDataLst>
            </p:nvPr>
          </p:nvSpPr>
          <p:spPr bwMode="auto">
            <a:xfrm rot="10800000">
              <a:off x="5758260" y="2498313"/>
              <a:ext cx="1586535" cy="1392970"/>
            </a:xfrm>
            <a:custGeom>
              <a:avLst/>
              <a:gdLst>
                <a:gd name="T0" fmla="*/ 720 w 1150"/>
                <a:gd name="T1" fmla="*/ 1070 h 1070"/>
                <a:gd name="T2" fmla="*/ 646 w 1150"/>
                <a:gd name="T3" fmla="*/ 1036 h 1070"/>
                <a:gd name="T4" fmla="*/ 576 w 1150"/>
                <a:gd name="T5" fmla="*/ 1000 h 1070"/>
                <a:gd name="T6" fmla="*/ 508 w 1150"/>
                <a:gd name="T7" fmla="*/ 958 h 1070"/>
                <a:gd name="T8" fmla="*/ 444 w 1150"/>
                <a:gd name="T9" fmla="*/ 910 h 1070"/>
                <a:gd name="T10" fmla="*/ 382 w 1150"/>
                <a:gd name="T11" fmla="*/ 860 h 1070"/>
                <a:gd name="T12" fmla="*/ 326 w 1150"/>
                <a:gd name="T13" fmla="*/ 806 h 1070"/>
                <a:gd name="T14" fmla="*/ 272 w 1150"/>
                <a:gd name="T15" fmla="*/ 746 h 1070"/>
                <a:gd name="T16" fmla="*/ 222 w 1150"/>
                <a:gd name="T17" fmla="*/ 684 h 1070"/>
                <a:gd name="T18" fmla="*/ 178 w 1150"/>
                <a:gd name="T19" fmla="*/ 618 h 1070"/>
                <a:gd name="T20" fmla="*/ 136 w 1150"/>
                <a:gd name="T21" fmla="*/ 550 h 1070"/>
                <a:gd name="T22" fmla="*/ 102 w 1150"/>
                <a:gd name="T23" fmla="*/ 478 h 1070"/>
                <a:gd name="T24" fmla="*/ 70 w 1150"/>
                <a:gd name="T25" fmla="*/ 404 h 1070"/>
                <a:gd name="T26" fmla="*/ 44 w 1150"/>
                <a:gd name="T27" fmla="*/ 326 h 1070"/>
                <a:gd name="T28" fmla="*/ 24 w 1150"/>
                <a:gd name="T29" fmla="*/ 248 h 1070"/>
                <a:gd name="T30" fmla="*/ 10 w 1150"/>
                <a:gd name="T31" fmla="*/ 166 h 1070"/>
                <a:gd name="T32" fmla="*/ 0 w 1150"/>
                <a:gd name="T33" fmla="*/ 82 h 1070"/>
                <a:gd name="T34" fmla="*/ 50 w 1150"/>
                <a:gd name="T35" fmla="*/ 64 h 1070"/>
                <a:gd name="T36" fmla="*/ 154 w 1150"/>
                <a:gd name="T37" fmla="*/ 34 h 1070"/>
                <a:gd name="T38" fmla="*/ 262 w 1150"/>
                <a:gd name="T39" fmla="*/ 12 h 1070"/>
                <a:gd name="T40" fmla="*/ 372 w 1150"/>
                <a:gd name="T41" fmla="*/ 2 h 1070"/>
                <a:gd name="T42" fmla="*/ 430 w 1150"/>
                <a:gd name="T43" fmla="*/ 0 h 1070"/>
                <a:gd name="T44" fmla="*/ 530 w 1150"/>
                <a:gd name="T45" fmla="*/ 4 h 1070"/>
                <a:gd name="T46" fmla="*/ 630 w 1150"/>
                <a:gd name="T47" fmla="*/ 18 h 1070"/>
                <a:gd name="T48" fmla="*/ 724 w 1150"/>
                <a:gd name="T49" fmla="*/ 38 h 1070"/>
                <a:gd name="T50" fmla="*/ 818 w 1150"/>
                <a:gd name="T51" fmla="*/ 68 h 1070"/>
                <a:gd name="T52" fmla="*/ 906 w 1150"/>
                <a:gd name="T53" fmla="*/ 104 h 1070"/>
                <a:gd name="T54" fmla="*/ 992 w 1150"/>
                <a:gd name="T55" fmla="*/ 146 h 1070"/>
                <a:gd name="T56" fmla="*/ 1072 w 1150"/>
                <a:gd name="T57" fmla="*/ 196 h 1070"/>
                <a:gd name="T58" fmla="*/ 1150 w 1150"/>
                <a:gd name="T59" fmla="*/ 252 h 1070"/>
                <a:gd name="T60" fmla="*/ 1104 w 1150"/>
                <a:gd name="T61" fmla="*/ 290 h 1070"/>
                <a:gd name="T62" fmla="*/ 1022 w 1150"/>
                <a:gd name="T63" fmla="*/ 372 h 1070"/>
                <a:gd name="T64" fmla="*/ 946 w 1150"/>
                <a:gd name="T65" fmla="*/ 462 h 1070"/>
                <a:gd name="T66" fmla="*/ 882 w 1150"/>
                <a:gd name="T67" fmla="*/ 560 h 1070"/>
                <a:gd name="T68" fmla="*/ 826 w 1150"/>
                <a:gd name="T69" fmla="*/ 664 h 1070"/>
                <a:gd name="T70" fmla="*/ 782 w 1150"/>
                <a:gd name="T71" fmla="*/ 774 h 1070"/>
                <a:gd name="T72" fmla="*/ 748 w 1150"/>
                <a:gd name="T73" fmla="*/ 888 h 1070"/>
                <a:gd name="T74" fmla="*/ 726 w 1150"/>
                <a:gd name="T75" fmla="*/ 1008 h 1070"/>
                <a:gd name="T76" fmla="*/ 720 w 1150"/>
                <a:gd name="T77" fmla="*/ 1070 h 1070"/>
                <a:gd name="T78" fmla="*/ 1150 w 1150"/>
                <a:gd name="T79" fmla="*/ 254 h 1070"/>
                <a:gd name="T80" fmla="*/ 1150 w 1150"/>
                <a:gd name="T81" fmla="*/ 254 h 1070"/>
                <a:gd name="T82" fmla="*/ 1150 w 1150"/>
                <a:gd name="T83" fmla="*/ 254 h 1070"/>
                <a:gd name="T84" fmla="*/ 1150 w 1150"/>
                <a:gd name="T85" fmla="*/ 252 h 1070"/>
                <a:gd name="T86" fmla="*/ 1150 w 1150"/>
                <a:gd name="T87" fmla="*/ 252 h 1070"/>
                <a:gd name="T88" fmla="*/ 1150 w 1150"/>
                <a:gd name="T89" fmla="*/ 254 h 1070"/>
                <a:gd name="T90" fmla="*/ 1150 w 1150"/>
                <a:gd name="T91" fmla="*/ 252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50" h="1070">
                  <a:moveTo>
                    <a:pt x="720" y="1070"/>
                  </a:moveTo>
                  <a:lnTo>
                    <a:pt x="720" y="1070"/>
                  </a:lnTo>
                  <a:lnTo>
                    <a:pt x="684" y="1054"/>
                  </a:lnTo>
                  <a:lnTo>
                    <a:pt x="646" y="1036"/>
                  </a:lnTo>
                  <a:lnTo>
                    <a:pt x="612" y="1018"/>
                  </a:lnTo>
                  <a:lnTo>
                    <a:pt x="576" y="1000"/>
                  </a:lnTo>
                  <a:lnTo>
                    <a:pt x="542" y="978"/>
                  </a:lnTo>
                  <a:lnTo>
                    <a:pt x="508" y="958"/>
                  </a:lnTo>
                  <a:lnTo>
                    <a:pt x="476" y="934"/>
                  </a:lnTo>
                  <a:lnTo>
                    <a:pt x="444" y="910"/>
                  </a:lnTo>
                  <a:lnTo>
                    <a:pt x="412" y="886"/>
                  </a:lnTo>
                  <a:lnTo>
                    <a:pt x="382" y="860"/>
                  </a:lnTo>
                  <a:lnTo>
                    <a:pt x="354" y="832"/>
                  </a:lnTo>
                  <a:lnTo>
                    <a:pt x="326" y="806"/>
                  </a:lnTo>
                  <a:lnTo>
                    <a:pt x="298" y="776"/>
                  </a:lnTo>
                  <a:lnTo>
                    <a:pt x="272" y="746"/>
                  </a:lnTo>
                  <a:lnTo>
                    <a:pt x="246" y="716"/>
                  </a:lnTo>
                  <a:lnTo>
                    <a:pt x="222" y="684"/>
                  </a:lnTo>
                  <a:lnTo>
                    <a:pt x="200" y="652"/>
                  </a:lnTo>
                  <a:lnTo>
                    <a:pt x="178" y="618"/>
                  </a:lnTo>
                  <a:lnTo>
                    <a:pt x="156" y="584"/>
                  </a:lnTo>
                  <a:lnTo>
                    <a:pt x="136" y="550"/>
                  </a:lnTo>
                  <a:lnTo>
                    <a:pt x="118" y="514"/>
                  </a:lnTo>
                  <a:lnTo>
                    <a:pt x="102" y="478"/>
                  </a:lnTo>
                  <a:lnTo>
                    <a:pt x="84" y="442"/>
                  </a:lnTo>
                  <a:lnTo>
                    <a:pt x="70" y="404"/>
                  </a:lnTo>
                  <a:lnTo>
                    <a:pt x="56" y="366"/>
                  </a:lnTo>
                  <a:lnTo>
                    <a:pt x="44" y="326"/>
                  </a:lnTo>
                  <a:lnTo>
                    <a:pt x="34" y="288"/>
                  </a:lnTo>
                  <a:lnTo>
                    <a:pt x="24" y="248"/>
                  </a:lnTo>
                  <a:lnTo>
                    <a:pt x="16" y="206"/>
                  </a:lnTo>
                  <a:lnTo>
                    <a:pt x="10" y="166"/>
                  </a:lnTo>
                  <a:lnTo>
                    <a:pt x="4" y="124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50" y="64"/>
                  </a:lnTo>
                  <a:lnTo>
                    <a:pt x="102" y="48"/>
                  </a:lnTo>
                  <a:lnTo>
                    <a:pt x="154" y="34"/>
                  </a:lnTo>
                  <a:lnTo>
                    <a:pt x="208" y="22"/>
                  </a:lnTo>
                  <a:lnTo>
                    <a:pt x="262" y="12"/>
                  </a:lnTo>
                  <a:lnTo>
                    <a:pt x="318" y="6"/>
                  </a:lnTo>
                  <a:lnTo>
                    <a:pt x="372" y="2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480" y="2"/>
                  </a:lnTo>
                  <a:lnTo>
                    <a:pt x="530" y="4"/>
                  </a:lnTo>
                  <a:lnTo>
                    <a:pt x="580" y="10"/>
                  </a:lnTo>
                  <a:lnTo>
                    <a:pt x="630" y="18"/>
                  </a:lnTo>
                  <a:lnTo>
                    <a:pt x="678" y="26"/>
                  </a:lnTo>
                  <a:lnTo>
                    <a:pt x="724" y="38"/>
                  </a:lnTo>
                  <a:lnTo>
                    <a:pt x="772" y="52"/>
                  </a:lnTo>
                  <a:lnTo>
                    <a:pt x="818" y="68"/>
                  </a:lnTo>
                  <a:lnTo>
                    <a:pt x="862" y="84"/>
                  </a:lnTo>
                  <a:lnTo>
                    <a:pt x="906" y="104"/>
                  </a:lnTo>
                  <a:lnTo>
                    <a:pt x="950" y="124"/>
                  </a:lnTo>
                  <a:lnTo>
                    <a:pt x="992" y="146"/>
                  </a:lnTo>
                  <a:lnTo>
                    <a:pt x="1034" y="170"/>
                  </a:lnTo>
                  <a:lnTo>
                    <a:pt x="1072" y="196"/>
                  </a:lnTo>
                  <a:lnTo>
                    <a:pt x="1112" y="224"/>
                  </a:lnTo>
                  <a:lnTo>
                    <a:pt x="1150" y="252"/>
                  </a:lnTo>
                  <a:lnTo>
                    <a:pt x="1150" y="252"/>
                  </a:lnTo>
                  <a:lnTo>
                    <a:pt x="1104" y="290"/>
                  </a:lnTo>
                  <a:lnTo>
                    <a:pt x="1062" y="330"/>
                  </a:lnTo>
                  <a:lnTo>
                    <a:pt x="1022" y="372"/>
                  </a:lnTo>
                  <a:lnTo>
                    <a:pt x="984" y="416"/>
                  </a:lnTo>
                  <a:lnTo>
                    <a:pt x="946" y="462"/>
                  </a:lnTo>
                  <a:lnTo>
                    <a:pt x="912" y="510"/>
                  </a:lnTo>
                  <a:lnTo>
                    <a:pt x="882" y="560"/>
                  </a:lnTo>
                  <a:lnTo>
                    <a:pt x="852" y="610"/>
                  </a:lnTo>
                  <a:lnTo>
                    <a:pt x="826" y="664"/>
                  </a:lnTo>
                  <a:lnTo>
                    <a:pt x="802" y="718"/>
                  </a:lnTo>
                  <a:lnTo>
                    <a:pt x="782" y="774"/>
                  </a:lnTo>
                  <a:lnTo>
                    <a:pt x="764" y="830"/>
                  </a:lnTo>
                  <a:lnTo>
                    <a:pt x="748" y="888"/>
                  </a:lnTo>
                  <a:lnTo>
                    <a:pt x="736" y="948"/>
                  </a:lnTo>
                  <a:lnTo>
                    <a:pt x="726" y="1008"/>
                  </a:lnTo>
                  <a:lnTo>
                    <a:pt x="720" y="1070"/>
                  </a:lnTo>
                  <a:lnTo>
                    <a:pt x="720" y="1070"/>
                  </a:lnTo>
                  <a:close/>
                  <a:moveTo>
                    <a:pt x="1150" y="254"/>
                  </a:moveTo>
                  <a:lnTo>
                    <a:pt x="1150" y="254"/>
                  </a:lnTo>
                  <a:lnTo>
                    <a:pt x="1150" y="254"/>
                  </a:lnTo>
                  <a:close/>
                  <a:moveTo>
                    <a:pt x="1150" y="254"/>
                  </a:moveTo>
                  <a:lnTo>
                    <a:pt x="1150" y="254"/>
                  </a:lnTo>
                  <a:close/>
                  <a:moveTo>
                    <a:pt x="1150" y="254"/>
                  </a:moveTo>
                  <a:lnTo>
                    <a:pt x="1150" y="254"/>
                  </a:lnTo>
                  <a:close/>
                  <a:moveTo>
                    <a:pt x="1150" y="252"/>
                  </a:moveTo>
                  <a:lnTo>
                    <a:pt x="1150" y="252"/>
                  </a:lnTo>
                  <a:lnTo>
                    <a:pt x="1150" y="252"/>
                  </a:lnTo>
                  <a:lnTo>
                    <a:pt x="1150" y="252"/>
                  </a:lnTo>
                  <a:lnTo>
                    <a:pt x="1150" y="254"/>
                  </a:lnTo>
                  <a:lnTo>
                    <a:pt x="1150" y="254"/>
                  </a:lnTo>
                  <a:lnTo>
                    <a:pt x="1150" y="252"/>
                  </a:lnTo>
                  <a:lnTo>
                    <a:pt x="1150" y="252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58" name="Freeform 13">
              <a:extLst>
                <a:ext uri="{FF2B5EF4-FFF2-40B4-BE49-F238E27FC236}">
                  <a16:creationId xmlns:a16="http://schemas.microsoft.com/office/drawing/2014/main" id="{7226F739-58CA-4C29-E3FA-CB72C66BF1C8}"/>
                </a:ext>
              </a:extLst>
            </p:cNvPr>
            <p:cNvSpPr>
              <a:spLocks/>
            </p:cNvSpPr>
            <p:nvPr>
              <p:custDataLst>
                <p:tags r:id="rId27"/>
              </p:custDataLst>
            </p:nvPr>
          </p:nvSpPr>
          <p:spPr bwMode="auto">
            <a:xfrm rot="10800000">
              <a:off x="5162014" y="1221133"/>
              <a:ext cx="1192494" cy="1278906"/>
            </a:xfrm>
            <a:custGeom>
              <a:avLst/>
              <a:gdLst>
                <a:gd name="T0" fmla="*/ 432 w 864"/>
                <a:gd name="T1" fmla="*/ 82 h 982"/>
                <a:gd name="T2" fmla="*/ 432 w 864"/>
                <a:gd name="T3" fmla="*/ 82 h 982"/>
                <a:gd name="T4" fmla="*/ 376 w 864"/>
                <a:gd name="T5" fmla="*/ 80 h 982"/>
                <a:gd name="T6" fmla="*/ 320 w 864"/>
                <a:gd name="T7" fmla="*/ 76 h 982"/>
                <a:gd name="T8" fmla="*/ 264 w 864"/>
                <a:gd name="T9" fmla="*/ 70 h 982"/>
                <a:gd name="T10" fmla="*/ 210 w 864"/>
                <a:gd name="T11" fmla="*/ 60 h 982"/>
                <a:gd name="T12" fmla="*/ 158 w 864"/>
                <a:gd name="T13" fmla="*/ 50 h 982"/>
                <a:gd name="T14" fmla="*/ 104 w 864"/>
                <a:gd name="T15" fmla="*/ 34 h 982"/>
                <a:gd name="T16" fmla="*/ 54 w 864"/>
                <a:gd name="T17" fmla="*/ 18 h 982"/>
                <a:gd name="T18" fmla="*/ 4 w 864"/>
                <a:gd name="T19" fmla="*/ 0 h 982"/>
                <a:gd name="T20" fmla="*/ 4 w 864"/>
                <a:gd name="T21" fmla="*/ 0 h 982"/>
                <a:gd name="T22" fmla="*/ 0 w 864"/>
                <a:gd name="T23" fmla="*/ 40 h 982"/>
                <a:gd name="T24" fmla="*/ 0 w 864"/>
                <a:gd name="T25" fmla="*/ 82 h 982"/>
                <a:gd name="T26" fmla="*/ 0 w 864"/>
                <a:gd name="T27" fmla="*/ 82 h 982"/>
                <a:gd name="T28" fmla="*/ 2 w 864"/>
                <a:gd name="T29" fmla="*/ 150 h 982"/>
                <a:gd name="T30" fmla="*/ 8 w 864"/>
                <a:gd name="T31" fmla="*/ 216 h 982"/>
                <a:gd name="T32" fmla="*/ 18 w 864"/>
                <a:gd name="T33" fmla="*/ 282 h 982"/>
                <a:gd name="T34" fmla="*/ 30 w 864"/>
                <a:gd name="T35" fmla="*/ 346 h 982"/>
                <a:gd name="T36" fmla="*/ 48 w 864"/>
                <a:gd name="T37" fmla="*/ 410 h 982"/>
                <a:gd name="T38" fmla="*/ 68 w 864"/>
                <a:gd name="T39" fmla="*/ 470 h 982"/>
                <a:gd name="T40" fmla="*/ 90 w 864"/>
                <a:gd name="T41" fmla="*/ 530 h 982"/>
                <a:gd name="T42" fmla="*/ 118 w 864"/>
                <a:gd name="T43" fmla="*/ 588 h 982"/>
                <a:gd name="T44" fmla="*/ 146 w 864"/>
                <a:gd name="T45" fmla="*/ 646 h 982"/>
                <a:gd name="T46" fmla="*/ 180 w 864"/>
                <a:gd name="T47" fmla="*/ 700 h 982"/>
                <a:gd name="T48" fmla="*/ 216 w 864"/>
                <a:gd name="T49" fmla="*/ 752 h 982"/>
                <a:gd name="T50" fmla="*/ 254 w 864"/>
                <a:gd name="T51" fmla="*/ 802 h 982"/>
                <a:gd name="T52" fmla="*/ 294 w 864"/>
                <a:gd name="T53" fmla="*/ 852 h 982"/>
                <a:gd name="T54" fmla="*/ 338 w 864"/>
                <a:gd name="T55" fmla="*/ 896 h 982"/>
                <a:gd name="T56" fmla="*/ 384 w 864"/>
                <a:gd name="T57" fmla="*/ 940 h 982"/>
                <a:gd name="T58" fmla="*/ 432 w 864"/>
                <a:gd name="T59" fmla="*/ 982 h 982"/>
                <a:gd name="T60" fmla="*/ 432 w 864"/>
                <a:gd name="T61" fmla="*/ 982 h 982"/>
                <a:gd name="T62" fmla="*/ 480 w 864"/>
                <a:gd name="T63" fmla="*/ 940 h 982"/>
                <a:gd name="T64" fmla="*/ 526 w 864"/>
                <a:gd name="T65" fmla="*/ 896 h 982"/>
                <a:gd name="T66" fmla="*/ 570 w 864"/>
                <a:gd name="T67" fmla="*/ 852 h 982"/>
                <a:gd name="T68" fmla="*/ 610 w 864"/>
                <a:gd name="T69" fmla="*/ 802 h 982"/>
                <a:gd name="T70" fmla="*/ 648 w 864"/>
                <a:gd name="T71" fmla="*/ 752 h 982"/>
                <a:gd name="T72" fmla="*/ 684 w 864"/>
                <a:gd name="T73" fmla="*/ 700 h 982"/>
                <a:gd name="T74" fmla="*/ 718 w 864"/>
                <a:gd name="T75" fmla="*/ 646 h 982"/>
                <a:gd name="T76" fmla="*/ 746 w 864"/>
                <a:gd name="T77" fmla="*/ 588 h 982"/>
                <a:gd name="T78" fmla="*/ 774 w 864"/>
                <a:gd name="T79" fmla="*/ 530 h 982"/>
                <a:gd name="T80" fmla="*/ 796 w 864"/>
                <a:gd name="T81" fmla="*/ 470 h 982"/>
                <a:gd name="T82" fmla="*/ 816 w 864"/>
                <a:gd name="T83" fmla="*/ 410 h 982"/>
                <a:gd name="T84" fmla="*/ 834 w 864"/>
                <a:gd name="T85" fmla="*/ 346 h 982"/>
                <a:gd name="T86" fmla="*/ 846 w 864"/>
                <a:gd name="T87" fmla="*/ 282 h 982"/>
                <a:gd name="T88" fmla="*/ 856 w 864"/>
                <a:gd name="T89" fmla="*/ 216 h 982"/>
                <a:gd name="T90" fmla="*/ 862 w 864"/>
                <a:gd name="T91" fmla="*/ 150 h 982"/>
                <a:gd name="T92" fmla="*/ 864 w 864"/>
                <a:gd name="T93" fmla="*/ 82 h 982"/>
                <a:gd name="T94" fmla="*/ 864 w 864"/>
                <a:gd name="T95" fmla="*/ 82 h 982"/>
                <a:gd name="T96" fmla="*/ 864 w 864"/>
                <a:gd name="T97" fmla="*/ 40 h 982"/>
                <a:gd name="T98" fmla="*/ 860 w 864"/>
                <a:gd name="T99" fmla="*/ 0 h 982"/>
                <a:gd name="T100" fmla="*/ 860 w 864"/>
                <a:gd name="T101" fmla="*/ 0 h 982"/>
                <a:gd name="T102" fmla="*/ 810 w 864"/>
                <a:gd name="T103" fmla="*/ 18 h 982"/>
                <a:gd name="T104" fmla="*/ 760 w 864"/>
                <a:gd name="T105" fmla="*/ 34 h 982"/>
                <a:gd name="T106" fmla="*/ 706 w 864"/>
                <a:gd name="T107" fmla="*/ 48 h 982"/>
                <a:gd name="T108" fmla="*/ 654 w 864"/>
                <a:gd name="T109" fmla="*/ 60 h 982"/>
                <a:gd name="T110" fmla="*/ 600 w 864"/>
                <a:gd name="T111" fmla="*/ 70 h 982"/>
                <a:gd name="T112" fmla="*/ 544 w 864"/>
                <a:gd name="T113" fmla="*/ 76 h 982"/>
                <a:gd name="T114" fmla="*/ 488 w 864"/>
                <a:gd name="T115" fmla="*/ 80 h 982"/>
                <a:gd name="T116" fmla="*/ 432 w 864"/>
                <a:gd name="T117" fmla="*/ 82 h 982"/>
                <a:gd name="T118" fmla="*/ 432 w 864"/>
                <a:gd name="T119" fmla="*/ 82 h 9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64" h="982">
                  <a:moveTo>
                    <a:pt x="432" y="82"/>
                  </a:moveTo>
                  <a:lnTo>
                    <a:pt x="432" y="82"/>
                  </a:lnTo>
                  <a:lnTo>
                    <a:pt x="376" y="80"/>
                  </a:lnTo>
                  <a:lnTo>
                    <a:pt x="320" y="76"/>
                  </a:lnTo>
                  <a:lnTo>
                    <a:pt x="264" y="70"/>
                  </a:lnTo>
                  <a:lnTo>
                    <a:pt x="210" y="60"/>
                  </a:lnTo>
                  <a:lnTo>
                    <a:pt x="158" y="50"/>
                  </a:lnTo>
                  <a:lnTo>
                    <a:pt x="104" y="34"/>
                  </a:lnTo>
                  <a:lnTo>
                    <a:pt x="54" y="18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40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2" y="150"/>
                  </a:lnTo>
                  <a:lnTo>
                    <a:pt x="8" y="216"/>
                  </a:lnTo>
                  <a:lnTo>
                    <a:pt x="18" y="282"/>
                  </a:lnTo>
                  <a:lnTo>
                    <a:pt x="30" y="346"/>
                  </a:lnTo>
                  <a:lnTo>
                    <a:pt x="48" y="410"/>
                  </a:lnTo>
                  <a:lnTo>
                    <a:pt x="68" y="470"/>
                  </a:lnTo>
                  <a:lnTo>
                    <a:pt x="90" y="530"/>
                  </a:lnTo>
                  <a:lnTo>
                    <a:pt x="118" y="588"/>
                  </a:lnTo>
                  <a:lnTo>
                    <a:pt x="146" y="646"/>
                  </a:lnTo>
                  <a:lnTo>
                    <a:pt x="180" y="700"/>
                  </a:lnTo>
                  <a:lnTo>
                    <a:pt x="216" y="752"/>
                  </a:lnTo>
                  <a:lnTo>
                    <a:pt x="254" y="802"/>
                  </a:lnTo>
                  <a:lnTo>
                    <a:pt x="294" y="852"/>
                  </a:lnTo>
                  <a:lnTo>
                    <a:pt x="338" y="896"/>
                  </a:lnTo>
                  <a:lnTo>
                    <a:pt x="384" y="940"/>
                  </a:lnTo>
                  <a:lnTo>
                    <a:pt x="432" y="982"/>
                  </a:lnTo>
                  <a:lnTo>
                    <a:pt x="432" y="982"/>
                  </a:lnTo>
                  <a:lnTo>
                    <a:pt x="480" y="940"/>
                  </a:lnTo>
                  <a:lnTo>
                    <a:pt x="526" y="896"/>
                  </a:lnTo>
                  <a:lnTo>
                    <a:pt x="570" y="852"/>
                  </a:lnTo>
                  <a:lnTo>
                    <a:pt x="610" y="802"/>
                  </a:lnTo>
                  <a:lnTo>
                    <a:pt x="648" y="752"/>
                  </a:lnTo>
                  <a:lnTo>
                    <a:pt x="684" y="700"/>
                  </a:lnTo>
                  <a:lnTo>
                    <a:pt x="718" y="646"/>
                  </a:lnTo>
                  <a:lnTo>
                    <a:pt x="746" y="588"/>
                  </a:lnTo>
                  <a:lnTo>
                    <a:pt x="774" y="530"/>
                  </a:lnTo>
                  <a:lnTo>
                    <a:pt x="796" y="470"/>
                  </a:lnTo>
                  <a:lnTo>
                    <a:pt x="816" y="410"/>
                  </a:lnTo>
                  <a:lnTo>
                    <a:pt x="834" y="346"/>
                  </a:lnTo>
                  <a:lnTo>
                    <a:pt x="846" y="282"/>
                  </a:lnTo>
                  <a:lnTo>
                    <a:pt x="856" y="216"/>
                  </a:lnTo>
                  <a:lnTo>
                    <a:pt x="862" y="150"/>
                  </a:lnTo>
                  <a:lnTo>
                    <a:pt x="864" y="82"/>
                  </a:lnTo>
                  <a:lnTo>
                    <a:pt x="864" y="82"/>
                  </a:lnTo>
                  <a:lnTo>
                    <a:pt x="864" y="40"/>
                  </a:lnTo>
                  <a:lnTo>
                    <a:pt x="860" y="0"/>
                  </a:lnTo>
                  <a:lnTo>
                    <a:pt x="860" y="0"/>
                  </a:lnTo>
                  <a:lnTo>
                    <a:pt x="810" y="18"/>
                  </a:lnTo>
                  <a:lnTo>
                    <a:pt x="760" y="34"/>
                  </a:lnTo>
                  <a:lnTo>
                    <a:pt x="706" y="48"/>
                  </a:lnTo>
                  <a:lnTo>
                    <a:pt x="654" y="60"/>
                  </a:lnTo>
                  <a:lnTo>
                    <a:pt x="600" y="70"/>
                  </a:lnTo>
                  <a:lnTo>
                    <a:pt x="544" y="76"/>
                  </a:lnTo>
                  <a:lnTo>
                    <a:pt x="488" y="80"/>
                  </a:lnTo>
                  <a:lnTo>
                    <a:pt x="432" y="82"/>
                  </a:lnTo>
                  <a:lnTo>
                    <a:pt x="432" y="82"/>
                  </a:lnTo>
                  <a:close/>
                </a:path>
              </a:pathLst>
            </a:custGeom>
            <a:solidFill>
              <a:schemeClr val="bg1">
                <a:alpha val="52682"/>
              </a:schemeClr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59" name="Freeform 14">
              <a:extLst>
                <a:ext uri="{FF2B5EF4-FFF2-40B4-BE49-F238E27FC236}">
                  <a16:creationId xmlns:a16="http://schemas.microsoft.com/office/drawing/2014/main" id="{3C078CF7-CC6D-F9C0-D23B-FEE52309ABD3}"/>
                </a:ext>
              </a:extLst>
            </p:cNvPr>
            <p:cNvSpPr>
              <a:spLocks/>
            </p:cNvSpPr>
            <p:nvPr>
              <p:custDataLst>
                <p:tags r:id="rId28"/>
              </p:custDataLst>
            </p:nvPr>
          </p:nvSpPr>
          <p:spPr bwMode="auto">
            <a:xfrm rot="10800000">
              <a:off x="4164812" y="2498313"/>
              <a:ext cx="1588263" cy="1392970"/>
            </a:xfrm>
            <a:custGeom>
              <a:avLst/>
              <a:gdLst>
                <a:gd name="T0" fmla="*/ 1132 w 1148"/>
                <a:gd name="T1" fmla="*/ 206 h 1070"/>
                <a:gd name="T2" fmla="*/ 1078 w 1148"/>
                <a:gd name="T3" fmla="*/ 404 h 1070"/>
                <a:gd name="T4" fmla="*/ 992 w 1148"/>
                <a:gd name="T5" fmla="*/ 584 h 1070"/>
                <a:gd name="T6" fmla="*/ 876 w 1148"/>
                <a:gd name="T7" fmla="*/ 746 h 1070"/>
                <a:gd name="T8" fmla="*/ 736 w 1148"/>
                <a:gd name="T9" fmla="*/ 886 h 1070"/>
                <a:gd name="T10" fmla="*/ 572 w 1148"/>
                <a:gd name="T11" fmla="*/ 1000 h 1070"/>
                <a:gd name="T12" fmla="*/ 428 w 1148"/>
                <a:gd name="T13" fmla="*/ 1070 h 1070"/>
                <a:gd name="T14" fmla="*/ 426 w 1148"/>
                <a:gd name="T15" fmla="*/ 1036 h 1070"/>
                <a:gd name="T16" fmla="*/ 426 w 1148"/>
                <a:gd name="T17" fmla="*/ 1034 h 1070"/>
                <a:gd name="T18" fmla="*/ 420 w 1148"/>
                <a:gd name="T19" fmla="*/ 994 h 1070"/>
                <a:gd name="T20" fmla="*/ 416 w 1148"/>
                <a:gd name="T21" fmla="*/ 966 h 1070"/>
                <a:gd name="T22" fmla="*/ 410 w 1148"/>
                <a:gd name="T23" fmla="*/ 928 h 1070"/>
                <a:gd name="T24" fmla="*/ 404 w 1148"/>
                <a:gd name="T25" fmla="*/ 902 h 1070"/>
                <a:gd name="T26" fmla="*/ 398 w 1148"/>
                <a:gd name="T27" fmla="*/ 880 h 1070"/>
                <a:gd name="T28" fmla="*/ 396 w 1148"/>
                <a:gd name="T29" fmla="*/ 872 h 1070"/>
                <a:gd name="T30" fmla="*/ 390 w 1148"/>
                <a:gd name="T31" fmla="*/ 846 h 1070"/>
                <a:gd name="T32" fmla="*/ 380 w 1148"/>
                <a:gd name="T33" fmla="*/ 812 h 1070"/>
                <a:gd name="T34" fmla="*/ 370 w 1148"/>
                <a:gd name="T35" fmla="*/ 782 h 1070"/>
                <a:gd name="T36" fmla="*/ 360 w 1148"/>
                <a:gd name="T37" fmla="*/ 754 h 1070"/>
                <a:gd name="T38" fmla="*/ 356 w 1148"/>
                <a:gd name="T39" fmla="*/ 742 h 1070"/>
                <a:gd name="T40" fmla="*/ 348 w 1148"/>
                <a:gd name="T41" fmla="*/ 722 h 1070"/>
                <a:gd name="T42" fmla="*/ 340 w 1148"/>
                <a:gd name="T43" fmla="*/ 700 h 1070"/>
                <a:gd name="T44" fmla="*/ 336 w 1148"/>
                <a:gd name="T45" fmla="*/ 692 h 1070"/>
                <a:gd name="T46" fmla="*/ 324 w 1148"/>
                <a:gd name="T47" fmla="*/ 668 h 1070"/>
                <a:gd name="T48" fmla="*/ 316 w 1148"/>
                <a:gd name="T49" fmla="*/ 648 h 1070"/>
                <a:gd name="T50" fmla="*/ 302 w 1148"/>
                <a:gd name="T51" fmla="*/ 622 h 1070"/>
                <a:gd name="T52" fmla="*/ 296 w 1148"/>
                <a:gd name="T53" fmla="*/ 610 h 1070"/>
                <a:gd name="T54" fmla="*/ 288 w 1148"/>
                <a:gd name="T55" fmla="*/ 594 h 1070"/>
                <a:gd name="T56" fmla="*/ 280 w 1148"/>
                <a:gd name="T57" fmla="*/ 580 h 1070"/>
                <a:gd name="T58" fmla="*/ 266 w 1148"/>
                <a:gd name="T59" fmla="*/ 560 h 1070"/>
                <a:gd name="T60" fmla="*/ 256 w 1148"/>
                <a:gd name="T61" fmla="*/ 542 h 1070"/>
                <a:gd name="T62" fmla="*/ 234 w 1148"/>
                <a:gd name="T63" fmla="*/ 510 h 1070"/>
                <a:gd name="T64" fmla="*/ 228 w 1148"/>
                <a:gd name="T65" fmla="*/ 500 h 1070"/>
                <a:gd name="T66" fmla="*/ 214 w 1148"/>
                <a:gd name="T67" fmla="*/ 478 h 1070"/>
                <a:gd name="T68" fmla="*/ 200 w 1148"/>
                <a:gd name="T69" fmla="*/ 460 h 1070"/>
                <a:gd name="T70" fmla="*/ 194 w 1148"/>
                <a:gd name="T71" fmla="*/ 452 h 1070"/>
                <a:gd name="T72" fmla="*/ 180 w 1148"/>
                <a:gd name="T73" fmla="*/ 434 h 1070"/>
                <a:gd name="T74" fmla="*/ 160 w 1148"/>
                <a:gd name="T75" fmla="*/ 410 h 1070"/>
                <a:gd name="T76" fmla="*/ 136 w 1148"/>
                <a:gd name="T77" fmla="*/ 384 h 1070"/>
                <a:gd name="T78" fmla="*/ 136 w 1148"/>
                <a:gd name="T79" fmla="*/ 382 h 1070"/>
                <a:gd name="T80" fmla="*/ 116 w 1148"/>
                <a:gd name="T81" fmla="*/ 360 h 1070"/>
                <a:gd name="T82" fmla="*/ 96 w 1148"/>
                <a:gd name="T83" fmla="*/ 340 h 1070"/>
                <a:gd name="T84" fmla="*/ 92 w 1148"/>
                <a:gd name="T85" fmla="*/ 336 h 1070"/>
                <a:gd name="T86" fmla="*/ 72 w 1148"/>
                <a:gd name="T87" fmla="*/ 316 h 1070"/>
                <a:gd name="T88" fmla="*/ 70 w 1148"/>
                <a:gd name="T89" fmla="*/ 314 h 1070"/>
                <a:gd name="T90" fmla="*/ 0 w 1148"/>
                <a:gd name="T91" fmla="*/ 254 h 1070"/>
                <a:gd name="T92" fmla="*/ 0 w 1148"/>
                <a:gd name="T93" fmla="*/ 252 h 1070"/>
                <a:gd name="T94" fmla="*/ 198 w 1148"/>
                <a:gd name="T95" fmla="*/ 124 h 1070"/>
                <a:gd name="T96" fmla="*/ 424 w 1148"/>
                <a:gd name="T97" fmla="*/ 38 h 1070"/>
                <a:gd name="T98" fmla="*/ 668 w 1148"/>
                <a:gd name="T99" fmla="*/ 2 h 1070"/>
                <a:gd name="T100" fmla="*/ 886 w 1148"/>
                <a:gd name="T101" fmla="*/ 12 h 1070"/>
                <a:gd name="T102" fmla="*/ 1148 w 1148"/>
                <a:gd name="T103" fmla="*/ 82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48" h="1070">
                  <a:moveTo>
                    <a:pt x="1148" y="82"/>
                  </a:moveTo>
                  <a:lnTo>
                    <a:pt x="1148" y="82"/>
                  </a:lnTo>
                  <a:lnTo>
                    <a:pt x="1144" y="124"/>
                  </a:lnTo>
                  <a:lnTo>
                    <a:pt x="1140" y="166"/>
                  </a:lnTo>
                  <a:lnTo>
                    <a:pt x="1132" y="206"/>
                  </a:lnTo>
                  <a:lnTo>
                    <a:pt x="1124" y="248"/>
                  </a:lnTo>
                  <a:lnTo>
                    <a:pt x="1114" y="288"/>
                  </a:lnTo>
                  <a:lnTo>
                    <a:pt x="1104" y="326"/>
                  </a:lnTo>
                  <a:lnTo>
                    <a:pt x="1092" y="366"/>
                  </a:lnTo>
                  <a:lnTo>
                    <a:pt x="1078" y="404"/>
                  </a:lnTo>
                  <a:lnTo>
                    <a:pt x="1064" y="442"/>
                  </a:lnTo>
                  <a:lnTo>
                    <a:pt x="1048" y="478"/>
                  </a:lnTo>
                  <a:lnTo>
                    <a:pt x="1030" y="514"/>
                  </a:lnTo>
                  <a:lnTo>
                    <a:pt x="1012" y="550"/>
                  </a:lnTo>
                  <a:lnTo>
                    <a:pt x="992" y="584"/>
                  </a:lnTo>
                  <a:lnTo>
                    <a:pt x="970" y="618"/>
                  </a:lnTo>
                  <a:lnTo>
                    <a:pt x="948" y="652"/>
                  </a:lnTo>
                  <a:lnTo>
                    <a:pt x="926" y="684"/>
                  </a:lnTo>
                  <a:lnTo>
                    <a:pt x="902" y="716"/>
                  </a:lnTo>
                  <a:lnTo>
                    <a:pt x="876" y="746"/>
                  </a:lnTo>
                  <a:lnTo>
                    <a:pt x="850" y="776"/>
                  </a:lnTo>
                  <a:lnTo>
                    <a:pt x="824" y="806"/>
                  </a:lnTo>
                  <a:lnTo>
                    <a:pt x="794" y="832"/>
                  </a:lnTo>
                  <a:lnTo>
                    <a:pt x="766" y="860"/>
                  </a:lnTo>
                  <a:lnTo>
                    <a:pt x="736" y="886"/>
                  </a:lnTo>
                  <a:lnTo>
                    <a:pt x="704" y="910"/>
                  </a:lnTo>
                  <a:lnTo>
                    <a:pt x="672" y="934"/>
                  </a:lnTo>
                  <a:lnTo>
                    <a:pt x="640" y="958"/>
                  </a:lnTo>
                  <a:lnTo>
                    <a:pt x="606" y="978"/>
                  </a:lnTo>
                  <a:lnTo>
                    <a:pt x="572" y="1000"/>
                  </a:lnTo>
                  <a:lnTo>
                    <a:pt x="538" y="1018"/>
                  </a:lnTo>
                  <a:lnTo>
                    <a:pt x="502" y="1036"/>
                  </a:lnTo>
                  <a:lnTo>
                    <a:pt x="466" y="1054"/>
                  </a:lnTo>
                  <a:lnTo>
                    <a:pt x="428" y="1070"/>
                  </a:lnTo>
                  <a:lnTo>
                    <a:pt x="428" y="1070"/>
                  </a:lnTo>
                  <a:lnTo>
                    <a:pt x="428" y="1064"/>
                  </a:lnTo>
                  <a:lnTo>
                    <a:pt x="428" y="1064"/>
                  </a:lnTo>
                  <a:lnTo>
                    <a:pt x="426" y="1044"/>
                  </a:lnTo>
                  <a:lnTo>
                    <a:pt x="426" y="1044"/>
                  </a:lnTo>
                  <a:lnTo>
                    <a:pt x="426" y="1036"/>
                  </a:lnTo>
                  <a:lnTo>
                    <a:pt x="426" y="1036"/>
                  </a:lnTo>
                  <a:lnTo>
                    <a:pt x="426" y="1036"/>
                  </a:lnTo>
                  <a:lnTo>
                    <a:pt x="426" y="1036"/>
                  </a:lnTo>
                  <a:lnTo>
                    <a:pt x="426" y="1034"/>
                  </a:lnTo>
                  <a:lnTo>
                    <a:pt x="426" y="1034"/>
                  </a:lnTo>
                  <a:lnTo>
                    <a:pt x="424" y="1034"/>
                  </a:lnTo>
                  <a:lnTo>
                    <a:pt x="424" y="1034"/>
                  </a:lnTo>
                  <a:lnTo>
                    <a:pt x="422" y="1004"/>
                  </a:lnTo>
                  <a:lnTo>
                    <a:pt x="422" y="1004"/>
                  </a:lnTo>
                  <a:lnTo>
                    <a:pt x="420" y="994"/>
                  </a:lnTo>
                  <a:lnTo>
                    <a:pt x="420" y="994"/>
                  </a:lnTo>
                  <a:lnTo>
                    <a:pt x="416" y="970"/>
                  </a:lnTo>
                  <a:lnTo>
                    <a:pt x="416" y="970"/>
                  </a:lnTo>
                  <a:lnTo>
                    <a:pt x="416" y="966"/>
                  </a:lnTo>
                  <a:lnTo>
                    <a:pt x="416" y="966"/>
                  </a:lnTo>
                  <a:lnTo>
                    <a:pt x="414" y="958"/>
                  </a:lnTo>
                  <a:lnTo>
                    <a:pt x="414" y="958"/>
                  </a:lnTo>
                  <a:lnTo>
                    <a:pt x="412" y="938"/>
                  </a:lnTo>
                  <a:lnTo>
                    <a:pt x="412" y="938"/>
                  </a:lnTo>
                  <a:lnTo>
                    <a:pt x="410" y="928"/>
                  </a:lnTo>
                  <a:lnTo>
                    <a:pt x="410" y="928"/>
                  </a:lnTo>
                  <a:lnTo>
                    <a:pt x="406" y="910"/>
                  </a:lnTo>
                  <a:lnTo>
                    <a:pt x="406" y="910"/>
                  </a:lnTo>
                  <a:lnTo>
                    <a:pt x="404" y="902"/>
                  </a:lnTo>
                  <a:lnTo>
                    <a:pt x="404" y="902"/>
                  </a:lnTo>
                  <a:lnTo>
                    <a:pt x="404" y="900"/>
                  </a:lnTo>
                  <a:lnTo>
                    <a:pt x="404" y="900"/>
                  </a:lnTo>
                  <a:lnTo>
                    <a:pt x="404" y="900"/>
                  </a:lnTo>
                  <a:lnTo>
                    <a:pt x="404" y="900"/>
                  </a:lnTo>
                  <a:lnTo>
                    <a:pt x="398" y="880"/>
                  </a:lnTo>
                  <a:lnTo>
                    <a:pt x="398" y="880"/>
                  </a:lnTo>
                  <a:lnTo>
                    <a:pt x="398" y="874"/>
                  </a:lnTo>
                  <a:lnTo>
                    <a:pt x="398" y="874"/>
                  </a:lnTo>
                  <a:lnTo>
                    <a:pt x="396" y="872"/>
                  </a:lnTo>
                  <a:lnTo>
                    <a:pt x="396" y="872"/>
                  </a:lnTo>
                  <a:lnTo>
                    <a:pt x="396" y="870"/>
                  </a:lnTo>
                  <a:lnTo>
                    <a:pt x="396" y="870"/>
                  </a:lnTo>
                  <a:lnTo>
                    <a:pt x="392" y="852"/>
                  </a:lnTo>
                  <a:lnTo>
                    <a:pt x="392" y="852"/>
                  </a:lnTo>
                  <a:lnTo>
                    <a:pt x="390" y="846"/>
                  </a:lnTo>
                  <a:lnTo>
                    <a:pt x="390" y="846"/>
                  </a:lnTo>
                  <a:lnTo>
                    <a:pt x="390" y="846"/>
                  </a:lnTo>
                  <a:lnTo>
                    <a:pt x="390" y="846"/>
                  </a:lnTo>
                  <a:lnTo>
                    <a:pt x="380" y="812"/>
                  </a:lnTo>
                  <a:lnTo>
                    <a:pt x="380" y="812"/>
                  </a:lnTo>
                  <a:lnTo>
                    <a:pt x="378" y="808"/>
                  </a:lnTo>
                  <a:lnTo>
                    <a:pt x="378" y="808"/>
                  </a:lnTo>
                  <a:lnTo>
                    <a:pt x="376" y="798"/>
                  </a:lnTo>
                  <a:lnTo>
                    <a:pt x="376" y="798"/>
                  </a:lnTo>
                  <a:lnTo>
                    <a:pt x="370" y="782"/>
                  </a:lnTo>
                  <a:lnTo>
                    <a:pt x="370" y="782"/>
                  </a:lnTo>
                  <a:lnTo>
                    <a:pt x="366" y="770"/>
                  </a:lnTo>
                  <a:lnTo>
                    <a:pt x="366" y="770"/>
                  </a:lnTo>
                  <a:lnTo>
                    <a:pt x="360" y="754"/>
                  </a:lnTo>
                  <a:lnTo>
                    <a:pt x="360" y="754"/>
                  </a:lnTo>
                  <a:lnTo>
                    <a:pt x="358" y="748"/>
                  </a:lnTo>
                  <a:lnTo>
                    <a:pt x="358" y="748"/>
                  </a:lnTo>
                  <a:lnTo>
                    <a:pt x="356" y="744"/>
                  </a:lnTo>
                  <a:lnTo>
                    <a:pt x="356" y="744"/>
                  </a:lnTo>
                  <a:lnTo>
                    <a:pt x="356" y="742"/>
                  </a:lnTo>
                  <a:lnTo>
                    <a:pt x="356" y="742"/>
                  </a:lnTo>
                  <a:lnTo>
                    <a:pt x="350" y="728"/>
                  </a:lnTo>
                  <a:lnTo>
                    <a:pt x="350" y="728"/>
                  </a:lnTo>
                  <a:lnTo>
                    <a:pt x="348" y="722"/>
                  </a:lnTo>
                  <a:lnTo>
                    <a:pt x="348" y="722"/>
                  </a:lnTo>
                  <a:lnTo>
                    <a:pt x="346" y="716"/>
                  </a:lnTo>
                  <a:lnTo>
                    <a:pt x="346" y="716"/>
                  </a:lnTo>
                  <a:lnTo>
                    <a:pt x="344" y="714"/>
                  </a:lnTo>
                  <a:lnTo>
                    <a:pt x="344" y="714"/>
                  </a:lnTo>
                  <a:lnTo>
                    <a:pt x="340" y="700"/>
                  </a:lnTo>
                  <a:lnTo>
                    <a:pt x="340" y="700"/>
                  </a:lnTo>
                  <a:lnTo>
                    <a:pt x="338" y="696"/>
                  </a:lnTo>
                  <a:lnTo>
                    <a:pt x="338" y="696"/>
                  </a:lnTo>
                  <a:lnTo>
                    <a:pt x="336" y="692"/>
                  </a:lnTo>
                  <a:lnTo>
                    <a:pt x="336" y="692"/>
                  </a:lnTo>
                  <a:lnTo>
                    <a:pt x="332" y="682"/>
                  </a:lnTo>
                  <a:lnTo>
                    <a:pt x="332" y="682"/>
                  </a:lnTo>
                  <a:lnTo>
                    <a:pt x="328" y="676"/>
                  </a:lnTo>
                  <a:lnTo>
                    <a:pt x="328" y="676"/>
                  </a:lnTo>
                  <a:lnTo>
                    <a:pt x="324" y="668"/>
                  </a:lnTo>
                  <a:lnTo>
                    <a:pt x="324" y="668"/>
                  </a:lnTo>
                  <a:lnTo>
                    <a:pt x="324" y="666"/>
                  </a:lnTo>
                  <a:lnTo>
                    <a:pt x="324" y="666"/>
                  </a:lnTo>
                  <a:lnTo>
                    <a:pt x="316" y="648"/>
                  </a:lnTo>
                  <a:lnTo>
                    <a:pt x="316" y="648"/>
                  </a:lnTo>
                  <a:lnTo>
                    <a:pt x="310" y="638"/>
                  </a:lnTo>
                  <a:lnTo>
                    <a:pt x="310" y="638"/>
                  </a:lnTo>
                  <a:lnTo>
                    <a:pt x="304" y="628"/>
                  </a:lnTo>
                  <a:lnTo>
                    <a:pt x="304" y="628"/>
                  </a:lnTo>
                  <a:lnTo>
                    <a:pt x="302" y="622"/>
                  </a:lnTo>
                  <a:lnTo>
                    <a:pt x="302" y="622"/>
                  </a:lnTo>
                  <a:lnTo>
                    <a:pt x="302" y="622"/>
                  </a:lnTo>
                  <a:lnTo>
                    <a:pt x="302" y="622"/>
                  </a:lnTo>
                  <a:lnTo>
                    <a:pt x="296" y="610"/>
                  </a:lnTo>
                  <a:lnTo>
                    <a:pt x="296" y="610"/>
                  </a:lnTo>
                  <a:lnTo>
                    <a:pt x="294" y="606"/>
                  </a:lnTo>
                  <a:lnTo>
                    <a:pt x="294" y="606"/>
                  </a:lnTo>
                  <a:lnTo>
                    <a:pt x="288" y="596"/>
                  </a:lnTo>
                  <a:lnTo>
                    <a:pt x="288" y="596"/>
                  </a:lnTo>
                  <a:lnTo>
                    <a:pt x="288" y="594"/>
                  </a:lnTo>
                  <a:lnTo>
                    <a:pt x="288" y="594"/>
                  </a:lnTo>
                  <a:lnTo>
                    <a:pt x="282" y="584"/>
                  </a:lnTo>
                  <a:lnTo>
                    <a:pt x="282" y="584"/>
                  </a:lnTo>
                  <a:lnTo>
                    <a:pt x="280" y="580"/>
                  </a:lnTo>
                  <a:lnTo>
                    <a:pt x="280" y="580"/>
                  </a:lnTo>
                  <a:lnTo>
                    <a:pt x="274" y="570"/>
                  </a:lnTo>
                  <a:lnTo>
                    <a:pt x="274" y="570"/>
                  </a:lnTo>
                  <a:lnTo>
                    <a:pt x="272" y="568"/>
                  </a:lnTo>
                  <a:lnTo>
                    <a:pt x="272" y="568"/>
                  </a:lnTo>
                  <a:lnTo>
                    <a:pt x="266" y="560"/>
                  </a:lnTo>
                  <a:lnTo>
                    <a:pt x="266" y="560"/>
                  </a:lnTo>
                  <a:lnTo>
                    <a:pt x="264" y="556"/>
                  </a:lnTo>
                  <a:lnTo>
                    <a:pt x="264" y="556"/>
                  </a:lnTo>
                  <a:lnTo>
                    <a:pt x="256" y="542"/>
                  </a:lnTo>
                  <a:lnTo>
                    <a:pt x="256" y="542"/>
                  </a:lnTo>
                  <a:lnTo>
                    <a:pt x="250" y="532"/>
                  </a:lnTo>
                  <a:lnTo>
                    <a:pt x="250" y="532"/>
                  </a:lnTo>
                  <a:lnTo>
                    <a:pt x="238" y="514"/>
                  </a:lnTo>
                  <a:lnTo>
                    <a:pt x="238" y="514"/>
                  </a:lnTo>
                  <a:lnTo>
                    <a:pt x="234" y="510"/>
                  </a:lnTo>
                  <a:lnTo>
                    <a:pt x="234" y="510"/>
                  </a:lnTo>
                  <a:lnTo>
                    <a:pt x="232" y="504"/>
                  </a:lnTo>
                  <a:lnTo>
                    <a:pt x="232" y="504"/>
                  </a:lnTo>
                  <a:lnTo>
                    <a:pt x="228" y="500"/>
                  </a:lnTo>
                  <a:lnTo>
                    <a:pt x="228" y="500"/>
                  </a:lnTo>
                  <a:lnTo>
                    <a:pt x="218" y="484"/>
                  </a:lnTo>
                  <a:lnTo>
                    <a:pt x="218" y="484"/>
                  </a:lnTo>
                  <a:lnTo>
                    <a:pt x="218" y="484"/>
                  </a:lnTo>
                  <a:lnTo>
                    <a:pt x="218" y="484"/>
                  </a:lnTo>
                  <a:lnTo>
                    <a:pt x="214" y="478"/>
                  </a:lnTo>
                  <a:lnTo>
                    <a:pt x="214" y="478"/>
                  </a:lnTo>
                  <a:lnTo>
                    <a:pt x="210" y="474"/>
                  </a:lnTo>
                  <a:lnTo>
                    <a:pt x="210" y="474"/>
                  </a:lnTo>
                  <a:lnTo>
                    <a:pt x="200" y="460"/>
                  </a:lnTo>
                  <a:lnTo>
                    <a:pt x="200" y="460"/>
                  </a:lnTo>
                  <a:lnTo>
                    <a:pt x="200" y="460"/>
                  </a:lnTo>
                  <a:lnTo>
                    <a:pt x="200" y="460"/>
                  </a:lnTo>
                  <a:lnTo>
                    <a:pt x="196" y="454"/>
                  </a:lnTo>
                  <a:lnTo>
                    <a:pt x="196" y="454"/>
                  </a:lnTo>
                  <a:lnTo>
                    <a:pt x="194" y="452"/>
                  </a:lnTo>
                  <a:lnTo>
                    <a:pt x="194" y="452"/>
                  </a:lnTo>
                  <a:lnTo>
                    <a:pt x="182" y="436"/>
                  </a:lnTo>
                  <a:lnTo>
                    <a:pt x="182" y="436"/>
                  </a:lnTo>
                  <a:lnTo>
                    <a:pt x="180" y="434"/>
                  </a:lnTo>
                  <a:lnTo>
                    <a:pt x="180" y="434"/>
                  </a:lnTo>
                  <a:lnTo>
                    <a:pt x="176" y="430"/>
                  </a:lnTo>
                  <a:lnTo>
                    <a:pt x="176" y="430"/>
                  </a:lnTo>
                  <a:lnTo>
                    <a:pt x="176" y="428"/>
                  </a:lnTo>
                  <a:lnTo>
                    <a:pt x="176" y="428"/>
                  </a:lnTo>
                  <a:lnTo>
                    <a:pt x="160" y="410"/>
                  </a:lnTo>
                  <a:lnTo>
                    <a:pt x="160" y="410"/>
                  </a:lnTo>
                  <a:lnTo>
                    <a:pt x="156" y="406"/>
                  </a:lnTo>
                  <a:lnTo>
                    <a:pt x="156" y="406"/>
                  </a:lnTo>
                  <a:lnTo>
                    <a:pt x="136" y="384"/>
                  </a:lnTo>
                  <a:lnTo>
                    <a:pt x="136" y="384"/>
                  </a:lnTo>
                  <a:lnTo>
                    <a:pt x="136" y="384"/>
                  </a:lnTo>
                  <a:lnTo>
                    <a:pt x="136" y="384"/>
                  </a:lnTo>
                  <a:lnTo>
                    <a:pt x="136" y="382"/>
                  </a:lnTo>
                  <a:lnTo>
                    <a:pt x="136" y="382"/>
                  </a:lnTo>
                  <a:lnTo>
                    <a:pt x="136" y="382"/>
                  </a:lnTo>
                  <a:lnTo>
                    <a:pt x="136" y="382"/>
                  </a:lnTo>
                  <a:lnTo>
                    <a:pt x="116" y="362"/>
                  </a:lnTo>
                  <a:lnTo>
                    <a:pt x="116" y="362"/>
                  </a:lnTo>
                  <a:lnTo>
                    <a:pt x="116" y="360"/>
                  </a:lnTo>
                  <a:lnTo>
                    <a:pt x="116" y="360"/>
                  </a:lnTo>
                  <a:lnTo>
                    <a:pt x="114" y="358"/>
                  </a:lnTo>
                  <a:lnTo>
                    <a:pt x="114" y="358"/>
                  </a:lnTo>
                  <a:lnTo>
                    <a:pt x="112" y="356"/>
                  </a:lnTo>
                  <a:lnTo>
                    <a:pt x="112" y="356"/>
                  </a:lnTo>
                  <a:lnTo>
                    <a:pt x="96" y="340"/>
                  </a:lnTo>
                  <a:lnTo>
                    <a:pt x="96" y="340"/>
                  </a:lnTo>
                  <a:lnTo>
                    <a:pt x="94" y="338"/>
                  </a:lnTo>
                  <a:lnTo>
                    <a:pt x="94" y="338"/>
                  </a:lnTo>
                  <a:lnTo>
                    <a:pt x="92" y="336"/>
                  </a:lnTo>
                  <a:lnTo>
                    <a:pt x="92" y="336"/>
                  </a:lnTo>
                  <a:lnTo>
                    <a:pt x="90" y="334"/>
                  </a:lnTo>
                  <a:lnTo>
                    <a:pt x="90" y="334"/>
                  </a:lnTo>
                  <a:lnTo>
                    <a:pt x="74" y="318"/>
                  </a:lnTo>
                  <a:lnTo>
                    <a:pt x="74" y="318"/>
                  </a:lnTo>
                  <a:lnTo>
                    <a:pt x="72" y="316"/>
                  </a:lnTo>
                  <a:lnTo>
                    <a:pt x="72" y="316"/>
                  </a:lnTo>
                  <a:lnTo>
                    <a:pt x="70" y="314"/>
                  </a:lnTo>
                  <a:lnTo>
                    <a:pt x="70" y="314"/>
                  </a:lnTo>
                  <a:lnTo>
                    <a:pt x="70" y="314"/>
                  </a:lnTo>
                  <a:lnTo>
                    <a:pt x="70" y="314"/>
                  </a:lnTo>
                  <a:lnTo>
                    <a:pt x="36" y="284"/>
                  </a:lnTo>
                  <a:lnTo>
                    <a:pt x="36" y="284"/>
                  </a:lnTo>
                  <a:lnTo>
                    <a:pt x="34" y="282"/>
                  </a:lnTo>
                  <a:lnTo>
                    <a:pt x="34" y="282"/>
                  </a:lnTo>
                  <a:lnTo>
                    <a:pt x="0" y="254"/>
                  </a:lnTo>
                  <a:lnTo>
                    <a:pt x="0" y="254"/>
                  </a:lnTo>
                  <a:lnTo>
                    <a:pt x="0" y="254"/>
                  </a:lnTo>
                  <a:lnTo>
                    <a:pt x="0" y="254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36" y="224"/>
                  </a:lnTo>
                  <a:lnTo>
                    <a:pt x="76" y="196"/>
                  </a:lnTo>
                  <a:lnTo>
                    <a:pt x="116" y="170"/>
                  </a:lnTo>
                  <a:lnTo>
                    <a:pt x="156" y="146"/>
                  </a:lnTo>
                  <a:lnTo>
                    <a:pt x="198" y="124"/>
                  </a:lnTo>
                  <a:lnTo>
                    <a:pt x="242" y="104"/>
                  </a:lnTo>
                  <a:lnTo>
                    <a:pt x="286" y="84"/>
                  </a:lnTo>
                  <a:lnTo>
                    <a:pt x="330" y="68"/>
                  </a:lnTo>
                  <a:lnTo>
                    <a:pt x="376" y="52"/>
                  </a:lnTo>
                  <a:lnTo>
                    <a:pt x="424" y="38"/>
                  </a:lnTo>
                  <a:lnTo>
                    <a:pt x="472" y="26"/>
                  </a:lnTo>
                  <a:lnTo>
                    <a:pt x="520" y="18"/>
                  </a:lnTo>
                  <a:lnTo>
                    <a:pt x="568" y="10"/>
                  </a:lnTo>
                  <a:lnTo>
                    <a:pt x="618" y="4"/>
                  </a:lnTo>
                  <a:lnTo>
                    <a:pt x="668" y="2"/>
                  </a:lnTo>
                  <a:lnTo>
                    <a:pt x="720" y="0"/>
                  </a:lnTo>
                  <a:lnTo>
                    <a:pt x="720" y="0"/>
                  </a:lnTo>
                  <a:lnTo>
                    <a:pt x="776" y="2"/>
                  </a:lnTo>
                  <a:lnTo>
                    <a:pt x="832" y="6"/>
                  </a:lnTo>
                  <a:lnTo>
                    <a:pt x="886" y="12"/>
                  </a:lnTo>
                  <a:lnTo>
                    <a:pt x="940" y="22"/>
                  </a:lnTo>
                  <a:lnTo>
                    <a:pt x="994" y="34"/>
                  </a:lnTo>
                  <a:lnTo>
                    <a:pt x="1046" y="48"/>
                  </a:lnTo>
                  <a:lnTo>
                    <a:pt x="1098" y="64"/>
                  </a:lnTo>
                  <a:lnTo>
                    <a:pt x="1148" y="82"/>
                  </a:lnTo>
                  <a:lnTo>
                    <a:pt x="1148" y="82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j-lt"/>
              </a:endParaRPr>
            </a:p>
          </p:txBody>
        </p:sp>
      </p:grpSp>
      <p:sp>
        <p:nvSpPr>
          <p:cNvPr id="69" name="Rectangle 19">
            <a:extLst>
              <a:ext uri="{FF2B5EF4-FFF2-40B4-BE49-F238E27FC236}">
                <a16:creationId xmlns:a16="http://schemas.microsoft.com/office/drawing/2014/main" id="{502D7063-30F2-B0FE-C546-930C4D687939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6818" y="1750299"/>
            <a:ext cx="1510168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buSzPct val="120000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1pPr>
            <a:lvl2pPr marL="144463" indent="-142875" defTabSz="895350">
              <a:buSzPct val="120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2pPr>
            <a:lvl3pPr marL="295275" indent="-149225" defTabSz="895350"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3pPr>
            <a:lvl4pPr marL="431800" indent="-134938" defTabSz="895350">
              <a:buSzPct val="89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4pPr>
            <a:lvl5pPr marL="582613" indent="-149225" defTabSz="895350"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5pPr>
            <a:lvl6pPr marL="10398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6pPr>
            <a:lvl7pPr marL="14970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7pPr>
            <a:lvl8pPr marL="19542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8pPr>
            <a:lvl9pPr marL="24114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9pPr>
          </a:lstStyle>
          <a:p>
            <a:pPr algn="ctr"/>
            <a:r>
              <a:rPr lang="ru-RU" sz="1200" b="1" dirty="0">
                <a:latin typeface="+mj-lt"/>
              </a:rPr>
              <a:t>Коворкинги</a:t>
            </a:r>
            <a:endParaRPr lang="en-US" sz="1200" b="1" dirty="0">
              <a:latin typeface="+mj-lt"/>
            </a:endParaRPr>
          </a:p>
        </p:txBody>
      </p:sp>
      <p:sp>
        <p:nvSpPr>
          <p:cNvPr id="70" name="Rectangle 19">
            <a:extLst>
              <a:ext uri="{FF2B5EF4-FFF2-40B4-BE49-F238E27FC236}">
                <a16:creationId xmlns:a16="http://schemas.microsoft.com/office/drawing/2014/main" id="{F485D815-598E-82A0-DBA3-BEAA059A13A9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3966435" y="1797624"/>
            <a:ext cx="1510168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buSzPct val="120000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1pPr>
            <a:lvl2pPr marL="144463" indent="-142875" defTabSz="895350">
              <a:buSzPct val="120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2pPr>
            <a:lvl3pPr marL="295275" indent="-149225" defTabSz="895350"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3pPr>
            <a:lvl4pPr marL="431800" indent="-134938" defTabSz="895350">
              <a:buSzPct val="89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4pPr>
            <a:lvl5pPr marL="582613" indent="-149225" defTabSz="895350"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5pPr>
            <a:lvl6pPr marL="10398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6pPr>
            <a:lvl7pPr marL="14970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7pPr>
            <a:lvl8pPr marL="19542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8pPr>
            <a:lvl9pPr marL="24114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9pPr>
          </a:lstStyle>
          <a:p>
            <a:pPr algn="ctr"/>
            <a:r>
              <a:rPr lang="ru-RU" sz="1200" b="1" dirty="0">
                <a:latin typeface="+mj-lt"/>
              </a:rPr>
              <a:t>Гибкие офисы</a:t>
            </a:r>
            <a:endParaRPr lang="en-US" sz="1200" b="1" dirty="0">
              <a:latin typeface="+mj-lt"/>
            </a:endParaRPr>
          </a:p>
        </p:txBody>
      </p:sp>
      <p:sp>
        <p:nvSpPr>
          <p:cNvPr id="71" name="Rectangle 19">
            <a:extLst>
              <a:ext uri="{FF2B5EF4-FFF2-40B4-BE49-F238E27FC236}">
                <a16:creationId xmlns:a16="http://schemas.microsoft.com/office/drawing/2014/main" id="{7CB8EB27-C63F-936B-74B3-AE9934D18CF2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2040596" y="5695778"/>
            <a:ext cx="1510168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buSzPct val="120000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1pPr>
            <a:lvl2pPr marL="144463" indent="-142875" defTabSz="895350">
              <a:buSzPct val="120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2pPr>
            <a:lvl3pPr marL="295275" indent="-149225" defTabSz="895350"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3pPr>
            <a:lvl4pPr marL="431800" indent="-134938" defTabSz="895350">
              <a:buSzPct val="89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4pPr>
            <a:lvl5pPr marL="582613" indent="-149225" defTabSz="895350"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5pPr>
            <a:lvl6pPr marL="10398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6pPr>
            <a:lvl7pPr marL="14970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7pPr>
            <a:lvl8pPr marL="19542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8pPr>
            <a:lvl9pPr marL="24114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9pPr>
          </a:lstStyle>
          <a:p>
            <a:pPr algn="ctr"/>
            <a:r>
              <a:rPr lang="ru-RU" sz="1200" b="1" dirty="0">
                <a:latin typeface="+mj-lt"/>
              </a:rPr>
              <a:t>Крупные компании</a:t>
            </a:r>
            <a:endParaRPr lang="en-US" sz="1200" b="1" dirty="0">
              <a:latin typeface="+mj-lt"/>
            </a:endParaRPr>
          </a:p>
        </p:txBody>
      </p:sp>
      <p:sp>
        <p:nvSpPr>
          <p:cNvPr id="110" name="Oval 22">
            <a:extLst>
              <a:ext uri="{FF2B5EF4-FFF2-40B4-BE49-F238E27FC236}">
                <a16:creationId xmlns:a16="http://schemas.microsoft.com/office/drawing/2014/main" id="{3E9CAD13-E987-232B-2E9B-F0083625525F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4024905" y="2724971"/>
            <a:ext cx="204505" cy="204505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>
            <a:lvl1pPr defTabSz="895350">
              <a:buSzPct val="120000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1pPr>
            <a:lvl2pPr marL="144463" indent="-142875" defTabSz="895350">
              <a:buSzPct val="120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2pPr>
            <a:lvl3pPr marL="295275" indent="-149225" defTabSz="895350"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3pPr>
            <a:lvl4pPr marL="431800" indent="-134938" defTabSz="895350">
              <a:buSzPct val="89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4pPr>
            <a:lvl5pPr marL="582613" indent="-149225" defTabSz="895350"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5pPr>
            <a:lvl6pPr marL="10398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6pPr>
            <a:lvl7pPr marL="14970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7pPr>
            <a:lvl8pPr marL="19542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8pPr>
            <a:lvl9pPr marL="24114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9pPr>
          </a:lstStyle>
          <a:p>
            <a:pPr algn="ctr"/>
            <a:r>
              <a:rPr lang="ru-RU" sz="1200" b="1" dirty="0">
                <a:solidFill>
                  <a:schemeClr val="bg1"/>
                </a:solidFill>
                <a:latin typeface="+mj-lt"/>
              </a:rPr>
              <a:t>8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8" name="Oval 22">
            <a:extLst>
              <a:ext uri="{FF2B5EF4-FFF2-40B4-BE49-F238E27FC236}">
                <a16:creationId xmlns:a16="http://schemas.microsoft.com/office/drawing/2014/main" id="{FF99CA89-D875-9CD7-823D-3630680C5119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2488923" y="4971236"/>
            <a:ext cx="204505" cy="20450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>
            <a:lvl1pPr defTabSz="895350">
              <a:buSzPct val="120000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1pPr>
            <a:lvl2pPr marL="144463" indent="-142875" defTabSz="895350">
              <a:buSzPct val="120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2pPr>
            <a:lvl3pPr marL="295275" indent="-149225" defTabSz="895350"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3pPr>
            <a:lvl4pPr marL="431800" indent="-134938" defTabSz="895350">
              <a:buSzPct val="89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4pPr>
            <a:lvl5pPr marL="582613" indent="-149225" defTabSz="895350"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5pPr>
            <a:lvl6pPr marL="10398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6pPr>
            <a:lvl7pPr marL="14970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7pPr>
            <a:lvl8pPr marL="19542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8pPr>
            <a:lvl9pPr marL="24114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9pPr>
          </a:lstStyle>
          <a:p>
            <a:pPr algn="ctr"/>
            <a:r>
              <a:rPr lang="ru-RU" sz="1200" b="1" dirty="0">
                <a:latin typeface="+mj-lt"/>
              </a:rPr>
              <a:t>6</a:t>
            </a:r>
            <a:endParaRPr lang="en-US" sz="1200" b="1" dirty="0">
              <a:latin typeface="+mj-lt"/>
            </a:endParaRPr>
          </a:p>
        </p:txBody>
      </p:sp>
      <p:sp>
        <p:nvSpPr>
          <p:cNvPr id="119" name="Oval 22">
            <a:extLst>
              <a:ext uri="{FF2B5EF4-FFF2-40B4-BE49-F238E27FC236}">
                <a16:creationId xmlns:a16="http://schemas.microsoft.com/office/drawing/2014/main" id="{6ED6084D-3D74-8653-9EC3-BB7CA9A9DCC2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2859349" y="4977042"/>
            <a:ext cx="204505" cy="20450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>
            <a:lvl1pPr defTabSz="895350">
              <a:buSzPct val="120000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1pPr>
            <a:lvl2pPr marL="144463" indent="-142875" defTabSz="895350">
              <a:buSzPct val="120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2pPr>
            <a:lvl3pPr marL="295275" indent="-149225" defTabSz="895350"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3pPr>
            <a:lvl4pPr marL="431800" indent="-134938" defTabSz="895350">
              <a:buSzPct val="89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4pPr>
            <a:lvl5pPr marL="582613" indent="-149225" defTabSz="895350"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5pPr>
            <a:lvl6pPr marL="10398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6pPr>
            <a:lvl7pPr marL="14970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7pPr>
            <a:lvl8pPr marL="19542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8pPr>
            <a:lvl9pPr marL="24114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9pPr>
          </a:lstStyle>
          <a:p>
            <a:pPr algn="ctr"/>
            <a:r>
              <a:rPr lang="ru-RU" sz="1200" b="1" dirty="0">
                <a:latin typeface="+mj-lt"/>
              </a:rPr>
              <a:t>7</a:t>
            </a:r>
            <a:endParaRPr lang="en-US" sz="1200" b="1" dirty="0">
              <a:latin typeface="+mj-lt"/>
            </a:endParaRPr>
          </a:p>
        </p:txBody>
      </p:sp>
      <p:sp>
        <p:nvSpPr>
          <p:cNvPr id="121" name="Oval 22">
            <a:extLst>
              <a:ext uri="{FF2B5EF4-FFF2-40B4-BE49-F238E27FC236}">
                <a16:creationId xmlns:a16="http://schemas.microsoft.com/office/drawing/2014/main" id="{C11512F7-59B3-0BEA-DBFA-32A70A012635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2547176" y="3239882"/>
            <a:ext cx="204505" cy="204505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>
            <a:lvl1pPr defTabSz="895350">
              <a:buSzPct val="120000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1pPr>
            <a:lvl2pPr marL="144463" indent="-142875" defTabSz="895350">
              <a:buSzPct val="120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2pPr>
            <a:lvl3pPr marL="295275" indent="-149225" defTabSz="895350"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3pPr>
            <a:lvl4pPr marL="431800" indent="-134938" defTabSz="895350">
              <a:buSzPct val="89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4pPr>
            <a:lvl5pPr marL="582613" indent="-149225" defTabSz="895350"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5pPr>
            <a:lvl6pPr marL="10398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6pPr>
            <a:lvl7pPr marL="14970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7pPr>
            <a:lvl8pPr marL="19542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8pPr>
            <a:lvl9pPr marL="24114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9pPr>
          </a:lstStyle>
          <a:p>
            <a:pPr algn="ctr"/>
            <a:r>
              <a:rPr lang="ru-RU" sz="1200" b="1" dirty="0">
                <a:solidFill>
                  <a:schemeClr val="bg1"/>
                </a:solidFill>
                <a:latin typeface="+mj-lt"/>
              </a:rPr>
              <a:t>1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3" name="Oval 22">
            <a:extLst>
              <a:ext uri="{FF2B5EF4-FFF2-40B4-BE49-F238E27FC236}">
                <a16:creationId xmlns:a16="http://schemas.microsoft.com/office/drawing/2014/main" id="{70B7EF76-20B0-A4ED-20FF-B6B8AD06789E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2815298" y="3239882"/>
            <a:ext cx="204505" cy="204505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>
            <a:lvl1pPr defTabSz="895350">
              <a:buSzPct val="120000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1pPr>
            <a:lvl2pPr marL="144463" indent="-142875" defTabSz="895350">
              <a:buSzPct val="120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2pPr>
            <a:lvl3pPr marL="295275" indent="-149225" defTabSz="895350"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3pPr>
            <a:lvl4pPr marL="431800" indent="-134938" defTabSz="895350">
              <a:buSzPct val="89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4pPr>
            <a:lvl5pPr marL="582613" indent="-149225" defTabSz="895350"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5pPr>
            <a:lvl6pPr marL="10398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6pPr>
            <a:lvl7pPr marL="14970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7pPr>
            <a:lvl8pPr marL="19542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8pPr>
            <a:lvl9pPr marL="24114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9pPr>
          </a:lstStyle>
          <a:p>
            <a:pPr algn="ctr"/>
            <a:r>
              <a:rPr lang="ru-RU" sz="1200" b="1" dirty="0">
                <a:solidFill>
                  <a:schemeClr val="bg1"/>
                </a:solidFill>
                <a:latin typeface="+mj-lt"/>
              </a:rPr>
              <a:t>3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4" name="Oval 22">
            <a:extLst>
              <a:ext uri="{FF2B5EF4-FFF2-40B4-BE49-F238E27FC236}">
                <a16:creationId xmlns:a16="http://schemas.microsoft.com/office/drawing/2014/main" id="{3C632D5F-8996-A9D5-03AB-D1F7DDC388D2}"/>
              </a:ext>
            </a:extLst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2474024" y="3498910"/>
            <a:ext cx="204505" cy="204505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>
            <a:lvl1pPr defTabSz="895350">
              <a:buSzPct val="120000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1pPr>
            <a:lvl2pPr marL="144463" indent="-142875" defTabSz="895350">
              <a:buSzPct val="120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2pPr>
            <a:lvl3pPr marL="295275" indent="-149225" defTabSz="895350"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3pPr>
            <a:lvl4pPr marL="431800" indent="-134938" defTabSz="895350">
              <a:buSzPct val="89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4pPr>
            <a:lvl5pPr marL="582613" indent="-149225" defTabSz="895350"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5pPr>
            <a:lvl6pPr marL="10398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6pPr>
            <a:lvl7pPr marL="14970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7pPr>
            <a:lvl8pPr marL="19542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8pPr>
            <a:lvl9pPr marL="24114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9pPr>
          </a:lstStyle>
          <a:p>
            <a:pPr algn="ctr"/>
            <a:r>
              <a:rPr lang="ru-RU" sz="1200" b="1" dirty="0">
                <a:solidFill>
                  <a:schemeClr val="bg1"/>
                </a:solidFill>
                <a:latin typeface="+mj-lt"/>
              </a:rPr>
              <a:t>3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5" name="Oval 22">
            <a:extLst>
              <a:ext uri="{FF2B5EF4-FFF2-40B4-BE49-F238E27FC236}">
                <a16:creationId xmlns:a16="http://schemas.microsoft.com/office/drawing/2014/main" id="{70C60125-0267-7EF8-7969-24015A15703A}"/>
              </a:ext>
            </a:extLst>
          </p:cNvPr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2693429" y="3504716"/>
            <a:ext cx="204505" cy="204505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>
            <a:lvl1pPr defTabSz="895350">
              <a:buSzPct val="120000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1pPr>
            <a:lvl2pPr marL="144463" indent="-142875" defTabSz="895350">
              <a:buSzPct val="120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2pPr>
            <a:lvl3pPr marL="295275" indent="-149225" defTabSz="895350"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3pPr>
            <a:lvl4pPr marL="431800" indent="-134938" defTabSz="895350">
              <a:buSzPct val="89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4pPr>
            <a:lvl5pPr marL="582613" indent="-149225" defTabSz="895350"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5pPr>
            <a:lvl6pPr marL="10398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6pPr>
            <a:lvl7pPr marL="14970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7pPr>
            <a:lvl8pPr marL="19542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8pPr>
            <a:lvl9pPr marL="24114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9pPr>
          </a:lstStyle>
          <a:p>
            <a:pPr algn="ctr"/>
            <a:r>
              <a:rPr lang="ru-RU" sz="1200" b="1" dirty="0">
                <a:solidFill>
                  <a:schemeClr val="bg1"/>
                </a:solidFill>
                <a:latin typeface="+mj-lt"/>
              </a:rPr>
              <a:t>4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6" name="Oval 22">
            <a:extLst>
              <a:ext uri="{FF2B5EF4-FFF2-40B4-BE49-F238E27FC236}">
                <a16:creationId xmlns:a16="http://schemas.microsoft.com/office/drawing/2014/main" id="{C994BFBA-5F23-752B-4890-5FC7C6A7964C}"/>
              </a:ext>
            </a:extLst>
          </p:cNvPr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2912834" y="3498910"/>
            <a:ext cx="204505" cy="204505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>
            <a:lvl1pPr defTabSz="895350">
              <a:buSzPct val="120000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1pPr>
            <a:lvl2pPr marL="144463" indent="-142875" defTabSz="895350">
              <a:buSzPct val="120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2pPr>
            <a:lvl3pPr marL="295275" indent="-149225" defTabSz="895350"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3pPr>
            <a:lvl4pPr marL="431800" indent="-134938" defTabSz="895350">
              <a:buSzPct val="89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4pPr>
            <a:lvl5pPr marL="582613" indent="-149225" defTabSz="895350"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5pPr>
            <a:lvl6pPr marL="10398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6pPr>
            <a:lvl7pPr marL="14970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7pPr>
            <a:lvl8pPr marL="19542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8pPr>
            <a:lvl9pPr marL="24114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9pPr>
          </a:lstStyle>
          <a:p>
            <a:pPr algn="ctr"/>
            <a:r>
              <a:rPr lang="ru-RU" sz="1200" b="1" dirty="0">
                <a:solidFill>
                  <a:schemeClr val="bg1"/>
                </a:solidFill>
                <a:latin typeface="+mj-lt"/>
              </a:rPr>
              <a:t>5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0" name="Oval 22">
            <a:extLst>
              <a:ext uri="{FF2B5EF4-FFF2-40B4-BE49-F238E27FC236}">
                <a16:creationId xmlns:a16="http://schemas.microsoft.com/office/drawing/2014/main" id="{EF07BF7A-6917-E10E-1D98-63AB0166EEAF}"/>
              </a:ext>
            </a:extLst>
          </p:cNvPr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3456233" y="3756950"/>
            <a:ext cx="204505" cy="204505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>
            <a:lvl1pPr defTabSz="895350">
              <a:buSzPct val="120000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1pPr>
            <a:lvl2pPr marL="144463" indent="-142875" defTabSz="895350">
              <a:buSzPct val="120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2pPr>
            <a:lvl3pPr marL="295275" indent="-149225" defTabSz="895350"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3pPr>
            <a:lvl4pPr marL="431800" indent="-134938" defTabSz="895350">
              <a:buSzPct val="8900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4pPr>
            <a:lvl5pPr marL="582613" indent="-149225" defTabSz="895350"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5pPr>
            <a:lvl6pPr marL="10398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6pPr>
            <a:lvl7pPr marL="14970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7pPr>
            <a:lvl8pPr marL="19542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8pPr>
            <a:lvl9pPr marL="24114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-윤고딕130" pitchFamily="18" charset="-127"/>
              </a:defRPr>
            </a:lvl9pPr>
          </a:lstStyle>
          <a:p>
            <a:pPr algn="ctr"/>
            <a:r>
              <a:rPr lang="ru-RU" sz="1200" b="1" dirty="0">
                <a:solidFill>
                  <a:schemeClr val="bg1"/>
                </a:solidFill>
                <a:latin typeface="+mj-lt"/>
              </a:rPr>
              <a:t>2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2" name="Rectangle 4">
            <a:extLst>
              <a:ext uri="{FF2B5EF4-FFF2-40B4-BE49-F238E27FC236}">
                <a16:creationId xmlns:a16="http://schemas.microsoft.com/office/drawing/2014/main" id="{7FA3A3C7-06FD-95E2-B4DE-06E16CAD34A3}"/>
              </a:ext>
            </a:extLst>
          </p:cNvPr>
          <p:cNvSpPr>
            <a:spLocks/>
          </p:cNvSpPr>
          <p:nvPr/>
        </p:nvSpPr>
        <p:spPr bwMode="gray">
          <a:xfrm>
            <a:off x="5699582" y="1009488"/>
            <a:ext cx="6090773" cy="5454812"/>
          </a:xfrm>
          <a:prstGeom prst="rect">
            <a:avLst/>
          </a:prstGeom>
          <a:solidFill>
            <a:schemeClr val="bg1"/>
          </a:solidFill>
          <a:ln w="19050">
            <a:solidFill>
              <a:srgbClr val="1AA1B3"/>
            </a:solidFill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36" name="Rectangle 5">
            <a:extLst>
              <a:ext uri="{FF2B5EF4-FFF2-40B4-BE49-F238E27FC236}">
                <a16:creationId xmlns:a16="http://schemas.microsoft.com/office/drawing/2014/main" id="{6472F27A-BD39-E68D-265D-D203FBCA6DEE}"/>
              </a:ext>
            </a:extLst>
          </p:cNvPr>
          <p:cNvSpPr>
            <a:spLocks/>
          </p:cNvSpPr>
          <p:nvPr/>
        </p:nvSpPr>
        <p:spPr bwMode="gray">
          <a:xfrm>
            <a:off x="5691991" y="1009488"/>
            <a:ext cx="6090773" cy="321197"/>
          </a:xfrm>
          <a:prstGeom prst="rect">
            <a:avLst/>
          </a:prstGeom>
          <a:solidFill>
            <a:srgbClr val="1AA1B3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37" name="Rectangle 11">
            <a:extLst>
              <a:ext uri="{FF2B5EF4-FFF2-40B4-BE49-F238E27FC236}">
                <a16:creationId xmlns:a16="http://schemas.microsoft.com/office/drawing/2014/main" id="{E9CB3805-4C9E-6573-C535-055F827E1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7199" y="1085379"/>
            <a:ext cx="335953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altLang="zh-CN" sz="1200" b="1" dirty="0">
                <a:solidFill>
                  <a:schemeClr val="bg1"/>
                </a:solidFill>
                <a:latin typeface="+mn-lt"/>
                <a:ea typeface="SimSun" pitchFamily="2" charset="-122"/>
              </a:rPr>
              <a:t>Описание решений</a:t>
            </a:r>
            <a:endParaRPr lang="en-US" altLang="zh-CN" sz="1200" b="1" dirty="0">
              <a:solidFill>
                <a:schemeClr val="bg1"/>
              </a:solidFill>
              <a:latin typeface="+mn-lt"/>
              <a:ea typeface="SimSun" pitchFamily="2" charset="-122"/>
            </a:endParaRPr>
          </a:p>
        </p:txBody>
      </p:sp>
      <p:sp>
        <p:nvSpPr>
          <p:cNvPr id="140" name="Rectangle 10">
            <a:extLst>
              <a:ext uri="{FF2B5EF4-FFF2-40B4-BE49-F238E27FC236}">
                <a16:creationId xmlns:a16="http://schemas.microsoft.com/office/drawing/2014/main" id="{4383F019-98CB-E23B-22A5-D13AB111B6D4}"/>
              </a:ext>
            </a:extLst>
          </p:cNvPr>
          <p:cNvSpPr>
            <a:spLocks noChangeArrowheads="1"/>
          </p:cNvSpPr>
          <p:nvPr>
            <p:custDataLst>
              <p:tags r:id="rId13"/>
            </p:custDataLst>
          </p:nvPr>
        </p:nvSpPr>
        <p:spPr bwMode="blackWhite">
          <a:xfrm>
            <a:off x="6127684" y="1415076"/>
            <a:ext cx="55475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Бронь рабочего места и переговорных комнат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en-GB" sz="1200" dirty="0">
                <a:latin typeface="+mn-lt"/>
              </a:rPr>
              <a:t>AI – based </a:t>
            </a:r>
            <a:r>
              <a:rPr lang="ru-RU" sz="1200" dirty="0">
                <a:latin typeface="+mn-lt"/>
              </a:rPr>
              <a:t>рекомендации по выбору рабочего места (в зависимости от микроклиматических показателей, историческим предпочтений пользователя);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en-GB" sz="1200" dirty="0">
                <a:latin typeface="+mn-lt"/>
              </a:rPr>
              <a:t>WEB – </a:t>
            </a:r>
            <a:r>
              <a:rPr lang="ru-RU" sz="1200" dirty="0">
                <a:latin typeface="+mn-lt"/>
              </a:rPr>
              <a:t>интерфейс для ручного выбора места.</a:t>
            </a:r>
          </a:p>
        </p:txBody>
      </p:sp>
      <p:sp>
        <p:nvSpPr>
          <p:cNvPr id="141" name="Oval 33">
            <a:extLst>
              <a:ext uri="{FF2B5EF4-FFF2-40B4-BE49-F238E27FC236}">
                <a16:creationId xmlns:a16="http://schemas.microsoft.com/office/drawing/2014/main" id="{00BDF7BA-147C-8564-C88F-92E48F300BA0}"/>
              </a:ext>
            </a:extLst>
          </p:cNvPr>
          <p:cNvSpPr>
            <a:spLocks noChangeArrowheads="1"/>
          </p:cNvSpPr>
          <p:nvPr/>
        </p:nvSpPr>
        <p:spPr bwMode="gray">
          <a:xfrm>
            <a:off x="5807199" y="1381461"/>
            <a:ext cx="257119" cy="257119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altLang="en-US" sz="1200" b="1" kern="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49" name="Rectangle 27">
            <a:extLst>
              <a:ext uri="{FF2B5EF4-FFF2-40B4-BE49-F238E27FC236}">
                <a16:creationId xmlns:a16="http://schemas.microsoft.com/office/drawing/2014/main" id="{E859093D-2B2B-7ACD-8F17-FFC7D1599F0D}"/>
              </a:ext>
            </a:extLst>
          </p:cNvPr>
          <p:cNvSpPr>
            <a:spLocks/>
          </p:cNvSpPr>
          <p:nvPr/>
        </p:nvSpPr>
        <p:spPr bwMode="gray">
          <a:xfrm>
            <a:off x="304394" y="1009488"/>
            <a:ext cx="4990753" cy="3277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50" name="Rectangle 10">
            <a:extLst>
              <a:ext uri="{FF2B5EF4-FFF2-40B4-BE49-F238E27FC236}">
                <a16:creationId xmlns:a16="http://schemas.microsoft.com/office/drawing/2014/main" id="{BE60C68E-372D-0CEE-ADDF-64013DE4EEF2}"/>
              </a:ext>
            </a:extLst>
          </p:cNvPr>
          <p:cNvSpPr>
            <a:spLocks noChangeArrowheads="1"/>
          </p:cNvSpPr>
          <p:nvPr>
            <p:custDataLst>
              <p:tags r:id="rId14"/>
            </p:custDataLst>
          </p:nvPr>
        </p:nvSpPr>
        <p:spPr bwMode="blackWhite">
          <a:xfrm>
            <a:off x="6127684" y="2422797"/>
            <a:ext cx="554756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en-GB" sz="1200" b="1" dirty="0">
                <a:latin typeface="+mn-lt"/>
              </a:rPr>
              <a:t>Face ID</a:t>
            </a:r>
            <a:endParaRPr lang="ru-RU" sz="1200" b="1" dirty="0">
              <a:latin typeface="+mn-lt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ru-RU" sz="1200" dirty="0">
                <a:latin typeface="+mn-lt"/>
              </a:rPr>
              <a:t>внедрение биометрического ключа для доступа в зоны площадки;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ru-RU" sz="1200" dirty="0">
                <a:latin typeface="+mn-lt"/>
              </a:rPr>
              <a:t>бронирование и пр. действия на территории через </a:t>
            </a:r>
            <a:r>
              <a:rPr lang="en-GB" sz="1200" dirty="0">
                <a:latin typeface="+mn-lt"/>
              </a:rPr>
              <a:t>Face ID</a:t>
            </a:r>
            <a:endParaRPr lang="ru-RU" sz="1200" dirty="0">
              <a:latin typeface="+mn-lt"/>
            </a:endParaRPr>
          </a:p>
        </p:txBody>
      </p:sp>
      <p:sp>
        <p:nvSpPr>
          <p:cNvPr id="151" name="Oval 33">
            <a:extLst>
              <a:ext uri="{FF2B5EF4-FFF2-40B4-BE49-F238E27FC236}">
                <a16:creationId xmlns:a16="http://schemas.microsoft.com/office/drawing/2014/main" id="{B3EC5976-9359-E7F0-EBBF-547BB180D2F2}"/>
              </a:ext>
            </a:extLst>
          </p:cNvPr>
          <p:cNvSpPr>
            <a:spLocks noChangeArrowheads="1"/>
          </p:cNvSpPr>
          <p:nvPr/>
        </p:nvSpPr>
        <p:spPr bwMode="gray">
          <a:xfrm>
            <a:off x="5807199" y="2389182"/>
            <a:ext cx="257119" cy="257119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>
                <a:solidFill>
                  <a:schemeClr val="bg1"/>
                </a:solidFill>
              </a:rPr>
              <a:t>2</a:t>
            </a:r>
            <a:endParaRPr lang="en-AU" altLang="en-US" sz="1200" b="1" kern="0" dirty="0">
              <a:solidFill>
                <a:schemeClr val="bg1"/>
              </a:solidFill>
            </a:endParaRPr>
          </a:p>
        </p:txBody>
      </p:sp>
      <p:sp>
        <p:nvSpPr>
          <p:cNvPr id="152" name="Rectangle 11">
            <a:extLst>
              <a:ext uri="{FF2B5EF4-FFF2-40B4-BE49-F238E27FC236}">
                <a16:creationId xmlns:a16="http://schemas.microsoft.com/office/drawing/2014/main" id="{2297A017-5B71-2713-0D2C-B0D17CB18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236" y="1079531"/>
            <a:ext cx="335953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altLang="zh-CN" sz="1200" b="1" dirty="0">
                <a:solidFill>
                  <a:schemeClr val="bg1"/>
                </a:solidFill>
                <a:latin typeface="+mn-lt"/>
                <a:ea typeface="SimSun" pitchFamily="2" charset="-122"/>
              </a:rPr>
              <a:t>Пакеты решений</a:t>
            </a:r>
            <a:endParaRPr lang="en-US" altLang="zh-CN" sz="1200" b="1" dirty="0">
              <a:solidFill>
                <a:schemeClr val="bg1"/>
              </a:solidFill>
              <a:latin typeface="+mn-lt"/>
              <a:ea typeface="SimSun" pitchFamily="2" charset="-122"/>
            </a:endParaRPr>
          </a:p>
        </p:txBody>
      </p:sp>
      <p:sp>
        <p:nvSpPr>
          <p:cNvPr id="153" name="Rectangle 10">
            <a:extLst>
              <a:ext uri="{FF2B5EF4-FFF2-40B4-BE49-F238E27FC236}">
                <a16:creationId xmlns:a16="http://schemas.microsoft.com/office/drawing/2014/main" id="{5055145E-3BE8-CDB0-C693-679205900445}"/>
              </a:ext>
            </a:extLst>
          </p:cNvPr>
          <p:cNvSpPr>
            <a:spLocks noChangeArrowheads="1"/>
          </p:cNvSpPr>
          <p:nvPr>
            <p:custDataLst>
              <p:tags r:id="rId15"/>
            </p:custDataLst>
          </p:nvPr>
        </p:nvSpPr>
        <p:spPr bwMode="blackWhite">
          <a:xfrm>
            <a:off x="6127684" y="3084312"/>
            <a:ext cx="55475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Контроль чистоты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ru-RU" sz="1200" dirty="0">
                <a:latin typeface="+mn-lt"/>
              </a:rPr>
              <a:t> </a:t>
            </a:r>
            <a:r>
              <a:rPr lang="en-GB" sz="1200" dirty="0">
                <a:latin typeface="+mn-lt"/>
              </a:rPr>
              <a:t>AI – </a:t>
            </a:r>
            <a:r>
              <a:rPr lang="ru-RU" sz="1200" dirty="0">
                <a:latin typeface="+mn-lt"/>
              </a:rPr>
              <a:t>распознавание мусора, автоматическое оформление заявок</a:t>
            </a:r>
          </a:p>
        </p:txBody>
      </p:sp>
      <p:sp>
        <p:nvSpPr>
          <p:cNvPr id="154" name="Oval 33">
            <a:extLst>
              <a:ext uri="{FF2B5EF4-FFF2-40B4-BE49-F238E27FC236}">
                <a16:creationId xmlns:a16="http://schemas.microsoft.com/office/drawing/2014/main" id="{C92FD9E2-FC78-E0F3-8A3F-7B0E4D7F2F0A}"/>
              </a:ext>
            </a:extLst>
          </p:cNvPr>
          <p:cNvSpPr>
            <a:spLocks noChangeArrowheads="1"/>
          </p:cNvSpPr>
          <p:nvPr/>
        </p:nvSpPr>
        <p:spPr bwMode="gray">
          <a:xfrm>
            <a:off x="5807199" y="3055900"/>
            <a:ext cx="257119" cy="257119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200" b="1" kern="0" dirty="0">
                <a:solidFill>
                  <a:schemeClr val="bg1"/>
                </a:solidFill>
              </a:rPr>
              <a:t>3</a:t>
            </a:r>
            <a:endParaRPr lang="en-AU" altLang="en-US" sz="1200" b="1" kern="0" dirty="0">
              <a:solidFill>
                <a:schemeClr val="bg1"/>
              </a:solidFill>
            </a:endParaRPr>
          </a:p>
        </p:txBody>
      </p:sp>
      <p:sp>
        <p:nvSpPr>
          <p:cNvPr id="155" name="Rectangle 10">
            <a:extLst>
              <a:ext uri="{FF2B5EF4-FFF2-40B4-BE49-F238E27FC236}">
                <a16:creationId xmlns:a16="http://schemas.microsoft.com/office/drawing/2014/main" id="{CA4B8F65-369A-43A4-56DB-E5E8F769EEFF}"/>
              </a:ext>
            </a:extLst>
          </p:cNvPr>
          <p:cNvSpPr>
            <a:spLocks noChangeArrowheads="1"/>
          </p:cNvSpPr>
          <p:nvPr>
            <p:custDataLst>
              <p:tags r:id="rId16"/>
            </p:custDataLst>
          </p:nvPr>
        </p:nvSpPr>
        <p:spPr bwMode="blackWhite">
          <a:xfrm>
            <a:off x="6127684" y="3526365"/>
            <a:ext cx="55475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Система «умный дом»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ru-RU" sz="1200" dirty="0">
                <a:latin typeface="+mn-lt"/>
              </a:rPr>
              <a:t> автоматизация интенсивности света, температуры, контроль штор.</a:t>
            </a:r>
          </a:p>
        </p:txBody>
      </p:sp>
      <p:sp>
        <p:nvSpPr>
          <p:cNvPr id="156" name="Oval 33">
            <a:extLst>
              <a:ext uri="{FF2B5EF4-FFF2-40B4-BE49-F238E27FC236}">
                <a16:creationId xmlns:a16="http://schemas.microsoft.com/office/drawing/2014/main" id="{DC1B600C-1491-D976-2BC2-2D84DA60BE04}"/>
              </a:ext>
            </a:extLst>
          </p:cNvPr>
          <p:cNvSpPr>
            <a:spLocks noChangeArrowheads="1"/>
          </p:cNvSpPr>
          <p:nvPr/>
        </p:nvSpPr>
        <p:spPr bwMode="gray">
          <a:xfrm>
            <a:off x="5807199" y="3497953"/>
            <a:ext cx="257119" cy="257119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>
                <a:solidFill>
                  <a:schemeClr val="bg1"/>
                </a:solidFill>
              </a:rPr>
              <a:t>4</a:t>
            </a:r>
            <a:endParaRPr lang="en-AU" altLang="en-US" sz="1200" b="1" kern="0" dirty="0">
              <a:solidFill>
                <a:schemeClr val="bg1"/>
              </a:solidFill>
            </a:endParaRPr>
          </a:p>
        </p:txBody>
      </p:sp>
      <p:sp>
        <p:nvSpPr>
          <p:cNvPr id="157" name="Rectangle 10">
            <a:extLst>
              <a:ext uri="{FF2B5EF4-FFF2-40B4-BE49-F238E27FC236}">
                <a16:creationId xmlns:a16="http://schemas.microsoft.com/office/drawing/2014/main" id="{92FF4803-E8F5-D606-A54D-3A68F6EC6841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blackWhite">
          <a:xfrm>
            <a:off x="6127684" y="4000032"/>
            <a:ext cx="554756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Адаптивное настраиваемое рабочее место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ru-RU" sz="1200" dirty="0">
                <a:latin typeface="+mn-lt"/>
              </a:rPr>
              <a:t> сохранение настроек рабочего стола (высота стола, направление свечения лампы, прочие по запросу) и перенос настроек на новое рабочее место.</a:t>
            </a:r>
          </a:p>
        </p:txBody>
      </p:sp>
      <p:sp>
        <p:nvSpPr>
          <p:cNvPr id="158" name="Oval 33">
            <a:extLst>
              <a:ext uri="{FF2B5EF4-FFF2-40B4-BE49-F238E27FC236}">
                <a16:creationId xmlns:a16="http://schemas.microsoft.com/office/drawing/2014/main" id="{9EE46482-AEEA-1026-C1D2-252328B49A63}"/>
              </a:ext>
            </a:extLst>
          </p:cNvPr>
          <p:cNvSpPr>
            <a:spLocks noChangeArrowheads="1"/>
          </p:cNvSpPr>
          <p:nvPr/>
        </p:nvSpPr>
        <p:spPr bwMode="gray">
          <a:xfrm>
            <a:off x="5807199" y="3976216"/>
            <a:ext cx="257119" cy="257119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>
                <a:solidFill>
                  <a:schemeClr val="bg1"/>
                </a:solidFill>
              </a:rPr>
              <a:t>5</a:t>
            </a:r>
            <a:endParaRPr lang="en-AU" altLang="en-US" sz="1200" b="1" kern="0" dirty="0">
              <a:solidFill>
                <a:schemeClr val="bg1"/>
              </a:solidFill>
            </a:endParaRPr>
          </a:p>
        </p:txBody>
      </p:sp>
      <p:sp>
        <p:nvSpPr>
          <p:cNvPr id="159" name="Oval 33">
            <a:extLst>
              <a:ext uri="{FF2B5EF4-FFF2-40B4-BE49-F238E27FC236}">
                <a16:creationId xmlns:a16="http://schemas.microsoft.com/office/drawing/2014/main" id="{DFF30C9F-410A-199E-D053-72C5BAAE7E12}"/>
              </a:ext>
            </a:extLst>
          </p:cNvPr>
          <p:cNvSpPr>
            <a:spLocks noChangeArrowheads="1"/>
          </p:cNvSpPr>
          <p:nvPr/>
        </p:nvSpPr>
        <p:spPr bwMode="gray">
          <a:xfrm>
            <a:off x="307177" y="6131662"/>
            <a:ext cx="257119" cy="257119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200" kern="0" dirty="0">
                <a:solidFill>
                  <a:schemeClr val="bg1"/>
                </a:solidFill>
              </a:rPr>
              <a:t>n</a:t>
            </a:r>
            <a:endParaRPr lang="en-AU" altLang="en-US" sz="1200" kern="0" dirty="0">
              <a:solidFill>
                <a:schemeClr val="bg1"/>
              </a:solidFill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58CC8DFC-56BD-51A5-360D-C9FE28C3FA64}"/>
              </a:ext>
            </a:extLst>
          </p:cNvPr>
          <p:cNvSpPr txBox="1"/>
          <p:nvPr/>
        </p:nvSpPr>
        <p:spPr>
          <a:xfrm>
            <a:off x="536389" y="6138868"/>
            <a:ext cx="16747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+mn-lt"/>
              </a:rPr>
              <a:t>информационное</a:t>
            </a:r>
            <a:endParaRPr lang="ru-RU" sz="1200" dirty="0"/>
          </a:p>
        </p:txBody>
      </p:sp>
      <p:sp>
        <p:nvSpPr>
          <p:cNvPr id="162" name="Oval 33">
            <a:extLst>
              <a:ext uri="{FF2B5EF4-FFF2-40B4-BE49-F238E27FC236}">
                <a16:creationId xmlns:a16="http://schemas.microsoft.com/office/drawing/2014/main" id="{CF9BC1BE-EB8D-AC8F-BA47-BF56CBFAFA75}"/>
              </a:ext>
            </a:extLst>
          </p:cNvPr>
          <p:cNvSpPr>
            <a:spLocks noChangeArrowheads="1"/>
          </p:cNvSpPr>
          <p:nvPr/>
        </p:nvSpPr>
        <p:spPr bwMode="gray">
          <a:xfrm>
            <a:off x="2325418" y="6144214"/>
            <a:ext cx="257119" cy="25711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200" kern="0" dirty="0"/>
              <a:t>n</a:t>
            </a:r>
            <a:endParaRPr lang="en-AU" altLang="en-US" sz="1200" kern="0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CB22A4C0-68F1-B8E3-E6E8-4EEC6159672D}"/>
              </a:ext>
            </a:extLst>
          </p:cNvPr>
          <p:cNvSpPr txBox="1"/>
          <p:nvPr/>
        </p:nvSpPr>
        <p:spPr>
          <a:xfrm>
            <a:off x="2554630" y="6151420"/>
            <a:ext cx="16747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аппаратное</a:t>
            </a:r>
          </a:p>
        </p:txBody>
      </p:sp>
      <p:sp>
        <p:nvSpPr>
          <p:cNvPr id="164" name="Rectangle 10">
            <a:extLst>
              <a:ext uri="{FF2B5EF4-FFF2-40B4-BE49-F238E27FC236}">
                <a16:creationId xmlns:a16="http://schemas.microsoft.com/office/drawing/2014/main" id="{A6FBE58C-959D-A9DB-F3E9-92F00146CC4D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blackWhite">
          <a:xfrm>
            <a:off x="6127684" y="4755745"/>
            <a:ext cx="55475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Технические инструменты для управления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ru-RU" sz="1200" dirty="0">
                <a:latin typeface="+mn-lt"/>
              </a:rPr>
              <a:t> информационные электронные планшеты, индикаторы.</a:t>
            </a:r>
          </a:p>
        </p:txBody>
      </p:sp>
      <p:sp>
        <p:nvSpPr>
          <p:cNvPr id="165" name="Oval 33">
            <a:extLst>
              <a:ext uri="{FF2B5EF4-FFF2-40B4-BE49-F238E27FC236}">
                <a16:creationId xmlns:a16="http://schemas.microsoft.com/office/drawing/2014/main" id="{2E888F1D-F3DE-7B14-3B78-34B2AE848398}"/>
              </a:ext>
            </a:extLst>
          </p:cNvPr>
          <p:cNvSpPr>
            <a:spLocks noChangeArrowheads="1"/>
          </p:cNvSpPr>
          <p:nvPr/>
        </p:nvSpPr>
        <p:spPr bwMode="gray">
          <a:xfrm>
            <a:off x="5807199" y="4727333"/>
            <a:ext cx="257119" cy="25711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/>
              <a:t>6</a:t>
            </a:r>
            <a:endParaRPr lang="en-AU" altLang="en-US" sz="1200" b="1" kern="0" dirty="0"/>
          </a:p>
        </p:txBody>
      </p:sp>
      <p:sp>
        <p:nvSpPr>
          <p:cNvPr id="166" name="Rectangle 10">
            <a:extLst>
              <a:ext uri="{FF2B5EF4-FFF2-40B4-BE49-F238E27FC236}">
                <a16:creationId xmlns:a16="http://schemas.microsoft.com/office/drawing/2014/main" id="{C31C757F-DC6E-633B-ED8C-DC28ECB68A15}"/>
              </a:ext>
            </a:extLst>
          </p:cNvPr>
          <p:cNvSpPr>
            <a:spLocks noChangeArrowheads="1"/>
          </p:cNvSpPr>
          <p:nvPr>
            <p:custDataLst>
              <p:tags r:id="rId19"/>
            </p:custDataLst>
          </p:nvPr>
        </p:nvSpPr>
        <p:spPr bwMode="blackWhite">
          <a:xfrm>
            <a:off x="6127684" y="5218748"/>
            <a:ext cx="554756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Умная кухня</a:t>
            </a:r>
          </a:p>
        </p:txBody>
      </p:sp>
      <p:sp>
        <p:nvSpPr>
          <p:cNvPr id="167" name="Oval 33">
            <a:extLst>
              <a:ext uri="{FF2B5EF4-FFF2-40B4-BE49-F238E27FC236}">
                <a16:creationId xmlns:a16="http://schemas.microsoft.com/office/drawing/2014/main" id="{135CA28E-7712-2AFC-A3BA-D12D255792F4}"/>
              </a:ext>
            </a:extLst>
          </p:cNvPr>
          <p:cNvSpPr>
            <a:spLocks noChangeArrowheads="1"/>
          </p:cNvSpPr>
          <p:nvPr/>
        </p:nvSpPr>
        <p:spPr bwMode="gray">
          <a:xfrm>
            <a:off x="5807199" y="5181023"/>
            <a:ext cx="257119" cy="25711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/>
              <a:t>7</a:t>
            </a:r>
            <a:endParaRPr lang="en-AU" altLang="en-US" sz="1200" b="1" kern="0" dirty="0"/>
          </a:p>
        </p:txBody>
      </p:sp>
      <p:sp>
        <p:nvSpPr>
          <p:cNvPr id="168" name="Rectangle 10">
            <a:extLst>
              <a:ext uri="{FF2B5EF4-FFF2-40B4-BE49-F238E27FC236}">
                <a16:creationId xmlns:a16="http://schemas.microsoft.com/office/drawing/2014/main" id="{B578B5DD-352A-DF3C-A9BA-6C4CF40F8C79}"/>
              </a:ext>
            </a:extLst>
          </p:cNvPr>
          <p:cNvSpPr>
            <a:spLocks noChangeArrowheads="1"/>
          </p:cNvSpPr>
          <p:nvPr>
            <p:custDataLst>
              <p:tags r:id="rId20"/>
            </p:custDataLst>
          </p:nvPr>
        </p:nvSpPr>
        <p:spPr bwMode="blackWhite">
          <a:xfrm>
            <a:off x="6127684" y="5531813"/>
            <a:ext cx="554756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Анализ утилизации пространства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en-GB" sz="1200" dirty="0">
                <a:latin typeface="+mn-lt"/>
              </a:rPr>
              <a:t>AI– based </a:t>
            </a:r>
            <a:r>
              <a:rPr lang="ru-RU" sz="1200" dirty="0">
                <a:latin typeface="+mn-lt"/>
              </a:rPr>
              <a:t>анализ отклонений (нехарактерное скопление людей, востребованность в инвентаре) и выдача рекомендаций.</a:t>
            </a:r>
          </a:p>
        </p:txBody>
      </p:sp>
      <p:sp>
        <p:nvSpPr>
          <p:cNvPr id="169" name="Oval 33">
            <a:extLst>
              <a:ext uri="{FF2B5EF4-FFF2-40B4-BE49-F238E27FC236}">
                <a16:creationId xmlns:a16="http://schemas.microsoft.com/office/drawing/2014/main" id="{2EE35ED0-959D-E704-3092-F70A57DF05F6}"/>
              </a:ext>
            </a:extLst>
          </p:cNvPr>
          <p:cNvSpPr>
            <a:spLocks noChangeArrowheads="1"/>
          </p:cNvSpPr>
          <p:nvPr/>
        </p:nvSpPr>
        <p:spPr bwMode="gray">
          <a:xfrm>
            <a:off x="5807199" y="5498198"/>
            <a:ext cx="257119" cy="257119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>
                <a:solidFill>
                  <a:schemeClr val="bg1"/>
                </a:solidFill>
              </a:rPr>
              <a:t>8</a:t>
            </a:r>
            <a:endParaRPr lang="en-AU" altLang="en-US" sz="1200" b="1" kern="0" dirty="0">
              <a:solidFill>
                <a:schemeClr val="bg1"/>
              </a:solidFill>
            </a:endParaRPr>
          </a:p>
        </p:txBody>
      </p:sp>
      <p:sp>
        <p:nvSpPr>
          <p:cNvPr id="170" name="Rectangle 10">
            <a:extLst>
              <a:ext uri="{FF2B5EF4-FFF2-40B4-BE49-F238E27FC236}">
                <a16:creationId xmlns:a16="http://schemas.microsoft.com/office/drawing/2014/main" id="{0040A8D3-C270-778F-B3AB-74607D6633AB}"/>
              </a:ext>
            </a:extLst>
          </p:cNvPr>
          <p:cNvSpPr>
            <a:spLocks noChangeArrowheads="1"/>
          </p:cNvSpPr>
          <p:nvPr>
            <p:custDataLst>
              <p:tags r:id="rId21"/>
            </p:custDataLst>
          </p:nvPr>
        </p:nvSpPr>
        <p:spPr bwMode="blackWhite">
          <a:xfrm>
            <a:off x="6127684" y="6171405"/>
            <a:ext cx="554756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Анализ заполненности рабочих мест </a:t>
            </a:r>
            <a:r>
              <a:rPr lang="ru-RU" sz="1200" dirty="0">
                <a:latin typeface="+mn-lt"/>
              </a:rPr>
              <a:t>рекомендации по сокращению</a:t>
            </a:r>
          </a:p>
        </p:txBody>
      </p:sp>
      <p:sp>
        <p:nvSpPr>
          <p:cNvPr id="171" name="Oval 33">
            <a:extLst>
              <a:ext uri="{FF2B5EF4-FFF2-40B4-BE49-F238E27FC236}">
                <a16:creationId xmlns:a16="http://schemas.microsoft.com/office/drawing/2014/main" id="{548156BD-84C8-A3C1-CC58-C20F72695D33}"/>
              </a:ext>
            </a:extLst>
          </p:cNvPr>
          <p:cNvSpPr>
            <a:spLocks noChangeArrowheads="1"/>
          </p:cNvSpPr>
          <p:nvPr/>
        </p:nvSpPr>
        <p:spPr bwMode="gray">
          <a:xfrm>
            <a:off x="5807199" y="6138375"/>
            <a:ext cx="257119" cy="257119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>
                <a:solidFill>
                  <a:schemeClr val="bg1"/>
                </a:solidFill>
              </a:rPr>
              <a:t>9</a:t>
            </a:r>
            <a:endParaRPr lang="en-AU" altLang="en-US" sz="1200" b="1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886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1CFD6E-6A3B-5CC9-88DA-8DBE4D143A39}"/>
              </a:ext>
            </a:extLst>
          </p:cNvPr>
          <p:cNvSpPr txBox="1"/>
          <p:nvPr/>
        </p:nvSpPr>
        <p:spPr>
          <a:xfrm>
            <a:off x="9774352" y="144379"/>
            <a:ext cx="168668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000" dirty="0"/>
              <a:t>Презентация инвесторам</a:t>
            </a:r>
            <a:r>
              <a:rPr lang="ru-RU" sz="1000" b="1" dirty="0">
                <a:solidFill>
                  <a:schemeClr val="accent5"/>
                </a:solidFill>
              </a:rPr>
              <a:t> / 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8630FA79-DD4A-BE2E-C3A8-63CF06A2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8787" y="144378"/>
            <a:ext cx="376067" cy="241301"/>
          </a:xfrm>
        </p:spPr>
        <p:txBody>
          <a:bodyPr/>
          <a:lstStyle/>
          <a:p>
            <a:pPr algn="ctr"/>
            <a:fld id="{DABAC4D9-511D-264E-BD43-5085AD3C7F6B}" type="slidenum">
              <a:rPr lang="ru-RU">
                <a:solidFill>
                  <a:schemeClr val="tx1"/>
                </a:solidFill>
              </a:rPr>
              <a:pPr algn="ctr"/>
              <a:t>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E80907-C7AD-136F-BB9E-43507CE6FE4B}"/>
              </a:ext>
            </a:extLst>
          </p:cNvPr>
          <p:cNvSpPr txBox="1"/>
          <p:nvPr/>
        </p:nvSpPr>
        <p:spPr>
          <a:xfrm>
            <a:off x="227013" y="469219"/>
            <a:ext cx="9432925" cy="338554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ru-RU" sz="1600" b="1" dirty="0"/>
              <a:t>Офисы с наибольшим потенциалом для трансформации – класса В, В+, В-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BF1BE69-949E-5A87-38CF-F1F1912BCF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247" y="152474"/>
            <a:ext cx="1012415" cy="241301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9856251F-1F79-B87D-CA8C-04F1440C3443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 bwMode="gray">
          <a:xfrm>
            <a:off x="7821632" y="1492925"/>
            <a:ext cx="3508414" cy="4469718"/>
          </a:xfrm>
          <a:prstGeom prst="rect">
            <a:avLst/>
          </a:prstGeom>
          <a:blipFill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 l="-15000" r="-30000"/>
            </a:stretch>
          </a:blip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1" tIns="45716" rIns="91431" bIns="45716"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6D5A856-34A3-6D95-A5A7-6EC553CD6D41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 bwMode="gray">
          <a:xfrm>
            <a:off x="4220348" y="1492925"/>
            <a:ext cx="3508414" cy="4469718"/>
          </a:xfrm>
          <a:prstGeom prst="rect">
            <a:avLst/>
          </a:prstGeom>
          <a:blipFill>
            <a:blip r:embed="rId7"/>
            <a:stretch>
              <a:fillRect l="-15000" r="-30000"/>
            </a:stretch>
          </a:blip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1" tIns="45716" rIns="91431" bIns="45716"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9A59C2B-24B4-3200-067C-1F98B9F2588D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gray">
          <a:xfrm>
            <a:off x="619066" y="1492925"/>
            <a:ext cx="3508414" cy="4469718"/>
          </a:xfrm>
          <a:prstGeom prst="rect">
            <a:avLst/>
          </a:prstGeom>
          <a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 l="-15000" r="-30000"/>
            </a:stretch>
          </a:blip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1" tIns="45716" rIns="91431" bIns="45716"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36BCDC7-FE6F-9077-EC9C-F4D890A4BF04}"/>
              </a:ext>
            </a:extLst>
          </p:cNvPr>
          <p:cNvSpPr/>
          <p:nvPr/>
        </p:nvSpPr>
        <p:spPr>
          <a:xfrm>
            <a:off x="4220348" y="5057797"/>
            <a:ext cx="3508414" cy="9048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79F5195-3BF5-BA23-9AC5-F6FDF73A4451}"/>
              </a:ext>
            </a:extLst>
          </p:cNvPr>
          <p:cNvSpPr/>
          <p:nvPr/>
        </p:nvSpPr>
        <p:spPr>
          <a:xfrm>
            <a:off x="7821632" y="5057797"/>
            <a:ext cx="3508414" cy="9048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8A31FE1-EEFC-FB38-C423-EE9CC59163E8}"/>
              </a:ext>
            </a:extLst>
          </p:cNvPr>
          <p:cNvSpPr/>
          <p:nvPr/>
        </p:nvSpPr>
        <p:spPr>
          <a:xfrm>
            <a:off x="619066" y="5057797"/>
            <a:ext cx="3508414" cy="90485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D801065D-BE7B-D6B0-5918-508707CBF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73" y="5299488"/>
            <a:ext cx="315740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dirty="0"/>
              <a:t>Офис класса А, А+, А-</a:t>
            </a:r>
            <a:endParaRPr lang="en-US" dirty="0"/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41A341BE-C37C-4EE8-65D3-D64658FDE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5855" y="5299488"/>
            <a:ext cx="315740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dirty="0"/>
              <a:t>Офис класса В, В+, В-</a:t>
            </a:r>
            <a:endParaRPr lang="en-US" dirty="0"/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4594B25C-7134-C2DC-28DC-DB7AC3DCA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7139" y="5299488"/>
            <a:ext cx="315740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dirty="0"/>
              <a:t>Офис класса С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53F4F7-339E-6A8E-DE48-EEEB9372F518}"/>
              </a:ext>
            </a:extLst>
          </p:cNvPr>
          <p:cNvSpPr txBox="1"/>
          <p:nvPr/>
        </p:nvSpPr>
        <p:spPr>
          <a:xfrm>
            <a:off x="7821632" y="1492924"/>
            <a:ext cx="3508414" cy="376528"/>
          </a:xfrm>
          <a:prstGeom prst="rect">
            <a:avLst/>
          </a:prstGeom>
        </p:spPr>
        <p:txBody>
          <a:bodyPr vert="horz" wrap="square" lIns="91431" tIns="45716" rIns="91431" bIns="45716" rtlCol="0" anchor="ctr" anchorCtr="0">
            <a:no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baseline="0">
                <a:latin typeface="+mn-lt"/>
              </a:defRPr>
            </a:lvl1pPr>
            <a:lvl2pPr marL="193675" lvl="1" indent="-192088" defTabSz="895350" eaLnBrk="1" latinLnBrk="0" hangingPunct="1">
              <a:buClr>
                <a:schemeClr val="tx2"/>
              </a:buClr>
              <a:buSzPct val="125000"/>
              <a:buFont typeface="Arial" panose="020B0604020202020204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latinLnBrk="0" hangingPunct="1">
              <a:buClr>
                <a:schemeClr val="tx2"/>
              </a:buClr>
              <a:buSzPct val="80000"/>
              <a:buFont typeface="Courier New" panose="02070309020205020404" pitchFamily="49" charset="0"/>
              <a:buChar char="o"/>
              <a:defRPr baseline="0">
                <a:latin typeface="+mn-lt"/>
              </a:defRPr>
            </a:lvl4pPr>
            <a:lvl5pPr marL="749808" lvl="4" indent="-130175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endParaRPr lang="ru-RU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482512-8098-BFA2-ADB1-CD769FD1EA86}"/>
              </a:ext>
            </a:extLst>
          </p:cNvPr>
          <p:cNvSpPr txBox="1"/>
          <p:nvPr/>
        </p:nvSpPr>
        <p:spPr>
          <a:xfrm>
            <a:off x="7821632" y="1492924"/>
            <a:ext cx="3508414" cy="376528"/>
          </a:xfrm>
          <a:prstGeom prst="rect">
            <a:avLst/>
          </a:prstGeom>
        </p:spPr>
        <p:txBody>
          <a:bodyPr vert="horz" wrap="square" lIns="91431" tIns="45716" rIns="91431" bIns="45716" rtlCol="0" anchor="ctr" anchorCtr="0">
            <a:no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baseline="0">
                <a:latin typeface="+mn-lt"/>
              </a:defRPr>
            </a:lvl1pPr>
            <a:lvl2pPr marL="193675" lvl="1" indent="-192088" defTabSz="895350" eaLnBrk="1" latinLnBrk="0" hangingPunct="1">
              <a:buClr>
                <a:schemeClr val="tx2"/>
              </a:buClr>
              <a:buSzPct val="125000"/>
              <a:buFont typeface="Arial" panose="020B0604020202020204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latinLnBrk="0" hangingPunct="1">
              <a:buClr>
                <a:schemeClr val="tx2"/>
              </a:buClr>
              <a:buSzPct val="80000"/>
              <a:buFont typeface="Courier New" panose="02070309020205020404" pitchFamily="49" charset="0"/>
              <a:buChar char="o"/>
              <a:defRPr baseline="0">
                <a:latin typeface="+mn-lt"/>
              </a:defRPr>
            </a:lvl4pPr>
            <a:lvl5pPr marL="749808" lvl="4" indent="-130175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605928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EFC33DE-0CE5-D3D8-3FA9-31592EA79D6E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6353" t="14394" r="4146" b="22607"/>
          <a:stretch/>
        </p:blipFill>
        <p:spPr>
          <a:xfrm>
            <a:off x="269120" y="144378"/>
            <a:ext cx="1031876" cy="24130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D1CFD6E-6A3B-5CC9-88DA-8DBE4D143A39}"/>
              </a:ext>
            </a:extLst>
          </p:cNvPr>
          <p:cNvSpPr txBox="1"/>
          <p:nvPr/>
        </p:nvSpPr>
        <p:spPr>
          <a:xfrm>
            <a:off x="9774352" y="144379"/>
            <a:ext cx="168668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000" dirty="0"/>
              <a:t>Презентация инвесторам</a:t>
            </a:r>
            <a:r>
              <a:rPr lang="ru-RU" sz="1000" b="1" dirty="0">
                <a:solidFill>
                  <a:schemeClr val="accent5"/>
                </a:solidFill>
              </a:rPr>
              <a:t> / 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8630FA79-DD4A-BE2E-C3A8-63CF06A2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8787" y="144378"/>
            <a:ext cx="412525" cy="273499"/>
          </a:xfrm>
        </p:spPr>
        <p:txBody>
          <a:bodyPr/>
          <a:lstStyle/>
          <a:p>
            <a:pPr algn="ctr"/>
            <a:fld id="{DABAC4D9-511D-264E-BD43-5085AD3C7F6B}" type="slidenum">
              <a:rPr lang="ru-RU">
                <a:solidFill>
                  <a:schemeClr val="tx1"/>
                </a:solidFill>
              </a:rPr>
              <a:pPr algn="ctr"/>
              <a:t>8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E80907-C7AD-136F-BB9E-43507CE6FE4B}"/>
              </a:ext>
            </a:extLst>
          </p:cNvPr>
          <p:cNvSpPr txBox="1"/>
          <p:nvPr/>
        </p:nvSpPr>
        <p:spPr>
          <a:xfrm>
            <a:off x="227013" y="469219"/>
            <a:ext cx="9432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Ожидаемое время выхода на крупнейших заказчиков – 1,5 года</a:t>
            </a:r>
          </a:p>
        </p:txBody>
      </p:sp>
      <p:sp>
        <p:nvSpPr>
          <p:cNvPr id="4" name="Line 11">
            <a:extLst>
              <a:ext uri="{FF2B5EF4-FFF2-40B4-BE49-F238E27FC236}">
                <a16:creationId xmlns:a16="http://schemas.microsoft.com/office/drawing/2014/main" id="{F9FABDC0-9306-91F8-527D-C806C0C57953}"/>
              </a:ext>
            </a:extLst>
          </p:cNvPr>
          <p:cNvSpPr>
            <a:spLocks noChangeShapeType="1"/>
          </p:cNvSpPr>
          <p:nvPr/>
        </p:nvSpPr>
        <p:spPr bwMode="auto">
          <a:xfrm>
            <a:off x="389706" y="1178217"/>
            <a:ext cx="2867413" cy="0"/>
          </a:xfrm>
          <a:prstGeom prst="line">
            <a:avLst/>
          </a:prstGeom>
          <a:noFill/>
          <a:ln w="9525">
            <a:solidFill>
              <a:schemeClr val="accent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9" rIns="93297" bIns="46649" numCol="1" anchor="ctr" anchorCtr="0" compatLnSpc="1">
            <a:prstTxWarp prst="textNoShape">
              <a:avLst/>
            </a:prstTxWarp>
            <a:noAutofit/>
          </a:bodyPr>
          <a:lstStyle/>
          <a:p>
            <a:endParaRPr lang="en-US" sz="1200" dirty="0"/>
          </a:p>
        </p:txBody>
      </p:sp>
      <p:sp>
        <p:nvSpPr>
          <p:cNvPr id="8" name="Line 11">
            <a:extLst>
              <a:ext uri="{FF2B5EF4-FFF2-40B4-BE49-F238E27FC236}">
                <a16:creationId xmlns:a16="http://schemas.microsoft.com/office/drawing/2014/main" id="{D25DA5AE-FC35-519A-C218-2A98139B88E3}"/>
              </a:ext>
            </a:extLst>
          </p:cNvPr>
          <p:cNvSpPr>
            <a:spLocks noChangeShapeType="1"/>
          </p:cNvSpPr>
          <p:nvPr/>
        </p:nvSpPr>
        <p:spPr bwMode="auto">
          <a:xfrm>
            <a:off x="3310903" y="1178217"/>
            <a:ext cx="2854629" cy="0"/>
          </a:xfrm>
          <a:prstGeom prst="line">
            <a:avLst/>
          </a:prstGeom>
          <a:noFill/>
          <a:ln w="9525">
            <a:solidFill>
              <a:schemeClr val="accent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9" rIns="93297" bIns="46649" numCol="1" anchor="ctr" anchorCtr="0" compatLnSpc="1">
            <a:prstTxWarp prst="textNoShape">
              <a:avLst/>
            </a:prstTxWarp>
            <a:noAutofit/>
          </a:bodyPr>
          <a:lstStyle/>
          <a:p>
            <a:endParaRPr lang="en-US" sz="1200" dirty="0"/>
          </a:p>
        </p:txBody>
      </p:sp>
      <p:sp>
        <p:nvSpPr>
          <p:cNvPr id="9" name="Line 11">
            <a:extLst>
              <a:ext uri="{FF2B5EF4-FFF2-40B4-BE49-F238E27FC236}">
                <a16:creationId xmlns:a16="http://schemas.microsoft.com/office/drawing/2014/main" id="{3A35187C-6533-5A68-CDDF-22522E9E9010}"/>
              </a:ext>
            </a:extLst>
          </p:cNvPr>
          <p:cNvSpPr>
            <a:spLocks noChangeShapeType="1"/>
          </p:cNvSpPr>
          <p:nvPr/>
        </p:nvSpPr>
        <p:spPr bwMode="auto">
          <a:xfrm>
            <a:off x="6228774" y="1178217"/>
            <a:ext cx="5573468" cy="0"/>
          </a:xfrm>
          <a:prstGeom prst="line">
            <a:avLst/>
          </a:prstGeom>
          <a:noFill/>
          <a:ln w="9525">
            <a:solidFill>
              <a:schemeClr val="accent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9" rIns="93297" bIns="46649" numCol="1" anchor="ctr" anchorCtr="0" compatLnSpc="1">
            <a:prstTxWarp prst="textNoShape">
              <a:avLst/>
            </a:prstTxWarp>
            <a:noAutofit/>
          </a:bodyPr>
          <a:lstStyle/>
          <a:p>
            <a:endParaRPr lang="en-US" sz="1200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888CC4DD-7EE3-D5D5-64D8-7D9B29A931F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89716" y="1458450"/>
            <a:ext cx="2974679" cy="614391"/>
            <a:chOff x="158759" y="1347355"/>
            <a:chExt cx="2915461" cy="602160"/>
          </a:xfrm>
          <a:solidFill>
            <a:schemeClr val="accent1"/>
          </a:solidFill>
        </p:grpSpPr>
        <p:sp>
          <p:nvSpPr>
            <p:cNvPr id="12" name="Freeform 95">
              <a:extLst>
                <a:ext uri="{FF2B5EF4-FFF2-40B4-BE49-F238E27FC236}">
                  <a16:creationId xmlns:a16="http://schemas.microsoft.com/office/drawing/2014/main" id="{009DF711-2EE6-8011-4B0D-AF2FBA0B1B60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58759" y="1347355"/>
              <a:ext cx="2915461" cy="60216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104109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104109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104109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50328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50328 w 1828800"/>
                <a:gd name="connsiteY1" fmla="*/ 0 h 914400"/>
                <a:gd name="connsiteX2" fmla="*/ 1828800 w 1828800"/>
                <a:gd name="connsiteY2" fmla="*/ 457200 h 914400"/>
                <a:gd name="connsiteX3" fmla="*/ 175032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50328 w 1828800"/>
                <a:gd name="connsiteY1" fmla="*/ 0 h 914400"/>
                <a:gd name="connsiteX2" fmla="*/ 1828800 w 1828800"/>
                <a:gd name="connsiteY2" fmla="*/ 457200 h 914400"/>
                <a:gd name="connsiteX3" fmla="*/ 175032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60810 w 1828800"/>
                <a:gd name="connsiteY1" fmla="*/ 0 h 914400"/>
                <a:gd name="connsiteX2" fmla="*/ 1828800 w 1828800"/>
                <a:gd name="connsiteY2" fmla="*/ 457200 h 914400"/>
                <a:gd name="connsiteX3" fmla="*/ 175032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60810 w 1828800"/>
                <a:gd name="connsiteY1" fmla="*/ 0 h 914400"/>
                <a:gd name="connsiteX2" fmla="*/ 1828800 w 1828800"/>
                <a:gd name="connsiteY2" fmla="*/ 457200 h 914400"/>
                <a:gd name="connsiteX3" fmla="*/ 1760810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760810" y="0"/>
                  </a:lnTo>
                  <a:lnTo>
                    <a:pt x="1828800" y="457200"/>
                  </a:lnTo>
                  <a:lnTo>
                    <a:pt x="1760810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1DF1B0E-81FF-C59E-1CB3-F75712A00FFF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222259" y="1389172"/>
              <a:ext cx="2743572" cy="518527"/>
            </a:xfrm>
            <a:prstGeom prst="rect">
              <a:avLst/>
            </a:prstGeom>
            <a:grpFill/>
          </p:spPr>
          <p:txBody>
            <a:bodyPr vert="horz" lIns="0" tIns="0" rIns="0" bIns="0" rtlCol="0" anchor="ctr">
              <a:no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sz="1400" baseline="0">
                  <a:latin typeface="+mn-lt"/>
                </a:defRPr>
              </a:lvl1pPr>
              <a:lvl2pPr marL="193675" lvl="1" indent="-192088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sz="1400" baseline="0">
                  <a:latin typeface="+mn-lt"/>
                </a:defRPr>
              </a:lvl2pPr>
              <a:lvl3pPr marL="457200" lvl="2" indent="-261938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sz="1400" baseline="0">
                  <a:latin typeface="+mn-lt"/>
                </a:defRPr>
              </a:lvl3pPr>
              <a:lvl4pPr marL="614363" lvl="3" indent="-155575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sz="1400" baseline="0">
                  <a:latin typeface="+mn-lt"/>
                </a:defRPr>
              </a:lvl4pPr>
              <a:lvl5pPr marL="749808" lvl="4" indent="-130175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sz="1400"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 marL="400050">
                <a:buClr>
                  <a:schemeClr val="bg1"/>
                </a:buClr>
              </a:pPr>
              <a:r>
                <a:rPr lang="ru-RU" sz="1200" b="1" dirty="0"/>
                <a:t>Коворкинги</a:t>
              </a:r>
              <a:endParaRPr lang="en-US" sz="1200" b="1" dirty="0"/>
            </a:p>
          </p:txBody>
        </p:sp>
      </p:grpSp>
      <p:grpSp>
        <p:nvGrpSpPr>
          <p:cNvPr id="14" name="Group 7">
            <a:extLst>
              <a:ext uri="{FF2B5EF4-FFF2-40B4-BE49-F238E27FC236}">
                <a16:creationId xmlns:a16="http://schemas.microsoft.com/office/drawing/2014/main" id="{1DC09DBC-9421-1751-15B7-3559711A2C0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310903" y="1458450"/>
            <a:ext cx="2974679" cy="614391"/>
            <a:chOff x="3018544" y="1347355"/>
            <a:chExt cx="2915461" cy="602160"/>
          </a:xfrm>
        </p:grpSpPr>
        <p:sp>
          <p:nvSpPr>
            <p:cNvPr id="19" name="Freeform 98">
              <a:extLst>
                <a:ext uri="{FF2B5EF4-FFF2-40B4-BE49-F238E27FC236}">
                  <a16:creationId xmlns:a16="http://schemas.microsoft.com/office/drawing/2014/main" id="{BB968220-FCC7-C55E-A6D9-3CEF9A9CC206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3018544" y="1347355"/>
              <a:ext cx="2915461" cy="60216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104109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104109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104109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104109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104109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104109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78472 w 1828800"/>
                <a:gd name="connsiteY5" fmla="*/ 457200 h 914400"/>
                <a:gd name="connsiteX0" fmla="*/ 0 w 1828800"/>
                <a:gd name="connsiteY0" fmla="*/ 0 h 914400"/>
                <a:gd name="connsiteX1" fmla="*/ 1750328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78472 w 1828800"/>
                <a:gd name="connsiteY5" fmla="*/ 457200 h 914400"/>
                <a:gd name="connsiteX0" fmla="*/ 0 w 1828800"/>
                <a:gd name="connsiteY0" fmla="*/ 0 h 914400"/>
                <a:gd name="connsiteX1" fmla="*/ 1750328 w 1828800"/>
                <a:gd name="connsiteY1" fmla="*/ 0 h 914400"/>
                <a:gd name="connsiteX2" fmla="*/ 1828800 w 1828800"/>
                <a:gd name="connsiteY2" fmla="*/ 457200 h 914400"/>
                <a:gd name="connsiteX3" fmla="*/ 1750328 w 1828800"/>
                <a:gd name="connsiteY3" fmla="*/ 914400 h 914400"/>
                <a:gd name="connsiteX4" fmla="*/ 0 w 1828800"/>
                <a:gd name="connsiteY4" fmla="*/ 914400 h 914400"/>
                <a:gd name="connsiteX5" fmla="*/ 78472 w 1828800"/>
                <a:gd name="connsiteY5" fmla="*/ 457200 h 914400"/>
                <a:gd name="connsiteX0" fmla="*/ 0 w 1828800"/>
                <a:gd name="connsiteY0" fmla="*/ 0 h 914400"/>
                <a:gd name="connsiteX1" fmla="*/ 1750328 w 1828800"/>
                <a:gd name="connsiteY1" fmla="*/ 0 h 914400"/>
                <a:gd name="connsiteX2" fmla="*/ 1828800 w 1828800"/>
                <a:gd name="connsiteY2" fmla="*/ 457200 h 914400"/>
                <a:gd name="connsiteX3" fmla="*/ 1750328 w 1828800"/>
                <a:gd name="connsiteY3" fmla="*/ 914400 h 914400"/>
                <a:gd name="connsiteX4" fmla="*/ 0 w 1828800"/>
                <a:gd name="connsiteY4" fmla="*/ 914400 h 914400"/>
                <a:gd name="connsiteX5" fmla="*/ 67990 w 1828800"/>
                <a:gd name="connsiteY5" fmla="*/ 457200 h 914400"/>
                <a:gd name="connsiteX0" fmla="*/ 0 w 1828800"/>
                <a:gd name="connsiteY0" fmla="*/ 0 h 914400"/>
                <a:gd name="connsiteX1" fmla="*/ 1760811 w 1828800"/>
                <a:gd name="connsiteY1" fmla="*/ 0 h 914400"/>
                <a:gd name="connsiteX2" fmla="*/ 1828800 w 1828800"/>
                <a:gd name="connsiteY2" fmla="*/ 457200 h 914400"/>
                <a:gd name="connsiteX3" fmla="*/ 1750328 w 1828800"/>
                <a:gd name="connsiteY3" fmla="*/ 914400 h 914400"/>
                <a:gd name="connsiteX4" fmla="*/ 0 w 1828800"/>
                <a:gd name="connsiteY4" fmla="*/ 914400 h 914400"/>
                <a:gd name="connsiteX5" fmla="*/ 67990 w 1828800"/>
                <a:gd name="connsiteY5" fmla="*/ 457200 h 914400"/>
                <a:gd name="connsiteX0" fmla="*/ 0 w 1828800"/>
                <a:gd name="connsiteY0" fmla="*/ 0 h 914400"/>
                <a:gd name="connsiteX1" fmla="*/ 1760811 w 1828800"/>
                <a:gd name="connsiteY1" fmla="*/ 0 h 914400"/>
                <a:gd name="connsiteX2" fmla="*/ 1828800 w 1828800"/>
                <a:gd name="connsiteY2" fmla="*/ 457200 h 914400"/>
                <a:gd name="connsiteX3" fmla="*/ 1760811 w 1828800"/>
                <a:gd name="connsiteY3" fmla="*/ 914400 h 914400"/>
                <a:gd name="connsiteX4" fmla="*/ 0 w 1828800"/>
                <a:gd name="connsiteY4" fmla="*/ 914400 h 914400"/>
                <a:gd name="connsiteX5" fmla="*/ 6799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760811" y="0"/>
                  </a:lnTo>
                  <a:lnTo>
                    <a:pt x="1828800" y="457200"/>
                  </a:lnTo>
                  <a:lnTo>
                    <a:pt x="1760811" y="914400"/>
                  </a:lnTo>
                  <a:lnTo>
                    <a:pt x="0" y="914400"/>
                  </a:lnTo>
                  <a:lnTo>
                    <a:pt x="6799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649399B-E9D1-66E8-6F43-AF1B8A28B94D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3177733" y="1389172"/>
              <a:ext cx="2647884" cy="518527"/>
            </a:xfrm>
            <a:prstGeom prst="rect">
              <a:avLst/>
            </a:prstGeom>
            <a:solidFill>
              <a:schemeClr val="accent2"/>
            </a:solidFill>
          </p:spPr>
          <p:txBody>
            <a:bodyPr vert="horz" lIns="0" tIns="0" rIns="0" bIns="0" rtlCol="0" anchor="ctr">
              <a:no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sz="1400" baseline="0">
                  <a:latin typeface="+mn-lt"/>
                </a:defRPr>
              </a:lvl1pPr>
              <a:lvl2pPr marL="193675" lvl="1" indent="-192088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sz="1400" baseline="0">
                  <a:latin typeface="+mn-lt"/>
                </a:defRPr>
              </a:lvl2pPr>
              <a:lvl3pPr marL="457200" lvl="2" indent="-261938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sz="1400" baseline="0">
                  <a:latin typeface="+mn-lt"/>
                </a:defRPr>
              </a:lvl3pPr>
              <a:lvl4pPr marL="614363" lvl="3" indent="-155575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sz="1400" baseline="0">
                  <a:latin typeface="+mn-lt"/>
                </a:defRPr>
              </a:lvl4pPr>
              <a:lvl5pPr marL="749808" lvl="4" indent="-130175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sz="1400"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 marL="400050">
                <a:buClr>
                  <a:schemeClr val="bg1"/>
                </a:buClr>
              </a:pPr>
              <a:r>
                <a:rPr lang="ru-RU" sz="1200" b="1" dirty="0"/>
                <a:t>Гибкие офисы</a:t>
              </a:r>
              <a:endParaRPr lang="en-US" sz="1200" b="1" dirty="0"/>
            </a:p>
          </p:txBody>
        </p:sp>
      </p:grpSp>
      <p:grpSp>
        <p:nvGrpSpPr>
          <p:cNvPr id="21" name="Group 46">
            <a:extLst>
              <a:ext uri="{FF2B5EF4-FFF2-40B4-BE49-F238E27FC236}">
                <a16:creationId xmlns:a16="http://schemas.microsoft.com/office/drawing/2014/main" id="{D3BD447A-4929-67F3-A612-8848C83F60CB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228774" y="1458450"/>
            <a:ext cx="5681946" cy="614391"/>
            <a:chOff x="5997818" y="1374723"/>
            <a:chExt cx="5792538" cy="614391"/>
          </a:xfrm>
          <a:solidFill>
            <a:schemeClr val="accent4"/>
          </a:solidFill>
        </p:grpSpPr>
        <p:sp>
          <p:nvSpPr>
            <p:cNvPr id="22" name="Freeform 101">
              <a:extLst>
                <a:ext uri="{FF2B5EF4-FFF2-40B4-BE49-F238E27FC236}">
                  <a16:creationId xmlns:a16="http://schemas.microsoft.com/office/drawing/2014/main" id="{757595A3-096E-2063-A0AC-B27113313B54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997818" y="1374723"/>
              <a:ext cx="5792538" cy="614391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104109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104109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104109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104109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104109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104109 w 1828800"/>
                <a:gd name="connsiteY5" fmla="*/ 457200 h 914400"/>
                <a:gd name="connsiteX0" fmla="*/ 0 w 1828800"/>
                <a:gd name="connsiteY0" fmla="*/ 0 h 914400"/>
                <a:gd name="connsiteX1" fmla="*/ 1724691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78472 w 1828800"/>
                <a:gd name="connsiteY5" fmla="*/ 457200 h 914400"/>
                <a:gd name="connsiteX0" fmla="*/ 0 w 1828800"/>
                <a:gd name="connsiteY0" fmla="*/ 0 h 914400"/>
                <a:gd name="connsiteX1" fmla="*/ 1750328 w 1828800"/>
                <a:gd name="connsiteY1" fmla="*/ 0 h 914400"/>
                <a:gd name="connsiteX2" fmla="*/ 1828800 w 1828800"/>
                <a:gd name="connsiteY2" fmla="*/ 457200 h 914400"/>
                <a:gd name="connsiteX3" fmla="*/ 1724691 w 1828800"/>
                <a:gd name="connsiteY3" fmla="*/ 914400 h 914400"/>
                <a:gd name="connsiteX4" fmla="*/ 0 w 1828800"/>
                <a:gd name="connsiteY4" fmla="*/ 914400 h 914400"/>
                <a:gd name="connsiteX5" fmla="*/ 78472 w 1828800"/>
                <a:gd name="connsiteY5" fmla="*/ 457200 h 914400"/>
                <a:gd name="connsiteX0" fmla="*/ 0 w 1828800"/>
                <a:gd name="connsiteY0" fmla="*/ 0 h 914400"/>
                <a:gd name="connsiteX1" fmla="*/ 1750328 w 1828800"/>
                <a:gd name="connsiteY1" fmla="*/ 0 h 914400"/>
                <a:gd name="connsiteX2" fmla="*/ 1828800 w 1828800"/>
                <a:gd name="connsiteY2" fmla="*/ 457200 h 914400"/>
                <a:gd name="connsiteX3" fmla="*/ 1750328 w 1828800"/>
                <a:gd name="connsiteY3" fmla="*/ 914400 h 914400"/>
                <a:gd name="connsiteX4" fmla="*/ 0 w 1828800"/>
                <a:gd name="connsiteY4" fmla="*/ 914400 h 914400"/>
                <a:gd name="connsiteX5" fmla="*/ 78472 w 1828800"/>
                <a:gd name="connsiteY5" fmla="*/ 457200 h 914400"/>
                <a:gd name="connsiteX0" fmla="*/ 0 w 1828800"/>
                <a:gd name="connsiteY0" fmla="*/ 0 h 914400"/>
                <a:gd name="connsiteX1" fmla="*/ 1750328 w 1828800"/>
                <a:gd name="connsiteY1" fmla="*/ 0 h 914400"/>
                <a:gd name="connsiteX2" fmla="*/ 1828800 w 1828800"/>
                <a:gd name="connsiteY2" fmla="*/ 457200 h 914400"/>
                <a:gd name="connsiteX3" fmla="*/ 1750328 w 1828800"/>
                <a:gd name="connsiteY3" fmla="*/ 914400 h 914400"/>
                <a:gd name="connsiteX4" fmla="*/ 0 w 1828800"/>
                <a:gd name="connsiteY4" fmla="*/ 914400 h 914400"/>
                <a:gd name="connsiteX5" fmla="*/ 39635 w 1828800"/>
                <a:gd name="connsiteY5" fmla="*/ 457200 h 914400"/>
                <a:gd name="connsiteX0" fmla="*/ 0 w 1828800"/>
                <a:gd name="connsiteY0" fmla="*/ 0 h 914400"/>
                <a:gd name="connsiteX1" fmla="*/ 1789165 w 1828800"/>
                <a:gd name="connsiteY1" fmla="*/ 0 h 914400"/>
                <a:gd name="connsiteX2" fmla="*/ 1828800 w 1828800"/>
                <a:gd name="connsiteY2" fmla="*/ 457200 h 914400"/>
                <a:gd name="connsiteX3" fmla="*/ 1750328 w 1828800"/>
                <a:gd name="connsiteY3" fmla="*/ 914400 h 914400"/>
                <a:gd name="connsiteX4" fmla="*/ 0 w 1828800"/>
                <a:gd name="connsiteY4" fmla="*/ 914400 h 914400"/>
                <a:gd name="connsiteX5" fmla="*/ 39635 w 1828800"/>
                <a:gd name="connsiteY5" fmla="*/ 457200 h 914400"/>
                <a:gd name="connsiteX0" fmla="*/ 0 w 1828800"/>
                <a:gd name="connsiteY0" fmla="*/ 0 h 914400"/>
                <a:gd name="connsiteX1" fmla="*/ 1789165 w 1828800"/>
                <a:gd name="connsiteY1" fmla="*/ 0 h 914400"/>
                <a:gd name="connsiteX2" fmla="*/ 1828800 w 1828800"/>
                <a:gd name="connsiteY2" fmla="*/ 457200 h 914400"/>
                <a:gd name="connsiteX3" fmla="*/ 1789165 w 1828800"/>
                <a:gd name="connsiteY3" fmla="*/ 914400 h 914400"/>
                <a:gd name="connsiteX4" fmla="*/ 0 w 1828800"/>
                <a:gd name="connsiteY4" fmla="*/ 914400 h 914400"/>
                <a:gd name="connsiteX5" fmla="*/ 39635 w 1828800"/>
                <a:gd name="connsiteY5" fmla="*/ 457200 h 914400"/>
                <a:gd name="connsiteX0" fmla="*/ 0 w 1828800"/>
                <a:gd name="connsiteY0" fmla="*/ 0 h 914400"/>
                <a:gd name="connsiteX1" fmla="*/ 1789165 w 1828800"/>
                <a:gd name="connsiteY1" fmla="*/ 0 h 914400"/>
                <a:gd name="connsiteX2" fmla="*/ 1828800 w 1828800"/>
                <a:gd name="connsiteY2" fmla="*/ 457200 h 914400"/>
                <a:gd name="connsiteX3" fmla="*/ 1789165 w 1828800"/>
                <a:gd name="connsiteY3" fmla="*/ 914400 h 914400"/>
                <a:gd name="connsiteX4" fmla="*/ 0 w 1828800"/>
                <a:gd name="connsiteY4" fmla="*/ 914400 h 914400"/>
                <a:gd name="connsiteX5" fmla="*/ 34340 w 1828800"/>
                <a:gd name="connsiteY5" fmla="*/ 457200 h 914400"/>
                <a:gd name="connsiteX0" fmla="*/ 0 w 1828800"/>
                <a:gd name="connsiteY0" fmla="*/ 0 h 914400"/>
                <a:gd name="connsiteX1" fmla="*/ 1794460 w 1828800"/>
                <a:gd name="connsiteY1" fmla="*/ 0 h 914400"/>
                <a:gd name="connsiteX2" fmla="*/ 1828800 w 1828800"/>
                <a:gd name="connsiteY2" fmla="*/ 457200 h 914400"/>
                <a:gd name="connsiteX3" fmla="*/ 1789165 w 1828800"/>
                <a:gd name="connsiteY3" fmla="*/ 914400 h 914400"/>
                <a:gd name="connsiteX4" fmla="*/ 0 w 1828800"/>
                <a:gd name="connsiteY4" fmla="*/ 914400 h 914400"/>
                <a:gd name="connsiteX5" fmla="*/ 34340 w 1828800"/>
                <a:gd name="connsiteY5" fmla="*/ 457200 h 914400"/>
                <a:gd name="connsiteX0" fmla="*/ 0 w 1828800"/>
                <a:gd name="connsiteY0" fmla="*/ 0 h 914400"/>
                <a:gd name="connsiteX1" fmla="*/ 1794460 w 1828800"/>
                <a:gd name="connsiteY1" fmla="*/ 0 h 914400"/>
                <a:gd name="connsiteX2" fmla="*/ 1828800 w 1828800"/>
                <a:gd name="connsiteY2" fmla="*/ 457200 h 914400"/>
                <a:gd name="connsiteX3" fmla="*/ 1794460 w 1828800"/>
                <a:gd name="connsiteY3" fmla="*/ 914400 h 914400"/>
                <a:gd name="connsiteX4" fmla="*/ 0 w 1828800"/>
                <a:gd name="connsiteY4" fmla="*/ 914400 h 914400"/>
                <a:gd name="connsiteX5" fmla="*/ 34340 w 1828800"/>
                <a:gd name="connsiteY5" fmla="*/ 457200 h 914400"/>
                <a:gd name="connsiteX0" fmla="*/ 0 w 1828800"/>
                <a:gd name="connsiteY0" fmla="*/ 0 h 914400"/>
                <a:gd name="connsiteX1" fmla="*/ 1794460 w 1828800"/>
                <a:gd name="connsiteY1" fmla="*/ 0 h 914400"/>
                <a:gd name="connsiteX2" fmla="*/ 1828800 w 1828800"/>
                <a:gd name="connsiteY2" fmla="*/ 457200 h 914400"/>
                <a:gd name="connsiteX3" fmla="*/ 1794460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1 h 914400"/>
                <a:gd name="connsiteX0" fmla="*/ 0 w 1828800"/>
                <a:gd name="connsiteY0" fmla="*/ 0 h 914400"/>
                <a:gd name="connsiteX1" fmla="*/ 1793885 w 1828800"/>
                <a:gd name="connsiteY1" fmla="*/ 0 h 914400"/>
                <a:gd name="connsiteX2" fmla="*/ 1828800 w 1828800"/>
                <a:gd name="connsiteY2" fmla="*/ 457200 h 914400"/>
                <a:gd name="connsiteX3" fmla="*/ 1794460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1 h 914400"/>
                <a:gd name="connsiteX0" fmla="*/ 0 w 1828800"/>
                <a:gd name="connsiteY0" fmla="*/ 0 h 914400"/>
                <a:gd name="connsiteX1" fmla="*/ 1793885 w 1828800"/>
                <a:gd name="connsiteY1" fmla="*/ 0 h 914400"/>
                <a:gd name="connsiteX2" fmla="*/ 1828800 w 1828800"/>
                <a:gd name="connsiteY2" fmla="*/ 457200 h 914400"/>
                <a:gd name="connsiteX3" fmla="*/ 1793885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1 h 914400"/>
                <a:gd name="connsiteX0" fmla="*/ 0 w 1828800"/>
                <a:gd name="connsiteY0" fmla="*/ 0 h 914400"/>
                <a:gd name="connsiteX1" fmla="*/ 1793885 w 1828800"/>
                <a:gd name="connsiteY1" fmla="*/ 0 h 914400"/>
                <a:gd name="connsiteX2" fmla="*/ 1828800 w 1828800"/>
                <a:gd name="connsiteY2" fmla="*/ 457200 h 914400"/>
                <a:gd name="connsiteX3" fmla="*/ 1793885 w 1828800"/>
                <a:gd name="connsiteY3" fmla="*/ 914400 h 914400"/>
                <a:gd name="connsiteX4" fmla="*/ 0 w 1828800"/>
                <a:gd name="connsiteY4" fmla="*/ 914400 h 914400"/>
                <a:gd name="connsiteX5" fmla="*/ 34915 w 1828800"/>
                <a:gd name="connsiteY5" fmla="*/ 457201 h 914400"/>
                <a:gd name="connsiteX0" fmla="*/ 0 w 1828800"/>
                <a:gd name="connsiteY0" fmla="*/ 0 h 914400"/>
                <a:gd name="connsiteX1" fmla="*/ 1793885 w 1828800"/>
                <a:gd name="connsiteY1" fmla="*/ 0 h 914400"/>
                <a:gd name="connsiteX2" fmla="*/ 1828800 w 1828800"/>
                <a:gd name="connsiteY2" fmla="*/ 457200 h 914400"/>
                <a:gd name="connsiteX3" fmla="*/ 1793885 w 1828800"/>
                <a:gd name="connsiteY3" fmla="*/ 914400 h 914400"/>
                <a:gd name="connsiteX4" fmla="*/ 0 w 1828800"/>
                <a:gd name="connsiteY4" fmla="*/ 914400 h 914400"/>
                <a:gd name="connsiteX5" fmla="*/ 34915 w 1828800"/>
                <a:gd name="connsiteY5" fmla="*/ 457201 h 914400"/>
                <a:gd name="connsiteX0" fmla="*/ 0 w 1828800"/>
                <a:gd name="connsiteY0" fmla="*/ 0 h 914400"/>
                <a:gd name="connsiteX1" fmla="*/ 1793885 w 1828800"/>
                <a:gd name="connsiteY1" fmla="*/ 0 h 914400"/>
                <a:gd name="connsiteX2" fmla="*/ 1828800 w 1828800"/>
                <a:gd name="connsiteY2" fmla="*/ 457200 h 914400"/>
                <a:gd name="connsiteX3" fmla="*/ 1793885 w 1828800"/>
                <a:gd name="connsiteY3" fmla="*/ 914400 h 914400"/>
                <a:gd name="connsiteX4" fmla="*/ 0 w 1828800"/>
                <a:gd name="connsiteY4" fmla="*/ 914400 h 914400"/>
                <a:gd name="connsiteX5" fmla="*/ 34915 w 1828800"/>
                <a:gd name="connsiteY5" fmla="*/ 457201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793885" y="0"/>
                  </a:lnTo>
                  <a:lnTo>
                    <a:pt x="1828800" y="457200"/>
                  </a:lnTo>
                  <a:lnTo>
                    <a:pt x="1793885" y="914400"/>
                  </a:lnTo>
                  <a:lnTo>
                    <a:pt x="0" y="914400"/>
                  </a:lnTo>
                  <a:lnTo>
                    <a:pt x="34915" y="45720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3A3C32-073E-BA39-DF42-A905A1B9EB3A}"/>
                </a:ext>
              </a:extLst>
            </p:cNvPr>
            <p:cNvSpPr txBox="1"/>
            <p:nvPr>
              <p:custDataLst>
                <p:tags r:id="rId14"/>
              </p:custDataLst>
            </p:nvPr>
          </p:nvSpPr>
          <p:spPr>
            <a:xfrm>
              <a:off x="6159209" y="1417389"/>
              <a:ext cx="5520557" cy="529059"/>
            </a:xfrm>
            <a:prstGeom prst="rect">
              <a:avLst/>
            </a:prstGeom>
            <a:grpFill/>
          </p:spPr>
          <p:txBody>
            <a:bodyPr vert="horz" lIns="0" tIns="0" rIns="0" bIns="0" rtlCol="0" anchor="ctr">
              <a:no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sz="1400" baseline="0">
                  <a:latin typeface="+mn-lt"/>
                </a:defRPr>
              </a:lvl1pPr>
              <a:lvl2pPr marL="193675" lvl="1" indent="-192088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sz="1400" baseline="0">
                  <a:latin typeface="+mn-lt"/>
                </a:defRPr>
              </a:lvl2pPr>
              <a:lvl3pPr marL="457200" lvl="2" indent="-261938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sz="1400" baseline="0">
                  <a:latin typeface="+mn-lt"/>
                </a:defRPr>
              </a:lvl3pPr>
              <a:lvl4pPr marL="614363" lvl="3" indent="-155575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sz="1400" baseline="0">
                  <a:latin typeface="+mn-lt"/>
                </a:defRPr>
              </a:lvl4pPr>
              <a:lvl5pPr marL="749808" lvl="4" indent="-130175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sz="1400"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 marL="400050">
                <a:buClr>
                  <a:schemeClr val="bg1"/>
                </a:buClr>
              </a:pPr>
              <a:r>
                <a:rPr lang="en-US" sz="1200" b="1" dirty="0"/>
                <a:t>IT-</a:t>
              </a:r>
              <a:r>
                <a:rPr lang="ru-RU" sz="1200" b="1" dirty="0"/>
                <a:t>хабы крупных компаний</a:t>
              </a:r>
              <a:endParaRPr lang="en-US" sz="1200" b="1" dirty="0"/>
            </a:p>
          </p:txBody>
        </p:sp>
      </p:grpSp>
      <p:sp>
        <p:nvSpPr>
          <p:cNvPr id="24" name="TrackerNum 8">
            <a:extLst>
              <a:ext uri="{FF2B5EF4-FFF2-40B4-BE49-F238E27FC236}">
                <a16:creationId xmlns:a16="http://schemas.microsoft.com/office/drawing/2014/main" id="{59E6D7E1-68AD-B901-FC02-4815F562448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52968" y="1608760"/>
            <a:ext cx="313770" cy="31377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/>
          <a:lstStyle/>
          <a:p>
            <a:pPr algn="ctr">
              <a:buClr>
                <a:schemeClr val="lt1"/>
              </a:buClr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5" name="TrackerNum 8">
            <a:extLst>
              <a:ext uri="{FF2B5EF4-FFF2-40B4-BE49-F238E27FC236}">
                <a16:creationId xmlns:a16="http://schemas.microsoft.com/office/drawing/2014/main" id="{3A2A34F0-8C19-AE59-BA6A-9379F9AF5C0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480557" y="1608760"/>
            <a:ext cx="313770" cy="313770"/>
          </a:xfrm>
          <a:prstGeom prst="ellipse">
            <a:avLst/>
          </a:prstGeom>
          <a:solidFill>
            <a:schemeClr val="accent1">
              <a:lumMod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/>
          <a:lstStyle/>
          <a:p>
            <a:pPr algn="ctr">
              <a:buClr>
                <a:schemeClr val="lt1"/>
              </a:buClr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6" name="TrackerNum 8">
            <a:extLst>
              <a:ext uri="{FF2B5EF4-FFF2-40B4-BE49-F238E27FC236}">
                <a16:creationId xmlns:a16="http://schemas.microsoft.com/office/drawing/2014/main" id="{28EAF138-C425-D78F-BEB9-7FDBB1F38DB0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389238" y="1608760"/>
            <a:ext cx="313770" cy="313770"/>
          </a:xfrm>
          <a:prstGeom prst="ellipse">
            <a:avLst/>
          </a:prstGeom>
          <a:solidFill>
            <a:schemeClr val="accent5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/>
          <a:lstStyle/>
          <a:p>
            <a:pPr algn="ctr">
              <a:buClr>
                <a:schemeClr val="lt1"/>
              </a:buClr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7" name="Rectangle 14">
            <a:extLst>
              <a:ext uri="{FF2B5EF4-FFF2-40B4-BE49-F238E27FC236}">
                <a16:creationId xmlns:a16="http://schemas.microsoft.com/office/drawing/2014/main" id="{F2714472-9DB8-BE45-7BEA-BB979A3A0493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176989" y="1085884"/>
            <a:ext cx="1292846" cy="1846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200" i="1" dirty="0">
                <a:cs typeface="Arial" pitchFamily="34" charset="0"/>
              </a:rPr>
              <a:t>3</a:t>
            </a:r>
            <a:r>
              <a:rPr lang="en-US" sz="1200" i="1" dirty="0">
                <a:cs typeface="Arial" pitchFamily="34" charset="0"/>
              </a:rPr>
              <a:t>-</a:t>
            </a:r>
            <a:r>
              <a:rPr lang="ru-RU" sz="1200" i="1" dirty="0">
                <a:cs typeface="Arial" pitchFamily="34" charset="0"/>
              </a:rPr>
              <a:t>6</a:t>
            </a:r>
            <a:r>
              <a:rPr lang="en-US" sz="1200" i="1" dirty="0">
                <a:cs typeface="Arial" pitchFamily="34" charset="0"/>
              </a:rPr>
              <a:t> </a:t>
            </a:r>
            <a:r>
              <a:rPr lang="ru-RU" sz="1200" i="1" dirty="0">
                <a:cs typeface="Arial" pitchFamily="34" charset="0"/>
              </a:rPr>
              <a:t>месяцев</a:t>
            </a:r>
            <a:endParaRPr lang="en-US" sz="1200" i="1" dirty="0">
              <a:cs typeface="Arial" pitchFamily="34" charset="0"/>
            </a:endParaRPr>
          </a:p>
        </p:txBody>
      </p:sp>
      <p:sp>
        <p:nvSpPr>
          <p:cNvPr id="28" name="Rectangle 14">
            <a:extLst>
              <a:ext uri="{FF2B5EF4-FFF2-40B4-BE49-F238E27FC236}">
                <a16:creationId xmlns:a16="http://schemas.microsoft.com/office/drawing/2014/main" id="{D2F26000-102D-F1A2-6294-A090A40BDAD8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091794" y="1085884"/>
            <a:ext cx="1292846" cy="1846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200" i="1" dirty="0">
                <a:cs typeface="Arial" pitchFamily="34" charset="0"/>
              </a:rPr>
              <a:t>6-8</a:t>
            </a:r>
            <a:r>
              <a:rPr lang="en-US" sz="1200" i="1" dirty="0">
                <a:cs typeface="Arial" pitchFamily="34" charset="0"/>
              </a:rPr>
              <a:t> </a:t>
            </a:r>
            <a:r>
              <a:rPr lang="ru-RU" sz="1200" i="1" dirty="0">
                <a:cs typeface="Arial" pitchFamily="34" charset="0"/>
              </a:rPr>
              <a:t>месяцев</a:t>
            </a:r>
            <a:endParaRPr lang="en-US" sz="1200" i="1" dirty="0">
              <a:cs typeface="Arial" pitchFamily="34" charset="0"/>
            </a:endParaRPr>
          </a:p>
        </p:txBody>
      </p:sp>
      <p:sp>
        <p:nvSpPr>
          <p:cNvPr id="29" name="Rectangle 14">
            <a:extLst>
              <a:ext uri="{FF2B5EF4-FFF2-40B4-BE49-F238E27FC236}">
                <a16:creationId xmlns:a16="http://schemas.microsoft.com/office/drawing/2014/main" id="{2F066078-1BD6-CF38-5820-80F0E7092188}"/>
              </a:ext>
            </a:extLst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199620" y="1085884"/>
            <a:ext cx="1740256" cy="1846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200" i="1" dirty="0">
                <a:cs typeface="Arial" pitchFamily="34" charset="0"/>
              </a:rPr>
              <a:t>6-8 месяцев</a:t>
            </a:r>
            <a:endParaRPr lang="en-US" sz="1200" i="1" dirty="0">
              <a:cs typeface="Arial" pitchFamily="34" charset="0"/>
            </a:endParaRPr>
          </a:p>
        </p:txBody>
      </p:sp>
      <p:grpSp>
        <p:nvGrpSpPr>
          <p:cNvPr id="30" name="Group 62">
            <a:extLst>
              <a:ext uri="{FF2B5EF4-FFF2-40B4-BE49-F238E27FC236}">
                <a16:creationId xmlns:a16="http://schemas.microsoft.com/office/drawing/2014/main" id="{EC9DCE89-70CF-0E4D-700E-E3DB4EA163F5}"/>
              </a:ext>
            </a:extLst>
          </p:cNvPr>
          <p:cNvGrpSpPr/>
          <p:nvPr/>
        </p:nvGrpSpPr>
        <p:grpSpPr>
          <a:xfrm>
            <a:off x="393033" y="5053092"/>
            <a:ext cx="11409209" cy="372219"/>
            <a:chOff x="162077" y="5587318"/>
            <a:chExt cx="11409209" cy="372219"/>
          </a:xfrm>
        </p:grpSpPr>
        <p:grpSp>
          <p:nvGrpSpPr>
            <p:cNvPr id="31" name="Group 22">
              <a:extLst>
                <a:ext uri="{FF2B5EF4-FFF2-40B4-BE49-F238E27FC236}">
                  <a16:creationId xmlns:a16="http://schemas.microsoft.com/office/drawing/2014/main" id="{1F55C1CA-EBC4-96FC-B90F-1C7F9BBB8B33}"/>
                </a:ext>
              </a:extLst>
            </p:cNvPr>
            <p:cNvGrpSpPr/>
            <p:nvPr/>
          </p:nvGrpSpPr>
          <p:grpSpPr>
            <a:xfrm rot="5400000">
              <a:off x="1403279" y="5488506"/>
              <a:ext cx="372219" cy="569844"/>
              <a:chOff x="5758821" y="3293264"/>
              <a:chExt cx="364809" cy="558500"/>
            </a:xfrm>
          </p:grpSpPr>
          <p:sp>
            <p:nvSpPr>
              <p:cNvPr id="44" name="Chevron1">
                <a:extLst>
                  <a:ext uri="{FF2B5EF4-FFF2-40B4-BE49-F238E27FC236}">
                    <a16:creationId xmlns:a16="http://schemas.microsoft.com/office/drawing/2014/main" id="{E08B6D4D-ACEE-5CAF-985B-D1E7ABF414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58821" y="3293264"/>
                <a:ext cx="239801" cy="558500"/>
              </a:xfrm>
              <a:custGeom>
                <a:avLst/>
                <a:gdLst/>
                <a:ahLst/>
                <a:cxnLst/>
                <a:rect l="0" t="0" r="0" b="0"/>
                <a:pathLst>
                  <a:path w="2222501" h="5080001">
                    <a:moveTo>
                      <a:pt x="0" y="0"/>
                    </a:moveTo>
                    <a:lnTo>
                      <a:pt x="762000" y="0"/>
                    </a:lnTo>
                    <a:lnTo>
                      <a:pt x="2222500" y="2540000"/>
                    </a:lnTo>
                    <a:lnTo>
                      <a:pt x="762000" y="5080000"/>
                    </a:lnTo>
                    <a:lnTo>
                      <a:pt x="0" y="5080000"/>
                    </a:lnTo>
                    <a:lnTo>
                      <a:pt x="1460500" y="25400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Chevron2">
                <a:extLst>
                  <a:ext uri="{FF2B5EF4-FFF2-40B4-BE49-F238E27FC236}">
                    <a16:creationId xmlns:a16="http://schemas.microsoft.com/office/drawing/2014/main" id="{94179F03-0976-7220-F001-14DF30D87C7D}"/>
                  </a:ext>
                </a:extLst>
              </p:cNvPr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>
                <a:off x="5883829" y="3293264"/>
                <a:ext cx="239801" cy="558500"/>
              </a:xfrm>
              <a:custGeom>
                <a:avLst/>
                <a:gdLst/>
                <a:ahLst/>
                <a:cxnLst/>
                <a:rect l="0" t="0" r="0" b="0"/>
                <a:pathLst>
                  <a:path w="2222501" h="5080001">
                    <a:moveTo>
                      <a:pt x="0" y="0"/>
                    </a:moveTo>
                    <a:lnTo>
                      <a:pt x="762000" y="0"/>
                    </a:lnTo>
                    <a:lnTo>
                      <a:pt x="2222500" y="2540000"/>
                    </a:lnTo>
                    <a:lnTo>
                      <a:pt x="762000" y="5080000"/>
                    </a:lnTo>
                    <a:lnTo>
                      <a:pt x="0" y="5080000"/>
                    </a:lnTo>
                    <a:lnTo>
                      <a:pt x="1460500" y="254000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>
                  <a:buClr>
                    <a:schemeClr val="bg2"/>
                  </a:buClr>
                </a:pPr>
                <a:endParaRPr lang="ru-RU" sz="120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32" name="Straight Connector 25">
              <a:extLst>
                <a:ext uri="{FF2B5EF4-FFF2-40B4-BE49-F238E27FC236}">
                  <a16:creationId xmlns:a16="http://schemas.microsoft.com/office/drawing/2014/main" id="{FD632726-5E72-2F02-212E-BD4D23271D77}"/>
                </a:ext>
              </a:extLst>
            </p:cNvPr>
            <p:cNvCxnSpPr>
              <a:cxnSpLocks/>
            </p:cNvCxnSpPr>
            <p:nvPr/>
          </p:nvCxnSpPr>
          <p:spPr>
            <a:xfrm>
              <a:off x="162077" y="5773428"/>
              <a:ext cx="958880" cy="0"/>
            </a:xfrm>
            <a:prstGeom prst="line">
              <a:avLst/>
            </a:prstGeom>
            <a:ln w="63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26">
              <a:extLst>
                <a:ext uri="{FF2B5EF4-FFF2-40B4-BE49-F238E27FC236}">
                  <a16:creationId xmlns:a16="http://schemas.microsoft.com/office/drawing/2014/main" id="{21513AE2-D072-9DDF-F3DF-5F334BD100C4}"/>
                </a:ext>
              </a:extLst>
            </p:cNvPr>
            <p:cNvCxnSpPr>
              <a:cxnSpLocks/>
            </p:cNvCxnSpPr>
            <p:nvPr/>
          </p:nvCxnSpPr>
          <p:spPr>
            <a:xfrm>
              <a:off x="2057827" y="5773428"/>
              <a:ext cx="958880" cy="0"/>
            </a:xfrm>
            <a:prstGeom prst="line">
              <a:avLst/>
            </a:prstGeom>
            <a:ln w="63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27">
              <a:extLst>
                <a:ext uri="{FF2B5EF4-FFF2-40B4-BE49-F238E27FC236}">
                  <a16:creationId xmlns:a16="http://schemas.microsoft.com/office/drawing/2014/main" id="{0AA0821C-0713-0E89-358C-F5067CA75B82}"/>
                </a:ext>
              </a:extLst>
            </p:cNvPr>
            <p:cNvGrpSpPr/>
            <p:nvPr/>
          </p:nvGrpSpPr>
          <p:grpSpPr>
            <a:xfrm rot="5400000">
              <a:off x="4321151" y="5488506"/>
              <a:ext cx="372219" cy="569844"/>
              <a:chOff x="5758821" y="3293264"/>
              <a:chExt cx="364809" cy="558500"/>
            </a:xfrm>
          </p:grpSpPr>
          <p:sp>
            <p:nvSpPr>
              <p:cNvPr id="42" name="Chevron1">
                <a:extLst>
                  <a:ext uri="{FF2B5EF4-FFF2-40B4-BE49-F238E27FC236}">
                    <a16:creationId xmlns:a16="http://schemas.microsoft.com/office/drawing/2014/main" id="{EAF5C01C-F2DE-6A84-E71F-DA13B0ADD5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58821" y="3293264"/>
                <a:ext cx="239801" cy="558500"/>
              </a:xfrm>
              <a:custGeom>
                <a:avLst/>
                <a:gdLst/>
                <a:ahLst/>
                <a:cxnLst/>
                <a:rect l="0" t="0" r="0" b="0"/>
                <a:pathLst>
                  <a:path w="2222501" h="5080001">
                    <a:moveTo>
                      <a:pt x="0" y="0"/>
                    </a:moveTo>
                    <a:lnTo>
                      <a:pt x="762000" y="0"/>
                    </a:lnTo>
                    <a:lnTo>
                      <a:pt x="2222500" y="2540000"/>
                    </a:lnTo>
                    <a:lnTo>
                      <a:pt x="762000" y="5080000"/>
                    </a:lnTo>
                    <a:lnTo>
                      <a:pt x="0" y="5080000"/>
                    </a:lnTo>
                    <a:lnTo>
                      <a:pt x="1460500" y="25400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Chevron2">
                <a:extLst>
                  <a:ext uri="{FF2B5EF4-FFF2-40B4-BE49-F238E27FC236}">
                    <a16:creationId xmlns:a16="http://schemas.microsoft.com/office/drawing/2014/main" id="{B7D01D26-6E1E-1D4B-AA31-433AE1CF2BAE}"/>
                  </a:ext>
                </a:extLst>
              </p:cNvPr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>
                <a:off x="5883829" y="3293264"/>
                <a:ext cx="239801" cy="558500"/>
              </a:xfrm>
              <a:custGeom>
                <a:avLst/>
                <a:gdLst/>
                <a:ahLst/>
                <a:cxnLst/>
                <a:rect l="0" t="0" r="0" b="0"/>
                <a:pathLst>
                  <a:path w="2222501" h="5080001">
                    <a:moveTo>
                      <a:pt x="0" y="0"/>
                    </a:moveTo>
                    <a:lnTo>
                      <a:pt x="762000" y="0"/>
                    </a:lnTo>
                    <a:lnTo>
                      <a:pt x="2222500" y="2540000"/>
                    </a:lnTo>
                    <a:lnTo>
                      <a:pt x="762000" y="5080000"/>
                    </a:lnTo>
                    <a:lnTo>
                      <a:pt x="0" y="5080000"/>
                    </a:lnTo>
                    <a:lnTo>
                      <a:pt x="1460500" y="254000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>
                  <a:buClr>
                    <a:schemeClr val="bg2"/>
                  </a:buClr>
                </a:pPr>
                <a:endParaRPr lang="ru-RU" sz="120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35" name="Straight Connector 30">
              <a:extLst>
                <a:ext uri="{FF2B5EF4-FFF2-40B4-BE49-F238E27FC236}">
                  <a16:creationId xmlns:a16="http://schemas.microsoft.com/office/drawing/2014/main" id="{A6D14DDF-93F9-4EEC-D587-11F854196840}"/>
                </a:ext>
              </a:extLst>
            </p:cNvPr>
            <p:cNvCxnSpPr>
              <a:cxnSpLocks/>
            </p:cNvCxnSpPr>
            <p:nvPr/>
          </p:nvCxnSpPr>
          <p:spPr>
            <a:xfrm>
              <a:off x="3079950" y="5773428"/>
              <a:ext cx="958880" cy="0"/>
            </a:xfrm>
            <a:prstGeom prst="line">
              <a:avLst/>
            </a:prstGeom>
            <a:ln w="63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1">
              <a:extLst>
                <a:ext uri="{FF2B5EF4-FFF2-40B4-BE49-F238E27FC236}">
                  <a16:creationId xmlns:a16="http://schemas.microsoft.com/office/drawing/2014/main" id="{E81EA0DC-0150-2934-7AEB-C9846682A82E}"/>
                </a:ext>
              </a:extLst>
            </p:cNvPr>
            <p:cNvCxnSpPr>
              <a:cxnSpLocks/>
            </p:cNvCxnSpPr>
            <p:nvPr/>
          </p:nvCxnSpPr>
          <p:spPr>
            <a:xfrm>
              <a:off x="4975699" y="5773428"/>
              <a:ext cx="958880" cy="0"/>
            </a:xfrm>
            <a:prstGeom prst="line">
              <a:avLst/>
            </a:prstGeom>
            <a:ln w="63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2">
              <a:extLst>
                <a:ext uri="{FF2B5EF4-FFF2-40B4-BE49-F238E27FC236}">
                  <a16:creationId xmlns:a16="http://schemas.microsoft.com/office/drawing/2014/main" id="{DF30F7D8-3471-B0EE-3AE1-7D1BB9F532D3}"/>
                </a:ext>
              </a:extLst>
            </p:cNvPr>
            <p:cNvGrpSpPr/>
            <p:nvPr/>
          </p:nvGrpSpPr>
          <p:grpSpPr>
            <a:xfrm rot="5400000">
              <a:off x="8652682" y="5488506"/>
              <a:ext cx="372219" cy="569844"/>
              <a:chOff x="5758821" y="3293264"/>
              <a:chExt cx="364809" cy="558500"/>
            </a:xfrm>
          </p:grpSpPr>
          <p:sp>
            <p:nvSpPr>
              <p:cNvPr id="40" name="Chevron1">
                <a:extLst>
                  <a:ext uri="{FF2B5EF4-FFF2-40B4-BE49-F238E27FC236}">
                    <a16:creationId xmlns:a16="http://schemas.microsoft.com/office/drawing/2014/main" id="{19923FAA-BF2B-E068-71B4-6E9BCFB63E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58821" y="3293264"/>
                <a:ext cx="239801" cy="558500"/>
              </a:xfrm>
              <a:custGeom>
                <a:avLst/>
                <a:gdLst/>
                <a:ahLst/>
                <a:cxnLst/>
                <a:rect l="0" t="0" r="0" b="0"/>
                <a:pathLst>
                  <a:path w="2222501" h="5080001">
                    <a:moveTo>
                      <a:pt x="0" y="0"/>
                    </a:moveTo>
                    <a:lnTo>
                      <a:pt x="762000" y="0"/>
                    </a:lnTo>
                    <a:lnTo>
                      <a:pt x="2222500" y="2540000"/>
                    </a:lnTo>
                    <a:lnTo>
                      <a:pt x="762000" y="5080000"/>
                    </a:lnTo>
                    <a:lnTo>
                      <a:pt x="0" y="5080000"/>
                    </a:lnTo>
                    <a:lnTo>
                      <a:pt x="1460500" y="25400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Chevron2">
                <a:extLst>
                  <a:ext uri="{FF2B5EF4-FFF2-40B4-BE49-F238E27FC236}">
                    <a16:creationId xmlns:a16="http://schemas.microsoft.com/office/drawing/2014/main" id="{0283FC6F-5217-97C0-C1B9-504DAC947142}"/>
                  </a:ext>
                </a:extLst>
              </p:cNvPr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5883829" y="3293264"/>
                <a:ext cx="239801" cy="558500"/>
              </a:xfrm>
              <a:custGeom>
                <a:avLst/>
                <a:gdLst/>
                <a:ahLst/>
                <a:cxnLst/>
                <a:rect l="0" t="0" r="0" b="0"/>
                <a:pathLst>
                  <a:path w="2222501" h="5080001">
                    <a:moveTo>
                      <a:pt x="0" y="0"/>
                    </a:moveTo>
                    <a:lnTo>
                      <a:pt x="762000" y="0"/>
                    </a:lnTo>
                    <a:lnTo>
                      <a:pt x="2222500" y="2540000"/>
                    </a:lnTo>
                    <a:lnTo>
                      <a:pt x="762000" y="5080000"/>
                    </a:lnTo>
                    <a:lnTo>
                      <a:pt x="0" y="5080000"/>
                    </a:lnTo>
                    <a:lnTo>
                      <a:pt x="1460500" y="254000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>
                  <a:buClr>
                    <a:schemeClr val="bg2"/>
                  </a:buClr>
                </a:pPr>
                <a:endParaRPr lang="ru-RU" sz="120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38" name="Straight Connector 35">
              <a:extLst>
                <a:ext uri="{FF2B5EF4-FFF2-40B4-BE49-F238E27FC236}">
                  <a16:creationId xmlns:a16="http://schemas.microsoft.com/office/drawing/2014/main" id="{51C30FF8-ED49-755A-5AC8-69186B9844A0}"/>
                </a:ext>
              </a:extLst>
            </p:cNvPr>
            <p:cNvCxnSpPr>
              <a:cxnSpLocks/>
            </p:cNvCxnSpPr>
            <p:nvPr/>
          </p:nvCxnSpPr>
          <p:spPr>
            <a:xfrm>
              <a:off x="5997818" y="5773428"/>
              <a:ext cx="2383366" cy="0"/>
            </a:xfrm>
            <a:prstGeom prst="line">
              <a:avLst/>
            </a:prstGeom>
            <a:ln w="63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6">
              <a:extLst>
                <a:ext uri="{FF2B5EF4-FFF2-40B4-BE49-F238E27FC236}">
                  <a16:creationId xmlns:a16="http://schemas.microsoft.com/office/drawing/2014/main" id="{1FCA1F40-CC1C-9A4D-E3E8-24393707D248}"/>
                </a:ext>
              </a:extLst>
            </p:cNvPr>
            <p:cNvCxnSpPr>
              <a:cxnSpLocks/>
            </p:cNvCxnSpPr>
            <p:nvPr/>
          </p:nvCxnSpPr>
          <p:spPr>
            <a:xfrm>
              <a:off x="9296400" y="5773428"/>
              <a:ext cx="2274886" cy="0"/>
            </a:xfrm>
            <a:prstGeom prst="line">
              <a:avLst/>
            </a:prstGeom>
            <a:ln w="63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63">
            <a:extLst>
              <a:ext uri="{FF2B5EF4-FFF2-40B4-BE49-F238E27FC236}">
                <a16:creationId xmlns:a16="http://schemas.microsoft.com/office/drawing/2014/main" id="{1A5D2B81-3D0E-904A-1189-9A30CF38DD52}"/>
              </a:ext>
            </a:extLst>
          </p:cNvPr>
          <p:cNvGrpSpPr/>
          <p:nvPr/>
        </p:nvGrpSpPr>
        <p:grpSpPr>
          <a:xfrm>
            <a:off x="393031" y="5549249"/>
            <a:ext cx="11614720" cy="282627"/>
            <a:chOff x="162075" y="6079601"/>
            <a:chExt cx="11614720" cy="28262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1F8F75C-8215-CD6B-6806-346D9A2F8439}"/>
                </a:ext>
              </a:extLst>
            </p:cNvPr>
            <p:cNvSpPr txBox="1">
              <a:spLocks/>
            </p:cNvSpPr>
            <p:nvPr/>
          </p:nvSpPr>
          <p:spPr>
            <a:xfrm>
              <a:off x="5997817" y="6079602"/>
              <a:ext cx="5778978" cy="282625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algn="ctr"/>
              <a:r>
                <a:rPr lang="ru-RU" sz="1200" dirty="0"/>
                <a:t>Продукт апробирован на действующих офисах с распределенными командами и готов к эксплуатации в штаб-офисах тех же компаний</a:t>
              </a:r>
              <a:endParaRPr lang="en-US" sz="1200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5E74753-BE97-2B4D-A754-F3E031370D38}"/>
                </a:ext>
              </a:extLst>
            </p:cNvPr>
            <p:cNvSpPr txBox="1">
              <a:spLocks/>
            </p:cNvSpPr>
            <p:nvPr/>
          </p:nvSpPr>
          <p:spPr>
            <a:xfrm>
              <a:off x="3079947" y="6079601"/>
              <a:ext cx="2854629" cy="282625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algn="ctr"/>
              <a:r>
                <a:rPr lang="ru-RU" sz="1200" dirty="0">
                  <a:cs typeface="Arial" panose="020B0604020202020204" pitchFamily="34" charset="0"/>
                </a:rPr>
                <a:t>Продукт апробирован на гибких площадках и полностью готов к эксплуатации в </a:t>
              </a:r>
              <a:r>
                <a:rPr lang="en-US" sz="1200" dirty="0">
                  <a:cs typeface="Arial" panose="020B0604020202020204" pitchFamily="34" charset="0"/>
                </a:rPr>
                <a:t>IT-</a:t>
              </a:r>
              <a:r>
                <a:rPr lang="ru-RU" sz="1200" dirty="0">
                  <a:cs typeface="Arial" panose="020B0604020202020204" pitchFamily="34" charset="0"/>
                </a:rPr>
                <a:t>хабах</a:t>
              </a:r>
              <a:endParaRPr lang="en-US" sz="1200" dirty="0">
                <a:cs typeface="Arial" panose="020B0604020202020204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EADB279-C013-3F8A-A8AD-8E832C2FB2A1}"/>
                </a:ext>
              </a:extLst>
            </p:cNvPr>
            <p:cNvSpPr txBox="1">
              <a:spLocks/>
            </p:cNvSpPr>
            <p:nvPr/>
          </p:nvSpPr>
          <p:spPr>
            <a:xfrm>
              <a:off x="162075" y="6079603"/>
              <a:ext cx="2854629" cy="282625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algn="ctr"/>
              <a:r>
                <a:rPr lang="ru-RU" sz="1200" dirty="0"/>
                <a:t>Продукт апробирован на площадках и готов к трансформации под гибкие офисы</a:t>
              </a:r>
              <a:endParaRPr lang="en-US" sz="1200" dirty="0"/>
            </a:p>
          </p:txBody>
        </p:sp>
      </p:grpSp>
      <p:cxnSp>
        <p:nvCxnSpPr>
          <p:cNvPr id="50" name="Straight Connector 43">
            <a:extLst>
              <a:ext uri="{FF2B5EF4-FFF2-40B4-BE49-F238E27FC236}">
                <a16:creationId xmlns:a16="http://schemas.microsoft.com/office/drawing/2014/main" id="{F6A03593-5031-D2F8-0924-4A76C176D1F0}"/>
              </a:ext>
            </a:extLst>
          </p:cNvPr>
          <p:cNvCxnSpPr>
            <a:cxnSpLocks/>
          </p:cNvCxnSpPr>
          <p:nvPr/>
        </p:nvCxnSpPr>
        <p:spPr>
          <a:xfrm>
            <a:off x="3279281" y="2072841"/>
            <a:ext cx="0" cy="3759036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44">
            <a:extLst>
              <a:ext uri="{FF2B5EF4-FFF2-40B4-BE49-F238E27FC236}">
                <a16:creationId xmlns:a16="http://schemas.microsoft.com/office/drawing/2014/main" id="{31E5CC77-D858-891F-13DD-BC2C639C42E1}"/>
              </a:ext>
            </a:extLst>
          </p:cNvPr>
          <p:cNvCxnSpPr>
            <a:cxnSpLocks/>
          </p:cNvCxnSpPr>
          <p:nvPr/>
        </p:nvCxnSpPr>
        <p:spPr>
          <a:xfrm>
            <a:off x="6197152" y="2072841"/>
            <a:ext cx="0" cy="3759036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367EED1A-BA1D-671C-A401-00CCE1BA6768}"/>
              </a:ext>
            </a:extLst>
          </p:cNvPr>
          <p:cNvSpPr txBox="1"/>
          <p:nvPr/>
        </p:nvSpPr>
        <p:spPr>
          <a:xfrm>
            <a:off x="393031" y="2250024"/>
            <a:ext cx="2854629" cy="240065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226800" lvl="1" indent="-226800" defTabSz="895350" eaLnBrk="1" latinLnBrk="0" hangingPunct="1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lang="en-US" baseline="0" dirty="0">
                <a:latin typeface="+mn-lt"/>
              </a:defRPr>
            </a:lvl2pPr>
            <a:lvl3pPr marL="453600" lvl="2" indent="-226800" defTabSz="895350" eaLnBrk="1" latinLnBrk="0" hangingPunct="1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lang="en-US" baseline="0" dirty="0">
                <a:latin typeface="+mn-lt"/>
              </a:defRPr>
            </a:lvl3pPr>
            <a:lvl4pPr marL="680400" lvl="3" indent="-226800" defTabSz="895350" eaLnBrk="1" latinLnBrk="0" hangingPunct="1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lang="en-US" baseline="0" dirty="0">
                <a:latin typeface="+mn-lt"/>
              </a:defRPr>
            </a:lvl4pPr>
            <a:lvl5pPr marL="907200" lvl="4" indent="-226800" defTabSz="895350" eaLnBrk="1" latinLnBrk="0" hangingPunct="1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lvl="1"/>
            <a:r>
              <a:rPr lang="ru-RU" sz="1200" dirty="0"/>
              <a:t>сотрудничество с коворкингами и обкатка технических решений на действующих площадках;</a:t>
            </a:r>
          </a:p>
          <a:p>
            <a:pPr lvl="1"/>
            <a:endParaRPr lang="ru-RU" sz="1200" dirty="0"/>
          </a:p>
          <a:p>
            <a:pPr lvl="1"/>
            <a:r>
              <a:rPr lang="ru-RU" sz="1200" dirty="0"/>
              <a:t>формирование коммерческого предложения для гибких офисов;</a:t>
            </a:r>
          </a:p>
          <a:p>
            <a:pPr lvl="1"/>
            <a:endParaRPr lang="ru-RU" sz="1200" dirty="0"/>
          </a:p>
          <a:p>
            <a:pPr lvl="1"/>
            <a:r>
              <a:rPr lang="ru-RU" sz="1200" dirty="0"/>
              <a:t>подготовка технических решений для гибких офисов.</a:t>
            </a:r>
          </a:p>
          <a:p>
            <a:pPr lvl="1"/>
            <a:endParaRPr lang="ru-RU" sz="1200" dirty="0"/>
          </a:p>
          <a:p>
            <a:pPr lvl="1"/>
            <a:endParaRPr lang="ru-RU" sz="1200" dirty="0"/>
          </a:p>
          <a:p>
            <a:pPr lvl="1"/>
            <a:endParaRPr lang="ru-RU" sz="1200" dirty="0"/>
          </a:p>
          <a:p>
            <a:endParaRPr lang="ru-RU" sz="12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CD83686-B090-7BA8-6F73-3735D10A1EEA}"/>
              </a:ext>
            </a:extLst>
          </p:cNvPr>
          <p:cNvSpPr txBox="1"/>
          <p:nvPr/>
        </p:nvSpPr>
        <p:spPr>
          <a:xfrm>
            <a:off x="3310903" y="2250024"/>
            <a:ext cx="2854629" cy="221599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226800" lvl="1" indent="-226800" defTabSz="895350" eaLnBrk="1" latinLnBrk="0" hangingPunct="1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lang="en-US" baseline="0" dirty="0">
                <a:latin typeface="+mn-lt"/>
              </a:defRPr>
            </a:lvl2pPr>
            <a:lvl3pPr marL="453600" lvl="2" indent="-226800" defTabSz="895350" eaLnBrk="1" latinLnBrk="0" hangingPunct="1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lang="en-US" baseline="0" dirty="0">
                <a:latin typeface="+mn-lt"/>
              </a:defRPr>
            </a:lvl3pPr>
            <a:lvl4pPr marL="680400" lvl="3" indent="-226800" defTabSz="895350" eaLnBrk="1" latinLnBrk="0" hangingPunct="1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lang="en-US" baseline="0" dirty="0">
                <a:latin typeface="+mn-lt"/>
              </a:defRPr>
            </a:lvl4pPr>
            <a:lvl5pPr marL="907200" lvl="4" indent="-226800" defTabSz="895350" eaLnBrk="1" latinLnBrk="0" hangingPunct="1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lvl="1"/>
            <a:r>
              <a:rPr lang="ru-RU" sz="1200" dirty="0">
                <a:cs typeface="Arial" panose="020B0604020202020204" pitchFamily="34" charset="0"/>
              </a:rPr>
              <a:t>продолжение сотрудничества с коворкингами; </a:t>
            </a:r>
          </a:p>
          <a:p>
            <a:pPr lvl="1"/>
            <a:endParaRPr lang="ru-RU" sz="1200" dirty="0">
              <a:cs typeface="Arial" panose="020B0604020202020204" pitchFamily="34" charset="0"/>
            </a:endParaRPr>
          </a:p>
          <a:p>
            <a:pPr lvl="1"/>
            <a:r>
              <a:rPr lang="ru-RU" sz="1200" dirty="0">
                <a:cs typeface="Arial" panose="020B0604020202020204" pitchFamily="34" charset="0"/>
              </a:rPr>
              <a:t>сотрудничество с гибкими офисами, обкатка технических решений на действующих площадках.</a:t>
            </a:r>
          </a:p>
          <a:p>
            <a:pPr lvl="1"/>
            <a:endParaRPr lang="ru-RU" sz="1200" dirty="0">
              <a:cs typeface="Arial" panose="020B0604020202020204" pitchFamily="34" charset="0"/>
            </a:endParaRPr>
          </a:p>
          <a:p>
            <a:pPr lvl="1"/>
            <a:endParaRPr lang="ru-RU" sz="1200" dirty="0">
              <a:cs typeface="Arial" panose="020B0604020202020204" pitchFamily="34" charset="0"/>
            </a:endParaRPr>
          </a:p>
          <a:p>
            <a:pPr lvl="1"/>
            <a:endParaRPr lang="ru-RU" sz="1200" dirty="0">
              <a:cs typeface="Arial" panose="020B0604020202020204" pitchFamily="34" charset="0"/>
            </a:endParaRPr>
          </a:p>
          <a:p>
            <a:pPr lvl="1"/>
            <a:endParaRPr lang="ru-RU" sz="1200" dirty="0">
              <a:cs typeface="Arial" panose="020B0604020202020204" pitchFamily="34" charset="0"/>
            </a:endParaRPr>
          </a:p>
          <a:p>
            <a:endParaRPr lang="ru-RU" sz="12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23E988C-CB5C-AA3D-2A76-D22487238B83}"/>
              </a:ext>
            </a:extLst>
          </p:cNvPr>
          <p:cNvSpPr txBox="1"/>
          <p:nvPr/>
        </p:nvSpPr>
        <p:spPr>
          <a:xfrm>
            <a:off x="6228774" y="2250024"/>
            <a:ext cx="5681948" cy="221599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226800" lvl="1" indent="-226800" defTabSz="895350" eaLnBrk="1" latinLnBrk="0" hangingPunct="1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lang="en-US" baseline="0" dirty="0">
                <a:latin typeface="+mn-lt"/>
              </a:defRPr>
            </a:lvl2pPr>
            <a:lvl3pPr marL="453600" lvl="2" indent="-226800" defTabSz="895350" eaLnBrk="1" latinLnBrk="0" hangingPunct="1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lang="en-US" baseline="0" dirty="0">
                <a:latin typeface="+mn-lt"/>
              </a:defRPr>
            </a:lvl3pPr>
            <a:lvl4pPr marL="680400" lvl="3" indent="-226800" defTabSz="895350" eaLnBrk="1" latinLnBrk="0" hangingPunct="1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lang="en-US" baseline="0" dirty="0">
                <a:latin typeface="+mn-lt"/>
              </a:defRPr>
            </a:lvl4pPr>
            <a:lvl5pPr marL="907200" lvl="4" indent="-226800" defTabSz="895350" eaLnBrk="1" latinLnBrk="0" hangingPunct="1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lvl="1"/>
            <a:r>
              <a:rPr lang="ru-RU" sz="1200" dirty="0"/>
              <a:t>продолжение сотрудничества с коворкингами и гибкими офисами;</a:t>
            </a:r>
          </a:p>
          <a:p>
            <a:pPr lvl="1"/>
            <a:endParaRPr lang="ru-RU" sz="1200" dirty="0"/>
          </a:p>
          <a:p>
            <a:pPr lvl="1"/>
            <a:r>
              <a:rPr lang="ru-RU" sz="1200" dirty="0"/>
              <a:t>сотрудничество с </a:t>
            </a:r>
            <a:r>
              <a:rPr lang="en-GB" sz="1200" dirty="0"/>
              <a:t>IT-</a:t>
            </a:r>
            <a:r>
              <a:rPr lang="ru-RU" sz="1200" dirty="0"/>
              <a:t>хабами и коворкинг-виллами крупных компаний;</a:t>
            </a:r>
          </a:p>
          <a:p>
            <a:pPr lvl="1"/>
            <a:endParaRPr lang="ru-RU" sz="1200" dirty="0"/>
          </a:p>
          <a:p>
            <a:pPr lvl="1"/>
            <a:r>
              <a:rPr lang="ru-RU" sz="1200" dirty="0"/>
              <a:t>подготовка уникального торгового предложения и коммерческого предложения для штаб-офисов крупных компаний;</a:t>
            </a:r>
          </a:p>
          <a:p>
            <a:pPr lvl="1"/>
            <a:endParaRPr lang="ru-RU" sz="1200" dirty="0"/>
          </a:p>
          <a:p>
            <a:pPr lvl="1"/>
            <a:r>
              <a:rPr lang="ru-RU" sz="1200" dirty="0"/>
              <a:t>подготовка бизнес-плана для выхода на международный рынок.</a:t>
            </a:r>
          </a:p>
          <a:p>
            <a:pPr lvl="1"/>
            <a:endParaRPr lang="ru-RU" sz="1200" dirty="0"/>
          </a:p>
          <a:p>
            <a:pPr lvl="1"/>
            <a:endParaRPr lang="ru-RU" sz="1200" dirty="0"/>
          </a:p>
          <a:p>
            <a:pPr lvl="1"/>
            <a:endParaRPr lang="ru-RU" sz="1200" dirty="0"/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440514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1CFD6E-6A3B-5CC9-88DA-8DBE4D143A39}"/>
              </a:ext>
            </a:extLst>
          </p:cNvPr>
          <p:cNvSpPr txBox="1"/>
          <p:nvPr/>
        </p:nvSpPr>
        <p:spPr>
          <a:xfrm>
            <a:off x="9774352" y="144379"/>
            <a:ext cx="168668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000" dirty="0"/>
              <a:t>Презентация инвесторам</a:t>
            </a:r>
            <a:r>
              <a:rPr lang="ru-RU" sz="1000" b="1" dirty="0">
                <a:solidFill>
                  <a:schemeClr val="accent5"/>
                </a:solidFill>
              </a:rPr>
              <a:t> / 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8630FA79-DD4A-BE2E-C3A8-63CF06A2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8787" y="144378"/>
            <a:ext cx="376067" cy="241301"/>
          </a:xfrm>
        </p:spPr>
        <p:txBody>
          <a:bodyPr/>
          <a:lstStyle/>
          <a:p>
            <a:pPr algn="ctr"/>
            <a:fld id="{DABAC4D9-511D-264E-BD43-5085AD3C7F6B}" type="slidenum">
              <a:rPr lang="ru-RU">
                <a:solidFill>
                  <a:schemeClr val="tx1"/>
                </a:solidFill>
              </a:rPr>
              <a:pPr algn="ctr"/>
              <a:t>9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E80907-C7AD-136F-BB9E-43507CE6FE4B}"/>
              </a:ext>
            </a:extLst>
          </p:cNvPr>
          <p:cNvSpPr txBox="1"/>
          <p:nvPr/>
        </p:nvSpPr>
        <p:spPr>
          <a:xfrm>
            <a:off x="227013" y="469219"/>
            <a:ext cx="9432925" cy="338554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ru-RU" sz="1600" b="1" dirty="0"/>
              <a:t>Реализованные решения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BF1BE69-949E-5A87-38CF-F1F1912BCF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5247" y="152474"/>
            <a:ext cx="1012415" cy="241301"/>
          </a:xfrm>
          <a:prstGeom prst="rect">
            <a:avLst/>
          </a:prstGeom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81F25324-4122-811B-AA82-8A7959DB30EF}"/>
              </a:ext>
            </a:extLst>
          </p:cNvPr>
          <p:cNvSpPr>
            <a:spLocks/>
          </p:cNvSpPr>
          <p:nvPr/>
        </p:nvSpPr>
        <p:spPr bwMode="gray">
          <a:xfrm>
            <a:off x="2859607" y="1049379"/>
            <a:ext cx="6090773" cy="4990062"/>
          </a:xfrm>
          <a:prstGeom prst="rect">
            <a:avLst/>
          </a:prstGeom>
          <a:solidFill>
            <a:schemeClr val="bg1"/>
          </a:solidFill>
          <a:ln w="19050">
            <a:solidFill>
              <a:srgbClr val="1AA1B3"/>
            </a:solidFill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99C459F7-80E7-ECE1-2256-34D61C84065A}"/>
              </a:ext>
            </a:extLst>
          </p:cNvPr>
          <p:cNvSpPr>
            <a:spLocks/>
          </p:cNvSpPr>
          <p:nvPr/>
        </p:nvSpPr>
        <p:spPr bwMode="gray">
          <a:xfrm>
            <a:off x="2852016" y="1049379"/>
            <a:ext cx="6090773" cy="321197"/>
          </a:xfrm>
          <a:prstGeom prst="rect">
            <a:avLst/>
          </a:prstGeom>
          <a:solidFill>
            <a:srgbClr val="1AA1B3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23BDE6E4-FA15-FE80-3383-5DE58AD79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7224" y="1125270"/>
            <a:ext cx="335953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altLang="zh-CN" sz="1200" b="1" dirty="0">
                <a:solidFill>
                  <a:schemeClr val="bg1"/>
                </a:solidFill>
                <a:latin typeface="+mn-lt"/>
                <a:ea typeface="SimSun" pitchFamily="2" charset="-122"/>
              </a:rPr>
              <a:t>Описание решений</a:t>
            </a:r>
            <a:endParaRPr lang="en-US" altLang="zh-CN" sz="1200" b="1" dirty="0">
              <a:solidFill>
                <a:schemeClr val="bg1"/>
              </a:solidFill>
              <a:latin typeface="+mn-lt"/>
              <a:ea typeface="SimSun" pitchFamily="2" charset="-122"/>
            </a:endParaRPr>
          </a:p>
        </p:txBody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AE93CE72-DB63-8776-F292-AF766584CEAC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blackWhite">
          <a:xfrm>
            <a:off x="3331960" y="1439235"/>
            <a:ext cx="55475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Бронь рабочего места и переговорных комнат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en-GB" sz="1200" dirty="0">
                <a:latin typeface="+mn-lt"/>
              </a:rPr>
              <a:t>WEB – </a:t>
            </a:r>
            <a:r>
              <a:rPr lang="ru-RU" sz="1200" dirty="0">
                <a:latin typeface="+mn-lt"/>
              </a:rPr>
              <a:t>интерфейс для ручного выбора места.</a:t>
            </a:r>
          </a:p>
        </p:txBody>
      </p:sp>
      <p:sp>
        <p:nvSpPr>
          <p:cNvPr id="21" name="Oval 33">
            <a:extLst>
              <a:ext uri="{FF2B5EF4-FFF2-40B4-BE49-F238E27FC236}">
                <a16:creationId xmlns:a16="http://schemas.microsoft.com/office/drawing/2014/main" id="{2EA2A3D4-0C6E-FC33-413D-FF88B3297B8F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67224" y="1421352"/>
            <a:ext cx="257119" cy="257119"/>
          </a:xfrm>
          <a:prstGeom prst="ellipse">
            <a:avLst/>
          </a:prstGeom>
          <a:solidFill>
            <a:srgbClr val="EF777F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altLang="en-US" sz="1200" b="1" kern="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2EAF7E98-AACD-AB01-F43D-721EDF5FD302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blackWhite">
          <a:xfrm>
            <a:off x="3287709" y="1910841"/>
            <a:ext cx="554756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en-GB" sz="1200" b="1" dirty="0">
                <a:latin typeface="+mn-lt"/>
              </a:rPr>
              <a:t>Face ID</a:t>
            </a:r>
            <a:endParaRPr lang="ru-RU" sz="1200" b="1" dirty="0">
              <a:latin typeface="+mn-lt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ru-RU" sz="1200" dirty="0">
                <a:latin typeface="+mn-lt"/>
              </a:rPr>
              <a:t>внедрение биометрического ключа для доступа в зоны площадки;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ru-RU" sz="1200" dirty="0">
                <a:latin typeface="+mn-lt"/>
              </a:rPr>
              <a:t>бронирование и пр. действия на территории через </a:t>
            </a:r>
            <a:r>
              <a:rPr lang="en-GB" sz="1200" dirty="0">
                <a:latin typeface="+mn-lt"/>
              </a:rPr>
              <a:t>Face ID</a:t>
            </a:r>
            <a:endParaRPr lang="ru-RU" sz="1200" dirty="0">
              <a:latin typeface="+mn-lt"/>
            </a:endParaRPr>
          </a:p>
        </p:txBody>
      </p:sp>
      <p:sp>
        <p:nvSpPr>
          <p:cNvPr id="23" name="Oval 33">
            <a:extLst>
              <a:ext uri="{FF2B5EF4-FFF2-40B4-BE49-F238E27FC236}">
                <a16:creationId xmlns:a16="http://schemas.microsoft.com/office/drawing/2014/main" id="{E4A6F6DC-F8C7-67D8-5357-13FC97AC30AC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67224" y="1877226"/>
            <a:ext cx="257119" cy="257119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>
                <a:solidFill>
                  <a:schemeClr val="bg1"/>
                </a:solidFill>
              </a:rPr>
              <a:t>2</a:t>
            </a:r>
            <a:endParaRPr lang="en-AU" altLang="en-US" sz="1200" b="1" kern="0" dirty="0">
              <a:solidFill>
                <a:schemeClr val="bg1"/>
              </a:solidFill>
            </a:endParaRPr>
          </a:p>
        </p:txBody>
      </p:sp>
      <p:sp>
        <p:nvSpPr>
          <p:cNvPr id="24" name="Rectangle 10">
            <a:extLst>
              <a:ext uri="{FF2B5EF4-FFF2-40B4-BE49-F238E27FC236}">
                <a16:creationId xmlns:a16="http://schemas.microsoft.com/office/drawing/2014/main" id="{E981E948-C432-AEF2-D6E4-130D5DFD023C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blackWhite">
          <a:xfrm>
            <a:off x="3287709" y="2572356"/>
            <a:ext cx="55475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Контроль чистоты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ru-RU" sz="1200" dirty="0">
                <a:latin typeface="+mn-lt"/>
              </a:rPr>
              <a:t> </a:t>
            </a:r>
            <a:r>
              <a:rPr lang="en-GB" sz="1200" dirty="0">
                <a:latin typeface="+mn-lt"/>
              </a:rPr>
              <a:t>AI – </a:t>
            </a:r>
            <a:r>
              <a:rPr lang="ru-RU" sz="1200" dirty="0">
                <a:latin typeface="+mn-lt"/>
              </a:rPr>
              <a:t>распознавание мусора, автоматическое оформление заявок</a:t>
            </a:r>
          </a:p>
        </p:txBody>
      </p:sp>
      <p:sp>
        <p:nvSpPr>
          <p:cNvPr id="25" name="Oval 33">
            <a:extLst>
              <a:ext uri="{FF2B5EF4-FFF2-40B4-BE49-F238E27FC236}">
                <a16:creationId xmlns:a16="http://schemas.microsoft.com/office/drawing/2014/main" id="{541165EF-00B3-0E46-0583-32E3CA327981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67224" y="2543944"/>
            <a:ext cx="257119" cy="257119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200" b="1" kern="0" dirty="0">
                <a:solidFill>
                  <a:schemeClr val="bg1"/>
                </a:solidFill>
              </a:rPr>
              <a:t>3</a:t>
            </a:r>
            <a:endParaRPr lang="en-AU" altLang="en-US" sz="1200" b="1" kern="0" dirty="0">
              <a:solidFill>
                <a:schemeClr val="bg1"/>
              </a:solidFill>
            </a:endParaRP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5ADBB476-D973-81D6-FBD2-76CD2A300771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blackWhite">
          <a:xfrm>
            <a:off x="3287709" y="3014409"/>
            <a:ext cx="55475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Система «умный дом»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ru-RU" sz="1200" dirty="0">
                <a:latin typeface="+mn-lt"/>
              </a:rPr>
              <a:t> автоматизация интенсивности света, температуры, контроль штор.</a:t>
            </a:r>
          </a:p>
        </p:txBody>
      </p:sp>
      <p:sp>
        <p:nvSpPr>
          <p:cNvPr id="27" name="Oval 33">
            <a:extLst>
              <a:ext uri="{FF2B5EF4-FFF2-40B4-BE49-F238E27FC236}">
                <a16:creationId xmlns:a16="http://schemas.microsoft.com/office/drawing/2014/main" id="{5F0A1C8C-E7A7-E398-D3FD-B7C72B5B4F3E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67224" y="2985997"/>
            <a:ext cx="257119" cy="257119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>
                <a:solidFill>
                  <a:schemeClr val="bg1"/>
                </a:solidFill>
              </a:rPr>
              <a:t>4</a:t>
            </a:r>
            <a:endParaRPr lang="en-AU" altLang="en-US" sz="1200" b="1" kern="0" dirty="0">
              <a:solidFill>
                <a:schemeClr val="bg1"/>
              </a:solidFill>
            </a:endParaRPr>
          </a:p>
        </p:txBody>
      </p:sp>
      <p:sp>
        <p:nvSpPr>
          <p:cNvPr id="28" name="Rectangle 10">
            <a:extLst>
              <a:ext uri="{FF2B5EF4-FFF2-40B4-BE49-F238E27FC236}">
                <a16:creationId xmlns:a16="http://schemas.microsoft.com/office/drawing/2014/main" id="{24A67FBD-5E45-6649-F53E-185D0B09E85F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blackWhite">
          <a:xfrm>
            <a:off x="3287709" y="3488076"/>
            <a:ext cx="554756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Адаптивное настраиваемое рабочее место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ru-RU" sz="1200" dirty="0">
                <a:latin typeface="+mn-lt"/>
              </a:rPr>
              <a:t> сохранение настроек рабочего стола (высота стола, направление свечения лампы, прочие по запросу) и перенос настроек на новое рабочее место.</a:t>
            </a:r>
          </a:p>
        </p:txBody>
      </p:sp>
      <p:sp>
        <p:nvSpPr>
          <p:cNvPr id="29" name="Oval 33">
            <a:extLst>
              <a:ext uri="{FF2B5EF4-FFF2-40B4-BE49-F238E27FC236}">
                <a16:creationId xmlns:a16="http://schemas.microsoft.com/office/drawing/2014/main" id="{733112DC-641F-96C3-8BC4-5F0CE468DC73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67224" y="3464260"/>
            <a:ext cx="257119" cy="257119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>
                <a:solidFill>
                  <a:schemeClr val="bg1"/>
                </a:solidFill>
              </a:rPr>
              <a:t>5</a:t>
            </a:r>
            <a:endParaRPr lang="en-AU" altLang="en-US" sz="1200" b="1" kern="0" dirty="0">
              <a:solidFill>
                <a:schemeClr val="bg1"/>
              </a:solidFill>
            </a:endParaRPr>
          </a:p>
        </p:txBody>
      </p:sp>
      <p:sp>
        <p:nvSpPr>
          <p:cNvPr id="30" name="Rectangle 10">
            <a:extLst>
              <a:ext uri="{FF2B5EF4-FFF2-40B4-BE49-F238E27FC236}">
                <a16:creationId xmlns:a16="http://schemas.microsoft.com/office/drawing/2014/main" id="{39A204CB-6568-2A11-7538-B73182D2B230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blackWhite">
          <a:xfrm>
            <a:off x="3287709" y="4243789"/>
            <a:ext cx="55475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Технические инструменты для управления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ru-RU" sz="1200" dirty="0">
                <a:latin typeface="+mn-lt"/>
              </a:rPr>
              <a:t> информационные электронные планшеты, индикаторы.</a:t>
            </a:r>
          </a:p>
        </p:txBody>
      </p:sp>
      <p:sp>
        <p:nvSpPr>
          <p:cNvPr id="31" name="Oval 33">
            <a:extLst>
              <a:ext uri="{FF2B5EF4-FFF2-40B4-BE49-F238E27FC236}">
                <a16:creationId xmlns:a16="http://schemas.microsoft.com/office/drawing/2014/main" id="{ACEA43DF-0712-A7F8-CCD9-121044666FDE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67224" y="4215377"/>
            <a:ext cx="257119" cy="25711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/>
              <a:t>6</a:t>
            </a:r>
            <a:endParaRPr lang="en-AU" altLang="en-US" sz="1200" b="1" kern="0" dirty="0"/>
          </a:p>
        </p:txBody>
      </p:sp>
      <p:sp>
        <p:nvSpPr>
          <p:cNvPr id="32" name="Rectangle 10">
            <a:extLst>
              <a:ext uri="{FF2B5EF4-FFF2-40B4-BE49-F238E27FC236}">
                <a16:creationId xmlns:a16="http://schemas.microsoft.com/office/drawing/2014/main" id="{5A236671-B40D-CE3B-92E6-EC968843A056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blackWhite">
          <a:xfrm>
            <a:off x="3287709" y="4706792"/>
            <a:ext cx="554756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Умная кухня</a:t>
            </a:r>
          </a:p>
        </p:txBody>
      </p:sp>
      <p:sp>
        <p:nvSpPr>
          <p:cNvPr id="33" name="Oval 33">
            <a:extLst>
              <a:ext uri="{FF2B5EF4-FFF2-40B4-BE49-F238E27FC236}">
                <a16:creationId xmlns:a16="http://schemas.microsoft.com/office/drawing/2014/main" id="{8FD0B92A-5287-E065-48D5-D1AC555A1086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67224" y="4669067"/>
            <a:ext cx="257119" cy="25711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/>
              <a:t>7</a:t>
            </a:r>
            <a:endParaRPr lang="en-AU" altLang="en-US" sz="1200" b="1" kern="0" dirty="0"/>
          </a:p>
        </p:txBody>
      </p:sp>
      <p:sp>
        <p:nvSpPr>
          <p:cNvPr id="34" name="Rectangle 10">
            <a:extLst>
              <a:ext uri="{FF2B5EF4-FFF2-40B4-BE49-F238E27FC236}">
                <a16:creationId xmlns:a16="http://schemas.microsoft.com/office/drawing/2014/main" id="{CC98763C-227A-B4E3-300E-1F3BA873CA04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blackWhite">
          <a:xfrm>
            <a:off x="3287709" y="5019857"/>
            <a:ext cx="554756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Анализ утилизации пространства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en-GB" sz="1200" dirty="0">
                <a:latin typeface="+mn-lt"/>
              </a:rPr>
              <a:t>AI– based </a:t>
            </a:r>
            <a:r>
              <a:rPr lang="ru-RU" sz="1200" dirty="0">
                <a:latin typeface="+mn-lt"/>
              </a:rPr>
              <a:t>анализ отклонений (нехарактерное скопление людей, востребованность в инвентаре) и выдача рекомендаций.</a:t>
            </a:r>
          </a:p>
        </p:txBody>
      </p:sp>
      <p:sp>
        <p:nvSpPr>
          <p:cNvPr id="35" name="Oval 33">
            <a:extLst>
              <a:ext uri="{FF2B5EF4-FFF2-40B4-BE49-F238E27FC236}">
                <a16:creationId xmlns:a16="http://schemas.microsoft.com/office/drawing/2014/main" id="{B5C0153C-F713-0D43-B3D0-2EC154FC1F93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67224" y="4986242"/>
            <a:ext cx="257119" cy="257119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>
                <a:solidFill>
                  <a:schemeClr val="bg1"/>
                </a:solidFill>
              </a:rPr>
              <a:t>8</a:t>
            </a:r>
            <a:endParaRPr lang="en-AU" altLang="en-US" sz="1200" b="1" kern="0" dirty="0">
              <a:solidFill>
                <a:schemeClr val="bg1"/>
              </a:solidFill>
            </a:endParaRPr>
          </a:p>
        </p:txBody>
      </p:sp>
      <p:sp>
        <p:nvSpPr>
          <p:cNvPr id="36" name="Rectangle 10">
            <a:extLst>
              <a:ext uri="{FF2B5EF4-FFF2-40B4-BE49-F238E27FC236}">
                <a16:creationId xmlns:a16="http://schemas.microsoft.com/office/drawing/2014/main" id="{244449C2-A3D3-1ADC-FCE1-C0B9311BFAD4}"/>
              </a:ext>
            </a:extLst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blackWhite">
          <a:xfrm>
            <a:off x="3287709" y="5659449"/>
            <a:ext cx="554756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Анализ заполненности рабочих мест </a:t>
            </a:r>
            <a:r>
              <a:rPr lang="ru-RU" sz="1200" dirty="0">
                <a:latin typeface="+mn-lt"/>
              </a:rPr>
              <a:t>рекомендации по сокращению</a:t>
            </a:r>
          </a:p>
        </p:txBody>
      </p:sp>
      <p:sp>
        <p:nvSpPr>
          <p:cNvPr id="37" name="Oval 33">
            <a:extLst>
              <a:ext uri="{FF2B5EF4-FFF2-40B4-BE49-F238E27FC236}">
                <a16:creationId xmlns:a16="http://schemas.microsoft.com/office/drawing/2014/main" id="{54D0B45A-1947-61CE-B634-7DCF42171160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67224" y="5626419"/>
            <a:ext cx="257119" cy="257119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>
                <a:solidFill>
                  <a:schemeClr val="bg1"/>
                </a:solidFill>
              </a:rPr>
              <a:t>9</a:t>
            </a:r>
            <a:endParaRPr lang="en-AU" altLang="en-US" sz="1200" b="1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352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1CFD6E-6A3B-5CC9-88DA-8DBE4D143A39}"/>
              </a:ext>
            </a:extLst>
          </p:cNvPr>
          <p:cNvSpPr txBox="1"/>
          <p:nvPr/>
        </p:nvSpPr>
        <p:spPr>
          <a:xfrm>
            <a:off x="9774352" y="144379"/>
            <a:ext cx="168668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000" dirty="0"/>
              <a:t>Презентация инвесторам</a:t>
            </a:r>
            <a:r>
              <a:rPr lang="ru-RU" sz="1000" b="1" dirty="0">
                <a:solidFill>
                  <a:schemeClr val="accent5"/>
                </a:solidFill>
              </a:rPr>
              <a:t> / 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8630FA79-DD4A-BE2E-C3A8-63CF06A2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8787" y="144378"/>
            <a:ext cx="376067" cy="241301"/>
          </a:xfrm>
        </p:spPr>
        <p:txBody>
          <a:bodyPr/>
          <a:lstStyle/>
          <a:p>
            <a:pPr algn="ctr"/>
            <a:fld id="{DABAC4D9-511D-264E-BD43-5085AD3C7F6B}" type="slidenum">
              <a:rPr lang="ru-RU">
                <a:solidFill>
                  <a:schemeClr val="tx1"/>
                </a:solidFill>
              </a:rPr>
              <a:pPr algn="ctr"/>
              <a:t>10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E80907-C7AD-136F-BB9E-43507CE6FE4B}"/>
              </a:ext>
            </a:extLst>
          </p:cNvPr>
          <p:cNvSpPr txBox="1"/>
          <p:nvPr/>
        </p:nvSpPr>
        <p:spPr>
          <a:xfrm>
            <a:off x="227013" y="469219"/>
            <a:ext cx="9432925" cy="338554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ru-RU" sz="1600" b="1" dirty="0"/>
              <a:t>Структура системы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BF1BE69-949E-5A87-38CF-F1F1912BC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47" y="152474"/>
            <a:ext cx="1012415" cy="24130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C33AFDA-FEF2-243D-70F4-7C3B9842F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137" y="842962"/>
            <a:ext cx="9229725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86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1CFD6E-6A3B-5CC9-88DA-8DBE4D143A39}"/>
              </a:ext>
            </a:extLst>
          </p:cNvPr>
          <p:cNvSpPr txBox="1"/>
          <p:nvPr/>
        </p:nvSpPr>
        <p:spPr>
          <a:xfrm>
            <a:off x="9774352" y="144379"/>
            <a:ext cx="168668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000" dirty="0"/>
              <a:t>Презентация инвесторам</a:t>
            </a:r>
            <a:r>
              <a:rPr lang="ru-RU" sz="1000" b="1" dirty="0">
                <a:solidFill>
                  <a:schemeClr val="accent5"/>
                </a:solidFill>
              </a:rPr>
              <a:t> / 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8630FA79-DD4A-BE2E-C3A8-63CF06A2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8787" y="144378"/>
            <a:ext cx="376067" cy="241301"/>
          </a:xfrm>
        </p:spPr>
        <p:txBody>
          <a:bodyPr/>
          <a:lstStyle/>
          <a:p>
            <a:pPr algn="ctr"/>
            <a:fld id="{DABAC4D9-511D-264E-BD43-5085AD3C7F6B}" type="slidenum">
              <a:rPr lang="ru-RU">
                <a:solidFill>
                  <a:schemeClr val="tx1"/>
                </a:solidFill>
              </a:rPr>
              <a:pPr algn="ctr"/>
              <a:t>11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E80907-C7AD-136F-BB9E-43507CE6FE4B}"/>
              </a:ext>
            </a:extLst>
          </p:cNvPr>
          <p:cNvSpPr txBox="1"/>
          <p:nvPr/>
        </p:nvSpPr>
        <p:spPr>
          <a:xfrm>
            <a:off x="227013" y="469219"/>
            <a:ext cx="9432925" cy="338554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ru-RU" sz="1600" b="1" dirty="0"/>
              <a:t>Планируемые на ближайшее время решения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BF1BE69-949E-5A87-38CF-F1F1912BCF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5247" y="152474"/>
            <a:ext cx="1012415" cy="241301"/>
          </a:xfrm>
          <a:prstGeom prst="rect">
            <a:avLst/>
          </a:prstGeom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81F25324-4122-811B-AA82-8A7959DB30EF}"/>
              </a:ext>
            </a:extLst>
          </p:cNvPr>
          <p:cNvSpPr>
            <a:spLocks/>
          </p:cNvSpPr>
          <p:nvPr/>
        </p:nvSpPr>
        <p:spPr bwMode="gray">
          <a:xfrm>
            <a:off x="2939506" y="1040501"/>
            <a:ext cx="6090773" cy="4990062"/>
          </a:xfrm>
          <a:prstGeom prst="rect">
            <a:avLst/>
          </a:prstGeom>
          <a:solidFill>
            <a:schemeClr val="bg1"/>
          </a:solidFill>
          <a:ln w="19050">
            <a:solidFill>
              <a:srgbClr val="1AA1B3"/>
            </a:solidFill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99C459F7-80E7-ECE1-2256-34D61C84065A}"/>
              </a:ext>
            </a:extLst>
          </p:cNvPr>
          <p:cNvSpPr>
            <a:spLocks/>
          </p:cNvSpPr>
          <p:nvPr/>
        </p:nvSpPr>
        <p:spPr bwMode="gray">
          <a:xfrm>
            <a:off x="2931915" y="1040501"/>
            <a:ext cx="6090773" cy="321197"/>
          </a:xfrm>
          <a:prstGeom prst="rect">
            <a:avLst/>
          </a:prstGeom>
          <a:solidFill>
            <a:srgbClr val="1AA1B3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23BDE6E4-FA15-FE80-3383-5DE58AD79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7123" y="1116392"/>
            <a:ext cx="335953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altLang="zh-CN" sz="1200" b="1" dirty="0">
                <a:solidFill>
                  <a:schemeClr val="bg1"/>
                </a:solidFill>
                <a:latin typeface="+mn-lt"/>
                <a:ea typeface="SimSun" pitchFamily="2" charset="-122"/>
              </a:rPr>
              <a:t>Описание решений</a:t>
            </a:r>
            <a:endParaRPr lang="en-US" altLang="zh-CN" sz="1200" b="1" dirty="0">
              <a:solidFill>
                <a:schemeClr val="bg1"/>
              </a:solidFill>
              <a:latin typeface="+mn-lt"/>
              <a:ea typeface="SimSun" pitchFamily="2" charset="-122"/>
            </a:endParaRPr>
          </a:p>
        </p:txBody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AE93CE72-DB63-8776-F292-AF766584CEAC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blackWhite">
          <a:xfrm>
            <a:off x="3411859" y="1430357"/>
            <a:ext cx="55475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Бронь рабочего места и переговорных комнат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en-GB" sz="1200" dirty="0">
                <a:latin typeface="+mn-lt"/>
              </a:rPr>
              <a:t>WEB – </a:t>
            </a:r>
            <a:r>
              <a:rPr lang="ru-RU" sz="1200" dirty="0">
                <a:latin typeface="+mn-lt"/>
              </a:rPr>
              <a:t>интерфейс для ручного выбора места.</a:t>
            </a:r>
          </a:p>
        </p:txBody>
      </p:sp>
      <p:sp>
        <p:nvSpPr>
          <p:cNvPr id="21" name="Oval 33">
            <a:extLst>
              <a:ext uri="{FF2B5EF4-FFF2-40B4-BE49-F238E27FC236}">
                <a16:creationId xmlns:a16="http://schemas.microsoft.com/office/drawing/2014/main" id="{2EA2A3D4-0C6E-FC33-413D-FF88B3297B8F}"/>
              </a:ext>
            </a:extLst>
          </p:cNvPr>
          <p:cNvSpPr>
            <a:spLocks noChangeArrowheads="1"/>
          </p:cNvSpPr>
          <p:nvPr/>
        </p:nvSpPr>
        <p:spPr bwMode="gray">
          <a:xfrm>
            <a:off x="3047123" y="1412474"/>
            <a:ext cx="257119" cy="257119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altLang="en-US" sz="1200" b="1" kern="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2EAF7E98-AACD-AB01-F43D-721EDF5FD302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blackWhite">
          <a:xfrm>
            <a:off x="3367608" y="1901963"/>
            <a:ext cx="554756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en-GB" sz="1200" b="1" dirty="0">
                <a:latin typeface="+mn-lt"/>
              </a:rPr>
              <a:t>Face ID</a:t>
            </a:r>
            <a:endParaRPr lang="ru-RU" sz="1200" b="1" dirty="0">
              <a:latin typeface="+mn-lt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ru-RU" sz="1200" dirty="0">
                <a:latin typeface="+mn-lt"/>
              </a:rPr>
              <a:t>внедрение биометрического ключа для доступа в зоны площадки;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ru-RU" sz="1200" dirty="0">
                <a:latin typeface="+mn-lt"/>
              </a:rPr>
              <a:t>бронирование и пр. действия на территории через </a:t>
            </a:r>
            <a:r>
              <a:rPr lang="en-GB" sz="1200" dirty="0">
                <a:latin typeface="+mn-lt"/>
              </a:rPr>
              <a:t>Face ID</a:t>
            </a:r>
            <a:endParaRPr lang="ru-RU" sz="1200" dirty="0">
              <a:latin typeface="+mn-lt"/>
            </a:endParaRPr>
          </a:p>
        </p:txBody>
      </p:sp>
      <p:sp>
        <p:nvSpPr>
          <p:cNvPr id="23" name="Oval 33">
            <a:extLst>
              <a:ext uri="{FF2B5EF4-FFF2-40B4-BE49-F238E27FC236}">
                <a16:creationId xmlns:a16="http://schemas.microsoft.com/office/drawing/2014/main" id="{E4A6F6DC-F8C7-67D8-5357-13FC97AC30AC}"/>
              </a:ext>
            </a:extLst>
          </p:cNvPr>
          <p:cNvSpPr>
            <a:spLocks noChangeArrowheads="1"/>
          </p:cNvSpPr>
          <p:nvPr/>
        </p:nvSpPr>
        <p:spPr bwMode="gray">
          <a:xfrm>
            <a:off x="3047123" y="1868348"/>
            <a:ext cx="257119" cy="257119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>
                <a:solidFill>
                  <a:schemeClr val="bg1"/>
                </a:solidFill>
              </a:rPr>
              <a:t>2</a:t>
            </a:r>
            <a:endParaRPr lang="en-AU" altLang="en-US" sz="1200" b="1" kern="0" dirty="0">
              <a:solidFill>
                <a:schemeClr val="bg1"/>
              </a:solidFill>
            </a:endParaRPr>
          </a:p>
        </p:txBody>
      </p:sp>
      <p:sp>
        <p:nvSpPr>
          <p:cNvPr id="24" name="Rectangle 10">
            <a:extLst>
              <a:ext uri="{FF2B5EF4-FFF2-40B4-BE49-F238E27FC236}">
                <a16:creationId xmlns:a16="http://schemas.microsoft.com/office/drawing/2014/main" id="{E981E948-C432-AEF2-D6E4-130D5DFD023C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blackWhite">
          <a:xfrm>
            <a:off x="3367608" y="2563478"/>
            <a:ext cx="55475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Контроль чистоты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ru-RU" sz="1200" dirty="0">
                <a:latin typeface="+mn-lt"/>
              </a:rPr>
              <a:t> </a:t>
            </a:r>
            <a:r>
              <a:rPr lang="en-GB" sz="1200" dirty="0">
                <a:latin typeface="+mn-lt"/>
              </a:rPr>
              <a:t>AI – </a:t>
            </a:r>
            <a:r>
              <a:rPr lang="ru-RU" sz="1200" dirty="0">
                <a:latin typeface="+mn-lt"/>
              </a:rPr>
              <a:t>распознавание мусора, автоматическое оформление заявок</a:t>
            </a:r>
          </a:p>
        </p:txBody>
      </p:sp>
      <p:sp>
        <p:nvSpPr>
          <p:cNvPr id="25" name="Oval 33">
            <a:extLst>
              <a:ext uri="{FF2B5EF4-FFF2-40B4-BE49-F238E27FC236}">
                <a16:creationId xmlns:a16="http://schemas.microsoft.com/office/drawing/2014/main" id="{541165EF-00B3-0E46-0583-32E3CA327981}"/>
              </a:ext>
            </a:extLst>
          </p:cNvPr>
          <p:cNvSpPr>
            <a:spLocks noChangeArrowheads="1"/>
          </p:cNvSpPr>
          <p:nvPr/>
        </p:nvSpPr>
        <p:spPr bwMode="gray">
          <a:xfrm>
            <a:off x="3047123" y="2535066"/>
            <a:ext cx="257119" cy="257119"/>
          </a:xfrm>
          <a:prstGeom prst="ellipse">
            <a:avLst/>
          </a:prstGeom>
          <a:solidFill>
            <a:srgbClr val="EF777F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200" b="1" kern="0" dirty="0">
                <a:solidFill>
                  <a:schemeClr val="bg1"/>
                </a:solidFill>
              </a:rPr>
              <a:t>3</a:t>
            </a:r>
            <a:endParaRPr lang="en-AU" altLang="en-US" sz="1200" b="1" kern="0" dirty="0">
              <a:solidFill>
                <a:schemeClr val="bg1"/>
              </a:solidFill>
            </a:endParaRP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5ADBB476-D973-81D6-FBD2-76CD2A300771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blackWhite">
          <a:xfrm>
            <a:off x="3367608" y="3005531"/>
            <a:ext cx="55475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Система «умный дом»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ru-RU" sz="1200" dirty="0">
                <a:latin typeface="+mn-lt"/>
              </a:rPr>
              <a:t> автоматизация интенсивности света, температуры, контроль штор.</a:t>
            </a:r>
          </a:p>
        </p:txBody>
      </p:sp>
      <p:sp>
        <p:nvSpPr>
          <p:cNvPr id="27" name="Oval 33">
            <a:extLst>
              <a:ext uri="{FF2B5EF4-FFF2-40B4-BE49-F238E27FC236}">
                <a16:creationId xmlns:a16="http://schemas.microsoft.com/office/drawing/2014/main" id="{5F0A1C8C-E7A7-E398-D3FD-B7C72B5B4F3E}"/>
              </a:ext>
            </a:extLst>
          </p:cNvPr>
          <p:cNvSpPr>
            <a:spLocks noChangeArrowheads="1"/>
          </p:cNvSpPr>
          <p:nvPr/>
        </p:nvSpPr>
        <p:spPr bwMode="gray">
          <a:xfrm>
            <a:off x="3047123" y="2977119"/>
            <a:ext cx="257119" cy="257119"/>
          </a:xfrm>
          <a:prstGeom prst="ellipse">
            <a:avLst/>
          </a:prstGeom>
          <a:solidFill>
            <a:srgbClr val="EF777F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>
                <a:solidFill>
                  <a:schemeClr val="bg1"/>
                </a:solidFill>
              </a:rPr>
              <a:t>4</a:t>
            </a:r>
            <a:endParaRPr lang="en-AU" altLang="en-US" sz="1200" b="1" kern="0" dirty="0">
              <a:solidFill>
                <a:schemeClr val="bg1"/>
              </a:solidFill>
            </a:endParaRPr>
          </a:p>
        </p:txBody>
      </p:sp>
      <p:sp>
        <p:nvSpPr>
          <p:cNvPr id="28" name="Rectangle 10">
            <a:extLst>
              <a:ext uri="{FF2B5EF4-FFF2-40B4-BE49-F238E27FC236}">
                <a16:creationId xmlns:a16="http://schemas.microsoft.com/office/drawing/2014/main" id="{24A67FBD-5E45-6649-F53E-185D0B09E85F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blackWhite">
          <a:xfrm>
            <a:off x="3367608" y="3479198"/>
            <a:ext cx="554756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Адаптивное настраиваемое рабочее место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ru-RU" sz="1200" dirty="0">
                <a:latin typeface="+mn-lt"/>
              </a:rPr>
              <a:t> сохранение настроек рабочего стола (высота стола, направление свечения лампы, прочие по запросу) и перенос настроек на новое рабочее место.</a:t>
            </a:r>
          </a:p>
        </p:txBody>
      </p:sp>
      <p:sp>
        <p:nvSpPr>
          <p:cNvPr id="29" name="Oval 33">
            <a:extLst>
              <a:ext uri="{FF2B5EF4-FFF2-40B4-BE49-F238E27FC236}">
                <a16:creationId xmlns:a16="http://schemas.microsoft.com/office/drawing/2014/main" id="{733112DC-641F-96C3-8BC4-5F0CE468DC73}"/>
              </a:ext>
            </a:extLst>
          </p:cNvPr>
          <p:cNvSpPr>
            <a:spLocks noChangeArrowheads="1"/>
          </p:cNvSpPr>
          <p:nvPr/>
        </p:nvSpPr>
        <p:spPr bwMode="gray">
          <a:xfrm>
            <a:off x="3047123" y="3455382"/>
            <a:ext cx="257119" cy="257119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>
                <a:solidFill>
                  <a:schemeClr val="bg1"/>
                </a:solidFill>
              </a:rPr>
              <a:t>5</a:t>
            </a:r>
            <a:endParaRPr lang="en-AU" altLang="en-US" sz="1200" b="1" kern="0" dirty="0">
              <a:solidFill>
                <a:schemeClr val="bg1"/>
              </a:solidFill>
            </a:endParaRPr>
          </a:p>
        </p:txBody>
      </p:sp>
      <p:sp>
        <p:nvSpPr>
          <p:cNvPr id="30" name="Rectangle 10">
            <a:extLst>
              <a:ext uri="{FF2B5EF4-FFF2-40B4-BE49-F238E27FC236}">
                <a16:creationId xmlns:a16="http://schemas.microsoft.com/office/drawing/2014/main" id="{39A204CB-6568-2A11-7538-B73182D2B230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blackWhite">
          <a:xfrm>
            <a:off x="3367608" y="4234911"/>
            <a:ext cx="55475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Технические инструменты для управления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ru-RU" sz="1200" dirty="0">
                <a:latin typeface="+mn-lt"/>
              </a:rPr>
              <a:t> информационные электронные планшеты, индикаторы.</a:t>
            </a:r>
          </a:p>
        </p:txBody>
      </p:sp>
      <p:sp>
        <p:nvSpPr>
          <p:cNvPr id="31" name="Oval 33">
            <a:extLst>
              <a:ext uri="{FF2B5EF4-FFF2-40B4-BE49-F238E27FC236}">
                <a16:creationId xmlns:a16="http://schemas.microsoft.com/office/drawing/2014/main" id="{ACEA43DF-0712-A7F8-CCD9-121044666FDE}"/>
              </a:ext>
            </a:extLst>
          </p:cNvPr>
          <p:cNvSpPr>
            <a:spLocks noChangeArrowheads="1"/>
          </p:cNvSpPr>
          <p:nvPr/>
        </p:nvSpPr>
        <p:spPr bwMode="gray">
          <a:xfrm>
            <a:off x="3047123" y="4206499"/>
            <a:ext cx="257119" cy="25711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/>
              <a:t>6</a:t>
            </a:r>
            <a:endParaRPr lang="en-AU" altLang="en-US" sz="1200" b="1" kern="0" dirty="0"/>
          </a:p>
        </p:txBody>
      </p:sp>
      <p:sp>
        <p:nvSpPr>
          <p:cNvPr id="32" name="Rectangle 10">
            <a:extLst>
              <a:ext uri="{FF2B5EF4-FFF2-40B4-BE49-F238E27FC236}">
                <a16:creationId xmlns:a16="http://schemas.microsoft.com/office/drawing/2014/main" id="{5A236671-B40D-CE3B-92E6-EC968843A056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blackWhite">
          <a:xfrm>
            <a:off x="3367608" y="4697914"/>
            <a:ext cx="554756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Умная кухня</a:t>
            </a:r>
          </a:p>
        </p:txBody>
      </p:sp>
      <p:sp>
        <p:nvSpPr>
          <p:cNvPr id="33" name="Oval 33">
            <a:extLst>
              <a:ext uri="{FF2B5EF4-FFF2-40B4-BE49-F238E27FC236}">
                <a16:creationId xmlns:a16="http://schemas.microsoft.com/office/drawing/2014/main" id="{8FD0B92A-5287-E065-48D5-D1AC555A1086}"/>
              </a:ext>
            </a:extLst>
          </p:cNvPr>
          <p:cNvSpPr>
            <a:spLocks noChangeArrowheads="1"/>
          </p:cNvSpPr>
          <p:nvPr/>
        </p:nvSpPr>
        <p:spPr bwMode="gray">
          <a:xfrm>
            <a:off x="3047123" y="4660189"/>
            <a:ext cx="257119" cy="25711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/>
              <a:t>7</a:t>
            </a:r>
            <a:endParaRPr lang="en-AU" altLang="en-US" sz="1200" b="1" kern="0" dirty="0"/>
          </a:p>
        </p:txBody>
      </p:sp>
      <p:sp>
        <p:nvSpPr>
          <p:cNvPr id="34" name="Rectangle 10">
            <a:extLst>
              <a:ext uri="{FF2B5EF4-FFF2-40B4-BE49-F238E27FC236}">
                <a16:creationId xmlns:a16="http://schemas.microsoft.com/office/drawing/2014/main" id="{CC98763C-227A-B4E3-300E-1F3BA873CA04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blackWhite">
          <a:xfrm>
            <a:off x="3367608" y="5010979"/>
            <a:ext cx="554756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Анализ утилизации пространства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Font typeface="Системный шрифт, обычный"/>
              <a:buChar char="‣"/>
            </a:pPr>
            <a:r>
              <a:rPr lang="en-GB" sz="1200" dirty="0">
                <a:latin typeface="+mn-lt"/>
              </a:rPr>
              <a:t>AI– based </a:t>
            </a:r>
            <a:r>
              <a:rPr lang="ru-RU" sz="1200" dirty="0">
                <a:latin typeface="+mn-lt"/>
              </a:rPr>
              <a:t>анализ отклонений (нехарактерное скопление людей, востребованность в инвентаре) и выдача рекомендаций.</a:t>
            </a:r>
          </a:p>
        </p:txBody>
      </p:sp>
      <p:sp>
        <p:nvSpPr>
          <p:cNvPr id="35" name="Oval 33">
            <a:extLst>
              <a:ext uri="{FF2B5EF4-FFF2-40B4-BE49-F238E27FC236}">
                <a16:creationId xmlns:a16="http://schemas.microsoft.com/office/drawing/2014/main" id="{B5C0153C-F713-0D43-B3D0-2EC154FC1F93}"/>
              </a:ext>
            </a:extLst>
          </p:cNvPr>
          <p:cNvSpPr>
            <a:spLocks noChangeArrowheads="1"/>
          </p:cNvSpPr>
          <p:nvPr/>
        </p:nvSpPr>
        <p:spPr bwMode="gray">
          <a:xfrm>
            <a:off x="3047123" y="4977364"/>
            <a:ext cx="257119" cy="257119"/>
          </a:xfrm>
          <a:prstGeom prst="ellipse">
            <a:avLst/>
          </a:prstGeom>
          <a:solidFill>
            <a:srgbClr val="EF777F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>
                <a:solidFill>
                  <a:schemeClr val="bg1"/>
                </a:solidFill>
              </a:rPr>
              <a:t>8</a:t>
            </a:r>
            <a:endParaRPr lang="en-AU" altLang="en-US" sz="1200" b="1" kern="0" dirty="0">
              <a:solidFill>
                <a:schemeClr val="bg1"/>
              </a:solidFill>
            </a:endParaRPr>
          </a:p>
        </p:txBody>
      </p:sp>
      <p:sp>
        <p:nvSpPr>
          <p:cNvPr id="36" name="Rectangle 10">
            <a:extLst>
              <a:ext uri="{FF2B5EF4-FFF2-40B4-BE49-F238E27FC236}">
                <a16:creationId xmlns:a16="http://schemas.microsoft.com/office/drawing/2014/main" id="{244449C2-A3D3-1ADC-FCE1-C0B9311BFAD4}"/>
              </a:ext>
            </a:extLst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blackWhite">
          <a:xfrm>
            <a:off x="3367608" y="5650571"/>
            <a:ext cx="554756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defTabSz="895350">
              <a:buClr>
                <a:schemeClr val="tx2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193675" indent="-192088" defTabSz="895350">
              <a:buClr>
                <a:schemeClr val="tx2"/>
              </a:buClr>
              <a:buSzPct val="125000"/>
              <a:buFont typeface="Arial" pitchFamily="34" charset="0"/>
              <a:buChar char="▪"/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457200" indent="-261938" defTabSz="895350">
              <a:buClr>
                <a:schemeClr val="tx2"/>
              </a:buClr>
              <a:buSzPct val="120000"/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614363" indent="-155575" defTabSz="895350">
              <a:buClr>
                <a:schemeClr val="tx2"/>
              </a:buClr>
              <a:buSzPct val="120000"/>
              <a:buFont typeface="Arial" pitchFamily="34" charset="0"/>
              <a:buChar char="▫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46125" indent="-130175" defTabSz="895350"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itchFamily="34" charset="0"/>
              <a:buChar char="-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66"/>
              </a:buClr>
            </a:pPr>
            <a:r>
              <a:rPr lang="ru-RU" sz="1200" b="1" dirty="0">
                <a:latin typeface="+mn-lt"/>
              </a:rPr>
              <a:t>Анализ заполненности рабочих мест </a:t>
            </a:r>
            <a:r>
              <a:rPr lang="ru-RU" sz="1200" dirty="0">
                <a:latin typeface="+mn-lt"/>
              </a:rPr>
              <a:t>рекомендации по сокращению</a:t>
            </a:r>
          </a:p>
        </p:txBody>
      </p:sp>
      <p:sp>
        <p:nvSpPr>
          <p:cNvPr id="37" name="Oval 33">
            <a:extLst>
              <a:ext uri="{FF2B5EF4-FFF2-40B4-BE49-F238E27FC236}">
                <a16:creationId xmlns:a16="http://schemas.microsoft.com/office/drawing/2014/main" id="{54D0B45A-1947-61CE-B634-7DCF42171160}"/>
              </a:ext>
            </a:extLst>
          </p:cNvPr>
          <p:cNvSpPr>
            <a:spLocks noChangeArrowheads="1"/>
          </p:cNvSpPr>
          <p:nvPr/>
        </p:nvSpPr>
        <p:spPr bwMode="gray">
          <a:xfrm>
            <a:off x="3047123" y="5617541"/>
            <a:ext cx="257119" cy="257119"/>
          </a:xfrm>
          <a:prstGeom prst="ellipse">
            <a:avLst/>
          </a:prstGeom>
          <a:solidFill>
            <a:srgbClr val="1AA1B3"/>
          </a:solidFill>
          <a:ln w="12700">
            <a:solidFill>
              <a:schemeClr val="bg1"/>
            </a:solidFill>
          </a:ln>
          <a:effectLst/>
        </p:spPr>
        <p:txBody>
          <a:bodyPr wrap="none" lIns="36727" tIns="36727" rIns="36727" bIns="3672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200" b="1" kern="0" dirty="0">
                <a:solidFill>
                  <a:schemeClr val="bg1"/>
                </a:solidFill>
              </a:rPr>
              <a:t>9</a:t>
            </a:r>
            <a:endParaRPr lang="en-AU" altLang="en-US" sz="1200" b="1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338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1CFD6E-6A3B-5CC9-88DA-8DBE4D143A39}"/>
              </a:ext>
            </a:extLst>
          </p:cNvPr>
          <p:cNvSpPr txBox="1"/>
          <p:nvPr/>
        </p:nvSpPr>
        <p:spPr>
          <a:xfrm>
            <a:off x="9774352" y="144379"/>
            <a:ext cx="168668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000" dirty="0"/>
              <a:t>Презентация инвесторам</a:t>
            </a:r>
            <a:r>
              <a:rPr lang="ru-RU" sz="1000" b="1" dirty="0">
                <a:solidFill>
                  <a:schemeClr val="accent5"/>
                </a:solidFill>
              </a:rPr>
              <a:t> / 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8630FA79-DD4A-BE2E-C3A8-63CF06A2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8787" y="144378"/>
            <a:ext cx="376067" cy="241301"/>
          </a:xfrm>
        </p:spPr>
        <p:txBody>
          <a:bodyPr/>
          <a:lstStyle/>
          <a:p>
            <a:pPr algn="ctr"/>
            <a:fld id="{DABAC4D9-511D-264E-BD43-5085AD3C7F6B}" type="slidenum">
              <a:rPr lang="ru-RU">
                <a:solidFill>
                  <a:schemeClr val="tx1"/>
                </a:solidFill>
              </a:rPr>
              <a:pPr algn="ctr"/>
              <a:t>12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E80907-C7AD-136F-BB9E-43507CE6FE4B}"/>
              </a:ext>
            </a:extLst>
          </p:cNvPr>
          <p:cNvSpPr txBox="1"/>
          <p:nvPr/>
        </p:nvSpPr>
        <p:spPr>
          <a:xfrm>
            <a:off x="3845280" y="3013501"/>
            <a:ext cx="4501440" cy="830997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ru-RU" sz="4800" b="1" dirty="0"/>
              <a:t>ПРИЛОЖЕНИЯ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BF1BE69-949E-5A87-38CF-F1F1912BC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47" y="152474"/>
            <a:ext cx="1012415" cy="24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64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1CFD6E-6A3B-5CC9-88DA-8DBE4D143A39}"/>
              </a:ext>
            </a:extLst>
          </p:cNvPr>
          <p:cNvSpPr txBox="1"/>
          <p:nvPr/>
        </p:nvSpPr>
        <p:spPr>
          <a:xfrm>
            <a:off x="9774352" y="144379"/>
            <a:ext cx="168668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000" dirty="0"/>
              <a:t>Презентация инвесторам</a:t>
            </a:r>
            <a:r>
              <a:rPr lang="ru-RU" sz="1000" b="1" dirty="0">
                <a:solidFill>
                  <a:schemeClr val="accent5"/>
                </a:solidFill>
              </a:rPr>
              <a:t> / 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8630FA79-DD4A-BE2E-C3A8-63CF06A2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8788" y="144378"/>
            <a:ext cx="376066" cy="241301"/>
          </a:xfrm>
        </p:spPr>
        <p:txBody>
          <a:bodyPr/>
          <a:lstStyle/>
          <a:p>
            <a:pPr algn="ctr"/>
            <a:fld id="{DABAC4D9-511D-264E-BD43-5085AD3C7F6B}" type="slidenum">
              <a:rPr lang="ru-RU">
                <a:solidFill>
                  <a:schemeClr val="tx1"/>
                </a:solidFill>
              </a:rPr>
              <a:pPr algn="ctr"/>
              <a:t>13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E80907-C7AD-136F-BB9E-43507CE6FE4B}"/>
              </a:ext>
            </a:extLst>
          </p:cNvPr>
          <p:cNvSpPr txBox="1"/>
          <p:nvPr/>
        </p:nvSpPr>
        <p:spPr>
          <a:xfrm>
            <a:off x="227013" y="469219"/>
            <a:ext cx="9432925" cy="338554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ru-RU" sz="1600" b="1" dirty="0"/>
              <a:t>Демонстрация работы прототипа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BF1BE69-949E-5A87-38CF-F1F1912BC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247" y="152474"/>
            <a:ext cx="1012415" cy="2413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D53F4F7-339E-6A8E-DE48-EEEB9372F518}"/>
              </a:ext>
            </a:extLst>
          </p:cNvPr>
          <p:cNvSpPr txBox="1"/>
          <p:nvPr/>
        </p:nvSpPr>
        <p:spPr>
          <a:xfrm>
            <a:off x="7821632" y="1492924"/>
            <a:ext cx="3508414" cy="376528"/>
          </a:xfrm>
          <a:prstGeom prst="rect">
            <a:avLst/>
          </a:prstGeom>
        </p:spPr>
        <p:txBody>
          <a:bodyPr vert="horz" wrap="square" lIns="91431" tIns="45716" rIns="91431" bIns="45716" rtlCol="0" anchor="ctr" anchorCtr="0">
            <a:no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baseline="0">
                <a:latin typeface="+mn-lt"/>
              </a:defRPr>
            </a:lvl1pPr>
            <a:lvl2pPr marL="193675" lvl="1" indent="-192088" defTabSz="895350" eaLnBrk="1" latinLnBrk="0" hangingPunct="1">
              <a:buClr>
                <a:schemeClr val="tx2"/>
              </a:buClr>
              <a:buSzPct val="125000"/>
              <a:buFont typeface="Arial" panose="020B0604020202020204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latinLnBrk="0" hangingPunct="1">
              <a:buClr>
                <a:schemeClr val="tx2"/>
              </a:buClr>
              <a:buSzPct val="80000"/>
              <a:buFont typeface="Courier New" panose="02070309020205020404" pitchFamily="49" charset="0"/>
              <a:buChar char="o"/>
              <a:defRPr baseline="0">
                <a:latin typeface="+mn-lt"/>
              </a:defRPr>
            </a:lvl4pPr>
            <a:lvl5pPr marL="749808" lvl="4" indent="-130175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endParaRPr lang="ru-RU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482512-8098-BFA2-ADB1-CD769FD1EA86}"/>
              </a:ext>
            </a:extLst>
          </p:cNvPr>
          <p:cNvSpPr txBox="1"/>
          <p:nvPr/>
        </p:nvSpPr>
        <p:spPr>
          <a:xfrm>
            <a:off x="7821632" y="1492924"/>
            <a:ext cx="3508414" cy="376528"/>
          </a:xfrm>
          <a:prstGeom prst="rect">
            <a:avLst/>
          </a:prstGeom>
        </p:spPr>
        <p:txBody>
          <a:bodyPr vert="horz" wrap="square" lIns="91431" tIns="45716" rIns="91431" bIns="45716" rtlCol="0" anchor="ctr" anchorCtr="0">
            <a:no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baseline="0">
                <a:latin typeface="+mn-lt"/>
              </a:defRPr>
            </a:lvl1pPr>
            <a:lvl2pPr marL="193675" lvl="1" indent="-192088" defTabSz="895350" eaLnBrk="1" latinLnBrk="0" hangingPunct="1">
              <a:buClr>
                <a:schemeClr val="tx2"/>
              </a:buClr>
              <a:buSzPct val="125000"/>
              <a:buFont typeface="Arial" panose="020B0604020202020204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latinLnBrk="0" hangingPunct="1">
              <a:buClr>
                <a:schemeClr val="tx2"/>
              </a:buClr>
              <a:buSzPct val="80000"/>
              <a:buFont typeface="Courier New" panose="02070309020205020404" pitchFamily="49" charset="0"/>
              <a:buChar char="o"/>
              <a:defRPr baseline="0">
                <a:latin typeface="+mn-lt"/>
              </a:defRPr>
            </a:lvl4pPr>
            <a:lvl5pPr marL="749808" lvl="4" indent="-130175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endParaRPr lang="ru-RU" sz="1200" dirty="0"/>
          </a:p>
        </p:txBody>
      </p:sp>
      <p:pic>
        <p:nvPicPr>
          <p:cNvPr id="13" name="Untitled">
            <a:hlinkClick r:id="" action="ppaction://media"/>
            <a:extLst>
              <a:ext uri="{FF2B5EF4-FFF2-40B4-BE49-F238E27FC236}">
                <a16:creationId xmlns:a16="http://schemas.microsoft.com/office/drawing/2014/main" id="{DE22CADA-D5D6-955F-FC33-786B437349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6947" y="831283"/>
            <a:ext cx="10443099" cy="5874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68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8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1CFD6E-6A3B-5CC9-88DA-8DBE4D143A39}"/>
              </a:ext>
            </a:extLst>
          </p:cNvPr>
          <p:cNvSpPr txBox="1"/>
          <p:nvPr/>
        </p:nvSpPr>
        <p:spPr>
          <a:xfrm>
            <a:off x="9774352" y="144379"/>
            <a:ext cx="168668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000" dirty="0"/>
              <a:t>Презентация инвесторам</a:t>
            </a:r>
            <a:r>
              <a:rPr lang="ru-RU" sz="1000" b="1" dirty="0">
                <a:solidFill>
                  <a:schemeClr val="accent5"/>
                </a:solidFill>
              </a:rPr>
              <a:t> / 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8630FA79-DD4A-BE2E-C3A8-63CF06A2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8787" y="144378"/>
            <a:ext cx="314093" cy="241301"/>
          </a:xfrm>
        </p:spPr>
        <p:txBody>
          <a:bodyPr/>
          <a:lstStyle/>
          <a:p>
            <a:pPr algn="ctr"/>
            <a:fld id="{DABAC4D9-511D-264E-BD43-5085AD3C7F6B}" type="slidenum">
              <a:rPr lang="ru-RU">
                <a:solidFill>
                  <a:schemeClr val="tx1"/>
                </a:solidFill>
              </a:rPr>
              <a:pPr algn="ctr"/>
              <a:t>14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E80907-C7AD-136F-BB9E-43507CE6FE4B}"/>
              </a:ext>
            </a:extLst>
          </p:cNvPr>
          <p:cNvSpPr txBox="1"/>
          <p:nvPr/>
        </p:nvSpPr>
        <p:spPr>
          <a:xfrm>
            <a:off x="227013" y="469219"/>
            <a:ext cx="9432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5"/>
                </a:solidFill>
              </a:rPr>
              <a:t>Центральный</a:t>
            </a:r>
            <a:r>
              <a:rPr lang="ru-RU" sz="1600" b="1" dirty="0"/>
              <a:t> регион: приоритетны </a:t>
            </a:r>
            <a:r>
              <a:rPr lang="ru-RU" sz="1600" b="1" dirty="0">
                <a:solidFill>
                  <a:schemeClr val="accent5"/>
                </a:solidFill>
              </a:rPr>
              <a:t>гибкие офисы</a:t>
            </a:r>
            <a:r>
              <a:rPr lang="ru-RU" sz="1600" b="1" dirty="0"/>
              <a:t> и </a:t>
            </a:r>
            <a:r>
              <a:rPr lang="ru-RU" sz="1600" b="1" dirty="0">
                <a:solidFill>
                  <a:schemeClr val="accent5"/>
                </a:solidFill>
              </a:rPr>
              <a:t>штаб-офисы</a:t>
            </a:r>
            <a:r>
              <a:rPr lang="ru-RU" sz="1600" b="1" dirty="0"/>
              <a:t> крупнейших компаний 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AF5A12-28CE-0E5D-4E04-188E66E2CAEA}"/>
              </a:ext>
            </a:extLst>
          </p:cNvPr>
          <p:cNvSpPr txBox="1"/>
          <p:nvPr/>
        </p:nvSpPr>
        <p:spPr>
          <a:xfrm>
            <a:off x="269120" y="6546595"/>
            <a:ext cx="21563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solidFill>
                  <a:schemeClr val="tx2"/>
                </a:solidFill>
              </a:rPr>
              <a:t>Источник: Спарк, глубинные интервью</a:t>
            </a:r>
          </a:p>
        </p:txBody>
      </p:sp>
      <p:graphicFrame>
        <p:nvGraphicFramePr>
          <p:cNvPr id="24" name="Таблица 23">
            <a:extLst>
              <a:ext uri="{FF2B5EF4-FFF2-40B4-BE49-F238E27FC236}">
                <a16:creationId xmlns:a16="http://schemas.microsoft.com/office/drawing/2014/main" id="{6A6A2C22-8C16-A097-7741-B7CC7200FC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555916"/>
              </p:ext>
            </p:extLst>
          </p:nvPr>
        </p:nvGraphicFramePr>
        <p:xfrm>
          <a:off x="2040055" y="1558925"/>
          <a:ext cx="9780471" cy="4429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0157">
                  <a:extLst>
                    <a:ext uri="{9D8B030D-6E8A-4147-A177-3AD203B41FA5}">
                      <a16:colId xmlns:a16="http://schemas.microsoft.com/office/drawing/2014/main" val="457257073"/>
                    </a:ext>
                  </a:extLst>
                </a:gridCol>
                <a:gridCol w="3260157">
                  <a:extLst>
                    <a:ext uri="{9D8B030D-6E8A-4147-A177-3AD203B41FA5}">
                      <a16:colId xmlns:a16="http://schemas.microsoft.com/office/drawing/2014/main" val="3163251992"/>
                    </a:ext>
                  </a:extLst>
                </a:gridCol>
                <a:gridCol w="3260157">
                  <a:extLst>
                    <a:ext uri="{9D8B030D-6E8A-4147-A177-3AD203B41FA5}">
                      <a16:colId xmlns:a16="http://schemas.microsoft.com/office/drawing/2014/main" val="3281488730"/>
                    </a:ext>
                  </a:extLst>
                </a:gridCol>
              </a:tblGrid>
              <a:tr h="147637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8252269"/>
                  </a:ext>
                </a:extLst>
              </a:tr>
              <a:tr h="147637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8506979"/>
                  </a:ext>
                </a:extLst>
              </a:tr>
              <a:tr h="147637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281656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647E3AB1-EB52-2AE5-6E3E-471A5B5D203F}"/>
              </a:ext>
            </a:extLst>
          </p:cNvPr>
          <p:cNvSpPr txBox="1"/>
          <p:nvPr/>
        </p:nvSpPr>
        <p:spPr>
          <a:xfrm>
            <a:off x="9774352" y="5988050"/>
            <a:ext cx="1547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Доля рынка </a:t>
            </a:r>
            <a:r>
              <a:rPr lang="en-GB" sz="1200" dirty="0"/>
              <a:t>&gt; </a:t>
            </a:r>
            <a:r>
              <a:rPr lang="ru-RU" sz="1200" dirty="0"/>
              <a:t>2</a:t>
            </a:r>
            <a:r>
              <a:rPr lang="en-GB" sz="1200" dirty="0"/>
              <a:t>0%</a:t>
            </a:r>
            <a:endParaRPr lang="ru-RU" sz="1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6540C75-11E2-66AE-995F-2F9439C62A02}"/>
              </a:ext>
            </a:extLst>
          </p:cNvPr>
          <p:cNvSpPr txBox="1"/>
          <p:nvPr/>
        </p:nvSpPr>
        <p:spPr>
          <a:xfrm>
            <a:off x="6046073" y="5988049"/>
            <a:ext cx="1768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Доля рынка </a:t>
            </a:r>
            <a:r>
              <a:rPr lang="en-GB" sz="1200" dirty="0"/>
              <a:t>= </a:t>
            </a:r>
            <a:r>
              <a:rPr lang="ru-RU" sz="1200" dirty="0"/>
              <a:t>1</a:t>
            </a:r>
            <a:r>
              <a:rPr lang="en-GB" sz="1200" dirty="0"/>
              <a:t>0-</a:t>
            </a:r>
            <a:r>
              <a:rPr lang="ru-RU" sz="1200" dirty="0"/>
              <a:t>2</a:t>
            </a:r>
            <a:r>
              <a:rPr lang="en-GB" sz="1200" dirty="0"/>
              <a:t>0%</a:t>
            </a:r>
            <a:endParaRPr lang="ru-RU" sz="1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5ADDBF3-259B-6182-6DB8-8C727E926515}"/>
              </a:ext>
            </a:extLst>
          </p:cNvPr>
          <p:cNvSpPr txBox="1"/>
          <p:nvPr/>
        </p:nvSpPr>
        <p:spPr>
          <a:xfrm>
            <a:off x="2895970" y="5976030"/>
            <a:ext cx="1503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Доля рынка </a:t>
            </a:r>
            <a:r>
              <a:rPr lang="en-GB" sz="1200" dirty="0"/>
              <a:t>&lt;</a:t>
            </a:r>
            <a:r>
              <a:rPr lang="ru-RU" sz="1200" dirty="0"/>
              <a:t>1</a:t>
            </a:r>
            <a:r>
              <a:rPr lang="en-GB" sz="1200" dirty="0"/>
              <a:t>0%</a:t>
            </a:r>
            <a:endParaRPr lang="ru-RU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3D2079F-80D4-1212-EE5C-AF67E5B08BA0}"/>
              </a:ext>
            </a:extLst>
          </p:cNvPr>
          <p:cNvSpPr txBox="1"/>
          <p:nvPr/>
        </p:nvSpPr>
        <p:spPr>
          <a:xfrm>
            <a:off x="990378" y="5088516"/>
            <a:ext cx="1034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CAGR</a:t>
            </a:r>
            <a:r>
              <a:rPr lang="ru-RU" sz="1200" dirty="0"/>
              <a:t> </a:t>
            </a:r>
            <a:r>
              <a:rPr lang="en-GB" sz="1200" dirty="0"/>
              <a:t>&lt; 5%</a:t>
            </a:r>
            <a:endParaRPr lang="ru-RU" sz="12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3FCA097-BA46-514C-83BC-B10A9A3A8B41}"/>
              </a:ext>
            </a:extLst>
          </p:cNvPr>
          <p:cNvSpPr txBox="1"/>
          <p:nvPr/>
        </p:nvSpPr>
        <p:spPr>
          <a:xfrm>
            <a:off x="869847" y="3634987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CAGR = 5-7%</a:t>
            </a:r>
            <a:endParaRPr lang="ru-RU" sz="12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5946E42-2E14-065D-3AC5-F052E20DD189}"/>
              </a:ext>
            </a:extLst>
          </p:cNvPr>
          <p:cNvSpPr txBox="1"/>
          <p:nvPr/>
        </p:nvSpPr>
        <p:spPr>
          <a:xfrm>
            <a:off x="990377" y="2179183"/>
            <a:ext cx="1034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CAGR</a:t>
            </a:r>
            <a:r>
              <a:rPr lang="ru-RU" sz="1200" dirty="0"/>
              <a:t> </a:t>
            </a:r>
            <a:r>
              <a:rPr lang="en-GB" sz="1200" dirty="0"/>
              <a:t>&gt; 7%</a:t>
            </a:r>
            <a:endParaRPr lang="ru-RU" sz="12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BF180F8-18EE-F057-6EB4-4F5D0B234F5A}"/>
              </a:ext>
            </a:extLst>
          </p:cNvPr>
          <p:cNvSpPr txBox="1"/>
          <p:nvPr/>
        </p:nvSpPr>
        <p:spPr>
          <a:xfrm>
            <a:off x="2710617" y="1256526"/>
            <a:ext cx="41873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Размер точки = нацеленность на трансформацию</a:t>
            </a: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099C02A2-9F57-AE12-CFD8-31634A9C7527}"/>
              </a:ext>
            </a:extLst>
          </p:cNvPr>
          <p:cNvSpPr>
            <a:spLocks noChangeAspect="1"/>
          </p:cNvSpPr>
          <p:nvPr/>
        </p:nvSpPr>
        <p:spPr>
          <a:xfrm>
            <a:off x="10862749" y="1298324"/>
            <a:ext cx="180000" cy="180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ACA85D1-8EF2-6DA0-B29E-E2C25944A22F}"/>
              </a:ext>
            </a:extLst>
          </p:cNvPr>
          <p:cNvSpPr txBox="1"/>
          <p:nvPr/>
        </p:nvSpPr>
        <p:spPr>
          <a:xfrm>
            <a:off x="11042749" y="1249826"/>
            <a:ext cx="7777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Слабая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1835484-629D-9CF2-BC68-710C79A158B9}"/>
              </a:ext>
            </a:extLst>
          </p:cNvPr>
          <p:cNvSpPr txBox="1"/>
          <p:nvPr/>
        </p:nvSpPr>
        <p:spPr>
          <a:xfrm>
            <a:off x="9686975" y="1249825"/>
            <a:ext cx="8354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Средняя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C6CC4F39-2ED2-5A24-C00E-1A411DDAA560}"/>
              </a:ext>
            </a:extLst>
          </p:cNvPr>
          <p:cNvSpPr/>
          <p:nvPr/>
        </p:nvSpPr>
        <p:spPr>
          <a:xfrm>
            <a:off x="9415432" y="1254746"/>
            <a:ext cx="276999" cy="27699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1ACFFC52-38E9-509D-4DA3-30E414F137BE}"/>
              </a:ext>
            </a:extLst>
          </p:cNvPr>
          <p:cNvSpPr>
            <a:spLocks noChangeAspect="1"/>
          </p:cNvSpPr>
          <p:nvPr/>
        </p:nvSpPr>
        <p:spPr>
          <a:xfrm>
            <a:off x="7998828" y="1252227"/>
            <a:ext cx="288000" cy="28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F17E6A5-9274-901A-C802-566E13B5E715}"/>
              </a:ext>
            </a:extLst>
          </p:cNvPr>
          <p:cNvSpPr txBox="1"/>
          <p:nvPr/>
        </p:nvSpPr>
        <p:spPr>
          <a:xfrm>
            <a:off x="8294538" y="1249825"/>
            <a:ext cx="827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Сильная</a:t>
            </a:r>
          </a:p>
        </p:txBody>
      </p: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1D8C6282-DFB1-FBB7-5A16-2E37B6EC6413}"/>
              </a:ext>
            </a:extLst>
          </p:cNvPr>
          <p:cNvGrpSpPr/>
          <p:nvPr/>
        </p:nvGrpSpPr>
        <p:grpSpPr>
          <a:xfrm>
            <a:off x="8773447" y="4235993"/>
            <a:ext cx="2668349" cy="1000905"/>
            <a:chOff x="8773447" y="4235993"/>
            <a:chExt cx="2668349" cy="1000905"/>
          </a:xfrm>
        </p:grpSpPr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CFF72A7E-D9AF-783C-1A1A-53C4756C89E4}"/>
                </a:ext>
              </a:extLst>
            </p:cNvPr>
            <p:cNvSpPr/>
            <p:nvPr/>
          </p:nvSpPr>
          <p:spPr>
            <a:xfrm>
              <a:off x="8773447" y="4235993"/>
              <a:ext cx="1000905" cy="100090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4A500A4-519F-F902-DD63-F282C994EE5A}"/>
                </a:ext>
              </a:extLst>
            </p:cNvPr>
            <p:cNvSpPr txBox="1"/>
            <p:nvPr/>
          </p:nvSpPr>
          <p:spPr>
            <a:xfrm>
              <a:off x="9774352" y="4505612"/>
              <a:ext cx="1667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>
                  <a:solidFill>
                    <a:schemeClr val="accent3"/>
                  </a:solidFill>
                </a:rPr>
                <a:t>Штаб-офисы </a:t>
              </a:r>
              <a:br>
                <a:rPr lang="ru-RU" sz="1200" b="1" dirty="0">
                  <a:solidFill>
                    <a:schemeClr val="accent3"/>
                  </a:solidFill>
                </a:rPr>
              </a:br>
              <a:r>
                <a:rPr lang="ru-RU" sz="1200" b="1" dirty="0">
                  <a:solidFill>
                    <a:schemeClr val="accent3"/>
                  </a:solidFill>
                </a:rPr>
                <a:t>крупных компаний</a:t>
              </a: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846A36EE-5C01-5077-8D3A-9765058B6000}"/>
              </a:ext>
            </a:extLst>
          </p:cNvPr>
          <p:cNvGrpSpPr/>
          <p:nvPr/>
        </p:nvGrpSpPr>
        <p:grpSpPr>
          <a:xfrm>
            <a:off x="3255915" y="1793164"/>
            <a:ext cx="1836503" cy="772037"/>
            <a:chOff x="6511963" y="1793164"/>
            <a:chExt cx="1836503" cy="772037"/>
          </a:xfrm>
        </p:grpSpPr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FE7332A0-55F5-3598-D168-A7C9D14127F2}"/>
                </a:ext>
              </a:extLst>
            </p:cNvPr>
            <p:cNvSpPr/>
            <p:nvPr/>
          </p:nvSpPr>
          <p:spPr>
            <a:xfrm>
              <a:off x="6511963" y="1793164"/>
              <a:ext cx="772037" cy="77203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EDE4595-D633-CFBE-E355-B15C7DBC6409}"/>
                </a:ext>
              </a:extLst>
            </p:cNvPr>
            <p:cNvSpPr txBox="1"/>
            <p:nvPr/>
          </p:nvSpPr>
          <p:spPr>
            <a:xfrm>
              <a:off x="7280545" y="2045359"/>
              <a:ext cx="1067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Коворкинги</a:t>
              </a:r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7F51EE54-A7A3-E3DF-FC39-95330ABC198E}"/>
              </a:ext>
            </a:extLst>
          </p:cNvPr>
          <p:cNvGrpSpPr/>
          <p:nvPr/>
        </p:nvGrpSpPr>
        <p:grpSpPr>
          <a:xfrm>
            <a:off x="2068895" y="3473356"/>
            <a:ext cx="2977939" cy="1000905"/>
            <a:chOff x="2210164" y="3273033"/>
            <a:chExt cx="2977939" cy="1000905"/>
          </a:xfrm>
        </p:grpSpPr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ACC351CC-A017-0239-79EC-D6D3494AC231}"/>
                </a:ext>
              </a:extLst>
            </p:cNvPr>
            <p:cNvSpPr/>
            <p:nvPr/>
          </p:nvSpPr>
          <p:spPr>
            <a:xfrm>
              <a:off x="2210164" y="3273033"/>
              <a:ext cx="1000905" cy="100090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043D381-F7DB-2014-CC19-2B943D05F8DB}"/>
                </a:ext>
              </a:extLst>
            </p:cNvPr>
            <p:cNvSpPr txBox="1"/>
            <p:nvPr/>
          </p:nvSpPr>
          <p:spPr>
            <a:xfrm>
              <a:off x="3280208" y="3634987"/>
              <a:ext cx="19078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>
                  <a:solidFill>
                    <a:schemeClr val="accent3"/>
                  </a:solidFill>
                </a:rPr>
                <a:t>Гибкие офисы (</a:t>
              </a:r>
              <a:r>
                <a:rPr lang="en-GB" sz="1200" b="1" dirty="0">
                  <a:solidFill>
                    <a:schemeClr val="accent3"/>
                  </a:solidFill>
                </a:rPr>
                <a:t>OaaS)</a:t>
              </a:r>
              <a:endParaRPr lang="ru-RU" sz="12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BE1CA35C-49C2-E4E0-8335-FBE6F5B1AE27}"/>
              </a:ext>
            </a:extLst>
          </p:cNvPr>
          <p:cNvGrpSpPr/>
          <p:nvPr/>
        </p:nvGrpSpPr>
        <p:grpSpPr>
          <a:xfrm>
            <a:off x="10241528" y="5310993"/>
            <a:ext cx="1606936" cy="461665"/>
            <a:chOff x="10241528" y="5285593"/>
            <a:chExt cx="1606936" cy="461665"/>
          </a:xfrm>
        </p:grpSpPr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A6C28155-BFB9-B9CA-8A55-7EC907F8B2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41528" y="5371564"/>
              <a:ext cx="288000" cy="28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55092C4-0E9A-B8FB-FC60-0D5C7A68670F}"/>
                </a:ext>
              </a:extLst>
            </p:cNvPr>
            <p:cNvSpPr txBox="1"/>
            <p:nvPr/>
          </p:nvSpPr>
          <p:spPr>
            <a:xfrm>
              <a:off x="10522460" y="5285593"/>
              <a:ext cx="13260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Офисы малых</a:t>
              </a:r>
              <a:br>
                <a:rPr lang="ru-RU" sz="1200" dirty="0"/>
              </a:br>
              <a:r>
                <a:rPr lang="ru-RU" sz="1200" dirty="0"/>
                <a:t>компаний</a:t>
              </a:r>
            </a:p>
          </p:txBody>
        </p: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27941A71-888F-07AA-6E75-4051943AE6CD}"/>
              </a:ext>
            </a:extLst>
          </p:cNvPr>
          <p:cNvGrpSpPr/>
          <p:nvPr/>
        </p:nvGrpSpPr>
        <p:grpSpPr>
          <a:xfrm>
            <a:off x="2425480" y="2605934"/>
            <a:ext cx="1204583" cy="288000"/>
            <a:chOff x="10241528" y="5371564"/>
            <a:chExt cx="1204583" cy="288000"/>
          </a:xfrm>
        </p:grpSpPr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432B3DE7-7827-3D95-E687-8D354969ED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41528" y="5371564"/>
              <a:ext cx="288000" cy="28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97E067B-F1E7-B56D-07D2-1DF2EAE10192}"/>
                </a:ext>
              </a:extLst>
            </p:cNvPr>
            <p:cNvSpPr txBox="1"/>
            <p:nvPr/>
          </p:nvSpPr>
          <p:spPr>
            <a:xfrm>
              <a:off x="10522460" y="5372823"/>
              <a:ext cx="9236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Кофейни</a:t>
              </a:r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7540E082-3FC1-4D99-50C8-BB6C0C9E52D3}"/>
              </a:ext>
            </a:extLst>
          </p:cNvPr>
          <p:cNvGrpSpPr/>
          <p:nvPr/>
        </p:nvGrpSpPr>
        <p:grpSpPr>
          <a:xfrm>
            <a:off x="2039589" y="5603664"/>
            <a:ext cx="1823342" cy="461665"/>
            <a:chOff x="10241528" y="5285593"/>
            <a:chExt cx="1823342" cy="461665"/>
          </a:xfrm>
        </p:grpSpPr>
        <p:sp>
          <p:nvSpPr>
            <p:cNvPr id="65" name="Овал 64">
              <a:extLst>
                <a:ext uri="{FF2B5EF4-FFF2-40B4-BE49-F238E27FC236}">
                  <a16:creationId xmlns:a16="http://schemas.microsoft.com/office/drawing/2014/main" id="{9D59FCF4-4F88-2235-DF20-CDB7C2F3EB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41528" y="5371564"/>
              <a:ext cx="288000" cy="28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A5A6F71-7795-589E-8AAD-5015C9763383}"/>
                </a:ext>
              </a:extLst>
            </p:cNvPr>
            <p:cNvSpPr txBox="1"/>
            <p:nvPr/>
          </p:nvSpPr>
          <p:spPr>
            <a:xfrm>
              <a:off x="10522460" y="5285593"/>
              <a:ext cx="154241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/>
                <a:t>IT – </a:t>
              </a:r>
              <a:r>
                <a:rPr lang="ru-RU" sz="1200" dirty="0"/>
                <a:t>хабы крупных </a:t>
              </a:r>
              <a:br>
                <a:rPr lang="ru-RU" sz="1200" dirty="0"/>
              </a:br>
              <a:r>
                <a:rPr lang="ru-RU" sz="1200" dirty="0"/>
                <a:t>компаний</a:t>
              </a: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3672619F-D417-F8E9-0161-F870BE7898B9}"/>
              </a:ext>
            </a:extLst>
          </p:cNvPr>
          <p:cNvGrpSpPr/>
          <p:nvPr/>
        </p:nvGrpSpPr>
        <p:grpSpPr>
          <a:xfrm>
            <a:off x="7954868" y="5142706"/>
            <a:ext cx="2248474" cy="772037"/>
            <a:chOff x="6511963" y="1793164"/>
            <a:chExt cx="2248474" cy="772037"/>
          </a:xfrm>
        </p:grpSpPr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A13354D5-ACBB-F09C-A081-2BC7DF9C303B}"/>
                </a:ext>
              </a:extLst>
            </p:cNvPr>
            <p:cNvSpPr/>
            <p:nvPr/>
          </p:nvSpPr>
          <p:spPr>
            <a:xfrm>
              <a:off x="6511963" y="1793164"/>
              <a:ext cx="772037" cy="77203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F6EF070-08B8-D4F4-755C-084525577242}"/>
                </a:ext>
              </a:extLst>
            </p:cNvPr>
            <p:cNvSpPr txBox="1"/>
            <p:nvPr/>
          </p:nvSpPr>
          <p:spPr>
            <a:xfrm>
              <a:off x="7280545" y="1948349"/>
              <a:ext cx="1479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Офисы средних</a:t>
              </a:r>
              <a:br>
                <a:rPr lang="ru-RU" sz="1200" dirty="0"/>
              </a:br>
              <a:r>
                <a:rPr lang="ru-RU" sz="1200" dirty="0"/>
                <a:t>компаний</a:t>
              </a: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0E59830-F79B-2691-3BA8-F68DA6098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47" y="152474"/>
            <a:ext cx="1012415" cy="24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421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1CFD6E-6A3B-5CC9-88DA-8DBE4D143A39}"/>
              </a:ext>
            </a:extLst>
          </p:cNvPr>
          <p:cNvSpPr txBox="1"/>
          <p:nvPr/>
        </p:nvSpPr>
        <p:spPr>
          <a:xfrm>
            <a:off x="9774352" y="144379"/>
            <a:ext cx="168668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000" dirty="0"/>
              <a:t>Презентация инвесторам</a:t>
            </a:r>
            <a:r>
              <a:rPr lang="ru-RU" sz="1000" b="1" dirty="0">
                <a:solidFill>
                  <a:schemeClr val="accent5"/>
                </a:solidFill>
              </a:rPr>
              <a:t> / 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8630FA79-DD4A-BE2E-C3A8-63CF06A2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8787" y="144378"/>
            <a:ext cx="314093" cy="241301"/>
          </a:xfrm>
        </p:spPr>
        <p:txBody>
          <a:bodyPr/>
          <a:lstStyle/>
          <a:p>
            <a:pPr algn="ctr"/>
            <a:fld id="{DABAC4D9-511D-264E-BD43-5085AD3C7F6B}" type="slidenum">
              <a:rPr lang="ru-RU">
                <a:solidFill>
                  <a:schemeClr val="tx1"/>
                </a:solidFill>
              </a:rPr>
              <a:pPr algn="ctr"/>
              <a:t>15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E80907-C7AD-136F-BB9E-43507CE6FE4B}"/>
              </a:ext>
            </a:extLst>
          </p:cNvPr>
          <p:cNvSpPr txBox="1"/>
          <p:nvPr/>
        </p:nvSpPr>
        <p:spPr>
          <a:xfrm>
            <a:off x="227013" y="469219"/>
            <a:ext cx="9432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2"/>
                </a:solidFill>
              </a:rPr>
              <a:t>Южный</a:t>
            </a:r>
            <a:r>
              <a:rPr lang="ru-RU" sz="1600" b="1" dirty="0"/>
              <a:t> регион: приоритетны </a:t>
            </a:r>
            <a:r>
              <a:rPr lang="ru-RU" sz="1600" b="1" dirty="0">
                <a:solidFill>
                  <a:schemeClr val="accent2"/>
                </a:solidFill>
              </a:rPr>
              <a:t>коворкинг-виллы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41BA41-879D-0CD5-670E-6A39DBE9E296}"/>
              </a:ext>
            </a:extLst>
          </p:cNvPr>
          <p:cNvSpPr txBox="1"/>
          <p:nvPr/>
        </p:nvSpPr>
        <p:spPr>
          <a:xfrm>
            <a:off x="269120" y="6546595"/>
            <a:ext cx="15696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solidFill>
                  <a:schemeClr val="tx2"/>
                </a:solidFill>
              </a:rPr>
              <a:t>Источник: Этажи, </a:t>
            </a:r>
            <a:r>
              <a:rPr lang="en-GB" sz="800" dirty="0">
                <a:solidFill>
                  <a:schemeClr val="tx2"/>
                </a:solidFill>
              </a:rPr>
              <a:t>Restate</a:t>
            </a:r>
            <a:r>
              <a:rPr lang="ru-RU" sz="800" dirty="0">
                <a:solidFill>
                  <a:schemeClr val="tx2"/>
                </a:solidFill>
              </a:rPr>
              <a:t>   </a:t>
            </a:r>
          </a:p>
        </p:txBody>
      </p:sp>
      <p:graphicFrame>
        <p:nvGraphicFramePr>
          <p:cNvPr id="75" name="Таблица 74">
            <a:extLst>
              <a:ext uri="{FF2B5EF4-FFF2-40B4-BE49-F238E27FC236}">
                <a16:creationId xmlns:a16="http://schemas.microsoft.com/office/drawing/2014/main" id="{23EE9B87-A809-F4BF-2584-B7EFF98BED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62116"/>
              </p:ext>
            </p:extLst>
          </p:nvPr>
        </p:nvGraphicFramePr>
        <p:xfrm>
          <a:off x="2040055" y="1558925"/>
          <a:ext cx="9780471" cy="4429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0157">
                  <a:extLst>
                    <a:ext uri="{9D8B030D-6E8A-4147-A177-3AD203B41FA5}">
                      <a16:colId xmlns:a16="http://schemas.microsoft.com/office/drawing/2014/main" val="457257073"/>
                    </a:ext>
                  </a:extLst>
                </a:gridCol>
                <a:gridCol w="3260157">
                  <a:extLst>
                    <a:ext uri="{9D8B030D-6E8A-4147-A177-3AD203B41FA5}">
                      <a16:colId xmlns:a16="http://schemas.microsoft.com/office/drawing/2014/main" val="3163251992"/>
                    </a:ext>
                  </a:extLst>
                </a:gridCol>
                <a:gridCol w="3260157">
                  <a:extLst>
                    <a:ext uri="{9D8B030D-6E8A-4147-A177-3AD203B41FA5}">
                      <a16:colId xmlns:a16="http://schemas.microsoft.com/office/drawing/2014/main" val="3281488730"/>
                    </a:ext>
                  </a:extLst>
                </a:gridCol>
              </a:tblGrid>
              <a:tr h="147637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8252269"/>
                  </a:ext>
                </a:extLst>
              </a:tr>
              <a:tr h="147637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8506979"/>
                  </a:ext>
                </a:extLst>
              </a:tr>
              <a:tr h="147637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281656"/>
                  </a:ext>
                </a:extLst>
              </a:tr>
            </a:tbl>
          </a:graphicData>
        </a:graphic>
      </p:graphicFrame>
      <p:sp>
        <p:nvSpPr>
          <p:cNvPr id="76" name="TextBox 75">
            <a:extLst>
              <a:ext uri="{FF2B5EF4-FFF2-40B4-BE49-F238E27FC236}">
                <a16:creationId xmlns:a16="http://schemas.microsoft.com/office/drawing/2014/main" id="{19EF285C-4A1F-CC3B-6D5A-7D9F5256C4B3}"/>
              </a:ext>
            </a:extLst>
          </p:cNvPr>
          <p:cNvSpPr txBox="1"/>
          <p:nvPr/>
        </p:nvSpPr>
        <p:spPr>
          <a:xfrm>
            <a:off x="9774352" y="5988050"/>
            <a:ext cx="1547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Доля рынка </a:t>
            </a:r>
            <a:r>
              <a:rPr lang="en-GB" sz="1200" dirty="0"/>
              <a:t>&gt; </a:t>
            </a:r>
            <a:r>
              <a:rPr lang="ru-RU" sz="1200" dirty="0"/>
              <a:t>2</a:t>
            </a:r>
            <a:r>
              <a:rPr lang="en-GB" sz="1200" dirty="0"/>
              <a:t>0%</a:t>
            </a:r>
            <a:endParaRPr lang="ru-RU" sz="12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D998E82-7764-F759-3763-EC54494E5865}"/>
              </a:ext>
            </a:extLst>
          </p:cNvPr>
          <p:cNvSpPr txBox="1"/>
          <p:nvPr/>
        </p:nvSpPr>
        <p:spPr>
          <a:xfrm>
            <a:off x="6046073" y="5988049"/>
            <a:ext cx="1768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Доля рынка </a:t>
            </a:r>
            <a:r>
              <a:rPr lang="en-GB" sz="1200" dirty="0"/>
              <a:t>= </a:t>
            </a:r>
            <a:r>
              <a:rPr lang="ru-RU" sz="1200" dirty="0"/>
              <a:t>1</a:t>
            </a:r>
            <a:r>
              <a:rPr lang="en-GB" sz="1200" dirty="0"/>
              <a:t>0-</a:t>
            </a:r>
            <a:r>
              <a:rPr lang="ru-RU" sz="1200" dirty="0"/>
              <a:t>2</a:t>
            </a:r>
            <a:r>
              <a:rPr lang="en-GB" sz="1200" dirty="0"/>
              <a:t>0%</a:t>
            </a:r>
            <a:endParaRPr lang="ru-RU" sz="1200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6FDD06C-9512-28BF-D37D-A2F02CA58007}"/>
              </a:ext>
            </a:extLst>
          </p:cNvPr>
          <p:cNvSpPr txBox="1"/>
          <p:nvPr/>
        </p:nvSpPr>
        <p:spPr>
          <a:xfrm>
            <a:off x="2895970" y="5976030"/>
            <a:ext cx="1503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Доля рынка </a:t>
            </a:r>
            <a:r>
              <a:rPr lang="en-GB" sz="1200" dirty="0"/>
              <a:t>&lt;</a:t>
            </a:r>
            <a:r>
              <a:rPr lang="ru-RU" sz="1200" dirty="0"/>
              <a:t>1</a:t>
            </a:r>
            <a:r>
              <a:rPr lang="en-GB" sz="1200" dirty="0"/>
              <a:t>0%</a:t>
            </a:r>
            <a:endParaRPr lang="ru-RU" sz="12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32DAADD-729B-D11A-F34D-FB211B6D7A80}"/>
              </a:ext>
            </a:extLst>
          </p:cNvPr>
          <p:cNvSpPr txBox="1"/>
          <p:nvPr/>
        </p:nvSpPr>
        <p:spPr>
          <a:xfrm>
            <a:off x="990378" y="5088516"/>
            <a:ext cx="1034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CAGR</a:t>
            </a:r>
            <a:r>
              <a:rPr lang="ru-RU" sz="1200" dirty="0"/>
              <a:t> </a:t>
            </a:r>
            <a:r>
              <a:rPr lang="en-GB" sz="1200" dirty="0"/>
              <a:t>&lt; 5%</a:t>
            </a:r>
            <a:endParaRPr lang="ru-RU" sz="12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AA66C25-82C8-6FE9-89F2-2F430B239AFB}"/>
              </a:ext>
            </a:extLst>
          </p:cNvPr>
          <p:cNvSpPr txBox="1"/>
          <p:nvPr/>
        </p:nvSpPr>
        <p:spPr>
          <a:xfrm>
            <a:off x="869847" y="3634987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CAGR = 5-7%</a:t>
            </a:r>
            <a:endParaRPr lang="ru-RU" sz="12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4E0CDDD-15C3-1F15-A897-BA3BF65741FE}"/>
              </a:ext>
            </a:extLst>
          </p:cNvPr>
          <p:cNvSpPr txBox="1"/>
          <p:nvPr/>
        </p:nvSpPr>
        <p:spPr>
          <a:xfrm>
            <a:off x="990377" y="2179183"/>
            <a:ext cx="1034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CAGR</a:t>
            </a:r>
            <a:r>
              <a:rPr lang="ru-RU" sz="1200" dirty="0"/>
              <a:t> </a:t>
            </a:r>
            <a:r>
              <a:rPr lang="en-GB" sz="1200" dirty="0"/>
              <a:t>&gt; 7%</a:t>
            </a:r>
            <a:endParaRPr lang="ru-RU" sz="12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B4D967E-2B40-FDB0-2ED3-987C2BEADA0B}"/>
              </a:ext>
            </a:extLst>
          </p:cNvPr>
          <p:cNvSpPr txBox="1"/>
          <p:nvPr/>
        </p:nvSpPr>
        <p:spPr>
          <a:xfrm>
            <a:off x="2710617" y="1256526"/>
            <a:ext cx="41873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Размер точки = нацеленность на трансформацию</a:t>
            </a:r>
          </a:p>
        </p:txBody>
      </p:sp>
      <p:sp>
        <p:nvSpPr>
          <p:cNvPr id="83" name="Овал 82">
            <a:extLst>
              <a:ext uri="{FF2B5EF4-FFF2-40B4-BE49-F238E27FC236}">
                <a16:creationId xmlns:a16="http://schemas.microsoft.com/office/drawing/2014/main" id="{32194451-CCA7-9C41-B55E-CC1C551055B7}"/>
              </a:ext>
            </a:extLst>
          </p:cNvPr>
          <p:cNvSpPr>
            <a:spLocks noChangeAspect="1"/>
          </p:cNvSpPr>
          <p:nvPr/>
        </p:nvSpPr>
        <p:spPr>
          <a:xfrm>
            <a:off x="10862749" y="1298324"/>
            <a:ext cx="180000" cy="180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D9F24D4-701F-01CC-4531-BD6051EE0665}"/>
              </a:ext>
            </a:extLst>
          </p:cNvPr>
          <p:cNvSpPr txBox="1"/>
          <p:nvPr/>
        </p:nvSpPr>
        <p:spPr>
          <a:xfrm>
            <a:off x="11042749" y="1249826"/>
            <a:ext cx="7777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Слабая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51112A0-D44F-E45F-E649-F35FE988609A}"/>
              </a:ext>
            </a:extLst>
          </p:cNvPr>
          <p:cNvSpPr txBox="1"/>
          <p:nvPr/>
        </p:nvSpPr>
        <p:spPr>
          <a:xfrm>
            <a:off x="9686975" y="1249825"/>
            <a:ext cx="8354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Средняя</a:t>
            </a:r>
          </a:p>
        </p:txBody>
      </p:sp>
      <p:sp>
        <p:nvSpPr>
          <p:cNvPr id="86" name="Овал 85">
            <a:extLst>
              <a:ext uri="{FF2B5EF4-FFF2-40B4-BE49-F238E27FC236}">
                <a16:creationId xmlns:a16="http://schemas.microsoft.com/office/drawing/2014/main" id="{4E4013FD-FA98-2C68-63CB-736E7A95EC82}"/>
              </a:ext>
            </a:extLst>
          </p:cNvPr>
          <p:cNvSpPr/>
          <p:nvPr/>
        </p:nvSpPr>
        <p:spPr>
          <a:xfrm>
            <a:off x="9415432" y="1254746"/>
            <a:ext cx="276999" cy="27699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>
            <a:extLst>
              <a:ext uri="{FF2B5EF4-FFF2-40B4-BE49-F238E27FC236}">
                <a16:creationId xmlns:a16="http://schemas.microsoft.com/office/drawing/2014/main" id="{4AE43A5A-E774-4897-7D0A-BD526C7A9B3B}"/>
              </a:ext>
            </a:extLst>
          </p:cNvPr>
          <p:cNvSpPr>
            <a:spLocks noChangeAspect="1"/>
          </p:cNvSpPr>
          <p:nvPr/>
        </p:nvSpPr>
        <p:spPr>
          <a:xfrm>
            <a:off x="7998828" y="1252227"/>
            <a:ext cx="288000" cy="28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0287135-E440-5B35-87A2-9BCFC6145003}"/>
              </a:ext>
            </a:extLst>
          </p:cNvPr>
          <p:cNvSpPr txBox="1"/>
          <p:nvPr/>
        </p:nvSpPr>
        <p:spPr>
          <a:xfrm>
            <a:off x="8294538" y="1249825"/>
            <a:ext cx="827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Сильная</a:t>
            </a:r>
          </a:p>
        </p:txBody>
      </p:sp>
      <p:grpSp>
        <p:nvGrpSpPr>
          <p:cNvPr id="92" name="Группа 91">
            <a:extLst>
              <a:ext uri="{FF2B5EF4-FFF2-40B4-BE49-F238E27FC236}">
                <a16:creationId xmlns:a16="http://schemas.microsoft.com/office/drawing/2014/main" id="{433E0C6B-3225-8F0C-A5CC-44766062AF9B}"/>
              </a:ext>
            </a:extLst>
          </p:cNvPr>
          <p:cNvGrpSpPr/>
          <p:nvPr/>
        </p:nvGrpSpPr>
        <p:grpSpPr>
          <a:xfrm>
            <a:off x="3152404" y="3296269"/>
            <a:ext cx="1836503" cy="772037"/>
            <a:chOff x="6511963" y="1793164"/>
            <a:chExt cx="1836503" cy="772037"/>
          </a:xfrm>
        </p:grpSpPr>
        <p:sp>
          <p:nvSpPr>
            <p:cNvPr id="93" name="Овал 92">
              <a:extLst>
                <a:ext uri="{FF2B5EF4-FFF2-40B4-BE49-F238E27FC236}">
                  <a16:creationId xmlns:a16="http://schemas.microsoft.com/office/drawing/2014/main" id="{28D18AC1-3875-CB6D-28A0-40501AA00115}"/>
                </a:ext>
              </a:extLst>
            </p:cNvPr>
            <p:cNvSpPr/>
            <p:nvPr/>
          </p:nvSpPr>
          <p:spPr>
            <a:xfrm>
              <a:off x="6511963" y="1793164"/>
              <a:ext cx="772037" cy="77203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83D79BF-CE48-A2B6-B195-C9DCEB577C88}"/>
                </a:ext>
              </a:extLst>
            </p:cNvPr>
            <p:cNvSpPr txBox="1"/>
            <p:nvPr/>
          </p:nvSpPr>
          <p:spPr>
            <a:xfrm>
              <a:off x="7280545" y="2045359"/>
              <a:ext cx="1067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Коворкинги</a:t>
              </a:r>
            </a:p>
          </p:txBody>
        </p:sp>
      </p:grpSp>
      <p:grpSp>
        <p:nvGrpSpPr>
          <p:cNvPr id="101" name="Группа 100">
            <a:extLst>
              <a:ext uri="{FF2B5EF4-FFF2-40B4-BE49-F238E27FC236}">
                <a16:creationId xmlns:a16="http://schemas.microsoft.com/office/drawing/2014/main" id="{DE113B31-E3C4-7B13-72F9-51EF0F95048F}"/>
              </a:ext>
            </a:extLst>
          </p:cNvPr>
          <p:cNvGrpSpPr/>
          <p:nvPr/>
        </p:nvGrpSpPr>
        <p:grpSpPr>
          <a:xfrm>
            <a:off x="8246998" y="4896531"/>
            <a:ext cx="2248474" cy="772037"/>
            <a:chOff x="6511963" y="1793164"/>
            <a:chExt cx="2248474" cy="772037"/>
          </a:xfrm>
        </p:grpSpPr>
        <p:sp>
          <p:nvSpPr>
            <p:cNvPr id="102" name="Овал 101">
              <a:extLst>
                <a:ext uri="{FF2B5EF4-FFF2-40B4-BE49-F238E27FC236}">
                  <a16:creationId xmlns:a16="http://schemas.microsoft.com/office/drawing/2014/main" id="{EA178CB3-3BCF-82A9-E510-3700E8C12198}"/>
                </a:ext>
              </a:extLst>
            </p:cNvPr>
            <p:cNvSpPr/>
            <p:nvPr/>
          </p:nvSpPr>
          <p:spPr>
            <a:xfrm>
              <a:off x="6511963" y="1793164"/>
              <a:ext cx="772037" cy="77203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AE9475C-641B-DDA8-D85C-ECE2999710AD}"/>
                </a:ext>
              </a:extLst>
            </p:cNvPr>
            <p:cNvSpPr txBox="1"/>
            <p:nvPr/>
          </p:nvSpPr>
          <p:spPr>
            <a:xfrm>
              <a:off x="7280545" y="1948349"/>
              <a:ext cx="1479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Офисы средних</a:t>
              </a:r>
              <a:br>
                <a:rPr lang="ru-RU" sz="1200" dirty="0"/>
              </a:br>
              <a:r>
                <a:rPr lang="ru-RU" sz="1200" dirty="0"/>
                <a:t>компаний</a:t>
              </a:r>
            </a:p>
          </p:txBody>
        </p:sp>
      </p:grp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540A4AD2-1676-5C55-CC8C-8F1BB949B2BE}"/>
              </a:ext>
            </a:extLst>
          </p:cNvPr>
          <p:cNvGrpSpPr/>
          <p:nvPr/>
        </p:nvGrpSpPr>
        <p:grpSpPr>
          <a:xfrm>
            <a:off x="3625489" y="5282550"/>
            <a:ext cx="1204583" cy="288000"/>
            <a:chOff x="10241528" y="5371564"/>
            <a:chExt cx="1204583" cy="288000"/>
          </a:xfrm>
        </p:grpSpPr>
        <p:sp>
          <p:nvSpPr>
            <p:cNvPr id="105" name="Овал 104">
              <a:extLst>
                <a:ext uri="{FF2B5EF4-FFF2-40B4-BE49-F238E27FC236}">
                  <a16:creationId xmlns:a16="http://schemas.microsoft.com/office/drawing/2014/main" id="{103D00F4-0241-3890-88E8-38C214391C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41528" y="5371564"/>
              <a:ext cx="288000" cy="28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1AD95F6-65F4-19AE-9A67-F448E3EA98E9}"/>
                </a:ext>
              </a:extLst>
            </p:cNvPr>
            <p:cNvSpPr txBox="1"/>
            <p:nvPr/>
          </p:nvSpPr>
          <p:spPr>
            <a:xfrm>
              <a:off x="10522460" y="5372823"/>
              <a:ext cx="9236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Кофейни</a:t>
              </a:r>
            </a:p>
          </p:txBody>
        </p:sp>
      </p:grp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id="{0E08BCBE-186F-D34E-1E1F-E46AA95A1ADC}"/>
              </a:ext>
            </a:extLst>
          </p:cNvPr>
          <p:cNvGrpSpPr/>
          <p:nvPr/>
        </p:nvGrpSpPr>
        <p:grpSpPr>
          <a:xfrm>
            <a:off x="2040053" y="5601474"/>
            <a:ext cx="2169591" cy="461665"/>
            <a:chOff x="10241528" y="5285593"/>
            <a:chExt cx="2169591" cy="461665"/>
          </a:xfrm>
        </p:grpSpPr>
        <p:sp>
          <p:nvSpPr>
            <p:cNvPr id="111" name="Овал 110">
              <a:extLst>
                <a:ext uri="{FF2B5EF4-FFF2-40B4-BE49-F238E27FC236}">
                  <a16:creationId xmlns:a16="http://schemas.microsoft.com/office/drawing/2014/main" id="{4A11E141-A1C9-03AC-FB19-8DEDD1DDC7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41528" y="5371564"/>
              <a:ext cx="288000" cy="28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DA3818BA-FAE2-9A17-39F7-8CDD9331AF4A}"/>
                </a:ext>
              </a:extLst>
            </p:cNvPr>
            <p:cNvSpPr txBox="1"/>
            <p:nvPr/>
          </p:nvSpPr>
          <p:spPr>
            <a:xfrm>
              <a:off x="10522460" y="5285593"/>
              <a:ext cx="18886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Штаб-офисы крупных</a:t>
              </a:r>
              <a:br>
                <a:rPr lang="ru-RU" sz="1200" dirty="0"/>
              </a:br>
              <a:r>
                <a:rPr lang="ru-RU" sz="1200" dirty="0"/>
                <a:t>компаний</a:t>
              </a:r>
            </a:p>
          </p:txBody>
        </p:sp>
      </p:grpSp>
      <p:grpSp>
        <p:nvGrpSpPr>
          <p:cNvPr id="116" name="Группа 115">
            <a:extLst>
              <a:ext uri="{FF2B5EF4-FFF2-40B4-BE49-F238E27FC236}">
                <a16:creationId xmlns:a16="http://schemas.microsoft.com/office/drawing/2014/main" id="{BCEF247F-6226-A77F-0605-2CB3A29EE468}"/>
              </a:ext>
            </a:extLst>
          </p:cNvPr>
          <p:cNvGrpSpPr/>
          <p:nvPr/>
        </p:nvGrpSpPr>
        <p:grpSpPr>
          <a:xfrm>
            <a:off x="2106440" y="4434372"/>
            <a:ext cx="2431105" cy="1000905"/>
            <a:chOff x="2210164" y="3273033"/>
            <a:chExt cx="2431105" cy="1000905"/>
          </a:xfrm>
        </p:grpSpPr>
        <p:sp>
          <p:nvSpPr>
            <p:cNvPr id="117" name="Овал 116">
              <a:extLst>
                <a:ext uri="{FF2B5EF4-FFF2-40B4-BE49-F238E27FC236}">
                  <a16:creationId xmlns:a16="http://schemas.microsoft.com/office/drawing/2014/main" id="{61305FF6-3213-F514-025E-97F1B44D84DC}"/>
                </a:ext>
              </a:extLst>
            </p:cNvPr>
            <p:cNvSpPr/>
            <p:nvPr/>
          </p:nvSpPr>
          <p:spPr>
            <a:xfrm>
              <a:off x="2210164" y="3273033"/>
              <a:ext cx="1000905" cy="100090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D8AEE85A-D0E1-2439-663B-CA6CB4EAB502}"/>
                </a:ext>
              </a:extLst>
            </p:cNvPr>
            <p:cNvSpPr txBox="1"/>
            <p:nvPr/>
          </p:nvSpPr>
          <p:spPr>
            <a:xfrm>
              <a:off x="3211069" y="3542652"/>
              <a:ext cx="14302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/>
                <a:t>IT-</a:t>
              </a:r>
              <a:r>
                <a:rPr lang="ru-RU" sz="1200" dirty="0"/>
                <a:t>хабы крупных </a:t>
              </a:r>
              <a:br>
                <a:rPr lang="ru-RU" sz="1200" dirty="0"/>
              </a:br>
              <a:r>
                <a:rPr lang="ru-RU" sz="1200" dirty="0"/>
                <a:t>компаний</a:t>
              </a:r>
            </a:p>
          </p:txBody>
        </p:sp>
      </p:grpSp>
      <p:grpSp>
        <p:nvGrpSpPr>
          <p:cNvPr id="119" name="Группа 118">
            <a:extLst>
              <a:ext uri="{FF2B5EF4-FFF2-40B4-BE49-F238E27FC236}">
                <a16:creationId xmlns:a16="http://schemas.microsoft.com/office/drawing/2014/main" id="{9B59374E-2081-7559-D6E4-C3B98AD582A8}"/>
              </a:ext>
            </a:extLst>
          </p:cNvPr>
          <p:cNvGrpSpPr/>
          <p:nvPr/>
        </p:nvGrpSpPr>
        <p:grpSpPr>
          <a:xfrm>
            <a:off x="5609769" y="3296269"/>
            <a:ext cx="2514461" cy="1000905"/>
            <a:chOff x="2210164" y="3273033"/>
            <a:chExt cx="2514461" cy="1000905"/>
          </a:xfrm>
        </p:grpSpPr>
        <p:sp>
          <p:nvSpPr>
            <p:cNvPr id="120" name="Овал 119">
              <a:extLst>
                <a:ext uri="{FF2B5EF4-FFF2-40B4-BE49-F238E27FC236}">
                  <a16:creationId xmlns:a16="http://schemas.microsoft.com/office/drawing/2014/main" id="{7AEBE442-94DB-8809-2101-258F1816976E}"/>
                </a:ext>
              </a:extLst>
            </p:cNvPr>
            <p:cNvSpPr/>
            <p:nvPr/>
          </p:nvSpPr>
          <p:spPr>
            <a:xfrm>
              <a:off x="2210164" y="3273033"/>
              <a:ext cx="1000905" cy="100090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4184D0A7-86B1-FED9-F04C-2C5DC5AB1CCB}"/>
                </a:ext>
              </a:extLst>
            </p:cNvPr>
            <p:cNvSpPr txBox="1"/>
            <p:nvPr/>
          </p:nvSpPr>
          <p:spPr>
            <a:xfrm>
              <a:off x="3211069" y="3634987"/>
              <a:ext cx="15135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>
                  <a:solidFill>
                    <a:schemeClr val="accent3"/>
                  </a:solidFill>
                </a:rPr>
                <a:t>Коворкинг-виллы</a:t>
              </a:r>
            </a:p>
          </p:txBody>
        </p:sp>
      </p:grpSp>
      <p:grpSp>
        <p:nvGrpSpPr>
          <p:cNvPr id="122" name="Группа 121">
            <a:extLst>
              <a:ext uri="{FF2B5EF4-FFF2-40B4-BE49-F238E27FC236}">
                <a16:creationId xmlns:a16="http://schemas.microsoft.com/office/drawing/2014/main" id="{4F052AE0-20ED-B5EE-6AED-338FD30DF159}"/>
              </a:ext>
            </a:extLst>
          </p:cNvPr>
          <p:cNvGrpSpPr/>
          <p:nvPr/>
        </p:nvGrpSpPr>
        <p:grpSpPr>
          <a:xfrm>
            <a:off x="4552965" y="4216128"/>
            <a:ext cx="2676477" cy="772037"/>
            <a:chOff x="6511963" y="1793164"/>
            <a:chExt cx="2676477" cy="772037"/>
          </a:xfrm>
        </p:grpSpPr>
        <p:sp>
          <p:nvSpPr>
            <p:cNvPr id="123" name="Овал 122">
              <a:extLst>
                <a:ext uri="{FF2B5EF4-FFF2-40B4-BE49-F238E27FC236}">
                  <a16:creationId xmlns:a16="http://schemas.microsoft.com/office/drawing/2014/main" id="{BF19CB3A-81C4-DED6-3DAC-B7E22A068D5C}"/>
                </a:ext>
              </a:extLst>
            </p:cNvPr>
            <p:cNvSpPr/>
            <p:nvPr/>
          </p:nvSpPr>
          <p:spPr>
            <a:xfrm>
              <a:off x="6511963" y="1793164"/>
              <a:ext cx="772037" cy="77203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E89AEC9E-9599-6F21-3103-EAF33B10496E}"/>
                </a:ext>
              </a:extLst>
            </p:cNvPr>
            <p:cNvSpPr txBox="1"/>
            <p:nvPr/>
          </p:nvSpPr>
          <p:spPr>
            <a:xfrm>
              <a:off x="7280545" y="2045359"/>
              <a:ext cx="19078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Гибкие офисы (</a:t>
              </a:r>
              <a:r>
                <a:rPr lang="en-GB" sz="1200" dirty="0"/>
                <a:t>OaaS)</a:t>
              </a:r>
              <a:endParaRPr lang="ru-RU" sz="1200" dirty="0"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B2B15-B6B5-0773-152A-2D7B72F6F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47" y="152474"/>
            <a:ext cx="1012415" cy="24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639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1CFD6E-6A3B-5CC9-88DA-8DBE4D143A39}"/>
              </a:ext>
            </a:extLst>
          </p:cNvPr>
          <p:cNvSpPr txBox="1"/>
          <p:nvPr/>
        </p:nvSpPr>
        <p:spPr>
          <a:xfrm>
            <a:off x="9774352" y="144379"/>
            <a:ext cx="168668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000" dirty="0"/>
              <a:t>Презентация инвесторам</a:t>
            </a:r>
            <a:r>
              <a:rPr lang="ru-RU" sz="1000" b="1" dirty="0">
                <a:solidFill>
                  <a:schemeClr val="accent5"/>
                </a:solidFill>
              </a:rPr>
              <a:t> / 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8630FA79-DD4A-BE2E-C3A8-63CF06A2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8787" y="144378"/>
            <a:ext cx="314093" cy="241301"/>
          </a:xfrm>
        </p:spPr>
        <p:txBody>
          <a:bodyPr/>
          <a:lstStyle/>
          <a:p>
            <a:pPr algn="ctr"/>
            <a:fld id="{DABAC4D9-511D-264E-BD43-5085AD3C7F6B}" type="slidenum">
              <a:rPr lang="ru-RU">
                <a:solidFill>
                  <a:schemeClr val="tx1"/>
                </a:solidFill>
              </a:rPr>
              <a:pPr algn="ctr"/>
              <a:t>16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E80907-C7AD-136F-BB9E-43507CE6FE4B}"/>
              </a:ext>
            </a:extLst>
          </p:cNvPr>
          <p:cNvSpPr txBox="1"/>
          <p:nvPr/>
        </p:nvSpPr>
        <p:spPr>
          <a:xfrm>
            <a:off x="227013" y="469219"/>
            <a:ext cx="9432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2"/>
                </a:solidFill>
              </a:rPr>
              <a:t>Волжский</a:t>
            </a:r>
            <a:r>
              <a:rPr lang="ru-RU" sz="1600" b="1" dirty="0"/>
              <a:t> регион: приоритетны </a:t>
            </a:r>
            <a:r>
              <a:rPr lang="en-GB" sz="1600" b="1" dirty="0">
                <a:solidFill>
                  <a:schemeClr val="accent2"/>
                </a:solidFill>
              </a:rPr>
              <a:t>IT-</a:t>
            </a:r>
            <a:r>
              <a:rPr lang="ru-RU" sz="1600" b="1" dirty="0">
                <a:solidFill>
                  <a:schemeClr val="accent2"/>
                </a:solidFill>
              </a:rPr>
              <a:t>хабы </a:t>
            </a:r>
            <a:r>
              <a:rPr lang="ru-RU" sz="1600" b="1" dirty="0"/>
              <a:t>и </a:t>
            </a:r>
            <a:r>
              <a:rPr lang="ru-RU" sz="1600" b="1" dirty="0">
                <a:solidFill>
                  <a:schemeClr val="accent2"/>
                </a:solidFill>
              </a:rPr>
              <a:t>штаб-офисы</a:t>
            </a:r>
            <a:r>
              <a:rPr lang="ru-RU" sz="1600" b="1" dirty="0"/>
              <a:t> крупных компаний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EA62FE-812F-C98A-DCEA-84006D3025DF}"/>
              </a:ext>
            </a:extLst>
          </p:cNvPr>
          <p:cNvSpPr txBox="1"/>
          <p:nvPr/>
        </p:nvSpPr>
        <p:spPr>
          <a:xfrm>
            <a:off x="269120" y="6546595"/>
            <a:ext cx="15696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solidFill>
                  <a:schemeClr val="tx2"/>
                </a:solidFill>
              </a:rPr>
              <a:t>Источник: Этажи, </a:t>
            </a:r>
            <a:r>
              <a:rPr lang="en-GB" sz="800" dirty="0">
                <a:solidFill>
                  <a:schemeClr val="tx2"/>
                </a:solidFill>
              </a:rPr>
              <a:t>Restate</a:t>
            </a:r>
            <a:r>
              <a:rPr lang="ru-RU" sz="800" dirty="0">
                <a:solidFill>
                  <a:schemeClr val="tx2"/>
                </a:solidFill>
              </a:rPr>
              <a:t>   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DCE69C7-DA49-8D19-AF22-11DD4D8134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68190"/>
              </p:ext>
            </p:extLst>
          </p:nvPr>
        </p:nvGraphicFramePr>
        <p:xfrm>
          <a:off x="2040055" y="1558925"/>
          <a:ext cx="9780471" cy="4429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0157">
                  <a:extLst>
                    <a:ext uri="{9D8B030D-6E8A-4147-A177-3AD203B41FA5}">
                      <a16:colId xmlns:a16="http://schemas.microsoft.com/office/drawing/2014/main" val="457257073"/>
                    </a:ext>
                  </a:extLst>
                </a:gridCol>
                <a:gridCol w="3260157">
                  <a:extLst>
                    <a:ext uri="{9D8B030D-6E8A-4147-A177-3AD203B41FA5}">
                      <a16:colId xmlns:a16="http://schemas.microsoft.com/office/drawing/2014/main" val="3163251992"/>
                    </a:ext>
                  </a:extLst>
                </a:gridCol>
                <a:gridCol w="3260157">
                  <a:extLst>
                    <a:ext uri="{9D8B030D-6E8A-4147-A177-3AD203B41FA5}">
                      <a16:colId xmlns:a16="http://schemas.microsoft.com/office/drawing/2014/main" val="3281488730"/>
                    </a:ext>
                  </a:extLst>
                </a:gridCol>
              </a:tblGrid>
              <a:tr h="147637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8252269"/>
                  </a:ext>
                </a:extLst>
              </a:tr>
              <a:tr h="147637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8506979"/>
                  </a:ext>
                </a:extLst>
              </a:tr>
              <a:tr h="147637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28165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FDDB03F-C69B-7095-F7F8-F99096623EF2}"/>
              </a:ext>
            </a:extLst>
          </p:cNvPr>
          <p:cNvSpPr txBox="1"/>
          <p:nvPr/>
        </p:nvSpPr>
        <p:spPr>
          <a:xfrm>
            <a:off x="9774352" y="5988050"/>
            <a:ext cx="1547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Доля рынка </a:t>
            </a:r>
            <a:r>
              <a:rPr lang="en-GB" sz="1200" dirty="0"/>
              <a:t>&gt; </a:t>
            </a:r>
            <a:r>
              <a:rPr lang="ru-RU" sz="1200" dirty="0"/>
              <a:t>2</a:t>
            </a:r>
            <a:r>
              <a:rPr lang="en-GB" sz="1200" dirty="0"/>
              <a:t>0%</a:t>
            </a:r>
            <a:endParaRPr lang="ru-RU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678473-A403-288B-969B-0B547F1BC192}"/>
              </a:ext>
            </a:extLst>
          </p:cNvPr>
          <p:cNvSpPr txBox="1"/>
          <p:nvPr/>
        </p:nvSpPr>
        <p:spPr>
          <a:xfrm>
            <a:off x="6046073" y="5988049"/>
            <a:ext cx="1768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Доля рынка </a:t>
            </a:r>
            <a:r>
              <a:rPr lang="en-GB" sz="1200" dirty="0"/>
              <a:t>= </a:t>
            </a:r>
            <a:r>
              <a:rPr lang="ru-RU" sz="1200" dirty="0"/>
              <a:t>1</a:t>
            </a:r>
            <a:r>
              <a:rPr lang="en-GB" sz="1200" dirty="0"/>
              <a:t>0-</a:t>
            </a:r>
            <a:r>
              <a:rPr lang="ru-RU" sz="1200" dirty="0"/>
              <a:t>2</a:t>
            </a:r>
            <a:r>
              <a:rPr lang="en-GB" sz="1200" dirty="0"/>
              <a:t>0%</a:t>
            </a:r>
            <a:endParaRPr lang="ru-RU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17415B-47B7-8389-D812-B86B0178C67D}"/>
              </a:ext>
            </a:extLst>
          </p:cNvPr>
          <p:cNvSpPr txBox="1"/>
          <p:nvPr/>
        </p:nvSpPr>
        <p:spPr>
          <a:xfrm>
            <a:off x="2895970" y="5976030"/>
            <a:ext cx="1503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Доля рынка </a:t>
            </a:r>
            <a:r>
              <a:rPr lang="en-GB" sz="1200" dirty="0"/>
              <a:t>&lt;</a:t>
            </a:r>
            <a:r>
              <a:rPr lang="ru-RU" sz="1200" dirty="0"/>
              <a:t>1</a:t>
            </a:r>
            <a:r>
              <a:rPr lang="en-GB" sz="1200" dirty="0"/>
              <a:t>0%</a:t>
            </a:r>
            <a:endParaRPr lang="ru-RU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542497-F5BB-2CF7-5FBF-76ED468E1DE2}"/>
              </a:ext>
            </a:extLst>
          </p:cNvPr>
          <p:cNvSpPr txBox="1"/>
          <p:nvPr/>
        </p:nvSpPr>
        <p:spPr>
          <a:xfrm>
            <a:off x="990378" y="5088516"/>
            <a:ext cx="1034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CAGR</a:t>
            </a:r>
            <a:r>
              <a:rPr lang="ru-RU" sz="1200" dirty="0"/>
              <a:t> </a:t>
            </a:r>
            <a:r>
              <a:rPr lang="en-GB" sz="1200" dirty="0"/>
              <a:t>&lt; 5%</a:t>
            </a:r>
            <a:endParaRPr lang="ru-RU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AA4769-4960-9E80-E403-3BA84214CE28}"/>
              </a:ext>
            </a:extLst>
          </p:cNvPr>
          <p:cNvSpPr txBox="1"/>
          <p:nvPr/>
        </p:nvSpPr>
        <p:spPr>
          <a:xfrm>
            <a:off x="869847" y="3634987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CAGR = 5-7%</a:t>
            </a:r>
            <a:endParaRPr lang="ru-RU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9B6FE2-84B9-384F-380D-5C614A0CD63B}"/>
              </a:ext>
            </a:extLst>
          </p:cNvPr>
          <p:cNvSpPr txBox="1"/>
          <p:nvPr/>
        </p:nvSpPr>
        <p:spPr>
          <a:xfrm>
            <a:off x="990377" y="2179183"/>
            <a:ext cx="1034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CAGR</a:t>
            </a:r>
            <a:r>
              <a:rPr lang="ru-RU" sz="1200" dirty="0"/>
              <a:t> </a:t>
            </a:r>
            <a:r>
              <a:rPr lang="en-GB" sz="1200" dirty="0"/>
              <a:t>&gt; 7%</a:t>
            </a:r>
            <a:endParaRPr lang="ru-RU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E58449-1BC8-08B7-D12C-02D55EEA32BD}"/>
              </a:ext>
            </a:extLst>
          </p:cNvPr>
          <p:cNvSpPr txBox="1"/>
          <p:nvPr/>
        </p:nvSpPr>
        <p:spPr>
          <a:xfrm>
            <a:off x="2710617" y="1256526"/>
            <a:ext cx="41873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Размер точки = нацеленность на трансформацию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9807CC8-FB82-9DE4-370F-CC060D906D52}"/>
              </a:ext>
            </a:extLst>
          </p:cNvPr>
          <p:cNvSpPr>
            <a:spLocks noChangeAspect="1"/>
          </p:cNvSpPr>
          <p:nvPr/>
        </p:nvSpPr>
        <p:spPr>
          <a:xfrm>
            <a:off x="10862749" y="1298324"/>
            <a:ext cx="180000" cy="180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2DC879-D7B7-E42A-7A6D-34EB9EEB9481}"/>
              </a:ext>
            </a:extLst>
          </p:cNvPr>
          <p:cNvSpPr txBox="1"/>
          <p:nvPr/>
        </p:nvSpPr>
        <p:spPr>
          <a:xfrm>
            <a:off x="11042749" y="1249826"/>
            <a:ext cx="7777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Слабая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D5D126-4FEC-BE75-62E0-567547D6D109}"/>
              </a:ext>
            </a:extLst>
          </p:cNvPr>
          <p:cNvSpPr txBox="1"/>
          <p:nvPr/>
        </p:nvSpPr>
        <p:spPr>
          <a:xfrm>
            <a:off x="9686975" y="1249825"/>
            <a:ext cx="8354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Средняя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3D3E04B4-7F63-1991-75CB-6B72E4C4D7F2}"/>
              </a:ext>
            </a:extLst>
          </p:cNvPr>
          <p:cNvSpPr/>
          <p:nvPr/>
        </p:nvSpPr>
        <p:spPr>
          <a:xfrm>
            <a:off x="9415432" y="1254746"/>
            <a:ext cx="276999" cy="27699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B681CE27-3BB9-C236-5D98-F94DB56400D9}"/>
              </a:ext>
            </a:extLst>
          </p:cNvPr>
          <p:cNvSpPr>
            <a:spLocks noChangeAspect="1"/>
          </p:cNvSpPr>
          <p:nvPr/>
        </p:nvSpPr>
        <p:spPr>
          <a:xfrm>
            <a:off x="7998828" y="1252227"/>
            <a:ext cx="288000" cy="28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D15ECC-6F84-AF1B-F4C8-7FBA790022BD}"/>
              </a:ext>
            </a:extLst>
          </p:cNvPr>
          <p:cNvSpPr txBox="1"/>
          <p:nvPr/>
        </p:nvSpPr>
        <p:spPr>
          <a:xfrm>
            <a:off x="8294538" y="1249825"/>
            <a:ext cx="827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Сильная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D2194154-DFCD-A2A2-395C-C2477596508C}"/>
              </a:ext>
            </a:extLst>
          </p:cNvPr>
          <p:cNvGrpSpPr/>
          <p:nvPr/>
        </p:nvGrpSpPr>
        <p:grpSpPr>
          <a:xfrm>
            <a:off x="2967796" y="3722188"/>
            <a:ext cx="1836503" cy="772037"/>
            <a:chOff x="6511963" y="1793164"/>
            <a:chExt cx="1836503" cy="772037"/>
          </a:xfrm>
        </p:grpSpPr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575431EE-77BF-9A8B-80C6-4B6C78381282}"/>
                </a:ext>
              </a:extLst>
            </p:cNvPr>
            <p:cNvSpPr/>
            <p:nvPr/>
          </p:nvSpPr>
          <p:spPr>
            <a:xfrm>
              <a:off x="6511963" y="1793164"/>
              <a:ext cx="772037" cy="77203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8DA8616-A7CD-BBC1-9E63-1831345A5D29}"/>
                </a:ext>
              </a:extLst>
            </p:cNvPr>
            <p:cNvSpPr txBox="1"/>
            <p:nvPr/>
          </p:nvSpPr>
          <p:spPr>
            <a:xfrm>
              <a:off x="7280545" y="2045359"/>
              <a:ext cx="1067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Коворкинги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BEEDAEB9-A165-0FA5-1168-05339BE41C6A}"/>
              </a:ext>
            </a:extLst>
          </p:cNvPr>
          <p:cNvGrpSpPr/>
          <p:nvPr/>
        </p:nvGrpSpPr>
        <p:grpSpPr>
          <a:xfrm>
            <a:off x="9553931" y="3336511"/>
            <a:ext cx="2248474" cy="772037"/>
            <a:chOff x="6511963" y="1793164"/>
            <a:chExt cx="2248474" cy="772037"/>
          </a:xfrm>
        </p:grpSpPr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1C3E9834-75EA-9392-A339-194C0852A6A1}"/>
                </a:ext>
              </a:extLst>
            </p:cNvPr>
            <p:cNvSpPr/>
            <p:nvPr/>
          </p:nvSpPr>
          <p:spPr>
            <a:xfrm>
              <a:off x="6511963" y="1793164"/>
              <a:ext cx="772037" cy="77203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489709A-72B2-182F-32D3-A62A17DD44C8}"/>
                </a:ext>
              </a:extLst>
            </p:cNvPr>
            <p:cNvSpPr txBox="1"/>
            <p:nvPr/>
          </p:nvSpPr>
          <p:spPr>
            <a:xfrm>
              <a:off x="7280545" y="1948349"/>
              <a:ext cx="1479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Офисы средних</a:t>
              </a:r>
              <a:br>
                <a:rPr lang="ru-RU" sz="1200" dirty="0"/>
              </a:br>
              <a:r>
                <a:rPr lang="ru-RU" sz="1200" dirty="0"/>
                <a:t>компаний</a:t>
              </a: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68719266-CCE8-26A5-95EC-08174441EBA8}"/>
              </a:ext>
            </a:extLst>
          </p:cNvPr>
          <p:cNvGrpSpPr/>
          <p:nvPr/>
        </p:nvGrpSpPr>
        <p:grpSpPr>
          <a:xfrm>
            <a:off x="2862778" y="3120351"/>
            <a:ext cx="1204583" cy="288000"/>
            <a:chOff x="10241528" y="5371564"/>
            <a:chExt cx="1204583" cy="288000"/>
          </a:xfrm>
        </p:grpSpPr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C71E2646-4BFC-F8D3-A3A9-AC613406B1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41528" y="5371564"/>
              <a:ext cx="288000" cy="28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7BFB572-1AD8-19BE-92E6-14C0BE8BFAFB}"/>
                </a:ext>
              </a:extLst>
            </p:cNvPr>
            <p:cNvSpPr txBox="1"/>
            <p:nvPr/>
          </p:nvSpPr>
          <p:spPr>
            <a:xfrm>
              <a:off x="10522460" y="5372823"/>
              <a:ext cx="9236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Кофейни</a:t>
              </a: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A5DCD1A9-FE86-8630-60F0-2C14B75E28A9}"/>
              </a:ext>
            </a:extLst>
          </p:cNvPr>
          <p:cNvGrpSpPr/>
          <p:nvPr/>
        </p:nvGrpSpPr>
        <p:grpSpPr>
          <a:xfrm>
            <a:off x="5608578" y="2350051"/>
            <a:ext cx="2516063" cy="1000905"/>
            <a:chOff x="2210164" y="3273033"/>
            <a:chExt cx="2516063" cy="1000905"/>
          </a:xfrm>
        </p:grpSpPr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50387E4A-B319-0357-F8AC-C710EA84158E}"/>
                </a:ext>
              </a:extLst>
            </p:cNvPr>
            <p:cNvSpPr/>
            <p:nvPr/>
          </p:nvSpPr>
          <p:spPr>
            <a:xfrm>
              <a:off x="2210164" y="3273033"/>
              <a:ext cx="1000905" cy="100090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0BBD7EF-C451-BFCC-454D-93AEDCC9477A}"/>
                </a:ext>
              </a:extLst>
            </p:cNvPr>
            <p:cNvSpPr txBox="1"/>
            <p:nvPr/>
          </p:nvSpPr>
          <p:spPr>
            <a:xfrm>
              <a:off x="3211069" y="3542652"/>
              <a:ext cx="1515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>
                  <a:solidFill>
                    <a:schemeClr val="accent3"/>
                  </a:solidFill>
                </a:rPr>
                <a:t>IT-</a:t>
              </a:r>
              <a:r>
                <a:rPr lang="ru-RU" sz="1200" b="1" dirty="0">
                  <a:solidFill>
                    <a:schemeClr val="accent3"/>
                  </a:solidFill>
                </a:rPr>
                <a:t>хабы крупных </a:t>
              </a:r>
              <a:br>
                <a:rPr lang="ru-RU" sz="1200" b="1" dirty="0">
                  <a:solidFill>
                    <a:schemeClr val="accent3"/>
                  </a:solidFill>
                </a:rPr>
              </a:br>
              <a:r>
                <a:rPr lang="ru-RU" sz="1200" b="1" dirty="0">
                  <a:solidFill>
                    <a:schemeClr val="accent3"/>
                  </a:solidFill>
                </a:rPr>
                <a:t>компаний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131650C3-D53F-D775-B7BA-F20E8F4AC90A}"/>
              </a:ext>
            </a:extLst>
          </p:cNvPr>
          <p:cNvGrpSpPr/>
          <p:nvPr/>
        </p:nvGrpSpPr>
        <p:grpSpPr>
          <a:xfrm>
            <a:off x="2087656" y="5161007"/>
            <a:ext cx="2676477" cy="772037"/>
            <a:chOff x="6511963" y="1793164"/>
            <a:chExt cx="2676477" cy="772037"/>
          </a:xfrm>
        </p:grpSpPr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86D4FDFB-2823-7171-5AD2-F01B43EC2004}"/>
                </a:ext>
              </a:extLst>
            </p:cNvPr>
            <p:cNvSpPr/>
            <p:nvPr/>
          </p:nvSpPr>
          <p:spPr>
            <a:xfrm>
              <a:off x="6511963" y="1793164"/>
              <a:ext cx="772037" cy="77203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98DD4E7-2D18-24EB-4D27-2C9131CF800E}"/>
                </a:ext>
              </a:extLst>
            </p:cNvPr>
            <p:cNvSpPr txBox="1"/>
            <p:nvPr/>
          </p:nvSpPr>
          <p:spPr>
            <a:xfrm>
              <a:off x="7280545" y="2045359"/>
              <a:ext cx="19078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Гибкие офисы (</a:t>
              </a:r>
              <a:r>
                <a:rPr lang="en-GB" sz="1200" dirty="0"/>
                <a:t>OaaS)</a:t>
              </a:r>
              <a:endParaRPr lang="ru-RU" sz="1200" dirty="0"/>
            </a:p>
          </p:txBody>
        </p: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FB89F105-FB62-5839-E0A3-FB66CCF92824}"/>
              </a:ext>
            </a:extLst>
          </p:cNvPr>
          <p:cNvGrpSpPr/>
          <p:nvPr/>
        </p:nvGrpSpPr>
        <p:grpSpPr>
          <a:xfrm>
            <a:off x="7120187" y="4036186"/>
            <a:ext cx="2953684" cy="1000905"/>
            <a:chOff x="2210164" y="3273033"/>
            <a:chExt cx="2953684" cy="1000905"/>
          </a:xfrm>
        </p:grpSpPr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52543F4C-ECBB-9578-BF71-7D66BB6BD84A}"/>
                </a:ext>
              </a:extLst>
            </p:cNvPr>
            <p:cNvSpPr/>
            <p:nvPr/>
          </p:nvSpPr>
          <p:spPr>
            <a:xfrm>
              <a:off x="2210164" y="3273033"/>
              <a:ext cx="1000905" cy="100090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3BFBC0A-9AB8-43B6-A2CB-9D6903382A04}"/>
                </a:ext>
              </a:extLst>
            </p:cNvPr>
            <p:cNvSpPr txBox="1"/>
            <p:nvPr/>
          </p:nvSpPr>
          <p:spPr>
            <a:xfrm>
              <a:off x="3211069" y="3542652"/>
              <a:ext cx="19527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>
                  <a:solidFill>
                    <a:schemeClr val="accent3"/>
                  </a:solidFill>
                </a:rPr>
                <a:t>Штаб-офисы крупных</a:t>
              </a:r>
              <a:br>
                <a:rPr lang="ru-RU" sz="1200" b="1" dirty="0">
                  <a:solidFill>
                    <a:schemeClr val="accent3"/>
                  </a:solidFill>
                </a:rPr>
              </a:br>
              <a:r>
                <a:rPr lang="ru-RU" sz="1200" b="1" dirty="0">
                  <a:solidFill>
                    <a:schemeClr val="accent3"/>
                  </a:solidFill>
                </a:rPr>
                <a:t>компаний</a:t>
              </a:r>
            </a:p>
          </p:txBody>
        </p:sp>
      </p:grp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DA74D89-1B33-7D63-65AB-482E1B0D0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47" y="152474"/>
            <a:ext cx="1012415" cy="24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29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1CFD6E-6A3B-5CC9-88DA-8DBE4D143A39}"/>
              </a:ext>
            </a:extLst>
          </p:cNvPr>
          <p:cNvSpPr txBox="1"/>
          <p:nvPr/>
        </p:nvSpPr>
        <p:spPr>
          <a:xfrm>
            <a:off x="9774352" y="144379"/>
            <a:ext cx="168668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000" dirty="0"/>
              <a:t>Презентация инвесторам</a:t>
            </a:r>
            <a:r>
              <a:rPr lang="ru-RU" sz="1000" b="1" dirty="0">
                <a:solidFill>
                  <a:schemeClr val="accent5"/>
                </a:solidFill>
              </a:rPr>
              <a:t> / 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8630FA79-DD4A-BE2E-C3A8-63CF06A2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8787" y="144378"/>
            <a:ext cx="314093" cy="241301"/>
          </a:xfrm>
        </p:spPr>
        <p:txBody>
          <a:bodyPr/>
          <a:lstStyle/>
          <a:p>
            <a:pPr algn="ctr"/>
            <a:fld id="{DABAC4D9-511D-264E-BD43-5085AD3C7F6B}" type="slidenum">
              <a:rPr lang="ru-RU">
                <a:solidFill>
                  <a:schemeClr val="tx1"/>
                </a:solidFill>
              </a:rPr>
              <a:pPr algn="ctr"/>
              <a:t>17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E80907-C7AD-136F-BB9E-43507CE6FE4B}"/>
              </a:ext>
            </a:extLst>
          </p:cNvPr>
          <p:cNvSpPr txBox="1"/>
          <p:nvPr/>
        </p:nvSpPr>
        <p:spPr>
          <a:xfrm>
            <a:off x="227013" y="469219"/>
            <a:ext cx="9432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2"/>
                </a:solidFill>
              </a:rPr>
              <a:t>Уральский</a:t>
            </a:r>
            <a:r>
              <a:rPr lang="ru-RU" sz="1600" b="1" dirty="0"/>
              <a:t> регион: приоритетны </a:t>
            </a:r>
            <a:r>
              <a:rPr lang="ru-RU" sz="1600" b="1" dirty="0">
                <a:solidFill>
                  <a:schemeClr val="accent2"/>
                </a:solidFill>
              </a:rPr>
              <a:t>филиалы</a:t>
            </a:r>
            <a:r>
              <a:rPr lang="ru-RU" sz="1600" b="1" dirty="0"/>
              <a:t> офисов крупных компаний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989E06-3A88-24FC-1799-E093B2D70350}"/>
              </a:ext>
            </a:extLst>
          </p:cNvPr>
          <p:cNvSpPr txBox="1"/>
          <p:nvPr/>
        </p:nvSpPr>
        <p:spPr>
          <a:xfrm>
            <a:off x="269120" y="6546595"/>
            <a:ext cx="15696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solidFill>
                  <a:schemeClr val="tx2"/>
                </a:solidFill>
              </a:rPr>
              <a:t>Источник: Этажи, </a:t>
            </a:r>
            <a:r>
              <a:rPr lang="en-GB" sz="800" dirty="0">
                <a:solidFill>
                  <a:schemeClr val="tx2"/>
                </a:solidFill>
              </a:rPr>
              <a:t>Restate</a:t>
            </a:r>
            <a:r>
              <a:rPr lang="ru-RU" sz="800" dirty="0">
                <a:solidFill>
                  <a:schemeClr val="tx2"/>
                </a:solidFill>
              </a:rPr>
              <a:t>   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DA465908-8EEE-2F5F-B01E-781620A69F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037906"/>
              </p:ext>
            </p:extLst>
          </p:nvPr>
        </p:nvGraphicFramePr>
        <p:xfrm>
          <a:off x="2040055" y="1558925"/>
          <a:ext cx="9780471" cy="4429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0157">
                  <a:extLst>
                    <a:ext uri="{9D8B030D-6E8A-4147-A177-3AD203B41FA5}">
                      <a16:colId xmlns:a16="http://schemas.microsoft.com/office/drawing/2014/main" val="457257073"/>
                    </a:ext>
                  </a:extLst>
                </a:gridCol>
                <a:gridCol w="3260157">
                  <a:extLst>
                    <a:ext uri="{9D8B030D-6E8A-4147-A177-3AD203B41FA5}">
                      <a16:colId xmlns:a16="http://schemas.microsoft.com/office/drawing/2014/main" val="3163251992"/>
                    </a:ext>
                  </a:extLst>
                </a:gridCol>
                <a:gridCol w="3260157">
                  <a:extLst>
                    <a:ext uri="{9D8B030D-6E8A-4147-A177-3AD203B41FA5}">
                      <a16:colId xmlns:a16="http://schemas.microsoft.com/office/drawing/2014/main" val="3281488730"/>
                    </a:ext>
                  </a:extLst>
                </a:gridCol>
              </a:tblGrid>
              <a:tr h="147637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8252269"/>
                  </a:ext>
                </a:extLst>
              </a:tr>
              <a:tr h="147637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8506979"/>
                  </a:ext>
                </a:extLst>
              </a:tr>
              <a:tr h="147637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28165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69CFA47-6E05-67E0-00CF-A12B6D0D678A}"/>
              </a:ext>
            </a:extLst>
          </p:cNvPr>
          <p:cNvSpPr txBox="1"/>
          <p:nvPr/>
        </p:nvSpPr>
        <p:spPr>
          <a:xfrm>
            <a:off x="9774352" y="5988050"/>
            <a:ext cx="1547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Доля рынка </a:t>
            </a:r>
            <a:r>
              <a:rPr lang="en-GB" sz="1200" dirty="0"/>
              <a:t>&gt; </a:t>
            </a:r>
            <a:r>
              <a:rPr lang="ru-RU" sz="1200" dirty="0"/>
              <a:t>2</a:t>
            </a:r>
            <a:r>
              <a:rPr lang="en-GB" sz="1200" dirty="0"/>
              <a:t>0%</a:t>
            </a:r>
            <a:endParaRPr lang="ru-RU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989CDF-DBDF-6125-2FD1-8201F578D554}"/>
              </a:ext>
            </a:extLst>
          </p:cNvPr>
          <p:cNvSpPr txBox="1"/>
          <p:nvPr/>
        </p:nvSpPr>
        <p:spPr>
          <a:xfrm>
            <a:off x="6046073" y="5988049"/>
            <a:ext cx="1768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Доля рынка </a:t>
            </a:r>
            <a:r>
              <a:rPr lang="en-GB" sz="1200" dirty="0"/>
              <a:t>= </a:t>
            </a:r>
            <a:r>
              <a:rPr lang="ru-RU" sz="1200" dirty="0"/>
              <a:t>1</a:t>
            </a:r>
            <a:r>
              <a:rPr lang="en-GB" sz="1200" dirty="0"/>
              <a:t>0-</a:t>
            </a:r>
            <a:r>
              <a:rPr lang="ru-RU" sz="1200" dirty="0"/>
              <a:t>2</a:t>
            </a:r>
            <a:r>
              <a:rPr lang="en-GB" sz="1200" dirty="0"/>
              <a:t>0%</a:t>
            </a:r>
            <a:endParaRPr lang="ru-RU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B37EF6-6686-4F76-BDDF-0C7C7C757063}"/>
              </a:ext>
            </a:extLst>
          </p:cNvPr>
          <p:cNvSpPr txBox="1"/>
          <p:nvPr/>
        </p:nvSpPr>
        <p:spPr>
          <a:xfrm>
            <a:off x="2895970" y="5976030"/>
            <a:ext cx="1503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Доля рынка </a:t>
            </a:r>
            <a:r>
              <a:rPr lang="en-GB" sz="1200" dirty="0"/>
              <a:t>&lt;</a:t>
            </a:r>
            <a:r>
              <a:rPr lang="ru-RU" sz="1200" dirty="0"/>
              <a:t>1</a:t>
            </a:r>
            <a:r>
              <a:rPr lang="en-GB" sz="1200" dirty="0"/>
              <a:t>0%</a:t>
            </a:r>
            <a:endParaRPr lang="ru-RU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3F6E18-CAAA-6960-6B05-3C87AFBB0626}"/>
              </a:ext>
            </a:extLst>
          </p:cNvPr>
          <p:cNvSpPr txBox="1"/>
          <p:nvPr/>
        </p:nvSpPr>
        <p:spPr>
          <a:xfrm>
            <a:off x="990378" y="5088516"/>
            <a:ext cx="1034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CAGR</a:t>
            </a:r>
            <a:r>
              <a:rPr lang="ru-RU" sz="1200" dirty="0"/>
              <a:t> </a:t>
            </a:r>
            <a:r>
              <a:rPr lang="en-GB" sz="1200" dirty="0"/>
              <a:t>&lt; 5%</a:t>
            </a:r>
            <a:endParaRPr lang="ru-RU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170E54-6C46-20F2-0C64-C03B9072DEE8}"/>
              </a:ext>
            </a:extLst>
          </p:cNvPr>
          <p:cNvSpPr txBox="1"/>
          <p:nvPr/>
        </p:nvSpPr>
        <p:spPr>
          <a:xfrm>
            <a:off x="869847" y="3634987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CAGR = 5-7%</a:t>
            </a:r>
            <a:endParaRPr lang="ru-RU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2A8FD3-91F1-2055-C9AA-73C412EEA54B}"/>
              </a:ext>
            </a:extLst>
          </p:cNvPr>
          <p:cNvSpPr txBox="1"/>
          <p:nvPr/>
        </p:nvSpPr>
        <p:spPr>
          <a:xfrm>
            <a:off x="990377" y="2179183"/>
            <a:ext cx="1034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CAGR</a:t>
            </a:r>
            <a:r>
              <a:rPr lang="ru-RU" sz="1200" dirty="0"/>
              <a:t> </a:t>
            </a:r>
            <a:r>
              <a:rPr lang="en-GB" sz="1200" dirty="0"/>
              <a:t>&gt; 7%</a:t>
            </a:r>
            <a:endParaRPr lang="ru-RU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5B6DDC-AC89-497F-0CEA-4927236A479C}"/>
              </a:ext>
            </a:extLst>
          </p:cNvPr>
          <p:cNvSpPr txBox="1"/>
          <p:nvPr/>
        </p:nvSpPr>
        <p:spPr>
          <a:xfrm>
            <a:off x="2710617" y="1256526"/>
            <a:ext cx="41873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Размер точки = нацеленность на трансформацию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7AACE52-13AC-8775-3268-34AD864C31B4}"/>
              </a:ext>
            </a:extLst>
          </p:cNvPr>
          <p:cNvSpPr>
            <a:spLocks noChangeAspect="1"/>
          </p:cNvSpPr>
          <p:nvPr/>
        </p:nvSpPr>
        <p:spPr>
          <a:xfrm>
            <a:off x="10862749" y="1298324"/>
            <a:ext cx="180000" cy="180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163014-E6A0-86A1-2BA1-E020EC2F54B9}"/>
              </a:ext>
            </a:extLst>
          </p:cNvPr>
          <p:cNvSpPr txBox="1"/>
          <p:nvPr/>
        </p:nvSpPr>
        <p:spPr>
          <a:xfrm>
            <a:off x="11042749" y="1249826"/>
            <a:ext cx="7777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Слабая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EB4F45-65E3-76CC-78DD-5A312A5FE95C}"/>
              </a:ext>
            </a:extLst>
          </p:cNvPr>
          <p:cNvSpPr txBox="1"/>
          <p:nvPr/>
        </p:nvSpPr>
        <p:spPr>
          <a:xfrm>
            <a:off x="9686975" y="1249825"/>
            <a:ext cx="8354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Средняя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E2A2F8A3-A5D9-6ADB-D8CE-F9BB1396B066}"/>
              </a:ext>
            </a:extLst>
          </p:cNvPr>
          <p:cNvSpPr/>
          <p:nvPr/>
        </p:nvSpPr>
        <p:spPr>
          <a:xfrm>
            <a:off x="9415432" y="1254746"/>
            <a:ext cx="276999" cy="27699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4D610968-F2DE-7512-9CF9-379F3DF4B2EC}"/>
              </a:ext>
            </a:extLst>
          </p:cNvPr>
          <p:cNvSpPr>
            <a:spLocks noChangeAspect="1"/>
          </p:cNvSpPr>
          <p:nvPr/>
        </p:nvSpPr>
        <p:spPr>
          <a:xfrm>
            <a:off x="7998828" y="1252227"/>
            <a:ext cx="288000" cy="28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ED124C-E292-E765-098C-5033D16419D5}"/>
              </a:ext>
            </a:extLst>
          </p:cNvPr>
          <p:cNvSpPr txBox="1"/>
          <p:nvPr/>
        </p:nvSpPr>
        <p:spPr>
          <a:xfrm>
            <a:off x="8294538" y="1249825"/>
            <a:ext cx="827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Сильная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B71D8CBD-E943-375E-C663-035B8EA5A652}"/>
              </a:ext>
            </a:extLst>
          </p:cNvPr>
          <p:cNvGrpSpPr/>
          <p:nvPr/>
        </p:nvGrpSpPr>
        <p:grpSpPr>
          <a:xfrm>
            <a:off x="3193955" y="4026168"/>
            <a:ext cx="1836503" cy="772037"/>
            <a:chOff x="6511963" y="1793164"/>
            <a:chExt cx="1836503" cy="772037"/>
          </a:xfrm>
        </p:grpSpPr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235B9533-2BB0-2516-2829-C9707CB13945}"/>
                </a:ext>
              </a:extLst>
            </p:cNvPr>
            <p:cNvSpPr/>
            <p:nvPr/>
          </p:nvSpPr>
          <p:spPr>
            <a:xfrm>
              <a:off x="6511963" y="1793164"/>
              <a:ext cx="772037" cy="77203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75F196F-8634-D0C8-AA77-C6A1A4B2E97D}"/>
                </a:ext>
              </a:extLst>
            </p:cNvPr>
            <p:cNvSpPr txBox="1"/>
            <p:nvPr/>
          </p:nvSpPr>
          <p:spPr>
            <a:xfrm>
              <a:off x="7280545" y="2045359"/>
              <a:ext cx="1067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Коворкинги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B25C91B3-4FD0-787B-2153-87403EF31991}"/>
              </a:ext>
            </a:extLst>
          </p:cNvPr>
          <p:cNvGrpSpPr/>
          <p:nvPr/>
        </p:nvGrpSpPr>
        <p:grpSpPr>
          <a:xfrm>
            <a:off x="9553931" y="3336511"/>
            <a:ext cx="2248474" cy="772037"/>
            <a:chOff x="6511963" y="1793164"/>
            <a:chExt cx="2248474" cy="772037"/>
          </a:xfrm>
        </p:grpSpPr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EC4E4B97-65FA-A3E8-8D08-28142E79CA2B}"/>
                </a:ext>
              </a:extLst>
            </p:cNvPr>
            <p:cNvSpPr/>
            <p:nvPr/>
          </p:nvSpPr>
          <p:spPr>
            <a:xfrm>
              <a:off x="6511963" y="1793164"/>
              <a:ext cx="772037" cy="77203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B92EE1E-E4D5-3A16-263B-3685D87A16B4}"/>
                </a:ext>
              </a:extLst>
            </p:cNvPr>
            <p:cNvSpPr txBox="1"/>
            <p:nvPr/>
          </p:nvSpPr>
          <p:spPr>
            <a:xfrm>
              <a:off x="7280545" y="1948349"/>
              <a:ext cx="1479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Офисы средних</a:t>
              </a:r>
              <a:br>
                <a:rPr lang="ru-RU" sz="1200" dirty="0"/>
              </a:br>
              <a:r>
                <a:rPr lang="ru-RU" sz="1200" dirty="0"/>
                <a:t>компаний</a:t>
              </a: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B8D14734-D364-BD0D-23DF-6C662B6D0BFF}"/>
              </a:ext>
            </a:extLst>
          </p:cNvPr>
          <p:cNvGrpSpPr/>
          <p:nvPr/>
        </p:nvGrpSpPr>
        <p:grpSpPr>
          <a:xfrm>
            <a:off x="2198635" y="3918299"/>
            <a:ext cx="1204583" cy="288000"/>
            <a:chOff x="10241528" y="5371564"/>
            <a:chExt cx="1204583" cy="288000"/>
          </a:xfrm>
        </p:grpSpPr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C67D9DEC-9267-5ECC-CA8F-58648B711C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41528" y="5371564"/>
              <a:ext cx="288000" cy="28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26F05E4-A61C-F3AA-142F-42BAD059A236}"/>
                </a:ext>
              </a:extLst>
            </p:cNvPr>
            <p:cNvSpPr txBox="1"/>
            <p:nvPr/>
          </p:nvSpPr>
          <p:spPr>
            <a:xfrm>
              <a:off x="10522460" y="5372823"/>
              <a:ext cx="9236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Кофейни</a:t>
              </a: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D1888E73-9EDD-60B9-A55E-FAE7F622CAD6}"/>
              </a:ext>
            </a:extLst>
          </p:cNvPr>
          <p:cNvGrpSpPr/>
          <p:nvPr/>
        </p:nvGrpSpPr>
        <p:grpSpPr>
          <a:xfrm>
            <a:off x="2710617" y="4314358"/>
            <a:ext cx="2431105" cy="1000905"/>
            <a:chOff x="2210164" y="3273033"/>
            <a:chExt cx="2431105" cy="1000905"/>
          </a:xfrm>
        </p:grpSpPr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61843C52-5170-E8A5-DBC8-2A9DCB633588}"/>
                </a:ext>
              </a:extLst>
            </p:cNvPr>
            <p:cNvSpPr/>
            <p:nvPr/>
          </p:nvSpPr>
          <p:spPr>
            <a:xfrm>
              <a:off x="2210164" y="3273033"/>
              <a:ext cx="1000905" cy="100090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A8FA4DE-94CD-1CB8-2747-1F87A9682F91}"/>
                </a:ext>
              </a:extLst>
            </p:cNvPr>
            <p:cNvSpPr txBox="1"/>
            <p:nvPr/>
          </p:nvSpPr>
          <p:spPr>
            <a:xfrm>
              <a:off x="3211069" y="3542652"/>
              <a:ext cx="14302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/>
                <a:t>IT-</a:t>
              </a:r>
              <a:r>
                <a:rPr lang="ru-RU" sz="1200" dirty="0"/>
                <a:t>хабы крупных </a:t>
              </a:r>
              <a:br>
                <a:rPr lang="ru-RU" sz="1200" dirty="0"/>
              </a:br>
              <a:r>
                <a:rPr lang="ru-RU" sz="1200" dirty="0"/>
                <a:t>компаний</a:t>
              </a: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B0029B11-3E67-F69A-7AA9-616CFA06DAF2}"/>
              </a:ext>
            </a:extLst>
          </p:cNvPr>
          <p:cNvGrpSpPr/>
          <p:nvPr/>
        </p:nvGrpSpPr>
        <p:grpSpPr>
          <a:xfrm>
            <a:off x="2087656" y="5161007"/>
            <a:ext cx="2676477" cy="772037"/>
            <a:chOff x="6511963" y="1793164"/>
            <a:chExt cx="2676477" cy="772037"/>
          </a:xfrm>
        </p:grpSpPr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E1488FCE-CB10-F8DA-7199-1A24655A91CB}"/>
                </a:ext>
              </a:extLst>
            </p:cNvPr>
            <p:cNvSpPr/>
            <p:nvPr/>
          </p:nvSpPr>
          <p:spPr>
            <a:xfrm>
              <a:off x="6511963" y="1793164"/>
              <a:ext cx="772037" cy="77203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CA2706E-9F69-AE96-2283-ED650CB48623}"/>
                </a:ext>
              </a:extLst>
            </p:cNvPr>
            <p:cNvSpPr txBox="1"/>
            <p:nvPr/>
          </p:nvSpPr>
          <p:spPr>
            <a:xfrm>
              <a:off x="7280545" y="2045359"/>
              <a:ext cx="19078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Гибкие офисы (</a:t>
              </a:r>
              <a:r>
                <a:rPr lang="en-GB" sz="1200" dirty="0"/>
                <a:t>OaaS)</a:t>
              </a:r>
              <a:endParaRPr lang="ru-RU" sz="1200" dirty="0"/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AF6B34F2-E99C-1DA7-105C-79FA7FF64456}"/>
              </a:ext>
            </a:extLst>
          </p:cNvPr>
          <p:cNvGrpSpPr/>
          <p:nvPr/>
        </p:nvGrpSpPr>
        <p:grpSpPr>
          <a:xfrm>
            <a:off x="6550628" y="4232035"/>
            <a:ext cx="3231003" cy="1000905"/>
            <a:chOff x="2210164" y="3273033"/>
            <a:chExt cx="3231003" cy="1000905"/>
          </a:xfrm>
        </p:grpSpPr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9B96D9F2-9A89-9CAD-8411-7519C7D2E631}"/>
                </a:ext>
              </a:extLst>
            </p:cNvPr>
            <p:cNvSpPr/>
            <p:nvPr/>
          </p:nvSpPr>
          <p:spPr>
            <a:xfrm>
              <a:off x="2210164" y="3273033"/>
              <a:ext cx="1000905" cy="100090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09E8359-7994-6243-D6D9-7389F0A1608D}"/>
                </a:ext>
              </a:extLst>
            </p:cNvPr>
            <p:cNvSpPr txBox="1"/>
            <p:nvPr/>
          </p:nvSpPr>
          <p:spPr>
            <a:xfrm>
              <a:off x="3211069" y="3542652"/>
              <a:ext cx="22300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>
                  <a:solidFill>
                    <a:schemeClr val="accent3"/>
                  </a:solidFill>
                </a:rPr>
                <a:t>Филиалы офисов крупных</a:t>
              </a:r>
              <a:br>
                <a:rPr lang="ru-RU" sz="1200" b="1" dirty="0">
                  <a:solidFill>
                    <a:schemeClr val="accent3"/>
                  </a:solidFill>
                </a:rPr>
              </a:br>
              <a:r>
                <a:rPr lang="ru-RU" sz="1200" b="1" dirty="0">
                  <a:solidFill>
                    <a:schemeClr val="accent3"/>
                  </a:solidFill>
                </a:rPr>
                <a:t>компаний</a:t>
              </a: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2AD7DBD7-B7A9-EA36-422C-E13839055097}"/>
              </a:ext>
            </a:extLst>
          </p:cNvPr>
          <p:cNvGrpSpPr/>
          <p:nvPr/>
        </p:nvGrpSpPr>
        <p:grpSpPr>
          <a:xfrm>
            <a:off x="10009751" y="2970869"/>
            <a:ext cx="1606936" cy="461665"/>
            <a:chOff x="10241528" y="5285593"/>
            <a:chExt cx="1606936" cy="461665"/>
          </a:xfrm>
        </p:grpSpPr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F39EFEB0-E003-0089-EAF7-2EC9E868F3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41528" y="5371564"/>
              <a:ext cx="288000" cy="28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2CE0C26-7D72-17E4-92D7-2FD2F181AABD}"/>
                </a:ext>
              </a:extLst>
            </p:cNvPr>
            <p:cNvSpPr txBox="1"/>
            <p:nvPr/>
          </p:nvSpPr>
          <p:spPr>
            <a:xfrm>
              <a:off x="10522460" y="5285593"/>
              <a:ext cx="13260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Офисы малых</a:t>
              </a:r>
              <a:br>
                <a:rPr lang="ru-RU" sz="1200" dirty="0"/>
              </a:br>
              <a:r>
                <a:rPr lang="ru-RU" sz="1200" dirty="0"/>
                <a:t>компаний</a:t>
              </a:r>
            </a:p>
          </p:txBody>
        </p:sp>
      </p:grp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7C0FAB3A-4DC0-1AE1-0C0E-40E1843D9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47" y="152474"/>
            <a:ext cx="1012415" cy="24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417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9B79D080-0AB5-B426-4BDB-538EB4C548F0}"/>
              </a:ext>
            </a:extLst>
          </p:cNvPr>
          <p:cNvSpPr/>
          <p:nvPr/>
        </p:nvSpPr>
        <p:spPr>
          <a:xfrm>
            <a:off x="1" y="0"/>
            <a:ext cx="4008438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1CFD6E-6A3B-5CC9-88DA-8DBE4D143A39}"/>
              </a:ext>
            </a:extLst>
          </p:cNvPr>
          <p:cNvSpPr txBox="1"/>
          <p:nvPr/>
        </p:nvSpPr>
        <p:spPr>
          <a:xfrm>
            <a:off x="9774352" y="144379"/>
            <a:ext cx="168668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000" dirty="0"/>
              <a:t>Презентация инвесторам</a:t>
            </a:r>
            <a:r>
              <a:rPr lang="ru-RU" sz="1000" b="1" dirty="0">
                <a:solidFill>
                  <a:schemeClr val="accent5"/>
                </a:solidFill>
              </a:rPr>
              <a:t> / 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8630FA79-DD4A-BE2E-C3A8-63CF06A2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8787" y="144378"/>
            <a:ext cx="401981" cy="241301"/>
          </a:xfrm>
        </p:spPr>
        <p:txBody>
          <a:bodyPr/>
          <a:lstStyle/>
          <a:p>
            <a:pPr algn="ctr"/>
            <a:fld id="{DABAC4D9-511D-264E-BD43-5085AD3C7F6B}" type="slidenum">
              <a:rPr lang="ru-RU">
                <a:solidFill>
                  <a:schemeClr val="tx1"/>
                </a:solidFill>
              </a:rPr>
              <a:pPr algn="ctr"/>
              <a:t>18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E80907-C7AD-136F-BB9E-43507CE6FE4B}"/>
              </a:ext>
            </a:extLst>
          </p:cNvPr>
          <p:cNvSpPr txBox="1"/>
          <p:nvPr/>
        </p:nvSpPr>
        <p:spPr>
          <a:xfrm>
            <a:off x="371477" y="2890391"/>
            <a:ext cx="23061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Продукт удовлетворяет потребностям 3 целевых портретов</a:t>
            </a: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DF1B9A9-221A-877F-D5AE-4840F1531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47" y="152474"/>
            <a:ext cx="1012415" cy="241301"/>
          </a:xfrm>
          <a:prstGeom prst="rect">
            <a:avLst/>
          </a:prstGeom>
        </p:spPr>
      </p:pic>
      <p:graphicFrame>
        <p:nvGraphicFramePr>
          <p:cNvPr id="47" name="Диаграмма 46">
            <a:extLst>
              <a:ext uri="{FF2B5EF4-FFF2-40B4-BE49-F238E27FC236}">
                <a16:creationId xmlns:a16="http://schemas.microsoft.com/office/drawing/2014/main" id="{93507B8D-549E-4EE5-D6CB-5073887829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1694422"/>
              </p:ext>
            </p:extLst>
          </p:nvPr>
        </p:nvGraphicFramePr>
        <p:xfrm>
          <a:off x="4444998" y="469219"/>
          <a:ext cx="1828802" cy="1829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8" name="Диаграмма 47">
            <a:extLst>
              <a:ext uri="{FF2B5EF4-FFF2-40B4-BE49-F238E27FC236}">
                <a16:creationId xmlns:a16="http://schemas.microsoft.com/office/drawing/2014/main" id="{137FCFCA-A2E3-051C-60B8-828A8E6887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0936178"/>
              </p:ext>
            </p:extLst>
          </p:nvPr>
        </p:nvGraphicFramePr>
        <p:xfrm>
          <a:off x="4444999" y="2541173"/>
          <a:ext cx="1765913" cy="1829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9" name="Диаграмма 48">
            <a:extLst>
              <a:ext uri="{FF2B5EF4-FFF2-40B4-BE49-F238E27FC236}">
                <a16:creationId xmlns:a16="http://schemas.microsoft.com/office/drawing/2014/main" id="{76B69210-6584-AB7E-F5FF-59AF7F2147E1}"/>
              </a:ext>
            </a:extLst>
          </p:cNvPr>
          <p:cNvGraphicFramePr/>
          <p:nvPr/>
        </p:nvGraphicFramePr>
        <p:xfrm>
          <a:off x="4444998" y="4467225"/>
          <a:ext cx="1765913" cy="1829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0" name="TextBox 49">
            <a:extLst>
              <a:ext uri="{FF2B5EF4-FFF2-40B4-BE49-F238E27FC236}">
                <a16:creationId xmlns:a16="http://schemas.microsoft.com/office/drawing/2014/main" id="{C570DCC0-66E5-67E6-5586-6E6776857CF8}"/>
              </a:ext>
            </a:extLst>
          </p:cNvPr>
          <p:cNvSpPr txBox="1"/>
          <p:nvPr/>
        </p:nvSpPr>
        <p:spPr>
          <a:xfrm>
            <a:off x="6424901" y="638496"/>
            <a:ext cx="539562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Коворкинги</a:t>
            </a:r>
          </a:p>
          <a:p>
            <a:endParaRPr lang="ru-RU" sz="1200" b="1" u="sng" dirty="0"/>
          </a:p>
          <a:p>
            <a:r>
              <a:rPr lang="ru-RU" sz="1200" dirty="0"/>
              <a:t>Пространства для совместной работы несвязанных между собой людей.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E7671A2-6199-2645-81AD-B6A424932A73}"/>
              </a:ext>
            </a:extLst>
          </p:cNvPr>
          <p:cNvSpPr txBox="1"/>
          <p:nvPr/>
        </p:nvSpPr>
        <p:spPr>
          <a:xfrm>
            <a:off x="6424900" y="2705725"/>
            <a:ext cx="53956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Гибкие офисы</a:t>
            </a:r>
          </a:p>
          <a:p>
            <a:endParaRPr lang="ru-RU" sz="1200" b="1" u="sng" dirty="0"/>
          </a:p>
          <a:p>
            <a:r>
              <a:rPr lang="ru-RU" sz="1200" dirty="0"/>
              <a:t>Пространства для совместной работы групп связанных между собой людей. На площадке есть зоны для каждой отдельной группы людей, а также общие лаундж-зоны.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2DAF9CF-3E6A-5B89-813E-0925BAD646F1}"/>
              </a:ext>
            </a:extLst>
          </p:cNvPr>
          <p:cNvSpPr txBox="1"/>
          <p:nvPr/>
        </p:nvSpPr>
        <p:spPr>
          <a:xfrm>
            <a:off x="6424901" y="4658690"/>
            <a:ext cx="539562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Штаб-офисы и </a:t>
            </a:r>
            <a:r>
              <a:rPr lang="en-GB" sz="1600" b="1" dirty="0"/>
              <a:t>IT-</a:t>
            </a:r>
            <a:r>
              <a:rPr lang="ru-RU" sz="1600" b="1" dirty="0"/>
              <a:t>хабы крупных компаний</a:t>
            </a:r>
          </a:p>
          <a:p>
            <a:endParaRPr lang="ru-RU" sz="1200" b="1" u="sng" dirty="0"/>
          </a:p>
          <a:p>
            <a:r>
              <a:rPr lang="ru-RU" sz="1200" dirty="0"/>
              <a:t>Офисы на балансе компаний или в долгосрочной аренде. На площадках работают сотрудники только одной компании.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D3CFA0-5D7F-A3D2-7F65-6D03F7D7011A}"/>
              </a:ext>
            </a:extLst>
          </p:cNvPr>
          <p:cNvSpPr txBox="1"/>
          <p:nvPr/>
        </p:nvSpPr>
        <p:spPr>
          <a:xfrm>
            <a:off x="4727655" y="1106960"/>
            <a:ext cx="12634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accent5"/>
                </a:solidFill>
              </a:rPr>
              <a:t>50 млрд руб. </a:t>
            </a:r>
            <a:r>
              <a:rPr lang="ru-RU" sz="1000" dirty="0"/>
              <a:t>– </a:t>
            </a:r>
          </a:p>
          <a:p>
            <a:pPr algn="ctr"/>
            <a:r>
              <a:rPr lang="ru-RU" sz="1000" dirty="0"/>
              <a:t>Рынок в целевых </a:t>
            </a:r>
            <a:br>
              <a:rPr lang="ru-RU" sz="1000" dirty="0"/>
            </a:br>
            <a:r>
              <a:rPr lang="ru-RU" sz="1000" dirty="0"/>
              <a:t>регионах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D9A3C0-807B-4495-3378-1EFD4B2CFA33}"/>
              </a:ext>
            </a:extLst>
          </p:cNvPr>
          <p:cNvSpPr txBox="1"/>
          <p:nvPr/>
        </p:nvSpPr>
        <p:spPr>
          <a:xfrm>
            <a:off x="4702830" y="3178914"/>
            <a:ext cx="12634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accent5"/>
                </a:solidFill>
              </a:rPr>
              <a:t>21 млрд руб. </a:t>
            </a:r>
            <a:r>
              <a:rPr lang="ru-RU" sz="1000" dirty="0"/>
              <a:t>– </a:t>
            </a:r>
          </a:p>
          <a:p>
            <a:pPr algn="ctr"/>
            <a:r>
              <a:rPr lang="ru-RU" sz="1000" dirty="0"/>
              <a:t>Рынок в целевых </a:t>
            </a:r>
            <a:br>
              <a:rPr lang="ru-RU" sz="1000" dirty="0"/>
            </a:br>
            <a:r>
              <a:rPr lang="ru-RU" sz="1000" dirty="0"/>
              <a:t>регионах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21D9B6-D850-5599-E909-4B71890F793D}"/>
              </a:ext>
            </a:extLst>
          </p:cNvPr>
          <p:cNvSpPr txBox="1"/>
          <p:nvPr/>
        </p:nvSpPr>
        <p:spPr>
          <a:xfrm>
            <a:off x="4696210" y="5104966"/>
            <a:ext cx="12634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accent5"/>
                </a:solidFill>
              </a:rPr>
              <a:t>735 млрд руб. </a:t>
            </a:r>
            <a:r>
              <a:rPr lang="ru-RU" sz="1000" dirty="0"/>
              <a:t>– </a:t>
            </a:r>
          </a:p>
          <a:p>
            <a:pPr algn="ctr"/>
            <a:r>
              <a:rPr lang="ru-RU" sz="1000" dirty="0"/>
              <a:t>Рынок в целевых </a:t>
            </a:r>
            <a:br>
              <a:rPr lang="ru-RU" sz="1000" dirty="0"/>
            </a:br>
            <a:r>
              <a:rPr lang="ru-RU" sz="1000" dirty="0"/>
              <a:t>регионах</a:t>
            </a:r>
          </a:p>
        </p:txBody>
      </p:sp>
    </p:spTree>
    <p:extLst>
      <p:ext uri="{BB962C8B-B14F-4D97-AF65-F5344CB8AC3E}">
        <p14:creationId xmlns:p14="http://schemas.microsoft.com/office/powerpoint/2010/main" val="11229429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vctlzUFfka26Do2es_EN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5n0ora.aU._RjGi3nrb5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uvMUdPBvESUtDVC2HgJg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ie1E9Elhk2fIKUGmWGhh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oSKOm5XzN0af_aHpdoMof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NjCeTHsck28i9xkc_xNy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Ehth__UHVUe_GXyOiDQNQ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98p.h67hEaM4O5ZmUpac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aIW7.CBE0qY3x.CsyvOd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SkIr67SOiEiIy.ubA.BYw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xzhKfRGNzka3duMSNSrTg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bbBr.NT.pEOKzWj5_gPQ4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q3Nob1U3ukqQC.bF4SIAi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L9YXIlxDlUSjycTjvTxFZ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_RsLFG6Lvk6aEoidFTOvf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CeS.WWI9XUmE3uK4jjjBM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cJ_j6R6tO0a9xwqzIxjmh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oCNaOxCZ40ajC_xQecOnV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8JC6G7Srukq_HLuFvr4Z2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996azAWS4UOFMDC66SSBN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Csm8nnhH8U6GnGFLAfUvk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oCNaOxCZ40ajC_xQecOnV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oCNaOxCZ40ajC_xQecOnV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oCNaOxCZ40ajC_xQecOnV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oCNaOxCZ40ajC_xQecOnV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K8nEJ9K10WzgmHtBg5w3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ZZTArejB0OdzgVf6XXJz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Pel7dhw0mccwDibXEM0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45HMM61b0i0MtM2yS.3L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75s_zPfF0GXx4cKzWgLa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xSfk8og0EO6Y6K3W.0ex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OiArvXlQ0Oo0LWY_ffE1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gX8bSgdnEa5XXcUxJ.RZ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 143.875"/>
  <p:tag name="TOP" val=" 20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 143.875"/>
  <p:tag name="TOP" val=" 20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CNPSQXhVkKIrLCxBxzAG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.39s_CR860mr0JeReTzq5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4dAlTEo29EehheHpIa4P9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FMsBkc160qN.n5OeWAX8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FMsBkc160qN.n5OeWAX8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FMsBkc160qN.n5OeWAX8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kuj_fCQaUaAfeHu1PJYu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kuj_fCQaUaAfeHu1PJYu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kuj_fCQaUaAfeHu1PJYu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kuj_fCQaUaAfeHu1PJYu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kuj_fCQaUaAfeHu1PJYu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kuj_fCQaUaAfeHu1PJYu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kuj_fCQaUaAfeHu1PJYuw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kuj_fCQaUaAfeHu1PJYuw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kuj_fCQaUaAfeHu1PJYu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LEFT" val="118.75"/>
  <p:tag name="ORIGTOP" val="192.625"/>
  <p:tag name="ORIGHEIGHT" val="288"/>
  <p:tag name="ORIGWIDTH" val="28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LEFT" val="208.75"/>
  <p:tag name="ORIGTOP" val="48.625"/>
  <p:tag name="ORIGHEIGHT" val="288"/>
  <p:tag name="ORIGWIDTH" val="28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LEFT" val="298.75"/>
  <p:tag name="ORIGTOP" val="192.625"/>
  <p:tag name="ORIGHEIGHT" val="288"/>
  <p:tag name="ORIGWIDTH" val="288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LEFT" val="299.5"/>
  <p:tag name="ORIGTOP" val="224.125"/>
  <p:tag name="ORIGHEIGHT" val="112.5"/>
  <p:tag name="ORIGWIDTH" val="107.2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LEFT" val="209"/>
  <p:tag name="ORIGTOP" val="192.625"/>
  <p:tag name="ORIGHEIGHT" val="133.75"/>
  <p:tag name="ORIGWIDTH" val="143.7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LEFT" val="298.75"/>
  <p:tag name="ORIGTOP" val="326.375"/>
  <p:tag name="ORIGHEIGHT" val="122.75"/>
  <p:tag name="ORIGWIDTH" val="108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LEFT" val="353.25"/>
  <p:tag name="ORIGTOP" val="192.625"/>
  <p:tag name="ORIGHEIGHT" val="133.75"/>
  <p:tag name="ORIGWIDTH" val="143.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SbKS76SRU.aiFHDXL6HN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SbKS76SRU.aiFHDXL6HNQ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SbKS76SRU.aiFHDXL6HNQ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SoYiTDBu06aCG7xSIPDRQ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SoYiTDBu06aCG7xSIPDRQ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SoYiTDBu06aCG7xSIPDRQ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oubleChevron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oubleChevron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oubleChevron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heme/theme1.xml><?xml version="1.0" encoding="utf-8"?>
<a:theme xmlns:a="http://schemas.openxmlformats.org/drawingml/2006/main" name="Тема Office">
  <a:themeElements>
    <a:clrScheme name="FENNEC">
      <a:dk1>
        <a:srgbClr val="353333"/>
      </a:dk1>
      <a:lt1>
        <a:srgbClr val="FFFFFF"/>
      </a:lt1>
      <a:dk2>
        <a:srgbClr val="767677"/>
      </a:dk2>
      <a:lt2>
        <a:srgbClr val="E7E6E6"/>
      </a:lt2>
      <a:accent1>
        <a:srgbClr val="CDEEF0"/>
      </a:accent1>
      <a:accent2>
        <a:srgbClr val="66BCC1"/>
      </a:accent2>
      <a:accent3>
        <a:srgbClr val="2B545F"/>
      </a:accent3>
      <a:accent4>
        <a:srgbClr val="F3ACB0"/>
      </a:accent4>
      <a:accent5>
        <a:srgbClr val="EF777F"/>
      </a:accent5>
      <a:accent6>
        <a:srgbClr val="767677"/>
      </a:accent6>
      <a:hlink>
        <a:srgbClr val="2B535E"/>
      </a:hlink>
      <a:folHlink>
        <a:srgbClr val="CCEDF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4421</TotalTime>
  <Words>1512</Words>
  <Application>Microsoft Office PowerPoint</Application>
  <PresentationFormat>Широкоэкранный</PresentationFormat>
  <Paragraphs>318</Paragraphs>
  <Slides>18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Apple SD Gothic Neo</vt:lpstr>
      <vt:lpstr>Arial</vt:lpstr>
      <vt:lpstr>Calibri</vt:lpstr>
      <vt:lpstr>Century Gothic</vt:lpstr>
      <vt:lpstr>Системный шрифт, обычный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Evdokia Matveenko</dc:creator>
  <cp:lastModifiedBy>Иван Мараев</cp:lastModifiedBy>
  <cp:revision>12</cp:revision>
  <dcterms:created xsi:type="dcterms:W3CDTF">2023-10-09T20:45:45Z</dcterms:created>
  <dcterms:modified xsi:type="dcterms:W3CDTF">2023-10-15T11:59:24Z</dcterms:modified>
</cp:coreProperties>
</file>