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0" r:id="rId6"/>
    <p:sldId id="262" r:id="rId7"/>
    <p:sldId id="266" r:id="rId8"/>
    <p:sldId id="267"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EE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5" d="100"/>
          <a:sy n="105" d="100"/>
        </p:scale>
        <p:origin x="7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44682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411386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07474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420B05E-A377-44EB-927D-43C070247BD3}" type="datetimeFigureOut">
              <a:rPr lang="ru-RU" smtClean="0"/>
              <a:t>29.09.2024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29547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420B05E-A377-44EB-927D-43C070247BD3}" type="datetimeFigureOut">
              <a:rPr lang="ru-RU" smtClean="0"/>
              <a:t>29.09.2024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394526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420B05E-A377-44EB-927D-43C070247BD3}" type="datetimeFigureOut">
              <a:rPr lang="ru-RU" smtClean="0"/>
              <a:t>29.09.2024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560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20B05E-A377-44EB-927D-43C070247BD3}" type="datetimeFigureOut">
              <a:rPr lang="ru-RU" smtClean="0"/>
              <a:t>29.09.2024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29655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29.09.2024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95611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20B05E-A377-44EB-927D-43C070247BD3}" type="datetimeFigureOut">
              <a:rPr lang="ru-RU" smtClean="0"/>
              <a:t>29.09.2024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813406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287644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DC7BB8-6B8C-4EF0-AE5D-CF2F42D010F4}" type="slidenum">
              <a:rPr lang="ru-RU" smtClean="0"/>
              <a:t>‹#›</a:t>
            </a:fld>
            <a:endParaRPr lang="ru-RU"/>
          </a:p>
        </p:txBody>
      </p:sp>
    </p:spTree>
    <p:extLst>
      <p:ext uri="{BB962C8B-B14F-4D97-AF65-F5344CB8AC3E}">
        <p14:creationId xmlns:p14="http://schemas.microsoft.com/office/powerpoint/2010/main" val="133103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0B05E-A377-44EB-927D-43C070247BD3}" type="datetimeFigureOut">
              <a:rPr lang="ru-RU" smtClean="0"/>
              <a:t>29.09.2024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C7BB8-6B8C-4EF0-AE5D-CF2F42D010F4}" type="slidenum">
              <a:rPr lang="ru-RU" smtClean="0"/>
              <a:t>‹#›</a:t>
            </a:fld>
            <a:endParaRPr lang="ru-RU"/>
          </a:p>
        </p:txBody>
      </p:sp>
    </p:spTree>
    <p:extLst>
      <p:ext uri="{BB962C8B-B14F-4D97-AF65-F5344CB8AC3E}">
        <p14:creationId xmlns:p14="http://schemas.microsoft.com/office/powerpoint/2010/main" val="1868094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27024" y="2459114"/>
            <a:ext cx="5137952" cy="1068604"/>
          </a:xfrm>
        </p:spPr>
        <p:txBody>
          <a:bodyPr>
            <a:noAutofit/>
          </a:bodyPr>
          <a:lstStyle/>
          <a:p>
            <a:r>
              <a:rPr lang="ru-RU" sz="6600" dirty="0" smtClean="0">
                <a:latin typeface="Cascadia Code SemiBold" panose="020B0609020000020004" pitchFamily="49" charset="0"/>
                <a:cs typeface="Cascadia Code SemiBold" panose="020B0609020000020004" pitchFamily="49" charset="0"/>
              </a:rPr>
              <a:t>РАСПИСАНИЕ</a:t>
            </a:r>
            <a:endParaRPr lang="ru-RU" sz="6600" dirty="0">
              <a:latin typeface="Cascadia Code SemiBold" panose="020B0609020000020004" pitchFamily="49" charset="0"/>
              <a:cs typeface="Cascadia Code SemiBold" panose="020B0609020000020004" pitchFamily="49" charset="0"/>
            </a:endParaRPr>
          </a:p>
        </p:txBody>
      </p:sp>
      <p:sp>
        <p:nvSpPr>
          <p:cNvPr id="3" name="Подзаголовок 2"/>
          <p:cNvSpPr>
            <a:spLocks noGrp="1"/>
          </p:cNvSpPr>
          <p:nvPr>
            <p:ph type="subTitle" idx="1"/>
          </p:nvPr>
        </p:nvSpPr>
        <p:spPr>
          <a:xfrm>
            <a:off x="3573262" y="3362341"/>
            <a:ext cx="5045476" cy="463935"/>
          </a:xfrm>
        </p:spPr>
        <p:txBody>
          <a:bodyPr>
            <a:normAutofit fontScale="85000" lnSpcReduction="10000"/>
          </a:bodyPr>
          <a:lstStyle/>
          <a:p>
            <a:r>
              <a:rPr lang="en-US" spc="600" dirty="0" smtClean="0"/>
              <a:t>WEB-</a:t>
            </a:r>
            <a:r>
              <a:rPr lang="ru-RU" spc="600" dirty="0" smtClean="0"/>
              <a:t>СЕРВИС ДЛЯ </a:t>
            </a:r>
            <a:r>
              <a:rPr lang="ru-RU" spc="600" dirty="0" err="1" smtClean="0"/>
              <a:t>СПбГУПТД</a:t>
            </a:r>
            <a:endParaRPr lang="ru-RU" spc="600" dirty="0"/>
          </a:p>
        </p:txBody>
      </p:sp>
      <p:sp>
        <p:nvSpPr>
          <p:cNvPr id="5" name="Прямоугольник 4"/>
          <p:cNvSpPr/>
          <p:nvPr/>
        </p:nvSpPr>
        <p:spPr>
          <a:xfrm>
            <a:off x="2920180" y="1122363"/>
            <a:ext cx="6390967" cy="44033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42827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etits enseignants avec des outils éducatifs et de la papeterie isolé illustration vectorielle plane. Professeurs de dessins animés de différentes disciplines comme la géographie, les mathématiques et la culture physique. Concept d'éducation et d'école"/>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33785" y="185708"/>
            <a:ext cx="4979362" cy="331692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élévision Illustration graphique vectoriel de nouvelles idées le concept d'un homme portant un crayon et une planche"/>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884925" y="3268690"/>
            <a:ext cx="2009554" cy="20095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llustration vectorielle de choix concept abstrait. Prise de décision, recherche de solution, multiples possibilités, liberté de choix, évidence, difficulté à choisir, métaphore abstraite de gestion."/>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94495" y="3358063"/>
            <a:ext cx="1822657" cy="18226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essiné à la main sans illustration de données"/>
          <p:cNvPicPr>
            <a:picLocks noChangeAspect="1" noChangeArrowheads="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630951" y="3268690"/>
            <a:ext cx="1819850" cy="18198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8658" y="-78658"/>
            <a:ext cx="5254340" cy="3038168"/>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ПРОБЛЕМАТИКА</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ИСПОЛЬЗОВАНИЯ НЫНЕШНЕГО РАСПИСАНИЯ</a:t>
            </a:r>
          </a:p>
          <a:p>
            <a:pPr marL="0" indent="0">
              <a:buNone/>
            </a:pPr>
            <a:endParaRPr lang="ru-RU" spc="600" dirty="0" smtClean="0"/>
          </a:p>
        </p:txBody>
      </p:sp>
      <p:sp>
        <p:nvSpPr>
          <p:cNvPr id="5" name="Прямоугольник 4"/>
          <p:cNvSpPr/>
          <p:nvPr/>
        </p:nvSpPr>
        <p:spPr>
          <a:xfrm>
            <a:off x="549730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66667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9836048" y="3393327"/>
            <a:ext cx="2029414" cy="27846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одзаголовок 2"/>
          <p:cNvSpPr txBox="1">
            <a:spLocks/>
          </p:cNvSpPr>
          <p:nvPr/>
        </p:nvSpPr>
        <p:spPr>
          <a:xfrm>
            <a:off x="365844" y="3404357"/>
            <a:ext cx="4477595" cy="256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ТЕКУЩИЙ ВАРИАНТ НЕУДОБЕН ДЛЯ БОЛЬШИНСТВА СТУДЕНТОВ НАШЕГО УНИВЕРСИТЕТА, ПОСКОЛЬКУ ПРЕДСТАВЛЯЕТ СОБОЙ ОБЫКНОВЕННУЮ ТАБЛИЦУ СО СПОЛОШНЫМ ПЕРЕЧИСЛЕНИЕМ ЗАНЯТИЙ ДЛЯ ВСЕХ ГРУПП ВЫБРАННОГО ИНСТИТУТА</a:t>
            </a:r>
          </a:p>
        </p:txBody>
      </p:sp>
      <p:sp>
        <p:nvSpPr>
          <p:cNvPr id="16" name="Подзаголовок 2"/>
          <p:cNvSpPr txBox="1">
            <a:spLocks/>
          </p:cNvSpPr>
          <p:nvPr/>
        </p:nvSpPr>
        <p:spPr>
          <a:xfrm>
            <a:off x="7821163" y="5123804"/>
            <a:ext cx="1715155" cy="7042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ПЕРЕЧИСЛЕНИЕ ВСЕХ ГРУПП В ОДНОМ ФАЙЛЕ</a:t>
            </a:r>
          </a:p>
        </p:txBody>
      </p:sp>
      <p:sp>
        <p:nvSpPr>
          <p:cNvPr id="19" name="Подзаголовок 2"/>
          <p:cNvSpPr txBox="1">
            <a:spLocks/>
          </p:cNvSpPr>
          <p:nvPr/>
        </p:nvSpPr>
        <p:spPr>
          <a:xfrm>
            <a:off x="7823370" y="5088540"/>
            <a:ext cx="1715155"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1200" spc="300" dirty="0" smtClean="0"/>
          </a:p>
        </p:txBody>
      </p:sp>
      <p:sp>
        <p:nvSpPr>
          <p:cNvPr id="20" name="Подзаголовок 2"/>
          <p:cNvSpPr txBox="1">
            <a:spLocks/>
          </p:cNvSpPr>
          <p:nvPr/>
        </p:nvSpPr>
        <p:spPr>
          <a:xfrm>
            <a:off x="5560242" y="5123804"/>
            <a:ext cx="1983380" cy="108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НЕАДАПТИВНОСТЬ ФОРМАТА К РАЗЛИЧНЫМ УСТРОЙСТВАМ</a:t>
            </a:r>
          </a:p>
        </p:txBody>
      </p:sp>
      <p:sp>
        <p:nvSpPr>
          <p:cNvPr id="22" name="Подзаголовок 2"/>
          <p:cNvSpPr txBox="1">
            <a:spLocks/>
          </p:cNvSpPr>
          <p:nvPr/>
        </p:nvSpPr>
        <p:spPr>
          <a:xfrm>
            <a:off x="9960846" y="5088540"/>
            <a:ext cx="1794095" cy="112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200" spc="300" dirty="0" smtClean="0"/>
              <a:t>ВРЕМЕНЯ ДЛЯ ОТРИСОВКИ КАРТИНКИ С РАСПИСАНИЕМ СВОЕЙ ГРУППЫ</a:t>
            </a:r>
          </a:p>
        </p:txBody>
      </p:sp>
    </p:spTree>
    <p:extLst>
      <p:ext uri="{BB962C8B-B14F-4D97-AF65-F5344CB8AC3E}">
        <p14:creationId xmlns:p14="http://schemas.microsoft.com/office/powerpoint/2010/main" val="847216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rise de rendez-vous sur téléphone mobile avec calendrie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78920" y="2772696"/>
            <a:ext cx="3808532" cy="3808532"/>
          </a:xfrm>
          <a:prstGeom prst="rect">
            <a:avLst/>
          </a:prstGeom>
          <a:noFill/>
          <a:extLst>
            <a:ext uri="{909E8E84-426E-40DD-AFC4-6F175D3DCCD1}">
              <a14:hiddenFill xmlns:a14="http://schemas.microsoft.com/office/drawing/2010/main">
                <a:solidFill>
                  <a:srgbClr val="FFFFFF"/>
                </a:solidFill>
              </a14:hiddenFill>
            </a:ext>
          </a:extLst>
        </p:spPr>
      </p:pic>
      <p:sp>
        <p:nvSpPr>
          <p:cNvPr id="26" name="Прямоугольник 25"/>
          <p:cNvSpPr/>
          <p:nvPr/>
        </p:nvSpPr>
        <p:spPr>
          <a:xfrm>
            <a:off x="478919" y="2866590"/>
            <a:ext cx="3588894" cy="3536951"/>
          </a:xfrm>
          <a:prstGeom prst="rect">
            <a:avLst/>
          </a:prstGeom>
          <a:solidFill>
            <a:srgbClr val="D9EEDF">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Прямоугольник 3"/>
          <p:cNvSpPr/>
          <p:nvPr/>
        </p:nvSpPr>
        <p:spPr>
          <a:xfrm>
            <a:off x="5419747" y="345498"/>
            <a:ext cx="5956175" cy="3105626"/>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p:cNvSpPr/>
          <p:nvPr/>
        </p:nvSpPr>
        <p:spPr>
          <a:xfrm>
            <a:off x="4239291" y="2713703"/>
            <a:ext cx="2397484" cy="3682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РЕШЕНИЕ</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ВИДЕНИЕ РЕШЕНИЯ ПРОБЛЕМЫ</a:t>
            </a:r>
          </a:p>
          <a:p>
            <a:pPr marL="0" indent="0">
              <a:buNone/>
            </a:pPr>
            <a:endParaRPr lang="ru-RU" spc="600" dirty="0" smtClean="0"/>
          </a:p>
        </p:txBody>
      </p:sp>
      <p:sp>
        <p:nvSpPr>
          <p:cNvPr id="14" name="Подзаголовок 2"/>
          <p:cNvSpPr txBox="1">
            <a:spLocks/>
          </p:cNvSpPr>
          <p:nvPr/>
        </p:nvSpPr>
        <p:spPr>
          <a:xfrm>
            <a:off x="6767551" y="3834823"/>
            <a:ext cx="4477595" cy="256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spc="300" dirty="0" smtClean="0"/>
              <a:t>WEB-</a:t>
            </a:r>
            <a:r>
              <a:rPr lang="ru-RU" sz="1600" spc="300" dirty="0" smtClean="0"/>
              <a:t>ПРИЛОЖЕНИЕ С АДАПТИВНЫМ ИНТЕРФЕСОМ</a:t>
            </a:r>
          </a:p>
          <a:p>
            <a:pPr marL="0" indent="0">
              <a:buNone/>
            </a:pPr>
            <a:r>
              <a:rPr lang="ru-RU" sz="1600" spc="300" dirty="0" smtClean="0"/>
              <a:t>ОТОБРАЖЕНИЕ РАСПИСАНИЯ ТОЛЬКО ДЛЯ ВЫБРАННОЙ ГРУППЫ ПО ДНЯМ С УЧЕТОМ ЧИСЛИТЕЛЯ/ЗНАМЕНАТЕЛЯ</a:t>
            </a:r>
          </a:p>
          <a:p>
            <a:pPr marL="0" indent="0">
              <a:buNone/>
            </a:pPr>
            <a:r>
              <a:rPr lang="ru-RU" sz="1600" spc="300" dirty="0" smtClean="0"/>
              <a:t>ОПЕРАТИВНОЕ ОТОБРАЖЕНИЕ ИЗМЕНЕНИЙ ПРИ РЕДАКТИРОВАНИИ РАСПИСАНИЯ</a:t>
            </a:r>
          </a:p>
        </p:txBody>
      </p:sp>
      <p:pic>
        <p:nvPicPr>
          <p:cNvPr id="2052" name="Picture 4" descr="Picture backgroun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186" r="27776"/>
          <a:stretch/>
        </p:blipFill>
        <p:spPr bwMode="auto">
          <a:xfrm>
            <a:off x="4219626" y="2859313"/>
            <a:ext cx="2265336" cy="3536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683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361510" y="3775587"/>
            <a:ext cx="1843616" cy="3082413"/>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АНАЛОГИ</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2365658"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СРЕДИ САЙТОВ</a:t>
            </a:r>
            <a:endParaRPr lang="ru-RU" spc="600" dirty="0" smtClean="0"/>
          </a:p>
        </p:txBody>
      </p:sp>
      <p:sp>
        <p:nvSpPr>
          <p:cNvPr id="14" name="Подзаголовок 2"/>
          <p:cNvSpPr txBox="1">
            <a:spLocks/>
          </p:cNvSpPr>
          <p:nvPr/>
        </p:nvSpPr>
        <p:spPr>
          <a:xfrm>
            <a:off x="7232023" y="474499"/>
            <a:ext cx="4477595" cy="28305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РАСПИСАНИЕ ЗАНЯТИЙ ПО ДНЯМ И ПО НЕДЕЛЯМ</a:t>
            </a:r>
          </a:p>
          <a:p>
            <a:pPr marL="0" indent="0">
              <a:buNone/>
            </a:pPr>
            <a:r>
              <a:rPr lang="ru-RU" sz="1600" spc="300" dirty="0" smtClean="0"/>
              <a:t>ЭКСПОРТ РАСПИСАНИЯ В ВИДЕ ТАБЛИЦЫ</a:t>
            </a:r>
            <a:endParaRPr lang="ru-RU" sz="1600" spc="300" dirty="0"/>
          </a:p>
          <a:p>
            <a:pPr marL="0" indent="0">
              <a:buNone/>
            </a:pPr>
            <a:r>
              <a:rPr lang="ru-RU" sz="1600" spc="300" dirty="0" smtClean="0"/>
              <a:t>РАСПИСАНИЕ ЗАНЯТИЙ ПРЕПОДАВАТЕЛЕЙ</a:t>
            </a:r>
          </a:p>
          <a:p>
            <a:pPr marL="0" indent="0">
              <a:buNone/>
            </a:pPr>
            <a:r>
              <a:rPr lang="ru-RU" sz="1600" spc="300" dirty="0" smtClean="0"/>
              <a:t>УДОБНЫЙ ВЫБОР ГРУППЫ ПО ИНСТИТУТАМ</a:t>
            </a:r>
          </a:p>
          <a:p>
            <a:pPr marL="0" indent="0">
              <a:buNone/>
            </a:pPr>
            <a:r>
              <a:rPr lang="ru-RU" sz="1600" spc="300" dirty="0" smtClean="0"/>
              <a:t>ОТКРЫТЫЙ САЙТ С ВОЗМОЖНОСТЬЮ ОБРАЩАТЬСЯ К НЕМУ БЕЗ АВТОРИЗАЦИИ, ТОЛЬКО ПО ССЫЛКЕ</a:t>
            </a:r>
          </a:p>
          <a:p>
            <a:pPr marL="0" indent="0">
              <a:buNone/>
            </a:pPr>
            <a:endParaRPr lang="ru-RU" sz="1600" spc="300" dirty="0" smtClean="0"/>
          </a:p>
        </p:txBody>
      </p:sp>
      <p:pic>
        <p:nvPicPr>
          <p:cNvPr id="4098" name="Picture 2" descr="http://qrcoder.ru/code/?https%3A%2F%2Fruz.spbstu.ru%2F&amp;4&am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1530" y="3971621"/>
            <a:ext cx="1503576" cy="1503577"/>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a:stretch>
            <a:fillRect/>
          </a:stretch>
        </p:blipFill>
        <p:spPr>
          <a:xfrm>
            <a:off x="436536" y="2250900"/>
            <a:ext cx="6551235" cy="4092861"/>
          </a:xfrm>
          <a:prstGeom prst="rect">
            <a:avLst/>
          </a:prstGeom>
        </p:spPr>
      </p:pic>
    </p:spTree>
    <p:extLst>
      <p:ext uri="{BB962C8B-B14F-4D97-AF65-F5344CB8AC3E}">
        <p14:creationId xmlns:p14="http://schemas.microsoft.com/office/powerpoint/2010/main" val="427088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93330" y="0"/>
            <a:ext cx="1843616" cy="3588774"/>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АНАЛОГИ</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СРЕДИ МОБИЛЬНЫХ ПРИЛОЖЕНИЙ</a:t>
            </a:r>
            <a:endParaRPr lang="ru-RU" spc="600" dirty="0" smtClean="0"/>
          </a:p>
        </p:txBody>
      </p:sp>
      <p:sp>
        <p:nvSpPr>
          <p:cNvPr id="14" name="Подзаголовок 2"/>
          <p:cNvSpPr txBox="1">
            <a:spLocks/>
          </p:cNvSpPr>
          <p:nvPr/>
        </p:nvSpPr>
        <p:spPr>
          <a:xfrm>
            <a:off x="436536" y="4231140"/>
            <a:ext cx="4477595" cy="256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РАСПИСАНИЕ ЗАНЯТИЙ ПО ДНЯМ И ПО НЕДЕЛЯМ</a:t>
            </a:r>
          </a:p>
          <a:p>
            <a:pPr marL="0" indent="0">
              <a:buNone/>
            </a:pPr>
            <a:r>
              <a:rPr lang="ru-RU" sz="1600" spc="300" dirty="0" smtClean="0"/>
              <a:t>ЗАМЕТКИ К ЗАНЯТИЯМ</a:t>
            </a:r>
          </a:p>
          <a:p>
            <a:pPr marL="0" indent="0">
              <a:buNone/>
            </a:pPr>
            <a:r>
              <a:rPr lang="ru-RU" sz="1600" spc="300" dirty="0" smtClean="0"/>
              <a:t>ТЕМНАЯ/СВЕТЛАЯ ТЕМЫ</a:t>
            </a:r>
          </a:p>
          <a:p>
            <a:pPr marL="0" indent="0">
              <a:buNone/>
            </a:pPr>
            <a:r>
              <a:rPr lang="ru-RU" sz="1600" spc="300" dirty="0" smtClean="0"/>
              <a:t>РАСПИСАНИЕ ПРЕПОДАВАТЕЛЕЙ</a:t>
            </a:r>
          </a:p>
        </p:txBody>
      </p:sp>
      <p:pic>
        <p:nvPicPr>
          <p:cNvPr id="7" name="Рисунок 6"/>
          <p:cNvPicPr>
            <a:picLocks noChangeAspect="1"/>
          </p:cNvPicPr>
          <p:nvPr/>
        </p:nvPicPr>
        <p:blipFill>
          <a:blip r:embed="rId2"/>
          <a:stretch>
            <a:fillRect/>
          </a:stretch>
        </p:blipFill>
        <p:spPr>
          <a:xfrm>
            <a:off x="5568592" y="345497"/>
            <a:ext cx="1933968" cy="4195727"/>
          </a:xfrm>
          <a:prstGeom prst="rect">
            <a:avLst/>
          </a:prstGeom>
        </p:spPr>
      </p:pic>
      <p:pic>
        <p:nvPicPr>
          <p:cNvPr id="3074" name="Picture 2" descr="http://qrcoder.ru/code/?http%3A%2F%2Fapps.apple.com%2Fru%2Fapp%2Fid1534975833&amp;4&am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1730" y="1906509"/>
            <a:ext cx="1446815" cy="1446815"/>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a:blip r:embed="rId4"/>
          <a:stretch>
            <a:fillRect/>
          </a:stretch>
        </p:blipFill>
        <p:spPr>
          <a:xfrm>
            <a:off x="7800036" y="1008278"/>
            <a:ext cx="1933968" cy="4195727"/>
          </a:xfrm>
          <a:prstGeom prst="rect">
            <a:avLst/>
          </a:prstGeom>
        </p:spPr>
      </p:pic>
      <p:pic>
        <p:nvPicPr>
          <p:cNvPr id="11" name="Рисунок 10"/>
          <p:cNvPicPr>
            <a:picLocks noChangeAspect="1"/>
          </p:cNvPicPr>
          <p:nvPr/>
        </p:nvPicPr>
        <p:blipFill>
          <a:blip r:embed="rId5"/>
          <a:stretch>
            <a:fillRect/>
          </a:stretch>
        </p:blipFill>
        <p:spPr>
          <a:xfrm>
            <a:off x="10031480" y="2104451"/>
            <a:ext cx="1960542" cy="4253379"/>
          </a:xfrm>
          <a:prstGeom prst="rect">
            <a:avLst/>
          </a:prstGeom>
        </p:spPr>
      </p:pic>
    </p:spTree>
    <p:extLst>
      <p:ext uri="{BB962C8B-B14F-4D97-AF65-F5344CB8AC3E}">
        <p14:creationId xmlns:p14="http://schemas.microsoft.com/office/powerpoint/2010/main" val="4145931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8128715" y="0"/>
            <a:ext cx="4063285" cy="6858000"/>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Прямоугольник 17"/>
          <p:cNvSpPr/>
          <p:nvPr/>
        </p:nvSpPr>
        <p:spPr>
          <a:xfrm>
            <a:off x="7146944" y="2994387"/>
            <a:ext cx="4523946" cy="38636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Прямоугольник 3"/>
          <p:cNvSpPr/>
          <p:nvPr/>
        </p:nvSpPr>
        <p:spPr>
          <a:xfrm>
            <a:off x="1" y="3129655"/>
            <a:ext cx="4165599" cy="3728345"/>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Прямоугольник 14"/>
          <p:cNvSpPr/>
          <p:nvPr/>
        </p:nvSpPr>
        <p:spPr>
          <a:xfrm>
            <a:off x="2024304" y="0"/>
            <a:ext cx="4165599" cy="5447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РЕАЛИЗАЦИЯ</a:t>
            </a:r>
            <a:endParaRPr lang="ru-RU" dirty="0">
              <a:latin typeface="Cascadia Code SemiBold" panose="020B0609020000020004" pitchFamily="49" charset="0"/>
              <a:cs typeface="Cascadia Code SemiBold" panose="020B0609020000020004" pitchFamily="49" charset="0"/>
            </a:endParaRPr>
          </a:p>
        </p:txBody>
      </p:sp>
      <p:pic>
        <p:nvPicPr>
          <p:cNvPr id="5128" name="Picture 8" descr="Pictur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6258" y="1555013"/>
            <a:ext cx="2754319" cy="1555422"/>
          </a:xfrm>
          <a:prstGeom prst="rect">
            <a:avLst/>
          </a:prstGeom>
          <a:noFill/>
          <a:extLst>
            <a:ext uri="{909E8E84-426E-40DD-AFC4-6F175D3DCCD1}">
              <a14:hiddenFill xmlns:a14="http://schemas.microsoft.com/office/drawing/2010/main">
                <a:solidFill>
                  <a:srgbClr val="FFFFFF"/>
                </a:solidFill>
              </a14:hiddenFill>
            </a:ext>
          </a:extLst>
        </p:spPr>
      </p:pic>
      <p:sp>
        <p:nvSpPr>
          <p:cNvPr id="12" name="Подзаголовок 2"/>
          <p:cNvSpPr txBox="1">
            <a:spLocks/>
          </p:cNvSpPr>
          <p:nvPr/>
        </p:nvSpPr>
        <p:spPr>
          <a:xfrm>
            <a:off x="436536" y="1875130"/>
            <a:ext cx="3299722" cy="11214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ВЫСОКОУРОВНЕВЫЙ КОМПИЛИРУЕМЫЙ ЯЗЫК ПРОГРАММИРОВАНИЯ </a:t>
            </a:r>
            <a:r>
              <a:rPr lang="en-US" sz="1600" spc="300" dirty="0" smtClean="0"/>
              <a:t>GOLANG</a:t>
            </a:r>
            <a:endParaRPr lang="ru-RU" sz="1600" spc="300" dirty="0" smtClean="0"/>
          </a:p>
        </p:txBody>
      </p:sp>
      <p:sp>
        <p:nvSpPr>
          <p:cNvPr id="13" name="Подзаголовок 2"/>
          <p:cNvSpPr txBox="1">
            <a:spLocks/>
          </p:cNvSpPr>
          <p:nvPr/>
        </p:nvSpPr>
        <p:spPr>
          <a:xfrm>
            <a:off x="2425269" y="4209371"/>
            <a:ext cx="3759840" cy="1091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600" spc="300" dirty="0" smtClean="0"/>
              <a:t>ОПЫТ СТУДЕНТОВ ПРИКЛАДНОЙ ИНФОРМАТИКИ В ДИЗАЙНЕ</a:t>
            </a:r>
          </a:p>
        </p:txBody>
      </p:sp>
      <p:pic>
        <p:nvPicPr>
          <p:cNvPr id="8" name="Рисунок 7"/>
          <p:cNvPicPr>
            <a:picLocks noChangeAspect="1"/>
          </p:cNvPicPr>
          <p:nvPr/>
        </p:nvPicPr>
        <p:blipFill>
          <a:blip r:embed="rId3"/>
          <a:stretch>
            <a:fillRect/>
          </a:stretch>
        </p:blipFill>
        <p:spPr>
          <a:xfrm>
            <a:off x="7137356" y="3502240"/>
            <a:ext cx="4024124" cy="3018094"/>
          </a:xfrm>
          <a:prstGeom prst="rect">
            <a:avLst/>
          </a:prstGeom>
        </p:spPr>
      </p:pic>
      <p:sp>
        <p:nvSpPr>
          <p:cNvPr id="16" name="Подзаголовок 2"/>
          <p:cNvSpPr txBox="1">
            <a:spLocks/>
          </p:cNvSpPr>
          <p:nvPr/>
        </p:nvSpPr>
        <p:spPr>
          <a:xfrm>
            <a:off x="2425269" y="2994387"/>
            <a:ext cx="3759840" cy="1091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600" spc="300" dirty="0" smtClean="0">
                <a:latin typeface="Centaur" panose="02030504050205020304" pitchFamily="18" charset="0"/>
              </a:rPr>
              <a:t>+</a:t>
            </a:r>
            <a:endParaRPr lang="ru-RU" sz="6600" spc="300" dirty="0" smtClean="0">
              <a:latin typeface="Bahnschrift Light" panose="020B0502040204020203" pitchFamily="34" charset="0"/>
            </a:endParaRPr>
          </a:p>
        </p:txBody>
      </p:sp>
      <p:pic>
        <p:nvPicPr>
          <p:cNvPr id="9" name="Рисунок 8"/>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6412" t="20055" r="4838" b="2285"/>
          <a:stretch/>
        </p:blipFill>
        <p:spPr>
          <a:xfrm>
            <a:off x="4861944" y="4958802"/>
            <a:ext cx="1539856" cy="1623169"/>
          </a:xfrm>
          <a:prstGeom prst="rect">
            <a:avLst/>
          </a:prstGeom>
        </p:spPr>
      </p:pic>
      <p:sp>
        <p:nvSpPr>
          <p:cNvPr id="21"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СТЕК ПРОЕКТА</a:t>
            </a:r>
          </a:p>
          <a:p>
            <a:pPr marL="0" indent="0">
              <a:buNone/>
            </a:pPr>
            <a:endParaRPr lang="ru-RU" spc="600" dirty="0" smtClean="0"/>
          </a:p>
        </p:txBody>
      </p:sp>
    </p:spTree>
    <p:extLst>
      <p:ext uri="{BB962C8B-B14F-4D97-AF65-F5344CB8AC3E}">
        <p14:creationId xmlns:p14="http://schemas.microsoft.com/office/powerpoint/2010/main" val="3309914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1918265"/>
            <a:ext cx="4443179" cy="4939735"/>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1182787" y="1877961"/>
            <a:ext cx="3260392" cy="4671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36536" y="345497"/>
            <a:ext cx="4983212" cy="1325563"/>
          </a:xfrm>
        </p:spPr>
        <p:txBody>
          <a:bodyPr/>
          <a:lstStyle/>
          <a:p>
            <a:r>
              <a:rPr lang="ru-RU" dirty="0" smtClean="0">
                <a:latin typeface="Cascadia Code SemiBold" panose="020B0609020000020004" pitchFamily="49" charset="0"/>
                <a:cs typeface="Cascadia Code SemiBold" panose="020B0609020000020004" pitchFamily="49" charset="0"/>
              </a:rPr>
              <a:t>КОМАНДА</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ПРОЕКТА</a:t>
            </a:r>
          </a:p>
          <a:p>
            <a:pPr marL="0" indent="0">
              <a:buNone/>
            </a:pPr>
            <a:endParaRPr lang="ru-RU" spc="600" dirty="0" smtClean="0"/>
          </a:p>
        </p:txBody>
      </p:sp>
      <p:pic>
        <p:nvPicPr>
          <p:cNvPr id="6146" name="Picture 2" descr="Collection d'icône de profil dessiné à la main"/>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316715" y="255452"/>
            <a:ext cx="6236761" cy="6236761"/>
          </a:xfrm>
          <a:prstGeom prst="rect">
            <a:avLst/>
          </a:prstGeom>
          <a:noFill/>
          <a:ln>
            <a:noFill/>
          </a:ln>
        </p:spPr>
      </p:pic>
      <p:sp>
        <p:nvSpPr>
          <p:cNvPr id="5" name="Подзаголовок 2"/>
          <p:cNvSpPr txBox="1">
            <a:spLocks/>
          </p:cNvSpPr>
          <p:nvPr/>
        </p:nvSpPr>
        <p:spPr>
          <a:xfrm>
            <a:off x="6619346" y="345497"/>
            <a:ext cx="4120000" cy="48673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0000" b="1" spc="600" dirty="0" smtClean="0">
                <a:solidFill>
                  <a:srgbClr val="D9EEDF"/>
                </a:solidFill>
                <a:latin typeface="Bauhaus 93" panose="04030905020B02020C02" pitchFamily="82" charset="0"/>
              </a:rPr>
              <a:t>?</a:t>
            </a:r>
            <a:endParaRPr lang="ru-RU" sz="50000" b="1" spc="600" dirty="0" smtClean="0">
              <a:solidFill>
                <a:srgbClr val="D9EEDF"/>
              </a:solidFill>
              <a:latin typeface="Arial Black" panose="020B0A04020102020204" pitchFamily="34" charset="0"/>
            </a:endParaRPr>
          </a:p>
        </p:txBody>
      </p:sp>
      <p:pic>
        <p:nvPicPr>
          <p:cNvPr id="6148" name="Picture 4" descr="https://sun9-40.userapi.com/s/v1/ig2/WmWHevCZlPu8EV_jliCY1Ah3pRKSrcqslQIhVLhNv7L6Lbk_EfKt6L0eUGHX8bWOAZ4KRLeNSkMOKEYnm0CtbWSf.jpg?quality=95&amp;as=32x43,48x64,72x96,108x144,160x213,240x320,360x480,480x640,540x720,640x853,720x960,1080x1440,1280x1707,1440x1920,1920x2560&amp;from=bu&amp;u=G34sa-Ai_T0jnhXSkNS5WRafQq3hyDqb9mfvt5wtWbI&amp;cs=605x807"/>
          <p:cNvPicPr>
            <a:picLocks noChangeAspect="1" noChangeArrowheads="1"/>
          </p:cNvPicPr>
          <p:nvPr/>
        </p:nvPicPr>
        <p:blipFill rotWithShape="1">
          <a:blip r:embed="rId4">
            <a:extLst>
              <a:ext uri="{28A0092B-C50C-407E-A947-70E740481C1C}">
                <a14:useLocalDpi xmlns:a14="http://schemas.microsoft.com/office/drawing/2010/main" val="0"/>
              </a:ext>
            </a:extLst>
          </a:blip>
          <a:srcRect l="4393" t="9190" r="7687" b="18967"/>
          <a:stretch/>
        </p:blipFill>
        <p:spPr bwMode="auto">
          <a:xfrm>
            <a:off x="1538669" y="1918265"/>
            <a:ext cx="2904511" cy="3163238"/>
          </a:xfrm>
          <a:prstGeom prst="rect">
            <a:avLst/>
          </a:prstGeom>
          <a:noFill/>
          <a:extLst>
            <a:ext uri="{909E8E84-426E-40DD-AFC4-6F175D3DCCD1}">
              <a14:hiddenFill xmlns:a14="http://schemas.microsoft.com/office/drawing/2010/main">
                <a:solidFill>
                  <a:srgbClr val="FFFFFF"/>
                </a:solidFill>
              </a14:hiddenFill>
            </a:ext>
          </a:extLst>
        </p:spPr>
      </p:pic>
      <p:sp>
        <p:nvSpPr>
          <p:cNvPr id="9" name="Подзаголовок 2"/>
          <p:cNvSpPr txBox="1">
            <a:spLocks/>
          </p:cNvSpPr>
          <p:nvPr/>
        </p:nvSpPr>
        <p:spPr>
          <a:xfrm>
            <a:off x="1455174" y="5183393"/>
            <a:ext cx="3861541"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b="1" spc="600" dirty="0" smtClean="0"/>
              <a:t>УДОВКИН ПАВЕЛ</a:t>
            </a:r>
          </a:p>
          <a:p>
            <a:pPr marL="0" indent="0">
              <a:buNone/>
            </a:pPr>
            <a:r>
              <a:rPr lang="ru-RU" sz="1400" spc="600" dirty="0" smtClean="0"/>
              <a:t>ИНИЦИАТОР ПРОЕКТА</a:t>
            </a:r>
          </a:p>
          <a:p>
            <a:pPr marL="0" indent="0">
              <a:buNone/>
            </a:pPr>
            <a:r>
              <a:rPr lang="ru-RU" sz="1400" spc="600" dirty="0" smtClean="0"/>
              <a:t>ТЕХНИЧЕСКИЙ РУКОВОДИТЕЛЬ</a:t>
            </a:r>
          </a:p>
          <a:p>
            <a:pPr marL="0" indent="0">
              <a:buNone/>
            </a:pPr>
            <a:endParaRPr lang="ru-RU" sz="2000" spc="600" dirty="0" smtClean="0"/>
          </a:p>
        </p:txBody>
      </p:sp>
    </p:spTree>
    <p:extLst>
      <p:ext uri="{BB962C8B-B14F-4D97-AF65-F5344CB8AC3E}">
        <p14:creationId xmlns:p14="http://schemas.microsoft.com/office/powerpoint/2010/main" val="3107089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993058" y="2025444"/>
            <a:ext cx="3618271" cy="4832555"/>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Прямоугольник 15"/>
          <p:cNvSpPr/>
          <p:nvPr/>
        </p:nvSpPr>
        <p:spPr>
          <a:xfrm>
            <a:off x="2831690" y="1767869"/>
            <a:ext cx="2243856" cy="4435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7523493" y="583560"/>
            <a:ext cx="3972232" cy="5619873"/>
          </a:xfrm>
          <a:prstGeom prst="rect">
            <a:avLst/>
          </a:prstGeom>
          <a:solidFill>
            <a:srgbClr val="D9EE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p:cNvSpPr/>
          <p:nvPr/>
        </p:nvSpPr>
        <p:spPr>
          <a:xfrm>
            <a:off x="7403690" y="2025445"/>
            <a:ext cx="2438399" cy="4370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36536" y="345497"/>
            <a:ext cx="7714406" cy="1325563"/>
          </a:xfrm>
        </p:spPr>
        <p:txBody>
          <a:bodyPr/>
          <a:lstStyle/>
          <a:p>
            <a:r>
              <a:rPr lang="ru-RU" dirty="0" smtClean="0">
                <a:latin typeface="Cascadia Code SemiBold" panose="020B0609020000020004" pitchFamily="49" charset="0"/>
                <a:cs typeface="Cascadia Code SemiBold" panose="020B0609020000020004" pitchFamily="49" charset="0"/>
              </a:rPr>
              <a:t>СПАСИБО ЗА ВНИМАНИЕ</a:t>
            </a:r>
            <a:endParaRPr lang="ru-RU" dirty="0">
              <a:latin typeface="Cascadia Code SemiBold" panose="020B0609020000020004" pitchFamily="49" charset="0"/>
              <a:cs typeface="Cascadia Code SemiBold" panose="020B0609020000020004" pitchFamily="49" charset="0"/>
            </a:endParaRPr>
          </a:p>
        </p:txBody>
      </p:sp>
      <p:sp>
        <p:nvSpPr>
          <p:cNvPr id="6" name="Подзаголовок 2"/>
          <p:cNvSpPr txBox="1">
            <a:spLocks/>
          </p:cNvSpPr>
          <p:nvPr/>
        </p:nvSpPr>
        <p:spPr>
          <a:xfrm>
            <a:off x="436536" y="1216458"/>
            <a:ext cx="3505200"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КОНТАКТЫ</a:t>
            </a:r>
          </a:p>
          <a:p>
            <a:pPr marL="0" indent="0">
              <a:buNone/>
            </a:pPr>
            <a:endParaRPr lang="ru-RU" spc="600" dirty="0" smtClean="0"/>
          </a:p>
        </p:txBody>
      </p:sp>
      <p:pic>
        <p:nvPicPr>
          <p:cNvPr id="5" name="Рисунок 4"/>
          <p:cNvPicPr>
            <a:picLocks noChangeAspect="1"/>
          </p:cNvPicPr>
          <p:nvPr/>
        </p:nvPicPr>
        <p:blipFill rotWithShape="1">
          <a:blip r:embed="rId2"/>
          <a:srcRect l="5049" t="3957" r="4081" b="2586"/>
          <a:stretch/>
        </p:blipFill>
        <p:spPr>
          <a:xfrm>
            <a:off x="3495099" y="2317204"/>
            <a:ext cx="2548282" cy="2760639"/>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0779" y="2317935"/>
            <a:ext cx="2830053" cy="2830053"/>
          </a:xfrm>
          <a:prstGeom prst="rect">
            <a:avLst/>
          </a:prstGeom>
        </p:spPr>
      </p:pic>
      <p:sp>
        <p:nvSpPr>
          <p:cNvPr id="13" name="Подзаголовок 2"/>
          <p:cNvSpPr txBox="1">
            <a:spLocks/>
          </p:cNvSpPr>
          <p:nvPr/>
        </p:nvSpPr>
        <p:spPr>
          <a:xfrm>
            <a:off x="3656600" y="5451648"/>
            <a:ext cx="5900353" cy="2088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spc="600" dirty="0" smtClean="0"/>
              <a:t>ПОЧТА: </a:t>
            </a:r>
            <a:r>
              <a:rPr lang="en-US" sz="2000" spc="600" dirty="0" smtClean="0"/>
              <a:t>pashtetdev@gmail.com</a:t>
            </a:r>
            <a:endParaRPr lang="ru-RU" sz="2000" spc="600" dirty="0" smtClean="0"/>
          </a:p>
          <a:p>
            <a:pPr marL="0" indent="0">
              <a:buNone/>
            </a:pPr>
            <a:endParaRPr lang="ru-RU" spc="600" dirty="0" smtClean="0"/>
          </a:p>
        </p:txBody>
      </p:sp>
    </p:spTree>
    <p:extLst>
      <p:ext uri="{BB962C8B-B14F-4D97-AF65-F5344CB8AC3E}">
        <p14:creationId xmlns:p14="http://schemas.microsoft.com/office/powerpoint/2010/main" val="3709666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162</Words>
  <Application>Microsoft Office PowerPoint</Application>
  <PresentationFormat>Широкоэкранный</PresentationFormat>
  <Paragraphs>40</Paragraphs>
  <Slides>8</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8</vt:i4>
      </vt:variant>
    </vt:vector>
  </HeadingPairs>
  <TitlesOfParts>
    <vt:vector size="17" baseType="lpstr">
      <vt:lpstr>Arial</vt:lpstr>
      <vt:lpstr>Arial Black</vt:lpstr>
      <vt:lpstr>Bahnschrift Light</vt:lpstr>
      <vt:lpstr>Bauhaus 93</vt:lpstr>
      <vt:lpstr>Calibri</vt:lpstr>
      <vt:lpstr>Calibri Light</vt:lpstr>
      <vt:lpstr>Cascadia Code SemiBold</vt:lpstr>
      <vt:lpstr>Centaur</vt:lpstr>
      <vt:lpstr>Тема Office</vt:lpstr>
      <vt:lpstr>РАСПИСАНИЕ</vt:lpstr>
      <vt:lpstr>ПРОБЛЕМАТИКА</vt:lpstr>
      <vt:lpstr>РЕШЕНИЕ</vt:lpstr>
      <vt:lpstr>АНАЛОГИ</vt:lpstr>
      <vt:lpstr>АНАЛОГИ</vt:lpstr>
      <vt:lpstr>РЕАЛИЗАЦИЯ</vt:lpstr>
      <vt:lpstr>КОМАНДА</vt:lpstr>
      <vt:lpstr>СПАСИБО ЗА ВНИМАНИЕ</vt:lpstr>
    </vt:vector>
  </TitlesOfParts>
  <Company>Ya Blondinko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РАСПИСАНИЕ</dc:title>
  <dc:creator>Pavel Udovkin</dc:creator>
  <cp:lastModifiedBy>Pavel Udovkin</cp:lastModifiedBy>
  <cp:revision>29</cp:revision>
  <dcterms:created xsi:type="dcterms:W3CDTF">2024-09-16T05:59:41Z</dcterms:created>
  <dcterms:modified xsi:type="dcterms:W3CDTF">2024-09-29T16:00:30Z</dcterms:modified>
</cp:coreProperties>
</file>