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63" r:id="rId2"/>
    <p:sldId id="280" r:id="rId3"/>
    <p:sldId id="257" r:id="rId4"/>
    <p:sldId id="281" r:id="rId5"/>
    <p:sldId id="275" r:id="rId6"/>
    <p:sldId id="276" r:id="rId7"/>
    <p:sldId id="284" r:id="rId8"/>
    <p:sldId id="279" r:id="rId9"/>
    <p:sldId id="283" r:id="rId10"/>
    <p:sldId id="264" r:id="rId11"/>
    <p:sldId id="277" r:id="rId12"/>
    <p:sldId id="282" r:id="rId13"/>
    <p:sldId id="285" r:id="rId14"/>
    <p:sldId id="265" r:id="rId15"/>
    <p:sldId id="266" r:id="rId16"/>
    <p:sldId id="268" r:id="rId17"/>
    <p:sldId id="267" r:id="rId18"/>
    <p:sldId id="269" r:id="rId19"/>
    <p:sldId id="270" r:id="rId20"/>
    <p:sldId id="278" r:id="rId21"/>
    <p:sldId id="271" r:id="rId22"/>
    <p:sldId id="274" r:id="rId23"/>
    <p:sldId id="273" r:id="rId24"/>
    <p:sldId id="272" r:id="rId2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4660"/>
  </p:normalViewPr>
  <p:slideViewPr>
    <p:cSldViewPr>
      <p:cViewPr varScale="1">
        <p:scale>
          <a:sx n="83" d="100"/>
          <a:sy n="83" d="100"/>
        </p:scale>
        <p:origin x="149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28B3F3-B8F2-44CF-8C5F-A657D150A6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2E93A4-0867-42F2-8D1F-A86F4AD20FF7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БВС морского исполнения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91BA34-A95E-4665-BAC4-C5183A230869}" type="parTrans" cxnId="{12D03D7B-9832-4BBC-8C79-D486371AB721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CF87B7-F24D-42B3-BCA9-C88D3A41805B}" type="sibTrans" cxnId="{12D03D7B-9832-4BBC-8C79-D486371AB721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51BBB5-DAB7-48CD-B715-2C8382EBE975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Полезная нагрузка БВС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864DF9-ED36-4D00-9772-7036F0939A62}" type="parTrans" cxnId="{418B99A1-E2E9-49D4-BBF5-A8FE2E0AFC28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3C40AD-9D35-4350-BEC3-BF16B521D978}" type="sibTrans" cxnId="{418B99A1-E2E9-49D4-BBF5-A8FE2E0AFC28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38FC3D-1B35-4BFF-B31C-9EF38B70B50E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Видеокамера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A93D63-E1CE-403C-92DB-755C462698F4}" type="parTrans" cxnId="{27774A86-12B6-4A09-BA01-FF509959D83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AD86F1-3E96-4107-8002-D1233691ABAE}" type="sibTrans" cxnId="{27774A86-12B6-4A09-BA01-FF509959D83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1D6332-29BE-46D7-BC12-42FB9206F574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Сверхширокополосной локатор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B535D5-9839-4876-9F30-EB6D97FA6BB5}" type="parTrans" cxnId="{298B7311-FC05-4C12-ADD0-1852419200B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882FF7-F0CF-4B78-805D-F83ADBFF4C7B}" type="sibTrans" cxnId="{298B7311-FC05-4C12-ADD0-1852419200B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BD43CC-9173-4B90-82EA-5D985EAC309D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Приемопередающее устройство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74EBF0-080D-49A1-97DF-6FCB7CCB1156}" type="parTrans" cxnId="{07B38DDA-813A-4FA0-880C-6716FF39FE63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083936-516D-4FCD-87A5-79741D53F6BC}" type="sibTrans" cxnId="{07B38DDA-813A-4FA0-880C-6716FF39FE63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6E8ABC-429B-4205-A57B-DFEE41802028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Система захвата и удержания БВС на подвижной наводной платформе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232F10-1F4E-4812-B16B-6C913C4FD961}" type="parTrans" cxnId="{9310200A-50E7-463F-8F14-A4E43C6C66A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662166-3739-402B-ADA2-1538CD215CBB}" type="sibTrans" cxnId="{9310200A-50E7-463F-8F14-A4E43C6C66A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28E878-F75D-4BC9-8354-37128D8D5ADA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Система подзарядки БВС на подвижной наводной платформе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10F63B-B71C-4F1E-BCA0-02FA05ADB9B7}" type="parTrans" cxnId="{F9D89BB5-DFEA-421E-8876-F5F8DA9DF07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585057-47C2-4C73-92CB-835FA734FD00}" type="sibTrans" cxnId="{F9D89BB5-DFEA-421E-8876-F5F8DA9DF07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1938C0-0CA9-4FE0-978D-9471F52E59C1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БВС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F765B4-2721-4490-83ED-60E906995BBD}" type="parTrans" cxnId="{F49F8416-3349-4828-92DC-E21AC745D478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0F338A-4713-4314-8B6E-AAF8B5AFC085}" type="sibTrans" cxnId="{F49F8416-3349-4828-92DC-E21AC745D478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713D55-5D23-45FE-BE8D-446932B10EF1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Пульт управления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C42B2D-C82B-4216-96F1-5D1F5789175C}" type="parTrans" cxnId="{A93F18E2-22A4-4D39-8EA5-81E7C5DB77B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D1262-B08C-482F-985B-28DEDBEB0393}" type="sibTrans" cxnId="{A93F18E2-22A4-4D39-8EA5-81E7C5DB77B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8DB65C-4AF7-47DB-BAAF-3FF304D247AD}" type="pres">
      <dgm:prSet presAssocID="{B028B3F3-B8F2-44CF-8C5F-A657D150A6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4084D0-CA6A-4C6A-B9E4-9CC6F5306EBA}" type="pres">
      <dgm:prSet presAssocID="{4B2E93A4-0867-42F2-8D1F-A86F4AD20FF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7071B2-CEF9-4D77-A311-5572D669E382}" type="pres">
      <dgm:prSet presAssocID="{4B2E93A4-0867-42F2-8D1F-A86F4AD20FF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E5F1CC-1895-45B0-84AC-3684E3711310}" type="pres">
      <dgm:prSet presAssocID="{0351BBB5-DAB7-48CD-B715-2C8382EBE97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5F201-6FEE-491C-82EE-26A44B39576D}" type="pres">
      <dgm:prSet presAssocID="{0351BBB5-DAB7-48CD-B715-2C8382EBE975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BDEA4D-5FD9-49F8-B53B-8BD907B67CFF}" type="pres">
      <dgm:prSet presAssocID="{8C6E8ABC-429B-4205-A57B-DFEE4180202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780F58-1AEB-4CCD-94A5-40915575A12A}" type="pres">
      <dgm:prSet presAssocID="{95662166-3739-402B-ADA2-1538CD215CBB}" presName="spacer" presStyleCnt="0"/>
      <dgm:spPr/>
    </dgm:pt>
    <dgm:pt modelId="{98F11E7C-5549-4654-AA56-B6ECA9381432}" type="pres">
      <dgm:prSet presAssocID="{BD28E878-F75D-4BC9-8354-37128D8D5AD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D03D7B-9832-4BBC-8C79-D486371AB721}" srcId="{B028B3F3-B8F2-44CF-8C5F-A657D150A664}" destId="{4B2E93A4-0867-42F2-8D1F-A86F4AD20FF7}" srcOrd="0" destOrd="0" parTransId="{F691BA34-A95E-4665-BAC4-C5183A230869}" sibTransId="{28CF87B7-F24D-42B3-BCA9-C88D3A41805B}"/>
    <dgm:cxn modelId="{F40D4BA4-3122-441B-BBD4-A59A17FC9890}" type="presOf" srcId="{441D6332-29BE-46D7-BC12-42FB9206F574}" destId="{7E65F201-6FEE-491C-82EE-26A44B39576D}" srcOrd="0" destOrd="1" presId="urn:microsoft.com/office/officeart/2005/8/layout/vList2"/>
    <dgm:cxn modelId="{0C8534EA-CC51-4138-AD5A-4623A1FE2FE0}" type="presOf" srcId="{4B2E93A4-0867-42F2-8D1F-A86F4AD20FF7}" destId="{044084D0-CA6A-4C6A-B9E4-9CC6F5306EBA}" srcOrd="0" destOrd="0" presId="urn:microsoft.com/office/officeart/2005/8/layout/vList2"/>
    <dgm:cxn modelId="{2670FE74-582D-460B-9C0B-C3370C55D80E}" type="presOf" srcId="{0351BBB5-DAB7-48CD-B715-2C8382EBE975}" destId="{25E5F1CC-1895-45B0-84AC-3684E3711310}" srcOrd="0" destOrd="0" presId="urn:microsoft.com/office/officeart/2005/8/layout/vList2"/>
    <dgm:cxn modelId="{55E6A15E-24B3-423D-8DB8-00E5D69062C0}" type="presOf" srcId="{BD28E878-F75D-4BC9-8354-37128D8D5ADA}" destId="{98F11E7C-5549-4654-AA56-B6ECA9381432}" srcOrd="0" destOrd="0" presId="urn:microsoft.com/office/officeart/2005/8/layout/vList2"/>
    <dgm:cxn modelId="{298B7311-FC05-4C12-ADD0-1852419200BB}" srcId="{0351BBB5-DAB7-48CD-B715-2C8382EBE975}" destId="{441D6332-29BE-46D7-BC12-42FB9206F574}" srcOrd="1" destOrd="0" parTransId="{17B535D5-9839-4876-9F30-EB6D97FA6BB5}" sibTransId="{C7882FF7-F0CF-4B78-805D-F83ADBFF4C7B}"/>
    <dgm:cxn modelId="{418B99A1-E2E9-49D4-BBF5-A8FE2E0AFC28}" srcId="{B028B3F3-B8F2-44CF-8C5F-A657D150A664}" destId="{0351BBB5-DAB7-48CD-B715-2C8382EBE975}" srcOrd="1" destOrd="0" parTransId="{33864DF9-ED36-4D00-9772-7036F0939A62}" sibTransId="{F73C40AD-9D35-4350-BEC3-BF16B521D978}"/>
    <dgm:cxn modelId="{27774A86-12B6-4A09-BA01-FF509959D830}" srcId="{0351BBB5-DAB7-48CD-B715-2C8382EBE975}" destId="{9E38FC3D-1B35-4BFF-B31C-9EF38B70B50E}" srcOrd="0" destOrd="0" parTransId="{B9A93D63-E1CE-403C-92DB-755C462698F4}" sibTransId="{8BAD86F1-3E96-4107-8002-D1233691ABAE}"/>
    <dgm:cxn modelId="{7FECF923-8522-495B-A37D-376C5DE5EE39}" type="presOf" srcId="{8C6E8ABC-429B-4205-A57B-DFEE41802028}" destId="{32BDEA4D-5FD9-49F8-B53B-8BD907B67CFF}" srcOrd="0" destOrd="0" presId="urn:microsoft.com/office/officeart/2005/8/layout/vList2"/>
    <dgm:cxn modelId="{A93F18E2-22A4-4D39-8EA5-81E7C5DB77BA}" srcId="{4B2E93A4-0867-42F2-8D1F-A86F4AD20FF7}" destId="{E5713D55-5D23-45FE-BE8D-446932B10EF1}" srcOrd="1" destOrd="0" parTransId="{1EC42B2D-C82B-4216-96F1-5D1F5789175C}" sibTransId="{DC8D1262-B08C-482F-985B-28DEDBEB0393}"/>
    <dgm:cxn modelId="{51FAC69F-7965-434C-9CFE-DFA6BE3CCD09}" type="presOf" srcId="{9E38FC3D-1B35-4BFF-B31C-9EF38B70B50E}" destId="{7E65F201-6FEE-491C-82EE-26A44B39576D}" srcOrd="0" destOrd="0" presId="urn:microsoft.com/office/officeart/2005/8/layout/vList2"/>
    <dgm:cxn modelId="{69FAC4B1-EBB7-474F-86C9-5971827F56B8}" type="presOf" srcId="{061938C0-0CA9-4FE0-978D-9471F52E59C1}" destId="{D87071B2-CEF9-4D77-A311-5572D669E382}" srcOrd="0" destOrd="0" presId="urn:microsoft.com/office/officeart/2005/8/layout/vList2"/>
    <dgm:cxn modelId="{D0D259D9-179C-4F94-B882-26F8930DF34C}" type="presOf" srcId="{B028B3F3-B8F2-44CF-8C5F-A657D150A664}" destId="{C78DB65C-4AF7-47DB-BAAF-3FF304D247AD}" srcOrd="0" destOrd="0" presId="urn:microsoft.com/office/officeart/2005/8/layout/vList2"/>
    <dgm:cxn modelId="{F49F8416-3349-4828-92DC-E21AC745D478}" srcId="{4B2E93A4-0867-42F2-8D1F-A86F4AD20FF7}" destId="{061938C0-0CA9-4FE0-978D-9471F52E59C1}" srcOrd="0" destOrd="0" parTransId="{F2F765B4-2721-4490-83ED-60E906995BBD}" sibTransId="{6C0F338A-4713-4314-8B6E-AAF8B5AFC085}"/>
    <dgm:cxn modelId="{F9D89BB5-DFEA-421E-8876-F5F8DA9DF077}" srcId="{B028B3F3-B8F2-44CF-8C5F-A657D150A664}" destId="{BD28E878-F75D-4BC9-8354-37128D8D5ADA}" srcOrd="3" destOrd="0" parTransId="{9710F63B-B71C-4F1E-BCA0-02FA05ADB9B7}" sibTransId="{03585057-47C2-4C73-92CB-835FA734FD00}"/>
    <dgm:cxn modelId="{F4A21A65-2DCE-4F57-86C1-12EC87D1EA74}" type="presOf" srcId="{E5713D55-5D23-45FE-BE8D-446932B10EF1}" destId="{D87071B2-CEF9-4D77-A311-5572D669E382}" srcOrd="0" destOrd="1" presId="urn:microsoft.com/office/officeart/2005/8/layout/vList2"/>
    <dgm:cxn modelId="{463EB210-0BA7-4264-9A7E-67C91A50D7FC}" type="presOf" srcId="{7ABD43CC-9173-4B90-82EA-5D985EAC309D}" destId="{7E65F201-6FEE-491C-82EE-26A44B39576D}" srcOrd="0" destOrd="2" presId="urn:microsoft.com/office/officeart/2005/8/layout/vList2"/>
    <dgm:cxn modelId="{07B38DDA-813A-4FA0-880C-6716FF39FE63}" srcId="{0351BBB5-DAB7-48CD-B715-2C8382EBE975}" destId="{7ABD43CC-9173-4B90-82EA-5D985EAC309D}" srcOrd="2" destOrd="0" parTransId="{0C74EBF0-080D-49A1-97DF-6FCB7CCB1156}" sibTransId="{60083936-516D-4FCD-87A5-79741D53F6BC}"/>
    <dgm:cxn modelId="{9310200A-50E7-463F-8F14-A4E43C6C66A2}" srcId="{B028B3F3-B8F2-44CF-8C5F-A657D150A664}" destId="{8C6E8ABC-429B-4205-A57B-DFEE41802028}" srcOrd="2" destOrd="0" parTransId="{59232F10-1F4E-4812-B16B-6C913C4FD961}" sibTransId="{95662166-3739-402B-ADA2-1538CD215CBB}"/>
    <dgm:cxn modelId="{11C3E4CC-3CAB-4875-BE53-B0615877DD25}" type="presParOf" srcId="{C78DB65C-4AF7-47DB-BAAF-3FF304D247AD}" destId="{044084D0-CA6A-4C6A-B9E4-9CC6F5306EBA}" srcOrd="0" destOrd="0" presId="urn:microsoft.com/office/officeart/2005/8/layout/vList2"/>
    <dgm:cxn modelId="{885696BE-75F8-4F47-A44A-AD60448C7C66}" type="presParOf" srcId="{C78DB65C-4AF7-47DB-BAAF-3FF304D247AD}" destId="{D87071B2-CEF9-4D77-A311-5572D669E382}" srcOrd="1" destOrd="0" presId="urn:microsoft.com/office/officeart/2005/8/layout/vList2"/>
    <dgm:cxn modelId="{2A3C1FE9-291B-4C82-844B-3BE1405F572B}" type="presParOf" srcId="{C78DB65C-4AF7-47DB-BAAF-3FF304D247AD}" destId="{25E5F1CC-1895-45B0-84AC-3684E3711310}" srcOrd="2" destOrd="0" presId="urn:microsoft.com/office/officeart/2005/8/layout/vList2"/>
    <dgm:cxn modelId="{94C92388-D523-4E5D-9BB8-BA6EA4E424E0}" type="presParOf" srcId="{C78DB65C-4AF7-47DB-BAAF-3FF304D247AD}" destId="{7E65F201-6FEE-491C-82EE-26A44B39576D}" srcOrd="3" destOrd="0" presId="urn:microsoft.com/office/officeart/2005/8/layout/vList2"/>
    <dgm:cxn modelId="{E74EFF8B-C4E6-4A41-A5A9-71F4625C16B6}" type="presParOf" srcId="{C78DB65C-4AF7-47DB-BAAF-3FF304D247AD}" destId="{32BDEA4D-5FD9-49F8-B53B-8BD907B67CFF}" srcOrd="4" destOrd="0" presId="urn:microsoft.com/office/officeart/2005/8/layout/vList2"/>
    <dgm:cxn modelId="{2B7FF478-4932-4644-895F-CA9CE4D19CCC}" type="presParOf" srcId="{C78DB65C-4AF7-47DB-BAAF-3FF304D247AD}" destId="{17780F58-1AEB-4CCD-94A5-40915575A12A}" srcOrd="5" destOrd="0" presId="urn:microsoft.com/office/officeart/2005/8/layout/vList2"/>
    <dgm:cxn modelId="{307DFDB5-2E65-4400-A692-0A33D5B4F02C}" type="presParOf" srcId="{C78DB65C-4AF7-47DB-BAAF-3FF304D247AD}" destId="{98F11E7C-5549-4654-AA56-B6ECA938143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084D0-CA6A-4C6A-B9E4-9CC6F5306EBA}">
      <dsp:nvSpPr>
        <dsp:cNvPr id="0" name=""/>
        <dsp:cNvSpPr/>
      </dsp:nvSpPr>
      <dsp:spPr>
        <a:xfrm>
          <a:off x="0" y="36058"/>
          <a:ext cx="6096000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БВС морского исполнения</a:t>
          </a:r>
          <a:endParaRPr lang="ru-RU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693" y="78751"/>
        <a:ext cx="6010614" cy="789189"/>
      </dsp:txXfrm>
    </dsp:sp>
    <dsp:sp modelId="{D87071B2-CEF9-4D77-A311-5572D669E382}">
      <dsp:nvSpPr>
        <dsp:cNvPr id="0" name=""/>
        <dsp:cNvSpPr/>
      </dsp:nvSpPr>
      <dsp:spPr>
        <a:xfrm>
          <a:off x="0" y="910633"/>
          <a:ext cx="6096000" cy="595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БВС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Пульт управления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910633"/>
        <a:ext cx="6096000" cy="595125"/>
      </dsp:txXfrm>
    </dsp:sp>
    <dsp:sp modelId="{25E5F1CC-1895-45B0-84AC-3684E3711310}">
      <dsp:nvSpPr>
        <dsp:cNvPr id="0" name=""/>
        <dsp:cNvSpPr/>
      </dsp:nvSpPr>
      <dsp:spPr>
        <a:xfrm>
          <a:off x="0" y="1505758"/>
          <a:ext cx="6096000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Полезная нагрузка БВС</a:t>
          </a:r>
          <a:endParaRPr lang="ru-RU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693" y="1548451"/>
        <a:ext cx="6010614" cy="789189"/>
      </dsp:txXfrm>
    </dsp:sp>
    <dsp:sp modelId="{7E65F201-6FEE-491C-82EE-26A44B39576D}">
      <dsp:nvSpPr>
        <dsp:cNvPr id="0" name=""/>
        <dsp:cNvSpPr/>
      </dsp:nvSpPr>
      <dsp:spPr>
        <a:xfrm>
          <a:off x="0" y="2380333"/>
          <a:ext cx="6096000" cy="880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Видеокамера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Сверхширокополосной локатор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Приемопередающее устройство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380333"/>
        <a:ext cx="6096000" cy="880785"/>
      </dsp:txXfrm>
    </dsp:sp>
    <dsp:sp modelId="{32BDEA4D-5FD9-49F8-B53B-8BD907B67CFF}">
      <dsp:nvSpPr>
        <dsp:cNvPr id="0" name=""/>
        <dsp:cNvSpPr/>
      </dsp:nvSpPr>
      <dsp:spPr>
        <a:xfrm>
          <a:off x="0" y="3261119"/>
          <a:ext cx="6096000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Система захвата и удержания БВС на подвижной наводной платформе</a:t>
          </a:r>
          <a:endParaRPr lang="ru-RU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693" y="3303812"/>
        <a:ext cx="6010614" cy="789189"/>
      </dsp:txXfrm>
    </dsp:sp>
    <dsp:sp modelId="{98F11E7C-5549-4654-AA56-B6ECA9381432}">
      <dsp:nvSpPr>
        <dsp:cNvPr id="0" name=""/>
        <dsp:cNvSpPr/>
      </dsp:nvSpPr>
      <dsp:spPr>
        <a:xfrm>
          <a:off x="0" y="4201934"/>
          <a:ext cx="6096000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Система подзарядки БВС на подвижной наводной платформе</a:t>
          </a:r>
          <a:endParaRPr lang="ru-RU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693" y="4244627"/>
        <a:ext cx="6010614" cy="7891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C4FF1-B373-40D1-A349-EAF25D4236CC}" type="datetimeFigureOut">
              <a:rPr lang="ru-RU" smtClean="0"/>
              <a:t>16.07.2021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42CD88-D741-4D72-9AD6-52BC6577B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289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4E18F-48C4-44B5-B2A5-AF6DF580C350}" type="datetime1">
              <a:rPr lang="ru-RU" smtClean="0"/>
              <a:t>16.07.2021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8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A75C4-FF84-4A29-B20B-9DDA5D9311F4}" type="datetime1">
              <a:rPr lang="ru-RU" smtClean="0"/>
              <a:t>16.07.2021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17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7FBF-29D4-42CB-BC8B-29DE43FD7939}" type="datetime1">
              <a:rPr lang="ru-RU" smtClean="0"/>
              <a:t>16.07.2021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90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AA56-4E80-4EBA-B8F1-4B57B59A6674}" type="datetime1">
              <a:rPr lang="ru-RU" smtClean="0"/>
              <a:t>16.07.2021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7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352DB-3214-4252-A7F9-8FB83F5E55B7}" type="datetime1">
              <a:rPr lang="ru-RU" smtClean="0"/>
              <a:t>16.07.2021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532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23C4-960F-4D95-98CF-F886C93CD9F8}" type="datetime1">
              <a:rPr lang="ru-RU" smtClean="0"/>
              <a:t>16.07.2021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87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8AAC-3CBE-45B4-911B-4720B229E993}" type="datetime1">
              <a:rPr lang="ru-RU" smtClean="0"/>
              <a:t>16.07.2021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349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4A09A-E5F9-417F-8370-976C62224ACB}" type="datetime1">
              <a:rPr lang="ru-RU" smtClean="0"/>
              <a:t>16.07.2021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083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774D-7805-40FD-B2CB-F59357D70FCC}" type="datetime1">
              <a:rPr lang="ru-RU" smtClean="0"/>
              <a:t>16.07.2021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516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B5FE4-7124-4B92-AA2F-8FF7E091A01C}" type="datetime1">
              <a:rPr lang="ru-RU" smtClean="0"/>
              <a:t>16.07.2021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838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A161B-1B72-427A-B2CA-5101384F15B6}" type="datetime1">
              <a:rPr lang="ru-RU" smtClean="0"/>
              <a:t>16.07.2021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58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677E1-B0EE-4A26-A712-39B39D8FB3AD}" type="datetime1">
              <a:rPr lang="ru-RU" smtClean="0"/>
              <a:t>16.07.2021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69558-C088-408C-ADA6-970F11DE5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932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18722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ООО «Группа Альянс»</a:t>
            </a:r>
          </a:p>
          <a:p>
            <a:pPr marL="0" indent="0" algn="ctr">
              <a:buNone/>
            </a:pP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</a:t>
            </a:r>
          </a:p>
          <a:p>
            <a:pPr marL="0" indent="0" algn="ctr">
              <a:buNone/>
            </a:pP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«Создание портативного морского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беспилотного летательного комплекса для обеспечения информационной поддержки малых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безэкипажных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судов экологического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мониторинга акваторий»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488819"/>
              </p:ext>
            </p:extLst>
          </p:nvPr>
        </p:nvGraphicFramePr>
        <p:xfrm>
          <a:off x="5640448" y="260648"/>
          <a:ext cx="3009900" cy="209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Image" r:id="rId3" imgW="1697452" imgH="1182626" progId="Photoshop.Image.9">
                  <p:embed/>
                </p:oleObj>
              </mc:Choice>
              <mc:Fallback>
                <p:oleObj name="Image" r:id="rId3" imgW="1697452" imgH="1182626" progId="Photoshop.Image.9">
                  <p:embed/>
                  <p:pic>
                    <p:nvPicPr>
                      <p:cNvPr id="307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0448" y="260648"/>
                        <a:ext cx="3009900" cy="209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28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Цель выполнения проекта</a:t>
            </a:r>
            <a:endParaRPr lang="ru-RU" sz="1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9532" y="620688"/>
            <a:ext cx="8496944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Целью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проекта является расширение функциональных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возможностей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безэкипажных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судов 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повышение эффективности выполнения ими поставленных задач в части распознавания, классификации и принятия решений об окружающей обстановке в условиях неполной и неточной информации, и, как результат, выход на качественно новый уровень автоматизации морских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безэкипажных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робототехнических средств за счет формирования звена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Безэкипажное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судно - Портативный морской беспилотный летательный комплекс» 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составе единого информационного пространства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Обоснование актуальности проекта (1)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9532" y="620688"/>
            <a:ext cx="849694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600"/>
              </a:spcAft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настоящее время широкое применение в экологическом мониторинге акваторий находят малые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безэкипажные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суда (БЭС). Оснащение таких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судов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портативным морским беспилотным летательным комплексом (ПМБЛК) позволит значительно повысить эффективность выполнения малыми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безэкипажными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судами поставленных перед ними задач.</a:t>
            </a:r>
          </a:p>
          <a:p>
            <a:pPr indent="457200" algn="just">
              <a:spcAft>
                <a:spcPts val="600"/>
              </a:spcAft>
            </a:pP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>
              <a:spcAft>
                <a:spcPts val="600"/>
              </a:spcAft>
            </a:pP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516515"/>
              </p:ext>
            </p:extLst>
          </p:nvPr>
        </p:nvGraphicFramePr>
        <p:xfrm>
          <a:off x="493204" y="1988840"/>
          <a:ext cx="82296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3093596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142093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Текущие проблемные вопросы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Решение в Проекте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2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Бортовые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системы освещения обстановки БЭС не обеспечивают необходимую дальность обнаружения  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ПМБЛК для освещения обстановки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средних дистанциях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52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Накопление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ошибки при позиционировании БЭС в отсутствие постоянной связи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ПМБЛК для визуального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позиционирования БЭС</a:t>
                      </a:r>
                      <a:endParaRPr lang="ru-RU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76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Бортовые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системы связи БЭС не обеспечивают необходимую дальность передачи сигнала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ПМБЛК как промежуточного звена связи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9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Распознавание объектов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внешней среды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датчиками БЭС в условиях неполной и неточной информации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Увеличение эффективности распознавания и классификации объектов за счет съемки с другого ракурса с борта ПМБЛК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46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Ошибки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при групповом управлении несколькими БЭС, действующими в одной акватории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Увеличение эффективности группового управления за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счет координации БЭС при помощи ПМБЛК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86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квалифицированного кадрового состава для создания и эксплуатации современных морских робототехнических комплексов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комплекса БЭС – ПМБЛК как тренажера при подготовке кадров на базе Кронштадтского морского кадетского военного корпуса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293462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483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Обоснование актуальности проекта (2)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pic>
        <p:nvPicPr>
          <p:cNvPr id="8" name="Рисунок 7"/>
          <p:cNvPicPr/>
          <p:nvPr/>
        </p:nvPicPr>
        <p:blipFill>
          <a:blip r:embed="rId2"/>
          <a:stretch>
            <a:fillRect/>
          </a:stretch>
        </p:blipFill>
        <p:spPr>
          <a:xfrm>
            <a:off x="395536" y="4251467"/>
            <a:ext cx="3921011" cy="2574772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4806628" y="4270862"/>
            <a:ext cx="3921011" cy="255537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0041" y="56206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smtClean="0"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ПМБЛК</a:t>
            </a:r>
            <a:r>
              <a:rPr lang="ru-RU" sz="140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как дополнительный источник информации для правильной классификации объекта БЭС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56206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ПМБЛК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для связи БЭС с береговой инфраструктурой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5141" y="3752973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ПМБЛК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как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элемент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единой информационной системы 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сетецентрической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архитектуры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46631" y="3752973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ПМБЛК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для обнаружения объектов вне зоны действия сенсоров БЭС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85286"/>
            <a:ext cx="3921011" cy="2563862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628" y="1085286"/>
            <a:ext cx="3914209" cy="2563862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741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 рынка (1)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47223"/>
            <a:ext cx="8280920" cy="621069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876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 рынка (2)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7524" y="980728"/>
            <a:ext cx="864096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 мирового рынка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$2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млрд (согласно разных источников)</a:t>
            </a:r>
            <a:endParaRPr lang="en-US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Соотношение «военные»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«гражданские» - 53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%/47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(согласно «</a:t>
            </a:r>
            <a:r>
              <a:rPr lang="en-US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MarketSandMarkets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Teal Group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Российский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рынок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- 2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от общего объема мирового рынка в денежном выражении и 0,3% в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количественном (согласно «РБК»)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отечественного рынка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$244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(согласно «РБК»)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беспилотников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отечественного производства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(согласно «РБК»)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прошедший год россияне купили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беспилотников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 млрд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(согласно «РБК»)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К 2024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году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объем рынка вырастет до $43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млрд (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согласно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AeroNet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мае 2020 года компания EY выпустила исследование российского рынка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беспилотных </a:t>
            </a:r>
            <a:r>
              <a:rPr lang="ru-RU" sz="160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воздушных судов (БВС),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в котором говорится об экономической выгоде использования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дрона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в размере $1 млрд. </a:t>
            </a: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341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SWOT-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668944"/>
            <a:ext cx="7299201" cy="618905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667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Целевые сегменты потребителей создаваемого продукта</a:t>
            </a:r>
            <a:endParaRPr lang="ru-RU" sz="18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19572" y="1268760"/>
            <a:ext cx="7776864" cy="3893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Экологические 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природоохранные службы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для осуществления экологического мониторинга, в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т.ч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.: Федеральная служба России по гидрометеорологии и мониторингу окружающей среды, Всемирный фонд дикой природы - WWF России, Русское географическое общество и другие</a:t>
            </a:r>
            <a:r>
              <a:rPr lang="ru-RU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Нефтегазодобывающие 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организации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для осуществления мониторинга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нефте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и газодобычи, в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т.ч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.: ПАО «Газпром нефть», ПАО «Лукойл» и другие.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Образовательные 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организации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для осуществления подготовки кадров в части разработки, постройки и эксплуатации робототехнических средств, в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т.ч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.: Кронштадтский морской кадетский корпус, Санкт-Петербургский государственный морской технический университет и другие.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216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Письма интересантов</a:t>
            </a:r>
            <a:endParaRPr lang="ru-RU" sz="1800" b="1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035767"/>
              </p:ext>
            </p:extLst>
          </p:nvPr>
        </p:nvGraphicFramePr>
        <p:xfrm>
          <a:off x="0" y="468541"/>
          <a:ext cx="4499992" cy="6368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Acrobat Document" r:id="rId3" imgW="4533887" imgH="6416017" progId="AcroExch.Document.DC">
                  <p:embed/>
                </p:oleObj>
              </mc:Choice>
              <mc:Fallback>
                <p:oleObj name="Acrobat Document" r:id="rId3" imgW="4533887" imgH="641601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468541"/>
                        <a:ext cx="4499992" cy="6368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970540"/>
              </p:ext>
            </p:extLst>
          </p:nvPr>
        </p:nvGraphicFramePr>
        <p:xfrm>
          <a:off x="4427984" y="554375"/>
          <a:ext cx="4512816" cy="6193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Acrobat Document" r:id="rId5" imgW="4663286" imgH="6400664" progId="AcroExch.Document.DC">
                  <p:embed/>
                </p:oleObj>
              </mc:Choice>
              <mc:Fallback>
                <p:oleObj name="Acrobat Document" r:id="rId5" imgW="4663286" imgH="640066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27984" y="554375"/>
                        <a:ext cx="4512816" cy="61932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471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Соответствие проекта дорожной карте «</a:t>
            </a:r>
            <a:r>
              <a:rPr lang="ru-RU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Аэронет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9532" y="620688"/>
            <a:ext cx="8496944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Соответствие направлени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развитие и продвижение передовых технологий, продуктов и услуг, обеспечивающих приоритетные позиции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российских компаний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формируемых глобальных рынках.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Значимый контрольный результат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Распространение полученного опыта и трансфер технологии в регионы РФ, другие страны и производителям. Срок реализации по ДК – IV квартал 2025 г. Срок реализации по проекту - IV квартал 2024 года.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Внедрены полученные технологии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адаптации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ГЛОНАСС для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целей рынка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Аэронет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зарубежных странах.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Срок реализации по ДК –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IV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квартал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г. Срок реализации по проекту - IV квартал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600"/>
              </a:spcAft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Наименование технологического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барьера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Потребность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повышении автономности БАС (требуются разработки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 области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робототехники, создания нового поколения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авионики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Необходимость бесперебойной связи на больших расстояниях.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863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Команда проекта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02705" y="548680"/>
            <a:ext cx="6696744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Научный блок</a:t>
            </a:r>
            <a:r>
              <a:rPr lang="en-US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4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Кеонджан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Виталий Павлович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доктор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физико-математических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наук, профессор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академик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РАЕН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Бармин Александр Александрович – кандидат технических наук</a:t>
            </a:r>
          </a:p>
          <a:p>
            <a:pPr algn="just">
              <a:spcAft>
                <a:spcPts val="6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Новиков Андрей Витальевич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 кандидат технических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наук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executive master of business administration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Технический блок</a:t>
            </a:r>
            <a:r>
              <a:rPr lang="en-US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spcAft>
                <a:spcPts val="60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Наумов Святослав Алексеевич</a:t>
            </a:r>
          </a:p>
          <a:p>
            <a:pPr algn="just">
              <a:spcAft>
                <a:spcPts val="600"/>
              </a:spcAft>
            </a:pP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Панин Михаил Васильевич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Пнев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Дмитрий Павлович</a:t>
            </a:r>
          </a:p>
          <a:p>
            <a:pPr algn="just">
              <a:spcAft>
                <a:spcPts val="600"/>
              </a:spcAft>
            </a:pP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Экономический блок</a:t>
            </a:r>
            <a:r>
              <a:rPr lang="en-US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spcAft>
                <a:spcPts val="600"/>
              </a:spcAft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Зотов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Владимир Михайлович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 кандидат экономических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наук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Мандрыкин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Борис Александрович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9"/>
          <a:stretch/>
        </p:blipFill>
        <p:spPr>
          <a:xfrm>
            <a:off x="723509" y="586508"/>
            <a:ext cx="770486" cy="7424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6"/>
          <a:stretch/>
        </p:blipFill>
        <p:spPr>
          <a:xfrm>
            <a:off x="726881" y="1345547"/>
            <a:ext cx="742148" cy="7200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1" r="16440" b="42275"/>
          <a:stretch/>
        </p:blipFill>
        <p:spPr>
          <a:xfrm>
            <a:off x="713829" y="2082976"/>
            <a:ext cx="768252" cy="7739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4490"/>
          <a:stretch/>
        </p:blipFill>
        <p:spPr>
          <a:xfrm>
            <a:off x="723509" y="2874157"/>
            <a:ext cx="768252" cy="7181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85"/>
          <a:stretch/>
        </p:blipFill>
        <p:spPr>
          <a:xfrm>
            <a:off x="713829" y="3607859"/>
            <a:ext cx="787832" cy="75674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28" y="4387182"/>
            <a:ext cx="764704" cy="7647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7"/>
          <a:stretch/>
        </p:blipFill>
        <p:spPr>
          <a:xfrm>
            <a:off x="737671" y="5174463"/>
            <a:ext cx="762143" cy="7200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/>
          <a:stretch/>
        </p:blipFill>
        <p:spPr>
          <a:xfrm>
            <a:off x="742963" y="5930761"/>
            <a:ext cx="756851" cy="738346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621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Опубликованные учебные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научные труды команды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проекта по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теме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проекта за последние 3 года</a:t>
            </a:r>
            <a:endParaRPr lang="ru-RU" sz="18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1052"/>
              </p:ext>
            </p:extLst>
          </p:nvPr>
        </p:nvGraphicFramePr>
        <p:xfrm>
          <a:off x="179513" y="737320"/>
          <a:ext cx="8784976" cy="609418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545372">
                  <a:extLst>
                    <a:ext uri="{9D8B030D-6E8A-4147-A177-3AD203B41FA5}">
                      <a16:colId xmlns:a16="http://schemas.microsoft.com/office/drawing/2014/main" val="4054099306"/>
                    </a:ext>
                  </a:extLst>
                </a:gridCol>
                <a:gridCol w="2454375">
                  <a:extLst>
                    <a:ext uri="{9D8B030D-6E8A-4147-A177-3AD203B41FA5}">
                      <a16:colId xmlns:a16="http://schemas.microsoft.com/office/drawing/2014/main" val="880678533"/>
                    </a:ext>
                  </a:extLst>
                </a:gridCol>
                <a:gridCol w="672660">
                  <a:extLst>
                    <a:ext uri="{9D8B030D-6E8A-4147-A177-3AD203B41FA5}">
                      <a16:colId xmlns:a16="http://schemas.microsoft.com/office/drawing/2014/main" val="637336686"/>
                    </a:ext>
                  </a:extLst>
                </a:gridCol>
                <a:gridCol w="3184160">
                  <a:extLst>
                    <a:ext uri="{9D8B030D-6E8A-4147-A177-3AD203B41FA5}">
                      <a16:colId xmlns:a16="http://schemas.microsoft.com/office/drawing/2014/main" val="2215001216"/>
                    </a:ext>
                  </a:extLst>
                </a:gridCol>
                <a:gridCol w="571381">
                  <a:extLst>
                    <a:ext uri="{9D8B030D-6E8A-4147-A177-3AD203B41FA5}">
                      <a16:colId xmlns:a16="http://schemas.microsoft.com/office/drawing/2014/main" val="617617786"/>
                    </a:ext>
                  </a:extLst>
                </a:gridCol>
                <a:gridCol w="1357028">
                  <a:extLst>
                    <a:ext uri="{9D8B030D-6E8A-4147-A177-3AD203B41FA5}">
                      <a16:colId xmlns:a16="http://schemas.microsoft.com/office/drawing/2014/main" val="556383698"/>
                    </a:ext>
                  </a:extLst>
                </a:gridCol>
              </a:tblGrid>
              <a:tr h="688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п/п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учебных изданий, научных трудов и патентов на изобретения и иные объекты интеллектуальной собственности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 учебных изданий и научных трудов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Выходные данные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в </a:t>
                      </a: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п.л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Авторы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extLst>
                  <a:ext uri="{0D108BD9-81ED-4DB2-BD59-A6C34878D82A}">
                    <a16:rowId xmlns:a16="http://schemas.microsoft.com/office/drawing/2014/main" val="3460795852"/>
                  </a:ext>
                </a:extLst>
              </a:tr>
              <a:tr h="1251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extLst>
                  <a:ext uri="{0D108BD9-81ED-4DB2-BD59-A6C34878D82A}">
                    <a16:rowId xmlns:a16="http://schemas.microsoft.com/office/drawing/2014/main" val="2498595862"/>
                  </a:ext>
                </a:extLst>
              </a:tr>
              <a:tr h="209454">
                <a:tc gridSpan="6"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Учебные </a:t>
                      </a: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издания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735559"/>
                  </a:ext>
                </a:extLst>
              </a:tr>
              <a:tr h="43955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Методы искусственного интеллекта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(для студентов направления 17.03.01)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Учебная программа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Печ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 учебного плана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17.03.01.03.18.Д, ФГОС ВО поколения-3+, СПб., Изд. </a:t>
                      </a: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СПбГМТУ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2018 г., 18 с</a:t>
                      </a: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1,12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1,12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А.В. Новиков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extLst>
                  <a:ext uri="{0D108BD9-81ED-4DB2-BD59-A6C34878D82A}">
                    <a16:rowId xmlns:a16="http://schemas.microsoft.com/office/drawing/2014/main" val="1115634161"/>
                  </a:ext>
                </a:extLst>
              </a:tr>
              <a:tr h="375508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Методы искусственного интеллекта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(для студентов направления 09.04.01)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Учебная программа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Печ.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 учебного плана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09.04.01.01.18.Д, ФГОС ВО поколения-3+, СПб., Изд. </a:t>
                      </a: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СПбГМТУ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2018 г., 21 с</a:t>
                      </a: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u="sng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1,31</a:t>
                      </a:r>
                      <a:endParaRPr lang="ru-RU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1,31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А.В. Новиков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extLst>
                  <a:ext uri="{0D108BD9-81ED-4DB2-BD59-A6C34878D82A}">
                    <a16:rowId xmlns:a16="http://schemas.microsoft.com/office/drawing/2014/main" val="3585918451"/>
                  </a:ext>
                </a:extLst>
              </a:tr>
              <a:tr h="375508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Методы искусственного интеллекта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(для студентов направления 17.04.01)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Учебная программа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Печ.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 учебного плана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17.04.01.01.18.Д, ФГОС ВО поколения-3+, СПб., Изд. </a:t>
                      </a: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СПбГМТУ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2018 г., 19 с</a:t>
                      </a: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u="sng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1,18</a:t>
                      </a:r>
                      <a:endParaRPr lang="ru-RU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1,18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А.В. Новиков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extLst>
                  <a:ext uri="{0D108BD9-81ED-4DB2-BD59-A6C34878D82A}">
                    <a16:rowId xmlns:a16="http://schemas.microsoft.com/office/drawing/2014/main" val="1719415229"/>
                  </a:ext>
                </a:extLst>
              </a:tr>
              <a:tr h="375508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Методы искусственного интеллекта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(для студентов направления 17.03.01)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Учебная программа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Печ.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 учебного плана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17.03.01.03.19.Д, СУОС СПб ГМТУ, СПб., Изд. </a:t>
                      </a: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СПбГМТУ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2019 г., 22 с</a:t>
                      </a: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u="sng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1,37</a:t>
                      </a:r>
                      <a:endParaRPr lang="ru-RU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1,37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А.В. Новиков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extLst>
                  <a:ext uri="{0D108BD9-81ED-4DB2-BD59-A6C34878D82A}">
                    <a16:rowId xmlns:a16="http://schemas.microsoft.com/office/drawing/2014/main" val="277923440"/>
                  </a:ext>
                </a:extLst>
              </a:tr>
              <a:tr h="375508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Методы искусственного интеллекта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(для студентов направления 27.03.04)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Учебная программа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Печ.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 учебного плана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27.03.04.01.19.Д, СУОС СПб ГМТУ, СПб., Изд. </a:t>
                      </a: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СПбГМТУ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2019 г., 20 с</a:t>
                      </a: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u="sng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</a:t>
                      </a:r>
                      <a:endParaRPr lang="ru-RU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А.В. Новиков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extLst>
                  <a:ext uri="{0D108BD9-81ED-4DB2-BD59-A6C34878D82A}">
                    <a16:rowId xmlns:a16="http://schemas.microsoft.com/office/drawing/2014/main" val="4228311833"/>
                  </a:ext>
                </a:extLst>
              </a:tr>
              <a:tr h="375508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Методы искусственного интеллекта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(для студентов направления 09.04.01)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Учебная программа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Печ.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 учебного плана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09.04.01.01.19.Д, СУОС СПб ГМТУ, СПб., Изд. </a:t>
                      </a: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СПбГМТУ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2019 г., 21 с</a:t>
                      </a: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u="sng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1,31</a:t>
                      </a:r>
                      <a:endParaRPr lang="ru-RU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1,31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А.В. Новиков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extLst>
                  <a:ext uri="{0D108BD9-81ED-4DB2-BD59-A6C34878D82A}">
                    <a16:rowId xmlns:a16="http://schemas.microsoft.com/office/drawing/2014/main" val="715734171"/>
                  </a:ext>
                </a:extLst>
              </a:tr>
              <a:tr h="375508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Методы искусственного интеллекта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(для студентов направления 09.04.01)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Учебная программа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Печ.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 учебного плана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09.04.01.01.20.Д, СУОС СПб ГМТУ, СПб., Изд. </a:t>
                      </a: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СПбГМТУ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2020 г., 22 с</a:t>
                      </a: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u="sng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1,37</a:t>
                      </a:r>
                      <a:endParaRPr lang="ru-RU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1,37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А.В. Новиков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extLst>
                  <a:ext uri="{0D108BD9-81ED-4DB2-BD59-A6C34878D82A}">
                    <a16:rowId xmlns:a16="http://schemas.microsoft.com/office/drawing/2014/main" val="4287289656"/>
                  </a:ext>
                </a:extLst>
              </a:tr>
              <a:tr h="375508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Методы искусственного интеллекта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(для студентов направления 17.04.01)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Учебная программа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Печ.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 учебного плана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17.04.01.01.20.Д, СУОС СПб ГМТУ, СПб., Изд. СПбГМТУ, 2020 г., 20 с.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u="sng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</a:t>
                      </a:r>
                      <a:endParaRPr lang="ru-RU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А.В. Новиков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extLst>
                  <a:ext uri="{0D108BD9-81ED-4DB2-BD59-A6C34878D82A}">
                    <a16:rowId xmlns:a16="http://schemas.microsoft.com/office/drawing/2014/main" val="530485918"/>
                  </a:ext>
                </a:extLst>
              </a:tr>
              <a:tr h="208482">
                <a:tc gridSpan="6"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Научные 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труды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599077"/>
                  </a:ext>
                </a:extLst>
              </a:tr>
              <a:tr h="707338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 and prospects of industrial robotics in shipbuilding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Состояние и перспективы промышленной робототехники в судостроении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(Научная статья)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Печ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Physics: Conference Series (International Conference on Information Technologies in Business and Industry (ITBI-2019) will be held at Novosibirsk State Technical University, Novosibirsk, Russia on February 13-15, 2019), vol. 1333,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5, no. </a:t>
                      </a: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0,56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A.V.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Novikov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A.A.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Barmin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A.A.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Mudrova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U.V.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Yasinskaya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extLst>
                  <a:ext uri="{0D108BD9-81ED-4DB2-BD59-A6C34878D82A}">
                    <a16:rowId xmlns:a16="http://schemas.microsoft.com/office/drawing/2014/main" val="2298784520"/>
                  </a:ext>
                </a:extLst>
              </a:tr>
              <a:tr h="751015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 analysis of the features of using information models in shipbuilding</a:t>
                      </a:r>
                      <a:endParaRPr lang="ru-RU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Системный анализ особенностей использования информационных моделей в судостроении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(Научная статья)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Печ.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Physics: Conference Series (International Conference on Information Technologies in Business and Industry (ITBI-2019) will be held at Novosibirsk State Technical University, Novosibirsk, Russia on February 13-15, 2019), vol. 1333,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3, no. </a:t>
                      </a: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u="sng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0,43</a:t>
                      </a:r>
                      <a:endParaRPr lang="ru-RU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0,18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A.V.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Novikov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A.A.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Barmin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A.A.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Mudrova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U.V.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Yasinskaya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ourier New" panose="02070309020205020404" pitchFamily="49" charset="0"/>
                        <a:cs typeface="Arial" panose="020B0604020202020204" pitchFamily="34" charset="0"/>
                      </a:endParaRPr>
                    </a:p>
                  </a:txBody>
                  <a:tcPr marL="10581" marR="10581" marT="0" marB="0"/>
                </a:tc>
                <a:extLst>
                  <a:ext uri="{0D108BD9-81ED-4DB2-BD59-A6C34878D82A}">
                    <a16:rowId xmlns:a16="http://schemas.microsoft.com/office/drawing/2014/main" val="3474039289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167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1180997"/>
              </p:ext>
            </p:extLst>
          </p:nvPr>
        </p:nvGraphicFramePr>
        <p:xfrm>
          <a:off x="2123728" y="551799"/>
          <a:ext cx="4403725" cy="627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Acrobat Document" r:id="rId3" imgW="4404181" imgH="6278755" progId="AcroExch.Document.DC">
                  <p:embed/>
                </p:oleObj>
              </mc:Choice>
              <mc:Fallback>
                <p:oleObj name="Acrobat Document" r:id="rId3" imgW="4404181" imgH="6278755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3728" y="551799"/>
                        <a:ext cx="4403725" cy="6278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/>
              <a:t>Приказ о введении режима «коммерческая тайна» по научно-техническому заделу (ноу-хау) проекта</a:t>
            </a:r>
            <a:endParaRPr lang="ru-RU" sz="18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650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 ПМБЛК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23939331"/>
              </p:ext>
            </p:extLst>
          </p:nvPr>
        </p:nvGraphicFramePr>
        <p:xfrm>
          <a:off x="1524000" y="908720"/>
          <a:ext cx="60960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377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Ориентировочные характеристики БВС (1)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236981"/>
              </p:ext>
            </p:extLst>
          </p:nvPr>
        </p:nvGraphicFramePr>
        <p:xfrm>
          <a:off x="359532" y="692696"/>
          <a:ext cx="8496944" cy="5737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060">
                  <a:extLst>
                    <a:ext uri="{9D8B030D-6E8A-4147-A177-3AD203B41FA5}">
                      <a16:colId xmlns:a16="http://schemas.microsoft.com/office/drawing/2014/main" val="1563999084"/>
                    </a:ext>
                  </a:extLst>
                </a:gridCol>
                <a:gridCol w="4263750">
                  <a:extLst>
                    <a:ext uri="{9D8B030D-6E8A-4147-A177-3AD203B41FA5}">
                      <a16:colId xmlns:a16="http://schemas.microsoft.com/office/drawing/2014/main" val="1860112024"/>
                    </a:ext>
                  </a:extLst>
                </a:gridCol>
                <a:gridCol w="1352874">
                  <a:extLst>
                    <a:ext uri="{9D8B030D-6E8A-4147-A177-3AD203B41FA5}">
                      <a16:colId xmlns:a16="http://schemas.microsoft.com/office/drawing/2014/main" val="1601884486"/>
                    </a:ext>
                  </a:extLst>
                </a:gridCol>
                <a:gridCol w="2340260">
                  <a:extLst>
                    <a:ext uri="{9D8B030D-6E8A-4147-A177-3AD203B41FA5}">
                      <a16:colId xmlns:a16="http://schemas.microsoft.com/office/drawing/2014/main" val="875788274"/>
                    </a:ext>
                  </a:extLst>
                </a:gridCol>
              </a:tblGrid>
              <a:tr h="2392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Характеристика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Примечание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3947732243"/>
                  </a:ext>
                </a:extLst>
              </a:tr>
              <a:tr h="2590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ВОЗДУШНОЕ СУДНО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90057"/>
                  </a:ext>
                </a:extLst>
              </a:tr>
              <a:tr h="2135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Габаритные размеры не менее, мм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350х350х350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130830801"/>
                  </a:ext>
                </a:extLst>
              </a:tr>
              <a:tr h="1506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по диагонали (без пропеллеров), мм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099775633"/>
                  </a:ext>
                </a:extLst>
              </a:tr>
              <a:tr h="1437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Масса (с аккумулятором и пропеллерами) не более, кг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Ограничена грузоподъёмностью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БЭС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2291574423"/>
                  </a:ext>
                </a:extLst>
              </a:tr>
              <a:tr h="1759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Макс. скорость набора высоты, м/с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спортивном режиме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3701611064"/>
                  </a:ext>
                </a:extLst>
              </a:tr>
              <a:tr h="472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Макс. скорость снижения, м/с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2116027170"/>
                  </a:ext>
                </a:extLst>
              </a:tr>
              <a:tr h="848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Макс. скорость, км/ч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спортивном режиме, без ветра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3607428032"/>
                  </a:ext>
                </a:extLst>
              </a:tr>
              <a:tr h="2105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Макс. время полета не менее, мин.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 ветра, при скорости 25 км/ч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2584104302"/>
                  </a:ext>
                </a:extLst>
              </a:tr>
              <a:tr h="1314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Макс. время зависания, мин.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 ветра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3708212580"/>
                  </a:ext>
                </a:extLst>
              </a:tr>
              <a:tr h="970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Общее время полета, мин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Нормальные условия полета, посадка при 15% заряде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157455750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Макс. дальность полета, км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 ветра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98900055"/>
                  </a:ext>
                </a:extLst>
              </a:tr>
              <a:tr h="717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Диапазон рабочих температур, ° C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0 до +40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281963398"/>
                  </a:ext>
                </a:extLst>
              </a:tr>
              <a:tr h="1813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Спутниковые системы позиционирования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GPS</a:t>
                      </a: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b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ГЛОНАСС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091568092"/>
                  </a:ext>
                </a:extLst>
              </a:tr>
              <a:tr h="207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Точность позиционирования в вертикальной плоскости, м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включенной системе визуального позиционирования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4075176053"/>
                  </a:ext>
                </a:extLst>
              </a:tr>
              <a:tr h="16919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Точность позиционирования в горизонтальной плоскости, 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ru-RU" sz="120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включенной системе визуального позиционирования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15273347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2463095834"/>
                  </a:ext>
                </a:extLst>
              </a:tr>
              <a:tr h="97879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Диапазон рабочих частот, ГГц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FCC: 2,42,4835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868176500"/>
                  </a:ext>
                </a:extLst>
              </a:tr>
              <a:tr h="894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CE: 2,42,4835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98917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SRRC: 2,42,4835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128099"/>
                  </a:ext>
                </a:extLst>
              </a:tr>
              <a:tr h="239271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rowSpan="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Мощность передатчика (ЭИИМ)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FCC:≤26 дБм; 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2,4 ГГц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2685962011"/>
                  </a:ext>
                </a:extLst>
              </a:tr>
              <a:tr h="1377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CE: ≤20 дБм; 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781307"/>
                  </a:ext>
                </a:extLst>
              </a:tr>
              <a:tr h="1864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SRRC≤20 дБм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05797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FCC:≤23 дБм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5,2 ГГц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252506407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526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Ориентировочные характеристики БВС (2)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931303"/>
              </p:ext>
            </p:extLst>
          </p:nvPr>
        </p:nvGraphicFramePr>
        <p:xfrm>
          <a:off x="359532" y="554561"/>
          <a:ext cx="8496944" cy="62721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060">
                  <a:extLst>
                    <a:ext uri="{9D8B030D-6E8A-4147-A177-3AD203B41FA5}">
                      <a16:colId xmlns:a16="http://schemas.microsoft.com/office/drawing/2014/main" val="1563999084"/>
                    </a:ext>
                  </a:extLst>
                </a:gridCol>
                <a:gridCol w="4263750">
                  <a:extLst>
                    <a:ext uri="{9D8B030D-6E8A-4147-A177-3AD203B41FA5}">
                      <a16:colId xmlns:a16="http://schemas.microsoft.com/office/drawing/2014/main" val="1860112024"/>
                    </a:ext>
                  </a:extLst>
                </a:gridCol>
                <a:gridCol w="1352874">
                  <a:extLst>
                    <a:ext uri="{9D8B030D-6E8A-4147-A177-3AD203B41FA5}">
                      <a16:colId xmlns:a16="http://schemas.microsoft.com/office/drawing/2014/main" val="1601884486"/>
                    </a:ext>
                  </a:extLst>
                </a:gridCol>
                <a:gridCol w="2340260">
                  <a:extLst>
                    <a:ext uri="{9D8B030D-6E8A-4147-A177-3AD203B41FA5}">
                      <a16:colId xmlns:a16="http://schemas.microsoft.com/office/drawing/2014/main" val="875788274"/>
                    </a:ext>
                  </a:extLst>
                </a:gridCol>
              </a:tblGrid>
              <a:tr h="2294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Характеристика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Примечание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3947732243"/>
                  </a:ext>
                </a:extLst>
              </a:tr>
              <a:tr h="1753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ПУЛЬТ ДИСТАНЦИОННОГО УПРАВЛЕНИЯ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462194"/>
                  </a:ext>
                </a:extLst>
              </a:tr>
              <a:tr h="2393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Диапазон рабочих частот ПДУ, ГГц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2,4002,483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824811635"/>
                  </a:ext>
                </a:extLst>
              </a:tr>
              <a:tr h="175386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Дальность передачи сигнала, км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FCC: 7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651610535"/>
                  </a:ext>
                </a:extLst>
              </a:tr>
              <a:tr h="1753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CE: 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3311804158"/>
                  </a:ext>
                </a:extLst>
              </a:tr>
              <a:tr h="3507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SRRC: 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открытом пространстве без помех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412694501"/>
                  </a:ext>
                </a:extLst>
              </a:tr>
              <a:tr h="2240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Диапазон рабочих температур, ° C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0 до +40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240019351"/>
                  </a:ext>
                </a:extLst>
              </a:tr>
              <a:tr h="1753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Емкость аккумулятора ПДУ, мА*ч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867206084"/>
                  </a:ext>
                </a:extLst>
              </a:tr>
              <a:tr h="229466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Мощность передатчика (ЭИИМ)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FCC:≤26 дБм; 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3013956383"/>
                  </a:ext>
                </a:extLst>
              </a:tr>
              <a:tr h="1753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CE: ≤20 дБм; 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2793233854"/>
                  </a:ext>
                </a:extLst>
              </a:tr>
              <a:tr h="1753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SRRC≤20 дБм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472255875"/>
                  </a:ext>
                </a:extLst>
              </a:tr>
              <a:tr h="1753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Рабочее напряжение, В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40767483"/>
                  </a:ext>
                </a:extLst>
              </a:tr>
              <a:tr h="1753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Рабочий ток, мА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288991479"/>
                  </a:ext>
                </a:extLst>
              </a:tr>
              <a:tr h="22946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 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совместимого мобильного устройства, мм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6,5 - 8,5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Толщина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83155278"/>
                  </a:ext>
                </a:extLst>
              </a:tr>
              <a:tr h="1753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Длина максимальная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4255043509"/>
                  </a:ext>
                </a:extLst>
              </a:tr>
              <a:tr h="5261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Интерфейсные разъёмы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Lightning, </a:t>
                      </a:r>
                      <a:endParaRPr lang="ru-RU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 USB(B),</a:t>
                      </a:r>
                      <a:endParaRPr lang="ru-RU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USB(C)™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546295539"/>
                  </a:ext>
                </a:extLst>
              </a:tr>
              <a:tr h="1753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СТАБИЛИЗАТОР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792038"/>
                  </a:ext>
                </a:extLst>
              </a:tr>
              <a:tr h="18773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Рабочий диапазон углов вращения, °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Наклон: 90...+30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968012148"/>
                  </a:ext>
                </a:extLst>
              </a:tr>
              <a:tr h="1753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Крен: 0...90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Горизонтально или вертикально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3156162680"/>
                  </a:ext>
                </a:extLst>
              </a:tr>
              <a:tr h="3507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Стабилизация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3 осям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Поперечная, продольная и вертикальная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015653626"/>
                  </a:ext>
                </a:extLst>
              </a:tr>
              <a:tr h="2294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АККУМУЛЯТОР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026534"/>
                  </a:ext>
                </a:extLst>
              </a:tr>
              <a:tr h="1753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Номинальная емкость, мА*ч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88010544"/>
                  </a:ext>
                </a:extLst>
              </a:tr>
              <a:tr h="1753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Напряжение, В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2634776967"/>
                  </a:ext>
                </a:extLst>
              </a:tr>
              <a:tr h="3507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Литийполимер-ный 3S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3580851313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Абсолютная емкость, Вт*ч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1059427311"/>
                  </a:ext>
                </a:extLst>
              </a:tr>
              <a:tr h="1753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Масса, г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Ориентировочная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780502868"/>
                  </a:ext>
                </a:extLst>
              </a:tr>
              <a:tr h="3092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Диапазон рабочих температур, ° C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+5 до +40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786" marR="19786" marT="0" marB="0" anchor="ctr"/>
                </a:tc>
                <a:extLst>
                  <a:ext uri="{0D108BD9-81ED-4DB2-BD59-A6C34878D82A}">
                    <a16:rowId xmlns:a16="http://schemas.microsoft.com/office/drawing/2014/main" val="2814415623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671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Ориентировочные характеристики бортовой видеокамеры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850549"/>
              </p:ext>
            </p:extLst>
          </p:nvPr>
        </p:nvGraphicFramePr>
        <p:xfrm>
          <a:off x="299237" y="620688"/>
          <a:ext cx="8617533" cy="5983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8347">
                  <a:extLst>
                    <a:ext uri="{9D8B030D-6E8A-4147-A177-3AD203B41FA5}">
                      <a16:colId xmlns:a16="http://schemas.microsoft.com/office/drawing/2014/main" val="1794622073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789056242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27019990"/>
                    </a:ext>
                  </a:extLst>
                </a:gridCol>
                <a:gridCol w="1032402">
                  <a:extLst>
                    <a:ext uri="{9D8B030D-6E8A-4147-A177-3AD203B41FA5}">
                      <a16:colId xmlns:a16="http://schemas.microsoft.com/office/drawing/2014/main" val="828377979"/>
                    </a:ext>
                  </a:extLst>
                </a:gridCol>
              </a:tblGrid>
              <a:tr h="287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Характеристика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Примечание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3909182967"/>
                  </a:ext>
                </a:extLst>
              </a:tr>
              <a:tr h="5237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 матрицы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1/2.3” CMOS, число эффективных пикселей:12,35 Мп (Общее число пикселей: 12,71 Мп)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675213630"/>
                  </a:ext>
                </a:extLst>
              </a:tr>
              <a:tr h="3317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Объектив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FOV 78,8° 28 мм (эквивалент формата 35 мм) f/2.2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552781344"/>
                  </a:ext>
                </a:extLst>
              </a:tr>
              <a:tr h="16589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Диапазон ISO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1003200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Видео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2990594611"/>
                  </a:ext>
                </a:extLst>
              </a:tr>
              <a:tr h="165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1001600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Фото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525436435"/>
                  </a:ext>
                </a:extLst>
              </a:tr>
              <a:tr h="2079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Скорость электронного затвора, с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81/8000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3092953782"/>
                  </a:ext>
                </a:extLst>
              </a:tr>
              <a:tr h="1827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Макс. размер изображения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4000×3000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4099926547"/>
                  </a:ext>
                </a:extLst>
              </a:tr>
              <a:tr h="185144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 rowSpan="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Режимы фотосъемки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Покадровая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1552593808"/>
                  </a:ext>
                </a:extLst>
              </a:tr>
              <a:tr h="165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Серийная: 3 / 5 / 7 кадров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58137825"/>
                  </a:ext>
                </a:extLst>
              </a:tr>
              <a:tr h="3317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Автоматическая экспокоррекция (AEB): 0.7EV с шагом 3/5 ступени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825586797"/>
                  </a:ext>
                </a:extLst>
              </a:tr>
              <a:tr h="165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Автоспуск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4109240463"/>
                  </a:ext>
                </a:extLst>
              </a:tr>
              <a:tr h="207140"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 rowSpan="5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Режимы видеосъемки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C4K: 4096×2160 24p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4056308423"/>
                  </a:ext>
                </a:extLst>
              </a:tr>
              <a:tr h="165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4K: 3840×2160 24/25/30p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332489311"/>
                  </a:ext>
                </a:extLst>
              </a:tr>
              <a:tr h="165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2.7K: 2704×1520 24/25/30p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3347725580"/>
                  </a:ext>
                </a:extLst>
              </a:tr>
              <a:tr h="294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FHD: 1920×1080 24/25/30/48/50/60/96p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2098684634"/>
                  </a:ext>
                </a:extLst>
              </a:tr>
              <a:tr h="294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HD: 1280×720 24/25/30/48/50/60/120p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3694689632"/>
                  </a:ext>
                </a:extLst>
              </a:tr>
              <a:tr h="1809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Макс. битрейт видео, Мбит/с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1795756741"/>
                  </a:ext>
                </a:extLst>
              </a:tr>
              <a:tr h="16589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Поддерживаемые файловые системы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FAT32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 32 Гбайт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2768553868"/>
                  </a:ext>
                </a:extLst>
              </a:tr>
              <a:tr h="165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exFAT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32 Гбайт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3993386788"/>
                  </a:ext>
                </a:extLst>
              </a:tr>
              <a:tr h="287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Фото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JPEG, DNG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859640775"/>
                  </a:ext>
                </a:extLst>
              </a:tr>
              <a:tr h="1907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Видео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MP4, MOV (MPEG4 AVC/H.264)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3032809371"/>
                  </a:ext>
                </a:extLst>
              </a:tr>
              <a:tr h="4976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Типы карт памяти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microSD™ 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Макс. объем: 64 Гбайт. Класс скорости: Class 10, UHS1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1266413611"/>
                  </a:ext>
                </a:extLst>
              </a:tr>
              <a:tr h="4307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Диапазон рабочих температур, ° C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0 до +40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940" marR="31940" marT="0" marB="0" anchor="ctr"/>
                </a:tc>
                <a:extLst>
                  <a:ext uri="{0D108BD9-81ED-4DB2-BD59-A6C34878D82A}">
                    <a16:rowId xmlns:a16="http://schemas.microsoft.com/office/drawing/2014/main" val="2487709218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3149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Ориентировочные характеристики СПШ-локатора и приемопередающего устройства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246360"/>
              </p:ext>
            </p:extLst>
          </p:nvPr>
        </p:nvGraphicFramePr>
        <p:xfrm>
          <a:off x="611560" y="908720"/>
          <a:ext cx="8111244" cy="56655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1238">
                  <a:extLst>
                    <a:ext uri="{9D8B030D-6E8A-4147-A177-3AD203B41FA5}">
                      <a16:colId xmlns:a16="http://schemas.microsoft.com/office/drawing/2014/main" val="2093790660"/>
                    </a:ext>
                  </a:extLst>
                </a:gridCol>
                <a:gridCol w="3994826">
                  <a:extLst>
                    <a:ext uri="{9D8B030D-6E8A-4147-A177-3AD203B41FA5}">
                      <a16:colId xmlns:a16="http://schemas.microsoft.com/office/drawing/2014/main" val="4171323233"/>
                    </a:ext>
                  </a:extLst>
                </a:gridCol>
                <a:gridCol w="1372140">
                  <a:extLst>
                    <a:ext uri="{9D8B030D-6E8A-4147-A177-3AD203B41FA5}">
                      <a16:colId xmlns:a16="http://schemas.microsoft.com/office/drawing/2014/main" val="3811862915"/>
                    </a:ext>
                  </a:extLst>
                </a:gridCol>
                <a:gridCol w="2063040">
                  <a:extLst>
                    <a:ext uri="{9D8B030D-6E8A-4147-A177-3AD203B41FA5}">
                      <a16:colId xmlns:a16="http://schemas.microsoft.com/office/drawing/2014/main" val="4246774173"/>
                    </a:ext>
                  </a:extLst>
                </a:gridCol>
              </a:tblGrid>
              <a:tr h="3620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Характеристика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Примечание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1885919477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СШП-ЛОКАТОР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4005735526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Габаритные размеры не более, мм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20х20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645849809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Масса не более, г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450347959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Рабочая частота, ГГц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711796219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Скважность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2068758020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Рабочее расстояние, 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1295450342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Точность радиолокации, 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0,01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1230915160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ПРИЕМОПЕРЕДАЮЩЕЕ УСТРОЙСТВО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11665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Габаритные размеры не более, мм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80х80х50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1761773840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Габаритные размеры внешней антенны, мм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20х20х150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наличии внешней антенны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3154832870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Масса не более, г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2894658241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Диапазон рабочих частот, МГц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868 - 915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Подлежит уточнению на этапе разработки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1647244990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Задержка передачи не более, мс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3073791977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Рабочее расстояние в прямой видимости не менее, 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3282148090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Рабочее расстояние в условиях городской застройки не менее, 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3089229976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Информационная скорость передачи данных не менее, бит/с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1217867662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выходной мощности не более, мВт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2898426539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Напряжение питания, В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 – 5,5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4196797694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Потребление приемопередатчика в режиме передачи не более, Вт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1572160758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каналов не менее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4283589090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Напряжение логического нуля управляющего сигнала, В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– 0,8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1837049743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2.14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Напряжение логической единицы управляющего сигнала, В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– 5,5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94" marR="38794" marT="0" marB="0" anchor="ctr"/>
                </a:tc>
                <a:extLst>
                  <a:ext uri="{0D108BD9-81ED-4DB2-BD59-A6C34878D82A}">
                    <a16:rowId xmlns:a16="http://schemas.microsoft.com/office/drawing/2014/main" val="1167526944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55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Ориентировочные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характеристики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системы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захвата и удержания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БВС на БЭС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930087"/>
              </p:ext>
            </p:extLst>
          </p:nvPr>
        </p:nvGraphicFramePr>
        <p:xfrm>
          <a:off x="683568" y="1412776"/>
          <a:ext cx="7920881" cy="3807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5250">
                  <a:extLst>
                    <a:ext uri="{9D8B030D-6E8A-4147-A177-3AD203B41FA5}">
                      <a16:colId xmlns:a16="http://schemas.microsoft.com/office/drawing/2014/main" val="1229914132"/>
                    </a:ext>
                  </a:extLst>
                </a:gridCol>
                <a:gridCol w="3901071">
                  <a:extLst>
                    <a:ext uri="{9D8B030D-6E8A-4147-A177-3AD203B41FA5}">
                      <a16:colId xmlns:a16="http://schemas.microsoft.com/office/drawing/2014/main" val="2137728093"/>
                    </a:ext>
                  </a:extLst>
                </a:gridCol>
                <a:gridCol w="1339937">
                  <a:extLst>
                    <a:ext uri="{9D8B030D-6E8A-4147-A177-3AD203B41FA5}">
                      <a16:colId xmlns:a16="http://schemas.microsoft.com/office/drawing/2014/main" val="181380631"/>
                    </a:ext>
                  </a:extLst>
                </a:gridCol>
                <a:gridCol w="2014623">
                  <a:extLst>
                    <a:ext uri="{9D8B030D-6E8A-4147-A177-3AD203B41FA5}">
                      <a16:colId xmlns:a16="http://schemas.microsoft.com/office/drawing/2014/main" val="3542318467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Характеристика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Примечание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7722566"/>
                  </a:ext>
                </a:extLst>
              </a:tr>
              <a:tr h="1125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Габаритные размеры, мм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Должны соответствовать размерам посадочных лыж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БВС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могут превышать соответствующего модуля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БЭС (ориентировочно - не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 595х1190х270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мм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80545168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Масса удерживаемого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БВС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менее, кг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96319837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Отклонение удерживаемого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БВС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центра не более, м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8529799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Мощность зарядки, Вт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40688917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Входное напряжение не менее, В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2327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Входной ток не менее, А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6444388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Расстояние беспроводного заряда, мм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Предельное – не более 10 мм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4186247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Потребляемая мощность в режиме ожидания не менее, мВт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5234309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60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Сравнение технических характеристик создаваемого продукта с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основными аналогами</a:t>
            </a:r>
            <a:endParaRPr lang="ru-RU" sz="1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09590"/>
            <a:ext cx="871296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Проведение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полноценного сравнения разрабатываемого комплекса с отечественными и зарубежными аналогами в полной мере не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представляется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возможным ввиду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отсутстви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я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в открытых источниках сведений о наличии подобных систем на рынке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.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Косвенно напоминающими по своему назначению разработками в части взлета и посадки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БВС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со стабилизированной платформы, установленной на БЭС, занималась норвежская компания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Stable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, о чем говорилось в ее пресс-релизе от 12 марта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2021 г.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Исходя из представленных данных, в этом проекте фирмой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Stable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была разработана исключительно стабилизированная платформы для осуществления посадки и взлета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БВС. В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нашем же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проекте,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помимо этой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задачи,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решаются задачи информационно-технического взаимодействия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БВС с БЭС и береговой инфраструктурой как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элемента единой системы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сетецентрической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архитектуры, а также его применения для решения задач по экологическому мониторингу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.</a:t>
            </a:r>
            <a:endParaRPr lang="en-US" sz="1200" dirty="0" smtClean="0">
              <a:solidFill>
                <a:srgbClr val="000000"/>
              </a:solidFill>
              <a:latin typeface="Arial" panose="020B0604020202020204" pitchFamily="34" charset="0"/>
              <a:ea typeface="Courier New" panose="02070309020205020404" pitchFamily="49" charset="0"/>
              <a:cs typeface="Arial" panose="020B0604020202020204" pitchFamily="34" charset="0"/>
            </a:endParaRPr>
          </a:p>
          <a:p>
            <a:pPr indent="360000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Ввиду отсутствия прямых аналогов морского летательного комплекса в целом приведем сравнение технических характеристик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БВС,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входящего в состав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комплекса ПМБЛК,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 аналогичными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беспилотными воздушными судами.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20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458895"/>
              </p:ext>
            </p:extLst>
          </p:nvPr>
        </p:nvGraphicFramePr>
        <p:xfrm>
          <a:off x="400727" y="2833248"/>
          <a:ext cx="8291264" cy="2370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8137">
                  <a:extLst>
                    <a:ext uri="{9D8B030D-6E8A-4147-A177-3AD203B41FA5}">
                      <a16:colId xmlns:a16="http://schemas.microsoft.com/office/drawing/2014/main" val="1877830806"/>
                    </a:ext>
                  </a:extLst>
                </a:gridCol>
                <a:gridCol w="1322454">
                  <a:extLst>
                    <a:ext uri="{9D8B030D-6E8A-4147-A177-3AD203B41FA5}">
                      <a16:colId xmlns:a16="http://schemas.microsoft.com/office/drawing/2014/main" val="1059064014"/>
                    </a:ext>
                  </a:extLst>
                </a:gridCol>
                <a:gridCol w="1322454">
                  <a:extLst>
                    <a:ext uri="{9D8B030D-6E8A-4147-A177-3AD203B41FA5}">
                      <a16:colId xmlns:a16="http://schemas.microsoft.com/office/drawing/2014/main" val="3739408735"/>
                    </a:ext>
                  </a:extLst>
                </a:gridCol>
                <a:gridCol w="1322454">
                  <a:extLst>
                    <a:ext uri="{9D8B030D-6E8A-4147-A177-3AD203B41FA5}">
                      <a16:colId xmlns:a16="http://schemas.microsoft.com/office/drawing/2014/main" val="3049583347"/>
                    </a:ext>
                  </a:extLst>
                </a:gridCol>
                <a:gridCol w="1322454">
                  <a:extLst>
                    <a:ext uri="{9D8B030D-6E8A-4147-A177-3AD203B41FA5}">
                      <a16:colId xmlns:a16="http://schemas.microsoft.com/office/drawing/2014/main" val="1458930710"/>
                    </a:ext>
                  </a:extLst>
                </a:gridCol>
                <a:gridCol w="1323311">
                  <a:extLst>
                    <a:ext uri="{9D8B030D-6E8A-4147-A177-3AD203B41FA5}">
                      <a16:colId xmlns:a16="http://schemas.microsoft.com/office/drawing/2014/main" val="1357197565"/>
                    </a:ext>
                  </a:extLst>
                </a:gridCol>
              </a:tblGrid>
              <a:tr h="318893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Технические  параметры продукта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Создаваемый продукт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Supercam X6M2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Geoscan 401 PRO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DJI Inspire 2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en-US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SeaDrone MG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2363442"/>
                  </a:ext>
                </a:extLst>
              </a:tr>
              <a:tr h="318893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посадки на БЭС и подзарядки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9603030"/>
                  </a:ext>
                </a:extLst>
              </a:tr>
              <a:tr h="318893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полезная нагрузка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9369263"/>
                  </a:ext>
                </a:extLst>
              </a:tr>
              <a:tr h="318893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Габариты, мм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350х350х350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1010х1010х</a:t>
                      </a:r>
                      <a:b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710х200х190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270х317х425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1720х1720х</a:t>
                      </a:r>
                      <a:b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430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0649708"/>
                  </a:ext>
                </a:extLst>
              </a:tr>
              <a:tr h="318893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Максимальное время полета, мин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170564"/>
                  </a:ext>
                </a:extLst>
              </a:tr>
              <a:tr h="318893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Максимальная дальность полета, км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8119320"/>
                  </a:ext>
                </a:extLst>
              </a:tr>
              <a:tr h="318893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Максимальная скорость полета, км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Aft>
                          <a:spcPts val="600"/>
                        </a:spcAft>
                        <a:tabLst>
                          <a:tab pos="322580" algn="l"/>
                        </a:tabLs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1164176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5536" y="5210695"/>
            <a:ext cx="82912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tabLst>
                <a:tab pos="322580" algn="l"/>
              </a:tabLs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Стоит отметить, что </a:t>
            </a:r>
            <a:r>
              <a:rPr lang="ru-RU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БВС </a:t>
            </a:r>
            <a:r>
              <a:rPr lang="ru-RU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SeaDrone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MG, исходя из заявленных характеристик, имеет ряд технических преимуществ, но, 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</a:t>
            </a:r>
            <a:r>
              <a:rPr lang="ru-RU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этом, 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нем не может быть реализована функция автоматической посадки и подзарядки на БЭС по причине того, что данный </a:t>
            </a:r>
            <a:r>
              <a:rPr lang="ru-RU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БВС 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оснащен двигателем внутреннего сгорания, работающим на бензине. Это делает его </a:t>
            </a:r>
            <a:r>
              <a:rPr lang="ru-RU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неэкологичным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 его дозаправка на борту судна требует непосредственного участия человека, что кардинально отличается от функционального назначения ПМБЛК, реализуемого в данном проекте. Еще одной особенностью </a:t>
            </a:r>
            <a:r>
              <a:rPr lang="en-US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SeaDrone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MG 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является то, что он использует экипажное судно в качестве аэродрома, для взлета/посадки, обслуживания и заправки, а ПМБЛК применяется для расширения функциональных возможностей БЭС.</a:t>
            </a:r>
            <a:endParaRPr lang="ru-RU" sz="12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27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Этапы выполнения проекта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537141"/>
              </p:ext>
            </p:extLst>
          </p:nvPr>
        </p:nvGraphicFramePr>
        <p:xfrm>
          <a:off x="799685" y="980728"/>
          <a:ext cx="7920880" cy="5147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7746">
                  <a:extLst>
                    <a:ext uri="{9D8B030D-6E8A-4147-A177-3AD203B41FA5}">
                      <a16:colId xmlns:a16="http://schemas.microsoft.com/office/drawing/2014/main" val="917527158"/>
                    </a:ext>
                  </a:extLst>
                </a:gridCol>
                <a:gridCol w="3814141">
                  <a:extLst>
                    <a:ext uri="{9D8B030D-6E8A-4147-A177-3AD203B41FA5}">
                      <a16:colId xmlns:a16="http://schemas.microsoft.com/office/drawing/2014/main" val="452977809"/>
                    </a:ext>
                  </a:extLst>
                </a:gridCol>
                <a:gridCol w="1904817">
                  <a:extLst>
                    <a:ext uri="{9D8B030D-6E8A-4147-A177-3AD203B41FA5}">
                      <a16:colId xmlns:a16="http://schemas.microsoft.com/office/drawing/2014/main" val="19921399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174552789"/>
                    </a:ext>
                  </a:extLst>
                </a:gridCol>
              </a:tblGrid>
              <a:tr h="2900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Этап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276" marR="63276" marT="87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этапа и содержание работ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276" marR="63276" marT="87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Отчетные материалы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276" marR="63276" marT="87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</a:t>
                      </a:r>
                      <a:b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выполнения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276" marR="63276" marT="8788" marB="0" anchor="ctr"/>
                </a:tc>
                <a:extLst>
                  <a:ext uri="{0D108BD9-81ED-4DB2-BD59-A6C34878D82A}">
                    <a16:rowId xmlns:a16="http://schemas.microsoft.com/office/drawing/2014/main" val="1282493023"/>
                  </a:ext>
                </a:extLst>
              </a:tr>
              <a:tr h="19773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276" marR="63276" marT="8788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ПМБЛК с возможностью автономной посадки на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подвижную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платформу.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Этап включает в себя следующие работы: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Разработка концепции ПМБЛК с возможностью автономной посадки на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подвижную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платформу.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Разработка технической документации на ПМБЛК и его составные элементы. </a:t>
                      </a:r>
                      <a:endParaRPr lang="ru-RU" sz="14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276" marR="63276" marT="8788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Научно-технический отчет о результатах выполнения этапа.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276" marR="63276" marT="8788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месяцев с даты заключения договора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276" marR="63276" marT="8788" marB="0"/>
                </a:tc>
                <a:extLst>
                  <a:ext uri="{0D108BD9-81ED-4DB2-BD59-A6C34878D82A}">
                    <a16:rowId xmlns:a16="http://schemas.microsoft.com/office/drawing/2014/main" val="3680817998"/>
                  </a:ext>
                </a:extLst>
              </a:tr>
              <a:tr h="22585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276" marR="63276" marT="8788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ПМБЛК с возможностью автономной посадки на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подвижную платформу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Этап включает в себя следующие работы: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Сборка ПМБЛК.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Проведение испытаний ПМБЛК.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Доработка ПМБЛК по результатам испытаний (в случае необходимости).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Разработка эксплуатационной документации на ПМБЛК.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276" marR="63276" marT="8788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Комплект эксплуатационной документации.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 проведения испытаний.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Итоговый научно-технический отчет о результатах выполнения работы.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276" marR="63276" marT="8788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месяцев с даты окончания 1 этапа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276" marR="63276" marT="8788" marB="0"/>
                </a:tc>
                <a:extLst>
                  <a:ext uri="{0D108BD9-81ED-4DB2-BD59-A6C34878D82A}">
                    <a16:rowId xmlns:a16="http://schemas.microsoft.com/office/drawing/2014/main" val="234361967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05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Планируемая стоимость продукта. Расчет себестоимости. </a:t>
            </a:r>
          </a:p>
          <a:p>
            <a:pPr marL="0" indent="0" algn="ctr">
              <a:buNone/>
            </a:pPr>
            <a:endParaRPr lang="ru-RU" sz="1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82806" y="2244792"/>
            <a:ext cx="58503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Себестоимость </a:t>
            </a:r>
            <a:r>
              <a:rPr lang="ru-RU" sz="1600" u="sng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продукта</a:t>
            </a:r>
            <a:endParaRPr lang="ru-RU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36204" y="694452"/>
            <a:ext cx="5943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Планируемая стоимость продукта</a:t>
            </a:r>
            <a:r>
              <a:rPr lang="ru-RU" sz="1600" i="1" u="sng" dirty="0" smtClean="0"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</a:t>
            </a:r>
            <a:endParaRPr lang="ru-RU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620563"/>
              </p:ext>
            </p:extLst>
          </p:nvPr>
        </p:nvGraphicFramePr>
        <p:xfrm>
          <a:off x="827583" y="1095447"/>
          <a:ext cx="7560842" cy="10742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7913">
                  <a:extLst>
                    <a:ext uri="{9D8B030D-6E8A-4147-A177-3AD203B41FA5}">
                      <a16:colId xmlns:a16="http://schemas.microsoft.com/office/drawing/2014/main" val="820096099"/>
                    </a:ext>
                  </a:extLst>
                </a:gridCol>
                <a:gridCol w="950058">
                  <a:extLst>
                    <a:ext uri="{9D8B030D-6E8A-4147-A177-3AD203B41FA5}">
                      <a16:colId xmlns:a16="http://schemas.microsoft.com/office/drawing/2014/main" val="1148045878"/>
                    </a:ext>
                  </a:extLst>
                </a:gridCol>
                <a:gridCol w="950058">
                  <a:extLst>
                    <a:ext uri="{9D8B030D-6E8A-4147-A177-3AD203B41FA5}">
                      <a16:colId xmlns:a16="http://schemas.microsoft.com/office/drawing/2014/main" val="341544346"/>
                    </a:ext>
                  </a:extLst>
                </a:gridCol>
                <a:gridCol w="950058">
                  <a:extLst>
                    <a:ext uri="{9D8B030D-6E8A-4147-A177-3AD203B41FA5}">
                      <a16:colId xmlns:a16="http://schemas.microsoft.com/office/drawing/2014/main" val="244966013"/>
                    </a:ext>
                  </a:extLst>
                </a:gridCol>
                <a:gridCol w="950058">
                  <a:extLst>
                    <a:ext uri="{9D8B030D-6E8A-4147-A177-3AD203B41FA5}">
                      <a16:colId xmlns:a16="http://schemas.microsoft.com/office/drawing/2014/main" val="443259513"/>
                    </a:ext>
                  </a:extLst>
                </a:gridCol>
                <a:gridCol w="972697">
                  <a:extLst>
                    <a:ext uri="{9D8B030D-6E8A-4147-A177-3AD203B41FA5}">
                      <a16:colId xmlns:a16="http://schemas.microsoft.com/office/drawing/2014/main" val="2787743520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889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878915380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889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цена реализации, c</a:t>
                      </a:r>
                    </a:p>
                    <a:p>
                      <a:pPr marL="88900" algn="l">
                        <a:lnSpc>
                          <a:spcPct val="128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НДС, тыс. руб.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1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2 400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1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2 450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1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2 550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1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2 650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1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2 750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655821437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073422"/>
              </p:ext>
            </p:extLst>
          </p:nvPr>
        </p:nvGraphicFramePr>
        <p:xfrm>
          <a:off x="493204" y="2646265"/>
          <a:ext cx="8229600" cy="3994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90764">
                  <a:extLst>
                    <a:ext uri="{9D8B030D-6E8A-4147-A177-3AD203B41FA5}">
                      <a16:colId xmlns:a16="http://schemas.microsoft.com/office/drawing/2014/main" val="215886676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89478013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52784282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54019794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717370199"/>
                    </a:ext>
                  </a:extLst>
                </a:gridCol>
                <a:gridCol w="766428">
                  <a:extLst>
                    <a:ext uri="{9D8B030D-6E8A-4147-A177-3AD203B41FA5}">
                      <a16:colId xmlns:a16="http://schemas.microsoft.com/office/drawing/2014/main" val="3230257986"/>
                    </a:ext>
                  </a:extLst>
                </a:gridCol>
              </a:tblGrid>
              <a:tr h="33655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 г.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2023г.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г.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116139293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Заработная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плата, тыс. руб.</a:t>
                      </a:r>
                      <a:endParaRPr lang="ru-RU" sz="12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642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642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59551603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Начисления на заработную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плату, тыс. руб.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62254241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Спецоборудование, тыс. руб.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40536458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Материалы, сырье,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комплектующие, тыс. руб.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159928859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Оплата работ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соисполнителей, тыс. руб.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855000611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работы и услуги производственного характера, выполняемые сторонними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организациями, тыс. руб.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678985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Накладные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расходы, тыс. руб.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635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28616209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Полная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себестоимость, тыс. руб.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2 280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2 230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2 168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2 120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2 120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192671028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Рентабельность, тыс. руб.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9%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84398726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84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План производства и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продаж. </a:t>
            </a:r>
          </a:p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экономические показатели проекта в 2026 г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068265"/>
              </p:ext>
            </p:extLst>
          </p:nvPr>
        </p:nvGraphicFramePr>
        <p:xfrm>
          <a:off x="1547664" y="3573016"/>
          <a:ext cx="5882640" cy="3044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1349">
                  <a:extLst>
                    <a:ext uri="{9D8B030D-6E8A-4147-A177-3AD203B41FA5}">
                      <a16:colId xmlns:a16="http://schemas.microsoft.com/office/drawing/2014/main" val="2422338"/>
                    </a:ext>
                  </a:extLst>
                </a:gridCol>
                <a:gridCol w="1241291">
                  <a:extLst>
                    <a:ext uri="{9D8B030D-6E8A-4147-A177-3AD203B41FA5}">
                      <a16:colId xmlns:a16="http://schemas.microsoft.com/office/drawing/2014/main" val="3542685541"/>
                    </a:ext>
                  </a:extLst>
                </a:gridCol>
              </a:tblGrid>
              <a:tr h="336550">
                <a:tc>
                  <a:txBody>
                    <a:bodyPr/>
                    <a:lstStyle/>
                    <a:p>
                      <a:pPr algn="ctr">
                        <a:lnSpc>
                          <a:spcPct val="101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Плановый экономический показатель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1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b"/>
                </a:tc>
                <a:extLst>
                  <a:ext uri="{0D108BD9-81ED-4DB2-BD59-A6C34878D82A}">
                    <a16:rowId xmlns:a16="http://schemas.microsoft.com/office/drawing/2014/main" val="190373965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177800" algn="l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выпуска продукции проекта, шт./год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b"/>
                </a:tc>
                <a:tc>
                  <a:txBody>
                    <a:bodyPr/>
                    <a:lstStyle/>
                    <a:p>
                      <a:pPr marR="203200" algn="ctr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b"/>
                </a:tc>
                <a:extLst>
                  <a:ext uri="{0D108BD9-81ED-4DB2-BD59-A6C34878D82A}">
                    <a16:rowId xmlns:a16="http://schemas.microsoft.com/office/drawing/2014/main" val="258869092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177800" algn="l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Затраты на производство продукции проекта, тыс. руб.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b"/>
                </a:tc>
                <a:tc>
                  <a:txBody>
                    <a:bodyPr/>
                    <a:lstStyle/>
                    <a:p>
                      <a:pPr marR="203200" algn="ctr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12720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b"/>
                </a:tc>
                <a:extLst>
                  <a:ext uri="{0D108BD9-81ED-4DB2-BD59-A6C34878D82A}">
                    <a16:rowId xmlns:a16="http://schemas.microsoft.com/office/drawing/2014/main" val="346747986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177800" algn="l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Чистая прибыль от реализации продукции проекта, тыс. руб.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b"/>
                </a:tc>
                <a:tc>
                  <a:txBody>
                    <a:bodyPr/>
                    <a:lstStyle/>
                    <a:p>
                      <a:pPr marR="203200" algn="ctr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3024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b"/>
                </a:tc>
                <a:extLst>
                  <a:ext uri="{0D108BD9-81ED-4DB2-BD59-A6C34878D82A}">
                    <a16:rowId xmlns:a16="http://schemas.microsoft.com/office/drawing/2014/main" val="1278018416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177800" algn="l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Рентабельность выпускаемого продукта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b"/>
                </a:tc>
                <a:tc>
                  <a:txBody>
                    <a:bodyPr/>
                    <a:lstStyle/>
                    <a:p>
                      <a:pPr marR="203200" algn="ctr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b"/>
                </a:tc>
                <a:extLst>
                  <a:ext uri="{0D108BD9-81ED-4DB2-BD59-A6C34878D82A}">
                    <a16:rowId xmlns:a16="http://schemas.microsoft.com/office/drawing/2014/main" val="4137282315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800" algn="l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Рентабельность компании по операционной прибыли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b"/>
                </a:tc>
                <a:tc>
                  <a:txBody>
                    <a:bodyPr/>
                    <a:lstStyle/>
                    <a:p>
                      <a:pPr marR="203200" algn="ctr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23%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26184699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177800" algn="l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Рентабельность компании по чистой прибыли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b"/>
                </a:tc>
                <a:tc>
                  <a:txBody>
                    <a:bodyPr/>
                    <a:lstStyle/>
                    <a:p>
                      <a:pPr marR="203200" algn="ctr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18%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29083702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63688" y="3140968"/>
            <a:ext cx="58503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Основные экономические показатели проекта в 2026 г.</a:t>
            </a:r>
            <a:r>
              <a:rPr lang="ru-RU" sz="1600" i="1" u="sng" dirty="0"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</a:t>
            </a:r>
            <a:endParaRPr lang="ru-RU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006187"/>
              </p:ext>
            </p:extLst>
          </p:nvPr>
        </p:nvGraphicFramePr>
        <p:xfrm>
          <a:off x="1547664" y="1743108"/>
          <a:ext cx="5943600" cy="11864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6707">
                  <a:extLst>
                    <a:ext uri="{9D8B030D-6E8A-4147-A177-3AD203B41FA5}">
                      <a16:colId xmlns:a16="http://schemas.microsoft.com/office/drawing/2014/main" val="3658250291"/>
                    </a:ext>
                  </a:extLst>
                </a:gridCol>
                <a:gridCol w="858075">
                  <a:extLst>
                    <a:ext uri="{9D8B030D-6E8A-4147-A177-3AD203B41FA5}">
                      <a16:colId xmlns:a16="http://schemas.microsoft.com/office/drawing/2014/main" val="1655353454"/>
                    </a:ext>
                  </a:extLst>
                </a:gridCol>
                <a:gridCol w="844727">
                  <a:extLst>
                    <a:ext uri="{9D8B030D-6E8A-4147-A177-3AD203B41FA5}">
                      <a16:colId xmlns:a16="http://schemas.microsoft.com/office/drawing/2014/main" val="1332785778"/>
                    </a:ext>
                  </a:extLst>
                </a:gridCol>
                <a:gridCol w="729682">
                  <a:extLst>
                    <a:ext uri="{9D8B030D-6E8A-4147-A177-3AD203B41FA5}">
                      <a16:colId xmlns:a16="http://schemas.microsoft.com/office/drawing/2014/main" val="65381610"/>
                    </a:ext>
                  </a:extLst>
                </a:gridCol>
                <a:gridCol w="736673">
                  <a:extLst>
                    <a:ext uri="{9D8B030D-6E8A-4147-A177-3AD203B41FA5}">
                      <a16:colId xmlns:a16="http://schemas.microsoft.com/office/drawing/2014/main" val="1645850205"/>
                    </a:ext>
                  </a:extLst>
                </a:gridCol>
                <a:gridCol w="837736">
                  <a:extLst>
                    <a:ext uri="{9D8B030D-6E8A-4147-A177-3AD203B41FA5}">
                      <a16:colId xmlns:a16="http://schemas.microsoft.com/office/drawing/2014/main" val="2569934117"/>
                    </a:ext>
                  </a:extLst>
                </a:gridCol>
              </a:tblGrid>
              <a:tr h="374650">
                <a:tc>
                  <a:txBody>
                    <a:bodyPr/>
                    <a:lstStyle/>
                    <a:p>
                      <a:pPr marL="889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635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 г.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524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5750062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889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производства, комплектов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63500" marR="177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52400" marR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50800" marR="1397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8100" marR="1524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25400" marR="635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745714847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547664" y="1292786"/>
            <a:ext cx="5943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План производства и продаж</a:t>
            </a:r>
            <a:r>
              <a:rPr lang="ru-RU" sz="1600" i="1" u="sng" dirty="0" smtClean="0"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</a:t>
            </a:r>
            <a:endParaRPr lang="ru-RU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65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16632"/>
            <a:ext cx="8229600" cy="6206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риски и способы реагирования</a:t>
            </a:r>
            <a:endParaRPr lang="ru-RU" sz="18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406482"/>
              </p:ext>
            </p:extLst>
          </p:nvPr>
        </p:nvGraphicFramePr>
        <p:xfrm>
          <a:off x="359531" y="548681"/>
          <a:ext cx="8604957" cy="61968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21918">
                  <a:extLst>
                    <a:ext uri="{9D8B030D-6E8A-4147-A177-3AD203B41FA5}">
                      <a16:colId xmlns:a16="http://schemas.microsoft.com/office/drawing/2014/main" val="348897311"/>
                    </a:ext>
                  </a:extLst>
                </a:gridCol>
                <a:gridCol w="604403">
                  <a:extLst>
                    <a:ext uri="{9D8B030D-6E8A-4147-A177-3AD203B41FA5}">
                      <a16:colId xmlns:a16="http://schemas.microsoft.com/office/drawing/2014/main" val="853724082"/>
                    </a:ext>
                  </a:extLst>
                </a:gridCol>
                <a:gridCol w="875080">
                  <a:extLst>
                    <a:ext uri="{9D8B030D-6E8A-4147-A177-3AD203B41FA5}">
                      <a16:colId xmlns:a16="http://schemas.microsoft.com/office/drawing/2014/main" val="2015603954"/>
                    </a:ext>
                  </a:extLst>
                </a:gridCol>
                <a:gridCol w="875080">
                  <a:extLst>
                    <a:ext uri="{9D8B030D-6E8A-4147-A177-3AD203B41FA5}">
                      <a16:colId xmlns:a16="http://schemas.microsoft.com/office/drawing/2014/main" val="3526527854"/>
                    </a:ext>
                  </a:extLst>
                </a:gridCol>
                <a:gridCol w="3828476">
                  <a:extLst>
                    <a:ext uri="{9D8B030D-6E8A-4147-A177-3AD203B41FA5}">
                      <a16:colId xmlns:a16="http://schemas.microsoft.com/office/drawing/2014/main" val="2805837674"/>
                    </a:ext>
                  </a:extLst>
                </a:gridCol>
              </a:tblGrid>
              <a:tr h="3835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Риск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Степень </a:t>
                      </a: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влияния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Вероятность </a:t>
                      </a: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наступления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Уполн</a:t>
                      </a: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управлению риском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реагирования на риск / предотвращения риска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extLst>
                  <a:ext uri="{0D108BD9-81ED-4DB2-BD59-A6C34878D82A}">
                    <a16:rowId xmlns:a16="http://schemas.microsoft.com/office/drawing/2014/main" val="2575106982"/>
                  </a:ext>
                </a:extLst>
              </a:tr>
              <a:tr h="3244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спроса на продукцию из-за роста инфляции и снижения темпов роста ВВП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VP S&amp;M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Диверсификация рынков сбыта, увеличение расходов на маркетинг, заключение союзов с операторами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extLst>
                  <a:ext uri="{0D108BD9-81ED-4DB2-BD59-A6C34878D82A}">
                    <a16:rowId xmlns:a16="http://schemas.microsoft.com/office/drawing/2014/main" val="3022947448"/>
                  </a:ext>
                </a:extLst>
              </a:tr>
              <a:tr h="3244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Возрастание конкуренции со стороны российских и зарубежных производителей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СЕО, VP S&amp;M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технологических 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преимуществ</a:t>
                      </a:r>
                      <a:r>
                        <a:rPr lang="en-US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активной маркетинговой политики, превентивная адаптация новых технологий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extLst>
                  <a:ext uri="{0D108BD9-81ED-4DB2-BD59-A6C34878D82A}">
                    <a16:rowId xmlns:a16="http://schemas.microsoft.com/office/drawing/2014/main" val="248084461"/>
                  </a:ext>
                </a:extLst>
              </a:tr>
              <a:tr h="4259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Зависимость сбыта и 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диктат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закупочных  цен со стороны крупных сетевых операторов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VP S&amp;M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Заключение соглашения с крупными операторами. Диверсификация рынков сбыта продукции. Развитие направлений системной интеграции и дополнительных услуг Расширение спектра абонентских устройств.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extLst>
                  <a:ext uri="{0D108BD9-81ED-4DB2-BD59-A6C34878D82A}">
                    <a16:rowId xmlns:a16="http://schemas.microsoft.com/office/drawing/2014/main" val="1720238599"/>
                  </a:ext>
                </a:extLst>
              </a:tr>
              <a:tr h="2230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Задержки поставок 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компонентов,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необходимых для производства продукции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СЕО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складских запасов, диверсификация поставок.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extLst>
                  <a:ext uri="{0D108BD9-81ED-4DB2-BD59-A6C34878D82A}">
                    <a16:rowId xmlns:a16="http://schemas.microsoft.com/office/drawing/2014/main" val="3533302615"/>
                  </a:ext>
                </a:extLst>
              </a:tr>
              <a:tr h="2230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Резкий рост цен на поставляемые компоненты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СЕО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Заключение долгосрочных контрактов, планирование производства и заказ продукции крупными партиями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extLst>
                  <a:ext uri="{0D108BD9-81ED-4DB2-BD59-A6C34878D82A}">
                    <a16:rowId xmlns:a16="http://schemas.microsoft.com/office/drawing/2014/main" val="3841041870"/>
                  </a:ext>
                </a:extLst>
              </a:tr>
              <a:tr h="52735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Негативное влияние принятых в 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компании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способов и методов управления финансово-хозяйственной деятельностью на бизнес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СЕО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Оптимизация  бизнес-процессов в области управления, финансового и управленческого учета. Совершенствование бюджетного планирования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extLst>
                  <a:ext uri="{0D108BD9-81ED-4DB2-BD59-A6C34878D82A}">
                    <a16:rowId xmlns:a16="http://schemas.microsoft.com/office/drawing/2014/main" val="2049448199"/>
                  </a:ext>
                </a:extLst>
              </a:tr>
              <a:tr h="52735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Негативное влияние принятых в 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компании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способов и методов обеспечения экономической и информационной безопасности на бизнес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СЕО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Изучение существующих в компании 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методов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обеспечения экономической и информационной безопасности. Внедрение системы управления рисками.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extLst>
                  <a:ext uri="{0D108BD9-81ED-4DB2-BD59-A6C34878D82A}">
                    <a16:rowId xmlns:a16="http://schemas.microsoft.com/office/drawing/2014/main" val="2346273281"/>
                  </a:ext>
                </a:extLst>
              </a:tr>
              <a:tr h="4259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 эффективность работы 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компании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качестве организатора производства  оборудования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СЕО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Определение основных производственных и поддерживающих процессов компании, распределение ответственности и полномочий в процессах. Определение владельцев процессов. Определение критериев результативности процессов.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extLst>
                  <a:ext uri="{0D108BD9-81ED-4DB2-BD59-A6C34878D82A}">
                    <a16:rowId xmlns:a16="http://schemas.microsoft.com/office/drawing/2014/main" val="926685022"/>
                  </a:ext>
                </a:extLst>
              </a:tr>
              <a:tr h="52735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Наличие скрытых негативных обстоятельств ведения бизнеса (задолженности, потеря персонала, разрыв договоров и пр.) со стороны основных стейкхолдеров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СЕО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Выработка системы гарантий обеспечения производства и заключение необходимых договоров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extLst>
                  <a:ext uri="{0D108BD9-81ED-4DB2-BD59-A6C34878D82A}">
                    <a16:rowId xmlns:a16="http://schemas.microsoft.com/office/drawing/2014/main" val="1610040781"/>
                  </a:ext>
                </a:extLst>
              </a:tr>
              <a:tr h="4079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Риск выхода из соглашения одной из сторон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СЕО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Заключение договоров о сотрудничестве, технологическая диверсификация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124" marR="15124" marT="15124" marB="15124"/>
                </a:tc>
                <a:extLst>
                  <a:ext uri="{0D108BD9-81ED-4DB2-BD59-A6C34878D82A}">
                    <a16:rowId xmlns:a16="http://schemas.microsoft.com/office/drawing/2014/main" val="3076722044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9558-C088-408C-ADA6-970F11DE51C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86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3151</Words>
  <Application>Microsoft Office PowerPoint</Application>
  <PresentationFormat>Экран (4:3)</PresentationFormat>
  <Paragraphs>861</Paragraphs>
  <Slides>24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Calibri</vt:lpstr>
      <vt:lpstr>Courier New</vt:lpstr>
      <vt:lpstr>Times New Roman</vt:lpstr>
      <vt:lpstr>Wingdings</vt:lpstr>
      <vt:lpstr>Тема Office</vt:lpstr>
      <vt:lpstr>Image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ООО "ГАЛАТЭЯ"</dc:title>
  <dc:creator>Елисеева Мария Сергеевна</dc:creator>
  <cp:lastModifiedBy>Lord</cp:lastModifiedBy>
  <cp:revision>88</cp:revision>
  <cp:lastPrinted>2018-11-02T09:28:13Z</cp:lastPrinted>
  <dcterms:created xsi:type="dcterms:W3CDTF">2018-08-03T09:21:02Z</dcterms:created>
  <dcterms:modified xsi:type="dcterms:W3CDTF">2021-07-16T14:33:35Z</dcterms:modified>
</cp:coreProperties>
</file>