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itchFamily="2" charset="-52"/>
      <p:regular r:id="rId29"/>
      <p:bold r:id="rId30"/>
      <p:italic r:id="rId31"/>
      <p:boldItalic r:id="rId32"/>
    </p:embeddedFont>
    <p:embeddedFont>
      <p:font typeface="Raleway SemiBold" pitchFamily="2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85E604-9BE7-4F46-9C7B-B14C0BFC584E}">
  <a:tblStyle styleId="{9085E604-9BE7-4F46-9C7B-B14C0BFC584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226" y="-5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ИС для обработки достижений студентов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1875" y="3874150"/>
            <a:ext cx="975801" cy="9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469709" y="1891712"/>
            <a:ext cx="6515482" cy="350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-RU" sz="1200" dirty="0"/>
              <a:t>Предпосылки: появление цифровых технологий, скорость развития мира и профессий. Тренды и данные: Нам важно вовремя замечать активности, тренды и стимулировать их.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-RU" sz="1200" dirty="0"/>
              <a:t>Важно оптимизировать сбор данных по оценке результативности активности студентов, и перейти от бумажного к цифровому</a:t>
            </a: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Кто является потенциальным потребителем вашего продукта/услуги, какие сегменты можете выделить, опишите целевую аудиторию, приведите конкретные характеристики сегмента клиентов, с которым будете работать;</a:t>
            </a:r>
            <a:endParaRPr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B2G, </a:t>
            </a:r>
            <a:r>
              <a:rPr lang="en-US" dirty="0">
                <a:solidFill>
                  <a:srgbClr val="132C40"/>
                </a:solidFill>
              </a:rPr>
              <a:t>B2C –</a:t>
            </a:r>
            <a:r>
              <a:rPr lang="ru-RU" dirty="0">
                <a:solidFill>
                  <a:srgbClr val="132C40"/>
                </a:solidFill>
              </a:rPr>
              <a:t>сотрудники и студенты вузов</a:t>
            </a:r>
            <a:endParaRPr lang="en-US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СНО –</a:t>
            </a:r>
            <a:r>
              <a:rPr lang="en-US" dirty="0">
                <a:solidFill>
                  <a:srgbClr val="132C40"/>
                </a:solidFill>
              </a:rPr>
              <a:t>X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Администрация ВУЗа – </a:t>
            </a:r>
            <a:r>
              <a:rPr lang="en-US" dirty="0">
                <a:solidFill>
                  <a:srgbClr val="132C40"/>
                </a:solidFill>
              </a:rPr>
              <a:t>X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Профком – </a:t>
            </a:r>
            <a:r>
              <a:rPr lang="en-US" dirty="0">
                <a:solidFill>
                  <a:srgbClr val="132C40"/>
                </a:solidFill>
              </a:rPr>
              <a:t>X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Студенты – </a:t>
            </a:r>
            <a:r>
              <a:rPr lang="en-US" dirty="0">
                <a:solidFill>
                  <a:srgbClr val="132C40"/>
                </a:solidFill>
              </a:rPr>
              <a:t>X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endParaRPr lang="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indent="-266700">
              <a:buClr>
                <a:schemeClr val="dk1"/>
              </a:buClr>
            </a:pPr>
            <a:r>
              <a:rPr lang="ru-RU" sz="1200" dirty="0"/>
              <a:t>Отсутствие аналитики</a:t>
            </a:r>
            <a:r>
              <a:rPr lang="en-US" sz="1200" dirty="0"/>
              <a:t>/</a:t>
            </a:r>
            <a:r>
              <a:rPr lang="ru-RU" sz="1200" dirty="0"/>
              <a:t>картины активности </a:t>
            </a:r>
            <a:r>
              <a:rPr lang="ru-RU" sz="1200" dirty="0" err="1"/>
              <a:t>стдуентов</a:t>
            </a:r>
            <a:r>
              <a:rPr lang="ru-RU" sz="1200" dirty="0"/>
              <a:t>.</a:t>
            </a:r>
          </a:p>
          <a:p>
            <a:pPr marL="406400" indent="-266700">
              <a:buClr>
                <a:schemeClr val="dk1"/>
              </a:buClr>
            </a:pPr>
            <a:r>
              <a:rPr lang="ru-RU" sz="1200" dirty="0"/>
              <a:t>студенты</a:t>
            </a:r>
            <a:r>
              <a:rPr lang="en-US" sz="1200" dirty="0"/>
              <a:t>/</a:t>
            </a:r>
            <a:r>
              <a:rPr lang="ru-RU" sz="1200" dirty="0"/>
              <a:t>администрация тратит кучу времени на сбор данных, из-за этого отсутствует аналитика</a:t>
            </a:r>
            <a:r>
              <a:rPr lang="ru-RU" sz="1200" dirty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119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Решением является</a:t>
            </a:r>
            <a:r>
              <a:rPr lang="ru" dirty="0">
                <a:solidFill>
                  <a:srgbClr val="132C40"/>
                </a:solidFill>
              </a:rPr>
              <a:t> информационная система, функционирующая в рамках университета на его БД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Технические параметры: сбор данных об обучающихся и проведение последующей аналитики с выявлением трендов и стимулирование их.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 dirty="0">
                <a:solidFill>
                  <a:srgbClr val="132C40"/>
                </a:solidFill>
              </a:rPr>
            </a:br>
            <a:r>
              <a:rPr lang="ru" dirty="0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408236"/>
            <a:ext cx="51189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команда «42», помогаем 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клиентам типа Образовательным учреждениям(Университеты, Колледжи)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ситуации необходимости мониторинга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достижений студента и их поощрения.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Мы решаем задачу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упрощения ситуации выше. С помощью внедрения ИС в Образовательное учреждение.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ru" sz="12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онечная ценность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заключается в автоматизации, оптимизации и вследствие её повышения качества  работы нашего заказчика(ВУз)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tx2"/>
                </a:solidFill>
              </a:rPr>
              <a:t>РЫНОК  </a:t>
            </a:r>
            <a:r>
              <a:rPr lang="en-US" sz="3000" dirty="0">
                <a:solidFill>
                  <a:schemeClr val="tx2"/>
                </a:solidFill>
              </a:rPr>
              <a:t>TECHNET</a:t>
            </a:r>
            <a:endParaRPr sz="3000" dirty="0">
              <a:solidFill>
                <a:schemeClr val="tx2"/>
              </a:solidFill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88944" y="2340288"/>
            <a:ext cx="749072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АОРТА(СамГУ) – Автоматизированный Оценочно-Рейтинговый табель активности            	слабые стороны: </a:t>
            </a:r>
            <a:r>
              <a:rPr lang="ru" sz="12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разработка локальна, в использование только СамГУ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сильные стороны: </a:t>
            </a:r>
            <a:r>
              <a:rPr lang="ru" sz="12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полноценный продукт.</a:t>
            </a:r>
            <a:endParaRPr sz="120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</a:t>
            </a:r>
            <a:r>
              <a:rPr lang="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аучный портал Ломоносов: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</a:t>
            </a:r>
            <a:r>
              <a:rPr lang="ru-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стороны: </a:t>
            </a:r>
            <a:r>
              <a:rPr lang="ru-RU" sz="12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разработка локальна, в использование только в филиалах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            сильные стороны: </a:t>
            </a:r>
            <a:r>
              <a:rPr lang="ru-RU" sz="120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полноценный продукт.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-RU" sz="1200" b="1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продукт будет универсальным, и иметь возможность внедрения в различные ВУЗы</a:t>
            </a:r>
          </a:p>
          <a:p>
            <a:pPr marL="1524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</a:pPr>
            <a:r>
              <a:rPr lang="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 </a:t>
            </a:r>
            <a:endParaRPr sz="120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/>
        </p:nvSpPr>
        <p:spPr>
          <a:xfrm>
            <a:off x="456826" y="2327268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продажа</a:t>
            </a:r>
            <a:r>
              <a:rPr lang="en-US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/</a:t>
            </a:r>
            <a:r>
              <a:rPr lang="ru-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подписка на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ИС различными ВУЗами;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b="1" dirty="0"/>
              <a:t>Имеются наработки </a:t>
            </a:r>
            <a:r>
              <a:rPr lang="ru-RU" dirty="0"/>
              <a:t>в лице портфолио на базе личного кабинета </a:t>
            </a:r>
            <a:r>
              <a:rPr lang="ru-RU" dirty="0" err="1"/>
              <a:t>ЧувГУ</a:t>
            </a:r>
            <a:r>
              <a:rPr lang="ru-RU" dirty="0"/>
              <a:t>, где была попытка реализации регистрация активности студентов, без ведения аналитики, для последующей оценки и стимулирования.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dirty="0"/>
              <a:t>Есть понимание, анализ реализованных концепций, исходя из которых была </a:t>
            </a:r>
            <a:r>
              <a:rPr lang="ru-RU" b="1" dirty="0"/>
              <a:t>проведена аналитика уже реализованных решений </a:t>
            </a:r>
            <a:r>
              <a:rPr lang="ru-RU" dirty="0"/>
              <a:t>с выявлением их недостатков</a:t>
            </a:r>
            <a:r>
              <a:rPr lang="en-US" dirty="0"/>
              <a:t>/</a:t>
            </a:r>
            <a:r>
              <a:rPr lang="ru-RU" dirty="0"/>
              <a:t>несоответствие новым требованиям</a:t>
            </a:r>
            <a:endParaRPr dirty="0"/>
          </a:p>
        </p:txBody>
      </p:sp>
      <p:sp>
        <p:nvSpPr>
          <p:cNvPr id="236" name="Google Shape;236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5" name="Google Shape;245;p35"/>
          <p:cNvGraphicFramePr/>
          <p:nvPr>
            <p:extLst>
              <p:ext uri="{D42A27DB-BD31-4B8C-83A1-F6EECF244321}">
                <p14:modId xmlns:p14="http://schemas.microsoft.com/office/powerpoint/2010/main" val="4085959824"/>
              </p:ext>
            </p:extLst>
          </p:nvPr>
        </p:nvGraphicFramePr>
        <p:xfrm>
          <a:off x="456810" y="921625"/>
          <a:ext cx="7532025" cy="4078197"/>
        </p:xfrm>
        <a:graphic>
          <a:graphicData uri="http://schemas.openxmlformats.org/drawingml/2006/table">
            <a:tbl>
              <a:tblPr>
                <a:noFill/>
                <a:tableStyleId>{9085E604-9BE7-4F46-9C7B-B14C0BFC584E}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2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2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Федоров Денис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2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 Кирилл, Иванов Игорь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1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Лычков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Антон,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Пыркина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Ангелина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0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Дизайнеры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Тимофеева Юлия, </a:t>
                      </a: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Ерилеева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Анастасия, Бахман Евгения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982930"/>
                  </a:ext>
                </a:extLst>
              </a:tr>
            </a:tbl>
          </a:graphicData>
        </a:graphic>
      </p:graphicFrame>
      <p:sp>
        <p:nvSpPr>
          <p:cNvPr id="248" name="Google Shape;248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ЛЮДИ       ПРОЦЕССЫ </a:t>
            </a: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ru-RU" sz="1300" dirty="0">
                <a:solidFill>
                  <a:srgbClr val="132C40"/>
                </a:solidFill>
              </a:rPr>
              <a:t>      ТЕХНОЛОГИИ</a:t>
            </a: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8" name="Google Shape;268;p36"/>
          <p:cNvGraphicFramePr/>
          <p:nvPr>
            <p:extLst>
              <p:ext uri="{D42A27DB-BD31-4B8C-83A1-F6EECF244321}">
                <p14:modId xmlns:p14="http://schemas.microsoft.com/office/powerpoint/2010/main" val="127695034"/>
              </p:ext>
            </p:extLst>
          </p:nvPr>
        </p:nvGraphicFramePr>
        <p:xfrm>
          <a:off x="456769" y="2330425"/>
          <a:ext cx="7532025" cy="2747423"/>
        </p:xfrm>
        <a:graphic>
          <a:graphicData uri="http://schemas.openxmlformats.org/drawingml/2006/table">
            <a:tbl>
              <a:tblPr>
                <a:noFill/>
                <a:tableStyleId>{9085E604-9BE7-4F46-9C7B-B14C0BFC584E}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34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Изучение предметной области.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1.10.23-15.10.23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 Кирилл, Иванов Игорь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Проектирование системы. 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15.10.23-30.10.23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 Кирилл, Иванов Игорь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Разработка ПО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1.11.23-30.11.23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 Кирилл, Иванов Игорь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Тестирование и отладка модуля. Внедрение решения в ВУЗы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1.12.23-10.12.23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Абрамов Кирилл, Иванов Игорь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3704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>
                <a:solidFill>
                  <a:srgbClr val="132C40"/>
                </a:solidFill>
              </a:rPr>
              <a:t>Vk.com/fedor208</a:t>
            </a:r>
            <a:endParaRPr b="1" dirty="0">
              <a:solidFill>
                <a:srgbClr val="132C40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538</Words>
  <Application>Microsoft Office PowerPoint</Application>
  <PresentationFormat>Экран (16:9)</PresentationFormat>
  <Paragraphs>101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Raleway SemiBold</vt:lpstr>
      <vt:lpstr>Raleway</vt:lpstr>
      <vt:lpstr>Helvetica Neue</vt:lpstr>
      <vt:lpstr>Century Gothic</vt:lpstr>
      <vt:lpstr>Arial</vt:lpstr>
      <vt:lpstr>Simple Light</vt:lpstr>
      <vt:lpstr>Simple Light</vt:lpstr>
      <vt:lpstr>НАЗВАНИЕ ПРОЕКТА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  TECHNET</vt:lpstr>
      <vt:lpstr>КОНКУРЕНТЫ</vt:lpstr>
      <vt:lpstr>БИЗНЕС-МОДЕЛЬ*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Кирилл Абрамов</cp:lastModifiedBy>
  <cp:revision>24</cp:revision>
  <dcterms:modified xsi:type="dcterms:W3CDTF">2023-10-05T14:05:33Z</dcterms:modified>
</cp:coreProperties>
</file>