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7"/>
  </p:notesMasterIdLst>
  <p:handoutMasterIdLst>
    <p:handoutMasterId r:id="rId18"/>
  </p:handoutMasterIdLst>
  <p:sldIdLst>
    <p:sldId id="305" r:id="rId6"/>
    <p:sldId id="295" r:id="rId7"/>
    <p:sldId id="304" r:id="rId8"/>
    <p:sldId id="297" r:id="rId9"/>
    <p:sldId id="298" r:id="rId10"/>
    <p:sldId id="299" r:id="rId11"/>
    <p:sldId id="306" r:id="rId12"/>
    <p:sldId id="300" r:id="rId13"/>
    <p:sldId id="301" r:id="rId14"/>
    <p:sldId id="302" r:id="rId15"/>
    <p:sldId id="303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=""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=""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>
        <p:scale>
          <a:sx n="49" d="100"/>
          <a:sy n="49" d="100"/>
        </p:scale>
        <p:origin x="-600" y="-24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58057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microsoft.com/office/2007/relationships/hdphoto" Target="../media/hdphoto4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microsoft.com/office/2007/relationships/hdphoto" Target="../media/hdphoto5.wdp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microsoft.com/office/2007/relationships/hdphoto" Target="../media/hdphoto6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18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843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37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662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438110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=""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=""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=""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=""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=""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=""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=""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89" r:id="rId10"/>
    <p:sldLayoutId id="2147483690" r:id="rId11"/>
    <p:sldLayoutId id="2147483691" r:id="rId12"/>
    <p:sldLayoutId id="2147483692" r:id="rId13"/>
    <p:sldLayoutId id="214748369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5;p13">
            <a:extLst>
              <a:ext uri="{FF2B5EF4-FFF2-40B4-BE49-F238E27FC236}">
                <a16:creationId xmlns="" xmlns:a16="http://schemas.microsoft.com/office/drawing/2014/main" id="{AC27313F-D248-4D91-B204-9491D2C04978}"/>
              </a:ext>
            </a:extLst>
          </p:cNvPr>
          <p:cNvSpPr txBox="1"/>
          <p:nvPr/>
        </p:nvSpPr>
        <p:spPr>
          <a:xfrm>
            <a:off x="1767840" y="3474205"/>
            <a:ext cx="12984480" cy="2911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kumimoji="0" lang="ru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Название </a:t>
            </a:r>
            <a:r>
              <a:rPr kumimoji="0" lang="ru" sz="4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проекта: Переработочка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kumimoji="0" lang="ru" sz="4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Вуз: Кузбасский ГАУ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  <a:p>
            <a:pPr marL="274638" marR="0" lvl="0" indent="-274638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Команда </a:t>
            </a: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проекта</a:t>
            </a: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:</a:t>
            </a:r>
          </a:p>
          <a:p>
            <a:pPr marL="274638" marR="0" lvl="0" indent="-274638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lang="ru-RU" sz="3600" b="1" dirty="0" smtClean="0">
                <a:solidFill>
                  <a:sysClr val="windowText" lastClr="000000"/>
                </a:solidFill>
              </a:rPr>
              <a:t>Ячменева </a:t>
            </a:r>
            <a:r>
              <a:rPr lang="ru-RU" sz="3600" b="1" dirty="0" smtClean="0">
                <a:solidFill>
                  <a:sysClr val="windowText" lastClr="000000"/>
                </a:solidFill>
              </a:rPr>
              <a:t> </a:t>
            </a:r>
            <a:r>
              <a:rPr lang="ru-RU" sz="3600" b="1" dirty="0" smtClean="0">
                <a:solidFill>
                  <a:sysClr val="windowText" lastClr="000000"/>
                </a:solidFill>
              </a:rPr>
              <a:t>Дарья</a:t>
            </a:r>
          </a:p>
          <a:p>
            <a:pPr marL="274638" marR="0" lvl="0" indent="-274638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Колчакова</a:t>
            </a:r>
            <a:r>
              <a:rPr kumimoji="0" lang="ru-RU" sz="36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ru-RU" sz="36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ru-RU" sz="36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Анастасия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91440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026" name="Picture 2" descr="https://sun9-47.userapi.com/impg/G8rBBbmgWDSWNk4k8do8vxMsWKTurxpNzjJz2Q/rvBl-ujV_Ns.jpg?size=1280x1280&amp;quality=95&amp;sign=761bfe96ba61569baa2102bbb1d4983b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0594" y="529333"/>
            <a:ext cx="3922032" cy="392203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352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929" y="335982"/>
            <a:ext cx="9741217" cy="911089"/>
          </a:xfrm>
        </p:spPr>
        <p:txBody>
          <a:bodyPr>
            <a:normAutofit/>
          </a:bodyPr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5480" y="1910479"/>
            <a:ext cx="7646299" cy="7554912"/>
          </a:xfrm>
        </p:spPr>
        <p:txBody>
          <a:bodyPr/>
          <a:lstStyle/>
          <a:p>
            <a:r>
              <a:rPr lang="ru-RU" sz="3200" dirty="0"/>
              <a:t>Проект мобильного приложения для переработки вторсырья актуален в связи с ростом внимания к экологическим проблемам и необходимостью развития отрасли переработки отходов. Он может решить ряд задач, таких как информирование населения о пунктах сбора вторсырья, обучение правилам сортировки отходов и предоставление возможности для обмена опытом и знаниями по вопросам экологии. Кроме того, такое приложение может быть полезным </a:t>
            </a:r>
            <a:r>
              <a:rPr lang="ru-RU" sz="3200" dirty="0" smtClean="0"/>
              <a:t>для нашего региона </a:t>
            </a:r>
            <a:r>
              <a:rPr lang="ru-RU" sz="3200" dirty="0"/>
              <a:t>и России в целом, способствуя развитию инфраструктуры для переработки отходов и повышению экологической культуры населения.</a:t>
            </a:r>
          </a:p>
        </p:txBody>
      </p:sp>
      <p:pic>
        <p:nvPicPr>
          <p:cNvPr id="8" name="Picture 2" descr="https://sun9-47.userapi.com/impg/G8rBBbmgWDSWNk4k8do8vxMsWKTurxpNzjJz2Q/rvBl-ujV_Ns.jpg?size=1280x1280&amp;quality=95&amp;sign=761bfe96ba61569baa2102bbb1d4983b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5827" y="304178"/>
            <a:ext cx="2395479" cy="2395479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566892" y="2949914"/>
            <a:ext cx="1107441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n-lt"/>
              </a:rPr>
              <a:t>Внимание </a:t>
            </a:r>
            <a:r>
              <a:rPr lang="ru-RU" sz="2000" dirty="0">
                <a:latin typeface="+mn-lt"/>
              </a:rPr>
              <a:t>к экологическим проблемам:</a:t>
            </a: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1. Увеличение количества людей, участвующих в экологических мероприятиях и кампаниях, включая уборку мусора, посадку деревьев, переработку отходов и снижение потребления воды и энергии.</a:t>
            </a: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2. Государственная поддержка: принятие новых законов и нормативных актов, направленных на улучшение экологической ситуации и стимулирование развития отрасли переработки отходов.</a:t>
            </a: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3. Инвестиции в технологии и инфраструктуру для решения экологических проблем, таких как строительство новых заводов по переработке отходов, улучшение системы утилизации мусора и внедрение возобновляемых источников энергии.</a:t>
            </a: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4. Усиление общественного контроля и давления на предприятия и правительства для обеспечения экологической ответственности и соблюдения экологических стандартов.</a:t>
            </a: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5. Образование и просвещение: включение вопросов экологии и переработки отходов в школьные и университетские программы, а также создание специальных образовательных программ для взрослых и детей.</a:t>
            </a: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6. Увеличение числа компаний, внедряющих политику экологической ответственности, таких как использование перерабатываемой упаковки, снижение выбросов парниковых газов и инвестиции в “зеленые” технологии.</a:t>
            </a: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7. Развитие международных соглашений и кооперации в области экологии и переработки отходов, направленных на сотрудничество и обмен опытом между странами и регионами.</a:t>
            </a:r>
            <a:endParaRPr lang="ru-RU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43928" y="2721499"/>
            <a:ext cx="14311958" cy="7554912"/>
          </a:xfrm>
        </p:spPr>
        <p:txBody>
          <a:bodyPr/>
          <a:lstStyle/>
          <a:p>
            <a:r>
              <a:rPr lang="ru-RU" sz="3200" dirty="0"/>
              <a:t>Одной из основных проблем, которые решает наше приложение, является отсутствие удобного и доступного </a:t>
            </a:r>
            <a:r>
              <a:rPr lang="ru-RU" sz="3200" dirty="0" smtClean="0"/>
              <a:t>«инструмента» </a:t>
            </a:r>
            <a:r>
              <a:rPr lang="ru-RU" sz="3200" dirty="0"/>
              <a:t>для переработки вторсырья. Многие люди не знают, куда сдавать отходы на переработку, какие виды вторсырья принимаются, а также как правильно подготовить отходы перед сдачей</a:t>
            </a:r>
            <a:r>
              <a:rPr lang="ru-RU" sz="3200" dirty="0" smtClean="0"/>
              <a:t>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Наше приложение поможет решить эту проблему, предоставляя информацию о ближайших пунктах приема вторсырья, а также советы по подготовке и упаковке отходов для максимальной эффективности переработки. Кроме того, приложение будет содержать актуальные новости и информацию о проводимых акциях и мероприятиях в области экологии и переработки отходов.</a:t>
            </a:r>
          </a:p>
        </p:txBody>
      </p:sp>
      <p:pic>
        <p:nvPicPr>
          <p:cNvPr id="7" name="Picture 2" descr="https://sun9-47.userapi.com/impg/G8rBBbmgWDSWNk4k8do8vxMsWKTurxpNzjJz2Q/rvBl-ujV_Ns.jpg?size=1280x1280&amp;quality=95&amp;sign=761bfe96ba61569baa2102bbb1d4983b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5372" y="370116"/>
            <a:ext cx="2001940" cy="2001940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731" y="1501917"/>
            <a:ext cx="974121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502" y="4226914"/>
            <a:ext cx="18424652" cy="7554912"/>
          </a:xfrm>
        </p:spPr>
        <p:txBody>
          <a:bodyPr/>
          <a:lstStyle/>
          <a:p>
            <a:r>
              <a:rPr lang="ru-RU" sz="4000" dirty="0"/>
              <a:t>Наша платформа поможет справиться, к примеру, с проблемой скопления ненужных вещей в гардеробе, а также с давно залежавшимися журналами и газетами. Не каждому обывателю приятно, когда вблизи дома стоят переполненные контейнеры с отходами, появится возможность заказать уборку и промывку контейнера.</a:t>
            </a:r>
          </a:p>
        </p:txBody>
      </p:sp>
      <p:pic>
        <p:nvPicPr>
          <p:cNvPr id="6" name="Picture 2" descr="https://sun9-47.userapi.com/impg/G8rBBbmgWDSWNk4k8do8vxMsWKTurxpNzjJz2Q/rvBl-ujV_Ns.jpg?size=1280x1280&amp;quality=95&amp;sign=761bfe96ba61569baa2102bbb1d4983b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5827" y="304178"/>
            <a:ext cx="2395479" cy="2395479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960" y="1364460"/>
            <a:ext cx="9741217" cy="911089"/>
          </a:xfrm>
        </p:spPr>
        <p:txBody>
          <a:bodyPr>
            <a:normAutofit/>
          </a:bodyPr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5729" y="3051258"/>
            <a:ext cx="18432491" cy="6832044"/>
          </a:xfrm>
        </p:spPr>
        <p:txBody>
          <a:bodyPr/>
          <a:lstStyle/>
          <a:p>
            <a:r>
              <a:rPr lang="ru-RU" sz="2800" dirty="0"/>
              <a:t>Рынок переработки вторсырья является растущим сегментом экономики, особенно в свете последних тенденций по </a:t>
            </a:r>
            <a:r>
              <a:rPr lang="ru-RU" sz="2800" dirty="0" err="1"/>
              <a:t>экологизации</a:t>
            </a:r>
            <a:r>
              <a:rPr lang="ru-RU" sz="2800" dirty="0"/>
              <a:t> промышленности и общества. Ожидается, что к 2025 году объем рынка переработки вторсырья </a:t>
            </a:r>
            <a:r>
              <a:rPr lang="ru-RU" sz="2800" dirty="0" smtClean="0"/>
              <a:t>может достигнуть более 100 млрд рублей.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Уровень конкуренции на данном рынке достаточно высок, и с каждым годом появляется все больше компаний и </a:t>
            </a:r>
            <a:r>
              <a:rPr lang="ru-RU" sz="2800" dirty="0" err="1"/>
              <a:t>стартапов</a:t>
            </a:r>
            <a:r>
              <a:rPr lang="ru-RU" sz="2800" dirty="0"/>
              <a:t>, предлагающих свои решения в области переработки вторсырья. Однако, стоит отметить, что в данном сегменте еще есть много возможностей для новых идей и инновационных продуктов.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Проект приложения, связанный с переработкой вторсырья, может быть очень полезным и востребованным, особенно среди молодого поколения, которое активно поддерживает экологические инициативы. Мобильное приложение может предлагать информацию о местах сбора вторсырья, обучающие материалы, новости об акциях и мероприятиях, а также возможность для пользователей делиться своим опытом и знаниями в области экологии.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Важно подчеркнуть, что успех такого приложения будет зависеть от его полезности и удобства использования, а также от маркетинговой стратегии и уровня вовлеченности пользователей.</a:t>
            </a:r>
          </a:p>
        </p:txBody>
      </p:sp>
      <p:pic>
        <p:nvPicPr>
          <p:cNvPr id="7" name="Picture 2" descr="https://sun9-47.userapi.com/impg/G8rBBbmgWDSWNk4k8do8vxMsWKTurxpNzjJz2Q/rvBl-ujV_Ns.jpg?size=1280x1280&amp;quality=95&amp;sign=761bfe96ba61569baa2102bbb1d4983b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5827" y="304178"/>
            <a:ext cx="2395479" cy="2395479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222" y="3292595"/>
            <a:ext cx="18424652" cy="7554912"/>
          </a:xfrm>
        </p:spPr>
        <p:txBody>
          <a:bodyPr/>
          <a:lstStyle/>
          <a:p>
            <a:r>
              <a:rPr lang="ru-RU" sz="3200" dirty="0" smtClean="0"/>
              <a:t>1</a:t>
            </a:r>
            <a:r>
              <a:rPr lang="ru-RU" sz="3200" dirty="0"/>
              <a:t>. Реклама: Размещение рекламы в приложении, включая партнерские соглашения с компаниями, работающими в сфере переработки и экологии.</a:t>
            </a:r>
            <a:br>
              <a:rPr lang="ru-RU" sz="3200" dirty="0"/>
            </a:br>
            <a:r>
              <a:rPr lang="ru-RU" sz="3200" dirty="0"/>
              <a:t>2</a:t>
            </a:r>
            <a:r>
              <a:rPr lang="ru-RU" sz="3200" dirty="0" smtClean="0"/>
              <a:t>. </a:t>
            </a:r>
            <a:r>
              <a:rPr lang="ru-RU" sz="3200" dirty="0" err="1"/>
              <a:t>Донаты</a:t>
            </a:r>
            <a:r>
              <a:rPr lang="ru-RU" sz="3200" dirty="0"/>
              <a:t>: Сбор добровольных пожертвований от пользователей для поддержки развития приложения.</a:t>
            </a:r>
            <a:br>
              <a:rPr lang="ru-RU" sz="3200" dirty="0"/>
            </a:br>
            <a:r>
              <a:rPr lang="ru-RU" sz="3200" dirty="0"/>
              <a:t>3</a:t>
            </a:r>
            <a:r>
              <a:rPr lang="ru-RU" sz="3200" dirty="0" smtClean="0"/>
              <a:t>. </a:t>
            </a:r>
            <a:r>
              <a:rPr lang="ru-RU" sz="3200" dirty="0"/>
              <a:t>Продажа товаров и услуг: Создание магазина в приложении для продажи товаров, связанных с экологией и переработкой, или предоставление услуг по организации мероприятий на тему экологии.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Picture 2" descr="https://sun9-47.userapi.com/impg/G8rBBbmgWDSWNk4k8do8vxMsWKTurxpNzjJz2Q/rvBl-ujV_Ns.jpg?size=1280x1280&amp;quality=95&amp;sign=761bfe96ba61569baa2102bbb1d4983b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5827" y="304178"/>
            <a:ext cx="2395479" cy="2395479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2478A0D-6D79-471C-BAFE-29690E6E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Финансовый план проекта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96B1FFF-8E55-4AAB-B1F1-DE49EE7986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416" y="2996792"/>
            <a:ext cx="18094452" cy="6397752"/>
          </a:xfrm>
        </p:spPr>
        <p:txBody>
          <a:bodyPr/>
          <a:lstStyle/>
          <a:p>
            <a:r>
              <a:rPr lang="ru-RU" sz="2800" dirty="0"/>
              <a:t>Для определения точных затрат на разработку приложения по переработке необходимы дополнительные детали и информация, такие как: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1. Функционал приложения: какие функции должны быть включены в приложение?</a:t>
            </a:r>
            <a:br>
              <a:rPr lang="ru-RU" sz="2800" dirty="0"/>
            </a:br>
            <a:r>
              <a:rPr lang="ru-RU" sz="2800" dirty="0"/>
              <a:t>2. Платформа: будет ли приложение доступно на </a:t>
            </a:r>
            <a:r>
              <a:rPr lang="ru-RU" sz="2800" dirty="0" err="1"/>
              <a:t>iOS</a:t>
            </a:r>
            <a:r>
              <a:rPr lang="ru-RU" sz="2800" dirty="0"/>
              <a:t>, </a:t>
            </a:r>
            <a:r>
              <a:rPr lang="ru-RU" sz="2800" dirty="0" err="1"/>
              <a:t>Android</a:t>
            </a:r>
            <a:r>
              <a:rPr lang="ru-RU" sz="2800" dirty="0"/>
              <a:t> или обеих платформах?</a:t>
            </a:r>
            <a:br>
              <a:rPr lang="ru-RU" sz="2800" dirty="0"/>
            </a:br>
            <a:r>
              <a:rPr lang="ru-RU" sz="2800" dirty="0"/>
              <a:t>3. Дизайн: какой дизайн вы хотите для вашего приложения?</a:t>
            </a:r>
            <a:br>
              <a:rPr lang="ru-RU" sz="2800" dirty="0"/>
            </a:br>
            <a:r>
              <a:rPr lang="ru-RU" sz="2800" dirty="0"/>
              <a:t>4. Необходимость интеграции с другими системами или сервисами.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Тем не менее, можно приблизительно оценить стоимость разработки приложения с учетом самых основных функций, таких как карта пунктов приема вторсырья, информация о типах принимаемых отходов, возможность регистрации пользователя и возможность оставлять отзывы.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На основе этих требований, стоимость разработки и поддержки приложения может варьироваться от </a:t>
            </a:r>
            <a:r>
              <a:rPr lang="ru-RU" sz="2800" dirty="0" smtClean="0"/>
              <a:t>500 тысяч рублей до 1 млн рублей или </a:t>
            </a:r>
            <a:r>
              <a:rPr lang="ru-RU" sz="2800" dirty="0"/>
              <a:t>выше, в зависимости от платформы, дизайна и дополнительных функций. Эти затраты могут включать оплату работы команды разработчиков, дизайнеров, </a:t>
            </a:r>
            <a:r>
              <a:rPr lang="ru-RU" sz="2800" dirty="0" err="1"/>
              <a:t>тестировщиков</a:t>
            </a:r>
            <a:r>
              <a:rPr lang="ru-RU" sz="2800" dirty="0"/>
              <a:t>, а также затраты на серверные ресурсы и маркетинговые активности.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В целом, важно тщательно планировать и оценивать бюджет на разработку и поддержку приложения, чтобы обеспечить его успешное внедрение и долгосрочное использование.</a:t>
            </a:r>
          </a:p>
        </p:txBody>
      </p:sp>
      <p:pic>
        <p:nvPicPr>
          <p:cNvPr id="6" name="Picture 2" descr="https://sun9-47.userapi.com/impg/G8rBBbmgWDSWNk4k8do8vxMsWKTurxpNzjJz2Q/rvBl-ujV_Ns.jpg?size=1280x1280&amp;quality=95&amp;sign=761bfe96ba61569baa2102bbb1d4983b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5827" y="304178"/>
            <a:ext cx="2395479" cy="2395479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042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2050" name="Picture 2" descr="https://sun9-32.userapi.com/impg/jB0TBq3J9_2tQRUTLvFdi0LyEgwJoAClSbAC2A/SrKDKMvjP6o.jpg?size=561x1080&amp;quality=95&amp;sign=66f7c4515be64f9de95f8a5fd4c4a592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82" y="1994127"/>
            <a:ext cx="3872288" cy="745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38.userapi.com/impg/-taEZx-O0qDua6aIrW2I2hcH7iDzxz-r0yH-QQ/haLWHiq4qC4.jpg?size=526x1080&amp;quality=95&amp;sign=dfcf4e6e0db36cc73150548dcadf0bba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274" y="1586871"/>
            <a:ext cx="3841832" cy="788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62.userapi.com/impg/zDQCnL4MtMwQU5kuW5BEc_IdUENC2472FjK99A/8mnzPcdlb-g.jpg?size=522x1080&amp;quality=95&amp;sign=3839903f012f8fa02f2e02e3b28d7ebc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912" y="1553708"/>
            <a:ext cx="3815961" cy="789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un9-62.userapi.com/impg/AZVzHcZbm62s4QNgpvk9ywceb0dZLkfP8zlW8Q/AzQDaQJrlfA.jpg?size=525x1080&amp;quality=95&amp;sign=f90efc09ab11de49e1960fe2538dd64b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943" y="1698624"/>
            <a:ext cx="3767446" cy="775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</a:t>
            </a:r>
            <a:r>
              <a:rPr lang="en" sz="2800" dirty="0"/>
              <a:t>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Наставник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Евгения </a:t>
            </a:r>
            <a:r>
              <a:rPr lang="ru-RU" dirty="0" err="1"/>
              <a:t>Береславец</a:t>
            </a:r>
            <a:endParaRPr lang="ru-RU" dirty="0"/>
          </a:p>
          <a:p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smtClean="0"/>
              <a:t>Лидер</a:t>
            </a:r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smtClean="0"/>
              <a:t>Ячменева Дарья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=""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 smtClean="0"/>
              <a:t>Администратор</a:t>
            </a:r>
            <a:endParaRPr lang="ru-RU" dirty="0"/>
          </a:p>
        </p:txBody>
      </p:sp>
      <p:sp>
        <p:nvSpPr>
          <p:cNvPr id="30" name="Текст 29">
            <a:extLst>
              <a:ext uri="{FF2B5EF4-FFF2-40B4-BE49-F238E27FC236}">
                <a16:creationId xmlns=""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err="1" smtClean="0"/>
              <a:t>Колчакова</a:t>
            </a:r>
            <a:r>
              <a:rPr lang="ru-RU" smtClean="0"/>
              <a:t> Анастасия</a:t>
            </a:r>
            <a:endParaRPr lang="ru-RU" dirty="0"/>
          </a:p>
        </p:txBody>
      </p:sp>
      <p:pic>
        <p:nvPicPr>
          <p:cNvPr id="16" name="Picture 2" descr="https://sun9-47.userapi.com/impg/G8rBBbmgWDSWNk4k8do8vxMsWKTurxpNzjJz2Q/rvBl-ujV_Ns.jpg?size=1280x1280&amp;quality=95&amp;sign=761bfe96ba61569baa2102bbb1d4983b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5827" y="304178"/>
            <a:ext cx="2395479" cy="2395479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Евгения Береславец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 bwMode="auto">
          <a:xfrm>
            <a:off x="1657350" y="3862614"/>
            <a:ext cx="2139950" cy="214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un9-23.userapi.com/impg/jc-7m48EnkARxi-hxAoRy80monE1hsdSt2gbvQ/hfD7xf2H-OA.jpg?size=810x1080&amp;quality=95&amp;sign=61a7e664bdefc57421370d6c529ce790&amp;type=album"/>
          <p:cNvPicPr>
            <a:picLocks noGrp="1" noChangeAspect="1" noChangeArrowheads="1"/>
          </p:cNvPicPr>
          <p:nvPr>
            <p:ph type="pic" sz="quarter" idx="2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sun4-21.userapi.com/impg/JFVssh6aBLMBBP2NeZ6cgfBbpPFYepIsLhlzFQ/FK0Dxs40iRw.jpg?size=810x1080&amp;quality=95&amp;sign=0678bb1b984e07bcc02b3dd28dff5109&amp;type=album"/>
          <p:cNvPicPr>
            <a:picLocks noGrp="1" noChangeAspect="1" noChangeArrowheads="1"/>
          </p:cNvPicPr>
          <p:nvPr>
            <p:ph type="pic" sz="quarter" idx="2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5731" y="1723200"/>
            <a:ext cx="8793162" cy="7554912"/>
          </a:xfrm>
        </p:spPr>
        <p:txBody>
          <a:bodyPr/>
          <a:lstStyle/>
          <a:p>
            <a:r>
              <a:rPr lang="ru-RU" sz="3200" dirty="0"/>
              <a:t>1. Определение потребностей пользователей: исследование целевой аудитории, выявление основных проблем и потребностей пользователей в области переработки вторсырья.</a:t>
            </a:r>
            <a:br>
              <a:rPr lang="ru-RU" sz="3200" dirty="0"/>
            </a:br>
            <a:r>
              <a:rPr lang="ru-RU" sz="3200" dirty="0"/>
              <a:t>2. Разработка функционала приложения: создание карты пунктов приема вторсырья, информации о типах принимаемых отходов и возможности регистрации пользователя.</a:t>
            </a:r>
            <a:br>
              <a:rPr lang="ru-RU" sz="3200" dirty="0"/>
            </a:br>
            <a:r>
              <a:rPr lang="ru-RU" sz="3200" dirty="0"/>
              <a:t>3. Интеграция с другими сервисами: возможность взаимодействия с другими эко-сервисами и организациями, занимающимися переработкой вторсырья.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00824" y="2985943"/>
            <a:ext cx="8793162" cy="7554912"/>
          </a:xfrm>
        </p:spPr>
        <p:txBody>
          <a:bodyPr/>
          <a:lstStyle/>
          <a:p>
            <a:r>
              <a:rPr lang="ru-RU" sz="3200" dirty="0"/>
              <a:t>4. Создание удобного и интуитивно понятного интерфейса: приложение должно быть простым в использовании и понятным для всех пользователей.</a:t>
            </a:r>
            <a:br>
              <a:rPr lang="ru-RU" sz="3200" dirty="0"/>
            </a:br>
            <a:r>
              <a:rPr lang="ru-RU" sz="3200" dirty="0"/>
              <a:t>5. Маркетинг и продвижение: разработка стратегии продвижения приложения, включая рекламу, социальные сети и партнерские программы.</a:t>
            </a:r>
            <a:br>
              <a:rPr lang="ru-RU" sz="3200" dirty="0"/>
            </a:br>
            <a:r>
              <a:rPr lang="ru-RU" sz="3200" dirty="0"/>
              <a:t>6. Поддержка пользователей: создание службы поддержки для решения возникающих вопросов и проблем пользователей.</a:t>
            </a:r>
            <a:br>
              <a:rPr lang="ru-RU" sz="3200" dirty="0"/>
            </a:br>
            <a:r>
              <a:rPr lang="ru-RU" sz="3200" dirty="0"/>
              <a:t>7. Анализ и улучшение приложения: постоянное отслеживание отзывов пользователей и улучшение функционала приложения на основе полученных данных.</a:t>
            </a:r>
          </a:p>
          <a:p>
            <a:endParaRPr lang="ru-RU" dirty="0"/>
          </a:p>
        </p:txBody>
      </p:sp>
      <p:pic>
        <p:nvPicPr>
          <p:cNvPr id="7" name="Picture 2" descr="https://sun9-47.userapi.com/impg/G8rBBbmgWDSWNk4k8do8vxMsWKTurxpNzjJz2Q/rvBl-ujV_Ns.jpg?size=1280x1280&amp;quality=95&amp;sign=761bfe96ba61569baa2102bbb1d4983b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5827" y="304178"/>
            <a:ext cx="2395479" cy="2395479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Телефон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ru-RU" sz="2800" u="sng" dirty="0" smtClean="0"/>
              <a:t>904</a:t>
            </a:r>
            <a:r>
              <a:rPr lang="ru-RU" sz="2800" dirty="0" smtClean="0"/>
              <a:t>) </a:t>
            </a:r>
            <a:r>
              <a:rPr lang="ru-RU" sz="2800" u="sng" dirty="0" smtClean="0"/>
              <a:t>963-40-48</a:t>
            </a:r>
            <a:endParaRPr lang="ru-RU" sz="2800" u="sng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dkiseleva082001@mail.ru</a:t>
            </a:r>
            <a:endParaRPr lang="ru-RU" sz="2800" dirty="0"/>
          </a:p>
        </p:txBody>
      </p:sp>
      <p:pic>
        <p:nvPicPr>
          <p:cNvPr id="5" name="Picture 2" descr="https://sun9-47.userapi.com/impg/G8rBBbmgWDSWNk4k8do8vxMsWKTurxpNzjJz2Q/rvBl-ujV_Ns.jpg?size=1280x1280&amp;quality=95&amp;sign=761bfe96ba61569baa2102bbb1d4983b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2741" y="1240659"/>
            <a:ext cx="7508287" cy="7508287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3830</TotalTime>
  <Words>355</Words>
  <Application>Microsoft Office PowerPoint</Application>
  <PresentationFormat>Произвольный</PresentationFormat>
  <Paragraphs>36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ОБЛОЖКИ</vt:lpstr>
      <vt:lpstr>РАЗДЕЛИТЕЛИ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Бизнес-модель</vt:lpstr>
      <vt:lpstr>Финансовый план проекта 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ПК</cp:lastModifiedBy>
  <cp:revision>235</cp:revision>
  <dcterms:created xsi:type="dcterms:W3CDTF">2021-03-01T12:07:13Z</dcterms:created>
  <dcterms:modified xsi:type="dcterms:W3CDTF">2023-12-07T08:27:21Z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