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60" r:id="rId6"/>
    <p:sldId id="305" r:id="rId7"/>
    <p:sldId id="295" r:id="rId8"/>
    <p:sldId id="304" r:id="rId9"/>
    <p:sldId id="297" r:id="rId10"/>
    <p:sldId id="306" r:id="rId11"/>
    <p:sldId id="298" r:id="rId12"/>
    <p:sldId id="299" r:id="rId13"/>
    <p:sldId id="300" r:id="rId14"/>
    <p:sldId id="301" r:id="rId15"/>
    <p:sldId id="302" r:id="rId16"/>
    <p:sldId id="3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604" autoAdjust="0"/>
  </p:normalViewPr>
  <p:slideViewPr>
    <p:cSldViewPr snapToGrid="0">
      <p:cViewPr>
        <p:scale>
          <a:sx n="40" d="100"/>
          <a:sy n="40" d="100"/>
        </p:scale>
        <p:origin x="912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82781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jpeg"/><Relationship Id="rId11" Type="http://schemas.openxmlformats.org/officeDocument/2006/relationships/image" Target="../media/image40.png"/><Relationship Id="rId5" Type="http://schemas.openxmlformats.org/officeDocument/2006/relationships/image" Target="../media/image34.jpe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jpe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28.png"/><Relationship Id="rId4" Type="http://schemas.openxmlformats.org/officeDocument/2006/relationships/image" Target="../media/image5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t.2035.university/project/morskoj-marker" TargetMode="External"/><Relationship Id="rId2" Type="http://schemas.openxmlformats.org/officeDocument/2006/relationships/hyperlink" Target="https://www.mariners.global/" TargetMode="Externa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ideas.roscongress.org/improject-16466/ideas/26768" TargetMode="Externa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4946073"/>
            <a:ext cx="7400004" cy="3171782"/>
          </a:xfrm>
        </p:spPr>
        <p:txBody>
          <a:bodyPr>
            <a:normAutofit fontScale="90000"/>
          </a:bodyPr>
          <a:lstStyle/>
          <a:p>
            <a:r>
              <a:rPr lang="ru-RU" dirty="0"/>
              <a:t>Глобальный приоритет России в </a:t>
            </a:r>
            <a:br>
              <a:rPr lang="ru-RU" dirty="0"/>
            </a:br>
            <a:r>
              <a:rPr lang="ru-RU" dirty="0"/>
              <a:t>акватории мирового </a:t>
            </a:r>
            <a:r>
              <a:rPr lang="ru-RU" dirty="0" smtClean="0"/>
              <a:t>океана - морской </a:t>
            </a:r>
            <a:r>
              <a:rPr lang="ru-RU" dirty="0" smtClean="0"/>
              <a:t>маркер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8878341"/>
            <a:ext cx="7400004" cy="2488447"/>
          </a:xfrm>
        </p:spPr>
        <p:txBody>
          <a:bodyPr/>
          <a:lstStyle/>
          <a:p>
            <a:r>
              <a:rPr lang="ru-RU" dirty="0" smtClean="0"/>
              <a:t>Лидер проекта: А.В. Титов</a:t>
            </a:r>
          </a:p>
          <a:p>
            <a:r>
              <a:rPr lang="ru-RU" dirty="0" smtClean="0"/>
              <a:t>генеральный директор </a:t>
            </a:r>
          </a:p>
          <a:p>
            <a:r>
              <a:rPr lang="ru-RU" dirty="0" smtClean="0"/>
              <a:t>ООО «НТК «</a:t>
            </a:r>
            <a:r>
              <a:rPr lang="ru-RU" dirty="0" err="1" smtClean="0"/>
              <a:t>МорРоботСистем</a:t>
            </a:r>
            <a:r>
              <a:rPr lang="ru-RU" dirty="0" smtClean="0"/>
              <a:t>» (г. Астрахань)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v.1.0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12700" marR="5080">
              <a:lnSpc>
                <a:spcPts val="3300"/>
              </a:lnSpc>
              <a:spcBef>
                <a:spcPts val="755"/>
              </a:spcBef>
              <a:tabLst>
                <a:tab pos="1482090" algn="l"/>
              </a:tabLst>
            </a:pPr>
            <a:r>
              <a:rPr lang="ru-RU" dirty="0">
                <a:cs typeface="Arial"/>
              </a:rPr>
              <a:t>МОРСКОЙ РОБОТ — ИДЕАЛЬНОЕ РЕШЕНИЕ  </a:t>
            </a:r>
            <a:r>
              <a:rPr lang="ru-RU" dirty="0" smtClean="0">
                <a:cs typeface="Arial"/>
              </a:rPr>
              <a:t>ЗАДАЧ ИССЛЕДОВАНИЯ </a:t>
            </a:r>
            <a:r>
              <a:rPr lang="ru-RU" dirty="0">
                <a:cs typeface="Arial"/>
              </a:rPr>
              <a:t>АКВАТОРИЙ</a:t>
            </a:r>
            <a:endParaRPr lang="ru-RU" dirty="0">
              <a:cs typeface="Arial"/>
            </a:endParaRP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grpSp>
        <p:nvGrpSpPr>
          <p:cNvPr id="6" name="object 4"/>
          <p:cNvGrpSpPr/>
          <p:nvPr/>
        </p:nvGrpSpPr>
        <p:grpSpPr>
          <a:xfrm>
            <a:off x="654695" y="2758420"/>
            <a:ext cx="8705873" cy="4508658"/>
            <a:chOff x="942379" y="1622987"/>
            <a:chExt cx="19161760" cy="12596495"/>
          </a:xfrm>
        </p:grpSpPr>
        <p:sp>
          <p:nvSpPr>
            <p:cNvPr id="7" name="object 5"/>
            <p:cNvSpPr/>
            <p:nvPr/>
          </p:nvSpPr>
          <p:spPr>
            <a:xfrm>
              <a:off x="942379" y="1633458"/>
              <a:ext cx="2774950" cy="0"/>
            </a:xfrm>
            <a:custGeom>
              <a:avLst/>
              <a:gdLst/>
              <a:ahLst/>
              <a:cxnLst/>
              <a:rect l="l" t="t" r="r" b="b"/>
              <a:pathLst>
                <a:path w="2774950">
                  <a:moveTo>
                    <a:pt x="0" y="0"/>
                  </a:moveTo>
                  <a:lnTo>
                    <a:pt x="2774784" y="0"/>
                  </a:lnTo>
                </a:path>
              </a:pathLst>
            </a:custGeom>
            <a:ln w="20941">
              <a:solidFill>
                <a:srgbClr val="FF3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954662" y="5057437"/>
              <a:ext cx="8393514" cy="5074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9273979" y="5057437"/>
              <a:ext cx="4196751" cy="507491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13921775" y="5057437"/>
              <a:ext cx="4196751" cy="507491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17775578" y="9303042"/>
              <a:ext cx="2328545" cy="4916805"/>
            </a:xfrm>
            <a:custGeom>
              <a:avLst/>
              <a:gdLst/>
              <a:ahLst/>
              <a:cxnLst/>
              <a:rect l="l" t="t" r="r" b="b"/>
              <a:pathLst>
                <a:path w="2328544" h="4916805">
                  <a:moveTo>
                    <a:pt x="2328520" y="0"/>
                  </a:moveTo>
                  <a:lnTo>
                    <a:pt x="2284238" y="2348"/>
                  </a:lnTo>
                  <a:lnTo>
                    <a:pt x="2233337" y="5712"/>
                  </a:lnTo>
                  <a:lnTo>
                    <a:pt x="2182908" y="9717"/>
                  </a:lnTo>
                  <a:lnTo>
                    <a:pt x="2132957" y="14361"/>
                  </a:lnTo>
                  <a:lnTo>
                    <a:pt x="2083485" y="19646"/>
                  </a:lnTo>
                  <a:lnTo>
                    <a:pt x="2034498" y="25571"/>
                  </a:lnTo>
                  <a:lnTo>
                    <a:pt x="1985998" y="32137"/>
                  </a:lnTo>
                  <a:lnTo>
                    <a:pt x="1937990" y="39343"/>
                  </a:lnTo>
                  <a:lnTo>
                    <a:pt x="1890478" y="47189"/>
                  </a:lnTo>
                  <a:lnTo>
                    <a:pt x="1843464" y="55676"/>
                  </a:lnTo>
                  <a:lnTo>
                    <a:pt x="1796952" y="64803"/>
                  </a:lnTo>
                  <a:lnTo>
                    <a:pt x="1750948" y="74571"/>
                  </a:lnTo>
                  <a:lnTo>
                    <a:pt x="1705453" y="84979"/>
                  </a:lnTo>
                  <a:lnTo>
                    <a:pt x="1660472" y="96028"/>
                  </a:lnTo>
                  <a:lnTo>
                    <a:pt x="1616008" y="107718"/>
                  </a:lnTo>
                  <a:lnTo>
                    <a:pt x="1572066" y="120048"/>
                  </a:lnTo>
                  <a:lnTo>
                    <a:pt x="1528648" y="133019"/>
                  </a:lnTo>
                  <a:lnTo>
                    <a:pt x="1485759" y="146630"/>
                  </a:lnTo>
                  <a:lnTo>
                    <a:pt x="1443403" y="160883"/>
                  </a:lnTo>
                  <a:lnTo>
                    <a:pt x="1401582" y="175776"/>
                  </a:lnTo>
                  <a:lnTo>
                    <a:pt x="1360302" y="191310"/>
                  </a:lnTo>
                  <a:lnTo>
                    <a:pt x="1319565" y="207485"/>
                  </a:lnTo>
                  <a:lnTo>
                    <a:pt x="1279375" y="224301"/>
                  </a:lnTo>
                  <a:lnTo>
                    <a:pt x="1239735" y="241758"/>
                  </a:lnTo>
                  <a:lnTo>
                    <a:pt x="1200651" y="259856"/>
                  </a:lnTo>
                  <a:lnTo>
                    <a:pt x="1162125" y="278595"/>
                  </a:lnTo>
                  <a:lnTo>
                    <a:pt x="1124161" y="297975"/>
                  </a:lnTo>
                  <a:lnTo>
                    <a:pt x="1086762" y="317996"/>
                  </a:lnTo>
                  <a:lnTo>
                    <a:pt x="1049933" y="338658"/>
                  </a:lnTo>
                  <a:lnTo>
                    <a:pt x="1013678" y="359962"/>
                  </a:lnTo>
                  <a:lnTo>
                    <a:pt x="977999" y="381907"/>
                  </a:lnTo>
                  <a:lnTo>
                    <a:pt x="942901" y="404493"/>
                  </a:lnTo>
                  <a:lnTo>
                    <a:pt x="908387" y="427720"/>
                  </a:lnTo>
                  <a:lnTo>
                    <a:pt x="874461" y="451588"/>
                  </a:lnTo>
                  <a:lnTo>
                    <a:pt x="841127" y="476099"/>
                  </a:lnTo>
                  <a:lnTo>
                    <a:pt x="808388" y="501250"/>
                  </a:lnTo>
                  <a:lnTo>
                    <a:pt x="776249" y="527043"/>
                  </a:lnTo>
                  <a:lnTo>
                    <a:pt x="744712" y="553477"/>
                  </a:lnTo>
                  <a:lnTo>
                    <a:pt x="713782" y="580553"/>
                  </a:lnTo>
                  <a:lnTo>
                    <a:pt x="683463" y="608271"/>
                  </a:lnTo>
                  <a:lnTo>
                    <a:pt x="653757" y="636630"/>
                  </a:lnTo>
                  <a:lnTo>
                    <a:pt x="624669" y="665631"/>
                  </a:lnTo>
                  <a:lnTo>
                    <a:pt x="596203" y="695273"/>
                  </a:lnTo>
                  <a:lnTo>
                    <a:pt x="568361" y="725557"/>
                  </a:lnTo>
                  <a:lnTo>
                    <a:pt x="541149" y="756483"/>
                  </a:lnTo>
                  <a:lnTo>
                    <a:pt x="514569" y="788051"/>
                  </a:lnTo>
                  <a:lnTo>
                    <a:pt x="488626" y="820261"/>
                  </a:lnTo>
                  <a:lnTo>
                    <a:pt x="463322" y="853112"/>
                  </a:lnTo>
                  <a:lnTo>
                    <a:pt x="438663" y="886605"/>
                  </a:lnTo>
                  <a:lnTo>
                    <a:pt x="414650" y="920741"/>
                  </a:lnTo>
                  <a:lnTo>
                    <a:pt x="391289" y="955518"/>
                  </a:lnTo>
                  <a:lnTo>
                    <a:pt x="368583" y="990937"/>
                  </a:lnTo>
                  <a:lnTo>
                    <a:pt x="346535" y="1026999"/>
                  </a:lnTo>
                  <a:lnTo>
                    <a:pt x="325150" y="1063702"/>
                  </a:lnTo>
                  <a:lnTo>
                    <a:pt x="304431" y="1101048"/>
                  </a:lnTo>
                  <a:lnTo>
                    <a:pt x="284381" y="1139036"/>
                  </a:lnTo>
                  <a:lnTo>
                    <a:pt x="265005" y="1177666"/>
                  </a:lnTo>
                  <a:lnTo>
                    <a:pt x="246306" y="1216938"/>
                  </a:lnTo>
                  <a:lnTo>
                    <a:pt x="228288" y="1256853"/>
                  </a:lnTo>
                  <a:lnTo>
                    <a:pt x="210954" y="1297410"/>
                  </a:lnTo>
                  <a:lnTo>
                    <a:pt x="194309" y="1338609"/>
                  </a:lnTo>
                  <a:lnTo>
                    <a:pt x="178355" y="1380451"/>
                  </a:lnTo>
                  <a:lnTo>
                    <a:pt x="163098" y="1422935"/>
                  </a:lnTo>
                  <a:lnTo>
                    <a:pt x="148540" y="1466061"/>
                  </a:lnTo>
                  <a:lnTo>
                    <a:pt x="134685" y="1509830"/>
                  </a:lnTo>
                  <a:lnTo>
                    <a:pt x="121536" y="1554242"/>
                  </a:lnTo>
                  <a:lnTo>
                    <a:pt x="109099" y="1599296"/>
                  </a:lnTo>
                  <a:lnTo>
                    <a:pt x="97376" y="1644993"/>
                  </a:lnTo>
                  <a:lnTo>
                    <a:pt x="86370" y="1691333"/>
                  </a:lnTo>
                  <a:lnTo>
                    <a:pt x="76087" y="1738315"/>
                  </a:lnTo>
                  <a:lnTo>
                    <a:pt x="66528" y="1785940"/>
                  </a:lnTo>
                  <a:lnTo>
                    <a:pt x="57699" y="1834208"/>
                  </a:lnTo>
                  <a:lnTo>
                    <a:pt x="49603" y="1883119"/>
                  </a:lnTo>
                  <a:lnTo>
                    <a:pt x="42244" y="1932672"/>
                  </a:lnTo>
                  <a:lnTo>
                    <a:pt x="35624" y="1982868"/>
                  </a:lnTo>
                  <a:lnTo>
                    <a:pt x="29749" y="2033708"/>
                  </a:lnTo>
                  <a:lnTo>
                    <a:pt x="24621" y="2085190"/>
                  </a:lnTo>
                  <a:lnTo>
                    <a:pt x="20245" y="2137315"/>
                  </a:lnTo>
                  <a:lnTo>
                    <a:pt x="16624" y="2190084"/>
                  </a:lnTo>
                  <a:lnTo>
                    <a:pt x="13761" y="2243495"/>
                  </a:lnTo>
                  <a:lnTo>
                    <a:pt x="11662" y="2297550"/>
                  </a:lnTo>
                  <a:lnTo>
                    <a:pt x="10328" y="2352247"/>
                  </a:lnTo>
                  <a:lnTo>
                    <a:pt x="9765" y="2407588"/>
                  </a:lnTo>
                  <a:lnTo>
                    <a:pt x="0" y="4916420"/>
                  </a:lnTo>
                  <a:lnTo>
                    <a:pt x="2328520" y="4916420"/>
                  </a:lnTo>
                  <a:lnTo>
                    <a:pt x="2328520" y="0"/>
                  </a:lnTo>
                  <a:close/>
                </a:path>
              </a:pathLst>
            </a:custGeom>
            <a:solidFill>
              <a:srgbClr val="F252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0"/>
          <p:cNvSpPr txBox="1"/>
          <p:nvPr/>
        </p:nvSpPr>
        <p:spPr>
          <a:xfrm>
            <a:off x="942714" y="5963877"/>
            <a:ext cx="1373592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b="1" dirty="0">
                <a:latin typeface="Arial"/>
                <a:cs typeface="Arial"/>
              </a:rPr>
              <a:t>МОНОКОРПУС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3" name="object 11"/>
          <p:cNvSpPr txBox="1"/>
          <p:nvPr/>
        </p:nvSpPr>
        <p:spPr>
          <a:xfrm>
            <a:off x="2722721" y="5963506"/>
            <a:ext cx="134450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dirty="0"/>
              <a:t>КАТАМАРАН</a:t>
            </a:r>
          </a:p>
        </p:txBody>
      </p:sp>
      <p:sp>
        <p:nvSpPr>
          <p:cNvPr id="14" name="object 12"/>
          <p:cNvSpPr txBox="1"/>
          <p:nvPr/>
        </p:nvSpPr>
        <p:spPr>
          <a:xfrm>
            <a:off x="4672738" y="5963135"/>
            <a:ext cx="1273449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dirty="0"/>
              <a:t>ТРИМАРАН</a:t>
            </a:r>
          </a:p>
        </p:txBody>
      </p:sp>
      <p:sp>
        <p:nvSpPr>
          <p:cNvPr id="16" name="object 13"/>
          <p:cNvSpPr txBox="1"/>
          <p:nvPr/>
        </p:nvSpPr>
        <p:spPr>
          <a:xfrm>
            <a:off x="6023072" y="5905768"/>
            <a:ext cx="2905760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b="1" dirty="0"/>
              <a:t>ТРИМАРАН</a:t>
            </a: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b="1" spc="-60" dirty="0">
                <a:latin typeface="Arial"/>
                <a:cs typeface="Arial"/>
              </a:rPr>
              <a:t>дизайн </a:t>
            </a:r>
            <a:r>
              <a:rPr b="1" spc="-185" dirty="0">
                <a:latin typeface="Arial"/>
                <a:cs typeface="Arial"/>
              </a:rPr>
              <a:t>бюро</a:t>
            </a:r>
            <a:r>
              <a:rPr b="1" spc="45" dirty="0">
                <a:latin typeface="Arial"/>
                <a:cs typeface="Arial"/>
              </a:rPr>
              <a:t> </a:t>
            </a:r>
            <a:r>
              <a:rPr b="1" spc="-65" dirty="0">
                <a:latin typeface="Arial"/>
                <a:cs typeface="Arial"/>
              </a:rPr>
              <a:t>Karfidov.lab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6759" t="18709" r="18141" b="17805"/>
          <a:stretch/>
        </p:blipFill>
        <p:spPr>
          <a:xfrm>
            <a:off x="10465634" y="2213811"/>
            <a:ext cx="9470344" cy="51925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30392" r="30770"/>
          <a:stretch/>
        </p:blipFill>
        <p:spPr>
          <a:xfrm>
            <a:off x="10465634" y="7656774"/>
            <a:ext cx="2441359" cy="353415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9249" y="7463214"/>
            <a:ext cx="913776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latin typeface="Roboto"/>
              </a:rPr>
              <a:t>Глобальная сеть </a:t>
            </a:r>
            <a:r>
              <a:rPr lang="ru-RU" sz="3200" b="1" dirty="0" smtClean="0">
                <a:latin typeface="Roboto"/>
              </a:rPr>
              <a:t>роботизированных </a:t>
            </a:r>
            <a:r>
              <a:rPr lang="ru-RU" sz="3200" b="1" dirty="0">
                <a:latin typeface="Roboto"/>
              </a:rPr>
              <a:t>комплексов морского базирования, размещенных в акватории мирового океана. </a:t>
            </a:r>
            <a:endParaRPr lang="ru-RU" sz="3200" b="1" dirty="0" smtClean="0">
              <a:latin typeface="Roboto"/>
            </a:endParaRPr>
          </a:p>
          <a:p>
            <a:r>
              <a:rPr lang="ru-RU" sz="3200" b="1" dirty="0" smtClean="0">
                <a:latin typeface="Roboto"/>
              </a:rPr>
              <a:t>Сеть «морских маркеров», обеспечивающих </a:t>
            </a:r>
            <a:r>
              <a:rPr lang="ru-RU" sz="3200" b="1" dirty="0">
                <a:latin typeface="Roboto"/>
              </a:rPr>
              <a:t>превосходство России в мировом океане.</a:t>
            </a:r>
            <a:endParaRPr lang="ru-RU" sz="3200" b="1" dirty="0"/>
          </a:p>
        </p:txBody>
      </p:sp>
      <p:grpSp>
        <p:nvGrpSpPr>
          <p:cNvPr id="22" name="object 17"/>
          <p:cNvGrpSpPr/>
          <p:nvPr/>
        </p:nvGrpSpPr>
        <p:grpSpPr>
          <a:xfrm>
            <a:off x="17741814" y="8512302"/>
            <a:ext cx="2073275" cy="1449070"/>
            <a:chOff x="17107751" y="11172842"/>
            <a:chExt cx="2073275" cy="1449070"/>
          </a:xfrm>
        </p:grpSpPr>
        <p:sp>
          <p:nvSpPr>
            <p:cNvPr id="23" name="object 18"/>
            <p:cNvSpPr/>
            <p:nvPr/>
          </p:nvSpPr>
          <p:spPr>
            <a:xfrm>
              <a:off x="17107751" y="11172842"/>
              <a:ext cx="2073275" cy="1449070"/>
            </a:xfrm>
            <a:custGeom>
              <a:avLst/>
              <a:gdLst/>
              <a:ahLst/>
              <a:cxnLst/>
              <a:rect l="l" t="t" r="r" b="b"/>
              <a:pathLst>
                <a:path w="2073275" h="1449070">
                  <a:moveTo>
                    <a:pt x="2073235" y="0"/>
                  </a:moveTo>
                  <a:lnTo>
                    <a:pt x="0" y="0"/>
                  </a:lnTo>
                  <a:lnTo>
                    <a:pt x="0" y="1448919"/>
                  </a:lnTo>
                  <a:lnTo>
                    <a:pt x="2073235" y="1448919"/>
                  </a:lnTo>
                  <a:lnTo>
                    <a:pt x="2073235" y="0"/>
                  </a:lnTo>
                  <a:close/>
                </a:path>
              </a:pathLst>
            </a:custGeom>
            <a:solidFill>
              <a:srgbClr val="D3D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9"/>
            <p:cNvSpPr/>
            <p:nvPr/>
          </p:nvSpPr>
          <p:spPr>
            <a:xfrm>
              <a:off x="17311179" y="11399150"/>
              <a:ext cx="979805" cy="738505"/>
            </a:xfrm>
            <a:custGeom>
              <a:avLst/>
              <a:gdLst/>
              <a:ahLst/>
              <a:cxnLst/>
              <a:rect l="l" t="t" r="r" b="b"/>
              <a:pathLst>
                <a:path w="979805" h="738504">
                  <a:moveTo>
                    <a:pt x="140927" y="503314"/>
                  </a:moveTo>
                  <a:lnTo>
                    <a:pt x="0" y="503314"/>
                  </a:lnTo>
                  <a:lnTo>
                    <a:pt x="1507" y="531012"/>
                  </a:lnTo>
                  <a:lnTo>
                    <a:pt x="16577" y="592351"/>
                  </a:lnTo>
                  <a:lnTo>
                    <a:pt x="54408" y="653269"/>
                  </a:lnTo>
                  <a:lnTo>
                    <a:pt x="84366" y="680441"/>
                  </a:lnTo>
                  <a:lnTo>
                    <a:pt x="123024" y="703754"/>
                  </a:lnTo>
                  <a:lnTo>
                    <a:pt x="171384" y="721956"/>
                  </a:lnTo>
                  <a:lnTo>
                    <a:pt x="230451" y="733795"/>
                  </a:lnTo>
                  <a:lnTo>
                    <a:pt x="301226" y="738019"/>
                  </a:lnTo>
                  <a:lnTo>
                    <a:pt x="337780" y="736246"/>
                  </a:lnTo>
                  <a:lnTo>
                    <a:pt x="387361" y="728653"/>
                  </a:lnTo>
                  <a:lnTo>
                    <a:pt x="442755" y="711824"/>
                  </a:lnTo>
                  <a:lnTo>
                    <a:pt x="496749" y="682345"/>
                  </a:lnTo>
                  <a:lnTo>
                    <a:pt x="633716" y="682345"/>
                  </a:lnTo>
                  <a:lnTo>
                    <a:pt x="633765" y="617258"/>
                  </a:lnTo>
                  <a:lnTo>
                    <a:pt x="290535" y="617258"/>
                  </a:lnTo>
                  <a:lnTo>
                    <a:pt x="225721" y="609209"/>
                  </a:lnTo>
                  <a:lnTo>
                    <a:pt x="182461" y="588552"/>
                  </a:lnTo>
                  <a:lnTo>
                    <a:pt x="156648" y="560525"/>
                  </a:lnTo>
                  <a:lnTo>
                    <a:pt x="144173" y="530367"/>
                  </a:lnTo>
                  <a:lnTo>
                    <a:pt x="140927" y="503314"/>
                  </a:lnTo>
                  <a:close/>
                </a:path>
                <a:path w="979805" h="738504">
                  <a:moveTo>
                    <a:pt x="633716" y="682345"/>
                  </a:moveTo>
                  <a:lnTo>
                    <a:pt x="496749" y="682345"/>
                  </a:lnTo>
                  <a:lnTo>
                    <a:pt x="496749" y="719716"/>
                  </a:lnTo>
                  <a:lnTo>
                    <a:pt x="633687" y="719716"/>
                  </a:lnTo>
                  <a:lnTo>
                    <a:pt x="633716" y="682345"/>
                  </a:lnTo>
                  <a:close/>
                </a:path>
                <a:path w="979805" h="738504">
                  <a:moveTo>
                    <a:pt x="847746" y="496529"/>
                  </a:moveTo>
                  <a:lnTo>
                    <a:pt x="690984" y="496529"/>
                  </a:lnTo>
                  <a:lnTo>
                    <a:pt x="815441" y="719716"/>
                  </a:lnTo>
                  <a:lnTo>
                    <a:pt x="979729" y="719716"/>
                  </a:lnTo>
                  <a:lnTo>
                    <a:pt x="847746" y="496529"/>
                  </a:lnTo>
                  <a:close/>
                </a:path>
                <a:path w="979805" h="738504">
                  <a:moveTo>
                    <a:pt x="281886" y="0"/>
                  </a:moveTo>
                  <a:lnTo>
                    <a:pt x="212443" y="4842"/>
                  </a:lnTo>
                  <a:lnTo>
                    <a:pt x="155506" y="18303"/>
                  </a:lnTo>
                  <a:lnTo>
                    <a:pt x="110077" y="38667"/>
                  </a:lnTo>
                  <a:lnTo>
                    <a:pt x="74807" y="64376"/>
                  </a:lnTo>
                  <a:lnTo>
                    <a:pt x="48581" y="93766"/>
                  </a:lnTo>
                  <a:lnTo>
                    <a:pt x="18567" y="157045"/>
                  </a:lnTo>
                  <a:lnTo>
                    <a:pt x="10648" y="215407"/>
                  </a:lnTo>
                  <a:lnTo>
                    <a:pt x="15367" y="264640"/>
                  </a:lnTo>
                  <a:lnTo>
                    <a:pt x="29249" y="306350"/>
                  </a:lnTo>
                  <a:lnTo>
                    <a:pt x="51881" y="340879"/>
                  </a:lnTo>
                  <a:lnTo>
                    <a:pt x="82851" y="368567"/>
                  </a:lnTo>
                  <a:lnTo>
                    <a:pt x="121745" y="389755"/>
                  </a:lnTo>
                  <a:lnTo>
                    <a:pt x="168151" y="404783"/>
                  </a:lnTo>
                  <a:lnTo>
                    <a:pt x="310011" y="439515"/>
                  </a:lnTo>
                  <a:lnTo>
                    <a:pt x="361636" y="453106"/>
                  </a:lnTo>
                  <a:lnTo>
                    <a:pt x="402245" y="469227"/>
                  </a:lnTo>
                  <a:lnTo>
                    <a:pt x="428823" y="492222"/>
                  </a:lnTo>
                  <a:lnTo>
                    <a:pt x="438353" y="526434"/>
                  </a:lnTo>
                  <a:lnTo>
                    <a:pt x="425100" y="571618"/>
                  </a:lnTo>
                  <a:lnTo>
                    <a:pt x="390693" y="599395"/>
                  </a:lnTo>
                  <a:lnTo>
                    <a:pt x="343162" y="613398"/>
                  </a:lnTo>
                  <a:lnTo>
                    <a:pt x="290535" y="617258"/>
                  </a:lnTo>
                  <a:lnTo>
                    <a:pt x="633765" y="617258"/>
                  </a:lnTo>
                  <a:lnTo>
                    <a:pt x="633813" y="555396"/>
                  </a:lnTo>
                  <a:lnTo>
                    <a:pt x="690984" y="496529"/>
                  </a:lnTo>
                  <a:lnTo>
                    <a:pt x="847746" y="496529"/>
                  </a:lnTo>
                  <a:lnTo>
                    <a:pt x="791169" y="400856"/>
                  </a:lnTo>
                  <a:lnTo>
                    <a:pt x="794624" y="397076"/>
                  </a:lnTo>
                  <a:lnTo>
                    <a:pt x="633813" y="397076"/>
                  </a:lnTo>
                  <a:lnTo>
                    <a:pt x="633813" y="357727"/>
                  </a:lnTo>
                  <a:lnTo>
                    <a:pt x="496749" y="357727"/>
                  </a:lnTo>
                  <a:lnTo>
                    <a:pt x="473279" y="345729"/>
                  </a:lnTo>
                  <a:lnTo>
                    <a:pt x="448169" y="335653"/>
                  </a:lnTo>
                  <a:lnTo>
                    <a:pt x="421803" y="327122"/>
                  </a:lnTo>
                  <a:lnTo>
                    <a:pt x="394563" y="319759"/>
                  </a:lnTo>
                  <a:lnTo>
                    <a:pt x="222621" y="278180"/>
                  </a:lnTo>
                  <a:lnTo>
                    <a:pt x="198578" y="271579"/>
                  </a:lnTo>
                  <a:lnTo>
                    <a:pt x="174206" y="259549"/>
                  </a:lnTo>
                  <a:lnTo>
                    <a:pt x="155320" y="238485"/>
                  </a:lnTo>
                  <a:lnTo>
                    <a:pt x="147733" y="204779"/>
                  </a:lnTo>
                  <a:lnTo>
                    <a:pt x="159092" y="165139"/>
                  </a:lnTo>
                  <a:lnTo>
                    <a:pt x="188308" y="139177"/>
                  </a:lnTo>
                  <a:lnTo>
                    <a:pt x="228086" y="124993"/>
                  </a:lnTo>
                  <a:lnTo>
                    <a:pt x="271133" y="120687"/>
                  </a:lnTo>
                  <a:lnTo>
                    <a:pt x="633813" y="120687"/>
                  </a:lnTo>
                  <a:lnTo>
                    <a:pt x="633813" y="78227"/>
                  </a:lnTo>
                  <a:lnTo>
                    <a:pt x="496749" y="78227"/>
                  </a:lnTo>
                  <a:lnTo>
                    <a:pt x="468505" y="52983"/>
                  </a:lnTo>
                  <a:lnTo>
                    <a:pt x="433465" y="31444"/>
                  </a:lnTo>
                  <a:lnTo>
                    <a:pt x="391061" y="14704"/>
                  </a:lnTo>
                  <a:lnTo>
                    <a:pt x="340724" y="3858"/>
                  </a:lnTo>
                  <a:lnTo>
                    <a:pt x="281886" y="0"/>
                  </a:lnTo>
                  <a:close/>
                </a:path>
                <a:path w="979805" h="738504">
                  <a:moveTo>
                    <a:pt x="974818" y="199899"/>
                  </a:moveTo>
                  <a:lnTo>
                    <a:pt x="806656" y="199899"/>
                  </a:lnTo>
                  <a:lnTo>
                    <a:pt x="633813" y="397076"/>
                  </a:lnTo>
                  <a:lnTo>
                    <a:pt x="794624" y="397076"/>
                  </a:lnTo>
                  <a:lnTo>
                    <a:pt x="974818" y="199899"/>
                  </a:lnTo>
                  <a:close/>
                </a:path>
                <a:path w="979805" h="738504">
                  <a:moveTo>
                    <a:pt x="633813" y="120687"/>
                  </a:moveTo>
                  <a:lnTo>
                    <a:pt x="271133" y="120687"/>
                  </a:lnTo>
                  <a:lnTo>
                    <a:pt x="334985" y="128683"/>
                  </a:lnTo>
                  <a:lnTo>
                    <a:pt x="376072" y="148927"/>
                  </a:lnTo>
                  <a:lnTo>
                    <a:pt x="399614" y="175803"/>
                  </a:lnTo>
                  <a:lnTo>
                    <a:pt x="410827" y="203691"/>
                  </a:lnTo>
                  <a:lnTo>
                    <a:pt x="414929" y="226977"/>
                  </a:lnTo>
                  <a:lnTo>
                    <a:pt x="496749" y="226977"/>
                  </a:lnTo>
                  <a:lnTo>
                    <a:pt x="496749" y="357727"/>
                  </a:lnTo>
                  <a:lnTo>
                    <a:pt x="633813" y="357727"/>
                  </a:lnTo>
                  <a:lnTo>
                    <a:pt x="633813" y="120687"/>
                  </a:lnTo>
                  <a:close/>
                </a:path>
                <a:path w="979805" h="738504">
                  <a:moveTo>
                    <a:pt x="633813" y="18303"/>
                  </a:moveTo>
                  <a:lnTo>
                    <a:pt x="496749" y="18303"/>
                  </a:lnTo>
                  <a:lnTo>
                    <a:pt x="496749" y="78227"/>
                  </a:lnTo>
                  <a:lnTo>
                    <a:pt x="633813" y="78227"/>
                  </a:lnTo>
                  <a:lnTo>
                    <a:pt x="633813" y="18303"/>
                  </a:lnTo>
                  <a:close/>
                </a:path>
              </a:pathLst>
            </a:custGeom>
            <a:solidFill>
              <a:srgbClr val="6C6B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0"/>
            <p:cNvSpPr/>
            <p:nvPr/>
          </p:nvSpPr>
          <p:spPr>
            <a:xfrm>
              <a:off x="17297860" y="12171084"/>
              <a:ext cx="367831" cy="23630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1"/>
            <p:cNvSpPr/>
            <p:nvPr/>
          </p:nvSpPr>
          <p:spPr>
            <a:xfrm>
              <a:off x="17690277" y="12230077"/>
              <a:ext cx="165576" cy="17797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2"/>
            <p:cNvSpPr/>
            <p:nvPr/>
          </p:nvSpPr>
          <p:spPr>
            <a:xfrm>
              <a:off x="17877769" y="12230077"/>
              <a:ext cx="504633" cy="17731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3"/>
            <p:cNvSpPr/>
            <p:nvPr/>
          </p:nvSpPr>
          <p:spPr>
            <a:xfrm>
              <a:off x="18416151" y="12234977"/>
              <a:ext cx="157712" cy="16817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4"/>
            <p:cNvSpPr/>
            <p:nvPr/>
          </p:nvSpPr>
          <p:spPr>
            <a:xfrm>
              <a:off x="18608323" y="12234977"/>
              <a:ext cx="171471" cy="16817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26" name="Picture 2" descr="ИРНИТУ-Фирменный стиль ИРНИТУ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993" y="8709234"/>
            <a:ext cx="47625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15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Мировой океан: изучение, освоение, охрана и защи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9770" y="2526633"/>
            <a:ext cx="4267199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3607" t="25124" r="25376" b="24099"/>
          <a:stretch/>
        </p:blipFill>
        <p:spPr>
          <a:xfrm>
            <a:off x="410691" y="2526633"/>
            <a:ext cx="13795261" cy="77196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389770" y="6214388"/>
            <a:ext cx="537895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Roboto"/>
              </a:rPr>
              <a:t>«В Мировом океане сосредоточены и минеральные ресурсы, и колоссальные биологические, которые могут решить все продовольственные проблемы </a:t>
            </a:r>
            <a:r>
              <a:rPr lang="ru-RU" sz="3200" b="1" dirty="0">
                <a:latin typeface="Roboto"/>
              </a:rPr>
              <a:t>мира».</a:t>
            </a:r>
            <a:endParaRPr lang="ru-RU" sz="3200" b="1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r>
              <a:rPr lang="ru-RU" sz="2400" b="1" dirty="0">
                <a:solidFill>
                  <a:srgbClr val="000000"/>
                </a:solidFill>
                <a:latin typeface="Roboto"/>
                <a:ea typeface="Arial"/>
                <a:cs typeface="Arial"/>
                <a:sym typeface="Arial"/>
              </a:rPr>
              <a:t>Отсутствие необходимого объема информации для принятия решений, сокращение издержек для </a:t>
            </a:r>
            <a:r>
              <a:rPr lang="ru-RU" sz="2400" b="1" dirty="0" smtClean="0">
                <a:solidFill>
                  <a:srgbClr val="000000"/>
                </a:solidFill>
                <a:latin typeface="Roboto"/>
                <a:ea typeface="Arial"/>
                <a:cs typeface="Arial"/>
                <a:sym typeface="Arial"/>
              </a:rPr>
              <a:t>получения данных </a:t>
            </a:r>
            <a:r>
              <a:rPr lang="ru-RU" sz="2400" b="1" dirty="0">
                <a:solidFill>
                  <a:srgbClr val="000000"/>
                </a:solidFill>
                <a:latin typeface="Roboto"/>
                <a:ea typeface="Arial"/>
                <a:cs typeface="Arial"/>
                <a:sym typeface="Arial"/>
              </a:rPr>
              <a:t>данных </a:t>
            </a:r>
            <a:endParaRPr lang="ru-RU" sz="2400" b="1" dirty="0">
              <a:solidFill>
                <a:srgbClr val="000000"/>
              </a:solidFill>
              <a:latin typeface="Roboto"/>
              <a:ea typeface="Arial"/>
              <a:cs typeface="Arial"/>
              <a:sym typeface="Arial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pic>
        <p:nvPicPr>
          <p:cNvPr id="7" name="Picture 6" descr="https://energybase.ru/processed_images/source/1932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88" y="3380198"/>
            <a:ext cx="3323495" cy="190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87096" y="3552253"/>
            <a:ext cx="57575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kern="1200" dirty="0">
                <a:latin typeface="Roboto"/>
              </a:rPr>
              <a:t>Экологическое сопровождение </a:t>
            </a:r>
            <a:r>
              <a:rPr lang="ru-RU" sz="2400" b="1" kern="1200" dirty="0" err="1">
                <a:latin typeface="Roboto"/>
              </a:rPr>
              <a:t>нефтегазодобычи</a:t>
            </a:r>
            <a:r>
              <a:rPr lang="ru-RU" sz="2400" b="1" kern="1200" dirty="0">
                <a:latin typeface="Roboto"/>
              </a:rPr>
              <a:t> на шельфе и морской транспортировки углеводородов</a:t>
            </a:r>
          </a:p>
        </p:txBody>
      </p:sp>
      <p:pic>
        <p:nvPicPr>
          <p:cNvPr id="9" name="Picture 2" descr="http://www.kaspnirh.ru/lib/u/n/00/02/rajon_issledovanij_nis_gidrobiolog.png"/>
          <p:cNvPicPr>
            <a:picLocks noChangeAspect="1" noChangeArrowheads="1"/>
          </p:cNvPicPr>
          <p:nvPr/>
        </p:nvPicPr>
        <p:blipFill rotWithShape="1">
          <a:blip r:embed="rId3" cstate="print"/>
          <a:srcRect t="3911" b="18111"/>
          <a:stretch/>
        </p:blipFill>
        <p:spPr bwMode="auto">
          <a:xfrm>
            <a:off x="795188" y="5643621"/>
            <a:ext cx="3725851" cy="255967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695192" y="5857341"/>
            <a:ext cx="4873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kern="1200" dirty="0">
                <a:latin typeface="Roboto"/>
              </a:rPr>
              <a:t>Фиксирование и оценка пространственного распределения биомассы рыб в заданных акваториях </a:t>
            </a:r>
            <a:endParaRPr lang="ru-RU" sz="2400" b="1" kern="1200" dirty="0">
              <a:latin typeface="Roboto"/>
            </a:endParaRPr>
          </a:p>
        </p:txBody>
      </p:sp>
      <p:pic>
        <p:nvPicPr>
          <p:cNvPr id="3074" name="Picture 2" descr="Триумф подводной археологии | Эльвира - русский гид по Вероне - экскурси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85" y="8404058"/>
            <a:ext cx="2457450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14468" y="8867989"/>
            <a:ext cx="66331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kern="1200" dirty="0">
                <a:latin typeface="Roboto"/>
              </a:rPr>
              <a:t>Геоморфологические и гидрологические исследования акватории, в пределах проведения подводной археологической разведки </a:t>
            </a:r>
          </a:p>
        </p:txBody>
      </p:sp>
      <p:pic>
        <p:nvPicPr>
          <p:cNvPr id="13" name="Picture 2" descr="iXblue DriX Multi-Purpose Autonomous USV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0" b="13000"/>
          <a:stretch/>
        </p:blipFill>
        <p:spPr bwMode="auto">
          <a:xfrm>
            <a:off x="11358529" y="2765551"/>
            <a:ext cx="3181414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2134164" y="5176893"/>
            <a:ext cx="20120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1200" dirty="0" err="1">
                <a:latin typeface="Roboto"/>
              </a:rPr>
              <a:t>iXblue</a:t>
            </a:r>
            <a:r>
              <a:rPr lang="en-US" sz="2400" b="1" kern="1200" dirty="0">
                <a:latin typeface="Roboto"/>
              </a:rPr>
              <a:t> - </a:t>
            </a:r>
            <a:r>
              <a:rPr lang="en-US" sz="2400" b="1" kern="1200" dirty="0" err="1">
                <a:latin typeface="Roboto"/>
              </a:rPr>
              <a:t>DriX</a:t>
            </a:r>
            <a:endParaRPr lang="ru-RU" sz="2400" b="1" kern="1200" dirty="0">
              <a:latin typeface="Roboto"/>
            </a:endParaRPr>
          </a:p>
        </p:txBody>
      </p:sp>
      <p:pic>
        <p:nvPicPr>
          <p:cNvPr id="22" name="Picture 2" descr="Otter Pro with Norbit iWBMS + iLiDAR mounte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73" b="9924"/>
          <a:stretch/>
        </p:blipFill>
        <p:spPr bwMode="auto">
          <a:xfrm>
            <a:off x="15534213" y="2732191"/>
            <a:ext cx="2482818" cy="156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5011487" y="4389181"/>
            <a:ext cx="43909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1200" dirty="0">
                <a:latin typeface="Roboto"/>
              </a:rPr>
              <a:t>Maritime Robotics Otter USV</a:t>
            </a:r>
            <a:endParaRPr lang="ru-RU" sz="2400" b="1" kern="1200" dirty="0">
              <a:latin typeface="Roboto"/>
            </a:endParaRPr>
          </a:p>
        </p:txBody>
      </p:sp>
      <p:grpSp>
        <p:nvGrpSpPr>
          <p:cNvPr id="37" name="object 18"/>
          <p:cNvGrpSpPr/>
          <p:nvPr/>
        </p:nvGrpSpPr>
        <p:grpSpPr>
          <a:xfrm>
            <a:off x="10487449" y="5662981"/>
            <a:ext cx="9233535" cy="5490845"/>
            <a:chOff x="9928556" y="2770261"/>
            <a:chExt cx="9233535" cy="5490845"/>
          </a:xfrm>
        </p:grpSpPr>
        <p:sp>
          <p:nvSpPr>
            <p:cNvPr id="38" name="object 19"/>
            <p:cNvSpPr/>
            <p:nvPr/>
          </p:nvSpPr>
          <p:spPr>
            <a:xfrm>
              <a:off x="10014585" y="3426620"/>
              <a:ext cx="9030803" cy="47498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20"/>
            <p:cNvSpPr/>
            <p:nvPr/>
          </p:nvSpPr>
          <p:spPr>
            <a:xfrm>
              <a:off x="10628472" y="4539840"/>
              <a:ext cx="807619" cy="80754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21"/>
            <p:cNvSpPr/>
            <p:nvPr/>
          </p:nvSpPr>
          <p:spPr>
            <a:xfrm>
              <a:off x="10446080" y="4513301"/>
              <a:ext cx="1360073" cy="69682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22"/>
            <p:cNvSpPr/>
            <p:nvPr/>
          </p:nvSpPr>
          <p:spPr>
            <a:xfrm>
              <a:off x="16475100" y="5663303"/>
              <a:ext cx="886527" cy="121897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3"/>
            <p:cNvSpPr/>
            <p:nvPr/>
          </p:nvSpPr>
          <p:spPr>
            <a:xfrm>
              <a:off x="15290424" y="4219410"/>
              <a:ext cx="855272" cy="105567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24"/>
            <p:cNvSpPr/>
            <p:nvPr/>
          </p:nvSpPr>
          <p:spPr>
            <a:xfrm>
              <a:off x="14119675" y="7361107"/>
              <a:ext cx="1240140" cy="19636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5"/>
            <p:cNvSpPr/>
            <p:nvPr/>
          </p:nvSpPr>
          <p:spPr>
            <a:xfrm>
              <a:off x="13345248" y="5397919"/>
              <a:ext cx="995435" cy="102564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6"/>
            <p:cNvSpPr/>
            <p:nvPr/>
          </p:nvSpPr>
          <p:spPr>
            <a:xfrm>
              <a:off x="11983509" y="5017313"/>
              <a:ext cx="968683" cy="105786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7"/>
            <p:cNvSpPr/>
            <p:nvPr/>
          </p:nvSpPr>
          <p:spPr>
            <a:xfrm>
              <a:off x="17741868" y="2770261"/>
              <a:ext cx="1013030" cy="117977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8"/>
            <p:cNvSpPr/>
            <p:nvPr/>
          </p:nvSpPr>
          <p:spPr>
            <a:xfrm>
              <a:off x="9954147" y="2787506"/>
              <a:ext cx="9190355" cy="5447665"/>
            </a:xfrm>
            <a:custGeom>
              <a:avLst/>
              <a:gdLst/>
              <a:ahLst/>
              <a:cxnLst/>
              <a:rect l="l" t="t" r="r" b="b"/>
              <a:pathLst>
                <a:path w="9190355" h="5447665">
                  <a:moveTo>
                    <a:pt x="9190296" y="5447446"/>
                  </a:moveTo>
                  <a:lnTo>
                    <a:pt x="0" y="5447446"/>
                  </a:lnTo>
                  <a:lnTo>
                    <a:pt x="0" y="0"/>
                  </a:lnTo>
                </a:path>
              </a:pathLst>
            </a:custGeom>
            <a:ln w="15109">
              <a:solidFill>
                <a:srgbClr val="CC5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9"/>
            <p:cNvSpPr/>
            <p:nvPr/>
          </p:nvSpPr>
          <p:spPr>
            <a:xfrm>
              <a:off x="9928556" y="2770284"/>
              <a:ext cx="9233535" cy="5490845"/>
            </a:xfrm>
            <a:custGeom>
              <a:avLst/>
              <a:gdLst/>
              <a:ahLst/>
              <a:cxnLst/>
              <a:rect l="l" t="t" r="r" b="b"/>
              <a:pathLst>
                <a:path w="9233535" h="5490845">
                  <a:moveTo>
                    <a:pt x="51193" y="25603"/>
                  </a:moveTo>
                  <a:lnTo>
                    <a:pt x="25590" y="0"/>
                  </a:lnTo>
                  <a:lnTo>
                    <a:pt x="0" y="25603"/>
                  </a:lnTo>
                  <a:lnTo>
                    <a:pt x="0" y="47358"/>
                  </a:lnTo>
                  <a:lnTo>
                    <a:pt x="25590" y="21729"/>
                  </a:lnTo>
                  <a:lnTo>
                    <a:pt x="51193" y="47358"/>
                  </a:lnTo>
                  <a:lnTo>
                    <a:pt x="51193" y="25603"/>
                  </a:lnTo>
                  <a:close/>
                </a:path>
                <a:path w="9233535" h="5490845">
                  <a:moveTo>
                    <a:pt x="9233179" y="5464670"/>
                  </a:moveTo>
                  <a:lnTo>
                    <a:pt x="9207563" y="5439067"/>
                  </a:lnTo>
                  <a:lnTo>
                    <a:pt x="9185834" y="5439067"/>
                  </a:lnTo>
                  <a:lnTo>
                    <a:pt x="9211450" y="5464670"/>
                  </a:lnTo>
                  <a:lnTo>
                    <a:pt x="9185834" y="5490286"/>
                  </a:lnTo>
                  <a:lnTo>
                    <a:pt x="9207563" y="5490286"/>
                  </a:lnTo>
                  <a:lnTo>
                    <a:pt x="9233179" y="5464670"/>
                  </a:lnTo>
                  <a:close/>
                </a:path>
              </a:pathLst>
            </a:custGeom>
            <a:solidFill>
              <a:srgbClr val="CC52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30"/>
          <p:cNvSpPr txBox="1"/>
          <p:nvPr/>
        </p:nvSpPr>
        <p:spPr>
          <a:xfrm>
            <a:off x="15039888" y="10516916"/>
            <a:ext cx="973455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sz="1600" spc="-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Glider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0" name="object 31"/>
          <p:cNvSpPr txBox="1"/>
          <p:nvPr/>
        </p:nvSpPr>
        <p:spPr>
          <a:xfrm>
            <a:off x="13785654" y="9384877"/>
            <a:ext cx="1085215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tama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1" name="object 32"/>
          <p:cNvSpPr txBox="1"/>
          <p:nvPr/>
        </p:nvSpPr>
        <p:spPr>
          <a:xfrm>
            <a:off x="15518582" y="8216837"/>
            <a:ext cx="908685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Saildrone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2" name="object 33"/>
          <p:cNvSpPr txBox="1"/>
          <p:nvPr/>
        </p:nvSpPr>
        <p:spPr>
          <a:xfrm>
            <a:off x="16885135" y="9779846"/>
            <a:ext cx="1156970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Wave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Glider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3" name="object 34"/>
          <p:cNvSpPr txBox="1"/>
          <p:nvPr/>
        </p:nvSpPr>
        <p:spPr>
          <a:xfrm>
            <a:off x="18123321" y="6886697"/>
            <a:ext cx="940435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MarineRS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4" name="object 35"/>
          <p:cNvSpPr txBox="1"/>
          <p:nvPr/>
        </p:nvSpPr>
        <p:spPr>
          <a:xfrm>
            <a:off x="12484108" y="9066433"/>
            <a:ext cx="939800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600" spc="4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ndu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5" name="object 36"/>
          <p:cNvSpPr txBox="1"/>
          <p:nvPr/>
        </p:nvSpPr>
        <p:spPr>
          <a:xfrm>
            <a:off x="11144298" y="8291100"/>
            <a:ext cx="935355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Autonaut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6" name="object 37"/>
          <p:cNvSpPr txBox="1"/>
          <p:nvPr/>
        </p:nvSpPr>
        <p:spPr>
          <a:xfrm>
            <a:off x="10605445" y="9765125"/>
            <a:ext cx="191135" cy="840740"/>
          </a:xfrm>
          <a:prstGeom prst="rect">
            <a:avLst/>
          </a:prstGeom>
        </p:spPr>
        <p:txBody>
          <a:bodyPr vert="vert270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50" b="1" spc="-5" dirty="0">
                <a:solidFill>
                  <a:srgbClr val="FFFFFF"/>
                </a:solidFill>
                <a:latin typeface="Verdana"/>
                <a:cs typeface="Verdana"/>
              </a:rPr>
              <a:t>CHOPOCTb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7" name="object 38"/>
          <p:cNvSpPr txBox="1"/>
          <p:nvPr/>
        </p:nvSpPr>
        <p:spPr>
          <a:xfrm>
            <a:off x="10977069" y="10841496"/>
            <a:ext cx="1314450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b="1" spc="10" dirty="0">
                <a:solidFill>
                  <a:srgbClr val="FFFFFF"/>
                </a:solidFill>
                <a:latin typeface="Verdana"/>
                <a:cs typeface="Verdana"/>
              </a:rPr>
              <a:t>ABTOHOMHOCTb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8" name="object 39"/>
          <p:cNvSpPr txBox="1"/>
          <p:nvPr/>
        </p:nvSpPr>
        <p:spPr>
          <a:xfrm>
            <a:off x="14049970" y="11177277"/>
            <a:ext cx="60769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50" dirty="0">
                <a:solidFill>
                  <a:srgbClr val="CC522C"/>
                </a:solidFill>
                <a:latin typeface="Verdana"/>
                <a:cs typeface="Verdana"/>
              </a:rPr>
              <a:t>180</a:t>
            </a:r>
            <a:r>
              <a:rPr sz="1050" spc="-175" dirty="0">
                <a:solidFill>
                  <a:srgbClr val="CC522C"/>
                </a:solidFill>
                <a:latin typeface="Verdana"/>
                <a:cs typeface="Verdana"/>
              </a:rPr>
              <a:t> </a:t>
            </a:r>
            <a:r>
              <a:rPr sz="1050" spc="-70" dirty="0">
                <a:solidFill>
                  <a:srgbClr val="CC522C"/>
                </a:solidFill>
                <a:latin typeface="Verdana"/>
                <a:cs typeface="Verdana"/>
              </a:rPr>
              <a:t>Дhen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9" name="object 40"/>
          <p:cNvSpPr txBox="1"/>
          <p:nvPr/>
        </p:nvSpPr>
        <p:spPr>
          <a:xfrm>
            <a:off x="18024450" y="11177277"/>
            <a:ext cx="60896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45" dirty="0">
                <a:solidFill>
                  <a:srgbClr val="CC522C"/>
                </a:solidFill>
                <a:latin typeface="Verdana"/>
                <a:cs typeface="Verdana"/>
              </a:rPr>
              <a:t>365</a:t>
            </a:r>
            <a:r>
              <a:rPr sz="1050" spc="-180" dirty="0">
                <a:solidFill>
                  <a:srgbClr val="CC522C"/>
                </a:solidFill>
                <a:latin typeface="Verdana"/>
                <a:cs typeface="Verdana"/>
              </a:rPr>
              <a:t> </a:t>
            </a:r>
            <a:r>
              <a:rPr sz="1050" spc="-70" dirty="0">
                <a:solidFill>
                  <a:srgbClr val="CC522C"/>
                </a:solidFill>
                <a:latin typeface="Verdana"/>
                <a:cs typeface="Verdana"/>
              </a:rPr>
              <a:t>Дhen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60" name="object 41"/>
          <p:cNvSpPr txBox="1"/>
          <p:nvPr/>
        </p:nvSpPr>
        <p:spPr>
          <a:xfrm>
            <a:off x="10116058" y="7493860"/>
            <a:ext cx="278130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5" dirty="0">
                <a:solidFill>
                  <a:srgbClr val="CC522C"/>
                </a:solidFill>
                <a:latin typeface="Verdana"/>
                <a:cs typeface="Verdana"/>
              </a:rPr>
              <a:t>4</a:t>
            </a:r>
            <a:r>
              <a:rPr sz="1050" spc="-180" dirty="0">
                <a:solidFill>
                  <a:srgbClr val="CC522C"/>
                </a:solidFill>
                <a:latin typeface="Verdana"/>
                <a:cs typeface="Verdana"/>
              </a:rPr>
              <a:t> </a:t>
            </a:r>
            <a:r>
              <a:rPr sz="1050" spc="-215" dirty="0">
                <a:solidFill>
                  <a:srgbClr val="CC522C"/>
                </a:solidFill>
                <a:latin typeface="Verdana"/>
                <a:cs typeface="Verdana"/>
              </a:rPr>
              <a:t>y&gt;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61" name="object 42"/>
          <p:cNvSpPr txBox="1"/>
          <p:nvPr/>
        </p:nvSpPr>
        <p:spPr>
          <a:xfrm>
            <a:off x="10123759" y="8365025"/>
            <a:ext cx="270510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55" dirty="0">
                <a:solidFill>
                  <a:srgbClr val="CC522C"/>
                </a:solidFill>
                <a:latin typeface="Verdana"/>
                <a:cs typeface="Verdana"/>
              </a:rPr>
              <a:t>3</a:t>
            </a:r>
            <a:r>
              <a:rPr sz="1050" spc="-180" dirty="0">
                <a:solidFill>
                  <a:srgbClr val="CC522C"/>
                </a:solidFill>
                <a:latin typeface="Verdana"/>
                <a:cs typeface="Verdana"/>
              </a:rPr>
              <a:t> </a:t>
            </a:r>
            <a:r>
              <a:rPr sz="1050" spc="-215" dirty="0">
                <a:solidFill>
                  <a:srgbClr val="CC522C"/>
                </a:solidFill>
                <a:latin typeface="Verdana"/>
                <a:cs typeface="Verdana"/>
              </a:rPr>
              <a:t>y&gt;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62" name="object 43"/>
          <p:cNvSpPr txBox="1"/>
          <p:nvPr/>
        </p:nvSpPr>
        <p:spPr>
          <a:xfrm>
            <a:off x="10125485" y="9236189"/>
            <a:ext cx="26860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70" dirty="0">
                <a:solidFill>
                  <a:srgbClr val="CC522C"/>
                </a:solidFill>
                <a:latin typeface="Verdana"/>
                <a:cs typeface="Verdana"/>
              </a:rPr>
              <a:t>2</a:t>
            </a:r>
            <a:r>
              <a:rPr sz="1050" spc="-180" dirty="0">
                <a:solidFill>
                  <a:srgbClr val="CC522C"/>
                </a:solidFill>
                <a:latin typeface="Verdana"/>
                <a:cs typeface="Verdana"/>
              </a:rPr>
              <a:t> </a:t>
            </a:r>
            <a:r>
              <a:rPr sz="1050" spc="-215" dirty="0">
                <a:solidFill>
                  <a:srgbClr val="CC522C"/>
                </a:solidFill>
                <a:latin typeface="Verdana"/>
                <a:cs typeface="Verdana"/>
              </a:rPr>
              <a:t>y&gt;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63" name="object 44"/>
          <p:cNvSpPr txBox="1"/>
          <p:nvPr/>
        </p:nvSpPr>
        <p:spPr>
          <a:xfrm>
            <a:off x="10144606" y="10107354"/>
            <a:ext cx="249554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220" dirty="0">
                <a:solidFill>
                  <a:srgbClr val="CC522C"/>
                </a:solidFill>
                <a:latin typeface="Verdana"/>
                <a:cs typeface="Verdana"/>
              </a:rPr>
              <a:t>1</a:t>
            </a:r>
            <a:r>
              <a:rPr sz="1050" spc="-180" dirty="0">
                <a:solidFill>
                  <a:srgbClr val="CC522C"/>
                </a:solidFill>
                <a:latin typeface="Verdana"/>
                <a:cs typeface="Verdana"/>
              </a:rPr>
              <a:t> </a:t>
            </a:r>
            <a:r>
              <a:rPr sz="1050" spc="-215" dirty="0">
                <a:solidFill>
                  <a:srgbClr val="CC522C"/>
                </a:solidFill>
                <a:latin typeface="Verdana"/>
                <a:cs typeface="Verdana"/>
              </a:rPr>
              <a:t>y&gt;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64" name="object 45"/>
          <p:cNvGrpSpPr/>
          <p:nvPr/>
        </p:nvGrpSpPr>
        <p:grpSpPr>
          <a:xfrm>
            <a:off x="10468664" y="5874393"/>
            <a:ext cx="7902575" cy="5297805"/>
            <a:chOff x="9909771" y="2981673"/>
            <a:chExt cx="7902575" cy="5297805"/>
          </a:xfrm>
        </p:grpSpPr>
        <p:sp>
          <p:nvSpPr>
            <p:cNvPr id="65" name="object 46"/>
            <p:cNvSpPr/>
            <p:nvPr/>
          </p:nvSpPr>
          <p:spPr>
            <a:xfrm>
              <a:off x="9909771" y="5583275"/>
              <a:ext cx="88900" cy="0"/>
            </a:xfrm>
            <a:custGeom>
              <a:avLst/>
              <a:gdLst/>
              <a:ahLst/>
              <a:cxnLst/>
              <a:rect l="l" t="t" r="r" b="b"/>
              <a:pathLst>
                <a:path w="88900">
                  <a:moveTo>
                    <a:pt x="0" y="0"/>
                  </a:moveTo>
                  <a:lnTo>
                    <a:pt x="88772" y="0"/>
                  </a:lnTo>
                </a:path>
              </a:pathLst>
            </a:custGeom>
            <a:ln w="15109">
              <a:solidFill>
                <a:srgbClr val="CC5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7"/>
            <p:cNvSpPr/>
            <p:nvPr/>
          </p:nvSpPr>
          <p:spPr>
            <a:xfrm>
              <a:off x="9909771" y="4718118"/>
              <a:ext cx="88900" cy="0"/>
            </a:xfrm>
            <a:custGeom>
              <a:avLst/>
              <a:gdLst/>
              <a:ahLst/>
              <a:cxnLst/>
              <a:rect l="l" t="t" r="r" b="b"/>
              <a:pathLst>
                <a:path w="88900">
                  <a:moveTo>
                    <a:pt x="0" y="0"/>
                  </a:moveTo>
                  <a:lnTo>
                    <a:pt x="88772" y="0"/>
                  </a:lnTo>
                </a:path>
              </a:pathLst>
            </a:custGeom>
            <a:ln w="15109">
              <a:solidFill>
                <a:srgbClr val="CC5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8"/>
            <p:cNvSpPr/>
            <p:nvPr/>
          </p:nvSpPr>
          <p:spPr>
            <a:xfrm>
              <a:off x="9909771" y="6447028"/>
              <a:ext cx="88900" cy="0"/>
            </a:xfrm>
            <a:custGeom>
              <a:avLst/>
              <a:gdLst/>
              <a:ahLst/>
              <a:cxnLst/>
              <a:rect l="l" t="t" r="r" b="b"/>
              <a:pathLst>
                <a:path w="88900">
                  <a:moveTo>
                    <a:pt x="0" y="0"/>
                  </a:moveTo>
                  <a:lnTo>
                    <a:pt x="88772" y="0"/>
                  </a:lnTo>
                </a:path>
              </a:pathLst>
            </a:custGeom>
            <a:ln w="15109">
              <a:solidFill>
                <a:srgbClr val="CC5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9"/>
            <p:cNvSpPr/>
            <p:nvPr/>
          </p:nvSpPr>
          <p:spPr>
            <a:xfrm>
              <a:off x="9909771" y="3854364"/>
              <a:ext cx="88900" cy="0"/>
            </a:xfrm>
            <a:custGeom>
              <a:avLst/>
              <a:gdLst/>
              <a:ahLst/>
              <a:cxnLst/>
              <a:rect l="l" t="t" r="r" b="b"/>
              <a:pathLst>
                <a:path w="88900">
                  <a:moveTo>
                    <a:pt x="0" y="0"/>
                  </a:moveTo>
                  <a:lnTo>
                    <a:pt x="88772" y="0"/>
                  </a:lnTo>
                </a:path>
              </a:pathLst>
            </a:custGeom>
            <a:ln w="15109">
              <a:solidFill>
                <a:srgbClr val="CC5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50"/>
            <p:cNvSpPr/>
            <p:nvPr/>
          </p:nvSpPr>
          <p:spPr>
            <a:xfrm>
              <a:off x="9909771" y="2989228"/>
              <a:ext cx="88900" cy="0"/>
            </a:xfrm>
            <a:custGeom>
              <a:avLst/>
              <a:gdLst/>
              <a:ahLst/>
              <a:cxnLst/>
              <a:rect l="l" t="t" r="r" b="b"/>
              <a:pathLst>
                <a:path w="88900">
                  <a:moveTo>
                    <a:pt x="0" y="0"/>
                  </a:moveTo>
                  <a:lnTo>
                    <a:pt x="88772" y="0"/>
                  </a:lnTo>
                </a:path>
              </a:pathLst>
            </a:custGeom>
            <a:ln w="15109">
              <a:solidFill>
                <a:srgbClr val="CC5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51"/>
            <p:cNvSpPr/>
            <p:nvPr/>
          </p:nvSpPr>
          <p:spPr>
            <a:xfrm>
              <a:off x="13794868" y="8190577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772"/>
                  </a:lnTo>
                </a:path>
              </a:pathLst>
            </a:custGeom>
            <a:ln w="15109">
              <a:solidFill>
                <a:srgbClr val="CC5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52"/>
            <p:cNvSpPr/>
            <p:nvPr/>
          </p:nvSpPr>
          <p:spPr>
            <a:xfrm>
              <a:off x="17804379" y="8190577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772"/>
                  </a:lnTo>
                </a:path>
              </a:pathLst>
            </a:custGeom>
            <a:ln w="15109">
              <a:solidFill>
                <a:srgbClr val="CC5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53"/>
            <p:cNvSpPr/>
            <p:nvPr/>
          </p:nvSpPr>
          <p:spPr>
            <a:xfrm>
              <a:off x="9909771" y="7310782"/>
              <a:ext cx="88900" cy="0"/>
            </a:xfrm>
            <a:custGeom>
              <a:avLst/>
              <a:gdLst/>
              <a:ahLst/>
              <a:cxnLst/>
              <a:rect l="l" t="t" r="r" b="b"/>
              <a:pathLst>
                <a:path w="88900">
                  <a:moveTo>
                    <a:pt x="0" y="0"/>
                  </a:moveTo>
                  <a:lnTo>
                    <a:pt x="88772" y="0"/>
                  </a:lnTo>
                </a:path>
              </a:pathLst>
            </a:custGeom>
            <a:ln w="15109">
              <a:solidFill>
                <a:srgbClr val="CC5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54"/>
          <p:cNvSpPr txBox="1"/>
          <p:nvPr/>
        </p:nvSpPr>
        <p:spPr>
          <a:xfrm>
            <a:off x="10119252" y="5764949"/>
            <a:ext cx="27495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20" dirty="0">
                <a:solidFill>
                  <a:srgbClr val="CC522C"/>
                </a:solidFill>
                <a:latin typeface="Verdana"/>
                <a:cs typeface="Verdana"/>
              </a:rPr>
              <a:t>6</a:t>
            </a:r>
            <a:r>
              <a:rPr sz="1050" spc="-180" dirty="0">
                <a:solidFill>
                  <a:srgbClr val="CC522C"/>
                </a:solidFill>
                <a:latin typeface="Verdana"/>
                <a:cs typeface="Verdana"/>
              </a:rPr>
              <a:t> </a:t>
            </a:r>
            <a:r>
              <a:rPr sz="1050" spc="-215" dirty="0">
                <a:solidFill>
                  <a:srgbClr val="CC522C"/>
                </a:solidFill>
                <a:latin typeface="Verdana"/>
                <a:cs typeface="Verdana"/>
              </a:rPr>
              <a:t>y&gt;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74" name="object 55"/>
          <p:cNvSpPr txBox="1"/>
          <p:nvPr/>
        </p:nvSpPr>
        <p:spPr>
          <a:xfrm>
            <a:off x="10124829" y="6636114"/>
            <a:ext cx="269240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65" dirty="0">
                <a:solidFill>
                  <a:srgbClr val="CC522C"/>
                </a:solidFill>
                <a:latin typeface="Verdana"/>
                <a:cs typeface="Verdana"/>
              </a:rPr>
              <a:t>5</a:t>
            </a:r>
            <a:r>
              <a:rPr sz="1050" spc="-180" dirty="0">
                <a:solidFill>
                  <a:srgbClr val="CC522C"/>
                </a:solidFill>
                <a:latin typeface="Verdana"/>
                <a:cs typeface="Verdana"/>
              </a:rPr>
              <a:t> </a:t>
            </a:r>
            <a:r>
              <a:rPr sz="1050" spc="-215" dirty="0">
                <a:solidFill>
                  <a:srgbClr val="CC522C"/>
                </a:solidFill>
                <a:latin typeface="Verdana"/>
                <a:cs typeface="Verdana"/>
              </a:rPr>
              <a:t>y&gt;</a:t>
            </a:r>
            <a:endParaRPr sz="105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4527" t="20025" r="24799" b="20107"/>
          <a:stretch/>
        </p:blipFill>
        <p:spPr>
          <a:xfrm>
            <a:off x="894588" y="2942400"/>
            <a:ext cx="10495738" cy="697162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5" t="19531" r="23096" b="8073"/>
          <a:stretch/>
        </p:blipFill>
        <p:spPr bwMode="auto">
          <a:xfrm>
            <a:off x="11603447" y="3671636"/>
            <a:ext cx="8132673" cy="5592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9866" t="26675" r="31357" b="24782"/>
          <a:stretch/>
        </p:blipFill>
        <p:spPr>
          <a:xfrm>
            <a:off x="244883" y="3152271"/>
            <a:ext cx="9367717" cy="65933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30564" t="41541" r="31708" b="13038"/>
          <a:stretch/>
        </p:blipFill>
        <p:spPr>
          <a:xfrm>
            <a:off x="10010163" y="3152271"/>
            <a:ext cx="9740867" cy="659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6905" t="22656" r="12778" b="17805"/>
          <a:stretch/>
        </p:blipFill>
        <p:spPr>
          <a:xfrm>
            <a:off x="437277" y="2724912"/>
            <a:ext cx="10198528" cy="84675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1765" t="36472" r="54021" b="27344"/>
          <a:stretch/>
        </p:blipFill>
        <p:spPr>
          <a:xfrm>
            <a:off x="10954202" y="3994484"/>
            <a:ext cx="8801650" cy="523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3602" t="19038" r="25169" b="17805"/>
          <a:stretch/>
        </p:blipFill>
        <p:spPr>
          <a:xfrm>
            <a:off x="739171" y="2196377"/>
            <a:ext cx="10992612" cy="76194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205378" y="3952988"/>
            <a:ext cx="7454223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Roboto"/>
              </a:rPr>
              <a:t>Производство </a:t>
            </a:r>
            <a:r>
              <a:rPr lang="ru-RU" sz="3200" b="1" dirty="0">
                <a:latin typeface="Roboto"/>
              </a:rPr>
              <a:t>и продажа морских </a:t>
            </a:r>
            <a:r>
              <a:rPr lang="ru-RU" sz="3200" b="1" dirty="0">
                <a:latin typeface="Roboto"/>
              </a:rPr>
              <a:t>маркеров</a:t>
            </a:r>
          </a:p>
          <a:p>
            <a:endParaRPr lang="ru-RU" sz="3200" b="1" dirty="0">
              <a:latin typeface="Roboto"/>
            </a:endParaRPr>
          </a:p>
          <a:p>
            <a:r>
              <a:rPr lang="ru-RU" sz="3200" b="1" dirty="0">
                <a:latin typeface="Roboto"/>
              </a:rPr>
              <a:t>Аренда </a:t>
            </a:r>
            <a:r>
              <a:rPr lang="ru-RU" sz="3200" b="1" dirty="0">
                <a:latin typeface="Roboto"/>
              </a:rPr>
              <a:t>морских </a:t>
            </a:r>
            <a:r>
              <a:rPr lang="ru-RU" sz="3200" b="1" dirty="0">
                <a:latin typeface="Roboto"/>
              </a:rPr>
              <a:t>маркеров</a:t>
            </a:r>
          </a:p>
          <a:p>
            <a:endParaRPr lang="ru-RU" sz="3200" b="1" dirty="0">
              <a:latin typeface="Roboto"/>
            </a:endParaRPr>
          </a:p>
          <a:p>
            <a:r>
              <a:rPr lang="ru-RU" sz="3200" b="1" dirty="0">
                <a:latin typeface="Roboto"/>
              </a:rPr>
              <a:t>Формирование собственной сети морских маркеров в заданных акваториях и продажа данных</a:t>
            </a:r>
            <a:endParaRPr lang="ru-RU" sz="3200" b="1" dirty="0">
              <a:latin typeface="Roboto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3233" t="23643" r="24614" b="19104"/>
          <a:stretch/>
        </p:blipFill>
        <p:spPr>
          <a:xfrm>
            <a:off x="366314" y="2478465"/>
            <a:ext cx="9045170" cy="55826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5108" t="39433" r="5935" b="36883"/>
          <a:stretch/>
        </p:blipFill>
        <p:spPr>
          <a:xfrm>
            <a:off x="9750252" y="2660486"/>
            <a:ext cx="10005601" cy="1497720"/>
          </a:xfrm>
          <a:prstGeom prst="rect">
            <a:avLst/>
          </a:prstGeom>
        </p:spPr>
      </p:pic>
      <p:pic>
        <p:nvPicPr>
          <p:cNvPr id="4098" name="Picture 2" descr="Фонд содействия инновациям ведет прием заявок на участие в программе  «Коммерциализация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252" y="4471211"/>
            <a:ext cx="2743355" cy="183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832375" y="4980929"/>
            <a:ext cx="76104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Roboto"/>
              </a:rPr>
              <a:t>«Разработка программно-аппаратного комплекса «</a:t>
            </a:r>
            <a:r>
              <a:rPr lang="ru-RU" sz="2400" b="1" dirty="0" err="1">
                <a:latin typeface="Roboto"/>
              </a:rPr>
              <a:t>Unmanned-Ship</a:t>
            </a:r>
            <a:r>
              <a:rPr lang="ru-RU" sz="2400" b="1" dirty="0">
                <a:latin typeface="Roboto"/>
              </a:rPr>
              <a:t>» для морской многоцелевой беспилотной платформы (морского робота)»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832375" y="4471211"/>
            <a:ext cx="2274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Roboto"/>
              </a:rPr>
              <a:t>3 </a:t>
            </a:r>
            <a:r>
              <a:rPr lang="ru-RU" sz="2400" b="1" dirty="0" smtClean="0">
                <a:latin typeface="Roboto"/>
              </a:rPr>
              <a:t>000 000 </a:t>
            </a:r>
            <a:r>
              <a:rPr lang="ru-RU" sz="2400" b="1" dirty="0">
                <a:latin typeface="Roboto"/>
              </a:rPr>
              <a:t>руб.</a:t>
            </a:r>
            <a:endParaRPr lang="ru-RU" sz="2400" b="1" dirty="0">
              <a:latin typeface="Roboto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9750252" y="6882065"/>
            <a:ext cx="9716843" cy="24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ИРНИТУ-Фирменный стиль ИРНИ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252" y="7237604"/>
            <a:ext cx="47625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6773" t="20025" r="71959" b="64185"/>
          <a:stretch/>
        </p:blipFill>
        <p:spPr>
          <a:xfrm>
            <a:off x="15107357" y="7237604"/>
            <a:ext cx="3854411" cy="160879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0385871" y="8273455"/>
            <a:ext cx="2446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Roboto"/>
              </a:rPr>
              <a:t>24 000 000 </a:t>
            </a:r>
            <a:r>
              <a:rPr lang="ru-RU" sz="2400" b="1" dirty="0">
                <a:latin typeface="Roboto"/>
              </a:rPr>
              <a:t>руб.</a:t>
            </a:r>
            <a:endParaRPr lang="ru-RU" sz="2400" b="1" dirty="0">
              <a:latin typeface="Robot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750252" y="9009976"/>
            <a:ext cx="1005205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Roboto"/>
              </a:rPr>
              <a:t>Стратегический проект №1. Развитие морских роботизированных технологий в Каспийском регионе («Морской робот»)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6314" y="8187848"/>
            <a:ext cx="90451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Roboto"/>
              </a:rPr>
              <a:t>2022 год финансовый план:</a:t>
            </a:r>
          </a:p>
          <a:p>
            <a:r>
              <a:rPr lang="ru-RU" sz="2800" b="1" dirty="0">
                <a:latin typeface="Roboto"/>
              </a:rPr>
              <a:t>7</a:t>
            </a:r>
            <a:r>
              <a:rPr lang="ru-RU" sz="2800" b="1" dirty="0" smtClean="0">
                <a:latin typeface="Roboto"/>
              </a:rPr>
              <a:t> млн. руб. контракт на производство ПАК и </a:t>
            </a:r>
          </a:p>
          <a:p>
            <a:r>
              <a:rPr lang="ru-RU" sz="2800" b="1" dirty="0" smtClean="0">
                <a:latin typeface="Roboto"/>
              </a:rPr>
              <a:t>основных конструктивных элементов морского </a:t>
            </a:r>
          </a:p>
          <a:p>
            <a:r>
              <a:rPr lang="ru-RU" sz="2800" b="1" dirty="0">
                <a:latin typeface="Roboto"/>
              </a:rPr>
              <a:t>м</a:t>
            </a:r>
            <a:r>
              <a:rPr lang="ru-RU" sz="2800" b="1" dirty="0" smtClean="0">
                <a:latin typeface="Roboto"/>
              </a:rPr>
              <a:t>аркера </a:t>
            </a:r>
            <a:r>
              <a:rPr lang="ru-RU" sz="2800" b="1" dirty="0" err="1" smtClean="0">
                <a:latin typeface="Roboto"/>
              </a:rPr>
              <a:t>монокорпусный</a:t>
            </a:r>
            <a:r>
              <a:rPr lang="ru-RU" sz="2800" b="1" dirty="0" smtClean="0">
                <a:latin typeface="Roboto"/>
              </a:rPr>
              <a:t> вариант (июль 2022)</a:t>
            </a:r>
          </a:p>
          <a:p>
            <a:endParaRPr lang="ru-RU" sz="2800" b="1" dirty="0">
              <a:latin typeface="Roboto"/>
            </a:endParaRPr>
          </a:p>
          <a:p>
            <a:r>
              <a:rPr lang="ru-RU" sz="2800" b="1" dirty="0" smtClean="0">
                <a:latin typeface="Roboto"/>
              </a:rPr>
              <a:t>Старт – 2: 10 млн. руб. (8+2 млн. руб.) (август-сентябрь 2022)</a:t>
            </a:r>
          </a:p>
          <a:p>
            <a:endParaRPr lang="ru-RU" sz="2800" b="1" dirty="0">
              <a:latin typeface="Roboto"/>
            </a:endParaRPr>
          </a:p>
          <a:p>
            <a:endParaRPr lang="ru-RU" sz="28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9511755" y="2533618"/>
            <a:ext cx="0" cy="87820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261819"/>
            <a:ext cx="4134612" cy="2841282"/>
          </a:xfrm>
        </p:spPr>
        <p:txBody>
          <a:bodyPr/>
          <a:lstStyle/>
          <a:p>
            <a:r>
              <a:rPr lang="ru-RU" dirty="0" smtClean="0"/>
              <a:t>Титов А.В.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лидер проекта, генеральный директор, проректор по </a:t>
            </a:r>
            <a:r>
              <a:rPr lang="ru-RU" dirty="0" err="1" smtClean="0"/>
              <a:t>цифровизации</a:t>
            </a:r>
            <a:r>
              <a:rPr lang="ru-RU" dirty="0" smtClean="0"/>
              <a:t> инновациям и приоритетным проектам ФГБОУ ВО «АГУ им. В.Н. Татищева</a:t>
            </a:r>
            <a:endParaRPr lang="en-US" dirty="0" smtClean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CEO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Павлов А.В.</a:t>
            </a:r>
            <a:endParaRPr lang="ru-RU" dirty="0"/>
          </a:p>
          <a:p>
            <a:endParaRPr lang="ru-RU" dirty="0" smtClean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CTO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smtClean="0"/>
              <a:t>Башкатов А.В.</a:t>
            </a:r>
            <a:endParaRPr lang="ru-RU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10393680" y="3553001"/>
            <a:ext cx="2500139" cy="2501994"/>
          </a:xfrm>
          <a:prstGeom prst="ellipse">
            <a:avLst/>
          </a:prstGeo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smtClean="0"/>
              <a:t>CTO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 smtClean="0"/>
              <a:t>Кандиль А.М.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" t="19146" r="11522" b="16982"/>
          <a:stretch/>
        </p:blipFill>
        <p:spPr>
          <a:xfrm>
            <a:off x="14442042" y="3505163"/>
            <a:ext cx="2642800" cy="2701111"/>
          </a:xfrm>
          <a:prstGeom prst="ellipse">
            <a:avLst/>
          </a:prstGeo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 smtClean="0"/>
              <a:t>CMO</a:t>
            </a:r>
            <a:endParaRPr lang="ru-RU" dirty="0"/>
          </a:p>
        </p:txBody>
      </p:sp>
      <p:sp>
        <p:nvSpPr>
          <p:cNvPr id="17" name="object 7"/>
          <p:cNvSpPr/>
          <p:nvPr/>
        </p:nvSpPr>
        <p:spPr>
          <a:xfrm>
            <a:off x="1335706" y="3527781"/>
            <a:ext cx="2796620" cy="26784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8"/>
          <p:cNvSpPr/>
          <p:nvPr/>
        </p:nvSpPr>
        <p:spPr>
          <a:xfrm>
            <a:off x="5953108" y="3589244"/>
            <a:ext cx="2674534" cy="26170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10569844" y="7628941"/>
            <a:ext cx="9264427" cy="3580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Благодаря морским маркерам при значительно меньшем финансировании уже в 2023 году можно обеспечить необходимое присутствие России в акватории мирового океана. </a:t>
            </a:r>
            <a:endParaRPr lang="ru-RU" sz="2400" dirty="0" smtClean="0"/>
          </a:p>
          <a:p>
            <a:r>
              <a:rPr lang="ru-RU" sz="2400" b="1" u="sng" dirty="0" smtClean="0"/>
              <a:t>Серийное </a:t>
            </a:r>
            <a:r>
              <a:rPr lang="ru-RU" sz="2400" b="1" u="sng" dirty="0"/>
              <a:t>производство позволит выпускать в год не менее 100 ед. морских маркеров при затратах на создание производства, выпуск продукции и их эксплуатацию в 2,29 млрд. руб.</a:t>
            </a:r>
          </a:p>
          <a:p>
            <a:r>
              <a:rPr lang="ru-RU" sz="2400" dirty="0" smtClean="0"/>
              <a:t>Сам </a:t>
            </a:r>
            <a:r>
              <a:rPr lang="ru-RU" sz="2400" dirty="0"/>
              <a:t>проект обладает необходимой экономической эффективностью и после основной инвестиционной фазы выйдет на </a:t>
            </a:r>
            <a:r>
              <a:rPr lang="ru-RU" sz="2400" dirty="0" smtClean="0"/>
              <a:t>окупаемость </a:t>
            </a:r>
            <a:r>
              <a:rPr lang="ru-RU" sz="2400" dirty="0"/>
              <a:t>в течение 2-х лет.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6"/>
          </p:nvPr>
        </p:nvSpPr>
        <p:spPr>
          <a:xfrm>
            <a:off x="894588" y="2887536"/>
            <a:ext cx="8793162" cy="299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Roboto"/>
              </a:rPr>
              <a:t>В 2021 году в России были заложены два научно-исследовательских суда, строящихся в рамках нацпроекта «Наука и университеты», предназначены для океанологических исследований в любой точке Мирового океана. Но 2 НИС - это не решение проблемы, а обновление исследовательского флота. </a:t>
            </a:r>
            <a:r>
              <a:rPr lang="ru-RU" sz="2400" b="1" u="sng" dirty="0">
                <a:latin typeface="Roboto"/>
              </a:rPr>
              <a:t>Кроме того бюджет на эти значимые проекты составил 28,4 млрд рублей. </a:t>
            </a:r>
            <a:r>
              <a:rPr lang="ru-RU" sz="2400" dirty="0">
                <a:latin typeface="Roboto"/>
              </a:rPr>
              <a:t>Суда спустят на воду в 2024 году (автономность плавания НИС до 50 суток - против 12 месяцев морских маркеров).</a:t>
            </a:r>
            <a:endParaRPr lang="ru-RU" sz="2400" dirty="0"/>
          </a:p>
        </p:txBody>
      </p:sp>
      <p:pic>
        <p:nvPicPr>
          <p:cNvPr id="5122" name="Picture 2" descr="http://bastion-karpenko.ru/VVT1/NIS_123_201211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88" y="6156198"/>
            <a:ext cx="85725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Стратегический проект №1. Развитие морских роботизированных технологий в Каспийском регионе («Морской робот»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6" b="16435"/>
          <a:stretch/>
        </p:blipFill>
        <p:spPr bwMode="auto">
          <a:xfrm>
            <a:off x="10569844" y="1529841"/>
            <a:ext cx="5468676" cy="570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10299032" y="1426464"/>
            <a:ext cx="48126" cy="9015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6261206" y="2157000"/>
            <a:ext cx="377904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Roboto"/>
              </a:rPr>
              <a:t>Финансирование проекта в рамках </a:t>
            </a:r>
            <a:r>
              <a:rPr lang="ru-RU" sz="2800" b="1" dirty="0" smtClean="0">
                <a:latin typeface="Roboto"/>
              </a:rPr>
              <a:t>программы «ПРИОРИТЕТ-2030» ФГБОУ ВО АГУ им. В.Н. Татищева спец</a:t>
            </a:r>
            <a:r>
              <a:rPr lang="ru-RU" sz="2800" b="1" dirty="0">
                <a:latin typeface="Roboto"/>
              </a:rPr>
              <a:t>. </a:t>
            </a:r>
            <a:r>
              <a:rPr lang="ru-RU" sz="2800" b="1" dirty="0" smtClean="0">
                <a:latin typeface="Roboto"/>
              </a:rPr>
              <a:t>часть программы (2023 г.) – в размере 210 млн. руб.</a:t>
            </a:r>
            <a:endParaRPr lang="ru-RU" sz="2800" b="1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hlinkClick r:id="rId2"/>
              </a:rPr>
              <a:t>https://www.mariners.global</a:t>
            </a:r>
            <a:r>
              <a:rPr lang="en-US" sz="2800" dirty="0" smtClean="0">
                <a:hlinkClick r:id="rId2"/>
              </a:rPr>
              <a:t>/</a:t>
            </a:r>
            <a:endParaRPr lang="en-US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(960</a:t>
            </a:r>
            <a:r>
              <a:rPr lang="ru-RU" sz="2800" dirty="0" smtClean="0"/>
              <a:t>) </a:t>
            </a:r>
            <a:r>
              <a:rPr lang="en-US" sz="2800" dirty="0" smtClean="0"/>
              <a:t>851</a:t>
            </a:r>
            <a:r>
              <a:rPr lang="ru-RU" sz="2800" dirty="0" smtClean="0"/>
              <a:t>-</a:t>
            </a:r>
            <a:r>
              <a:rPr lang="en-US" sz="2800" dirty="0" smtClean="0"/>
              <a:t>52</a:t>
            </a:r>
            <a:r>
              <a:rPr lang="ru-RU" sz="2800" dirty="0" smtClean="0"/>
              <a:t>-</a:t>
            </a:r>
            <a:r>
              <a:rPr lang="en-US" sz="2800" dirty="0" smtClean="0"/>
              <a:t>62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titov@asu.edu.ru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4078" y="5390875"/>
            <a:ext cx="100335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hlinkClick r:id="rId3"/>
              </a:rPr>
              <a:t>https://</a:t>
            </a:r>
            <a:r>
              <a:rPr lang="ru-RU" sz="3600" dirty="0" smtClean="0">
                <a:hlinkClick r:id="rId3"/>
              </a:rPr>
              <a:t>pt.2035.university/project/morskoj-marker</a:t>
            </a:r>
            <a:endParaRPr lang="en-US" sz="3600" dirty="0" smtClean="0"/>
          </a:p>
          <a:p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5880" b="29647"/>
          <a:stretch/>
        </p:blipFill>
        <p:spPr>
          <a:xfrm>
            <a:off x="304078" y="2178176"/>
            <a:ext cx="8533382" cy="30932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20274" y="9779205"/>
            <a:ext cx="115211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hlinkClick r:id="rId5"/>
              </a:rPr>
              <a:t>https://</a:t>
            </a:r>
            <a:r>
              <a:rPr lang="ru-RU" sz="3200" dirty="0" smtClean="0">
                <a:hlinkClick r:id="rId5"/>
              </a:rPr>
              <a:t>ideas.roscongress.org/improject-16466/ideas/26768</a:t>
            </a:r>
            <a:endParaRPr lang="en-US" sz="3200" dirty="0" smtClean="0"/>
          </a:p>
          <a:p>
            <a:r>
              <a:rPr lang="ru-RU" sz="3200" dirty="0" smtClean="0"/>
              <a:t>Поддержите проект – голосуйте на сайте </a:t>
            </a:r>
            <a:r>
              <a:rPr lang="ru-RU" sz="3200" dirty="0" err="1" smtClean="0"/>
              <a:t>краудплатформы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3905</TotalTime>
  <Words>622</Words>
  <Application>Microsoft Office PowerPoint</Application>
  <PresentationFormat>Произвольный</PresentationFormat>
  <Paragraphs>96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Roboto</vt:lpstr>
      <vt:lpstr>Verdana</vt:lpstr>
      <vt:lpstr>ОБЛОЖКИ</vt:lpstr>
      <vt:lpstr>РАЗДЕЛИТЕЛИ</vt:lpstr>
      <vt:lpstr>Глобальный приоритет России в  акватории мирового океана - морской маркер</vt:lpstr>
      <vt:lpstr>Актуальность проекта</vt:lpstr>
      <vt:lpstr>Актуальность проекта</vt:lpstr>
      <vt:lpstr>Проблема</vt:lpstr>
      <vt:lpstr>Решение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Титов Алексей</cp:lastModifiedBy>
  <cp:revision>273</cp:revision>
  <dcterms:created xsi:type="dcterms:W3CDTF">2021-03-01T12:07:13Z</dcterms:created>
  <dcterms:modified xsi:type="dcterms:W3CDTF">2022-07-04T20:40:30Z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