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9" r:id="rId2"/>
    <p:sldId id="315" r:id="rId3"/>
    <p:sldId id="314" r:id="rId4"/>
    <p:sldId id="313" r:id="rId5"/>
    <p:sldId id="291" r:id="rId6"/>
    <p:sldId id="316" r:id="rId7"/>
    <p:sldId id="318" r:id="rId8"/>
    <p:sldId id="297" r:id="rId9"/>
    <p:sldId id="319" r:id="rId10"/>
    <p:sldId id="28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7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1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75a8c1f4a1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g275a8c1f4a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0462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75a8c1f4a1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g275a8c1f4a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44996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75a8c1f4a1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Все внешние предпосылки и факторы </a:t>
            </a:r>
            <a:endParaRPr dirty="0"/>
          </a:p>
        </p:txBody>
      </p:sp>
      <p:sp>
        <p:nvSpPr>
          <p:cNvPr id="106" name="Google Shape;106;g275a8c1f4a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85805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r>
              <a:rPr lang="ru-RU" sz="1200" dirty="0"/>
              <a:t>Частные домовладельцы – более конкретно описать </a:t>
            </a:r>
            <a:endParaRPr dirty="0"/>
          </a:p>
        </p:txBody>
      </p:sp>
      <p:sp>
        <p:nvSpPr>
          <p:cNvPr id="131" name="Google Shape;13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r>
              <a:rPr lang="ru-RU" sz="1200" dirty="0"/>
              <a:t>Частные домовладельцы – более конкретно описать </a:t>
            </a:r>
            <a:endParaRPr dirty="0"/>
          </a:p>
        </p:txBody>
      </p:sp>
      <p:sp>
        <p:nvSpPr>
          <p:cNvPr id="131" name="Google Shape;13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46655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r>
              <a:rPr lang="ru-RU" sz="1200" dirty="0"/>
              <a:t>Частные домовладельцы – более конкретно описать </a:t>
            </a:r>
            <a:endParaRPr dirty="0"/>
          </a:p>
        </p:txBody>
      </p:sp>
      <p:sp>
        <p:nvSpPr>
          <p:cNvPr id="131" name="Google Shape;13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08852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r>
              <a:rPr lang="ru-RU" sz="1200" dirty="0"/>
              <a:t>Частные домовладельцы – более конкретно описать </a:t>
            </a:r>
            <a:endParaRPr dirty="0"/>
          </a:p>
        </p:txBody>
      </p:sp>
      <p:sp>
        <p:nvSpPr>
          <p:cNvPr id="131" name="Google Shape;13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079005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9E1C-7297-41DF-B486-B88AF9DE17A2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7A37-F9F2-4DFE-B6D3-9CC5B38B33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2830" y="25400"/>
            <a:ext cx="10820400" cy="1156335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5525" y="1261745"/>
            <a:ext cx="10855960" cy="504888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043940" y="6383655"/>
            <a:ext cx="2743200" cy="365125"/>
          </a:xfrm>
        </p:spPr>
        <p:txBody>
          <a:bodyPr/>
          <a:lstStyle/>
          <a:p>
            <a:fld id="{53739E1C-7297-41DF-B486-B88AF9DE17A2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7A37-F9F2-4DFE-B6D3-9CC5B38B33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9E1C-7297-41DF-B486-B88AF9DE17A2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7A37-F9F2-4DFE-B6D3-9CC5B38B33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9E1C-7297-41DF-B486-B88AF9DE17A2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7A37-F9F2-4DFE-B6D3-9CC5B38B33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9E1C-7297-41DF-B486-B88AF9DE17A2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7A37-F9F2-4DFE-B6D3-9CC5B38B33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9E1C-7297-41DF-B486-B88AF9DE17A2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7A37-F9F2-4DFE-B6D3-9CC5B38B33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9E1C-7297-41DF-B486-B88AF9DE17A2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7A37-F9F2-4DFE-B6D3-9CC5B38B33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9E1C-7297-41DF-B486-B88AF9DE17A2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7A37-F9F2-4DFE-B6D3-9CC5B38B33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9E1C-7297-41DF-B486-B88AF9DE17A2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7A37-F9F2-4DFE-B6D3-9CC5B38B33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9E1C-7297-41DF-B486-B88AF9DE17A2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7A37-F9F2-4DFE-B6D3-9CC5B38B33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9E1C-7297-41DF-B486-B88AF9DE17A2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A7A37-F9F2-4DFE-B6D3-9CC5B38B33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5210" y="41910"/>
            <a:ext cx="10811510" cy="11550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43940" y="1282065"/>
            <a:ext cx="10783570" cy="4599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39E1C-7297-41DF-B486-B88AF9DE17A2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A7A37-F9F2-4DFE-B6D3-9CC5B38B330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emf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280440" y="2190943"/>
            <a:ext cx="47707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27376B"/>
                </a:solidFill>
                <a:latin typeface="HelveticaNeueCyr" panose="02000503040000020004" pitchFamily="2" charset="-52"/>
                <a:cs typeface="Aharoni" panose="02010803020104030203" pitchFamily="2" charset="-79"/>
              </a:rPr>
              <a:t>Мобильный генератор на основе водорода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80440" y="3712951"/>
            <a:ext cx="4408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27376B"/>
                </a:solidFill>
                <a:latin typeface="HelveticaNeueCyr" panose="02000503040000020004" pitchFamily="2" charset="-52"/>
              </a:rPr>
              <a:t>Трекер</a:t>
            </a:r>
            <a:r>
              <a:rPr lang="ru-RU" dirty="0">
                <a:solidFill>
                  <a:srgbClr val="27376B"/>
                </a:solidFill>
                <a:latin typeface="HelveticaNeueCyr" panose="02000503040000020004" pitchFamily="2" charset="-52"/>
              </a:rPr>
              <a:t> проекта – Арасланов Леонид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75a8c1f4a1_0_0"/>
          <p:cNvSpPr txBox="1">
            <a:spLocks noGrp="1"/>
          </p:cNvSpPr>
          <p:nvPr>
            <p:ph type="title"/>
          </p:nvPr>
        </p:nvSpPr>
        <p:spPr>
          <a:xfrm>
            <a:off x="1054100" y="32385"/>
            <a:ext cx="10792460" cy="10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sz="3200" dirty="0"/>
              <a:t>Конечный продукт</a:t>
            </a:r>
          </a:p>
        </p:txBody>
      </p:sp>
      <p:sp>
        <p:nvSpPr>
          <p:cNvPr id="110" name="Google Shape;110;g275a8c1f4a1_0_0"/>
          <p:cNvSpPr txBox="1">
            <a:spLocks noGrp="1"/>
          </p:cNvSpPr>
          <p:nvPr>
            <p:ph type="body" idx="1"/>
          </p:nvPr>
        </p:nvSpPr>
        <p:spPr>
          <a:xfrm>
            <a:off x="1193800" y="1474678"/>
            <a:ext cx="10790555" cy="10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8890" lvl="0" indent="0" algn="just">
              <a:buClr>
                <a:schemeClr val="dk1"/>
              </a:buClr>
              <a:buSzPct val="100000"/>
              <a:buNone/>
            </a:pPr>
            <a:r>
              <a:rPr lang="ru-RU" sz="2200" dirty="0">
                <a:sym typeface="+mn-ea"/>
              </a:rPr>
              <a:t>Водородный генератор-накопитель энергии с интегрированной солнечной панелью и функцией подключения дополнительного источника энергии.</a:t>
            </a:r>
            <a:endParaRPr lang="ru-RU" sz="18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0" y="-6350"/>
            <a:ext cx="1193800" cy="6385560"/>
            <a:chOff x="0" y="-10"/>
            <a:chExt cx="1880" cy="10056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/>
            <a:srcRect t="58864" r="58007" b="24892"/>
            <a:stretch>
              <a:fillRect/>
            </a:stretch>
          </p:blipFill>
          <p:spPr>
            <a:xfrm rot="16200000">
              <a:off x="-1873" y="1863"/>
              <a:ext cx="5626" cy="1880"/>
            </a:xfrm>
            <a:prstGeom prst="rect">
              <a:avLst/>
            </a:prstGeom>
          </p:spPr>
        </p:pic>
        <p:pic>
          <p:nvPicPr>
            <p:cNvPr id="5" name="Объект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" y="6723"/>
              <a:ext cx="1217" cy="1217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5"/>
            <a:srcRect r="47999"/>
            <a:stretch>
              <a:fillRect/>
            </a:stretch>
          </p:blipFill>
          <p:spPr>
            <a:xfrm>
              <a:off x="167" y="4178"/>
              <a:ext cx="1526" cy="840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5"/>
            <a:srcRect l="62793"/>
            <a:stretch>
              <a:fillRect/>
            </a:stretch>
          </p:blipFill>
          <p:spPr>
            <a:xfrm>
              <a:off x="133" y="5186"/>
              <a:ext cx="1560" cy="12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7" y="8276"/>
              <a:ext cx="1639" cy="1770"/>
            </a:xfrm>
            <a:prstGeom prst="rect">
              <a:avLst/>
            </a:prstGeom>
          </p:spPr>
        </p:pic>
      </p:grp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3898CE6B-250A-4678-A023-5B63DCA1A1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5" r="19007"/>
          <a:stretch/>
        </p:blipFill>
        <p:spPr bwMode="auto">
          <a:xfrm>
            <a:off x="1357327" y="3064050"/>
            <a:ext cx="1516444" cy="121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C91CF10E-1E0E-4FF6-82F2-3305399F9EC5}"/>
              </a:ext>
            </a:extLst>
          </p:cNvPr>
          <p:cNvSpPr/>
          <p:nvPr/>
        </p:nvSpPr>
        <p:spPr>
          <a:xfrm>
            <a:off x="3104589" y="3448352"/>
            <a:ext cx="532661" cy="478345"/>
          </a:xfrm>
          <a:prstGeom prst="rightArrow">
            <a:avLst/>
          </a:prstGeom>
          <a:solidFill>
            <a:srgbClr val="2737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441F03FC-1D8F-4AA6-8717-E59FA98EAA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74" r="20754"/>
          <a:stretch/>
        </p:blipFill>
        <p:spPr bwMode="auto">
          <a:xfrm>
            <a:off x="3755293" y="2856055"/>
            <a:ext cx="1552039" cy="1420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id="{15A40F99-7347-4252-B9C1-FCA91FEDFF1F}"/>
              </a:ext>
            </a:extLst>
          </p:cNvPr>
          <p:cNvSpPr/>
          <p:nvPr/>
        </p:nvSpPr>
        <p:spPr>
          <a:xfrm>
            <a:off x="5526499" y="3430984"/>
            <a:ext cx="532661" cy="478345"/>
          </a:xfrm>
          <a:prstGeom prst="rightArrow">
            <a:avLst/>
          </a:prstGeom>
          <a:solidFill>
            <a:srgbClr val="2737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9C016144-E46F-4A98-9F97-EEA73007F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161" y="2888246"/>
            <a:ext cx="838500" cy="1420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Стрелка: вправо 19">
            <a:extLst>
              <a:ext uri="{FF2B5EF4-FFF2-40B4-BE49-F238E27FC236}">
                <a16:creationId xmlns:a16="http://schemas.microsoft.com/office/drawing/2014/main" id="{5A7A4EAC-C023-4F79-85BC-D51704BD6684}"/>
              </a:ext>
            </a:extLst>
          </p:cNvPr>
          <p:cNvSpPr/>
          <p:nvPr/>
        </p:nvSpPr>
        <p:spPr>
          <a:xfrm>
            <a:off x="7164596" y="3448352"/>
            <a:ext cx="532661" cy="478345"/>
          </a:xfrm>
          <a:prstGeom prst="rightArrow">
            <a:avLst/>
          </a:prstGeom>
          <a:solidFill>
            <a:srgbClr val="2737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6" descr="Picture background">
            <a:extLst>
              <a:ext uri="{FF2B5EF4-FFF2-40B4-BE49-F238E27FC236}">
                <a16:creationId xmlns:a16="http://schemas.microsoft.com/office/drawing/2014/main" id="{2A3B05C1-892C-4EC9-AE0F-7D83886315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74" r="20754"/>
          <a:stretch/>
        </p:blipFill>
        <p:spPr bwMode="auto">
          <a:xfrm>
            <a:off x="7815300" y="2856055"/>
            <a:ext cx="1552039" cy="1420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Стрелка: вправо 21">
            <a:extLst>
              <a:ext uri="{FF2B5EF4-FFF2-40B4-BE49-F238E27FC236}">
                <a16:creationId xmlns:a16="http://schemas.microsoft.com/office/drawing/2014/main" id="{FF80B171-EB39-44FA-9D30-2C5D3D26D929}"/>
              </a:ext>
            </a:extLst>
          </p:cNvPr>
          <p:cNvSpPr/>
          <p:nvPr/>
        </p:nvSpPr>
        <p:spPr>
          <a:xfrm>
            <a:off x="9586506" y="3430984"/>
            <a:ext cx="532661" cy="478345"/>
          </a:xfrm>
          <a:prstGeom prst="rightArrow">
            <a:avLst/>
          </a:prstGeom>
          <a:solidFill>
            <a:srgbClr val="2737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40" name="Picture 16" descr="Picture background">
            <a:extLst>
              <a:ext uri="{FF2B5EF4-FFF2-40B4-BE49-F238E27FC236}">
                <a16:creationId xmlns:a16="http://schemas.microsoft.com/office/drawing/2014/main" id="{C45E044B-5C43-4FCF-99F9-8AE2DE7CC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0319" y="3112610"/>
            <a:ext cx="1115092" cy="1115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Google Shape;110;g275a8c1f4a1_0_0">
            <a:extLst>
              <a:ext uri="{FF2B5EF4-FFF2-40B4-BE49-F238E27FC236}">
                <a16:creationId xmlns:a16="http://schemas.microsoft.com/office/drawing/2014/main" id="{518C2548-5639-49A7-A6A8-9A15987C72ED}"/>
              </a:ext>
            </a:extLst>
          </p:cNvPr>
          <p:cNvSpPr txBox="1">
            <a:spLocks/>
          </p:cNvSpPr>
          <p:nvPr/>
        </p:nvSpPr>
        <p:spPr>
          <a:xfrm>
            <a:off x="1421606" y="4227702"/>
            <a:ext cx="1516444" cy="85215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" indent="0" algn="ctr">
              <a:buClr>
                <a:schemeClr val="dk1"/>
              </a:buClr>
              <a:buSzPct val="100000"/>
              <a:buFont typeface="Arial" panose="020B0604020202020204" pitchFamily="34" charset="0"/>
              <a:buNone/>
            </a:pPr>
            <a:r>
              <a:rPr lang="ru-RU" sz="1600" dirty="0">
                <a:sym typeface="+mn-ea"/>
              </a:rPr>
              <a:t>Получение электрической энергии</a:t>
            </a:r>
            <a:endParaRPr lang="ru-RU" sz="1200" dirty="0"/>
          </a:p>
        </p:txBody>
      </p:sp>
      <p:sp>
        <p:nvSpPr>
          <p:cNvPr id="27" name="Google Shape;110;g275a8c1f4a1_0_0">
            <a:extLst>
              <a:ext uri="{FF2B5EF4-FFF2-40B4-BE49-F238E27FC236}">
                <a16:creationId xmlns:a16="http://schemas.microsoft.com/office/drawing/2014/main" id="{8E20F833-016E-4BEE-B49F-51622B129842}"/>
              </a:ext>
            </a:extLst>
          </p:cNvPr>
          <p:cNvSpPr txBox="1">
            <a:spLocks/>
          </p:cNvSpPr>
          <p:nvPr/>
        </p:nvSpPr>
        <p:spPr>
          <a:xfrm>
            <a:off x="3781529" y="4117542"/>
            <a:ext cx="2080891" cy="94166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" indent="0" algn="ctr">
              <a:buClr>
                <a:schemeClr val="dk1"/>
              </a:buClr>
              <a:buSzPct val="100000"/>
              <a:buFont typeface="Arial" panose="020B0604020202020204" pitchFamily="34" charset="0"/>
              <a:buNone/>
            </a:pPr>
            <a:r>
              <a:rPr lang="ru-RU" sz="1600" dirty="0">
                <a:sym typeface="+mn-ea"/>
              </a:rPr>
              <a:t>Преобразование электричества в водород с помощью электролиза </a:t>
            </a:r>
            <a:endParaRPr lang="ru-RU" sz="1600" dirty="0"/>
          </a:p>
        </p:txBody>
      </p:sp>
      <p:sp>
        <p:nvSpPr>
          <p:cNvPr id="28" name="Google Shape;110;g275a8c1f4a1_0_0">
            <a:extLst>
              <a:ext uri="{FF2B5EF4-FFF2-40B4-BE49-F238E27FC236}">
                <a16:creationId xmlns:a16="http://schemas.microsoft.com/office/drawing/2014/main" id="{232747AB-88D4-4164-9605-0CEBCFB38A9F}"/>
              </a:ext>
            </a:extLst>
          </p:cNvPr>
          <p:cNvSpPr txBox="1">
            <a:spLocks/>
          </p:cNvSpPr>
          <p:nvPr/>
        </p:nvSpPr>
        <p:spPr>
          <a:xfrm>
            <a:off x="5719792" y="4222820"/>
            <a:ext cx="1864506" cy="85215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" indent="0" algn="ctr">
              <a:buClr>
                <a:schemeClr val="dk1"/>
              </a:buClr>
              <a:buSzPct val="100000"/>
              <a:buFont typeface="Arial" panose="020B0604020202020204" pitchFamily="34" charset="0"/>
              <a:buNone/>
            </a:pPr>
            <a:r>
              <a:rPr lang="ru-RU" sz="1600" dirty="0">
                <a:sym typeface="+mn-ea"/>
              </a:rPr>
              <a:t>Хранение водорода в баллонах</a:t>
            </a:r>
            <a:endParaRPr lang="ru-RU" sz="1200" dirty="0"/>
          </a:p>
        </p:txBody>
      </p:sp>
      <p:sp>
        <p:nvSpPr>
          <p:cNvPr id="29" name="Google Shape;110;g275a8c1f4a1_0_0">
            <a:extLst>
              <a:ext uri="{FF2B5EF4-FFF2-40B4-BE49-F238E27FC236}">
                <a16:creationId xmlns:a16="http://schemas.microsoft.com/office/drawing/2014/main" id="{93E11B93-BD28-4C43-8215-CD5ABD14212F}"/>
              </a:ext>
            </a:extLst>
          </p:cNvPr>
          <p:cNvSpPr txBox="1">
            <a:spLocks/>
          </p:cNvSpPr>
          <p:nvPr/>
        </p:nvSpPr>
        <p:spPr>
          <a:xfrm>
            <a:off x="7815300" y="4153106"/>
            <a:ext cx="2093015" cy="104495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" indent="0" algn="ctr">
              <a:buClr>
                <a:schemeClr val="dk1"/>
              </a:buClr>
              <a:buSzPct val="100000"/>
              <a:buFont typeface="Arial" panose="020B0604020202020204" pitchFamily="34" charset="0"/>
              <a:buNone/>
            </a:pPr>
            <a:r>
              <a:rPr lang="ru-RU" sz="1600" dirty="0">
                <a:sym typeface="+mn-ea"/>
              </a:rPr>
              <a:t>Обратное преобразование водорода в электричество</a:t>
            </a:r>
            <a:endParaRPr lang="ru-RU" sz="1200" dirty="0"/>
          </a:p>
        </p:txBody>
      </p:sp>
      <p:sp>
        <p:nvSpPr>
          <p:cNvPr id="30" name="Google Shape;110;g275a8c1f4a1_0_0">
            <a:extLst>
              <a:ext uri="{FF2B5EF4-FFF2-40B4-BE49-F238E27FC236}">
                <a16:creationId xmlns:a16="http://schemas.microsoft.com/office/drawing/2014/main" id="{6197C81F-6355-44EE-A707-9DA9D07138DC}"/>
              </a:ext>
            </a:extLst>
          </p:cNvPr>
          <p:cNvSpPr txBox="1">
            <a:spLocks/>
          </p:cNvSpPr>
          <p:nvPr/>
        </p:nvSpPr>
        <p:spPr>
          <a:xfrm>
            <a:off x="10072859" y="4164830"/>
            <a:ext cx="1864506" cy="85215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" indent="0" algn="ctr">
              <a:buClr>
                <a:schemeClr val="dk1"/>
              </a:buClr>
              <a:buSzPct val="100000"/>
              <a:buFont typeface="Arial" panose="020B0604020202020204" pitchFamily="34" charset="0"/>
              <a:buNone/>
            </a:pPr>
            <a:r>
              <a:rPr lang="ru-RU" sz="1600" dirty="0">
                <a:sym typeface="+mn-ea"/>
              </a:rPr>
              <a:t>Использование электричества для нужд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235749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75a8c1f4a1_0_0"/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9" name="Google Shape;109;g275a8c1f4a1_0_0"/>
          <p:cNvSpPr txBox="1">
            <a:spLocks noGrp="1"/>
          </p:cNvSpPr>
          <p:nvPr>
            <p:ph type="title"/>
          </p:nvPr>
        </p:nvSpPr>
        <p:spPr>
          <a:xfrm>
            <a:off x="1054100" y="32385"/>
            <a:ext cx="10792460" cy="10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sz="3200" dirty="0"/>
              <a:t>Аннотация проекта</a:t>
            </a:r>
          </a:p>
        </p:txBody>
      </p:sp>
      <p:sp>
        <p:nvSpPr>
          <p:cNvPr id="110" name="Google Shape;110;g275a8c1f4a1_0_0"/>
          <p:cNvSpPr txBox="1">
            <a:spLocks noGrp="1"/>
          </p:cNvSpPr>
          <p:nvPr>
            <p:ph type="body" idx="1"/>
          </p:nvPr>
        </p:nvSpPr>
        <p:spPr>
          <a:xfrm>
            <a:off x="1146810" y="927417"/>
            <a:ext cx="10790555" cy="55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8890" lvl="0" indent="0" algn="just">
              <a:buClr>
                <a:schemeClr val="dk1"/>
              </a:buClr>
              <a:buSzPct val="100000"/>
              <a:buNone/>
            </a:pPr>
            <a:r>
              <a:rPr lang="ru-RU" sz="2200" dirty="0">
                <a:sym typeface="+mn-ea"/>
              </a:rPr>
              <a:t>Цель проекта – создание мобильного генератора, преобразующего энергию из возобновляемых источников в водород с его последующей </a:t>
            </a:r>
            <a:r>
              <a:rPr lang="ru-RU" sz="2200" dirty="0" err="1">
                <a:sym typeface="+mn-ea"/>
              </a:rPr>
              <a:t>ретрансформацией</a:t>
            </a:r>
            <a:r>
              <a:rPr lang="ru-RU" sz="2200" dirty="0">
                <a:sym typeface="+mn-ea"/>
              </a:rPr>
              <a:t> в электричество. </a:t>
            </a:r>
          </a:p>
          <a:p>
            <a:pPr marL="8890" lvl="0" indent="0" algn="just">
              <a:buClr>
                <a:schemeClr val="dk1"/>
              </a:buClr>
              <a:buSzPct val="100000"/>
              <a:buNone/>
            </a:pPr>
            <a:endParaRPr lang="ru-RU" sz="2200" dirty="0">
              <a:sym typeface="+mn-ea"/>
            </a:endParaRPr>
          </a:p>
          <a:p>
            <a:pPr marL="8890" lvl="0" indent="0" algn="just">
              <a:buClr>
                <a:schemeClr val="dk1"/>
              </a:buClr>
              <a:buSzPct val="100000"/>
              <a:buNone/>
            </a:pPr>
            <a:r>
              <a:rPr lang="ru-RU" sz="2200" dirty="0">
                <a:sym typeface="+mn-ea"/>
              </a:rPr>
              <a:t>Задачи: </a:t>
            </a:r>
          </a:p>
          <a:p>
            <a:pPr marL="8890" lvl="0" indent="0" algn="just">
              <a:buClr>
                <a:schemeClr val="dk1"/>
              </a:buClr>
              <a:buSzPct val="100000"/>
              <a:buNone/>
            </a:pPr>
            <a:r>
              <a:rPr lang="ru-RU" sz="2200" dirty="0">
                <a:sym typeface="+mn-ea"/>
              </a:rPr>
              <a:t>1. Интегрировать эффективный электролизёр в единый кейс; </a:t>
            </a:r>
          </a:p>
          <a:p>
            <a:pPr marL="8890" lvl="0" indent="0" algn="just">
              <a:buClr>
                <a:schemeClr val="dk1"/>
              </a:buClr>
              <a:buSzPct val="100000"/>
              <a:buNone/>
            </a:pPr>
            <a:r>
              <a:rPr lang="ru-RU" sz="2200" dirty="0">
                <a:sym typeface="+mn-ea"/>
              </a:rPr>
              <a:t>2. Реализовать систему хранения водорода в композитных баллонах; </a:t>
            </a:r>
          </a:p>
          <a:p>
            <a:pPr marL="8890" lvl="0" indent="0" algn="just">
              <a:buClr>
                <a:schemeClr val="dk1"/>
              </a:buClr>
              <a:buSzPct val="100000"/>
              <a:buNone/>
            </a:pPr>
            <a:r>
              <a:rPr lang="ru-RU" sz="2200" dirty="0">
                <a:sym typeface="+mn-ea"/>
              </a:rPr>
              <a:t>3. Оснастить устройство топливной ячейкой для обратного преобразования; </a:t>
            </a:r>
          </a:p>
          <a:p>
            <a:pPr marL="8890" lvl="0" indent="0" algn="just">
              <a:buClr>
                <a:schemeClr val="dk1"/>
              </a:buClr>
              <a:buSzPct val="100000"/>
              <a:buNone/>
            </a:pPr>
            <a:r>
              <a:rPr lang="ru-RU" sz="2200" dirty="0">
                <a:sym typeface="+mn-ea"/>
              </a:rPr>
              <a:t>4. Обеспечить универсальность по входу энергии (солнечные панели, </a:t>
            </a:r>
            <a:r>
              <a:rPr lang="ru-RU" sz="2200" dirty="0" err="1">
                <a:sym typeface="+mn-ea"/>
              </a:rPr>
              <a:t>др.источники</a:t>
            </a:r>
            <a:r>
              <a:rPr lang="ru-RU" sz="2200" dirty="0">
                <a:sym typeface="+mn-ea"/>
              </a:rPr>
              <a:t>). </a:t>
            </a:r>
          </a:p>
          <a:p>
            <a:pPr marL="8890" lvl="0" indent="0" algn="just">
              <a:buClr>
                <a:schemeClr val="dk1"/>
              </a:buClr>
              <a:buSzPct val="100000"/>
              <a:buNone/>
            </a:pPr>
            <a:endParaRPr lang="ru-RU" sz="2200" dirty="0">
              <a:sym typeface="+mn-ea"/>
            </a:endParaRPr>
          </a:p>
          <a:p>
            <a:pPr marL="8890" lvl="0" indent="0" algn="just">
              <a:buClr>
                <a:schemeClr val="dk1"/>
              </a:buClr>
              <a:buSzPct val="100000"/>
              <a:buNone/>
            </a:pPr>
            <a:r>
              <a:rPr lang="ru-RU" sz="2200" dirty="0">
                <a:sym typeface="+mn-ea"/>
              </a:rPr>
              <a:t>Ожидаемые результаты – готовый прототип генератора в форм-факторе кейса (100x60x60 см) с мощностью около 10 кВт. </a:t>
            </a:r>
          </a:p>
          <a:p>
            <a:pPr marL="8890" lvl="0" indent="0" algn="just">
              <a:buClr>
                <a:schemeClr val="dk1"/>
              </a:buClr>
              <a:buSzPct val="100000"/>
              <a:buNone/>
            </a:pPr>
            <a:endParaRPr lang="ru-RU" sz="2200" dirty="0">
              <a:sym typeface="+mn-ea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0" y="-6350"/>
            <a:ext cx="1193800" cy="6385560"/>
            <a:chOff x="0" y="-10"/>
            <a:chExt cx="1880" cy="10056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/>
            <a:srcRect t="58864" r="58007" b="24892"/>
            <a:stretch>
              <a:fillRect/>
            </a:stretch>
          </p:blipFill>
          <p:spPr>
            <a:xfrm rot="16200000">
              <a:off x="-1873" y="1863"/>
              <a:ext cx="5626" cy="1880"/>
            </a:xfrm>
            <a:prstGeom prst="rect">
              <a:avLst/>
            </a:prstGeom>
          </p:spPr>
        </p:pic>
        <p:pic>
          <p:nvPicPr>
            <p:cNvPr id="5" name="Объект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" y="6723"/>
              <a:ext cx="1217" cy="1217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5"/>
            <a:srcRect r="47999"/>
            <a:stretch>
              <a:fillRect/>
            </a:stretch>
          </p:blipFill>
          <p:spPr>
            <a:xfrm>
              <a:off x="167" y="4178"/>
              <a:ext cx="1526" cy="840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5"/>
            <a:srcRect l="62793"/>
            <a:stretch>
              <a:fillRect/>
            </a:stretch>
          </p:blipFill>
          <p:spPr>
            <a:xfrm>
              <a:off x="133" y="5186"/>
              <a:ext cx="1560" cy="12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7" y="8276"/>
              <a:ext cx="1639" cy="17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82639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75a8c1f4a1_0_0"/>
          <p:cNvSpPr/>
          <p:nvPr/>
        </p:nvSpPr>
        <p:spPr>
          <a:xfrm>
            <a:off x="9674352" y="0"/>
            <a:ext cx="2517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9" name="Google Shape;109;g275a8c1f4a1_0_0"/>
          <p:cNvSpPr txBox="1">
            <a:spLocks noGrp="1"/>
          </p:cNvSpPr>
          <p:nvPr>
            <p:ph type="title"/>
          </p:nvPr>
        </p:nvSpPr>
        <p:spPr>
          <a:xfrm>
            <a:off x="1054100" y="32385"/>
            <a:ext cx="10792460" cy="10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sz="3200" dirty="0"/>
              <a:t>Актуальность</a:t>
            </a:r>
          </a:p>
        </p:txBody>
      </p:sp>
      <p:sp>
        <p:nvSpPr>
          <p:cNvPr id="110" name="Google Shape;110;g275a8c1f4a1_0_0"/>
          <p:cNvSpPr txBox="1">
            <a:spLocks noGrp="1"/>
          </p:cNvSpPr>
          <p:nvPr>
            <p:ph type="body" idx="1"/>
          </p:nvPr>
        </p:nvSpPr>
        <p:spPr>
          <a:xfrm>
            <a:off x="1299846" y="1144270"/>
            <a:ext cx="10445466" cy="4527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8890" lvl="0" indent="0">
              <a:buSzPct val="100000"/>
              <a:buNone/>
            </a:pPr>
            <a:r>
              <a:rPr lang="ru-RU" sz="2200" dirty="0"/>
              <a:t>1. Энергетической стратегией России до 2050 года, утвержденной Правительством РФ от 12 апреля 2025 г. № 908-р</a:t>
            </a:r>
          </a:p>
          <a:p>
            <a:pPr marL="8890" lvl="0" indent="0">
              <a:buSzPct val="100000"/>
              <a:buNone/>
            </a:pPr>
            <a:r>
              <a:rPr lang="ru-RU" sz="2200" dirty="0"/>
              <a:t>2. Переход к </a:t>
            </a:r>
            <a:r>
              <a:rPr lang="ru-RU" sz="2200" dirty="0" err="1"/>
              <a:t>низкоуглеродной</a:t>
            </a:r>
            <a:r>
              <a:rPr lang="ru-RU" sz="2200" dirty="0"/>
              <a:t> экономике и стремлением заменить ископаемое топливо на более экологичный источник энергии</a:t>
            </a:r>
          </a:p>
          <a:p>
            <a:pPr marL="8890" lvl="0" indent="0">
              <a:buSzPct val="100000"/>
              <a:buNone/>
            </a:pPr>
            <a:r>
              <a:rPr lang="ru-RU" sz="2200" dirty="0"/>
              <a:t>3. Экономическая рентабельность в проекте КАМАЗа: грузоперевозки между Москвой и Санкт-Петербургом</a:t>
            </a:r>
          </a:p>
          <a:p>
            <a:pPr marL="8890" lvl="0" indent="0">
              <a:buSzPct val="100000"/>
              <a:buNone/>
            </a:pPr>
            <a:r>
              <a:rPr lang="ru-RU" sz="2200" dirty="0"/>
              <a:t>4. Создание приливной электростанции на </a:t>
            </a:r>
            <a:r>
              <a:rPr lang="ru-RU" sz="2200" dirty="0" err="1"/>
              <a:t>Пенжинской</a:t>
            </a:r>
            <a:r>
              <a:rPr lang="ru-RU" sz="2200" dirty="0"/>
              <a:t> губе (Камчатка) для выработки водорода </a:t>
            </a:r>
          </a:p>
          <a:p>
            <a:pPr marL="8890" lvl="0" indent="0">
              <a:buSzPct val="100000"/>
              <a:buNone/>
            </a:pPr>
            <a:r>
              <a:rPr lang="ru-RU" sz="2200" dirty="0"/>
              <a:t>5. Схожий проект от </a:t>
            </a:r>
            <a:r>
              <a:rPr lang="en-US" sz="2200" dirty="0"/>
              <a:t>Toshiba</a:t>
            </a:r>
            <a:r>
              <a:rPr lang="ru-RU" sz="2200" dirty="0"/>
              <a:t>: </a:t>
            </a:r>
            <a:r>
              <a:rPr lang="en-US" sz="2200" dirty="0"/>
              <a:t>H2One </a:t>
            </a:r>
            <a:r>
              <a:rPr lang="ru-RU" sz="2200" dirty="0"/>
              <a:t>электростанция на водородных топливных элементах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0" y="-6350"/>
            <a:ext cx="1193800" cy="6385560"/>
            <a:chOff x="0" y="-10"/>
            <a:chExt cx="1880" cy="10056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/>
            <a:srcRect t="58864" r="58007" b="24892"/>
            <a:stretch>
              <a:fillRect/>
            </a:stretch>
          </p:blipFill>
          <p:spPr>
            <a:xfrm rot="16200000">
              <a:off x="-1873" y="1863"/>
              <a:ext cx="5626" cy="1880"/>
            </a:xfrm>
            <a:prstGeom prst="rect">
              <a:avLst/>
            </a:prstGeom>
          </p:spPr>
        </p:pic>
        <p:pic>
          <p:nvPicPr>
            <p:cNvPr id="5" name="Объект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" y="6723"/>
              <a:ext cx="1217" cy="1217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5"/>
            <a:srcRect r="47999"/>
            <a:stretch>
              <a:fillRect/>
            </a:stretch>
          </p:blipFill>
          <p:spPr>
            <a:xfrm>
              <a:off x="167" y="4178"/>
              <a:ext cx="1526" cy="840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5"/>
            <a:srcRect l="62793"/>
            <a:stretch>
              <a:fillRect/>
            </a:stretch>
          </p:blipFill>
          <p:spPr>
            <a:xfrm>
              <a:off x="133" y="5186"/>
              <a:ext cx="1560" cy="12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7" y="8276"/>
              <a:ext cx="1639" cy="17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4971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1060450" y="32385"/>
            <a:ext cx="10779125" cy="819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r>
              <a:rPr lang="ru-RU" sz="3200" dirty="0"/>
              <a:t>Какую проблему решает продукт</a:t>
            </a:r>
            <a:endParaRPr sz="3200" dirty="0"/>
          </a:p>
        </p:txBody>
      </p:sp>
      <p:sp>
        <p:nvSpPr>
          <p:cNvPr id="135" name="Google Shape;135;p23"/>
          <p:cNvSpPr txBox="1">
            <a:spLocks noGrp="1"/>
          </p:cNvSpPr>
          <p:nvPr>
            <p:ph type="body" idx="1"/>
          </p:nvPr>
        </p:nvSpPr>
        <p:spPr>
          <a:xfrm>
            <a:off x="1309768" y="851853"/>
            <a:ext cx="10280487" cy="5426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>
              <a:buSzPts val="1800"/>
              <a:buNone/>
            </a:pPr>
            <a:r>
              <a:rPr lang="ru-RU" sz="2200" b="1" dirty="0"/>
              <a:t>1. Добывающая и геологоразведочная отрасли (B2B</a:t>
            </a:r>
            <a:r>
              <a:rPr lang="ru-RU" sz="2200" dirty="0"/>
              <a:t>): отсутствие надежного и автономного источника энергии для питания полевого оборудования, буровых установок и лагерей в удаленных локациях, куда затруднена или экономически невыгодна доставка топлива для дизель-генераторов. </a:t>
            </a:r>
          </a:p>
          <a:p>
            <a:pPr marL="0" lvl="0" indent="0">
              <a:buSzPts val="1800"/>
              <a:buNone/>
            </a:pPr>
            <a:r>
              <a:rPr lang="ru-RU" sz="2200" b="1" dirty="0"/>
              <a:t>2. МЧС и военный сектор (B2G): </a:t>
            </a:r>
            <a:r>
              <a:rPr lang="ru-RU" sz="2200" dirty="0"/>
              <a:t>зависимость от логистики топлива при проведении аварийно-спасательных и продолжительных полевых операций; необходимость в бесшумном и </a:t>
            </a:r>
            <a:r>
              <a:rPr lang="ru-RU" sz="2200" dirty="0" err="1"/>
              <a:t>малодымном</a:t>
            </a:r>
            <a:r>
              <a:rPr lang="ru-RU" sz="2200" dirty="0"/>
              <a:t> источнике энергии для скрытного размещения и работы электроники. </a:t>
            </a:r>
          </a:p>
          <a:p>
            <a:pPr marL="0" lvl="0" indent="0">
              <a:buSzPts val="1800"/>
              <a:buNone/>
            </a:pPr>
            <a:r>
              <a:rPr lang="ru-RU" sz="2200" b="1" dirty="0"/>
              <a:t>3. Малый бизнес и частные лица в зонах с нестабильной энергосетью (B2C/B2B): </a:t>
            </a:r>
            <a:r>
              <a:rPr lang="ru-RU" sz="2200" dirty="0"/>
              <a:t>частые перебои с электричеством, которые парализуют работу и коммерческую деятельность; отсутствие компактного и долговременного решения для резервного электропитания, в отличие от ограниченных по емкости и времени жизни аккумуляторов.</a:t>
            </a:r>
          </a:p>
          <a:p>
            <a:pPr marL="0" lvl="0" indent="0">
              <a:buSzPts val="1800"/>
              <a:buNone/>
            </a:pPr>
            <a:r>
              <a:rPr lang="ru-RU" sz="2200" b="1" dirty="0"/>
              <a:t>4. Организаторы выездных мероприятий и научные экспедиции (B2B): </a:t>
            </a:r>
            <a:r>
              <a:rPr lang="ru-RU" sz="2200" dirty="0"/>
              <a:t>невозможность обеспечить энергоемкое оборудование (освещение, звук, кухню, научные приборы) экологичным и автономным способом без использования шумных и вредных генераторов.</a:t>
            </a:r>
            <a:endParaRPr lang="ru-RU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0" y="-6350"/>
            <a:ext cx="1193800" cy="6385560"/>
            <a:chOff x="0" y="-10"/>
            <a:chExt cx="1880" cy="10056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/>
            <a:srcRect t="58864" r="58007" b="24892"/>
            <a:stretch>
              <a:fillRect/>
            </a:stretch>
          </p:blipFill>
          <p:spPr>
            <a:xfrm rot="16200000">
              <a:off x="-1873" y="1863"/>
              <a:ext cx="5626" cy="1880"/>
            </a:xfrm>
            <a:prstGeom prst="rect">
              <a:avLst/>
            </a:prstGeom>
          </p:spPr>
        </p:pic>
        <p:pic>
          <p:nvPicPr>
            <p:cNvPr id="5" name="Объект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" y="6723"/>
              <a:ext cx="1217" cy="1217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5"/>
            <a:srcRect r="47999"/>
            <a:stretch>
              <a:fillRect/>
            </a:stretch>
          </p:blipFill>
          <p:spPr>
            <a:xfrm>
              <a:off x="167" y="4178"/>
              <a:ext cx="1526" cy="840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5"/>
            <a:srcRect l="62793"/>
            <a:stretch>
              <a:fillRect/>
            </a:stretch>
          </p:blipFill>
          <p:spPr>
            <a:xfrm>
              <a:off x="133" y="5186"/>
              <a:ext cx="1560" cy="12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7" y="8276"/>
              <a:ext cx="1639" cy="177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1309768" y="16193"/>
            <a:ext cx="10779125" cy="819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r>
              <a:rPr lang="ru-RU" sz="3200" dirty="0"/>
              <a:t>Потребительские сегменты</a:t>
            </a:r>
            <a:endParaRPr sz="3200" dirty="0"/>
          </a:p>
        </p:txBody>
      </p:sp>
      <p:sp>
        <p:nvSpPr>
          <p:cNvPr id="135" name="Google Shape;135;p23"/>
          <p:cNvSpPr txBox="1">
            <a:spLocks noGrp="1"/>
          </p:cNvSpPr>
          <p:nvPr>
            <p:ph type="body" idx="1"/>
          </p:nvPr>
        </p:nvSpPr>
        <p:spPr>
          <a:xfrm>
            <a:off x="1309768" y="851853"/>
            <a:ext cx="10280487" cy="5426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buSzPts val="1800"/>
              <a:buNone/>
            </a:pPr>
            <a:r>
              <a:rPr lang="ru-RU" sz="1800" b="1" dirty="0"/>
              <a:t>Государственный сектор (B2G): </a:t>
            </a:r>
            <a:br>
              <a:rPr lang="ru-RU" sz="1800" dirty="0"/>
            </a:br>
            <a:r>
              <a:rPr lang="ru-RU" sz="1800" b="1" dirty="0"/>
              <a:t>Кто: </a:t>
            </a:r>
            <a:r>
              <a:rPr lang="ru-RU" sz="1800" dirty="0"/>
              <a:t>Министерство по чрезвычайным ситуациям (МЧС), Министерство обороны, научно-исследовательские институты, занимающиеся полевыми работами и экспедициями. </a:t>
            </a:r>
            <a:br>
              <a:rPr lang="ru-RU" sz="1800" dirty="0"/>
            </a:br>
            <a:r>
              <a:rPr lang="ru-RU" sz="1800" b="1" dirty="0"/>
              <a:t>География: </a:t>
            </a:r>
            <a:r>
              <a:rPr lang="ru-RU" sz="1800" dirty="0"/>
              <a:t>территории РФ, подверженные природным катастрофам; отдаленные и труднодоступные регионы, включая Арктику; зоны проведения учений и полевых операций. </a:t>
            </a:r>
            <a:br>
              <a:rPr lang="ru-RU" sz="1800" dirty="0"/>
            </a:br>
            <a:endParaRPr lang="ru-RU" sz="1800" dirty="0"/>
          </a:p>
          <a:p>
            <a:pPr marL="0" lvl="0" indent="0">
              <a:buSzPts val="1800"/>
              <a:buNone/>
            </a:pPr>
            <a:r>
              <a:rPr lang="ru-RU" sz="1800" b="1" dirty="0"/>
              <a:t>Бизнес сектор (B2B): </a:t>
            </a:r>
            <a:br>
              <a:rPr lang="ru-RU" sz="1800" dirty="0"/>
            </a:br>
            <a:r>
              <a:rPr lang="ru-RU" sz="1800" b="1" dirty="0"/>
              <a:t>Кто: </a:t>
            </a:r>
            <a:r>
              <a:rPr lang="ru-RU" sz="1800" dirty="0"/>
              <a:t>компании геологоразведочной и добывающей отрасли (нефть, газ, руда); малый и средний бизнес в сфере выездных мероприятий (ивент-агентства, кейтеринг); логистические и строительные компании, работающие на неосвоенных территориях. </a:t>
            </a:r>
            <a:br>
              <a:rPr lang="ru-RU" sz="1800" dirty="0"/>
            </a:br>
            <a:r>
              <a:rPr lang="ru-RU" sz="1800" b="1" dirty="0"/>
              <a:t>География: </a:t>
            </a:r>
            <a:r>
              <a:rPr lang="ru-RU" sz="1800" dirty="0"/>
              <a:t>все регионы с недостаточно развитой энергетической инфраструктурой, включая Сибирь, Дальний Восток, Север РФ, а также места проведения масштабных мероприятий (фестивали, стройки) вне городов. </a:t>
            </a:r>
            <a:br>
              <a:rPr lang="ru-RU" sz="1800" dirty="0"/>
            </a:br>
            <a:endParaRPr lang="ru-RU" sz="1800" dirty="0"/>
          </a:p>
          <a:p>
            <a:pPr marL="0" lvl="0" indent="0">
              <a:buSzPts val="1800"/>
              <a:buNone/>
            </a:pPr>
            <a:r>
              <a:rPr lang="ru-RU" sz="1800" b="1" dirty="0"/>
              <a:t>Частные потребители (B2C): </a:t>
            </a:r>
            <a:br>
              <a:rPr lang="ru-RU" sz="1800" b="1" dirty="0"/>
            </a:br>
            <a:r>
              <a:rPr lang="ru-RU" sz="1800" b="1" dirty="0"/>
              <a:t>Кто: </a:t>
            </a:r>
            <a:r>
              <a:rPr lang="ru-RU" sz="1800" dirty="0"/>
              <a:t>владельцы удаленных домов и хозяйств, исследователи-одиночки, туристы-экстремалы, требующие автономного энергоснабжения. </a:t>
            </a:r>
            <a:br>
              <a:rPr lang="ru-RU" sz="1800" dirty="0"/>
            </a:br>
            <a:r>
              <a:rPr lang="ru-RU" sz="1800" b="1" dirty="0"/>
              <a:t>Характеристики: </a:t>
            </a:r>
            <a:r>
              <a:rPr lang="ru-RU" sz="1800" dirty="0"/>
              <a:t>высокий уровень дохода, ценящие технологичность и автономию; проживающие или активно проводящие время в регионах с нестабильным электроснабжением.</a:t>
            </a:r>
            <a:endParaRPr lang="ru-RU" sz="16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0" y="-6350"/>
            <a:ext cx="1193800" cy="6385560"/>
            <a:chOff x="0" y="-10"/>
            <a:chExt cx="1880" cy="10056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/>
            <a:srcRect t="58864" r="58007" b="24892"/>
            <a:stretch>
              <a:fillRect/>
            </a:stretch>
          </p:blipFill>
          <p:spPr>
            <a:xfrm rot="16200000">
              <a:off x="-1873" y="1863"/>
              <a:ext cx="5626" cy="1880"/>
            </a:xfrm>
            <a:prstGeom prst="rect">
              <a:avLst/>
            </a:prstGeom>
          </p:spPr>
        </p:pic>
        <p:pic>
          <p:nvPicPr>
            <p:cNvPr id="5" name="Объект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" y="6723"/>
              <a:ext cx="1217" cy="1217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5"/>
            <a:srcRect r="47999"/>
            <a:stretch>
              <a:fillRect/>
            </a:stretch>
          </p:blipFill>
          <p:spPr>
            <a:xfrm>
              <a:off x="167" y="4178"/>
              <a:ext cx="1526" cy="840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5"/>
            <a:srcRect l="62793"/>
            <a:stretch>
              <a:fillRect/>
            </a:stretch>
          </p:blipFill>
          <p:spPr>
            <a:xfrm>
              <a:off x="133" y="5186"/>
              <a:ext cx="1560" cy="12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7" y="8276"/>
              <a:ext cx="1639" cy="17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48099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1309768" y="16193"/>
            <a:ext cx="10779125" cy="819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r>
              <a:rPr lang="ru-RU" sz="3200" dirty="0"/>
              <a:t>Основные конкуренты</a:t>
            </a:r>
            <a:endParaRPr sz="3200" dirty="0"/>
          </a:p>
        </p:txBody>
      </p:sp>
      <p:sp>
        <p:nvSpPr>
          <p:cNvPr id="135" name="Google Shape;135;p23"/>
          <p:cNvSpPr txBox="1">
            <a:spLocks noGrp="1"/>
          </p:cNvSpPr>
          <p:nvPr>
            <p:ph type="body" idx="1"/>
          </p:nvPr>
        </p:nvSpPr>
        <p:spPr>
          <a:xfrm>
            <a:off x="1309768" y="851853"/>
            <a:ext cx="9849463" cy="5426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buSzPts val="1800"/>
              <a:buNone/>
            </a:pPr>
            <a:r>
              <a:rPr lang="ru-RU" sz="1800" dirty="0"/>
              <a:t>1. </a:t>
            </a:r>
            <a:r>
              <a:rPr lang="ru-RU" sz="1800" b="1" dirty="0"/>
              <a:t>Центр водородных технологий</a:t>
            </a:r>
            <a:r>
              <a:rPr lang="ru-RU" sz="1800" dirty="0"/>
              <a:t> (МГТУ им. Баумана, Москва) – стационарные и мобильные электролизные комплексы.</a:t>
            </a:r>
          </a:p>
          <a:p>
            <a:pPr marL="0" lvl="0" indent="0">
              <a:buSzPts val="1800"/>
              <a:buNone/>
            </a:pPr>
            <a:endParaRPr lang="ru-RU" sz="1800" dirty="0"/>
          </a:p>
          <a:p>
            <a:pPr marL="0" lvl="0" indent="0">
              <a:buSzPts val="1800"/>
              <a:buNone/>
            </a:pPr>
            <a:r>
              <a:rPr lang="ru-RU" sz="1800" dirty="0"/>
              <a:t>2. </a:t>
            </a:r>
            <a:r>
              <a:rPr lang="ru-RU" sz="1800" b="1" dirty="0" err="1"/>
              <a:t>СибЭнго</a:t>
            </a:r>
            <a:r>
              <a:rPr lang="ru-RU" sz="1800" dirty="0"/>
              <a:t> (Новосибирск) – мобильные гибридные электростанции (солнечные панели + АКБ + дизель-генератор).</a:t>
            </a:r>
          </a:p>
          <a:p>
            <a:pPr marL="0" lvl="0" indent="0">
              <a:buSzPts val="1800"/>
              <a:buNone/>
            </a:pPr>
            <a:endParaRPr lang="ru-RU" sz="1800" dirty="0"/>
          </a:p>
          <a:p>
            <a:pPr marL="0" lvl="0" indent="0">
              <a:buSzPts val="1800"/>
              <a:buNone/>
            </a:pPr>
            <a:r>
              <a:rPr lang="ru-RU" sz="1800" dirty="0"/>
              <a:t>3. </a:t>
            </a:r>
            <a:r>
              <a:rPr lang="ru-RU" sz="1800" b="1" dirty="0"/>
              <a:t>Русэлпром-ВН</a:t>
            </a:r>
            <a:r>
              <a:rPr lang="ru-RU" sz="1800" dirty="0"/>
              <a:t> (Санкт-Петербург) – дизельные и </a:t>
            </a:r>
            <a:r>
              <a:rPr lang="ru-RU" sz="1800" dirty="0" err="1"/>
              <a:t>газопоршневые</a:t>
            </a:r>
            <a:r>
              <a:rPr lang="ru-RU" sz="1800" dirty="0"/>
              <a:t> электростанции мобильного исполнения.</a:t>
            </a:r>
          </a:p>
          <a:p>
            <a:pPr marL="0" lvl="0" indent="0">
              <a:buSzPts val="1800"/>
              <a:buNone/>
            </a:pPr>
            <a:endParaRPr lang="ru-RU" sz="1800" dirty="0"/>
          </a:p>
          <a:p>
            <a:pPr marL="0" lvl="0" indent="0">
              <a:buSzPts val="1800"/>
              <a:buNone/>
            </a:pPr>
            <a:r>
              <a:rPr lang="ru-RU" sz="1800" dirty="0"/>
              <a:t>4. </a:t>
            </a:r>
            <a:r>
              <a:rPr lang="en-US" sz="1800" b="1" dirty="0"/>
              <a:t>Toshiba</a:t>
            </a:r>
            <a:r>
              <a:rPr lang="en-US" sz="1800" dirty="0"/>
              <a:t> </a:t>
            </a:r>
            <a:r>
              <a:rPr lang="ru-RU" sz="1800" dirty="0"/>
              <a:t>(Япония) – электростанции и комплексы на водородных топливных элементах</a:t>
            </a:r>
          </a:p>
          <a:p>
            <a:pPr marL="0" lvl="0" indent="0">
              <a:buSzPts val="1800"/>
              <a:buNone/>
            </a:pPr>
            <a:endParaRPr lang="ru-RU" sz="1800" dirty="0"/>
          </a:p>
          <a:p>
            <a:pPr marL="0" lvl="0" indent="0">
              <a:buSzPts val="1800"/>
              <a:buNone/>
            </a:pPr>
            <a:r>
              <a:rPr lang="ru-RU" sz="1800" dirty="0"/>
              <a:t>*. </a:t>
            </a:r>
            <a:r>
              <a:rPr lang="ru-RU" sz="1800" dirty="0" err="1"/>
              <a:t>Авито</a:t>
            </a:r>
            <a:r>
              <a:rPr lang="ru-RU" sz="1800" dirty="0"/>
              <a:t>/</a:t>
            </a:r>
            <a:r>
              <a:rPr lang="ru-RU" sz="1800" dirty="0" err="1"/>
              <a:t>Алиэкспресс</a:t>
            </a:r>
            <a:r>
              <a:rPr lang="ru-RU" sz="1800" dirty="0"/>
              <a:t> - различные виды устройств, в большинстве случаев тестовые или демонстрационные от частных мастеров.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0" y="-6350"/>
            <a:ext cx="1193800" cy="6385560"/>
            <a:chOff x="0" y="-10"/>
            <a:chExt cx="1880" cy="10056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/>
            <a:srcRect t="58864" r="58007" b="24892"/>
            <a:stretch>
              <a:fillRect/>
            </a:stretch>
          </p:blipFill>
          <p:spPr>
            <a:xfrm rot="16200000">
              <a:off x="-1873" y="1863"/>
              <a:ext cx="5626" cy="1880"/>
            </a:xfrm>
            <a:prstGeom prst="rect">
              <a:avLst/>
            </a:prstGeom>
          </p:spPr>
        </p:pic>
        <p:pic>
          <p:nvPicPr>
            <p:cNvPr id="5" name="Объект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" y="6723"/>
              <a:ext cx="1217" cy="1217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5"/>
            <a:srcRect r="47999"/>
            <a:stretch>
              <a:fillRect/>
            </a:stretch>
          </p:blipFill>
          <p:spPr>
            <a:xfrm>
              <a:off x="167" y="4178"/>
              <a:ext cx="1526" cy="840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5"/>
            <a:srcRect l="62793"/>
            <a:stretch>
              <a:fillRect/>
            </a:stretch>
          </p:blipFill>
          <p:spPr>
            <a:xfrm>
              <a:off x="133" y="5186"/>
              <a:ext cx="1560" cy="12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7" y="8276"/>
              <a:ext cx="1639" cy="17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4215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/>
          <p:nvPr/>
        </p:nvSpPr>
        <p:spPr>
          <a:xfrm>
            <a:off x="9674352" y="0"/>
            <a:ext cx="25176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1563252" y="8539"/>
            <a:ext cx="11102340" cy="10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"/>
              <a:buNone/>
            </a:pPr>
            <a:r>
              <a:rPr lang="ru-RU" dirty="0"/>
              <a:t>Ценностное предложение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0" y="-6350"/>
            <a:ext cx="1193800" cy="6385560"/>
            <a:chOff x="0" y="-10"/>
            <a:chExt cx="1880" cy="10056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/>
            <a:srcRect t="58864" r="58007" b="24892"/>
            <a:stretch>
              <a:fillRect/>
            </a:stretch>
          </p:blipFill>
          <p:spPr>
            <a:xfrm rot="16200000">
              <a:off x="-1873" y="1863"/>
              <a:ext cx="5626" cy="1880"/>
            </a:xfrm>
            <a:prstGeom prst="rect">
              <a:avLst/>
            </a:prstGeom>
          </p:spPr>
        </p:pic>
        <p:pic>
          <p:nvPicPr>
            <p:cNvPr id="5" name="Объект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" y="6723"/>
              <a:ext cx="1217" cy="1217"/>
            </a:xfrm>
            <a:prstGeom prst="rect">
              <a:avLst/>
            </a:prstGeom>
          </p:spPr>
        </p:pic>
        <p:pic>
          <p:nvPicPr>
            <p:cNvPr id="2" name="Рисунок 5"/>
            <p:cNvPicPr>
              <a:picLocks noChangeAspect="1"/>
            </p:cNvPicPr>
            <p:nvPr/>
          </p:nvPicPr>
          <p:blipFill rotWithShape="1">
            <a:blip r:embed="rId5"/>
            <a:srcRect r="47999"/>
            <a:stretch>
              <a:fillRect/>
            </a:stretch>
          </p:blipFill>
          <p:spPr>
            <a:xfrm>
              <a:off x="167" y="4178"/>
              <a:ext cx="1526" cy="840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5"/>
            <a:srcRect l="62793"/>
            <a:stretch>
              <a:fillRect/>
            </a:stretch>
          </p:blipFill>
          <p:spPr>
            <a:xfrm>
              <a:off x="133" y="5186"/>
              <a:ext cx="1560" cy="12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7" y="8276"/>
              <a:ext cx="1639" cy="1770"/>
            </a:xfrm>
            <a:prstGeom prst="rect">
              <a:avLst/>
            </a:prstGeom>
          </p:spPr>
        </p:pic>
      </p:grpSp>
      <p:sp>
        <p:nvSpPr>
          <p:cNvPr id="10" name="Объект 9">
            <a:extLst>
              <a:ext uri="{FF2B5EF4-FFF2-40B4-BE49-F238E27FC236}">
                <a16:creationId xmlns:a16="http://schemas.microsoft.com/office/drawing/2014/main" id="{38CB90AF-5E3B-4DB0-9F53-E5D2C87D0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9409" y="1229360"/>
            <a:ext cx="10391158" cy="2336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/>
              <a:t>Единственное в России мобильная энергоустановка «всё в одном кейсе» для полной </a:t>
            </a:r>
            <a:r>
              <a:rPr lang="ru-RU" sz="2400" dirty="0" err="1"/>
              <a:t>энергоавтономии</a:t>
            </a:r>
            <a:r>
              <a:rPr lang="ru-RU" sz="2400" dirty="0"/>
              <a:t>. В отличие от стационарных промышленных электролизёров, наш генератор готов к работе за минуты и не требует монтажа. В отличие от разрозненных комплектов и кустарных установок, мы предлагаем безопасный, сертифицированный и готовый к эксплуатации продукт с гарантией.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1309768" y="16193"/>
            <a:ext cx="10779125" cy="819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r>
              <a:rPr lang="ru-RU" sz="3200" dirty="0"/>
              <a:t>Бизнес модель</a:t>
            </a:r>
            <a:endParaRPr sz="32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0" y="-6350"/>
            <a:ext cx="1193800" cy="6385560"/>
            <a:chOff x="0" y="-10"/>
            <a:chExt cx="1880" cy="10056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/>
            <a:srcRect t="58864" r="58007" b="24892"/>
            <a:stretch>
              <a:fillRect/>
            </a:stretch>
          </p:blipFill>
          <p:spPr>
            <a:xfrm rot="16200000">
              <a:off x="-1873" y="1863"/>
              <a:ext cx="5626" cy="1880"/>
            </a:xfrm>
            <a:prstGeom prst="rect">
              <a:avLst/>
            </a:prstGeom>
          </p:spPr>
        </p:pic>
        <p:pic>
          <p:nvPicPr>
            <p:cNvPr id="5" name="Объект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" y="6723"/>
              <a:ext cx="1217" cy="1217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5"/>
            <a:srcRect r="47999"/>
            <a:stretch>
              <a:fillRect/>
            </a:stretch>
          </p:blipFill>
          <p:spPr>
            <a:xfrm>
              <a:off x="167" y="4178"/>
              <a:ext cx="1526" cy="840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5"/>
            <a:srcRect l="62793"/>
            <a:stretch>
              <a:fillRect/>
            </a:stretch>
          </p:blipFill>
          <p:spPr>
            <a:xfrm>
              <a:off x="133" y="5186"/>
              <a:ext cx="1560" cy="12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7" y="8276"/>
              <a:ext cx="1639" cy="1770"/>
            </a:xfrm>
            <a:prstGeom prst="rect">
              <a:avLst/>
            </a:prstGeom>
          </p:spPr>
        </p:pic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7E45972-B6D9-46F9-99DF-2FF6771AA69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746" t="17514" r="23504" b="12031"/>
          <a:stretch/>
        </p:blipFill>
        <p:spPr>
          <a:xfrm>
            <a:off x="1309768" y="587605"/>
            <a:ext cx="10457037" cy="5682789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F5BF2E5-4B3D-4D6D-B19F-E768BAF018B1}"/>
              </a:ext>
            </a:extLst>
          </p:cNvPr>
          <p:cNvSpPr/>
          <p:nvPr/>
        </p:nvSpPr>
        <p:spPr>
          <a:xfrm>
            <a:off x="3589737" y="857786"/>
            <a:ext cx="1817932" cy="18281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F57D377-9B60-4203-90FA-F8D4FAD1F47E}"/>
              </a:ext>
            </a:extLst>
          </p:cNvPr>
          <p:cNvSpPr/>
          <p:nvPr/>
        </p:nvSpPr>
        <p:spPr>
          <a:xfrm>
            <a:off x="3621945" y="2965818"/>
            <a:ext cx="1810486" cy="13493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BD32A19-0F3C-49CF-A651-ECB831A3DF4E}"/>
              </a:ext>
            </a:extLst>
          </p:cNvPr>
          <p:cNvSpPr/>
          <p:nvPr/>
        </p:nvSpPr>
        <p:spPr>
          <a:xfrm>
            <a:off x="1811459" y="4525022"/>
            <a:ext cx="2733908" cy="13493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4602593-A72F-4283-8311-9581EBBC658C}"/>
              </a:ext>
            </a:extLst>
          </p:cNvPr>
          <p:cNvSpPr/>
          <p:nvPr/>
        </p:nvSpPr>
        <p:spPr>
          <a:xfrm>
            <a:off x="5696532" y="824120"/>
            <a:ext cx="1763497" cy="19279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C3854D6-FE5A-4EE0-B772-8D1ADDF3467B}"/>
              </a:ext>
            </a:extLst>
          </p:cNvPr>
          <p:cNvSpPr/>
          <p:nvPr/>
        </p:nvSpPr>
        <p:spPr>
          <a:xfrm>
            <a:off x="7622986" y="857785"/>
            <a:ext cx="1810486" cy="18281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D085FE7-4490-413C-B105-D1550E1E1775}"/>
              </a:ext>
            </a:extLst>
          </p:cNvPr>
          <p:cNvSpPr/>
          <p:nvPr/>
        </p:nvSpPr>
        <p:spPr>
          <a:xfrm>
            <a:off x="7622986" y="2936522"/>
            <a:ext cx="1810486" cy="13493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D19BEE5-2144-4EAC-9617-1F317C8FE321}"/>
              </a:ext>
            </a:extLst>
          </p:cNvPr>
          <p:cNvSpPr/>
          <p:nvPr/>
        </p:nvSpPr>
        <p:spPr>
          <a:xfrm>
            <a:off x="6863245" y="4506035"/>
            <a:ext cx="4393111" cy="13493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6C92C6A-190A-4F34-90A9-1791CC872126}"/>
              </a:ext>
            </a:extLst>
          </p:cNvPr>
          <p:cNvSpPr/>
          <p:nvPr/>
        </p:nvSpPr>
        <p:spPr>
          <a:xfrm>
            <a:off x="4396352" y="4618106"/>
            <a:ext cx="1810486" cy="13493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95CA8A4-1235-405A-8441-59ECC8849404}"/>
              </a:ext>
            </a:extLst>
          </p:cNvPr>
          <p:cNvSpPr/>
          <p:nvPr/>
        </p:nvSpPr>
        <p:spPr>
          <a:xfrm>
            <a:off x="9653681" y="936256"/>
            <a:ext cx="1810486" cy="2765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F8B9918-DC1F-4ADC-A22B-3F140CFA4FE8}"/>
              </a:ext>
            </a:extLst>
          </p:cNvPr>
          <p:cNvSpPr/>
          <p:nvPr/>
        </p:nvSpPr>
        <p:spPr>
          <a:xfrm>
            <a:off x="1616294" y="876393"/>
            <a:ext cx="1810486" cy="34391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9ACD466-E58F-4AD3-A225-44F4115B6DE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746" t="17514" r="23504" b="12031"/>
          <a:stretch/>
        </p:blipFill>
        <p:spPr>
          <a:xfrm>
            <a:off x="12772374" y="2890305"/>
            <a:ext cx="2357955" cy="1281411"/>
          </a:xfrm>
          <a:prstGeom prst="rect">
            <a:avLst/>
          </a:prstGeom>
        </p:spPr>
      </p:pic>
      <p:sp>
        <p:nvSpPr>
          <p:cNvPr id="16" name="Google Shape;110;g275a8c1f4a1_0_0">
            <a:extLst>
              <a:ext uri="{FF2B5EF4-FFF2-40B4-BE49-F238E27FC236}">
                <a16:creationId xmlns:a16="http://schemas.microsoft.com/office/drawing/2014/main" id="{447C4317-3FE9-49BC-8D47-1F0D2687B11F}"/>
              </a:ext>
            </a:extLst>
          </p:cNvPr>
          <p:cNvSpPr txBox="1">
            <a:spLocks/>
          </p:cNvSpPr>
          <p:nvPr/>
        </p:nvSpPr>
        <p:spPr>
          <a:xfrm>
            <a:off x="1613080" y="1341223"/>
            <a:ext cx="1762759" cy="250951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" indent="0">
              <a:buClr>
                <a:schemeClr val="dk1"/>
              </a:buClr>
              <a:buSzPct val="100000"/>
              <a:buNone/>
            </a:pPr>
            <a:r>
              <a:rPr lang="ru-RU" dirty="0"/>
              <a:t>- Поставщики композитных баллонов</a:t>
            </a:r>
            <a:br>
              <a:rPr lang="ru-RU" sz="1600" dirty="0"/>
            </a:br>
            <a:br>
              <a:rPr lang="ru-RU" sz="1600" dirty="0"/>
            </a:br>
            <a:r>
              <a:rPr lang="ru-RU" dirty="0"/>
              <a:t>- Производители солнечных панелей </a:t>
            </a:r>
            <a:br>
              <a:rPr lang="ru-RU" sz="1600" dirty="0"/>
            </a:br>
            <a:br>
              <a:rPr lang="ru-RU" sz="1600" dirty="0"/>
            </a:br>
            <a:r>
              <a:rPr lang="ru-RU" dirty="0"/>
              <a:t>- Научно-исследовательские институты</a:t>
            </a:r>
            <a:br>
              <a:rPr lang="ru-RU" sz="1600" dirty="0"/>
            </a:br>
            <a:br>
              <a:rPr lang="ru-RU" sz="1600" dirty="0"/>
            </a:br>
            <a:r>
              <a:rPr lang="ru-RU" dirty="0"/>
              <a:t>- Сертификационные центры</a:t>
            </a:r>
            <a:endParaRPr lang="ru-RU" sz="1200" dirty="0"/>
          </a:p>
        </p:txBody>
      </p:sp>
      <p:sp>
        <p:nvSpPr>
          <p:cNvPr id="29" name="Google Shape;110;g275a8c1f4a1_0_0">
            <a:extLst>
              <a:ext uri="{FF2B5EF4-FFF2-40B4-BE49-F238E27FC236}">
                <a16:creationId xmlns:a16="http://schemas.microsoft.com/office/drawing/2014/main" id="{D3438CC5-792A-4B45-996B-63AE19B07224}"/>
              </a:ext>
            </a:extLst>
          </p:cNvPr>
          <p:cNvSpPr txBox="1">
            <a:spLocks/>
          </p:cNvSpPr>
          <p:nvPr/>
        </p:nvSpPr>
        <p:spPr>
          <a:xfrm>
            <a:off x="1467003" y="783309"/>
            <a:ext cx="2027598" cy="64403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" indent="0" algn="ctr">
              <a:buClr>
                <a:schemeClr val="dk1"/>
              </a:buClr>
              <a:buSzPct val="100000"/>
              <a:buNone/>
            </a:pPr>
            <a:r>
              <a:rPr lang="ru-RU" sz="1400" b="1" dirty="0"/>
              <a:t>Ключевые партнеры</a:t>
            </a:r>
          </a:p>
        </p:txBody>
      </p:sp>
      <p:sp>
        <p:nvSpPr>
          <p:cNvPr id="30" name="Google Shape;110;g275a8c1f4a1_0_0">
            <a:extLst>
              <a:ext uri="{FF2B5EF4-FFF2-40B4-BE49-F238E27FC236}">
                <a16:creationId xmlns:a16="http://schemas.microsoft.com/office/drawing/2014/main" id="{5CFC62CE-9AF0-4FF3-9188-710A7EBF060A}"/>
              </a:ext>
            </a:extLst>
          </p:cNvPr>
          <p:cNvSpPr txBox="1">
            <a:spLocks/>
          </p:cNvSpPr>
          <p:nvPr/>
        </p:nvSpPr>
        <p:spPr>
          <a:xfrm>
            <a:off x="3447892" y="772947"/>
            <a:ext cx="2027598" cy="64403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" indent="0" algn="ctr">
              <a:buClr>
                <a:schemeClr val="dk1"/>
              </a:buClr>
              <a:buSzPct val="100000"/>
              <a:buNone/>
            </a:pPr>
            <a:r>
              <a:rPr lang="ru-RU" sz="1400" b="1" dirty="0"/>
              <a:t>Ключевые виды деятельности</a:t>
            </a:r>
          </a:p>
        </p:txBody>
      </p:sp>
      <p:sp>
        <p:nvSpPr>
          <p:cNvPr id="31" name="Google Shape;110;g275a8c1f4a1_0_0">
            <a:extLst>
              <a:ext uri="{FF2B5EF4-FFF2-40B4-BE49-F238E27FC236}">
                <a16:creationId xmlns:a16="http://schemas.microsoft.com/office/drawing/2014/main" id="{2EB4E9B2-B017-492E-AF06-ADB986609BE3}"/>
              </a:ext>
            </a:extLst>
          </p:cNvPr>
          <p:cNvSpPr txBox="1">
            <a:spLocks/>
          </p:cNvSpPr>
          <p:nvPr/>
        </p:nvSpPr>
        <p:spPr>
          <a:xfrm>
            <a:off x="3426780" y="2784969"/>
            <a:ext cx="2027598" cy="64403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" indent="0" algn="ctr">
              <a:buClr>
                <a:schemeClr val="dk1"/>
              </a:buClr>
              <a:buSzPct val="100000"/>
              <a:buNone/>
            </a:pPr>
            <a:r>
              <a:rPr lang="ru-RU" sz="1400" b="1" dirty="0"/>
              <a:t>Ключевые ресурсы</a:t>
            </a:r>
          </a:p>
        </p:txBody>
      </p:sp>
      <p:sp>
        <p:nvSpPr>
          <p:cNvPr id="32" name="Google Shape;110;g275a8c1f4a1_0_0">
            <a:extLst>
              <a:ext uri="{FF2B5EF4-FFF2-40B4-BE49-F238E27FC236}">
                <a16:creationId xmlns:a16="http://schemas.microsoft.com/office/drawing/2014/main" id="{91707341-D12B-4BB0-A8BD-AC2DEE4E495B}"/>
              </a:ext>
            </a:extLst>
          </p:cNvPr>
          <p:cNvSpPr txBox="1">
            <a:spLocks/>
          </p:cNvSpPr>
          <p:nvPr/>
        </p:nvSpPr>
        <p:spPr>
          <a:xfrm>
            <a:off x="5448370" y="783309"/>
            <a:ext cx="2027598" cy="64403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" indent="0" algn="ctr">
              <a:buClr>
                <a:schemeClr val="dk1"/>
              </a:buClr>
              <a:buSzPct val="100000"/>
              <a:buNone/>
            </a:pPr>
            <a:r>
              <a:rPr lang="ru-RU" sz="1400" b="1" dirty="0"/>
              <a:t>Ценностное предложение</a:t>
            </a:r>
          </a:p>
        </p:txBody>
      </p:sp>
      <p:sp>
        <p:nvSpPr>
          <p:cNvPr id="33" name="Google Shape;110;g275a8c1f4a1_0_0">
            <a:extLst>
              <a:ext uri="{FF2B5EF4-FFF2-40B4-BE49-F238E27FC236}">
                <a16:creationId xmlns:a16="http://schemas.microsoft.com/office/drawing/2014/main" id="{695A6068-344F-4AF4-AC20-C16DFFE72C4B}"/>
              </a:ext>
            </a:extLst>
          </p:cNvPr>
          <p:cNvSpPr txBox="1">
            <a:spLocks/>
          </p:cNvSpPr>
          <p:nvPr/>
        </p:nvSpPr>
        <p:spPr>
          <a:xfrm>
            <a:off x="7508727" y="781135"/>
            <a:ext cx="2027598" cy="64403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" indent="0" algn="ctr">
              <a:buClr>
                <a:schemeClr val="dk1"/>
              </a:buClr>
              <a:buSzPct val="100000"/>
              <a:buNone/>
            </a:pPr>
            <a:r>
              <a:rPr lang="ru-RU" sz="1400" b="1" dirty="0"/>
              <a:t>Взаимоотношение с клиентами</a:t>
            </a:r>
          </a:p>
        </p:txBody>
      </p:sp>
      <p:sp>
        <p:nvSpPr>
          <p:cNvPr id="34" name="Google Shape;110;g275a8c1f4a1_0_0">
            <a:extLst>
              <a:ext uri="{FF2B5EF4-FFF2-40B4-BE49-F238E27FC236}">
                <a16:creationId xmlns:a16="http://schemas.microsoft.com/office/drawing/2014/main" id="{4EBDFD40-2206-4BB5-898B-EBA558D7376B}"/>
              </a:ext>
            </a:extLst>
          </p:cNvPr>
          <p:cNvSpPr txBox="1">
            <a:spLocks/>
          </p:cNvSpPr>
          <p:nvPr/>
        </p:nvSpPr>
        <p:spPr>
          <a:xfrm>
            <a:off x="7460029" y="2774202"/>
            <a:ext cx="2027598" cy="64403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" indent="0" algn="ctr">
              <a:buClr>
                <a:schemeClr val="dk1"/>
              </a:buClr>
              <a:buSzPct val="100000"/>
              <a:buNone/>
            </a:pPr>
            <a:r>
              <a:rPr lang="ru-RU" sz="1400" b="1" dirty="0"/>
              <a:t>Каналы сбыта</a:t>
            </a:r>
          </a:p>
        </p:txBody>
      </p:sp>
      <p:sp>
        <p:nvSpPr>
          <p:cNvPr id="35" name="Google Shape;110;g275a8c1f4a1_0_0">
            <a:extLst>
              <a:ext uri="{FF2B5EF4-FFF2-40B4-BE49-F238E27FC236}">
                <a16:creationId xmlns:a16="http://schemas.microsoft.com/office/drawing/2014/main" id="{04449297-4500-4A1A-B51F-D2B2A4A9F49E}"/>
              </a:ext>
            </a:extLst>
          </p:cNvPr>
          <p:cNvSpPr txBox="1">
            <a:spLocks/>
          </p:cNvSpPr>
          <p:nvPr/>
        </p:nvSpPr>
        <p:spPr>
          <a:xfrm>
            <a:off x="9529333" y="795528"/>
            <a:ext cx="2027598" cy="64403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" indent="0" algn="ctr">
              <a:buClr>
                <a:schemeClr val="dk1"/>
              </a:buClr>
              <a:buSzPct val="100000"/>
              <a:buNone/>
            </a:pPr>
            <a:r>
              <a:rPr lang="ru-RU" sz="1400" b="1" dirty="0"/>
              <a:t>Потребительские сегменты</a:t>
            </a:r>
          </a:p>
        </p:txBody>
      </p:sp>
      <p:sp>
        <p:nvSpPr>
          <p:cNvPr id="36" name="Google Shape;110;g275a8c1f4a1_0_0">
            <a:extLst>
              <a:ext uri="{FF2B5EF4-FFF2-40B4-BE49-F238E27FC236}">
                <a16:creationId xmlns:a16="http://schemas.microsoft.com/office/drawing/2014/main" id="{FAF53E9B-C0D4-4B76-A827-2FAC5BF0724F}"/>
              </a:ext>
            </a:extLst>
          </p:cNvPr>
          <p:cNvSpPr txBox="1">
            <a:spLocks/>
          </p:cNvSpPr>
          <p:nvPr/>
        </p:nvSpPr>
        <p:spPr>
          <a:xfrm>
            <a:off x="3006109" y="4356297"/>
            <a:ext cx="2027598" cy="64403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" indent="0" algn="ctr">
              <a:buClr>
                <a:schemeClr val="dk1"/>
              </a:buClr>
              <a:buSzPct val="100000"/>
              <a:buNone/>
            </a:pPr>
            <a:r>
              <a:rPr lang="ru-RU" sz="1400" b="1" dirty="0"/>
              <a:t>Структура издержек</a:t>
            </a:r>
          </a:p>
        </p:txBody>
      </p:sp>
      <p:sp>
        <p:nvSpPr>
          <p:cNvPr id="37" name="Google Shape;110;g275a8c1f4a1_0_0">
            <a:extLst>
              <a:ext uri="{FF2B5EF4-FFF2-40B4-BE49-F238E27FC236}">
                <a16:creationId xmlns:a16="http://schemas.microsoft.com/office/drawing/2014/main" id="{D6C05041-CE56-46B9-BCBE-E06DFE600378}"/>
              </a:ext>
            </a:extLst>
          </p:cNvPr>
          <p:cNvSpPr txBox="1">
            <a:spLocks/>
          </p:cNvSpPr>
          <p:nvPr/>
        </p:nvSpPr>
        <p:spPr>
          <a:xfrm>
            <a:off x="7797656" y="4381568"/>
            <a:ext cx="2709973" cy="64403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" indent="0" algn="ctr">
              <a:buClr>
                <a:schemeClr val="dk1"/>
              </a:buClr>
              <a:buSzPct val="100000"/>
              <a:buNone/>
            </a:pPr>
            <a:r>
              <a:rPr lang="ru-RU" sz="1400" b="1" dirty="0"/>
              <a:t>Поток поступления доходов</a:t>
            </a:r>
          </a:p>
        </p:txBody>
      </p:sp>
      <p:sp>
        <p:nvSpPr>
          <p:cNvPr id="38" name="Google Shape;110;g275a8c1f4a1_0_0">
            <a:extLst>
              <a:ext uri="{FF2B5EF4-FFF2-40B4-BE49-F238E27FC236}">
                <a16:creationId xmlns:a16="http://schemas.microsoft.com/office/drawing/2014/main" id="{2F6EAC5B-B164-4FB0-A379-73E4DBA6406D}"/>
              </a:ext>
            </a:extLst>
          </p:cNvPr>
          <p:cNvSpPr txBox="1">
            <a:spLocks/>
          </p:cNvSpPr>
          <p:nvPr/>
        </p:nvSpPr>
        <p:spPr>
          <a:xfrm>
            <a:off x="3611588" y="1315064"/>
            <a:ext cx="1803782" cy="1428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" indent="0">
              <a:buClr>
                <a:schemeClr val="dk1"/>
              </a:buClr>
              <a:buSzPct val="100000"/>
              <a:buNone/>
            </a:pPr>
            <a:r>
              <a:rPr lang="ru-RU" dirty="0"/>
              <a:t>-R&amp;D и оптимизация электролизера</a:t>
            </a:r>
          </a:p>
          <a:p>
            <a:pPr marL="8890" indent="0">
              <a:buClr>
                <a:schemeClr val="dk1"/>
              </a:buClr>
              <a:buSzPct val="100000"/>
              <a:buNone/>
            </a:pPr>
            <a:r>
              <a:rPr lang="ru-RU" dirty="0"/>
              <a:t>- Сборка и тестирование установок</a:t>
            </a:r>
          </a:p>
          <a:p>
            <a:pPr marL="8890" indent="0">
              <a:buClr>
                <a:schemeClr val="dk1"/>
              </a:buClr>
              <a:buSzPct val="100000"/>
              <a:buNone/>
            </a:pPr>
            <a:r>
              <a:rPr lang="ru-RU" dirty="0"/>
              <a:t>- Сертификация оборудования</a:t>
            </a:r>
          </a:p>
          <a:p>
            <a:pPr marL="8890" indent="0">
              <a:buClr>
                <a:schemeClr val="dk1"/>
              </a:buClr>
              <a:buSzPct val="100000"/>
              <a:buNone/>
            </a:pPr>
            <a:r>
              <a:rPr lang="ru-RU" dirty="0"/>
              <a:t>- Монтаж и пусконаладка</a:t>
            </a:r>
            <a:endParaRPr lang="ru-RU" sz="1200" dirty="0"/>
          </a:p>
        </p:txBody>
      </p:sp>
      <p:sp>
        <p:nvSpPr>
          <p:cNvPr id="39" name="Google Shape;110;g275a8c1f4a1_0_0">
            <a:extLst>
              <a:ext uri="{FF2B5EF4-FFF2-40B4-BE49-F238E27FC236}">
                <a16:creationId xmlns:a16="http://schemas.microsoft.com/office/drawing/2014/main" id="{61B0FB96-0896-4D45-8295-C74B297B82D5}"/>
              </a:ext>
            </a:extLst>
          </p:cNvPr>
          <p:cNvSpPr txBox="1">
            <a:spLocks/>
          </p:cNvSpPr>
          <p:nvPr/>
        </p:nvSpPr>
        <p:spPr>
          <a:xfrm>
            <a:off x="3590475" y="3201142"/>
            <a:ext cx="1762759" cy="109867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" indent="0">
              <a:buClr>
                <a:schemeClr val="dk1"/>
              </a:buClr>
              <a:buSzPct val="100000"/>
              <a:buNone/>
            </a:pPr>
            <a:r>
              <a:rPr lang="ru-RU" dirty="0"/>
              <a:t>- Патент на конструкцию электролизера</a:t>
            </a:r>
            <a:br>
              <a:rPr lang="ru-RU" dirty="0"/>
            </a:br>
            <a:r>
              <a:rPr lang="ru-RU" dirty="0"/>
              <a:t>- Действующий прототип</a:t>
            </a:r>
            <a:br>
              <a:rPr lang="ru-RU" dirty="0"/>
            </a:br>
            <a:r>
              <a:rPr lang="ru-RU" dirty="0"/>
              <a:t>- Производственные мощности</a:t>
            </a:r>
            <a:br>
              <a:rPr lang="ru-RU" dirty="0"/>
            </a:br>
            <a:r>
              <a:rPr lang="ru-RU" dirty="0"/>
              <a:t>- Инженерная команда</a:t>
            </a:r>
            <a:endParaRPr lang="ru-RU" sz="12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31C1CE7-EFCF-4CA2-B1B0-69F8FA42C014}"/>
              </a:ext>
            </a:extLst>
          </p:cNvPr>
          <p:cNvSpPr/>
          <p:nvPr/>
        </p:nvSpPr>
        <p:spPr>
          <a:xfrm>
            <a:off x="5595388" y="1466591"/>
            <a:ext cx="182878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- Единственное в России мобильное решение</a:t>
            </a:r>
            <a:br>
              <a:rPr lang="ru-RU" sz="1600" dirty="0"/>
            </a:br>
            <a:r>
              <a:rPr lang="ru-RU" sz="1600" dirty="0"/>
              <a:t>- Полная </a:t>
            </a:r>
            <a:r>
              <a:rPr lang="ru-RU" sz="1600" dirty="0" err="1"/>
              <a:t>энергоавтономия</a:t>
            </a:r>
            <a:r>
              <a:rPr lang="ru-RU" sz="1600" dirty="0"/>
              <a:t> 24/7</a:t>
            </a:r>
            <a:br>
              <a:rPr lang="ru-RU" sz="1600" dirty="0"/>
            </a:br>
            <a:r>
              <a:rPr lang="ru-RU" sz="1600" dirty="0"/>
              <a:t>- Экологичность и бесшумность</a:t>
            </a:r>
            <a:br>
              <a:rPr lang="ru-RU" sz="1600" dirty="0"/>
            </a:br>
            <a:r>
              <a:rPr lang="ru-RU" sz="1600" dirty="0"/>
              <a:t>- Готовность к работе за 5 минут</a:t>
            </a:r>
          </a:p>
        </p:txBody>
      </p:sp>
      <p:sp>
        <p:nvSpPr>
          <p:cNvPr id="42" name="Google Shape;110;g275a8c1f4a1_0_0">
            <a:extLst>
              <a:ext uri="{FF2B5EF4-FFF2-40B4-BE49-F238E27FC236}">
                <a16:creationId xmlns:a16="http://schemas.microsoft.com/office/drawing/2014/main" id="{8300DB23-2FFE-4DD9-889F-D7B7296D8C17}"/>
              </a:ext>
            </a:extLst>
          </p:cNvPr>
          <p:cNvSpPr txBox="1">
            <a:spLocks/>
          </p:cNvSpPr>
          <p:nvPr/>
        </p:nvSpPr>
        <p:spPr>
          <a:xfrm>
            <a:off x="7616978" y="1362753"/>
            <a:ext cx="1854241" cy="160306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" indent="0">
              <a:buClr>
                <a:schemeClr val="dk1"/>
              </a:buClr>
              <a:buSzPct val="100000"/>
              <a:buNone/>
            </a:pPr>
            <a:r>
              <a:rPr lang="ru-RU" dirty="0"/>
              <a:t>- Прямые продажи для B2G/B2B</a:t>
            </a:r>
            <a:br>
              <a:rPr lang="ru-RU" dirty="0"/>
            </a:br>
            <a:br>
              <a:rPr lang="ru-RU" dirty="0"/>
            </a:br>
            <a:r>
              <a:rPr lang="ru-RU" dirty="0"/>
              <a:t>- Техническая поддержка</a:t>
            </a:r>
            <a:br>
              <a:rPr lang="ru-RU" dirty="0"/>
            </a:br>
            <a:br>
              <a:rPr lang="ru-RU" dirty="0"/>
            </a:br>
            <a:r>
              <a:rPr lang="ru-RU" dirty="0"/>
              <a:t>- Сервисное обслуживание</a:t>
            </a:r>
            <a:br>
              <a:rPr lang="ru-RU" dirty="0"/>
            </a:br>
            <a:br>
              <a:rPr lang="ru-RU" dirty="0"/>
            </a:br>
            <a:r>
              <a:rPr lang="ru-RU" dirty="0"/>
              <a:t>- Обучение персонала</a:t>
            </a:r>
            <a:endParaRPr lang="ru-RU" sz="1200" dirty="0"/>
          </a:p>
        </p:txBody>
      </p:sp>
      <p:sp>
        <p:nvSpPr>
          <p:cNvPr id="43" name="Google Shape;110;g275a8c1f4a1_0_0">
            <a:extLst>
              <a:ext uri="{FF2B5EF4-FFF2-40B4-BE49-F238E27FC236}">
                <a16:creationId xmlns:a16="http://schemas.microsoft.com/office/drawing/2014/main" id="{2287688B-AF57-4B30-8E0F-9C2C4BA4A74E}"/>
              </a:ext>
            </a:extLst>
          </p:cNvPr>
          <p:cNvSpPr txBox="1">
            <a:spLocks/>
          </p:cNvSpPr>
          <p:nvPr/>
        </p:nvSpPr>
        <p:spPr>
          <a:xfrm>
            <a:off x="7616978" y="3191327"/>
            <a:ext cx="1762759" cy="109867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" indent="0">
              <a:buClr>
                <a:schemeClr val="dk1"/>
              </a:buClr>
              <a:buSzPct val="100000"/>
              <a:buNone/>
            </a:pPr>
            <a:r>
              <a:rPr lang="ru-RU" dirty="0"/>
              <a:t>- Собственный сайт с онлайн-консультациями</a:t>
            </a:r>
            <a:br>
              <a:rPr lang="ru-RU" dirty="0"/>
            </a:br>
            <a:r>
              <a:rPr lang="ru-RU" dirty="0"/>
              <a:t>- Участие в отраслевых выставках</a:t>
            </a:r>
            <a:br>
              <a:rPr lang="ru-RU" dirty="0"/>
            </a:br>
            <a:r>
              <a:rPr lang="ru-RU" dirty="0"/>
              <a:t>- Партнерские сети в регионах</a:t>
            </a:r>
            <a:br>
              <a:rPr lang="ru-RU" dirty="0"/>
            </a:br>
            <a:r>
              <a:rPr lang="ru-RU" dirty="0"/>
              <a:t>- Госзакупки</a:t>
            </a:r>
            <a:endParaRPr lang="ru-RU" sz="1200" dirty="0"/>
          </a:p>
        </p:txBody>
      </p:sp>
      <p:sp>
        <p:nvSpPr>
          <p:cNvPr id="44" name="Google Shape;110;g275a8c1f4a1_0_0">
            <a:extLst>
              <a:ext uri="{FF2B5EF4-FFF2-40B4-BE49-F238E27FC236}">
                <a16:creationId xmlns:a16="http://schemas.microsoft.com/office/drawing/2014/main" id="{338D92C5-D8A4-4EA7-B53A-920AB793A3CE}"/>
              </a:ext>
            </a:extLst>
          </p:cNvPr>
          <p:cNvSpPr txBox="1">
            <a:spLocks/>
          </p:cNvSpPr>
          <p:nvPr/>
        </p:nvSpPr>
        <p:spPr>
          <a:xfrm>
            <a:off x="9595567" y="1492015"/>
            <a:ext cx="1762759" cy="250951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" indent="0">
              <a:buClr>
                <a:schemeClr val="dk1"/>
              </a:buClr>
              <a:buSzPct val="100000"/>
              <a:buNone/>
            </a:pPr>
            <a:r>
              <a:rPr lang="ru-RU" sz="1600" dirty="0"/>
              <a:t>- Собственный сайт с онлайн-консультациями</a:t>
            </a:r>
            <a:br>
              <a:rPr lang="ru-RU" sz="1600" dirty="0"/>
            </a:br>
            <a:r>
              <a:rPr lang="ru-RU" sz="1600" dirty="0"/>
              <a:t>- Участие в отраслевых выставках</a:t>
            </a:r>
            <a:br>
              <a:rPr lang="ru-RU" sz="1600" dirty="0"/>
            </a:br>
            <a:r>
              <a:rPr lang="ru-RU" sz="1600" dirty="0"/>
              <a:t>- Партнерские сети в регионах</a:t>
            </a:r>
            <a:br>
              <a:rPr lang="ru-RU" sz="1600" dirty="0"/>
            </a:br>
            <a:r>
              <a:rPr lang="ru-RU" sz="1600" dirty="0"/>
              <a:t>- Госзакупки</a:t>
            </a:r>
            <a:endParaRPr lang="ru-RU" sz="900" dirty="0"/>
          </a:p>
        </p:txBody>
      </p:sp>
      <p:sp>
        <p:nvSpPr>
          <p:cNvPr id="45" name="Google Shape;110;g275a8c1f4a1_0_0">
            <a:extLst>
              <a:ext uri="{FF2B5EF4-FFF2-40B4-BE49-F238E27FC236}">
                <a16:creationId xmlns:a16="http://schemas.microsoft.com/office/drawing/2014/main" id="{2DC9F0BE-E534-4ACF-A973-AC3AF0E7F549}"/>
              </a:ext>
            </a:extLst>
          </p:cNvPr>
          <p:cNvSpPr txBox="1">
            <a:spLocks/>
          </p:cNvSpPr>
          <p:nvPr/>
        </p:nvSpPr>
        <p:spPr>
          <a:xfrm>
            <a:off x="1713756" y="4758346"/>
            <a:ext cx="4394006" cy="11844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" indent="0">
              <a:buClr>
                <a:schemeClr val="dk1"/>
              </a:buClr>
              <a:buSzPct val="100000"/>
              <a:buNone/>
            </a:pPr>
            <a:r>
              <a:rPr lang="ru-RU" dirty="0"/>
              <a:t>- Запчасти и комплектующие</a:t>
            </a:r>
            <a:br>
              <a:rPr lang="ru-RU" dirty="0"/>
            </a:br>
            <a:r>
              <a:rPr lang="ru-RU" dirty="0"/>
              <a:t>- Фонд оплаты труда</a:t>
            </a:r>
            <a:br>
              <a:rPr lang="ru-RU" dirty="0"/>
            </a:br>
            <a:r>
              <a:rPr lang="ru-RU" dirty="0"/>
              <a:t>- R&amp;D расходы</a:t>
            </a:r>
            <a:br>
              <a:rPr lang="ru-RU" dirty="0"/>
            </a:br>
            <a:r>
              <a:rPr lang="ru-RU" dirty="0"/>
              <a:t>- Сертификация и лицензирование</a:t>
            </a:r>
            <a:br>
              <a:rPr lang="ru-RU" dirty="0"/>
            </a:br>
            <a:r>
              <a:rPr lang="ru-RU" dirty="0"/>
              <a:t>- Маркетинг и реклама</a:t>
            </a:r>
            <a:endParaRPr lang="ru-RU" sz="1200" dirty="0"/>
          </a:p>
        </p:txBody>
      </p:sp>
      <p:sp>
        <p:nvSpPr>
          <p:cNvPr id="46" name="Google Shape;110;g275a8c1f4a1_0_0">
            <a:extLst>
              <a:ext uri="{FF2B5EF4-FFF2-40B4-BE49-F238E27FC236}">
                <a16:creationId xmlns:a16="http://schemas.microsoft.com/office/drawing/2014/main" id="{6F9FC2F1-334A-4D9D-8469-C9061F7E205A}"/>
              </a:ext>
            </a:extLst>
          </p:cNvPr>
          <p:cNvSpPr txBox="1">
            <a:spLocks/>
          </p:cNvSpPr>
          <p:nvPr/>
        </p:nvSpPr>
        <p:spPr>
          <a:xfrm>
            <a:off x="6894828" y="4725037"/>
            <a:ext cx="4394006" cy="11844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" indent="0">
              <a:buClr>
                <a:schemeClr val="dk1"/>
              </a:buClr>
              <a:buSzPct val="100000"/>
              <a:buNone/>
            </a:pPr>
            <a:r>
              <a:rPr lang="ru-RU" dirty="0"/>
              <a:t>- Продажа готовых установок</a:t>
            </a:r>
            <a:br>
              <a:rPr lang="ru-RU" dirty="0"/>
            </a:br>
            <a:r>
              <a:rPr lang="ru-RU" dirty="0"/>
              <a:t>- Сервисные контракты</a:t>
            </a:r>
            <a:br>
              <a:rPr lang="ru-RU" dirty="0"/>
            </a:br>
            <a:r>
              <a:rPr lang="ru-RU" dirty="0"/>
              <a:t>- Арендные решения</a:t>
            </a:r>
            <a:br>
              <a:rPr lang="ru-RU" dirty="0"/>
            </a:br>
            <a:r>
              <a:rPr lang="ru-RU" dirty="0"/>
              <a:t>- Гарантийное обслуживание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162283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8"/>
          <p:cNvSpPr txBox="1">
            <a:spLocks noGrp="1"/>
          </p:cNvSpPr>
          <p:nvPr>
            <p:ph type="title"/>
          </p:nvPr>
        </p:nvSpPr>
        <p:spPr>
          <a:xfrm>
            <a:off x="2333193" y="821410"/>
            <a:ext cx="95037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"/>
              <a:buNone/>
            </a:pPr>
            <a:r>
              <a:rPr lang="ru-RU" dirty="0"/>
              <a:t>Спасибо за внимание!</a:t>
            </a:r>
            <a:endParaRPr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0" y="-6350"/>
            <a:ext cx="1193800" cy="6385560"/>
            <a:chOff x="0" y="-10"/>
            <a:chExt cx="1880" cy="10056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/>
            <a:srcRect t="58864" r="58007" b="24892"/>
            <a:stretch>
              <a:fillRect/>
            </a:stretch>
          </p:blipFill>
          <p:spPr>
            <a:xfrm rot="16200000">
              <a:off x="-1873" y="1863"/>
              <a:ext cx="5626" cy="1880"/>
            </a:xfrm>
            <a:prstGeom prst="rect">
              <a:avLst/>
            </a:prstGeom>
          </p:spPr>
        </p:pic>
        <p:pic>
          <p:nvPicPr>
            <p:cNvPr id="5" name="Объект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" y="6723"/>
              <a:ext cx="1217" cy="1217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5"/>
            <a:srcRect r="47999"/>
            <a:stretch>
              <a:fillRect/>
            </a:stretch>
          </p:blipFill>
          <p:spPr>
            <a:xfrm>
              <a:off x="167" y="4178"/>
              <a:ext cx="1526" cy="840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5"/>
            <a:srcRect l="62793"/>
            <a:stretch>
              <a:fillRect/>
            </a:stretch>
          </p:blipFill>
          <p:spPr>
            <a:xfrm>
              <a:off x="133" y="5186"/>
              <a:ext cx="1560" cy="12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7" y="8276"/>
              <a:ext cx="1639" cy="177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741</TotalTime>
  <Words>938</Words>
  <Application>Microsoft Office PowerPoint</Application>
  <PresentationFormat>Широкоэкранный</PresentationFormat>
  <Paragraphs>74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Aharoni</vt:lpstr>
      <vt:lpstr>Arial</vt:lpstr>
      <vt:lpstr>Calibri</vt:lpstr>
      <vt:lpstr>Calibri Light</vt:lpstr>
      <vt:lpstr>HelveticaNeueCyr</vt:lpstr>
      <vt:lpstr>Libre Franklin</vt:lpstr>
      <vt:lpstr>Тема Office</vt:lpstr>
      <vt:lpstr>Презентация PowerPoint</vt:lpstr>
      <vt:lpstr>Конечный продукт</vt:lpstr>
      <vt:lpstr>Аннотация проекта</vt:lpstr>
      <vt:lpstr>Актуальность</vt:lpstr>
      <vt:lpstr>Какую проблему решает продукт</vt:lpstr>
      <vt:lpstr>Потребительские сегменты</vt:lpstr>
      <vt:lpstr>Основные конкуренты</vt:lpstr>
      <vt:lpstr>Ценностное предложение</vt:lpstr>
      <vt:lpstr>Бизнес модель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</dc:creator>
  <cp:lastModifiedBy>Personal</cp:lastModifiedBy>
  <cp:revision>38</cp:revision>
  <dcterms:created xsi:type="dcterms:W3CDTF">2025-09-18T20:24:00Z</dcterms:created>
  <dcterms:modified xsi:type="dcterms:W3CDTF">2025-10-31T15:55:56Z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D84F62850B97409D89B638B5E624EC88_13</vt:lpwstr>
  </property>
  <property fmtid="{D5CDD505-2E9C-101B-9397-08002B2CF9AE}" pid="3" name="KSOProductBuildVer">
    <vt:lpwstr>1049-12.2.0.22549</vt:lpwstr>
  </property>
</Properties>
</file>