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notesMasterIdLst>
    <p:notesMasterId r:id="rId9"/>
  </p:notesMasterIdLst>
  <p:handoutMasterIdLst>
    <p:handoutMasterId r:id="rId10"/>
  </p:handoutMasterIdLst>
  <p:sldIdLst>
    <p:sldId id="298" r:id="rId4"/>
    <p:sldId id="283" r:id="rId5"/>
    <p:sldId id="297" r:id="rId6"/>
    <p:sldId id="284" r:id="rId7"/>
    <p:sldId id="296" r:id="rId8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98" autoAdjust="0"/>
    <p:restoredTop sz="94574" autoAdjust="0"/>
  </p:normalViewPr>
  <p:slideViewPr>
    <p:cSldViewPr snapToGrid="0">
      <p:cViewPr>
        <p:scale>
          <a:sx n="75" d="100"/>
          <a:sy n="75" d="100"/>
        </p:scale>
        <p:origin x="864" y="2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7D2F3D5-FC6D-4BAD-8FD0-CBFB83D68AE6}" type="datetime1">
              <a:rPr lang="ru-RU" smtClean="0"/>
              <a:t>13.10.2024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9FB893-0FFF-4C7C-B648-8CDDC0CCCD58}" type="datetime1">
              <a:rPr lang="ru-RU" smtClean="0"/>
              <a:pPr/>
              <a:t>13.10.2024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92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2871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2268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4028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7031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Рисунок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804025"/>
          </a:xfrm>
          <a:solidFill>
            <a:schemeClr val="bg1">
              <a:lumMod val="85000"/>
            </a:schemeClr>
          </a:solidFill>
        </p:spPr>
        <p:txBody>
          <a:bodyPr tIns="1728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2811053"/>
            <a:ext cx="8991600" cy="126129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lnSpc>
                <a:spcPct val="70000"/>
              </a:lnSpc>
              <a:defRPr lang="en-ZA" sz="4200" b="1" spc="-300" dirty="0"/>
            </a:lvl1pPr>
          </a:lstStyle>
          <a:p>
            <a:pPr lvl="0" algn="r" rtl="0"/>
            <a:r>
              <a:rPr lang="ru-RU" noProof="0" dirty="0"/>
              <a:t>Щелкните, чтобы изменить 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269861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-разделитель 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Рисунок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Вставьте или перетащите </a:t>
            </a:r>
            <a:br>
              <a:rPr lang="ru-RU" noProof="0" dirty="0"/>
            </a:br>
            <a:r>
              <a:rPr lang="ru-RU" noProof="0" dirty="0"/>
              <a:t>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5700" y="2204792"/>
            <a:ext cx="5956300" cy="1944000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lnSpc>
                <a:spcPct val="80000"/>
              </a:lnSpc>
              <a:defRPr lang="en-ZA" sz="4200" b="1" spc="-300" dirty="0"/>
            </a:lvl1pPr>
          </a:lstStyle>
          <a:p>
            <a:pPr lvl="0" algn="r" rtl="0"/>
            <a:r>
              <a:rPr lang="ru-RU" noProof="0" dirty="0"/>
              <a:t>Щелкните, чтобы изменить разделитель разделов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5700" y="41488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180000" tIns="180000" rIns="252000" bIns="180000"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dirty="0"/>
              <a:t>Образец подзаголовка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524778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43715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-разделитель 2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Рисунок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1412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Вставьте или перетащите </a:t>
            </a:r>
            <a:br>
              <a:rPr lang="ru-RU" noProof="0" dirty="0"/>
            </a:br>
            <a:r>
              <a:rPr lang="ru-RU" noProof="0" dirty="0"/>
              <a:t>свое фото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473AB13-DFF9-4538-9907-E261659E0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00" y="2156226"/>
            <a:ext cx="5958000" cy="1958400"/>
          </a:xfrm>
          <a:solidFill>
            <a:schemeClr val="bg1"/>
          </a:solidFill>
        </p:spPr>
        <p:txBody>
          <a:bodyPr lIns="252000" tIns="180000" rIns="180000" bIns="180000" rtlCol="0"/>
          <a:lstStyle>
            <a:lvl1pPr>
              <a:lnSpc>
                <a:spcPct val="70000"/>
              </a:lnSpc>
              <a:defRPr sz="4200" b="1" spc="-3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Щелкните, чтобы изменить разделитель разделов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107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252000" tIns="180000" rIns="180000" bIns="180000" rtlCol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dirty="0"/>
              <a:t>Образец подзаголовка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0" y="5209682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ru-RU" noProof="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82858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изображение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1800" y="3802899"/>
            <a:ext cx="4648200" cy="985000"/>
          </a:xfrm>
          <a:solidFill>
            <a:schemeClr val="bg1"/>
          </a:solidFill>
        </p:spPr>
        <p:txBody>
          <a:bodyPr lIns="180000" tIns="180000" rIns="180000" bIns="180000" rtlCol="0"/>
          <a:lstStyle>
            <a:lvl1pPr algn="r">
              <a:lnSpc>
                <a:spcPct val="70000"/>
              </a:lnSpc>
              <a:defRPr sz="42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11800" y="4787900"/>
            <a:ext cx="4648200" cy="1162800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2668686"/>
            <a:ext cx="5472000" cy="2999426"/>
          </a:xfrm>
        </p:spPr>
        <p:txBody>
          <a:bodyPr rtlCol="0"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508F53F-6AA2-4060-904A-BC90211DC043}"/>
              </a:ext>
            </a:extLst>
          </p:cNvPr>
          <p:cNvSpPr/>
          <p:nvPr userDrawn="1"/>
        </p:nvSpPr>
        <p:spPr>
          <a:xfrm>
            <a:off x="9348588" y="3700775"/>
            <a:ext cx="2411412" cy="1148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изображение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8100" y="1869795"/>
            <a:ext cx="6641900" cy="1124345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 rtlCol="0"/>
          <a:lstStyle>
            <a:lvl1pPr algn="l">
              <a:lnSpc>
                <a:spcPct val="70000"/>
              </a:lnSpc>
              <a:defRPr sz="42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18334" y="2994141"/>
            <a:ext cx="6641626" cy="590155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8000" y="3763648"/>
            <a:ext cx="5472000" cy="2428351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A5285E0-8F27-49C4-AADF-92A3B72D41FD}"/>
              </a:ext>
            </a:extLst>
          </p:cNvPr>
          <p:cNvSpPr/>
          <p:nvPr userDrawn="1"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84389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Подзаголовок</a:t>
            </a:r>
          </a:p>
        </p:txBody>
      </p:sp>
      <p:sp>
        <p:nvSpPr>
          <p:cNvPr id="3" name="Сравнение слева — заполнитель 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5834"/>
            <a:ext cx="5472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5472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2" name="Сравнение слева — заполнитель 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1516359"/>
            <a:ext cx="5472000" cy="358775"/>
          </a:xfrm>
        </p:spPr>
        <p:txBody>
          <a:bodyPr rtlCol="0"/>
          <a:lstStyle>
            <a:lvl1pPr marL="0" indent="0">
              <a:buNone/>
              <a:defRPr sz="2400" b="1"/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2020359"/>
            <a:ext cx="5472113" cy="417089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733E7E-50D2-4F6C-9DF2-CF4C98C4B8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371350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Вставьте или перетащите свое фото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0" y="5359400"/>
            <a:ext cx="5664000" cy="565899"/>
          </a:xfrm>
          <a:solidFill>
            <a:schemeClr val="tx1"/>
          </a:solidFill>
        </p:spPr>
        <p:txBody>
          <a:bodyPr lIns="180000" tIns="180000" rIns="180000" bIns="180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 dirty="0"/>
              <a:t>Введите подпись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B3D119C-DBF5-4B4F-BE38-7BD7B5C8A5D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F8E7C83-06D7-4C5B-85B7-0E5713B4F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Рисунок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102" cy="6804025"/>
          </a:xfrm>
          <a:solidFill>
            <a:schemeClr val="bg1">
              <a:lumMod val="85000"/>
            </a:schemeClr>
          </a:solidFill>
        </p:spPr>
        <p:txBody>
          <a:bodyPr tIns="0"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58200" y="2798354"/>
            <a:ext cx="3733800" cy="1013684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lnSpc>
                <a:spcPct val="60000"/>
              </a:lnSpc>
              <a:defRPr lang="en-ZA" sz="4200" b="1" spc="-300" dirty="0"/>
            </a:lvl1pPr>
          </a:lstStyle>
          <a:p>
            <a:pPr lvl="0" algn="r" rtl="0"/>
            <a:r>
              <a:rPr lang="ru-RU" noProof="0" dirty="0"/>
              <a:t>Спасибо за внимание!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3957705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Полное имя</a:t>
            </a:r>
          </a:p>
        </p:txBody>
      </p:sp>
      <p:sp>
        <p:nvSpPr>
          <p:cNvPr id="10" name="Текст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306722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Номер телефона</a:t>
            </a:r>
          </a:p>
        </p:txBody>
      </p:sp>
      <p:sp>
        <p:nvSpPr>
          <p:cNvPr id="11" name="Текст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58200" y="4655739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lnSpc>
                <a:spcPct val="5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Электронная почта или контакт в социальной сети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200" y="5004756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Веб-сайт компании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8458200" y="2685912"/>
            <a:ext cx="3733800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049663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заголовок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8DE0AAD-6FBD-416B-A91A-21F2B737919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заголовок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7DEBF36F-ADC5-48FF-BFAF-3BED06924FD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512000"/>
            <a:ext cx="5472000" cy="468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6" name="Текст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1511250"/>
            <a:ext cx="5472113" cy="468000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360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01550" y="1511476"/>
            <a:ext cx="3600450" cy="467924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71550" y="1511475"/>
            <a:ext cx="360045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16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6412" y="1512000"/>
            <a:ext cx="2160588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1412" y="1512000"/>
            <a:ext cx="2160588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6412" y="1507535"/>
            <a:ext cx="2160588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11412" y="1507535"/>
            <a:ext cx="2160588" cy="468371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9ABD5E-B8F1-4246-B167-09138760AD7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заголовок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Подзаголовок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0694D9D-C633-4D52-965E-E5BBD988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EB0D177-9AA4-42F4-9CD7-CD206217CA6D}"/>
              </a:ext>
            </a:extLst>
          </p:cNvPr>
          <p:cNvSpPr/>
          <p:nvPr userDrawn="1"/>
        </p:nvSpPr>
        <p:spPr>
          <a:xfrm>
            <a:off x="9780101" y="6371351"/>
            <a:ext cx="1979897" cy="431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825DB53-D610-4A40-AFDC-EBC47DB613CE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1" name="Полилиния: Фигура 30">
            <a:extLst>
              <a:ext uri="{FF2B5EF4-FFF2-40B4-BE49-F238E27FC236}">
                <a16:creationId xmlns:a16="http://schemas.microsoft.com/office/drawing/2014/main" id="{C2B9A6A4-83D0-40B1-8B15-964C84BF0705}"/>
              </a:ext>
            </a:extLst>
          </p:cNvPr>
          <p:cNvSpPr/>
          <p:nvPr userDrawn="1"/>
        </p:nvSpPr>
        <p:spPr>
          <a:xfrm>
            <a:off x="0" y="6371351"/>
            <a:ext cx="9780102" cy="432000"/>
          </a:xfrm>
          <a:custGeom>
            <a:avLst/>
            <a:gdLst>
              <a:gd name="connsiteX0" fmla="*/ 0 w 9780102"/>
              <a:gd name="connsiteY0" fmla="*/ 0 h 432000"/>
              <a:gd name="connsiteX1" fmla="*/ 9780102 w 9780102"/>
              <a:gd name="connsiteY1" fmla="*/ 0 h 432000"/>
              <a:gd name="connsiteX2" fmla="*/ 9780102 w 9780102"/>
              <a:gd name="connsiteY2" fmla="*/ 432000 h 432000"/>
              <a:gd name="connsiteX3" fmla="*/ 0 w 9780102"/>
              <a:gd name="connsiteY3" fmla="*/ 4320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0102" h="432000">
                <a:moveTo>
                  <a:pt x="0" y="0"/>
                </a:moveTo>
                <a:lnTo>
                  <a:pt x="9780102" y="0"/>
                </a:lnTo>
                <a:lnTo>
                  <a:pt x="9780102" y="43200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8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ru-RU" noProof="0" dirty="0"/>
              <a:t>Щелкните, чтобы изменить заголовок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11328000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439820"/>
            <a:ext cx="5664000" cy="2950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0000" y="6371351"/>
            <a:ext cx="432000" cy="432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4" name="Надпись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10243100" y="6422491"/>
            <a:ext cx="1053900" cy="380860"/>
          </a:xfrm>
          <a:prstGeom prst="rect">
            <a:avLst/>
          </a:prstGeom>
          <a:noFill/>
        </p:spPr>
        <p:txBody>
          <a:bodyPr wrap="square" tIns="108000" bIns="0" rtlCol="0" anchor="ctr">
            <a:spAutoFit/>
          </a:bodyPr>
          <a:lstStyle/>
          <a:p>
            <a:pPr algn="r" rtl="0">
              <a:lnSpc>
                <a:spcPts val="1000"/>
              </a:lnSpc>
            </a:pPr>
            <a:r>
              <a:rPr lang="ru-RU" sz="2500" b="1" i="0" spc="-100" noProof="0" dirty="0">
                <a:solidFill>
                  <a:schemeClr val="accent1"/>
                </a:solidFill>
                <a:latin typeface="+mj-lt"/>
              </a:rPr>
              <a:t>TREY</a:t>
            </a:r>
            <a:r>
              <a:rPr lang="ru-RU" sz="1600" b="1" i="0" spc="-100" noProof="0" dirty="0">
                <a:solidFill>
                  <a:schemeClr val="accent1"/>
                </a:solidFill>
                <a:latin typeface="+mj-lt"/>
              </a:rPr>
              <a:t> </a:t>
            </a:r>
            <a:br>
              <a:rPr lang="ru-RU" sz="1600" b="1" i="0" spc="-100" baseline="0" noProof="0" dirty="0">
                <a:solidFill>
                  <a:schemeClr val="accent1"/>
                </a:solidFill>
                <a:latin typeface="+mj-lt"/>
              </a:rPr>
            </a:br>
            <a:r>
              <a:rPr lang="ru-RU" sz="1200" b="0" i="0" spc="140" noProof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research</a:t>
            </a:r>
            <a:endParaRPr lang="ru-RU" sz="1200" b="0" i="0" spc="140" noProof="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BC39664-EB8B-4A32-915A-D4308F79277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9B49670D-8F18-44A8-B217-67B412095C0D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030FA059-EC32-4FFF-9673-48849B2FA43A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6371351"/>
            <a:ext cx="12191999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6" r:id="rId5"/>
    <p:sldLayoutId id="2147483659" r:id="rId6"/>
    <p:sldLayoutId id="2147483660" r:id="rId7"/>
    <p:sldLayoutId id="2147483664" r:id="rId8"/>
    <p:sldLayoutId id="2147483650" r:id="rId9"/>
    <p:sldLayoutId id="2147483652" r:id="rId10"/>
    <p:sldLayoutId id="2147483656" r:id="rId11"/>
    <p:sldLayoutId id="2147483657" r:id="rId12"/>
    <p:sldLayoutId id="2147483654" r:id="rId13"/>
    <p:sldLayoutId id="2147483655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15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://www.vaspsiholog.com/2014/06/sta-zapravo-mozete-postici-odlaskom-kod-psihologa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A8A1CBA-9BB5-2246-9F4B-98EAD7C901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/>
        </p:blipFill>
        <p:spPr/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7665" y="2811053"/>
            <a:ext cx="11044335" cy="1261295"/>
          </a:xfrm>
        </p:spPr>
        <p:txBody>
          <a:bodyPr rtlCol="0"/>
          <a:lstStyle/>
          <a:p>
            <a:pPr rtl="0">
              <a:lnSpc>
                <a:spcPts val="6200"/>
              </a:lnSpc>
            </a:pPr>
            <a:r>
              <a:rPr lang="ru-RU" sz="6000" dirty="0"/>
              <a:t>МЕНТАЛЬНЫЙ ПУТЕВОДИТЕЛЬ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</p:spPr>
        <p:txBody>
          <a:bodyPr rtlCol="0"/>
          <a:lstStyle/>
          <a:p>
            <a:pPr rtl="0"/>
            <a:r>
              <a:rPr lang="ru-RU" dirty="0"/>
              <a:t>Приложение</a:t>
            </a:r>
          </a:p>
        </p:txBody>
      </p:sp>
    </p:spTree>
    <p:extLst>
      <p:ext uri="{BB962C8B-B14F-4D97-AF65-F5344CB8AC3E}">
        <p14:creationId xmlns:p14="http://schemas.microsoft.com/office/powerpoint/2010/main" val="3989923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D355C61F-C8F1-4977-8E1F-F16C0D9EA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3840201"/>
            <a:ext cx="5472000" cy="669050"/>
          </a:xfrm>
        </p:spPr>
        <p:txBody>
          <a:bodyPr rtlCol="0"/>
          <a:lstStyle/>
          <a:p>
            <a:pPr rtl="0"/>
            <a:r>
              <a:rPr lang="ru-RU" dirty="0"/>
              <a:t>Молодые родители и подростки</a:t>
            </a:r>
          </a:p>
          <a:p>
            <a:pPr rtl="0"/>
            <a:r>
              <a:rPr lang="ru-RU" dirty="0"/>
              <a:t>Около 5 миллионов молодых семей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9A75888-22E3-1D43-9112-DA02186070B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5648446" y="-15394"/>
            <a:ext cx="6543554" cy="6839121"/>
          </a:xfrm>
        </p:spPr>
      </p:pic>
      <p:sp>
        <p:nvSpPr>
          <p:cNvPr id="20" name="Прямоугольник 19" descr="Контрастный блок">
            <a:extLst>
              <a:ext uri="{FF2B5EF4-FFF2-40B4-BE49-F238E27FC236}">
                <a16:creationId xmlns:a16="http://schemas.microsoft.com/office/drawing/2014/main" id="{EFA08948-2B6F-46B1-9D2D-8D7B2B3FB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80588" y="3762211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3800" y="3877035"/>
            <a:ext cx="4648200" cy="985000"/>
          </a:xfrm>
        </p:spPr>
        <p:txBody>
          <a:bodyPr rtlCol="0"/>
          <a:lstStyle/>
          <a:p>
            <a:pPr rtl="0"/>
            <a:r>
              <a:rPr lang="ru-RU" sz="6000" dirty="0"/>
              <a:t>О нас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1DC577-0A95-47D0-95D9-5F8DA763D46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096000" y="4836798"/>
            <a:ext cx="6096000" cy="1583450"/>
          </a:xfrm>
        </p:spPr>
        <p:txBody>
          <a:bodyPr rtlCol="0"/>
          <a:lstStyle/>
          <a:p>
            <a:pPr rtl="0"/>
            <a:r>
              <a:rPr lang="ru-RU" dirty="0"/>
              <a:t>Создание приложения для отслеживания ментального здоровья детей и подростков с помощью анализа его поисковых запросов, приложений, музыки, а также взаимодействие со школьным психологом и классным руководителем.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426000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C18E0E-789F-399A-22E7-8CFB9BB61C82}"/>
              </a:ext>
            </a:extLst>
          </p:cNvPr>
          <p:cNvSpPr txBox="1"/>
          <p:nvPr/>
        </p:nvSpPr>
        <p:spPr>
          <a:xfrm>
            <a:off x="8549952" y="-2"/>
            <a:ext cx="36420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>
                <a:hlinkClick r:id="rId4" tooltip="http://www.vaspsiholog.com/2014/06/sta-zapravo-mozete-postici-odlaskom-kod-psihologa/"/>
              </a:rPr>
              <a:t>Это изображение</a:t>
            </a:r>
            <a:r>
              <a:rPr lang="ru-RU" sz="900"/>
              <a:t>, автор: Неизвестный автор, лицензия: </a:t>
            </a:r>
            <a:r>
              <a:rPr lang="ru-RU" sz="900">
                <a:hlinkClick r:id="rId5" tooltip="https://creativecommons.org/licenses/by-nc-nd/3.0/"/>
              </a:rPr>
              <a:t>CC BY-NC-ND</a:t>
            </a:r>
            <a:endParaRPr lang="ru-RU" sz="9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1351AF-F7C3-404B-FDAE-A3373C48E6D2}"/>
              </a:ext>
            </a:extLst>
          </p:cNvPr>
          <p:cNvSpPr txBox="1"/>
          <p:nvPr/>
        </p:nvSpPr>
        <p:spPr>
          <a:xfrm>
            <a:off x="432000" y="1699060"/>
            <a:ext cx="47466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b="1" spc="-300" dirty="0">
                <a:solidFill>
                  <a:prstClr val="black">
                    <a:lumMod val="75000"/>
                    <a:lumOff val="25000"/>
                  </a:prstClr>
                </a:solidFill>
                <a:latin typeface="Corbel"/>
                <a:ea typeface="+mj-ea"/>
                <a:cs typeface="+mj-cs"/>
              </a:rPr>
              <a:t>Кто клиенты и сколько их?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9746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Люди подключения к Интернету">
            <a:extLst>
              <a:ext uri="{FF2B5EF4-FFF2-40B4-BE49-F238E27FC236}">
                <a16:creationId xmlns:a16="http://schemas.microsoft.com/office/drawing/2014/main" id="{7E468295-904F-0743-AD06-67DA21353B9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/>
          <a:stretch/>
        </p:blipFill>
        <p:spPr>
          <a:xfrm>
            <a:off x="0" y="-1"/>
            <a:ext cx="6096000" cy="6371351"/>
          </a:xfrm>
        </p:spPr>
      </p:pic>
      <p:sp>
        <p:nvSpPr>
          <p:cNvPr id="20" name="Прямоугольник 19" descr="Контрастный блок">
            <a:extLst>
              <a:ext uri="{FF2B5EF4-FFF2-40B4-BE49-F238E27FC236}">
                <a16:creationId xmlns:a16="http://schemas.microsoft.com/office/drawing/2014/main" id="{EFA08948-2B6F-46B1-9D2D-8D7B2B3FB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07825" y="450966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8334" y="565790"/>
            <a:ext cx="7073666" cy="2428351"/>
          </a:xfrm>
        </p:spPr>
        <p:txBody>
          <a:bodyPr rtlCol="0"/>
          <a:lstStyle/>
          <a:p>
            <a:pPr rtl="0">
              <a:lnSpc>
                <a:spcPts val="5400"/>
              </a:lnSpc>
            </a:pPr>
            <a:r>
              <a:rPr lang="ru-RU" sz="6000" dirty="0"/>
              <a:t>Отличие «МЕНТАЛЬНОГО ПУТЕВОДИТЕЛЯ»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1DC577-0A95-47D0-95D9-5F8DA763D46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118334" y="2994141"/>
            <a:ext cx="7107738" cy="590155"/>
          </a:xfrm>
        </p:spPr>
        <p:txBody>
          <a:bodyPr rtlCol="0"/>
          <a:lstStyle/>
          <a:p>
            <a:pPr rtl="0"/>
            <a:r>
              <a:rPr lang="ru-RU" dirty="0"/>
              <a:t>от других приложений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355C61F-C8F1-4977-8E1F-F16C0D9EA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67668" y="3763647"/>
            <a:ext cx="5472000" cy="2428351"/>
          </a:xfrm>
        </p:spPr>
        <p:txBody>
          <a:bodyPr rtlCol="0"/>
          <a:lstStyle/>
          <a:p>
            <a:pPr marL="0" indent="0" algn="just" rtl="0">
              <a:buNone/>
            </a:pPr>
            <a:r>
              <a:rPr lang="ru-RU" dirty="0"/>
              <a:t>Нынешние приложения не допускают детей до контента, который для предназначен, и ограничивают время, позволенное провести ребенку в сети. Эти приложения не нацелены на то, чтобы выявить причины заинтересованности ребенка в этом контенте и предотвратить появление психологических проблем у него, которые в свою очередь , могут подвергнуть опасности как самого ребенка, так и общество в целом.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5" name="Прямоугольник 4" descr="Контрастный блок">
            <a:extLst>
              <a:ext uri="{FF2B5EF4-FFF2-40B4-BE49-F238E27FC236}">
                <a16:creationId xmlns:a16="http://schemas.microsoft.com/office/drawing/2014/main" id="{DD5D428C-0364-31FD-F16C-90312E5689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75825" y="6371349"/>
            <a:ext cx="1984175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2098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304E83-A4F0-49C5-BB01-F5773509A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В чем преимущество?</a:t>
            </a:r>
          </a:p>
        </p:txBody>
      </p:sp>
      <p:sp>
        <p:nvSpPr>
          <p:cNvPr id="12" name="Прямоугольник 11" descr="Контрастный блок слева">
            <a:extLst>
              <a:ext uri="{FF2B5EF4-FFF2-40B4-BE49-F238E27FC236}">
                <a16:creationId xmlns:a16="http://schemas.microsoft.com/office/drawing/2014/main" id="{7F65E93D-09FF-42EE-B9DD-750638966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2000" y="1025803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EEB3BAE-C0B2-447C-B8BE-96C6BD84D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1436928"/>
            <a:ext cx="11211349" cy="2992832"/>
          </a:xfrm>
        </p:spPr>
        <p:txBody>
          <a:bodyPr rtlCol="0"/>
          <a:lstStyle/>
          <a:p>
            <a:pPr lvl="1" rtl="0"/>
            <a:r>
              <a:rPr lang="ru-RU" sz="2000" dirty="0"/>
              <a:t>Соблюдение личных границ ребенка;</a:t>
            </a:r>
          </a:p>
          <a:p>
            <a:pPr lvl="1" rtl="0"/>
            <a:r>
              <a:rPr lang="ru-RU" sz="2000" dirty="0"/>
              <a:t>Статистика подводится на основе наблюдений психолога, виртуального ассистента, классного руководителя, родителей и ребенка;</a:t>
            </a:r>
          </a:p>
          <a:p>
            <a:pPr lvl="1" rtl="0"/>
            <a:r>
              <a:rPr lang="ru-RU" sz="2000" dirty="0"/>
              <a:t>По достижении 16-ти лет ребенку будет дана возможность отвязать аккаунт родителей;</a:t>
            </a:r>
          </a:p>
          <a:p>
            <a:pPr lvl="1" rtl="0"/>
            <a:r>
              <a:rPr lang="ru-RU" sz="2000" dirty="0"/>
              <a:t>Приложение позволяет ребенку следить за своим моральным и психологическим состоянием и осуществлять самоконтроль;</a:t>
            </a:r>
          </a:p>
          <a:p>
            <a:pPr lvl="1" rtl="0"/>
            <a:r>
              <a:rPr lang="ru-RU" sz="2000" dirty="0"/>
              <a:t>Круглосуточная поддержка;</a:t>
            </a:r>
          </a:p>
          <a:p>
            <a:pPr lvl="1" rtl="0"/>
            <a:r>
              <a:rPr lang="ru-RU" sz="2000" dirty="0"/>
              <a:t>Доступность приложения на любых устройствах и другое…</a:t>
            </a:r>
          </a:p>
          <a:p>
            <a:pPr lvl="1" rtl="0"/>
            <a:endParaRPr lang="ru-RU" dirty="0"/>
          </a:p>
        </p:txBody>
      </p:sp>
      <p:cxnSp>
        <p:nvCxnSpPr>
          <p:cNvPr id="11" name="Прямая соединительная линия 10" descr="Разделитель слайда">
            <a:extLst>
              <a:ext uri="{FF2B5EF4-FFF2-40B4-BE49-F238E27FC236}">
                <a16:creationId xmlns:a16="http://schemas.microsoft.com/office/drawing/2014/main" id="{5A563457-1EC8-4978-BCCB-AFD88C9ED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096000" y="2363035"/>
            <a:ext cx="0" cy="241133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 descr="Черта справа&#10;">
            <a:extLst>
              <a:ext uri="{FF2B5EF4-FFF2-40B4-BE49-F238E27FC236}">
                <a16:creationId xmlns:a16="http://schemas.microsoft.com/office/drawing/2014/main" id="{A7CD04AE-9A8B-4DED-855D-F51B510D0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87825" y="4274296"/>
            <a:ext cx="1984175" cy="1148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6AC9832-FB01-464A-9824-61887B77997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ru-RU" smtClean="0"/>
              <a:pPr rtl="0"/>
              <a:t>4</a:t>
            </a:fld>
            <a:endParaRPr lang="ru-RU" dirty="0"/>
          </a:p>
        </p:txBody>
      </p:sp>
      <p:sp>
        <p:nvSpPr>
          <p:cNvPr id="14" name="Прямоугольник 13" descr="Черта справа&#10;">
            <a:extLst>
              <a:ext uri="{FF2B5EF4-FFF2-40B4-BE49-F238E27FC236}">
                <a16:creationId xmlns:a16="http://schemas.microsoft.com/office/drawing/2014/main" id="{0D27FC2E-F02B-43AC-8951-91D974955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75825" y="6371351"/>
            <a:ext cx="1984175" cy="486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8837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 descr="Люди аплодируют">
            <a:extLst>
              <a:ext uri="{FF2B5EF4-FFF2-40B4-BE49-F238E27FC236}">
                <a16:creationId xmlns:a16="http://schemas.microsoft.com/office/drawing/2014/main" id="{AAB6EE12-FEF8-FB41-A909-0DA61D7725C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6C38D7A9-9299-4108-BB08-026F4B9CA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58200" y="2810398"/>
            <a:ext cx="3733800" cy="1013684"/>
          </a:xfrm>
        </p:spPr>
        <p:txBody>
          <a:bodyPr rtlCol="0"/>
          <a:lstStyle/>
          <a:p>
            <a:pPr rtl="0"/>
            <a:r>
              <a:rPr lang="ru-RU" sz="4800" dirty="0"/>
              <a:t>Спасибо за внимание!</a:t>
            </a: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91814EC9-246A-4C6E-941E-5774FE72F08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smtClean="0"/>
              <a:pPr rtl="0"/>
              <a:t>5</a:t>
            </a:fld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F726AEA-19A0-14CC-4C21-8C16FEBAE3EC}"/>
              </a:ext>
            </a:extLst>
          </p:cNvPr>
          <p:cNvSpPr/>
          <p:nvPr/>
        </p:nvSpPr>
        <p:spPr>
          <a:xfrm>
            <a:off x="10325100" y="6371351"/>
            <a:ext cx="1104900" cy="4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Пользовательские">
  <a:themeElements>
    <a:clrScheme name="Custom 129">
      <a:dk1>
        <a:sysClr val="windowText" lastClr="000000"/>
      </a:dk1>
      <a:lt1>
        <a:srgbClr val="FFFFFF"/>
      </a:lt1>
      <a:dk2>
        <a:srgbClr val="3F3F3F"/>
      </a:dk2>
      <a:lt2>
        <a:srgbClr val="F2F2F2"/>
      </a:lt2>
      <a:accent1>
        <a:srgbClr val="25C6E3"/>
      </a:accent1>
      <a:accent2>
        <a:srgbClr val="E80554"/>
      </a:accent2>
      <a:accent3>
        <a:srgbClr val="A9E26F"/>
      </a:accent3>
      <a:accent4>
        <a:srgbClr val="EAD000"/>
      </a:accent4>
      <a:accent5>
        <a:srgbClr val="1A0F49"/>
      </a:accent5>
      <a:accent6>
        <a:srgbClr val="FF4A01"/>
      </a:accent6>
      <a:hlink>
        <a:srgbClr val="25C6E3"/>
      </a:hlink>
      <a:folHlink>
        <a:srgbClr val="25C6E3"/>
      </a:folHlink>
    </a:clrScheme>
    <a:fontScheme name="Custom 149">
      <a:majorFont>
        <a:latin typeface="Corbel"/>
        <a:ea typeface=""/>
        <a:cs typeface=""/>
      </a:majorFont>
      <a:minorFont>
        <a:latin typeface="Canda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19716558_TF16411250.potx" id="{675E8371-EC70-4345-8B64-A71003B56298}" vid="{0F92AA19-00D6-4C71-B13F-219D7994A0BF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9" ma:contentTypeDescription="Create a new document." ma:contentTypeScope="" ma:versionID="76e25e1730b4532ab1d5e5b131a96a5a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d1e9281a84c4949647088091c718de3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64A4C9D-F801-4923-BC6D-E0006F5123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B2218FC-8412-44B9-9E82-D51F1F531141}">
  <ds:schemaRefs>
    <ds:schemaRef ds:uri="http://purl.org/dc/elements/1.1/"/>
    <ds:schemaRef ds:uri="http://schemas.microsoft.com/sharepoint/v3"/>
    <ds:schemaRef ds:uri="http://schemas.microsoft.com/office/2006/documentManagement/types"/>
    <ds:schemaRef ds:uri="fb0879af-3eba-417a-a55a-ffe6dcd6ca77"/>
    <ds:schemaRef ds:uri="http://schemas.microsoft.com/office/2006/metadata/properties"/>
    <ds:schemaRef ds:uri="http://schemas.microsoft.com/office/infopath/2007/PartnerControls"/>
    <ds:schemaRef ds:uri="6dc4bcd6-49db-4c07-9060-8acfc67cef9f"/>
    <ds:schemaRef ds:uri="http://www.w3.org/XML/1998/namespace"/>
    <ds:schemaRef ds:uri="http://schemas.openxmlformats.org/package/2006/metadata/core-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{C214FC1B-E867-4DE0-919D-CF3EC0165C65}tf16411250_win32</Template>
  <TotalTime>53</TotalTime>
  <Words>209</Words>
  <Application>Microsoft Office PowerPoint</Application>
  <PresentationFormat>Широкоэкранный</PresentationFormat>
  <Paragraphs>28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Candara</vt:lpstr>
      <vt:lpstr>Corbel</vt:lpstr>
      <vt:lpstr>Times New Roman</vt:lpstr>
      <vt:lpstr>Пользовательские</vt:lpstr>
      <vt:lpstr>МЕНТАЛЬНЫЙ ПУТЕВОДИТЕЛЬ</vt:lpstr>
      <vt:lpstr>О нас</vt:lpstr>
      <vt:lpstr>Отличие «МЕНТАЛЬНОГО ПУТЕВОДИТЕЛЯ»</vt:lpstr>
      <vt:lpstr>В чем преимущество?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Я оберемок</dc:creator>
  <cp:lastModifiedBy>Я оберемок</cp:lastModifiedBy>
  <cp:revision>1</cp:revision>
  <dcterms:created xsi:type="dcterms:W3CDTF">2024-10-13T15:22:04Z</dcterms:created>
  <dcterms:modified xsi:type="dcterms:W3CDTF">2024-10-13T16:15:06Z</dcterms:modified>
</cp:coreProperties>
</file>