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EFFDC-7929-4958-9C45-C7C449E40712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8E58B-B543-4D59-9211-926A207A61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1c08c3eb40_2_77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31c08c3eb40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sldNum" idx="12"/>
          </p:nvPr>
        </p:nvSpPr>
        <p:spPr>
          <a:xfrm>
            <a:off x="3885010" y="868398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1935" y="694268"/>
            <a:ext cx="2572940" cy="342900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6360" y="4342535"/>
            <a:ext cx="5486681" cy="4114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1c11d5f545_1_0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31c11d5f54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501268" y="2097121"/>
            <a:ext cx="81414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525972" y="2735817"/>
            <a:ext cx="764603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3108960" y="6377941"/>
            <a:ext cx="292608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dt" idx="10"/>
          </p:nvPr>
        </p:nvSpPr>
        <p:spPr>
          <a:xfrm>
            <a:off x="457200" y="6377941"/>
            <a:ext cx="210312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Title Only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5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371497" y="5858648"/>
            <a:ext cx="512348" cy="50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5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6818" y="5860584"/>
            <a:ext cx="750521" cy="49518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501268" y="2097121"/>
            <a:ext cx="81414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08960" y="6377941"/>
            <a:ext cx="292608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457200" y="6377941"/>
            <a:ext cx="210312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A5353-93DF-43EC-9DF4-BAED3E3E1AD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2330A-CDC0-4E33-96B4-E4C9624D28A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>
            <a:spLocks noGrp="1"/>
          </p:cNvSpPr>
          <p:nvPr>
            <p:ph type="title"/>
          </p:nvPr>
        </p:nvSpPr>
        <p:spPr>
          <a:xfrm>
            <a:off x="381000" y="2311401"/>
            <a:ext cx="4800600" cy="112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r>
              <a:rPr lang="ru-RU" sz="3600" dirty="0" smtClean="0"/>
              <a:t>Открытие новых возможностей</a:t>
            </a:r>
            <a:endParaRPr lang="ru-RU" sz="3600" dirty="0"/>
          </a:p>
        </p:txBody>
      </p:sp>
      <p:grpSp>
        <p:nvGrpSpPr>
          <p:cNvPr id="2" name="Google Shape;128;p1"/>
          <p:cNvGrpSpPr/>
          <p:nvPr/>
        </p:nvGrpSpPr>
        <p:grpSpPr>
          <a:xfrm>
            <a:off x="5224605" y="1"/>
            <a:ext cx="3920014" cy="6858212"/>
            <a:chOff x="5224605" y="0"/>
            <a:chExt cx="3920014" cy="5143659"/>
          </a:xfrm>
        </p:grpSpPr>
        <p:pic>
          <p:nvPicPr>
            <p:cNvPr id="129" name="Google Shape;129;p1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224605" y="669600"/>
              <a:ext cx="2832753" cy="4473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"/>
            <p:cNvSpPr/>
            <p:nvPr/>
          </p:nvSpPr>
          <p:spPr>
            <a:xfrm>
              <a:off x="5224661" y="0"/>
              <a:ext cx="2832735" cy="1099185"/>
            </a:xfrm>
            <a:custGeom>
              <a:avLst/>
              <a:gdLst/>
              <a:ahLst/>
              <a:cxnLst/>
              <a:rect l="l" t="t" r="r" b="b"/>
              <a:pathLst>
                <a:path w="2832734" h="1099185" extrusionOk="0">
                  <a:moveTo>
                    <a:pt x="2832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2832599" y="0"/>
                  </a:lnTo>
                  <a:lnTo>
                    <a:pt x="2832599" y="10985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8057357" y="1098450"/>
              <a:ext cx="1087120" cy="2379345"/>
            </a:xfrm>
            <a:custGeom>
              <a:avLst/>
              <a:gdLst/>
              <a:ahLst/>
              <a:cxnLst/>
              <a:rect l="l" t="t" r="r" b="b"/>
              <a:pathLst>
                <a:path w="1087120" h="2379345" extrusionOk="0">
                  <a:moveTo>
                    <a:pt x="1086599" y="2378999"/>
                  </a:moveTo>
                  <a:lnTo>
                    <a:pt x="0" y="23789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23789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8057357" y="3469799"/>
              <a:ext cx="1087120" cy="1673860"/>
            </a:xfrm>
            <a:custGeom>
              <a:avLst/>
              <a:gdLst/>
              <a:ahLst/>
              <a:cxnLst/>
              <a:rect l="l" t="t" r="r" b="b"/>
              <a:pathLst>
                <a:path w="1087120" h="1673860" extrusionOk="0">
                  <a:moveTo>
                    <a:pt x="1086599" y="1673699"/>
                  </a:moveTo>
                  <a:lnTo>
                    <a:pt x="0" y="16736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6736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8057499" y="0"/>
              <a:ext cx="1087120" cy="1099185"/>
            </a:xfrm>
            <a:custGeom>
              <a:avLst/>
              <a:gdLst/>
              <a:ahLst/>
              <a:cxnLst/>
              <a:rect l="l" t="t" r="r" b="b"/>
              <a:pathLst>
                <a:path w="1087120" h="1099185" extrusionOk="0">
                  <a:moveTo>
                    <a:pt x="1086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0985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1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8222402" y="252469"/>
              <a:ext cx="756787" cy="59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"/>
            <p:cNvPicPr preferRelativeResize="0"/>
            <p:nvPr/>
          </p:nvPicPr>
          <p:blipFill rotWithShape="1">
            <a:blip r:embed="rId5" cstate="print">
              <a:alphaModFix/>
            </a:blip>
            <a:srcRect/>
            <a:stretch/>
          </p:blipFill>
          <p:spPr>
            <a:xfrm>
              <a:off x="5683575" y="252487"/>
              <a:ext cx="1749888" cy="593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" name="Google Shape;136;p1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AE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150317" y="6493392"/>
            <a:ext cx="96520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239600" y="182619"/>
            <a:ext cx="1380072" cy="12301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3;g31c08c3eb40_2_77"/>
          <p:cNvGrpSpPr/>
          <p:nvPr/>
        </p:nvGrpSpPr>
        <p:grpSpPr>
          <a:xfrm>
            <a:off x="1073728" y="68583"/>
            <a:ext cx="7393559" cy="6075102"/>
            <a:chOff x="1431637" y="68582"/>
            <a:chExt cx="9858079" cy="6075102"/>
          </a:xfrm>
        </p:grpSpPr>
        <p:grpSp>
          <p:nvGrpSpPr>
            <p:cNvPr id="3" name="Google Shape;144;g31c08c3eb40_2_77"/>
            <p:cNvGrpSpPr/>
            <p:nvPr/>
          </p:nvGrpSpPr>
          <p:grpSpPr>
            <a:xfrm rot="3152971">
              <a:off x="254983" y="2038993"/>
              <a:ext cx="5829646" cy="2379735"/>
              <a:chOff x="2482316" y="2299046"/>
              <a:chExt cx="4752528" cy="1940042"/>
            </a:xfrm>
          </p:grpSpPr>
          <p:sp>
            <p:nvSpPr>
              <p:cNvPr id="145" name="Google Shape;145;g31c08c3eb40_2_77"/>
              <p:cNvSpPr/>
              <p:nvPr/>
            </p:nvSpPr>
            <p:spPr>
              <a:xfrm>
                <a:off x="2482316" y="4221088"/>
                <a:ext cx="4752528" cy="18000"/>
              </a:xfrm>
              <a:prstGeom prst="rect">
                <a:avLst/>
              </a:prstGeom>
              <a:gradFill>
                <a:gsLst>
                  <a:gs pos="0">
                    <a:srgbClr val="F2F2F2"/>
                  </a:gs>
                  <a:gs pos="2000">
                    <a:srgbClr val="F2F2F2"/>
                  </a:gs>
                  <a:gs pos="49628">
                    <a:srgbClr val="595959"/>
                  </a:gs>
                  <a:gs pos="100000">
                    <a:srgbClr val="F2F2F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g31c08c3eb40_2_77"/>
              <p:cNvSpPr/>
              <p:nvPr/>
            </p:nvSpPr>
            <p:spPr>
              <a:xfrm>
                <a:off x="2626332" y="3933056"/>
                <a:ext cx="4464496" cy="291171"/>
              </a:xfrm>
              <a:custGeom>
                <a:avLst/>
                <a:gdLst/>
                <a:ahLst/>
                <a:cxnLst/>
                <a:rect l="l" t="t" r="r" b="b"/>
                <a:pathLst>
                  <a:path w="5967726" h="372256" extrusionOk="0">
                    <a:moveTo>
                      <a:pt x="2983863" y="0"/>
                    </a:moveTo>
                    <a:cubicBezTo>
                      <a:pt x="4505610" y="0"/>
                      <a:pt x="5763890" y="161740"/>
                      <a:pt x="5967726" y="372256"/>
                    </a:cubicBezTo>
                    <a:lnTo>
                      <a:pt x="0" y="372256"/>
                    </a:lnTo>
                    <a:cubicBezTo>
                      <a:pt x="203837" y="161740"/>
                      <a:pt x="1462116" y="0"/>
                      <a:pt x="29838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26000">
                    <a:srgbClr val="F2F2F2">
                      <a:alpha val="0"/>
                    </a:srgbClr>
                  </a:gs>
                  <a:gs pos="100000">
                    <a:srgbClr val="7F7F7F">
                      <a:alpha val="26666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g31c08c3eb40_2_77"/>
              <p:cNvSpPr/>
              <p:nvPr/>
            </p:nvSpPr>
            <p:spPr>
              <a:xfrm>
                <a:off x="3491880" y="2299046"/>
                <a:ext cx="2448272" cy="1925181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16200000" sx="101000" sy="101000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g31c08c3eb40_2_77"/>
              <p:cNvSpPr/>
              <p:nvPr/>
            </p:nvSpPr>
            <p:spPr>
              <a:xfrm>
                <a:off x="3563888" y="2405560"/>
                <a:ext cx="2308825" cy="1815528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" name="Google Shape;149;g31c08c3eb40_2_77"/>
            <p:cNvGrpSpPr/>
            <p:nvPr/>
          </p:nvGrpSpPr>
          <p:grpSpPr>
            <a:xfrm rot="3152971">
              <a:off x="3614738" y="2038993"/>
              <a:ext cx="5829646" cy="2379735"/>
              <a:chOff x="2482316" y="2299046"/>
              <a:chExt cx="4752528" cy="1940042"/>
            </a:xfrm>
          </p:grpSpPr>
          <p:sp>
            <p:nvSpPr>
              <p:cNvPr id="150" name="Google Shape;150;g31c08c3eb40_2_77"/>
              <p:cNvSpPr/>
              <p:nvPr/>
            </p:nvSpPr>
            <p:spPr>
              <a:xfrm>
                <a:off x="2482316" y="4221088"/>
                <a:ext cx="4752528" cy="18000"/>
              </a:xfrm>
              <a:prstGeom prst="rect">
                <a:avLst/>
              </a:prstGeom>
              <a:gradFill>
                <a:gsLst>
                  <a:gs pos="0">
                    <a:srgbClr val="F2F2F2"/>
                  </a:gs>
                  <a:gs pos="2000">
                    <a:srgbClr val="F2F2F2"/>
                  </a:gs>
                  <a:gs pos="49628">
                    <a:srgbClr val="595959"/>
                  </a:gs>
                  <a:gs pos="100000">
                    <a:srgbClr val="F2F2F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g31c08c3eb40_2_77"/>
              <p:cNvSpPr/>
              <p:nvPr/>
            </p:nvSpPr>
            <p:spPr>
              <a:xfrm>
                <a:off x="2626332" y="3933056"/>
                <a:ext cx="4464496" cy="291171"/>
              </a:xfrm>
              <a:custGeom>
                <a:avLst/>
                <a:gdLst/>
                <a:ahLst/>
                <a:cxnLst/>
                <a:rect l="l" t="t" r="r" b="b"/>
                <a:pathLst>
                  <a:path w="5967726" h="372256" extrusionOk="0">
                    <a:moveTo>
                      <a:pt x="2983863" y="0"/>
                    </a:moveTo>
                    <a:cubicBezTo>
                      <a:pt x="4505610" y="0"/>
                      <a:pt x="5763890" y="161740"/>
                      <a:pt x="5967726" y="372256"/>
                    </a:cubicBezTo>
                    <a:lnTo>
                      <a:pt x="0" y="372256"/>
                    </a:lnTo>
                    <a:cubicBezTo>
                      <a:pt x="203837" y="161740"/>
                      <a:pt x="1462116" y="0"/>
                      <a:pt x="29838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26000">
                    <a:srgbClr val="F2F2F2">
                      <a:alpha val="0"/>
                    </a:srgbClr>
                  </a:gs>
                  <a:gs pos="100000">
                    <a:srgbClr val="7F7F7F">
                      <a:alpha val="26666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g31c08c3eb40_2_77"/>
              <p:cNvSpPr/>
              <p:nvPr/>
            </p:nvSpPr>
            <p:spPr>
              <a:xfrm>
                <a:off x="3491880" y="2299046"/>
                <a:ext cx="2448272" cy="1925181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16200000" sx="101000" sy="101000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g31c08c3eb40_2_77"/>
              <p:cNvSpPr/>
              <p:nvPr/>
            </p:nvSpPr>
            <p:spPr>
              <a:xfrm>
                <a:off x="3563888" y="2405560"/>
                <a:ext cx="2308825" cy="1815528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rgbClr val="FDA403"/>
              </a:soli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" name="Google Shape;154;g31c08c3eb40_2_77"/>
            <p:cNvGrpSpPr/>
            <p:nvPr/>
          </p:nvGrpSpPr>
          <p:grpSpPr>
            <a:xfrm rot="3152971">
              <a:off x="6951112" y="1733716"/>
              <a:ext cx="6003737" cy="2673470"/>
              <a:chOff x="2482316" y="2299046"/>
              <a:chExt cx="4752528" cy="1940042"/>
            </a:xfrm>
          </p:grpSpPr>
          <p:sp>
            <p:nvSpPr>
              <p:cNvPr id="155" name="Google Shape;155;g31c08c3eb40_2_77"/>
              <p:cNvSpPr/>
              <p:nvPr/>
            </p:nvSpPr>
            <p:spPr>
              <a:xfrm>
                <a:off x="2482316" y="4221088"/>
                <a:ext cx="4752528" cy="18000"/>
              </a:xfrm>
              <a:prstGeom prst="rect">
                <a:avLst/>
              </a:prstGeom>
              <a:gradFill>
                <a:gsLst>
                  <a:gs pos="0">
                    <a:srgbClr val="F2F2F2"/>
                  </a:gs>
                  <a:gs pos="2000">
                    <a:srgbClr val="F2F2F2"/>
                  </a:gs>
                  <a:gs pos="49628">
                    <a:srgbClr val="595959"/>
                  </a:gs>
                  <a:gs pos="100000">
                    <a:srgbClr val="F2F2F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g31c08c3eb40_2_77"/>
              <p:cNvSpPr/>
              <p:nvPr/>
            </p:nvSpPr>
            <p:spPr>
              <a:xfrm>
                <a:off x="2626332" y="3933056"/>
                <a:ext cx="4464496" cy="291171"/>
              </a:xfrm>
              <a:custGeom>
                <a:avLst/>
                <a:gdLst/>
                <a:ahLst/>
                <a:cxnLst/>
                <a:rect l="l" t="t" r="r" b="b"/>
                <a:pathLst>
                  <a:path w="5967726" h="372256" extrusionOk="0">
                    <a:moveTo>
                      <a:pt x="2983863" y="0"/>
                    </a:moveTo>
                    <a:cubicBezTo>
                      <a:pt x="4505610" y="0"/>
                      <a:pt x="5763890" y="161740"/>
                      <a:pt x="5967726" y="372256"/>
                    </a:cubicBezTo>
                    <a:lnTo>
                      <a:pt x="0" y="372256"/>
                    </a:lnTo>
                    <a:cubicBezTo>
                      <a:pt x="203837" y="161740"/>
                      <a:pt x="1462116" y="0"/>
                      <a:pt x="29838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26000">
                    <a:srgbClr val="F2F2F2">
                      <a:alpha val="0"/>
                    </a:srgbClr>
                  </a:gs>
                  <a:gs pos="100000">
                    <a:srgbClr val="7F7F7F">
                      <a:alpha val="26666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g31c08c3eb40_2_77"/>
              <p:cNvSpPr/>
              <p:nvPr/>
            </p:nvSpPr>
            <p:spPr>
              <a:xfrm>
                <a:off x="3491880" y="2299046"/>
                <a:ext cx="2448272" cy="1925181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16200000" sx="101000" sy="101000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g31c08c3eb40_2_77"/>
              <p:cNvSpPr/>
              <p:nvPr/>
            </p:nvSpPr>
            <p:spPr>
              <a:xfrm>
                <a:off x="3563888" y="2405560"/>
                <a:ext cx="2308825" cy="1815528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9" name="Google Shape;159;g31c08c3eb40_2_77"/>
            <p:cNvSpPr/>
            <p:nvPr/>
          </p:nvSpPr>
          <p:spPr>
            <a:xfrm rot="5400000">
              <a:off x="1324750" y="3021751"/>
              <a:ext cx="1372335" cy="24503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000">
                  <a:srgbClr val="FFFFFF">
                    <a:alpha val="0"/>
                  </a:srgbClr>
                </a:gs>
                <a:gs pos="49628">
                  <a:schemeClr val="lt1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g31c08c3eb40_2_77"/>
            <p:cNvSpPr txBox="1"/>
            <p:nvPr/>
          </p:nvSpPr>
          <p:spPr>
            <a:xfrm>
              <a:off x="2231159" y="2679951"/>
              <a:ext cx="1670212" cy="249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31c08c3eb40_2_77"/>
            <p:cNvSpPr txBox="1"/>
            <p:nvPr/>
          </p:nvSpPr>
          <p:spPr>
            <a:xfrm>
              <a:off x="1431637" y="2685387"/>
              <a:ext cx="726005" cy="3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01</a:t>
              </a:r>
              <a:endParaRPr sz="15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62" name="Google Shape;162;g31c08c3eb40_2_77"/>
            <p:cNvSpPr/>
            <p:nvPr/>
          </p:nvSpPr>
          <p:spPr>
            <a:xfrm rot="5400000">
              <a:off x="4838968" y="3021751"/>
              <a:ext cx="1372335" cy="24503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000">
                  <a:srgbClr val="FFFFFF">
                    <a:alpha val="0"/>
                  </a:srgbClr>
                </a:gs>
                <a:gs pos="49628">
                  <a:schemeClr val="lt1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g31c08c3eb40_2_77"/>
            <p:cNvSpPr txBox="1"/>
            <p:nvPr/>
          </p:nvSpPr>
          <p:spPr>
            <a:xfrm>
              <a:off x="4811385" y="2685387"/>
              <a:ext cx="726005" cy="3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02</a:t>
              </a:r>
              <a:endParaRPr sz="15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64" name="Google Shape;164;g31c08c3eb40_2_77"/>
            <p:cNvSpPr/>
            <p:nvPr/>
          </p:nvSpPr>
          <p:spPr>
            <a:xfrm rot="5400000">
              <a:off x="8188052" y="3021751"/>
              <a:ext cx="1372335" cy="24503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000">
                  <a:srgbClr val="FFFFFF">
                    <a:alpha val="0"/>
                  </a:srgbClr>
                </a:gs>
                <a:gs pos="49628">
                  <a:schemeClr val="lt1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g31c08c3eb40_2_77"/>
            <p:cNvSpPr txBox="1"/>
            <p:nvPr/>
          </p:nvSpPr>
          <p:spPr>
            <a:xfrm>
              <a:off x="8160469" y="2685387"/>
              <a:ext cx="726005" cy="3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03</a:t>
              </a:r>
              <a:endParaRPr sz="15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66" name="Google Shape;166;g31c08c3eb40_2_77"/>
            <p:cNvSpPr/>
            <p:nvPr/>
          </p:nvSpPr>
          <p:spPr>
            <a:xfrm>
              <a:off x="1703292" y="2420489"/>
              <a:ext cx="2384700" cy="135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 настоящее время мировой рынок геймификации оценивается в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11,94 млрд долларов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31c08c3eb40_2_77"/>
            <p:cNvSpPr/>
            <p:nvPr/>
          </p:nvSpPr>
          <p:spPr>
            <a:xfrm>
              <a:off x="5360893" y="2137647"/>
              <a:ext cx="1792941" cy="2339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 результатам опроса, большинство респондентов (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84,5%</a:t>
              </a: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 </a:t>
              </a:r>
              <a:r>
                <a:rPr lang="ru-RU" sz="1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положительно относятся к геймификации обучения</a:t>
              </a: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Учи.ру </a:t>
              </a:r>
              <a:endParaRPr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31c08c3eb40_2_77"/>
            <p:cNvSpPr/>
            <p:nvPr/>
          </p:nvSpPr>
          <p:spPr>
            <a:xfrm>
              <a:off x="8496267" y="1772815"/>
              <a:ext cx="2496277" cy="2431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Большинство опрошенных отметили, что </a:t>
              </a:r>
              <a:r>
                <a:rPr lang="ru-RU" sz="11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геймификацию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лучше применять в школьных (</a:t>
              </a:r>
              <a:r>
                <a:rPr lang="ru-RU" sz="1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35%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), дошкольных занятиях (</a:t>
              </a:r>
              <a:r>
                <a:rPr lang="ru-RU" sz="1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23%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 и на </a:t>
              </a:r>
              <a:r>
                <a:rPr lang="ru-RU" sz="11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внеучебных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курсах (</a:t>
              </a:r>
              <a:r>
                <a:rPr lang="ru-RU" sz="1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22%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).  </a:t>
              </a:r>
              <a:endParaRPr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100"/>
                <a:buFont typeface="Calibri"/>
                <a:buNone/>
              </a:pPr>
              <a:r>
                <a:rPr lang="ru-RU" sz="1100" b="1" i="0" u="none" strike="noStrike" cap="none" dirty="0" err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RuStore</a:t>
              </a:r>
              <a:r>
                <a:rPr lang="ru-RU" sz="11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и </a:t>
              </a:r>
              <a:endParaRPr sz="11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100"/>
                <a:buFont typeface="Calibri"/>
                <a:buNone/>
              </a:pPr>
              <a:r>
                <a:rPr lang="ru-RU" sz="1100" b="1" i="0" u="none" strike="noStrike" cap="none" dirty="0" err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Hi-Tech</a:t>
              </a:r>
              <a:r>
                <a:rPr lang="ru-RU" sz="11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1100" b="1" i="0" u="none" strike="noStrike" cap="none" dirty="0" err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Mail.ru</a:t>
              </a:r>
              <a:endParaRPr sz="11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g31c08c3eb40_2_77"/>
          <p:cNvSpPr txBox="1"/>
          <p:nvPr/>
        </p:nvSpPr>
        <p:spPr>
          <a:xfrm>
            <a:off x="388675" y="120900"/>
            <a:ext cx="6554400" cy="64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1c08c3eb40_2_77"/>
          <p:cNvSpPr txBox="1"/>
          <p:nvPr/>
        </p:nvSpPr>
        <p:spPr>
          <a:xfrm>
            <a:off x="440500" y="5387567"/>
            <a:ext cx="8562600" cy="95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Использование приложения для изучения </a:t>
            </a:r>
            <a:r>
              <a:rPr lang="ru-RU" sz="1800" dirty="0" smtClean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обществознания</a:t>
            </a:r>
            <a:r>
              <a:rPr lang="ru-RU" sz="1800" dirty="0" smtClean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с элементами </a:t>
            </a:r>
            <a:r>
              <a:rPr lang="ru-RU" sz="1800" dirty="0" err="1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геймификации</a:t>
            </a:r>
            <a:r>
              <a:rPr lang="ru-RU" sz="1800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 актуально, так как оно может сделать процесс обучения более увлекательным и интерактивным </a:t>
            </a:r>
            <a:endParaRPr dirty="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6;p3"/>
          <p:cNvGrpSpPr/>
          <p:nvPr/>
        </p:nvGrpSpPr>
        <p:grpSpPr>
          <a:xfrm>
            <a:off x="8788402" y="1"/>
            <a:ext cx="354069" cy="6858196"/>
            <a:chOff x="8788179" y="0"/>
            <a:chExt cx="355021" cy="5143647"/>
          </a:xfrm>
        </p:grpSpPr>
        <p:sp>
          <p:nvSpPr>
            <p:cNvPr id="177" name="Google Shape;177;p3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3"/>
          <p:cNvSpPr/>
          <p:nvPr/>
        </p:nvSpPr>
        <p:spPr>
          <a:xfrm flipH="1">
            <a:off x="323850" y="600730"/>
            <a:ext cx="7272338" cy="55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</a:t>
            </a:r>
            <a:r>
              <a:rPr lang="ru-RU" sz="18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sz="32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АУДИТОРИЯ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4800600" y="1295400"/>
            <a:ext cx="3889500" cy="3699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Родители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Возраст: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30-50 лет. Это период, когда родители активно занимаются воспитанием детей школьного возраста 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Образование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Высшее образование. Родители ценят знания и стремятся к их получению как для себя, так и для своих детей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Социальный статус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Часть среднего или высшего класса. Имеют стабильный доход и возможность инвестировать в образование и развитие своих детей.</a:t>
            </a:r>
            <a:endParaRPr/>
          </a:p>
        </p:txBody>
      </p:sp>
      <p:pic>
        <p:nvPicPr>
          <p:cNvPr id="183" name="Google Shape;183;p3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3614738"/>
            <a:ext cx="4859338" cy="3243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908177" y="1484314"/>
            <a:ext cx="2538413" cy="2249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9;p4"/>
          <p:cNvGrpSpPr/>
          <p:nvPr/>
        </p:nvGrpSpPr>
        <p:grpSpPr>
          <a:xfrm>
            <a:off x="8788402" y="1"/>
            <a:ext cx="354069" cy="6858196"/>
            <a:chOff x="8788179" y="0"/>
            <a:chExt cx="355021" cy="5143647"/>
          </a:xfrm>
        </p:grpSpPr>
        <p:sp>
          <p:nvSpPr>
            <p:cNvPr id="190" name="Google Shape;190;p4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4"/>
          <p:cNvSpPr/>
          <p:nvPr/>
        </p:nvSpPr>
        <p:spPr>
          <a:xfrm>
            <a:off x="611560" y="692696"/>
            <a:ext cx="2552750" cy="55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395536" y="1556792"/>
            <a:ext cx="8324100" cy="444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1600" b="1" dirty="0">
                <a:solidFill>
                  <a:srgbClr val="8F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Отсутствие  времени на поездки к репетитору или студии дополнительного образования </a:t>
            </a:r>
            <a:endParaRPr sz="1600" b="1" dirty="0">
              <a:solidFill>
                <a:srgbClr val="8F00FF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93000"/>
              </a:lnSpc>
            </a:pP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2. Низкий уровень интереса к </a:t>
            </a:r>
            <a:r>
              <a:rPr lang="ru-RU" sz="1600" b="1" dirty="0" smtClean="0">
                <a:solidFill>
                  <a:srgbClr val="8F00FF"/>
                </a:solidFill>
                <a:ea typeface="Calibri"/>
                <a:cs typeface="Calibri"/>
                <a:sym typeface="Calibri"/>
              </a:rPr>
              <a:t>обществознанию 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Учащиеся воспринимают </a:t>
            </a:r>
            <a:r>
              <a:rPr lang="ru-RU" sz="1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обществознание 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сложный и скучный предмет, что приводит к низкой мотивации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3. Отсутствие практического применения знаний  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Учащиеся не видят связи между теорией и реальной жизнью, что снижает их заинтересованность.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4. Разные уровни подготовки  </a:t>
            </a:r>
            <a:b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Ученики приходят с различным уровнем знаний, что затрудняет преподавание и усвоение материала.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5. Неэффективные традиционные методы обучения  </a:t>
            </a:r>
            <a:r>
              <a:rPr lang="ru-RU" sz="1600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600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Стандартные занятия и учебники могут не вызывать интереса у современных детей, привыкших к интерактивным технологиям.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6. Ограниченность времени на изучение </a:t>
            </a:r>
            <a:r>
              <a:rPr lang="ru-RU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ru-RU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Учащиеся могут испытывать нехватку времени для глубокого изучения предмета из-за плотного расписания.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7. Проблемы с самоорганизацией  </a:t>
            </a:r>
            <a:b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Дети не умеют планировать свое время и учиться самостоятельно, что затрудняет процесс обучения.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title"/>
          </p:nvPr>
        </p:nvSpPr>
        <p:spPr>
          <a:xfrm>
            <a:off x="501268" y="2097121"/>
            <a:ext cx="190182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РЕШЕНИЕ</a:t>
            </a:r>
            <a:endParaRPr/>
          </a:p>
        </p:txBody>
      </p:sp>
      <p:grpSp>
        <p:nvGrpSpPr>
          <p:cNvPr id="2" name="Google Shape;201;p5"/>
          <p:cNvGrpSpPr/>
          <p:nvPr/>
        </p:nvGrpSpPr>
        <p:grpSpPr>
          <a:xfrm>
            <a:off x="456817" y="776425"/>
            <a:ext cx="688340" cy="917787"/>
            <a:chOff x="456817" y="582319"/>
            <a:chExt cx="688340" cy="688340"/>
          </a:xfrm>
        </p:grpSpPr>
        <p:sp>
          <p:nvSpPr>
            <p:cNvPr id="202" name="Google Shape;202;p5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3" name="Google Shape;203;p5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oogle Shape;204;p5"/>
          <p:cNvGrpSpPr/>
          <p:nvPr/>
        </p:nvGrpSpPr>
        <p:grpSpPr>
          <a:xfrm>
            <a:off x="0" y="381001"/>
            <a:ext cx="8311474" cy="6477052"/>
            <a:chOff x="0" y="285784"/>
            <a:chExt cx="8311474" cy="4857789"/>
          </a:xfrm>
        </p:grpSpPr>
        <p:sp>
          <p:nvSpPr>
            <p:cNvPr id="205" name="Google Shape;205;p5"/>
            <p:cNvSpPr/>
            <p:nvPr/>
          </p:nvSpPr>
          <p:spPr>
            <a:xfrm>
              <a:off x="0" y="4774003"/>
              <a:ext cx="401955" cy="369570"/>
            </a:xfrm>
            <a:custGeom>
              <a:avLst/>
              <a:gdLst/>
              <a:ahLst/>
              <a:cxnLst/>
              <a:rect l="l" t="t" r="r" b="b"/>
              <a:pathLst>
                <a:path w="401955" h="369570" extrusionOk="0">
                  <a:moveTo>
                    <a:pt x="0" y="0"/>
                  </a:moveTo>
                  <a:lnTo>
                    <a:pt x="401715" y="0"/>
                  </a:lnTo>
                  <a:lnTo>
                    <a:pt x="401715" y="369495"/>
                  </a:lnTo>
                  <a:lnTo>
                    <a:pt x="0" y="3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6" name="Google Shape;206;p5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477000" y="285784"/>
              <a:ext cx="1834474" cy="171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5"/>
            <p:cNvPicPr preferRelativeResize="0"/>
            <p:nvPr/>
          </p:nvPicPr>
          <p:blipFill rotWithShape="1">
            <a:blip r:embed="rId5" cstate="print">
              <a:alphaModFix/>
            </a:blip>
            <a:srcRect/>
            <a:stretch/>
          </p:blipFill>
          <p:spPr>
            <a:xfrm>
              <a:off x="3703075" y="442649"/>
              <a:ext cx="1616149" cy="151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5"/>
            <p:cNvPicPr preferRelativeResize="0"/>
            <p:nvPr/>
          </p:nvPicPr>
          <p:blipFill rotWithShape="1">
            <a:blip r:embed="rId6" cstate="print">
              <a:alphaModFix/>
            </a:blip>
            <a:srcRect/>
            <a:stretch/>
          </p:blipFill>
          <p:spPr>
            <a:xfrm>
              <a:off x="3505200" y="323249"/>
              <a:ext cx="2002450" cy="1715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oogle Shape;209;p5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10" name="Google Shape;210;p5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5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251520" y="2996952"/>
            <a:ext cx="259228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«Открытие новых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возможностей » </a:t>
            </a:r>
            <a:r>
              <a:rPr lang="ru-RU" sz="14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  </a:t>
            </a:r>
            <a:endParaRPr sz="14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2915816" y="2921001"/>
            <a:ext cx="538998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это интерактивный и увлекательный инструмент для изучения </a:t>
            </a:r>
            <a:r>
              <a:rPr lang="ru-RU" sz="12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обществознания который 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сочетает в себе традиционные образовательные материалы с элементами </a:t>
            </a:r>
            <a:r>
              <a:rPr lang="ru-RU" sz="1200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геймофикации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, чтобы сделать процесс обучения более интересным и мотивирующим.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17" name="Google Shape;217;p5"/>
          <p:cNvSpPr/>
          <p:nvPr/>
        </p:nvSpPr>
        <p:spPr>
          <a:xfrm>
            <a:off x="152400" y="3733800"/>
            <a:ext cx="86106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Ключевые особенности:</a:t>
            </a:r>
            <a:endParaRPr sz="120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1. Игровая механика:</a:t>
            </a:r>
            <a:endParaRPr sz="120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Уровни: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Разделение материала на уровни по сложности. По мере прохождения уровней открываются новые разделы, задания и возможности.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Очки опыта: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За выполнение заданий, решение задач, прохождение тестов - игрок получает очки опыта, которые повышают его уровень и открывают доступ к новым функциям.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Награды: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За достижение определенных уровней, выполнение заданий или получение высоких результатов - игрок получает награды (виртуальные валюты, бонусы, достижения).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Лидерборд: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Таблица лидеров, где игроки могут сравнивать свои достижения с другими пользователями.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Виртуальный мир: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Создание виртуального мира, где игрок может перемещаться, взаимодействовать с объектами, решать задачи и собирать информацию.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"/>
          <p:cNvSpPr txBox="1">
            <a:spLocks noGrp="1"/>
          </p:cNvSpPr>
          <p:nvPr>
            <p:ph type="title"/>
          </p:nvPr>
        </p:nvSpPr>
        <p:spPr>
          <a:xfrm>
            <a:off x="457201" y="1498600"/>
            <a:ext cx="190182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РЕШЕНИЕ</a:t>
            </a:r>
            <a:endParaRPr/>
          </a:p>
        </p:txBody>
      </p:sp>
      <p:grpSp>
        <p:nvGrpSpPr>
          <p:cNvPr id="2" name="Google Shape;223;p6"/>
          <p:cNvGrpSpPr/>
          <p:nvPr/>
        </p:nvGrpSpPr>
        <p:grpSpPr>
          <a:xfrm>
            <a:off x="304800" y="0"/>
            <a:ext cx="688340" cy="917787"/>
            <a:chOff x="456817" y="582319"/>
            <a:chExt cx="688340" cy="688340"/>
          </a:xfrm>
        </p:grpSpPr>
        <p:sp>
          <p:nvSpPr>
            <p:cNvPr id="224" name="Google Shape;224;p6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5" name="Google Shape;225;p6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oogle Shape;226;p6"/>
          <p:cNvGrpSpPr/>
          <p:nvPr/>
        </p:nvGrpSpPr>
        <p:grpSpPr>
          <a:xfrm>
            <a:off x="0" y="279401"/>
            <a:ext cx="8311474" cy="6578651"/>
            <a:chOff x="0" y="209585"/>
            <a:chExt cx="8311474" cy="4933988"/>
          </a:xfrm>
        </p:grpSpPr>
        <p:sp>
          <p:nvSpPr>
            <p:cNvPr id="227" name="Google Shape;227;p6"/>
            <p:cNvSpPr/>
            <p:nvPr/>
          </p:nvSpPr>
          <p:spPr>
            <a:xfrm>
              <a:off x="0" y="4774003"/>
              <a:ext cx="401955" cy="369570"/>
            </a:xfrm>
            <a:custGeom>
              <a:avLst/>
              <a:gdLst/>
              <a:ahLst/>
              <a:cxnLst/>
              <a:rect l="l" t="t" r="r" b="b"/>
              <a:pathLst>
                <a:path w="401955" h="369570" extrusionOk="0">
                  <a:moveTo>
                    <a:pt x="0" y="0"/>
                  </a:moveTo>
                  <a:lnTo>
                    <a:pt x="401715" y="0"/>
                  </a:lnTo>
                  <a:lnTo>
                    <a:pt x="401715" y="369495"/>
                  </a:lnTo>
                  <a:lnTo>
                    <a:pt x="0" y="3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8" name="Google Shape;228;p6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477000" y="285784"/>
              <a:ext cx="1834474" cy="171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6"/>
            <p:cNvPicPr preferRelativeResize="0"/>
            <p:nvPr/>
          </p:nvPicPr>
          <p:blipFill rotWithShape="1">
            <a:blip r:embed="rId5" cstate="print">
              <a:alphaModFix/>
            </a:blip>
            <a:srcRect/>
            <a:stretch/>
          </p:blipFill>
          <p:spPr>
            <a:xfrm>
              <a:off x="3703075" y="442649"/>
              <a:ext cx="1616149" cy="151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6"/>
            <p:cNvPicPr preferRelativeResize="0"/>
            <p:nvPr/>
          </p:nvPicPr>
          <p:blipFill rotWithShape="1">
            <a:blip r:embed="rId6" cstate="print">
              <a:alphaModFix/>
            </a:blip>
            <a:srcRect/>
            <a:stretch/>
          </p:blipFill>
          <p:spPr>
            <a:xfrm>
              <a:off x="3657600" y="209585"/>
              <a:ext cx="1840600" cy="1676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oogle Shape;231;p6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32" name="Google Shape;232;p6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6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237" name="Google Shape;237;p6"/>
          <p:cNvSpPr/>
          <p:nvPr/>
        </p:nvSpPr>
        <p:spPr>
          <a:xfrm>
            <a:off x="609600" y="2616200"/>
            <a:ext cx="7696200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. Обучающий </a:t>
            </a:r>
            <a:r>
              <a:rPr lang="ru-RU" sz="1200" b="1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контент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Теоретические материалы: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Понятные объяснения, интерактивные анимации, видео-лекции, доступные в разной форме (текст, аудио, видео).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Практические задания: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Задачи, упражнения, лабораторные работы, виртуальные эксперименты, моделирование физических процессов.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Тесты и контрольные работы: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Симуляция экзаменационных условий, возможность проверить свои знания.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Дополнительные материалы: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Библиотека книг, статей, научных </a:t>
            </a:r>
            <a:r>
              <a:rPr lang="ru-RU" sz="12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публикаций.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3. </a:t>
            </a:r>
            <a:r>
              <a:rPr lang="ru-RU" sz="1200" b="1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Геймофикация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Физические симуляции: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Взаимодействие с виртуальными объектами, моделирование физических процессов (движение, падение, взаимодействие сил).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Квест-задания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Поиск ответов на вопросы, решение головоломок, проведение исследований в виртуальном мире.</a:t>
            </a:r>
            <a:endParaRPr dirty="0"/>
          </a:p>
          <a:p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Мини-игры: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Увлекательные игры, построенные на принципах </a:t>
            </a:r>
            <a:r>
              <a:rPr lang="ru-RU" sz="12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обществознания 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(например, "создание ракеты" или "сборка механизма").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"/>
          <p:cNvSpPr txBox="1">
            <a:spLocks noGrp="1"/>
          </p:cNvSpPr>
          <p:nvPr>
            <p:ph type="title"/>
          </p:nvPr>
        </p:nvSpPr>
        <p:spPr>
          <a:xfrm>
            <a:off x="476782" y="632321"/>
            <a:ext cx="4964430" cy="93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ЦЕННОСТЬ, ЦЕННОСТНОЕ  ПРЕДЛОЖЕНИЕ</a:t>
            </a:r>
            <a:endParaRPr/>
          </a:p>
        </p:txBody>
      </p:sp>
      <p:sp>
        <p:nvSpPr>
          <p:cNvPr id="243" name="Google Shape;243;p7"/>
          <p:cNvSpPr txBox="1"/>
          <p:nvPr/>
        </p:nvSpPr>
        <p:spPr>
          <a:xfrm>
            <a:off x="533400" y="2108200"/>
            <a:ext cx="5812200" cy="294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6350" algn="just">
              <a:lnSpc>
                <a:spcPct val="114999"/>
              </a:lnSpc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Мы, </a:t>
            </a:r>
            <a:r>
              <a:rPr lang="ru-RU" sz="1200" b="1" dirty="0" smtClean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компания</a:t>
            </a:r>
            <a:endParaRPr sz="16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just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школьникам и их родителям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8255" algn="just">
              <a:lnSpc>
                <a:spcPct val="114999"/>
              </a:lnSpc>
              <a:spcBef>
                <a:spcPts val="1200"/>
              </a:spcBef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в ситуации,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отсутствия вовлеченности и интереса детей к </a:t>
            </a:r>
            <a:r>
              <a:rPr lang="ru-RU" sz="1200" b="1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обществознанию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66675" algn="just">
              <a:lnSpc>
                <a:spcPct val="114999"/>
              </a:lnSpc>
              <a:spcBef>
                <a:spcPts val="1200"/>
              </a:spcBef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решать проблему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пониженной мотивации из-за плохих оценок, отсутствия положительного отношения к </a:t>
            </a:r>
            <a:r>
              <a:rPr lang="ru-RU" sz="1200" b="1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обществознанию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26034" lvl="0" indent="0" algn="just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 </a:t>
            </a:r>
            <a:r>
              <a:rPr lang="ru-RU" sz="1200" b="1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приложения, основанного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на персонализированном подходе, а так же серии упражнений и заданий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и получать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поддержку и поощрении для развития самостоятельности и уверенности в своих способностях по </a:t>
            </a:r>
            <a:r>
              <a:rPr lang="ru-RU" sz="12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обществознанию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7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406434" y="4169667"/>
            <a:ext cx="2438400" cy="268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7158674" y="883434"/>
            <a:ext cx="1686149" cy="224819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7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 txBox="1">
            <a:spLocks noGrp="1"/>
          </p:cNvSpPr>
          <p:nvPr>
            <p:ph type="title"/>
          </p:nvPr>
        </p:nvSpPr>
        <p:spPr>
          <a:xfrm>
            <a:off x="456817" y="1693524"/>
            <a:ext cx="1568450" cy="49115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0" tIns="29200" rIns="0" bIns="0" anchor="t" anchorCtr="0">
            <a:spAutoFit/>
          </a:bodyPr>
          <a:lstStyle/>
          <a:p>
            <a:pPr marL="5651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FF"/>
                </a:solidFill>
              </a:rPr>
              <a:t>РЫНОК</a:t>
            </a:r>
            <a:endParaRPr/>
          </a:p>
        </p:txBody>
      </p:sp>
      <p:grpSp>
        <p:nvGrpSpPr>
          <p:cNvPr id="2" name="Google Shape;254;p8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55" name="Google Shape;255;p8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9" name="Google Shape;259;p8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731175" y="239101"/>
            <a:ext cx="2054244" cy="254566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8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sp>
        <p:nvSpPr>
          <p:cNvPr id="261" name="Google Shape;261;p8"/>
          <p:cNvSpPr/>
          <p:nvPr/>
        </p:nvSpPr>
        <p:spPr>
          <a:xfrm>
            <a:off x="381000" y="2826122"/>
            <a:ext cx="8001000" cy="275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работаем на рынке B2C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Ожидаемая целевая аудитория в России составляет </a:t>
            </a:r>
            <a:r>
              <a:rPr lang="ru-RU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17 142 199  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пользователей, заинтересованных в повышении интереса своих детей к </a:t>
            </a:r>
            <a:r>
              <a:rPr lang="ru-RU" sz="1300" b="0" i="1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обществознанию, 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улучшению качества обучения по </a:t>
            </a:r>
            <a:r>
              <a:rPr lang="ru-RU" sz="1300" b="0" i="1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обществознанию. </a:t>
            </a:r>
            <a:r>
              <a:rPr lang="ru-RU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Ожидаемая стоимость подписки приложения может составить от </a:t>
            </a:r>
            <a:r>
              <a:rPr lang="ru-RU" sz="1300" i="1" dirty="0"/>
              <a:t>500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до 1500 рублей в месяц, в зависимости от функционала и дополнительных услуг.</a:t>
            </a:r>
            <a:r>
              <a:rPr lang="ru-RU" sz="13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расчетах можно ориентироваться на 1% от целевой аудитории, что составляет 171 422 пользователя. Из них можно ожидать, что подписку «продвинутый уровень» купят примерно 10 000 пользователей за 500 р. В месяц, и 1000  пользователей – подписку «</a:t>
            </a:r>
            <a:r>
              <a:rPr lang="ru-RU" sz="14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премиум</a:t>
            </a:r>
            <a:r>
              <a:rPr lang="ru-RU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уровень» 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1500 р. в месяц</a:t>
            </a:r>
            <a:endParaRPr dirty="0"/>
          </a:p>
          <a:p>
            <a:pPr marL="0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10 000 пользователей купят подписку «</a:t>
            </a:r>
            <a:r>
              <a:rPr lang="ru-RU" sz="12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продвинутый уровень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 приложение за 500 рублей , выручка составит 5 000 000 рублей. Если 1000 пользователей оформят подписку «</a:t>
            </a:r>
            <a:r>
              <a:rPr lang="ru-RU" sz="1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премиум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уровень» по 1500 рублей в месяц выручка составит 1 500 000 рублей. Годовая выручка составит 78 000 000. рублей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457201" y="177801"/>
            <a:ext cx="2846705" cy="681567"/>
          </a:xfrm>
          <a:custGeom>
            <a:avLst/>
            <a:gdLst/>
            <a:ahLst/>
            <a:cxnLst/>
            <a:rect l="l" t="t" r="r" b="b"/>
            <a:pathLst>
              <a:path w="2846704" h="511175" extrusionOk="0">
                <a:moveTo>
                  <a:pt x="2846700" y="510599"/>
                </a:moveTo>
                <a:lnTo>
                  <a:pt x="0" y="510599"/>
                </a:lnTo>
                <a:lnTo>
                  <a:pt x="0" y="0"/>
                </a:lnTo>
                <a:lnTo>
                  <a:pt x="2846700" y="0"/>
                </a:lnTo>
                <a:lnTo>
                  <a:pt x="2846700" y="510599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 txBox="1">
            <a:spLocks noGrp="1"/>
          </p:cNvSpPr>
          <p:nvPr>
            <p:ph type="title"/>
          </p:nvPr>
        </p:nvSpPr>
        <p:spPr>
          <a:xfrm>
            <a:off x="609600" y="177800"/>
            <a:ext cx="265557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FF"/>
                </a:solidFill>
              </a:rPr>
              <a:t>КОНКУРЕНТЫ</a:t>
            </a:r>
            <a:endParaRPr/>
          </a:p>
        </p:txBody>
      </p:sp>
      <p:grpSp>
        <p:nvGrpSpPr>
          <p:cNvPr id="2" name="Google Shape;269;p9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70" name="Google Shape;270;p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4" name="Google Shape;274;p9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781801" y="0"/>
            <a:ext cx="1330749" cy="154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9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730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73025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1484784"/>
            <a:ext cx="66247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/>
              <a:t>«Незнайка»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 smtClean="0"/>
              <a:t>Уoutube-канал</a:t>
            </a:r>
            <a:r>
              <a:rPr lang="ru-RU" sz="2800" dirty="0" smtClean="0"/>
              <a:t> «</a:t>
            </a:r>
            <a:r>
              <a:rPr lang="ru-RU" sz="2800" dirty="0" err="1" smtClean="0"/>
              <a:t>Лектариум</a:t>
            </a:r>
            <a:r>
              <a:rPr lang="ru-RU" sz="2800" dirty="0" smtClean="0"/>
              <a:t>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«ЕГЭ Обществознание»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</a:t>
            </a:r>
            <a:r>
              <a:rPr lang="ru-RU" sz="2800" dirty="0" err="1" smtClean="0"/>
              <a:t>Экзамер</a:t>
            </a:r>
            <a:r>
              <a:rPr lang="ru-RU" sz="2800" dirty="0" smtClean="0"/>
              <a:t>»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</a:t>
            </a:r>
            <a:r>
              <a:rPr lang="ru-RU" sz="2800" dirty="0" err="1" smtClean="0"/>
              <a:t>Бингоскул</a:t>
            </a:r>
            <a:r>
              <a:rPr lang="ru-RU" sz="2800" dirty="0" smtClean="0"/>
              <a:t>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</a:t>
            </a:r>
            <a:r>
              <a:rPr lang="ru-RU" sz="2800" dirty="0" err="1" smtClean="0"/>
              <a:t>Яндекс.Репетитор</a:t>
            </a:r>
            <a:r>
              <a:rPr lang="ru-RU" sz="2800" dirty="0" smtClean="0"/>
              <a:t>» 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340768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Подписочная  модель:</a:t>
            </a:r>
            <a:endParaRPr lang="ru-RU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457200" lvl="0" indent="-317500"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-RU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Базовый уровень (бесплатно): доступ к базовым тестам, простые награды за выполнение заданий.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-RU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Продвинутый уровень (500 р.): более сложные задания с дополнительными наградами, аналитика прогресса, возможность сравнения результатов с другими пользователями.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-RU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Премиум</a:t>
            </a:r>
            <a:r>
              <a:rPr lang="ru-RU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уровень (1500 р.): полная система самооценки с персонализированными рекомендациями и глубоким анализом ошибок.</a:t>
            </a:r>
            <a:endParaRPr lang="ru-RU" dirty="0"/>
          </a:p>
        </p:txBody>
      </p:sp>
      <p:graphicFrame>
        <p:nvGraphicFramePr>
          <p:cNvPr id="4" name="Google Shape;292;p10"/>
          <p:cNvGraphicFramePr/>
          <p:nvPr/>
        </p:nvGraphicFramePr>
        <p:xfrm>
          <a:off x="5148064" y="692696"/>
          <a:ext cx="3250120" cy="45161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50120"/>
              </a:tblGrid>
              <a:tr h="403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 сбыта и продвижения </a:t>
                      </a:r>
                      <a:endParaRPr b="1"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Социальные сети (группа ВК)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 err="1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Таргетинговая</a:t>
                      </a: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реклама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Контекстная реклам 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 err="1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Реферальные</a:t>
                      </a: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программы (образовательные организации; </a:t>
                      </a:r>
                      <a:r>
                        <a:rPr lang="ru-RU" dirty="0" err="1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онлайн-форумы</a:t>
                      </a: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Событийный маркетинг (</a:t>
                      </a:r>
                      <a:r>
                        <a:rPr lang="ru-RU" dirty="0">
                          <a:solidFill>
                            <a:srgbClr val="040E3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ММСО. Салон образования; </a:t>
                      </a:r>
                      <a:r>
                        <a:rPr lang="ru-RU" dirty="0" err="1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EdTech</a:t>
                      </a:r>
                      <a:r>
                        <a:rPr lang="ru-RU" dirty="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dirty="0" err="1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Expo</a:t>
                      </a:r>
                      <a:r>
                        <a:rPr lang="ru-RU" dirty="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2024 и проч.)</a:t>
                      </a:r>
                      <a:endParaRPr dirty="0">
                        <a:solidFill>
                          <a:srgbClr val="040E3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040E3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Марафон </a:t>
                      </a: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Email-маркетинг </a:t>
                      </a:r>
                      <a:r>
                        <a:rPr lang="ru-RU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Блогерство</a:t>
                      </a: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и  </a:t>
                      </a:r>
                      <a:r>
                        <a:rPr lang="ru-RU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инфлюенсеры</a:t>
                      </a: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332656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БИЗНЕС-МОДЕЛЬ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Google Shape;291;p10"/>
          <p:cNvGraphicFramePr/>
          <p:nvPr/>
        </p:nvGraphicFramePr>
        <p:xfrm>
          <a:off x="5148064" y="5229200"/>
          <a:ext cx="3525000" cy="12242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525000"/>
              </a:tblGrid>
              <a:tr h="911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Отношения с клиентами</a:t>
                      </a:r>
                      <a:endParaRPr b="1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Персональные консультации </a:t>
                      </a:r>
                      <a:endParaRPr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Чат-бот</a:t>
                      </a:r>
                      <a:endParaRPr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Самообслуживание </a:t>
                      </a:r>
                      <a:endParaRPr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>
            <a:spLocks noGrp="1"/>
          </p:cNvSpPr>
          <p:nvPr>
            <p:ph type="title"/>
          </p:nvPr>
        </p:nvSpPr>
        <p:spPr>
          <a:xfrm>
            <a:off x="529847" y="584200"/>
            <a:ext cx="4052570" cy="42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/>
              <a:t>ТЕКУЩИЕ РЕЗУЛЬТАТЫ</a:t>
            </a:r>
            <a:endParaRPr sz="2700"/>
          </a:p>
        </p:txBody>
      </p:sp>
      <p:sp>
        <p:nvSpPr>
          <p:cNvPr id="299" name="Google Shape;299;p11"/>
          <p:cNvSpPr txBox="1"/>
          <p:nvPr/>
        </p:nvSpPr>
        <p:spPr>
          <a:xfrm>
            <a:off x="533476" y="2159931"/>
            <a:ext cx="6096000" cy="24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2525" rIns="0" bIns="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838200" y="3363585"/>
            <a:ext cx="76200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" name="Google Shape;301;p11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302" name="Google Shape;302;p11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11"/>
          <p:cNvSpPr txBox="1"/>
          <p:nvPr/>
        </p:nvSpPr>
        <p:spPr>
          <a:xfrm>
            <a:off x="279250" y="1610567"/>
            <a:ext cx="7389300" cy="241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Выявлена целевая аудитория и ее ключевые потребности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Проанализирован основной рынок и конкуренты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Выявлены преимущественные каналы сбыта и продвижения приложения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Рассчитаны возможные стартовые расходы на приложение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Создана группа в ВК для запуска таргетинговой рекламы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Подготовлена дорожная карта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12;g31c11d5f545_1_0"/>
          <p:cNvGrpSpPr/>
          <p:nvPr/>
        </p:nvGrpSpPr>
        <p:grpSpPr>
          <a:xfrm>
            <a:off x="-13725" y="1048976"/>
            <a:ext cx="9326268" cy="4811816"/>
            <a:chOff x="-14288" y="1313870"/>
            <a:chExt cx="9448149" cy="2780968"/>
          </a:xfrm>
        </p:grpSpPr>
        <p:sp>
          <p:nvSpPr>
            <p:cNvPr id="313" name="Google Shape;313;g31c11d5f545_1_0"/>
            <p:cNvSpPr/>
            <p:nvPr/>
          </p:nvSpPr>
          <p:spPr>
            <a:xfrm>
              <a:off x="1192" y="2669610"/>
              <a:ext cx="7212554" cy="295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595959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4" name="Google Shape;314;g31c11d5f545_1_0"/>
            <p:cNvSpPr/>
            <p:nvPr/>
          </p:nvSpPr>
          <p:spPr>
            <a:xfrm rot="5400000" flipH="1">
              <a:off x="2895417" y="-758016"/>
              <a:ext cx="533400" cy="632185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5" name="Google Shape;315;g31c11d5f545_1_0"/>
            <p:cNvSpPr/>
            <p:nvPr/>
          </p:nvSpPr>
          <p:spPr>
            <a:xfrm rot="5400000">
              <a:off x="2537052" y="429135"/>
              <a:ext cx="532200" cy="5603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6" name="Google Shape;316;g31c11d5f545_1_0"/>
            <p:cNvSpPr/>
            <p:nvPr/>
          </p:nvSpPr>
          <p:spPr>
            <a:xfrm rot="5400000" flipH="1">
              <a:off x="1893970" y="242239"/>
              <a:ext cx="533400" cy="432134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595959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7" name="Google Shape;317;g31c11d5f545_1_0"/>
            <p:cNvSpPr/>
            <p:nvPr/>
          </p:nvSpPr>
          <p:spPr>
            <a:xfrm rot="5400000" flipH="1">
              <a:off x="846680" y="1275241"/>
              <a:ext cx="533400" cy="2255337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8" name="Google Shape;318;g31c11d5f545_1_0"/>
            <p:cNvSpPr/>
            <p:nvPr/>
          </p:nvSpPr>
          <p:spPr>
            <a:xfrm rot="5400000">
              <a:off x="1543286" y="1421599"/>
              <a:ext cx="532209" cy="36187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595959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9" name="Google Shape;319;g31c11d5f545_1_0"/>
            <p:cNvSpPr/>
            <p:nvPr/>
          </p:nvSpPr>
          <p:spPr>
            <a:xfrm>
              <a:off x="7479361" y="2319839"/>
              <a:ext cx="19545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2026 г.</a:t>
              </a:r>
              <a:endParaRPr sz="1100" b="1" i="0" u="none" strike="noStrike" cap="none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0" name="Google Shape;320;g31c11d5f545_1_0"/>
            <p:cNvSpPr/>
            <p:nvPr/>
          </p:nvSpPr>
          <p:spPr>
            <a:xfrm>
              <a:off x="7308297" y="2526292"/>
              <a:ext cx="16653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Первые продажи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g31c11d5f545_1_0"/>
            <p:cNvSpPr/>
            <p:nvPr/>
          </p:nvSpPr>
          <p:spPr>
            <a:xfrm>
              <a:off x="348653" y="3428173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4 кв. 2024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2" name="Google Shape;322;g31c11d5f545_1_0"/>
            <p:cNvSpPr/>
            <p:nvPr/>
          </p:nvSpPr>
          <p:spPr>
            <a:xfrm>
              <a:off x="255019" y="3656237"/>
              <a:ext cx="16653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Поиск инвестиций для развития проекта</a:t>
              </a:r>
              <a:endParaRPr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g31c11d5f545_1_0"/>
            <p:cNvSpPr/>
            <p:nvPr/>
          </p:nvSpPr>
          <p:spPr>
            <a:xfrm>
              <a:off x="1556549" y="1356965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1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4" name="Google Shape;324;g31c11d5f545_1_0"/>
            <p:cNvSpPr/>
            <p:nvPr/>
          </p:nvSpPr>
          <p:spPr>
            <a:xfrm>
              <a:off x="255012" y="1612604"/>
              <a:ext cx="18942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Поиск разработчика приложения в команд</a:t>
              </a:r>
              <a:r>
                <a:rPr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у </a:t>
              </a:r>
              <a:endParaRPr sz="1100"/>
            </a:p>
          </p:txBody>
        </p:sp>
        <p:sp>
          <p:nvSpPr>
            <p:cNvPr id="325" name="Google Shape;325;g31c11d5f545_1_0"/>
            <p:cNvSpPr/>
            <p:nvPr/>
          </p:nvSpPr>
          <p:spPr>
            <a:xfrm>
              <a:off x="2586594" y="3469563"/>
              <a:ext cx="14880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1-2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6" name="Google Shape;326;g31c11d5f545_1_0"/>
            <p:cNvSpPr/>
            <p:nvPr/>
          </p:nvSpPr>
          <p:spPr>
            <a:xfrm>
              <a:off x="1920317" y="3626205"/>
              <a:ext cx="41778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>
                <a:lnSpc>
                  <a:spcPct val="115000"/>
                </a:lnSpc>
                <a:buClr>
                  <a:schemeClr val="dk1"/>
                </a:buClr>
                <a:buSzPts val="1100"/>
              </a:pPr>
              <a:r>
                <a:rPr lang="ru-RU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функционала приложения, а также разработка  уровней и сценариев, отражающих концепции </a:t>
              </a:r>
              <a:r>
                <a:rPr lang="ru-RU" sz="13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обществознания </a:t>
              </a:r>
              <a:r>
                <a:rPr lang="ru-RU" sz="13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 </a:t>
              </a:r>
              <a:r>
                <a:rPr lang="ru-RU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элементами </a:t>
              </a:r>
              <a:r>
                <a:rPr lang="ru-RU" sz="13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геймификации</a:t>
              </a:r>
              <a:r>
                <a:rPr lang="ru-RU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; интеграция задач, связанных с реальными ситуациями.</a:t>
              </a:r>
              <a:endParaRPr sz="13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g31c11d5f545_1_0"/>
            <p:cNvSpPr/>
            <p:nvPr/>
          </p:nvSpPr>
          <p:spPr>
            <a:xfrm>
              <a:off x="3428879" y="1356925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2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8" name="Google Shape;328;g31c11d5f545_1_0"/>
            <p:cNvSpPr/>
            <p:nvPr/>
          </p:nvSpPr>
          <p:spPr>
            <a:xfrm>
              <a:off x="2692696" y="1585035"/>
              <a:ext cx="3114000" cy="57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Интеграция ИИ-аватара (оптимизация ИИ-аватара для персонализированного опыта игрока)</a:t>
              </a:r>
              <a:endPara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g31c11d5f545_1_0"/>
            <p:cNvSpPr/>
            <p:nvPr/>
          </p:nvSpPr>
          <p:spPr>
            <a:xfrm>
              <a:off x="5799470" y="3269088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3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30" name="Google Shape;330;g31c11d5f545_1_0"/>
            <p:cNvSpPr/>
            <p:nvPr/>
          </p:nvSpPr>
          <p:spPr>
            <a:xfrm>
              <a:off x="5557537" y="3512640"/>
              <a:ext cx="16653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mvp</a:t>
              </a:r>
              <a:endParaRPr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g31c11d5f545_1_0"/>
            <p:cNvSpPr/>
            <p:nvPr/>
          </p:nvSpPr>
          <p:spPr>
            <a:xfrm>
              <a:off x="5901481" y="1313870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4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32" name="Google Shape;332;g31c11d5f545_1_0"/>
            <p:cNvSpPr/>
            <p:nvPr/>
          </p:nvSpPr>
          <p:spPr>
            <a:xfrm>
              <a:off x="5870068" y="1541948"/>
              <a:ext cx="1665300" cy="57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Проведение решенческого интервью</a:t>
              </a:r>
              <a:endParaRPr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g31c11d5f545_1_0"/>
            <p:cNvSpPr/>
            <p:nvPr/>
          </p:nvSpPr>
          <p:spPr>
            <a:xfrm rot="5400000">
              <a:off x="544817" y="2462931"/>
              <a:ext cx="532209" cy="1621842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34" name="Google Shape;334;g31c11d5f545_1_0"/>
          <p:cNvSpPr txBox="1"/>
          <p:nvPr/>
        </p:nvSpPr>
        <p:spPr>
          <a:xfrm>
            <a:off x="246775" y="0"/>
            <a:ext cx="49671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 развития проекта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2"/>
          <p:cNvSpPr txBox="1">
            <a:spLocks noGrp="1"/>
          </p:cNvSpPr>
          <p:nvPr>
            <p:ph type="title"/>
          </p:nvPr>
        </p:nvSpPr>
        <p:spPr>
          <a:xfrm>
            <a:off x="529842" y="459821"/>
            <a:ext cx="402209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КОМАНДА СТАРТАПА</a:t>
            </a:r>
            <a:endParaRPr/>
          </a:p>
        </p:txBody>
      </p:sp>
      <p:grpSp>
        <p:nvGrpSpPr>
          <p:cNvPr id="2" name="Google Shape;340;p12"/>
          <p:cNvGrpSpPr/>
          <p:nvPr/>
        </p:nvGrpSpPr>
        <p:grpSpPr>
          <a:xfrm>
            <a:off x="452061" y="1222501"/>
            <a:ext cx="7541895" cy="3934460"/>
            <a:chOff x="452060" y="916875"/>
            <a:chExt cx="7541895" cy="2950845"/>
          </a:xfrm>
        </p:grpSpPr>
        <p:sp>
          <p:nvSpPr>
            <p:cNvPr id="341" name="Google Shape;341;p12"/>
            <p:cNvSpPr/>
            <p:nvPr/>
          </p:nvSpPr>
          <p:spPr>
            <a:xfrm>
              <a:off x="456806" y="921626"/>
              <a:ext cx="7532370" cy="381000"/>
            </a:xfrm>
            <a:custGeom>
              <a:avLst/>
              <a:gdLst/>
              <a:ahLst/>
              <a:cxnLst/>
              <a:rect l="l" t="t" r="r" b="b"/>
              <a:pathLst>
                <a:path w="7532370" h="381000" extrusionOk="0">
                  <a:moveTo>
                    <a:pt x="7532027" y="0"/>
                  </a:moveTo>
                  <a:lnTo>
                    <a:pt x="5021351" y="0"/>
                  </a:lnTo>
                  <a:lnTo>
                    <a:pt x="2510675" y="0"/>
                  </a:lnTo>
                  <a:lnTo>
                    <a:pt x="0" y="0"/>
                  </a:lnTo>
                  <a:lnTo>
                    <a:pt x="0" y="381000"/>
                  </a:lnTo>
                  <a:lnTo>
                    <a:pt x="2510675" y="381000"/>
                  </a:lnTo>
                  <a:lnTo>
                    <a:pt x="5021351" y="381000"/>
                  </a:lnTo>
                  <a:lnTo>
                    <a:pt x="7532027" y="381000"/>
                  </a:lnTo>
                  <a:lnTo>
                    <a:pt x="7532027" y="0"/>
                  </a:ln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>
              <a:off x="452060" y="916875"/>
              <a:ext cx="7541895" cy="2950845"/>
            </a:xfrm>
            <a:custGeom>
              <a:avLst/>
              <a:gdLst/>
              <a:ahLst/>
              <a:cxnLst/>
              <a:rect l="l" t="t" r="r" b="b"/>
              <a:pathLst>
                <a:path w="7541895" h="2950845" extrusionOk="0">
                  <a:moveTo>
                    <a:pt x="4749" y="0"/>
                  </a:moveTo>
                  <a:lnTo>
                    <a:pt x="4749" y="2950699"/>
                  </a:lnTo>
                </a:path>
                <a:path w="7541895" h="2950845" extrusionOk="0">
                  <a:moveTo>
                    <a:pt x="2515424" y="0"/>
                  </a:moveTo>
                  <a:lnTo>
                    <a:pt x="2515424" y="2950699"/>
                  </a:lnTo>
                </a:path>
                <a:path w="7541895" h="2950845" extrusionOk="0">
                  <a:moveTo>
                    <a:pt x="5026099" y="0"/>
                  </a:moveTo>
                  <a:lnTo>
                    <a:pt x="5026099" y="2950699"/>
                  </a:lnTo>
                </a:path>
                <a:path w="7541895" h="2950845" extrusionOk="0">
                  <a:moveTo>
                    <a:pt x="7536774" y="0"/>
                  </a:moveTo>
                  <a:lnTo>
                    <a:pt x="7536774" y="2950699"/>
                  </a:lnTo>
                </a:path>
                <a:path w="7541895" h="2950845" extrusionOk="0">
                  <a:moveTo>
                    <a:pt x="0" y="4749"/>
                  </a:moveTo>
                  <a:lnTo>
                    <a:pt x="7541524" y="4749"/>
                  </a:lnTo>
                </a:path>
                <a:path w="7541895" h="2950845" extrusionOk="0">
                  <a:moveTo>
                    <a:pt x="0" y="385749"/>
                  </a:moveTo>
                  <a:lnTo>
                    <a:pt x="7541524" y="385749"/>
                  </a:lnTo>
                </a:path>
                <a:path w="7541895" h="2950845" extrusionOk="0">
                  <a:moveTo>
                    <a:pt x="0" y="1239149"/>
                  </a:moveTo>
                  <a:lnTo>
                    <a:pt x="7541524" y="1239149"/>
                  </a:lnTo>
                </a:path>
                <a:path w="7541895" h="2950845" extrusionOk="0">
                  <a:moveTo>
                    <a:pt x="0" y="2092549"/>
                  </a:moveTo>
                  <a:lnTo>
                    <a:pt x="7541524" y="2092549"/>
                  </a:lnTo>
                </a:path>
                <a:path w="7541895" h="2950845" extrusionOk="0">
                  <a:moveTo>
                    <a:pt x="0" y="2945949"/>
                  </a:moveTo>
                  <a:lnTo>
                    <a:pt x="7541524" y="2945949"/>
                  </a:lnTo>
                </a:path>
              </a:pathLst>
            </a:custGeom>
            <a:noFill/>
            <a:ln w="9525" cap="flat" cmpd="sng">
              <a:solidFill>
                <a:srgbClr val="DBE6F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2"/>
          <p:cNvSpPr txBox="1"/>
          <p:nvPr/>
        </p:nvSpPr>
        <p:spPr>
          <a:xfrm>
            <a:off x="529835" y="1346689"/>
            <a:ext cx="3628390" cy="18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	ФАМИЛИЯ ИМЯ</a:t>
            </a:r>
            <a:endParaRPr sz="1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4" name="Google Shape;344;p12"/>
          <p:cNvSpPr txBox="1"/>
          <p:nvPr/>
        </p:nvSpPr>
        <p:spPr>
          <a:xfrm>
            <a:off x="5482923" y="1346689"/>
            <a:ext cx="2501265" cy="18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8064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ФОТО</a:t>
            </a:r>
            <a:endParaRPr sz="1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5" name="Google Shape;345;p12"/>
          <p:cNvSpPr txBox="1"/>
          <p:nvPr/>
        </p:nvSpPr>
        <p:spPr>
          <a:xfrm>
            <a:off x="461573" y="2169622"/>
            <a:ext cx="2501265" cy="18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8064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ЛИДЕР </a:t>
            </a:r>
            <a:endParaRPr sz="1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3" name="Google Shape;353;p12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" name="Google Shape;354;p12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355" name="Google Shape;355;p12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2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2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2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9" name="Google Shape;359;p12"/>
          <p:cNvSpPr txBox="1"/>
          <p:nvPr/>
        </p:nvSpPr>
        <p:spPr>
          <a:xfrm>
            <a:off x="89615" y="6509433"/>
            <a:ext cx="217804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381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03848" y="2060848"/>
            <a:ext cx="1974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Снежана</a:t>
            </a:r>
            <a:r>
              <a:rPr lang="ru-RU" b="1" dirty="0"/>
              <a:t> </a:t>
            </a:r>
            <a:r>
              <a:rPr lang="ru-RU" b="1" dirty="0" err="1"/>
              <a:t>Бодрова</a:t>
            </a:r>
            <a:endParaRPr lang="ru-RU" b="1" dirty="0"/>
          </a:p>
        </p:txBody>
      </p:sp>
      <p:pic>
        <p:nvPicPr>
          <p:cNvPr id="6146" name="Picture 2" descr="https://sun9-10.userapi.com/impg/Xctq9fFPK3n6gD0o3km-f3W9HyypZEzKvGpQDA/Q8POplbbxMQ.jpg?size=1492x2160&amp;quality=95&amp;sign=9fc65f2115aa37cfa727eceaf65f22e3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5" y="1772816"/>
            <a:ext cx="2448272" cy="35444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3"/>
          <p:cNvSpPr txBox="1">
            <a:spLocks noGrp="1"/>
          </p:cNvSpPr>
          <p:nvPr>
            <p:ph type="title"/>
          </p:nvPr>
        </p:nvSpPr>
        <p:spPr>
          <a:xfrm>
            <a:off x="501267" y="2097121"/>
            <a:ext cx="379730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КОНТАКТЫ ЛИДЕРА</a:t>
            </a:r>
            <a:endParaRPr/>
          </a:p>
        </p:txBody>
      </p:sp>
      <p:sp>
        <p:nvSpPr>
          <p:cNvPr id="365" name="Google Shape;365;p13"/>
          <p:cNvSpPr txBox="1"/>
          <p:nvPr/>
        </p:nvSpPr>
        <p:spPr>
          <a:xfrm>
            <a:off x="611560" y="2852936"/>
            <a:ext cx="3291468" cy="25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r>
              <a:rPr lang="ru-RU" sz="1600" b="1" dirty="0" err="1" smtClean="0"/>
              <a:t>Снежана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Бодрова</a:t>
            </a:r>
            <a:endParaRPr lang="ru-RU" sz="1600" b="1" dirty="0"/>
          </a:p>
        </p:txBody>
      </p:sp>
      <p:sp>
        <p:nvSpPr>
          <p:cNvPr id="366" name="Google Shape;366;p13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AB3C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oogle Shape;367;p13"/>
          <p:cNvGrpSpPr/>
          <p:nvPr/>
        </p:nvGrpSpPr>
        <p:grpSpPr>
          <a:xfrm>
            <a:off x="456817" y="776425"/>
            <a:ext cx="688340" cy="917787"/>
            <a:chOff x="456817" y="582319"/>
            <a:chExt cx="688340" cy="688340"/>
          </a:xfrm>
        </p:grpSpPr>
        <p:sp>
          <p:nvSpPr>
            <p:cNvPr id="368" name="Google Shape;368;p13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9" name="Google Shape;369;p13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30726" y="656231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oogle Shape;370;p13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371" name="Google Shape;371;p13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3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5" name="Google Shape;375;p13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6206888" y="3751850"/>
            <a:ext cx="2149781" cy="286637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3"/>
          <p:cNvSpPr txBox="1"/>
          <p:nvPr/>
        </p:nvSpPr>
        <p:spPr>
          <a:xfrm>
            <a:off x="4648200" y="2717801"/>
            <a:ext cx="2895600" cy="345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900" rIns="0" bIns="0" anchor="t" anchorCtr="0">
            <a:spAutoFit/>
          </a:bodyPr>
          <a:lstStyle/>
          <a:p>
            <a:pPr marL="12700"/>
            <a:r>
              <a:rPr lang="ru-RU" sz="1400" b="1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Телефон </a:t>
            </a:r>
            <a:r>
              <a:rPr lang="ru-RU" sz="1400" b="1" dirty="0" smtClean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89613516062</a:t>
            </a:r>
            <a:endParaRPr sz="1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Google Shape;377;p13"/>
          <p:cNvSpPr txBox="1"/>
          <p:nvPr/>
        </p:nvSpPr>
        <p:spPr>
          <a:xfrm>
            <a:off x="89615" y="6509433"/>
            <a:ext cx="217804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381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598</Words>
  <Application>Microsoft Office PowerPoint</Application>
  <PresentationFormat>Экран (4:3)</PresentationFormat>
  <Paragraphs>116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Открытие новых возможностей</vt:lpstr>
      <vt:lpstr>Слайд 2</vt:lpstr>
      <vt:lpstr>Слайд 3</vt:lpstr>
      <vt:lpstr>Слайд 4</vt:lpstr>
      <vt:lpstr>РЕШЕНИЕ</vt:lpstr>
      <vt:lpstr>РЕШЕНИЕ</vt:lpstr>
      <vt:lpstr>ЦЕННОСТЬ, ЦЕННОСТНОЕ  ПРЕДЛОЖЕНИЕ</vt:lpstr>
      <vt:lpstr>РЫНОК</vt:lpstr>
      <vt:lpstr>КОНКУРЕНТЫ</vt:lpstr>
      <vt:lpstr>Слайд 10</vt:lpstr>
      <vt:lpstr>ТЕКУЩИЕ РЕЗУЛЬТАТЫ</vt:lpstr>
      <vt:lpstr>Слайд 12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2024-12-18T22:23:42Z</dcterms:created>
  <dcterms:modified xsi:type="dcterms:W3CDTF">2024-12-18T22:45:53Z</dcterms:modified>
</cp:coreProperties>
</file>