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7"/>
  </p:notesMasterIdLst>
  <p:sldIdLst>
    <p:sldId id="1742" r:id="rId2"/>
    <p:sldId id="1757" r:id="rId3"/>
    <p:sldId id="1758" r:id="rId4"/>
    <p:sldId id="1763" r:id="rId5"/>
    <p:sldId id="1740" r:id="rId6"/>
    <p:sldId id="1748" r:id="rId7"/>
    <p:sldId id="1739" r:id="rId8"/>
    <p:sldId id="1768" r:id="rId9"/>
    <p:sldId id="1774" r:id="rId10"/>
    <p:sldId id="1769" r:id="rId11"/>
    <p:sldId id="1772" r:id="rId12"/>
    <p:sldId id="1775" r:id="rId13"/>
    <p:sldId id="1764" r:id="rId14"/>
    <p:sldId id="1773" r:id="rId15"/>
    <p:sldId id="1765" r:id="rId16"/>
  </p:sldIdLst>
  <p:sldSz cx="12192000" cy="6858000"/>
  <p:notesSz cx="6792913" cy="992505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Open Sans" panose="020B0606030504020204" pitchFamily="34" charset="0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20EC1336-0BF3-470A-85B1-A2DD6659A33C}">
          <p14:sldIdLst>
            <p14:sldId id="1742"/>
            <p14:sldId id="1757"/>
            <p14:sldId id="1758"/>
            <p14:sldId id="1763"/>
            <p14:sldId id="1740"/>
            <p14:sldId id="1748"/>
            <p14:sldId id="1739"/>
            <p14:sldId id="1768"/>
            <p14:sldId id="1774"/>
            <p14:sldId id="1769"/>
            <p14:sldId id="1772"/>
            <p14:sldId id="1775"/>
            <p14:sldId id="1764"/>
            <p14:sldId id="1773"/>
            <p14:sldId id="17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257" userDrawn="1">
          <p15:clr>
            <a:srgbClr val="A4A3A4"/>
          </p15:clr>
        </p15:guide>
        <p15:guide id="5" pos="7355" userDrawn="1">
          <p15:clr>
            <a:srgbClr val="A4A3A4"/>
          </p15:clr>
        </p15:guide>
        <p15:guide id="6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6" clrIdx="0">
    <p:extLst>
      <p:ext uri="{19B8F6BF-5375-455C-9EA6-DF929625EA0E}">
        <p15:presenceInfo xmlns:p15="http://schemas.microsoft.com/office/powerpoint/2012/main" userId="2c2caea2b80403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9ECC"/>
    <a:srgbClr val="02416D"/>
    <a:srgbClr val="066EB4"/>
    <a:srgbClr val="014CFF"/>
    <a:srgbClr val="B6B6B6"/>
    <a:srgbClr val="7F7F7F"/>
    <a:srgbClr val="096CB4"/>
    <a:srgbClr val="D0DBE7"/>
    <a:srgbClr val="43D7DB"/>
    <a:srgbClr val="0B7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0" autoAdjust="0"/>
    <p:restoredTop sz="94003" autoAdjust="0"/>
  </p:normalViewPr>
  <p:slideViewPr>
    <p:cSldViewPr snapToGrid="0" showGuides="1">
      <p:cViewPr varScale="1">
        <p:scale>
          <a:sx n="69" d="100"/>
          <a:sy n="69" d="100"/>
        </p:scale>
        <p:origin x="560" y="60"/>
      </p:cViewPr>
      <p:guideLst>
        <p:guide orient="horz" pos="2160"/>
        <p:guide pos="257"/>
        <p:guide pos="7355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pPr>
            <a:r>
              <a:rPr lang="ru-RU"/>
              <a:t>Продажи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74281994272504"/>
          <c:y val="0.17825610599651573"/>
          <c:w val="0.57127936491712228"/>
          <c:h val="0.67191344042817991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'M:\ДРПР\Проекты на конкурс 2024\Финалисты\Хивинцева\[Прогноз выручки_EpiSave.xlsx]Выручка'!$A$8</c:f>
              <c:strCache>
                <c:ptCount val="1"/>
                <c:pt idx="0">
                  <c:v>Продажа устройств, шт.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'M:\ДРПР\Проекты на конкурс 2024\Финалисты\Хивинцева\[Прогноз выручки_EpiSave.xlsx]Выручка'!$C$7:$L$7</c:f>
              <c:strCache>
                <c:ptCount val="10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  <c:pt idx="4">
                  <c:v>5 год</c:v>
                </c:pt>
                <c:pt idx="5">
                  <c:v>6 год</c:v>
                </c:pt>
                <c:pt idx="6">
                  <c:v>7 год</c:v>
                </c:pt>
                <c:pt idx="7">
                  <c:v>8 год</c:v>
                </c:pt>
                <c:pt idx="8">
                  <c:v>9 год</c:v>
                </c:pt>
                <c:pt idx="9">
                  <c:v>10 год</c:v>
                </c:pt>
              </c:strCache>
            </c:strRef>
          </c:cat>
          <c:val>
            <c:numRef>
              <c:f>[Финмодель_EpiSave_v3.xlsx]выручка!$C$8:$L$8</c:f>
              <c:numCache>
                <c:formatCode>#\ ##0_ ;\-#\ ##0\ </c:formatCode>
                <c:ptCount val="10"/>
                <c:pt idx="0">
                  <c:v>0</c:v>
                </c:pt>
                <c:pt idx="1">
                  <c:v>122</c:v>
                </c:pt>
                <c:pt idx="2">
                  <c:v>492</c:v>
                </c:pt>
                <c:pt idx="3">
                  <c:v>492</c:v>
                </c:pt>
                <c:pt idx="4">
                  <c:v>492</c:v>
                </c:pt>
                <c:pt idx="5">
                  <c:v>492</c:v>
                </c:pt>
                <c:pt idx="6">
                  <c:v>492</c:v>
                </c:pt>
                <c:pt idx="7">
                  <c:v>492</c:v>
                </c:pt>
                <c:pt idx="8">
                  <c:v>492</c:v>
                </c:pt>
                <c:pt idx="9">
                  <c:v>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32-49A9-AFA5-9A619DCEAC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430080"/>
        <c:axId val="248429296"/>
      </c:barChart>
      <c:lineChart>
        <c:grouping val="stacked"/>
        <c:varyColors val="0"/>
        <c:ser>
          <c:idx val="2"/>
          <c:order val="2"/>
          <c:tx>
            <c:strRef>
              <c:f>'M:\ДРПР\Проекты на конкурс 2024\Финалисты\Хивинцева\[Прогноз выручки_EpiSave.xlsx]Выручка'!$A$9</c:f>
              <c:strCache>
                <c:ptCount val="1"/>
                <c:pt idx="0">
                  <c:v>Число подписок накопительным итогом, шт.</c:v>
                </c:pt>
              </c:strCache>
            </c:strRef>
          </c:tx>
          <c:spPr>
            <a:ln w="28575" cap="rnd">
              <a:solidFill>
                <a:srgbClr val="014C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4CFF"/>
              </a:solidFill>
              <a:ln w="9525">
                <a:solidFill>
                  <a:srgbClr val="02416D"/>
                </a:solidFill>
              </a:ln>
              <a:effectLst/>
            </c:spPr>
          </c:marker>
          <c:cat>
            <c:numRef>
              <c:f>[Финмодель_EpiSave_v3.xlsx]выручка!$C$7:$L$7</c:f>
              <c:numCache>
                <c:formatCode>General</c:formatCode>
                <c:ptCount val="10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</c:numCache>
            </c:numRef>
          </c:cat>
          <c:val>
            <c:numRef>
              <c:f>[Финмодель_EpiSave_v3.xlsx]выручка!$C$9:$L$9</c:f>
              <c:numCache>
                <c:formatCode>#\ ##0_ ;\-#\ ##0\ </c:formatCode>
                <c:ptCount val="10"/>
                <c:pt idx="0">
                  <c:v>0</c:v>
                </c:pt>
                <c:pt idx="1">
                  <c:v>383</c:v>
                </c:pt>
                <c:pt idx="2">
                  <c:v>4662</c:v>
                </c:pt>
                <c:pt idx="3">
                  <c:v>10566</c:v>
                </c:pt>
                <c:pt idx="4">
                  <c:v>16470</c:v>
                </c:pt>
                <c:pt idx="5">
                  <c:v>22374</c:v>
                </c:pt>
                <c:pt idx="6">
                  <c:v>28278</c:v>
                </c:pt>
                <c:pt idx="7">
                  <c:v>34182</c:v>
                </c:pt>
                <c:pt idx="8">
                  <c:v>40086</c:v>
                </c:pt>
                <c:pt idx="9">
                  <c:v>45990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732-49A9-AFA5-9A619DCEAC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8431256"/>
        <c:axId val="248430472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'M:\ДРПР\Проекты на конкурс 2024\Финалисты\Хивинцева\[Прогноз выручки_EpiSave.xlsx]Выручка'!$A$7</c15:sqref>
                        </c15:formulaRef>
                      </c:ext>
                    </c:extLst>
                    <c:strCache>
                      <c:ptCount val="1"/>
                      <c:pt idx="0">
                        <c:v>Параметр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[Финмодель_EpiSave_v3.xlsx]выручка!$C$7:$L$7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  <c:pt idx="5">
                        <c:v>2029</c:v>
                      </c:pt>
                      <c:pt idx="6">
                        <c:v>2030</c:v>
                      </c:pt>
                      <c:pt idx="7">
                        <c:v>2031</c:v>
                      </c:pt>
                      <c:pt idx="8">
                        <c:v>2032</c:v>
                      </c:pt>
                      <c:pt idx="9">
                        <c:v>2033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'M:\ДРПР\Проекты на конкурс 2024\Финалисты\Хивинцева\[Прогноз выручки_EpiSave.xlsx]Выручка'!$C$7:$L$7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0732-49A9-AFA5-9A619DCEAC5A}"/>
                  </c:ext>
                </c:extLst>
              </c15:ser>
            </c15:filteredLineSeries>
          </c:ext>
        </c:extLst>
      </c:lineChart>
      <c:catAx>
        <c:axId val="24843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248430472"/>
        <c:crosses val="autoZero"/>
        <c:auto val="0"/>
        <c:lblAlgn val="ctr"/>
        <c:lblOffset val="100"/>
        <c:noMultiLvlLbl val="0"/>
      </c:catAx>
      <c:valAx>
        <c:axId val="248430472"/>
        <c:scaling>
          <c:orientation val="minMax"/>
          <c:max val="50000"/>
          <c:min val="0"/>
        </c:scaling>
        <c:delete val="0"/>
        <c:axPos val="l"/>
        <c:numFmt formatCode="#\ ##0_ ;\-#\ 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248431256"/>
        <c:crosses val="autoZero"/>
        <c:crossBetween val="between"/>
        <c:majorUnit val="10000"/>
      </c:valAx>
      <c:valAx>
        <c:axId val="248429296"/>
        <c:scaling>
          <c:orientation val="minMax"/>
          <c:max val="500"/>
        </c:scaling>
        <c:delete val="0"/>
        <c:axPos val="r"/>
        <c:numFmt formatCode="#\ ##0_ ;\-#\ ##0\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248430080"/>
        <c:crosses val="max"/>
        <c:crossBetween val="between"/>
        <c:majorUnit val="100"/>
      </c:valAx>
      <c:catAx>
        <c:axId val="248430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84292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5298355735744971"/>
          <c:y val="0.16364620261212387"/>
          <c:w val="0.24077974642440853"/>
          <c:h val="0.323353838752371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63500" algn="ctr" rotWithShape="0">
        <a:prstClr val="black">
          <a:alpha val="30000"/>
        </a:prstClr>
      </a:outerShdw>
    </a:effectLst>
  </c:spPr>
  <c:txPr>
    <a:bodyPr/>
    <a:lstStyle/>
    <a:p>
      <a:pPr>
        <a:defRPr sz="1000">
          <a:solidFill>
            <a:schemeClr val="tx1"/>
          </a:solidFill>
          <a:latin typeface="Montserrat" pitchFamily="2" charset="-52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5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6" y="0"/>
            <a:ext cx="2943595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0BA91F82-97BB-4F2B-96A7-633AD5C5F847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1537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7" rIns="91394" bIns="4569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0"/>
            <a:ext cx="5434330" cy="3907989"/>
          </a:xfrm>
          <a:prstGeom prst="rect">
            <a:avLst/>
          </a:prstGeom>
        </p:spPr>
        <p:txBody>
          <a:bodyPr vert="horz" lIns="91394" tIns="45697" rIns="91394" bIns="4569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7075"/>
            <a:ext cx="2943595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6" y="9427075"/>
            <a:ext cx="2943595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939AA560-ABEF-48A4-8813-E325CB68CC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02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60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Эпилепсия - распространенное неврологическое заболевания, последствиями которого могут быть приступы с потерей сознания, падениями. Данной патологией страдают 50 миллионов человек в мире и более 500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тыс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РФ.  Каждый год 25% людей с эпилепсией получают серьезную травму, приводящую к инвалидности или требующую госпитализации. Частота травматизма увеличивается в 3,5 раз при увеличении частоты приступов. Среди данных пациентов высокий риска внезапной смерти, составляя до 2 случаев на 1000 пациентов в год.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Эпилептические паттерны достаточно стереотипны и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высокоамплитудны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 позволяет детектировать их малоканальными ЭЭГ устройствами. Согласно опубликованным научным данным можно обеспечить качественную регистрацию ЭЭГ в заушной области.</a:t>
            </a:r>
            <a:endParaRPr lang="ru-RU" b="0" dirty="0" smtClean="0">
              <a:effectLst/>
            </a:endParaRPr>
          </a:p>
          <a:p>
            <a:pPr rtl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304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Нами предлагается разработать ПАК “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Episafe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  - индивидуальное, длительного ношения устройство для объективного контроля и предупреждения эпилептических приступов. Ношение устройства в заушной области не будет создавать выраженного дискомфорта, и позволит до 12 регистрировать ЭЭГ. Аппаратная часть будет состоять из 2 ЭЭГ каналов и акселерометра.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Программная часть, расположенная на смартфоне пользователя позволит фиксировать характеристики эпилептического приступа, падение.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259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Программное обеспечение имеет клиент-серверную архитектуру, облачное размещение и интеграцию с дневниками контроля приема терапии, определение типов приступов, формирование подробного отчета. 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063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Среди косвенных аналогов можно выделить: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Epilepsy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EpiCalendar-Seizyre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Diar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Конкурентным качествами являются: предупреждение о приступе за 2-5 секунд до его возникновения, что позволит пациенту подготовиться к приступу, снижение травматизма; наличие аналитики. 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98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 стороны аппаратной части известны малоканальные ЭЭГ системы: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Neurava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Epitel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производства США и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Empatica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браслет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Embrace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производства Италия.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Использование ПАК позволит на 20-30 % уменьшить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травматизацию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 счет предупреждения возникновения приступов, на 30 % повысить эффективность терапии и диагностику эпилепсии за счет объективной фиксации пароксизмальных состояний.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764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Объем рынка носимых медицинских устройств оценивается в 41,75 миллиарда долларов США в 2024 году и достигнет 86,20 миллиарда долларов США к 2029 году. Мы планируем охватить не менее 25% пациентов с эпилепсией и  занять 1%  от рынка носимых медицинских устройств на этапе серийного производства, что составит 28 млн. ₽</a:t>
            </a:r>
            <a:endParaRPr lang="ru-RU" sz="1050" b="0" dirty="0" smtClean="0">
              <a:effectLst/>
            </a:endParaRPr>
          </a:p>
          <a:p>
            <a:r>
              <a:rPr lang="ru-RU" sz="1050" dirty="0" smtClean="0"/>
              <a:t/>
            </a:r>
            <a:br>
              <a:rPr lang="ru-RU" sz="1050" dirty="0" smtClean="0"/>
            </a:br>
            <a:endParaRPr lang="ru-RU" sz="105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074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первом этапе мы ориентированы на B2С сегмент рынка: пациенты, родители и дети престарелых людей, со средним доходом. Себестоимость аппаратной части ПАК на отечественной элементной базе составила 3,5 тыс. руб.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Пользование ПО будет осуществляться по модели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Freemium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066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2 году прогнозируемая выручка составит около 7 млн руб.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279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будет ориентирован на лиц, с диагнозом эпилепсия, их родственников.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Стратегия продвижения включает информирование посредством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пациентских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сообществ. участия в  научных конференциях и публикаций в рецензируемых журналах. Продажи будут осуществлены посредством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маркетплейсов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Планируется патентование устройства и способа контроля эпилепсии, алгоритма определения риска возникновения приступа.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Первые продажи запланированы после реализации первого года НИОКР на B2C рынке. 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втором году запланировано получение РУ стоимостью 2 млн (с помощью специалистов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СамГМУ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и выход на B2B, B2G: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фарм.фирмы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аптечные сети,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ЛПУ.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026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807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901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Заинтересованность проектом подтверждается письмами поддержки со стороны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Сколково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технопарка «Жигулевская долина», научных и лечебных учреждений.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921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команде проекта разработчик с компетенциями в машинном обучении, сотрудник лаборатории ИИ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Сбера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(представлены профили на 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GitHub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выполненными проектами), научный руководитель - к.м.н. индекс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Хирша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15.</a:t>
            </a:r>
            <a:endParaRPr lang="ru-RU" b="0" dirty="0" smtClean="0">
              <a:effectLst/>
            </a:endParaRPr>
          </a:p>
          <a:p>
            <a:pPr rtl="0"/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этапах развития проекта в команду проекта будет включен экономист, маркетолог. </a:t>
            </a:r>
            <a:endParaRPr lang="ru-RU" b="0" dirty="0" smtClean="0">
              <a:effectLst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935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AA560-ABEF-48A4-8813-E325CB68CC01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87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75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69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84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32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08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18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86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54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731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83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30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A9CD8-CCC7-4216-A4B8-0D8F2231D29D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DC35-8209-43A9-9468-1EEFE1E297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78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i.org/10.1136/jnnp-2022-330150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1.pn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hyperlink" Target="https://github.com/AdPavel" TargetMode="External"/><Relationship Id="rId4" Type="http://schemas.openxmlformats.org/officeDocument/2006/relationships/hyperlink" Target="https://github.com/Humba-Bumba" TargetMode="External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image" Target="../media/image36.png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18754" y="-10684"/>
            <a:ext cx="12310753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1362" y="-10684"/>
            <a:ext cx="10179767" cy="336208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  <a:effectLst>
            <a:glow rad="1244600">
              <a:schemeClr val="bg1">
                <a:alpha val="26000"/>
              </a:schemeClr>
            </a:glow>
            <a:reflection blurRad="25400" stA="45000" endPos="0" dist="25400" dir="5400000" sy="-100000" algn="bl" rotWithShape="0"/>
            <a:softEdge rad="508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4A2A123-1E67-FB32-A3AA-4F63AD22FD4F}"/>
              </a:ext>
            </a:extLst>
          </p:cNvPr>
          <p:cNvSpPr txBox="1">
            <a:spLocks/>
          </p:cNvSpPr>
          <p:nvPr/>
        </p:nvSpPr>
        <p:spPr>
          <a:xfrm>
            <a:off x="767203" y="1883365"/>
            <a:ext cx="11272396" cy="1131570"/>
          </a:xfrm>
          <a:prstGeom prst="rect">
            <a:avLst/>
          </a:prstGeom>
          <a:effectLst>
            <a:glow rad="596900">
              <a:schemeClr val="bg1">
                <a:alpha val="37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220">
              <a:defRPr/>
            </a:pPr>
            <a:r>
              <a:rPr lang="ru-RU" sz="3600" b="1" dirty="0">
                <a:latin typeface="Montserrat" pitchFamily="2" charset="-52"/>
                <a:ea typeface="Montserrat"/>
                <a:cs typeface="Montserrat"/>
              </a:rPr>
              <a:t>«Программно-аппаратный комплекс </a:t>
            </a:r>
            <a:r>
              <a:rPr lang="ru-RU" sz="3600" b="1" dirty="0" err="1">
                <a:latin typeface="Montserrat" pitchFamily="2" charset="-52"/>
                <a:ea typeface="Montserrat"/>
                <a:cs typeface="Montserrat"/>
              </a:rPr>
              <a:t>EpiSafe</a:t>
            </a:r>
            <a:r>
              <a:rPr lang="ru-RU" sz="3600" b="1" dirty="0">
                <a:latin typeface="Montserrat" pitchFamily="2" charset="-52"/>
                <a:ea typeface="Montserrat"/>
                <a:cs typeface="Montserrat"/>
              </a:rPr>
              <a:t>» для предупреждения и фиксации эпилептических приступов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7910" y="3503235"/>
            <a:ext cx="11075173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</a:rPr>
              <a:t>Научный руководитель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</a:rPr>
              <a:t>проекта: </a:t>
            </a:r>
          </a:p>
          <a:p>
            <a:pPr>
              <a:spcBef>
                <a:spcPts val="600"/>
              </a:spcBef>
            </a:pPr>
            <a:r>
              <a:rPr lang="ru-RU" sz="2400" b="1" dirty="0" err="1">
                <a:latin typeface="Montserrat" pitchFamily="2" charset="-52"/>
                <a:ea typeface="Montserrat"/>
                <a:cs typeface="Montserrat"/>
                <a:sym typeface="Montserrat"/>
              </a:rPr>
              <a:t>Хивинцева</a:t>
            </a:r>
            <a:r>
              <a:rPr lang="ru-RU" sz="2400" b="1" dirty="0">
                <a:latin typeface="Montserrat" pitchFamily="2" charset="-52"/>
                <a:ea typeface="Montserrat"/>
                <a:cs typeface="Montserrat"/>
                <a:sym typeface="Montserrat"/>
              </a:rPr>
              <a:t> Елена Викторовна</a:t>
            </a:r>
            <a:r>
              <a:rPr lang="ru-RU" sz="2400" dirty="0">
                <a:latin typeface="Montserrat" pitchFamily="2" charset="-52"/>
                <a:ea typeface="Montserrat"/>
                <a:cs typeface="Montserrat"/>
                <a:sym typeface="Montserrat"/>
              </a:rPr>
              <a:t>, доцент кафедры неврологии и </a:t>
            </a:r>
            <a:r>
              <a:rPr lang="ru-RU" sz="2400" dirty="0" smtClean="0">
                <a:latin typeface="Montserrat" pitchFamily="2" charset="-52"/>
                <a:ea typeface="Montserrat"/>
                <a:cs typeface="Montserrat"/>
                <a:sym typeface="Montserrat"/>
              </a:rPr>
              <a:t>нейрохирургии, к.м.н</a:t>
            </a:r>
            <a:r>
              <a:rPr lang="ru-RU" sz="2400" dirty="0">
                <a:latin typeface="Montserrat" pitchFamily="2" charset="-52"/>
                <a:ea typeface="Montserrat"/>
                <a:cs typeface="Montserrat"/>
                <a:sym typeface="Montserrat"/>
              </a:rPr>
              <a:t>., </a:t>
            </a:r>
            <a:r>
              <a:rPr lang="ru-RU" sz="2400" dirty="0" smtClean="0">
                <a:latin typeface="Montserrat" pitchFamily="2" charset="-52"/>
                <a:ea typeface="Montserrat"/>
                <a:cs typeface="Montserrat"/>
                <a:sym typeface="Montserrat"/>
              </a:rPr>
              <a:t>доцент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Montserrat" pitchFamily="2" charset="-52"/>
              <a:sym typeface="Montserrat"/>
            </a:endParaRP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</a:rPr>
              <a:t>Лидер проекта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: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Montserrat" pitchFamily="2" charset="-52"/>
              <a:sym typeface="Montserrat"/>
            </a:endParaRPr>
          </a:p>
          <a:p>
            <a:pPr>
              <a:spcBef>
                <a:spcPts val="600"/>
              </a:spcBef>
            </a:pP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Шарафутдинова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 Ирина Ахатовна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,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младший научный сотрудник НИИ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нейронаук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, студентка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6 курса института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>педиатрии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-52"/>
                <a:sym typeface="Montserrat"/>
              </a:rPr>
            </a:b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Montserrat" pitchFamily="2" charset="-52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097965" y="6402499"/>
            <a:ext cx="2413650" cy="303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 smtClean="0">
                <a:solidFill>
                  <a:schemeClr val="dk1"/>
                </a:solidFill>
                <a:latin typeface="Montserrat" pitchFamily="2" charset="-52"/>
                <a:ea typeface="Open Sans"/>
                <a:cs typeface="Open Sans"/>
                <a:sym typeface="Arial"/>
              </a:rPr>
              <a:t>г. Самара, 2024</a:t>
            </a:r>
          </a:p>
          <a:p>
            <a:pPr algn="ctr"/>
            <a:endParaRPr lang="ru-RU" sz="2000" dirty="0">
              <a:latin typeface="Montserrat" pitchFamily="2" charset="-52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951959" y="160114"/>
            <a:ext cx="3924546" cy="1192961"/>
            <a:chOff x="951959" y="160114"/>
            <a:chExt cx="3924546" cy="1192961"/>
          </a:xfrm>
        </p:grpSpPr>
        <p:pic>
          <p:nvPicPr>
            <p:cNvPr id="13" name="Рисунок 12">
              <a:extLst>
                <a:ext uri="{FF2B5EF4-FFF2-40B4-BE49-F238E27FC236}">
                  <a16:creationId xmlns="" xmlns:a16="http://schemas.microsoft.com/office/drawing/2014/main" id="{4F72D016-FF9C-F0A2-13CB-866DBB643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59" y="190805"/>
              <a:ext cx="1474983" cy="116227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4" name="Группа 13"/>
            <p:cNvGrpSpPr/>
            <p:nvPr/>
          </p:nvGrpSpPr>
          <p:grpSpPr>
            <a:xfrm>
              <a:off x="2762829" y="160114"/>
              <a:ext cx="2113676" cy="960513"/>
              <a:chOff x="2762829" y="160114"/>
              <a:chExt cx="2113676" cy="960513"/>
            </a:xfrm>
          </p:grpSpPr>
          <p:pic>
            <p:nvPicPr>
              <p:cNvPr id="15" name="Рисунок 14" descr="Изображение выглядит как графическая вставка, рисунок, зарисовка, силуэт&#10;&#10;Автоматически созданное описание">
                <a:extLst>
                  <a:ext uri="{FF2B5EF4-FFF2-40B4-BE49-F238E27FC236}">
                    <a16:creationId xmlns="" xmlns:a16="http://schemas.microsoft.com/office/drawing/2014/main" id="{01681145-5CD6-7829-C65E-3BF99E29B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442" b="91271" l="10000" r="90000">
                            <a14:foregroundMark x1="21832" y1="77523" x2="21849" y2="76781"/>
                            <a14:foregroundMark x1="21513" y1="91271" x2="21528" y2="90611"/>
                            <a14:foregroundMark x1="21849" y1="76781" x2="15378" y2="51425"/>
                            <a14:foregroundMark x1="15378" y1="51425" x2="25294" y2="32363"/>
                            <a14:foregroundMark x1="20420" y1="22625" x2="35462" y2="26247"/>
                            <a14:foregroundMark x1="35462" y1="26247" x2="27395" y2="25000"/>
                            <a14:foregroundMark x1="33277" y1="20309" x2="35126" y2="20071"/>
                            <a14:foregroundMark x1="40588" y1="19774" x2="39393" y2="20445"/>
                            <a14:foregroundMark x1="36490" y1="12337" x2="34958" y2="20131"/>
                            <a14:foregroundMark x1="34958" y1="20131" x2="35686" y2="12262"/>
                            <a14:foregroundMark x1="59748" y1="47743" x2="68300" y2="44863"/>
                            <a14:foregroundMark x1="69395" y1="44857" x2="60588" y2="48931"/>
                            <a14:foregroundMark x1="60588" y1="48931" x2="59748" y2="48931"/>
                            <a14:foregroundMark x1="84874" y1="49347" x2="58739" y2="56829"/>
                            <a14:foregroundMark x1="58739" y1="56829" x2="84874" y2="48337"/>
                            <a14:foregroundMark x1="84454" y1="55819" x2="56050" y2="67458"/>
                            <a14:foregroundMark x1="56050" y1="67458" x2="53361" y2="80285"/>
                            <a14:foregroundMark x1="53361" y1="80285" x2="63697" y2="87589"/>
                            <a14:foregroundMark x1="63697" y1="87589" x2="77395" y2="83373"/>
                            <a14:foregroundMark x1="77395" y1="83373" x2="83697" y2="74347"/>
                            <a14:foregroundMark x1="83697" y1="74347" x2="84706" y2="57007"/>
                            <a14:backgroundMark x1="67479" y1="44121" x2="72437" y2="43112"/>
                            <a14:backgroundMark x1="70336" y1="44121" x2="72185" y2="43587"/>
                            <a14:backgroundMark x1="68319" y1="44834" x2="70336" y2="43824"/>
                            <a14:backgroundMark x1="37395" y1="10154" x2="36807" y2="12055"/>
                            <a14:backgroundMark x1="37815" y1="9857" x2="37059" y2="12173"/>
                            <a14:backgroundMark x1="36639" y1="21556" x2="38655" y2="21734"/>
                            <a14:backgroundMark x1="21849" y1="28979" x2="22689" y2="29097"/>
                            <a14:backgroundMark x1="22521" y1="28504" x2="24118" y2="30819"/>
                            <a14:backgroundMark x1="24370" y1="31116" x2="23697" y2="31710"/>
                            <a14:backgroundMark x1="23109" y1="28979" x2="22269" y2="28682"/>
                            <a14:backgroundMark x1="21261" y1="78266" x2="20252" y2="90558"/>
                            <a14:backgroundMark x1="21092" y1="77672" x2="21513" y2="78682"/>
                            <a14:backgroundMark x1="37227" y1="9739" x2="37227" y2="9739"/>
                            <a14:backgroundMark x1="37227" y1="9264" x2="36639" y2="123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62829" y="160114"/>
                <a:ext cx="678747" cy="960513"/>
              </a:xfrm>
              <a:prstGeom prst="rect">
                <a:avLst/>
              </a:prstGeom>
              <a:effectLst>
                <a:glow rad="101600">
                  <a:schemeClr val="bg1">
                    <a:alpha val="91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="" xmlns:a16="http://schemas.microsoft.com/office/drawing/2014/main" id="{10B3086D-503D-3C31-3ECF-90E1DECEF4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0835" b="73254" l="48701" r="90000">
                            <a14:foregroundMark x1="49725" y1="54288" x2="50565" y2="59114"/>
                            <a14:foregroundMark x1="64237" y1="45656" x2="65311" y2="48211"/>
                            <a14:foregroundMark x1="71825" y1="51991" x2="72244" y2="52942"/>
                            <a14:foregroundMark x1="88844" y1="54181" x2="89182" y2="54080"/>
                            <a14:foregroundMark x1="78976" y1="47304" x2="79209" y2="46167"/>
                            <a14:foregroundMark x1="77703" y1="53525" x2="78136" y2="51409"/>
                            <a14:foregroundMark x1="73479" y1="56777" x2="72887" y2="54767"/>
                            <a14:foregroundMark x1="81695" y1="60136" x2="81983" y2="60088"/>
                            <a14:foregroundMark x1="86893" y1="53492" x2="86838" y2="54153"/>
                            <a14:backgroundMark x1="48757" y1="50426" x2="49548" y2="52300"/>
                            <a14:backgroundMark x1="49322" y1="52981" x2="49492" y2="54514"/>
                            <a14:backgroundMark x1="49153" y1="50256" x2="48870" y2="50256"/>
                            <a14:backgroundMark x1="49605" y1="54174" x2="49605" y2="55707"/>
                            <a14:backgroundMark x1="71582" y1="52300" x2="67458" y2="40204"/>
                            <a14:backgroundMark x1="67458" y1="40204" x2="65254" y2="38501"/>
                            <a14:backgroundMark x1="71356" y1="51448" x2="71469" y2="52129"/>
                            <a14:backgroundMark x1="71582" y1="51959" x2="71695" y2="52300"/>
                            <a14:backgroundMark x1="75085" y1="58328" x2="73164" y2="53663"/>
                            <a14:backgroundMark x1="78983" y1="48893" x2="77627" y2="49063"/>
                            <a14:backgroundMark x1="79096" y1="48893" x2="78701" y2="48722"/>
                            <a14:backgroundMark x1="78983" y1="48211" x2="78870" y2="48041"/>
                            <a14:backgroundMark x1="79096" y1="47871" x2="78870" y2="47871"/>
                            <a14:backgroundMark x1="76723" y1="54855" x2="76836" y2="56899"/>
                            <a14:backgroundMark x1="77627" y1="54855" x2="77345" y2="54855"/>
                            <a14:backgroundMark x1="77627" y1="56899" x2="76215" y2="56899"/>
                            <a14:backgroundMark x1="77966" y1="54685" x2="77458" y2="54855"/>
                            <a14:backgroundMark x1="78023" y1="61499" x2="75819" y2="61670"/>
                            <a14:backgroundMark x1="79661" y1="67973" x2="77514" y2="65417"/>
                            <a14:backgroundMark x1="76328" y1="63714" x2="73333" y2="54344"/>
                            <a14:backgroundMark x1="74068" y1="58433" x2="73164" y2="54344"/>
                            <a14:backgroundMark x1="73672" y1="56559" x2="73164" y2="54514"/>
                            <a14:backgroundMark x1="72994" y1="53663" x2="73051" y2="54685"/>
                            <a14:backgroundMark x1="73729" y1="56559" x2="73446" y2="55366"/>
                            <a14:backgroundMark x1="73503" y1="56388" x2="73277" y2="55026"/>
                            <a14:backgroundMark x1="73842" y1="56899" x2="73333" y2="55366"/>
                            <a14:backgroundMark x1="73559" y1="56899" x2="73107" y2="54514"/>
                            <a14:backgroundMark x1="83448" y1="61173" x2="83616" y2="61158"/>
                            <a14:backgroundMark x1="86723" y1="58433" x2="85876" y2="58092"/>
                            <a14:backgroundMark x1="88136" y1="55366" x2="88644" y2="55196"/>
                            <a14:backgroundMark x1="89435" y1="55366" x2="89887" y2="55026"/>
                            <a14:backgroundMark x1="89661" y1="54685" x2="89492" y2="54685"/>
                            <a14:backgroundMark x1="89661" y1="54514" x2="89435" y2="54514"/>
                            <a14:backgroundMark x1="89718" y1="54514" x2="89322" y2="54685"/>
                            <a14:backgroundMark x1="82712" y1="61329" x2="82825" y2="58944"/>
                            <a14:backgroundMark x1="82825" y1="60136" x2="82542" y2="60818"/>
                            <a14:backgroundMark x1="82655" y1="59625" x2="82373" y2="60818"/>
                            <a14:backgroundMark x1="82938" y1="60136" x2="82994" y2="60477"/>
                            <a14:backgroundMark x1="87062" y1="55366" x2="86328" y2="54855"/>
                            <a14:backgroundMark x1="86949" y1="54514" x2="86780" y2="546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395" t="26067" r="9285" b="21471"/>
              <a:stretch/>
            </p:blipFill>
            <p:spPr>
              <a:xfrm>
                <a:off x="3441576" y="483681"/>
                <a:ext cx="1434929" cy="576519"/>
              </a:xfrm>
              <a:prstGeom prst="rect">
                <a:avLst/>
              </a:prstGeom>
              <a:effectLst>
                <a:glow rad="76200">
                  <a:schemeClr val="bg1">
                    <a:alpha val="86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7130" y="243818"/>
            <a:ext cx="1056243" cy="10562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71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48" y="270909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Проблема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5298" y="811557"/>
            <a:ext cx="4827445" cy="5686369"/>
          </a:xfrm>
          <a:prstGeom prst="roundRect">
            <a:avLst>
              <a:gd name="adj" fmla="val 1129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60684" y="798229"/>
            <a:ext cx="6361862" cy="4799008"/>
          </a:xfrm>
          <a:prstGeom prst="roundRect">
            <a:avLst>
              <a:gd name="adj" fmla="val 9407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120;p2"/>
          <p:cNvSpPr/>
          <p:nvPr/>
        </p:nvSpPr>
        <p:spPr>
          <a:xfrm>
            <a:off x="5576426" y="1028850"/>
            <a:ext cx="5918309" cy="443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00025" marR="0" lvl="0" indent="-200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b="1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Более 50 миллионов </a:t>
            </a: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человек во всем мире страдают эпилепсией</a:t>
            </a:r>
            <a:endParaRPr sz="2000" b="0" i="0" u="none" strike="noStrike" cap="none" dirty="0">
              <a:latin typeface="Montserrat" panose="020B0604020202020204" charset="-52"/>
              <a:ea typeface="Arial"/>
              <a:cs typeface="Arial"/>
              <a:sym typeface="Arial"/>
            </a:endParaRPr>
          </a:p>
          <a:p>
            <a:pPr marL="200025" marR="0" lvl="0" indent="-2000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По данным ВОЗ распространенность эпилепсии составляет </a:t>
            </a:r>
            <a:r>
              <a:rPr lang="ru-RU" b="1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5-10 случаев на 1 000 человек</a:t>
            </a:r>
            <a:endParaRPr sz="2000" b="0" i="0" u="none" strike="noStrike" cap="none" dirty="0">
              <a:latin typeface="Montserrat" panose="020B0604020202020204" charset="-52"/>
              <a:ea typeface="Arial"/>
              <a:cs typeface="Arial"/>
              <a:sym typeface="Arial"/>
            </a:endParaRPr>
          </a:p>
          <a:p>
            <a:pPr marL="200025" lvl="0" indent="-200025">
              <a:spcBef>
                <a:spcPts val="1200"/>
              </a:spcBef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b="0" i="0" u="none" strike="noStrike" cap="none" dirty="0" smtClean="0">
                <a:latin typeface="Montserrat" panose="020B0604020202020204" charset="-52"/>
                <a:ea typeface="Arial"/>
                <a:cs typeface="Arial"/>
                <a:sym typeface="Arial"/>
              </a:rPr>
              <a:t>Каждый </a:t>
            </a: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год </a:t>
            </a:r>
            <a:r>
              <a:rPr lang="ru-RU" b="1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25%</a:t>
            </a: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 пациентов с эпилепсией получают по крайней мере одну серьезную травму, приводящую к инвалидности или требующую </a:t>
            </a:r>
            <a:r>
              <a:rPr lang="ru-RU" b="0" i="0" u="none" strike="noStrike" cap="none" dirty="0" smtClean="0">
                <a:latin typeface="Montserrat" panose="020B0604020202020204" charset="-52"/>
                <a:ea typeface="Arial"/>
                <a:cs typeface="Arial"/>
                <a:sym typeface="Arial"/>
              </a:rPr>
              <a:t>госпитализации. </a:t>
            </a:r>
            <a:r>
              <a:rPr lang="ru-RU" dirty="0">
                <a:latin typeface="Montserrat" panose="020B0604020202020204" charset="-52"/>
                <a:ea typeface="Arial"/>
                <a:cs typeface="Arial"/>
              </a:rPr>
              <a:t>Частота травматизма увеличивается </a:t>
            </a:r>
            <a:r>
              <a:rPr lang="ru-RU" b="1" dirty="0">
                <a:latin typeface="Montserrat" panose="020B0604020202020204" charset="-52"/>
                <a:ea typeface="Arial"/>
                <a:cs typeface="Arial"/>
              </a:rPr>
              <a:t>в 3,5 раз </a:t>
            </a:r>
            <a:r>
              <a:rPr lang="ru-RU" dirty="0">
                <a:latin typeface="Montserrat" panose="020B0604020202020204" charset="-52"/>
                <a:ea typeface="Arial"/>
                <a:cs typeface="Arial"/>
              </a:rPr>
              <a:t>при увеличении частоты приступов.</a:t>
            </a:r>
            <a:r>
              <a:rPr lang="ru-RU" dirty="0">
                <a:latin typeface="Montserrat" panose="020B0604020202020204" charset="-52"/>
                <a:ea typeface="Arial"/>
                <a:cs typeface="Arial"/>
                <a:sym typeface="Arial"/>
              </a:rPr>
              <a:t> </a:t>
            </a:r>
          </a:p>
          <a:p>
            <a:pPr marL="200025" lvl="0" indent="-200025">
              <a:spcBef>
                <a:spcPts val="1200"/>
              </a:spcBef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b="0" i="0" u="none" strike="noStrike" cap="none" dirty="0" smtClean="0">
                <a:latin typeface="Montserrat" panose="020B0604020202020204" charset="-52"/>
                <a:ea typeface="Arial"/>
                <a:cs typeface="Arial"/>
                <a:sym typeface="Arial"/>
              </a:rPr>
              <a:t>Каждый </a:t>
            </a: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год согласно медицинской статистике регистрируется </a:t>
            </a:r>
            <a:r>
              <a:rPr lang="ru-RU" b="1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125 000 (6,5%) смертей</a:t>
            </a:r>
            <a:r>
              <a:rPr lang="ru-RU" b="0" i="0" u="none" strike="noStrike" cap="none" dirty="0">
                <a:latin typeface="Montserrat" panose="020B0604020202020204" charset="-52"/>
                <a:ea typeface="Arial"/>
                <a:cs typeface="Arial"/>
                <a:sym typeface="Arial"/>
              </a:rPr>
              <a:t> больных эпилепсией   </a:t>
            </a:r>
            <a:endParaRPr sz="2000" b="0" i="0" u="none" strike="noStrike" cap="none" dirty="0">
              <a:latin typeface="Montserrat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72306" y="649059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2/1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048" y="801699"/>
            <a:ext cx="474269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900"/>
            </a:pPr>
            <a:endParaRPr lang="ru-RU" dirty="0">
              <a:latin typeface="Montserrat" panose="020B0604020202020204" charset="-52"/>
              <a:ea typeface="Arial"/>
              <a:cs typeface="Arial"/>
              <a:sym typeface="Arial"/>
            </a:endParaRPr>
          </a:p>
          <a:p>
            <a:pPr>
              <a:buSzPts val="1100"/>
            </a:pPr>
            <a:r>
              <a:rPr lang="ru-RU" dirty="0">
                <a:latin typeface="Montserrat" panose="020B0604020202020204" charset="-52"/>
                <a:ea typeface="Arial"/>
                <a:cs typeface="Arial"/>
              </a:rPr>
              <a:t>Эпилепсия с потерей сознания, неконтролируемыми движениями, падениями или аномальным поведением в </a:t>
            </a:r>
            <a:r>
              <a:rPr lang="ru-RU" dirty="0" err="1">
                <a:latin typeface="Montserrat" panose="020B0604020202020204" charset="-52"/>
                <a:ea typeface="Arial"/>
                <a:cs typeface="Arial"/>
              </a:rPr>
              <a:t>перииктальной</a:t>
            </a:r>
            <a:r>
              <a:rPr lang="ru-RU" dirty="0">
                <a:latin typeface="Montserrat" panose="020B0604020202020204" charset="-52"/>
                <a:ea typeface="Arial"/>
                <a:cs typeface="Arial"/>
              </a:rPr>
              <a:t> области предрасполагает к несчастным случаям и травмам: ожоги, ушибы, рваные раны, переломы</a:t>
            </a:r>
          </a:p>
          <a:p>
            <a:pPr>
              <a:buSzPts val="1100"/>
            </a:pPr>
            <a:endParaRPr lang="ru-RU" dirty="0">
              <a:latin typeface="Montserrat" panose="020B0604020202020204" charset="-52"/>
              <a:ea typeface="Arial"/>
              <a:cs typeface="Arial"/>
            </a:endParaRPr>
          </a:p>
          <a:p>
            <a:pPr lvl="0">
              <a:buClr>
                <a:srgbClr val="000000"/>
              </a:buClr>
              <a:buSzPts val="1100"/>
            </a:pPr>
            <a:r>
              <a:rPr lang="ru-RU" dirty="0">
                <a:latin typeface="Montserrat" panose="020B0604020202020204" charset="-52"/>
                <a:ea typeface="Arial"/>
                <a:cs typeface="Arial"/>
                <a:sym typeface="Arial"/>
              </a:rPr>
              <a:t>Отсутствие постоянного, объективного контроля эффективности противоэпилептических препаратов, назначение неэффективных доз могут приводить к появлению нежелательных явлений, проявляющиеся нарушением координации движений, падениями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53288" y="5723905"/>
            <a:ext cx="6469258" cy="833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700"/>
            </a:pPr>
            <a:r>
              <a:rPr lang="ru-RU" sz="1100" dirty="0">
                <a:latin typeface="Montserrat" panose="020B0604020202020204" charset="-52"/>
                <a:ea typeface="Arial"/>
                <a:cs typeface="Arial"/>
                <a:sym typeface="Arial"/>
              </a:rPr>
              <a:t>1. Всероссийское общество неврологов и др. Клинические рекомендации: Эпилепсия и эпилептический статус у взрослых и детей .Москва:2022</a:t>
            </a:r>
          </a:p>
          <a:p>
            <a:pPr lvl="0">
              <a:spcBef>
                <a:spcPts val="450"/>
              </a:spcBef>
              <a:buClr>
                <a:srgbClr val="000000"/>
              </a:buClr>
              <a:buSzPts val="700"/>
            </a:pPr>
            <a:r>
              <a:rPr lang="ru-RU" sz="1100" dirty="0">
                <a:latin typeface="Montserrat" panose="020B0604020202020204" charset="-52"/>
                <a:ea typeface="Arial"/>
                <a:cs typeface="Arial"/>
                <a:sym typeface="Arial"/>
              </a:rPr>
              <a:t>2. </a:t>
            </a:r>
            <a:r>
              <a:rPr lang="en-US" sz="1100" dirty="0" err="1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Posti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JP, </a:t>
            </a:r>
            <a:r>
              <a:rPr lang="en-US" sz="1100" dirty="0" err="1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Ruuskanen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JO, </a:t>
            </a:r>
            <a:r>
              <a:rPr lang="en-US" sz="1100" dirty="0" err="1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Kytö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V.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Adult-onset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epilepsy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and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risk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of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traumatic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brain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injury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: a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nationwide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cohort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study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//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Journal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of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Neurology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,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Neurosurgery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 &amp; 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Psychiatry</a:t>
            </a:r>
            <a:r>
              <a:rPr lang="en-US" sz="1100" dirty="0">
                <a:latin typeface="Montserrat" panose="020B0604020202020204" charset="-52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val="tx"/>
                    </a:ext>
                  </a:extLst>
                </a:hlinkClick>
              </a:rPr>
              <a:t>. 2022</a:t>
            </a:r>
            <a:endParaRPr lang="en-US" sz="1100" dirty="0">
              <a:latin typeface="Montserrat" panose="020B060402020202020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38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47" y="161576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Решение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8530" y="678106"/>
            <a:ext cx="11266222" cy="1462420"/>
          </a:xfrm>
          <a:prstGeom prst="roundRect">
            <a:avLst>
              <a:gd name="adj" fmla="val 1129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6847" y="2325999"/>
            <a:ext cx="5388205" cy="2497461"/>
          </a:xfrm>
          <a:prstGeom prst="roundRect">
            <a:avLst>
              <a:gd name="adj" fmla="val 620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105497" y="4526906"/>
            <a:ext cx="2182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Рис.1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3</a:t>
            </a:r>
            <a:r>
              <a:rPr lang="en-US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D-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модель </a:t>
            </a:r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прототипа</a:t>
            </a:r>
            <a:endParaRPr lang="ru-RU" sz="1200" b="1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530" y="724252"/>
            <a:ext cx="111730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ru-RU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Суть научной новизны продукта: </a:t>
            </a: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Отслеживание эпилептических приступов путем фиксации </a:t>
            </a:r>
            <a:r>
              <a:rPr lang="ru-RU" sz="14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преиктального</a:t>
            </a: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 и </a:t>
            </a:r>
            <a:r>
              <a:rPr lang="ru-RU" sz="14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иктального</a:t>
            </a: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 состояния и наблюдения за динамикой частоты приступов, эффективностью противоэпилептической терапии с использованием нейрофизиологических и аналого-цифровых преобразователей</a:t>
            </a:r>
            <a:r>
              <a:rPr lang="ru-RU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. </a:t>
            </a:r>
            <a:endParaRPr lang="ru-RU" sz="140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endParaRPr lang="ru-RU"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Clr>
                <a:srgbClr val="000000"/>
              </a:buClr>
              <a:buSzPts val="1100"/>
            </a:pPr>
            <a:r>
              <a:rPr lang="ru-RU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Конечный продукт </a:t>
            </a: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представляет собой программно-аппаратный (мобильное приложение и носимое устройство) с местом крепления в заушной 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8530" y="2418851"/>
            <a:ext cx="534484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SzPts val="1100"/>
            </a:pPr>
            <a:r>
              <a:rPr lang="ru-RU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Устройство с 2- ЭЭГ-каналами в заушной области позволит фиксировать пространственно-временные частотные эпилептические паттерны. Встроенный акселерометр-гироскоп, чувствительный к ускорению и изменению углов ориентации тела, определит момент внезапного падения и начало судорожного синдрома. ПО, построенное на основе клиент-серверной архитектуры, сгенерирует отчет, отражающий течение заболевания и эффективность терапии.</a:t>
            </a:r>
          </a:p>
          <a:p>
            <a:pPr algn="just">
              <a:buClr>
                <a:srgbClr val="000000"/>
              </a:buClr>
              <a:buSzPts val="1100"/>
            </a:pPr>
            <a:endParaRPr lang="ru-RU"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" name="Google Shape;132;p3"/>
          <p:cNvPicPr preferRelativeResize="0"/>
          <p:nvPr/>
        </p:nvPicPr>
        <p:blipFill rotWithShape="1">
          <a:blip r:embed="rId4">
            <a:alphaModFix/>
          </a:blip>
          <a:srcRect l="4901" r="6048" b="3974"/>
          <a:stretch/>
        </p:blipFill>
        <p:spPr>
          <a:xfrm>
            <a:off x="6105497" y="2390642"/>
            <a:ext cx="1462307" cy="20601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Google Shape;13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0983" y="5111919"/>
            <a:ext cx="3531497" cy="144803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" name="Google Shape;143;p3"/>
          <p:cNvPicPr preferRelativeResize="0"/>
          <p:nvPr/>
        </p:nvPicPr>
        <p:blipFill rotWithShape="1">
          <a:blip r:embed="rId6">
            <a:alphaModFix/>
          </a:blip>
          <a:srcRect t="52130"/>
          <a:stretch/>
        </p:blipFill>
        <p:spPr>
          <a:xfrm>
            <a:off x="7984911" y="2416901"/>
            <a:ext cx="3634374" cy="204173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8110408" y="4526837"/>
            <a:ext cx="3125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Рис.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.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Вариант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 малоканального ЭЭГ- прототипа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[2]</a:t>
            </a:r>
            <a:endParaRPr lang="ru-RU" sz="12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20" name="Google Shape;140;p3"/>
          <p:cNvSpPr txBox="1"/>
          <p:nvPr/>
        </p:nvSpPr>
        <p:spPr>
          <a:xfrm>
            <a:off x="9043344" y="5307271"/>
            <a:ext cx="2503528" cy="109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Рис.3 Приступ левой височной доли зарегистрирован с помощью заушной ЭЭГ [1].</a:t>
            </a:r>
            <a:endParaRPr sz="1200" b="1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672306" y="6490593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3/1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pic>
        <p:nvPicPr>
          <p:cNvPr id="2050" name="Picture 2" descr="http://qrcoder.ru/code/?http%3A%2F%2Fpubmed.ncbi.nlm.nih.gov%2F32160324%2F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757" y="5061731"/>
            <a:ext cx="1548406" cy="154840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qrcoder.ru/code/?http%3A%2F%2Fpubmed.ncbi.nlm.nih.gov%2F31727953%2F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89" y="5061731"/>
            <a:ext cx="1548406" cy="154840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7595" y="708660"/>
            <a:ext cx="4738745" cy="5991086"/>
          </a:xfrm>
          <a:prstGeom prst="roundRect">
            <a:avLst>
              <a:gd name="adj" fmla="val 3990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7595" y="834896"/>
            <a:ext cx="446442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Основной функционал ПО:</a:t>
            </a:r>
          </a:p>
          <a:p>
            <a:endParaRPr lang="en-US" sz="1600" b="1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Система оповещения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 </a:t>
            </a:r>
            <a:r>
              <a:rPr lang="ru-RU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преиктальном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состоянии, приступе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с 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последующей генерацией “экстренного” сообщения, содержащего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необходимую личные 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данные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и информацию о 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фиксации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приступа</a:t>
            </a:r>
            <a:endParaRPr lang="ru-RU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Дневник динамики частоты эпилептических приступов с сгенерированным отчетом с 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доступной визуализацией в виде </a:t>
            </a: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графика;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База данных 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лекарственных препаратов с необходимым режимом приема и использованием системы автоматического напоминания о приеме препарата в указанное время</a:t>
            </a:r>
            <a:endParaRPr lang="ru-RU" sz="1600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endParaRPr lang="ru-RU" sz="1600" b="1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16" name="petal_20240329_00133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09271" y="288571"/>
            <a:ext cx="2988558" cy="6411175"/>
          </a:xfrm>
          <a:prstGeom prst="roundRect">
            <a:avLst>
              <a:gd name="adj" fmla="val 12596"/>
            </a:avLst>
          </a:prstGeom>
          <a:ln w="57150">
            <a:solidFill>
              <a:srgbClr val="066EB4"/>
            </a:solidFill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17" name="Picture 2" descr="https://sun9-42.userapi.com/impg/y__-RiOMHNu35hqCKQ0YcAYRLouVH_uIP-a2Mw/DfMF93F5NwU.jpg?size=430x340&amp;quality=96&amp;sign=d3d54340e856d1662beda94703dae343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588" y="794849"/>
            <a:ext cx="3678435" cy="2908531"/>
          </a:xfrm>
          <a:prstGeom prst="roundRect">
            <a:avLst>
              <a:gd name="adj" fmla="val 5542"/>
            </a:avLst>
          </a:prstGeom>
          <a:noFill/>
          <a:ln w="57150">
            <a:solidFill>
              <a:srgbClr val="499E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28542" y="3738697"/>
            <a:ext cx="361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Рис.1 Модель стека разработки ПО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0386" y="5727763"/>
            <a:ext cx="2495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Рис.2 </a:t>
            </a:r>
            <a:r>
              <a:rPr lang="ru-RU" sz="16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Фронтенд</a:t>
            </a:r>
            <a:r>
              <a:rPr lang="ru-RU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разрабатываемого </a:t>
            </a:r>
            <a:endParaRPr lang="ru-RU" sz="1600" b="1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r>
              <a:rPr lang="ru-RU" sz="16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приложения</a:t>
            </a:r>
            <a:endParaRPr lang="ru-RU" sz="1600" b="1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4542" y="3421148"/>
            <a:ext cx="460527" cy="13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5168588" y="4684381"/>
            <a:ext cx="3703974" cy="989215"/>
            <a:chOff x="4374050" y="5692246"/>
            <a:chExt cx="4209288" cy="989215"/>
          </a:xfrm>
        </p:grpSpPr>
        <p:sp>
          <p:nvSpPr>
            <p:cNvPr id="20" name="Google Shape;158;p4"/>
            <p:cNvSpPr/>
            <p:nvPr/>
          </p:nvSpPr>
          <p:spPr>
            <a:xfrm>
              <a:off x="4374050" y="5692246"/>
              <a:ext cx="4176154" cy="989215"/>
            </a:xfrm>
            <a:prstGeom prst="roundRect">
              <a:avLst>
                <a:gd name="adj" fmla="val 4899"/>
              </a:avLst>
            </a:prstGeom>
            <a:solidFill>
              <a:schemeClr val="lt1">
                <a:alpha val="3137"/>
              </a:schemeClr>
            </a:solidFill>
            <a:ln w="381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pPr>
                <a:buClr>
                  <a:srgbClr val="000000"/>
                </a:buClr>
                <a:buSzPts val="1050"/>
              </a:pPr>
              <a:endParaRPr sz="1400" b="1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buClr>
                  <a:srgbClr val="000000"/>
                </a:buClr>
                <a:buSzPts val="900"/>
              </a:pPr>
              <a:endParaRPr sz="1200" b="1">
                <a:solidFill>
                  <a:srgbClr val="00134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" name="Google Shape;156;p4"/>
            <p:cNvSpPr txBox="1"/>
            <p:nvPr/>
          </p:nvSpPr>
          <p:spPr>
            <a:xfrm>
              <a:off x="4606630" y="5802159"/>
              <a:ext cx="2049705" cy="7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>
                <a:buClr>
                  <a:srgbClr val="000000"/>
                </a:buClr>
                <a:buSzPts val="1050"/>
              </a:pPr>
              <a:r>
                <a:rPr lang="ru-RU" sz="1400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Arial"/>
                </a:rPr>
                <a:t>Снижение риска травматизма</a:t>
              </a:r>
              <a:endParaRPr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endParaRPr>
            </a:p>
          </p:txBody>
        </p:sp>
        <p:sp>
          <p:nvSpPr>
            <p:cNvPr id="22" name="Google Shape;157;p4"/>
            <p:cNvSpPr txBox="1"/>
            <p:nvPr/>
          </p:nvSpPr>
          <p:spPr>
            <a:xfrm>
              <a:off x="6544512" y="5802159"/>
              <a:ext cx="2038826" cy="7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>
                <a:buClr>
                  <a:srgbClr val="000000"/>
                </a:buClr>
                <a:buSzPts val="1050"/>
              </a:pPr>
              <a:r>
                <a:rPr lang="ru-RU" sz="1400" b="1" dirty="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Arial"/>
                </a:rPr>
                <a:t>Повышение эффективности терапии</a:t>
              </a:r>
              <a:endParaRPr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endParaRPr>
            </a:p>
          </p:txBody>
        </p:sp>
      </p:grpSp>
      <p:sp>
        <p:nvSpPr>
          <p:cNvPr id="23" name="Google Shape;155;p4"/>
          <p:cNvSpPr/>
          <p:nvPr/>
        </p:nvSpPr>
        <p:spPr>
          <a:xfrm>
            <a:off x="6860959" y="4863098"/>
            <a:ext cx="269201" cy="640079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6BC496"/>
              </a:gs>
              <a:gs pos="33000">
                <a:srgbClr val="6BC496"/>
              </a:gs>
              <a:gs pos="52000">
                <a:srgbClr val="076498"/>
              </a:gs>
              <a:gs pos="100000">
                <a:srgbClr val="076498"/>
              </a:gs>
            </a:gsLst>
            <a:lin ang="21593999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4;p4"/>
          <p:cNvSpPr/>
          <p:nvPr/>
        </p:nvSpPr>
        <p:spPr>
          <a:xfrm>
            <a:off x="5219652" y="4863098"/>
            <a:ext cx="269201" cy="64008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6BC496"/>
              </a:gs>
              <a:gs pos="33000">
                <a:srgbClr val="6BC496"/>
              </a:gs>
              <a:gs pos="52000">
                <a:srgbClr val="076498"/>
              </a:gs>
              <a:gs pos="100000">
                <a:srgbClr val="076498"/>
              </a:gs>
            </a:gsLst>
            <a:lin ang="21593999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35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672306" y="6490593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4/1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95" y="155283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Решение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52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9D2C884E-8D96-B075-F511-1FC92A1E25EF}"/>
              </a:ext>
            </a:extLst>
          </p:cNvPr>
          <p:cNvSpPr txBox="1">
            <a:spLocks/>
          </p:cNvSpPr>
          <p:nvPr/>
        </p:nvSpPr>
        <p:spPr>
          <a:xfrm>
            <a:off x="287339" y="52762"/>
            <a:ext cx="4051748" cy="59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-52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 txBox="1">
            <a:spLocks/>
          </p:cNvSpPr>
          <p:nvPr/>
        </p:nvSpPr>
        <p:spPr>
          <a:xfrm>
            <a:off x="768788" y="158073"/>
            <a:ext cx="9844572" cy="558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ru-RU" dirty="0" smtClean="0"/>
              <a:t>Анализ конкурентной среды среди программной части</a:t>
            </a:r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83000" y="649724"/>
            <a:ext cx="10094018" cy="6135805"/>
          </a:xfrm>
          <a:prstGeom prst="roundRect">
            <a:avLst>
              <a:gd name="adj" fmla="val 5820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Таблица 2">
            <a:extLst>
              <a:ext uri="{FF2B5EF4-FFF2-40B4-BE49-F238E27FC236}">
                <a16:creationId xmlns="" xmlns:a16="http://schemas.microsoft.com/office/drawing/2014/main" id="{B2F565B1-1BDC-E13D-CCC4-733D513ED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339965"/>
              </p:ext>
            </p:extLst>
          </p:nvPr>
        </p:nvGraphicFramePr>
        <p:xfrm>
          <a:off x="1157076" y="1389822"/>
          <a:ext cx="9653772" cy="5352109"/>
        </p:xfrm>
        <a:graphic>
          <a:graphicData uri="http://schemas.openxmlformats.org/drawingml/2006/table">
            <a:tbl>
              <a:tblPr firstRow="1" bandRow="1"/>
              <a:tblGrid>
                <a:gridCol w="2212071">
                  <a:extLst>
                    <a:ext uri="{9D8B030D-6E8A-4147-A177-3AD203B41FA5}">
                      <a16:colId xmlns="" xmlns:a16="http://schemas.microsoft.com/office/drawing/2014/main" val="2173816783"/>
                    </a:ext>
                  </a:extLst>
                </a:gridCol>
                <a:gridCol w="1910033">
                  <a:extLst>
                    <a:ext uri="{9D8B030D-6E8A-4147-A177-3AD203B41FA5}">
                      <a16:colId xmlns="" xmlns:a16="http://schemas.microsoft.com/office/drawing/2014/main" val="1011616291"/>
                    </a:ext>
                  </a:extLst>
                </a:gridCol>
                <a:gridCol w="1575303">
                  <a:extLst>
                    <a:ext uri="{9D8B030D-6E8A-4147-A177-3AD203B41FA5}">
                      <a16:colId xmlns="" xmlns:a16="http://schemas.microsoft.com/office/drawing/2014/main" val="1904629899"/>
                    </a:ext>
                  </a:extLst>
                </a:gridCol>
                <a:gridCol w="1928389">
                  <a:extLst>
                    <a:ext uri="{9D8B030D-6E8A-4147-A177-3AD203B41FA5}">
                      <a16:colId xmlns="" xmlns:a16="http://schemas.microsoft.com/office/drawing/2014/main" val="256908954"/>
                    </a:ext>
                  </a:extLst>
                </a:gridCol>
                <a:gridCol w="2027976">
                  <a:extLst>
                    <a:ext uri="{9D8B030D-6E8A-4147-A177-3AD203B41FA5}">
                      <a16:colId xmlns="" xmlns:a16="http://schemas.microsoft.com/office/drawing/2014/main" val="2733748107"/>
                    </a:ext>
                  </a:extLst>
                </a:gridCol>
              </a:tblGrid>
              <a:tr h="350070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latin typeface="Montserrat" pitchFamily="2" charset="-52"/>
                        </a:rPr>
                        <a:t>Наименование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Montserrat" pitchFamily="2" charset="-52"/>
                        </a:rPr>
                        <a:t>Epilepsy Journal</a:t>
                      </a:r>
                      <a:endParaRPr lang="ru-RU" sz="1000" b="1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latin typeface="Montserrat" pitchFamily="2" charset="-52"/>
                        </a:rPr>
                        <a:t>EpiCalendar-Seizyre</a:t>
                      </a:r>
                      <a:r>
                        <a:rPr lang="en-US" sz="1000" b="1" dirty="0">
                          <a:latin typeface="Montserrat" pitchFamily="2" charset="-52"/>
                        </a:rPr>
                        <a:t> Diary</a:t>
                      </a:r>
                      <a:endParaRPr lang="ru-RU" sz="1000" b="1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latin typeface="Montserrat" pitchFamily="2" charset="-52"/>
                        </a:rPr>
                        <a:t>Epipal</a:t>
                      </a:r>
                      <a:r>
                        <a:rPr lang="en-US" sz="1000" b="1" dirty="0">
                          <a:latin typeface="Montserrat" pitchFamily="2" charset="-52"/>
                        </a:rPr>
                        <a:t>: Epilepsy Seizure Alert</a:t>
                      </a:r>
                      <a:endParaRPr lang="ru-RU" sz="1000" b="1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atin typeface="Montserrat" pitchFamily="2" charset="-52"/>
                        </a:rPr>
                        <a:t>EpiSafe</a:t>
                      </a:r>
                      <a:endParaRPr lang="ru-RU" sz="1000" b="1" dirty="0">
                        <a:latin typeface="Montserrat" pitchFamily="2" charset="-52"/>
                      </a:endParaRPr>
                    </a:p>
                    <a:p>
                      <a:pPr algn="ctr"/>
                      <a:endParaRPr lang="ru-RU" sz="10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48755539"/>
                  </a:ext>
                </a:extLst>
              </a:tr>
              <a:tr h="348863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Страна разработки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Olly Tree Applications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, Канада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MedyCal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,Польша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HealthAppy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Tech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,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USA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Россия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783139"/>
                  </a:ext>
                </a:extLst>
              </a:tr>
              <a:tr h="293335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Язык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Английский</a:t>
                      </a:r>
                      <a:r>
                        <a:rPr lang="ru-RU" sz="100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/</a:t>
                      </a:r>
                    </a:p>
                    <a:p>
                      <a:pPr algn="ctr"/>
                      <a:r>
                        <a:rPr lang="ru-RU" sz="100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русский 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Русский язык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Английский язык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Русский язык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5289597"/>
                  </a:ext>
                </a:extLst>
              </a:tr>
              <a:tr h="364555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Совместимость с внешними устройствами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Да,с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Wear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Os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Нет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Да,с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Wear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Os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Да, с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устройством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9107940"/>
                  </a:ext>
                </a:extLst>
              </a:tr>
              <a:tr h="363348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Есть платный контент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От 49 до 790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139 за товар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От 699-1399 р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Вместе с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устройством/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платная подписка без датчика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500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руб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/</a:t>
                      </a:r>
                      <a:r>
                        <a:rPr lang="ru-RU" sz="1000" baseline="0" dirty="0" err="1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2722096"/>
                  </a:ext>
                </a:extLst>
              </a:tr>
              <a:tr h="381757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Расширенная база данных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8568092"/>
                  </a:ext>
                </a:extLst>
              </a:tr>
              <a:tr h="389299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База данных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ЛП, список врачей-неврологов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515920"/>
                  </a:ext>
                </a:extLst>
              </a:tr>
              <a:tr h="398352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Напоминание о приеме ЛП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99532262"/>
                  </a:ext>
                </a:extLst>
              </a:tr>
              <a:tr h="334979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Автоматическое оповещение 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приступе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47814187"/>
                  </a:ext>
                </a:extLst>
              </a:tr>
              <a:tr h="499148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Фиксация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времени,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продолжительности, паттерна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97599694"/>
                  </a:ext>
                </a:extLst>
              </a:tr>
              <a:tr h="3883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Отслеживание динамики с визуализацией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0364513"/>
                  </a:ext>
                </a:extLst>
              </a:tr>
              <a:tr h="396247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Чувствительность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детекции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приступов не менее 90%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0777450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F3397E1-663A-2E0A-7EE3-165475B57B5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37134" y="788000"/>
            <a:ext cx="515467" cy="522626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38FAA7FB-E8C4-1080-FFAE-27C28233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3" y="788000"/>
            <a:ext cx="469718" cy="52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="" xmlns:a16="http://schemas.microsoft.com/office/drawing/2014/main" id="{1CD2848F-E783-C7D0-0474-27E1DADE3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683" y="788000"/>
            <a:ext cx="455362" cy="52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19DC0456-3841-A2AA-0130-DFC8BE289B6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26008" y="788000"/>
            <a:ext cx="532613" cy="522626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1A0E62B2-3E84-B365-B0C1-897E266C5DF4}"/>
              </a:ext>
            </a:extLst>
          </p:cNvPr>
          <p:cNvSpPr txBox="1"/>
          <p:nvPr/>
        </p:nvSpPr>
        <p:spPr>
          <a:xfrm>
            <a:off x="5983962" y="5794901"/>
            <a:ext cx="31611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67" dirty="0"/>
              <a:t>/</a:t>
            </a:r>
          </a:p>
        </p:txBody>
      </p:sp>
      <p:pic>
        <p:nvPicPr>
          <p:cNvPr id="86" name="Рисунок 8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3725282"/>
            <a:ext cx="331274" cy="331274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4100898"/>
            <a:ext cx="331274" cy="331274"/>
          </a:xfrm>
          <a:prstGeom prst="rect">
            <a:avLst/>
          </a:prstGeom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4492157"/>
            <a:ext cx="331274" cy="331274"/>
          </a:xfrm>
          <a:prstGeom prst="rect">
            <a:avLst/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4911265"/>
            <a:ext cx="331274" cy="331274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5423732"/>
            <a:ext cx="331274" cy="331274"/>
          </a:xfrm>
          <a:prstGeom prst="rect">
            <a:avLst/>
          </a:prstGeom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5911002"/>
            <a:ext cx="331274" cy="331274"/>
          </a:xfrm>
          <a:prstGeom prst="rect">
            <a:avLst/>
          </a:prstGeom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678" y="6328183"/>
            <a:ext cx="331274" cy="331274"/>
          </a:xfrm>
          <a:prstGeom prst="rect">
            <a:avLst/>
          </a:prstGeom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47" y="4501814"/>
            <a:ext cx="331274" cy="331274"/>
          </a:xfrm>
          <a:prstGeom prst="rect">
            <a:avLst/>
          </a:prstGeom>
        </p:spPr>
      </p:pic>
      <p:pic>
        <p:nvPicPr>
          <p:cNvPr id="100" name="Рисунок 9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47" y="5390453"/>
            <a:ext cx="331274" cy="331274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47" y="5896232"/>
            <a:ext cx="331274" cy="331274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05" y="4909755"/>
            <a:ext cx="331274" cy="331274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05" y="5405863"/>
            <a:ext cx="331274" cy="331274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52" y="5906158"/>
            <a:ext cx="331274" cy="331274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771" y="4510441"/>
            <a:ext cx="331274" cy="331274"/>
          </a:xfrm>
          <a:prstGeom prst="rect">
            <a:avLst/>
          </a:prstGeom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65" y="5417309"/>
            <a:ext cx="331274" cy="331274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572" y="3599691"/>
            <a:ext cx="558024" cy="558024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142" y="4019918"/>
            <a:ext cx="558024" cy="558024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08" y="4832759"/>
            <a:ext cx="558024" cy="558024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172" y="6214808"/>
            <a:ext cx="558024" cy="558024"/>
          </a:xfrm>
          <a:prstGeom prst="rect">
            <a:avLst/>
          </a:prstGeom>
        </p:spPr>
      </p:pic>
      <p:pic>
        <p:nvPicPr>
          <p:cNvPr id="114" name="Рисунок 1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81" y="3611907"/>
            <a:ext cx="558024" cy="558024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81" y="4002176"/>
            <a:ext cx="558024" cy="558024"/>
          </a:xfrm>
          <a:prstGeom prst="rect">
            <a:avLst/>
          </a:prstGeom>
        </p:spPr>
      </p:pic>
      <p:pic>
        <p:nvPicPr>
          <p:cNvPr id="116" name="Рисунок 1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81" y="4398761"/>
            <a:ext cx="558024" cy="558024"/>
          </a:xfrm>
          <a:prstGeom prst="rect">
            <a:avLst/>
          </a:prstGeom>
        </p:spPr>
      </p:pic>
      <p:pic>
        <p:nvPicPr>
          <p:cNvPr id="117" name="Рисунок 1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986" y="5800133"/>
            <a:ext cx="558024" cy="558024"/>
          </a:xfrm>
          <a:prstGeom prst="rect">
            <a:avLst/>
          </a:prstGeom>
        </p:spPr>
      </p:pic>
      <p:pic>
        <p:nvPicPr>
          <p:cNvPr id="118" name="Рисунок 1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05" y="6207811"/>
            <a:ext cx="558024" cy="558024"/>
          </a:xfrm>
          <a:prstGeom prst="rect">
            <a:avLst/>
          </a:prstGeom>
        </p:spPr>
      </p:pic>
      <p:pic>
        <p:nvPicPr>
          <p:cNvPr id="119" name="Рисунок 1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466" y="3597998"/>
            <a:ext cx="558024" cy="558024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466" y="3991368"/>
            <a:ext cx="558024" cy="55802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330" y="4823431"/>
            <a:ext cx="558024" cy="558024"/>
          </a:xfrm>
          <a:prstGeom prst="rect">
            <a:avLst/>
          </a:prstGeom>
        </p:spPr>
      </p:pic>
      <p:pic>
        <p:nvPicPr>
          <p:cNvPr id="122" name="Рисунок 1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64" y="5794901"/>
            <a:ext cx="558024" cy="558024"/>
          </a:xfrm>
          <a:prstGeom prst="rect">
            <a:avLst/>
          </a:prstGeom>
        </p:spPr>
      </p:pic>
      <p:pic>
        <p:nvPicPr>
          <p:cNvPr id="123" name="Рисунок 1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330" y="6227506"/>
            <a:ext cx="558024" cy="55802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1672306" y="6490593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3423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8368" y="938042"/>
            <a:ext cx="11194944" cy="5712140"/>
          </a:xfrm>
          <a:prstGeom prst="roundRect">
            <a:avLst>
              <a:gd name="adj" fmla="val 6325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2">
            <a:extLst>
              <a:ext uri="{FF2B5EF4-FFF2-40B4-BE49-F238E27FC236}">
                <a16:creationId xmlns="" xmlns:a16="http://schemas.microsoft.com/office/drawing/2014/main" id="{B2F565B1-1BDC-E13D-CCC4-733D513ED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846205"/>
              </p:ext>
            </p:extLst>
          </p:nvPr>
        </p:nvGraphicFramePr>
        <p:xfrm>
          <a:off x="609276" y="1167405"/>
          <a:ext cx="10773570" cy="5323337"/>
        </p:xfrm>
        <a:graphic>
          <a:graphicData uri="http://schemas.openxmlformats.org/drawingml/2006/table">
            <a:tbl>
              <a:tblPr firstRow="1" bandRow="1"/>
              <a:tblGrid>
                <a:gridCol w="3635371">
                  <a:extLst>
                    <a:ext uri="{9D8B030D-6E8A-4147-A177-3AD203B41FA5}">
                      <a16:colId xmlns="" xmlns:a16="http://schemas.microsoft.com/office/drawing/2014/main" val="2173816783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1011616291"/>
                    </a:ext>
                  </a:extLst>
                </a:gridCol>
                <a:gridCol w="1509479">
                  <a:extLst>
                    <a:ext uri="{9D8B030D-6E8A-4147-A177-3AD203B41FA5}">
                      <a16:colId xmlns="" xmlns:a16="http://schemas.microsoft.com/office/drawing/2014/main" val="1904629899"/>
                    </a:ext>
                  </a:extLst>
                </a:gridCol>
                <a:gridCol w="2148975">
                  <a:extLst>
                    <a:ext uri="{9D8B030D-6E8A-4147-A177-3AD203B41FA5}">
                      <a16:colId xmlns="" xmlns:a16="http://schemas.microsoft.com/office/drawing/2014/main" val="256908954"/>
                    </a:ext>
                  </a:extLst>
                </a:gridCol>
                <a:gridCol w="1708348">
                  <a:extLst>
                    <a:ext uri="{9D8B030D-6E8A-4147-A177-3AD203B41FA5}">
                      <a16:colId xmlns="" xmlns:a16="http://schemas.microsoft.com/office/drawing/2014/main" val="2733748107"/>
                    </a:ext>
                  </a:extLst>
                </a:gridCol>
              </a:tblGrid>
              <a:tr h="779569">
                <a:tc>
                  <a:txBody>
                    <a:bodyPr/>
                    <a:lstStyle/>
                    <a:p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72492160"/>
                  </a:ext>
                </a:extLst>
              </a:tr>
              <a:tr h="8410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Наименование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Neurava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Epitel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Montserrat" pitchFamily="2" charset="-52"/>
                        </a:rPr>
                        <a:t>Empatica</a:t>
                      </a:r>
                      <a:r>
                        <a:rPr lang="ru-RU" sz="1400" dirty="0">
                          <a:latin typeface="Montserrat" pitchFamily="2" charset="-52"/>
                        </a:rPr>
                        <a:t>,</a:t>
                      </a:r>
                      <a:r>
                        <a:rPr lang="ru-RU" sz="14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браслет </a:t>
                      </a:r>
                      <a:r>
                        <a:rPr lang="ru-RU" sz="1400" b="0" i="0" u="none" strike="noStrike" cap="none" dirty="0" err="1">
                          <a:solidFill>
                            <a:srgbClr val="000000"/>
                          </a:solidFill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Embrace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Montserrat" pitchFamily="2" charset="-52"/>
                        <a:cs typeface="Arial"/>
                        <a:sym typeface="Arial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Montserrat" pitchFamily="2" charset="-52"/>
                        </a:rPr>
                        <a:t>EpiSafe</a:t>
                      </a:r>
                      <a:endParaRPr lang="ru-RU" sz="1400" dirty="0">
                        <a:latin typeface="Montserrat" pitchFamily="2" charset="-52"/>
                      </a:endParaRPr>
                    </a:p>
                    <a:p>
                      <a:pPr algn="ctr"/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48755539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Страна разработки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США</a:t>
                      </a:r>
                      <a:endParaRPr sz="1400" kern="120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США</a:t>
                      </a:r>
                      <a:endParaRPr sz="1400" kern="120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Италия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Россия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Цена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35 000 руб.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59 000 руб.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49 990 руб.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+mn-cs"/>
                          <a:sym typeface="Arial"/>
                        </a:rPr>
                        <a:t>45 000 руб.</a:t>
                      </a:r>
                      <a:endParaRPr sz="14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71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Место крепления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latin typeface="Montserrat" pitchFamily="2" charset="-52"/>
                        </a:rPr>
                        <a:t>Повязка </a:t>
                      </a:r>
                      <a:r>
                        <a:rPr lang="ru-RU" sz="1400" dirty="0">
                          <a:latin typeface="Montserrat" pitchFamily="2" charset="-52"/>
                        </a:rPr>
                        <a:t>на шею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На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Arial"/>
                          <a:cs typeface="Arial"/>
                          <a:sym typeface="Arial"/>
                        </a:rPr>
                        <a:t>шее или на голове под линией роста волос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На тыльную поверхность запястья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На ушную раковину, в заушную область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5289597"/>
                  </a:ext>
                </a:extLst>
              </a:tr>
              <a:tr h="48888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Предупреждение приступов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9107940"/>
                  </a:ext>
                </a:extLst>
              </a:tr>
              <a:tr h="46172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Оповещение о начале судорог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2722096"/>
                  </a:ext>
                </a:extLst>
              </a:tr>
              <a:tr h="40740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Мониторинг сна и активности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Montserrat" pitchFamily="2" charset="-52"/>
                        </a:rPr>
                        <a:t>Нет</a:t>
                      </a:r>
                      <a:endParaRPr lang="ru-RU" sz="1400" dirty="0"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5160684"/>
                  </a:ext>
                </a:extLst>
              </a:tr>
              <a:tr h="407406"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Применение ИИ для чувствительности, специфичности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Montserrat" pitchFamily="2" charset="-52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latin typeface="Montserrat" pitchFamily="2" charset="-52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Нет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Нет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Нет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Montserrat" pitchFamily="2" charset="-52"/>
                        </a:rPr>
                        <a:t>Да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1734290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2E56B314-C20A-32EB-4387-27A414538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49" y="1233782"/>
            <a:ext cx="779891" cy="65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40D13C1A-38BF-B026-7FAB-FE56AD912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89" y="1236417"/>
            <a:ext cx="907962" cy="64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Устройство для предотвращения внезапной неожиданной смерти при эпилепсии">
            <a:extLst>
              <a:ext uri="{FF2B5EF4-FFF2-40B4-BE49-F238E27FC236}">
                <a16:creationId xmlns="" xmlns:a16="http://schemas.microsoft.com/office/drawing/2014/main" id="{AB3910FF-220C-230B-A34E-7F813091F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218" y="1233782"/>
            <a:ext cx="1125184" cy="63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 txBox="1">
            <a:spLocks/>
          </p:cNvSpPr>
          <p:nvPr/>
        </p:nvSpPr>
        <p:spPr>
          <a:xfrm>
            <a:off x="768788" y="185789"/>
            <a:ext cx="10033527" cy="558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ru-RU" dirty="0" smtClean="0"/>
              <a:t>Анализ конкурентной среды среди аппаратной части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DC0456-3841-A2AA-0130-DFC8BE289B6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76365" y="1298488"/>
            <a:ext cx="532613" cy="522626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1672306" y="6490593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6/1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0308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-3206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9D2C884E-8D96-B075-F511-1FC92A1E25EF}"/>
              </a:ext>
            </a:extLst>
          </p:cNvPr>
          <p:cNvSpPr txBox="1">
            <a:spLocks/>
          </p:cNvSpPr>
          <p:nvPr/>
        </p:nvSpPr>
        <p:spPr>
          <a:xfrm>
            <a:off x="287339" y="52762"/>
            <a:ext cx="4051748" cy="59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-52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 txBox="1">
            <a:spLocks/>
          </p:cNvSpPr>
          <p:nvPr/>
        </p:nvSpPr>
        <p:spPr>
          <a:xfrm>
            <a:off x="772400" y="159078"/>
            <a:ext cx="9049129" cy="558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ru-RU" dirty="0" smtClean="0"/>
              <a:t>Оценка объема рынка </a:t>
            </a:r>
            <a:endParaRPr lang="ru-RU" dirty="0"/>
          </a:p>
        </p:txBody>
      </p:sp>
      <p:sp>
        <p:nvSpPr>
          <p:cNvPr id="24" name="Google Shape;123;p3"/>
          <p:cNvSpPr/>
          <p:nvPr/>
        </p:nvSpPr>
        <p:spPr>
          <a:xfrm>
            <a:off x="429957" y="673991"/>
            <a:ext cx="5471624" cy="4125405"/>
          </a:xfrm>
          <a:prstGeom prst="roundRect">
            <a:avLst>
              <a:gd name="adj" fmla="val 4899"/>
            </a:avLst>
          </a:prstGeom>
          <a:solidFill>
            <a:schemeClr val="lt1">
              <a:alpha val="3921"/>
            </a:schemeClr>
          </a:solidFill>
          <a:ln w="1905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ОЦЕНКА ОБЪЕМА РЫНКА:</a:t>
            </a:r>
            <a:endParaRPr sz="1400" b="1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854412" y="1152669"/>
            <a:ext cx="2001808" cy="3000804"/>
          </a:xfrm>
          <a:prstGeom prst="roundRect">
            <a:avLst>
              <a:gd name="adj" fmla="val 10201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oogle Shape;127;p3"/>
          <p:cNvSpPr txBox="1"/>
          <p:nvPr/>
        </p:nvSpPr>
        <p:spPr>
          <a:xfrm>
            <a:off x="2874267" y="1227392"/>
            <a:ext cx="2013241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Потенциальный рынок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500 000 пациентов с эпилепсией в России</a:t>
            </a:r>
          </a:p>
          <a:p>
            <a:pPr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22,5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млрд. ₽</a:t>
            </a:r>
          </a:p>
        </p:txBody>
      </p:sp>
      <p:sp>
        <p:nvSpPr>
          <p:cNvPr id="27" name="Google Shape;128;p3"/>
          <p:cNvSpPr txBox="1"/>
          <p:nvPr/>
        </p:nvSpPr>
        <p:spPr>
          <a:xfrm>
            <a:off x="2874267" y="2313794"/>
            <a:ext cx="2253272" cy="683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Рынок лечения эпилепсии в РФ</a:t>
            </a:r>
            <a:endParaRPr lang="ru-RU"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2,8 млрд. ₽</a:t>
            </a:r>
          </a:p>
        </p:txBody>
      </p:sp>
      <p:sp>
        <p:nvSpPr>
          <p:cNvPr id="28" name="Google Shape;130;p3"/>
          <p:cNvSpPr txBox="1"/>
          <p:nvPr/>
        </p:nvSpPr>
        <p:spPr>
          <a:xfrm>
            <a:off x="2888926" y="2952018"/>
            <a:ext cx="1850853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Целевой рынок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1% </a:t>
            </a: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рынка при выходе на серийное производство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млн руб.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93736" y="159328"/>
            <a:ext cx="7007764" cy="4060863"/>
          </a:xfrm>
          <a:prstGeom prst="roundRect">
            <a:avLst>
              <a:gd name="adj" fmla="val 1129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91564" y="4319884"/>
            <a:ext cx="8775978" cy="2327576"/>
          </a:xfrm>
          <a:prstGeom prst="round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195623" y="1165025"/>
            <a:ext cx="2642497" cy="2813209"/>
            <a:chOff x="895537" y="412453"/>
            <a:chExt cx="3756160" cy="3213160"/>
          </a:xfrm>
        </p:grpSpPr>
        <p:pic>
          <p:nvPicPr>
            <p:cNvPr id="22" name="Picture 2">
              <a:extLst>
                <a:ext uri="{FF2B5EF4-FFF2-40B4-BE49-F238E27FC236}">
                  <a16:creationId xmlns="" xmlns:a16="http://schemas.microsoft.com/office/drawing/2014/main" id="{9122EFFF-5570-C070-5D02-95CF2E5453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9" t="23259" r="29631" b="9371"/>
            <a:stretch/>
          </p:blipFill>
          <p:spPr bwMode="auto">
            <a:xfrm>
              <a:off x="895537" y="412453"/>
              <a:ext cx="3339492" cy="321316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Прямая со стрелкой 29">
              <a:extLst>
                <a:ext uri="{FF2B5EF4-FFF2-40B4-BE49-F238E27FC236}">
                  <a16:creationId xmlns="" xmlns:a16="http://schemas.microsoft.com/office/drawing/2014/main" id="{75EFE971-B46D-B96A-EF0C-3D99B6D847BA}"/>
                </a:ext>
              </a:extLst>
            </p:cNvPr>
            <p:cNvCxnSpPr/>
            <p:nvPr/>
          </p:nvCxnSpPr>
          <p:spPr>
            <a:xfrm flipV="1">
              <a:off x="3448878" y="1042498"/>
              <a:ext cx="1202819" cy="1627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>
              <a:extLst>
                <a:ext uri="{FF2B5EF4-FFF2-40B4-BE49-F238E27FC236}">
                  <a16:creationId xmlns="" xmlns:a16="http://schemas.microsoft.com/office/drawing/2014/main" id="{02583816-38DE-E3C8-0908-4DED04F173FA}"/>
                </a:ext>
              </a:extLst>
            </p:cNvPr>
            <p:cNvCxnSpPr/>
            <p:nvPr/>
          </p:nvCxnSpPr>
          <p:spPr>
            <a:xfrm>
              <a:off x="3486353" y="1906420"/>
              <a:ext cx="1165344" cy="20383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>
              <a:extLst>
                <a:ext uri="{FF2B5EF4-FFF2-40B4-BE49-F238E27FC236}">
                  <a16:creationId xmlns="" xmlns:a16="http://schemas.microsoft.com/office/drawing/2014/main" id="{4AA4CE3E-40E6-1348-6F4C-E886956959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5649" y="2679656"/>
              <a:ext cx="1626048" cy="4587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Google Shape;229;p7"/>
          <p:cNvSpPr/>
          <p:nvPr/>
        </p:nvSpPr>
        <p:spPr>
          <a:xfrm>
            <a:off x="395608" y="4339294"/>
            <a:ext cx="8671934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Ежегодные прямые медицинские затраты на лечение эпилепсии  за период 2019-2022гг составили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56 082 руб. на одного пациента в </a:t>
            </a:r>
            <a:r>
              <a:rPr lang="ru-RU" sz="12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год</a:t>
            </a:r>
            <a:endParaRPr sz="12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 marL="285744" indent="-184146">
              <a:buClr>
                <a:srgbClr val="096CB4"/>
              </a:buClr>
              <a:buSzPts val="1200"/>
            </a:pPr>
            <a:endParaRPr sz="12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Прямые медицинские затраты на лечение взрослых больных эпилепсией составляют свыше 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Arial"/>
              </a:rPr>
              <a:t>2,8 млрд руб. </a:t>
            </a:r>
            <a:endParaRPr lang="ru-RU" sz="1200" b="1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endParaRPr lang="ru-RU" sz="1200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Объем рынка носимых медицинских устройств оценивается в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41,75 миллиарда долларов </a:t>
            </a: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США в 2024 году и достигнет </a:t>
            </a:r>
            <a:r>
              <a:rPr lang="ru-RU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86,20 долларов </a:t>
            </a: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США к 2029 году</a:t>
            </a:r>
          </a:p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endParaRPr lang="ru-RU"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  <a:p>
            <a:pPr marL="285744" indent="-285744">
              <a:buClr>
                <a:srgbClr val="096CB4"/>
              </a:buClr>
              <a:buSzPts val="1200"/>
              <a:buFont typeface="Noto Sans Symbols"/>
              <a:buChar char="▪"/>
            </a:pPr>
            <a:r>
              <a:rPr lang="ru-RU" sz="12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Объем мирового рынка устройств для ЭЭГ оценивался в 2,1 миллиарда долларов США в 2022 году и достигнет 3,4 миллиарда долларов США к 2032 году, а среднегодовой доход за прогнозируемый период составит 4,8%.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672306" y="6490593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7/1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pic>
        <p:nvPicPr>
          <p:cNvPr id="3074" name="Picture 2" descr="http://qrcoder.ru/code/?http%3A%2F%2Fcyberleninka.ru%2Farticle%2Fn%2Fanaliz-stoimosti-zabolevaniya-epilepsiey-v-rossiyskoy-federatsii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35" y="4791765"/>
            <a:ext cx="1310848" cy="131084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qrcoder.ru/code/?http%3A%2F%2Fhttps%3A%2F%2Fwww.gminsights.com%2Fru%2Findustry-analysis%2Felectroencephalography-systems-market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259" y="4799397"/>
            <a:ext cx="1303217" cy="130321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6650" y="327070"/>
            <a:ext cx="6793341" cy="3782274"/>
          </a:xfrm>
          <a:prstGeom prst="roundRect">
            <a:avLst>
              <a:gd name="adj" fmla="val 7289"/>
            </a:avLst>
          </a:prstGeom>
        </p:spPr>
      </p:pic>
    </p:spTree>
    <p:extLst>
      <p:ext uri="{BB962C8B-B14F-4D97-AF65-F5344CB8AC3E}">
        <p14:creationId xmlns:p14="http://schemas.microsoft.com/office/powerpoint/2010/main" val="31664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-331470" y="4815459"/>
            <a:ext cx="2001328" cy="2305431"/>
            <a:chOff x="0" y="4552569"/>
            <a:chExt cx="2001328" cy="230543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0" y="4552569"/>
              <a:ext cx="2001328" cy="2305431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0" y="4865873"/>
              <a:ext cx="1733909" cy="199212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Скругленный прямоугольник 12"/>
          <p:cNvSpPr/>
          <p:nvPr/>
        </p:nvSpPr>
        <p:spPr>
          <a:xfrm>
            <a:off x="224252" y="1214349"/>
            <a:ext cx="5082555" cy="1596710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16988"/>
              </p:ext>
            </p:extLst>
          </p:nvPr>
        </p:nvGraphicFramePr>
        <p:xfrm>
          <a:off x="264059" y="1478779"/>
          <a:ext cx="5002942" cy="964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7622">
                  <a:extLst>
                    <a:ext uri="{9D8B030D-6E8A-4147-A177-3AD203B41FA5}">
                      <a16:colId xmlns="" xmlns:a16="http://schemas.microsoft.com/office/drawing/2014/main" val="1820257086"/>
                    </a:ext>
                  </a:extLst>
                </a:gridCol>
                <a:gridCol w="1135320">
                  <a:extLst>
                    <a:ext uri="{9D8B030D-6E8A-4147-A177-3AD203B41FA5}">
                      <a16:colId xmlns="" xmlns:a16="http://schemas.microsoft.com/office/drawing/2014/main" val="4047749923"/>
                    </a:ext>
                  </a:extLst>
                </a:gridCol>
              </a:tblGrid>
              <a:tr h="3966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Montserrat" pitchFamily="2" charset="-52"/>
                        </a:rPr>
                        <a:t>Исходные данные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-5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5763432"/>
                  </a:ext>
                </a:extLst>
              </a:tr>
              <a:tr h="2587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Montserrat" pitchFamily="2" charset="-52"/>
                        </a:rPr>
                        <a:t>Стоимость устройства </a:t>
                      </a:r>
                      <a:r>
                        <a:rPr lang="ru-RU" sz="1400" u="none" strike="noStrike" dirty="0" err="1" smtClean="0">
                          <a:effectLst/>
                          <a:latin typeface="Montserrat" pitchFamily="2" charset="-52"/>
                        </a:rPr>
                        <a:t>EpiSa</a:t>
                      </a:r>
                      <a:r>
                        <a:rPr lang="en-US" sz="1400" u="none" strike="noStrike" dirty="0" smtClean="0">
                          <a:effectLst/>
                          <a:latin typeface="Montserrat" pitchFamily="2" charset="-52"/>
                        </a:rPr>
                        <a:t>f</a:t>
                      </a:r>
                      <a:r>
                        <a:rPr lang="ru-RU" sz="1400" u="none" strike="noStrike" dirty="0" smtClean="0">
                          <a:effectLst/>
                          <a:latin typeface="Montserrat" pitchFamily="2" charset="-52"/>
                        </a:rPr>
                        <a:t>e </a:t>
                      </a:r>
                      <a:r>
                        <a:rPr lang="ru-RU" sz="1400" u="none" strike="noStrike" dirty="0">
                          <a:effectLst/>
                          <a:latin typeface="Montserrat" pitchFamily="2" charset="-52"/>
                        </a:rPr>
                        <a:t>, тыс. руб.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-5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Montserrat" pitchFamily="2" charset="-52"/>
                        </a:rPr>
                        <a:t>45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Montserrat" pitchFamily="2" charset="-5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3855870"/>
                  </a:ext>
                </a:extLst>
              </a:tr>
              <a:tr h="2587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Montserrat" pitchFamily="2" charset="-52"/>
                        </a:rPr>
                        <a:t>Размер абонентской платы,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-5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Montserrat" pitchFamily="2" charset="-52"/>
                        </a:rPr>
                        <a:t>0,5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Montserrat" pitchFamily="2" charset="-5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6141469"/>
                  </a:ext>
                </a:extLst>
              </a:tr>
            </a:tbl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13240" y="3188978"/>
            <a:ext cx="6748674" cy="3557697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99216" y="3188978"/>
            <a:ext cx="5055481" cy="3536561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59" y="381004"/>
            <a:ext cx="4463825" cy="55090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План продаж и прогноз выручки </a:t>
            </a:r>
            <a:endParaRPr lang="ru-RU" sz="2400" b="1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17820" y="251460"/>
            <a:ext cx="6636877" cy="2805057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Google Shape;243;p8"/>
          <p:cNvGraphicFramePr/>
          <p:nvPr>
            <p:extLst>
              <p:ext uri="{D42A27DB-BD31-4B8C-83A1-F6EECF244321}">
                <p14:modId xmlns:p14="http://schemas.microsoft.com/office/powerpoint/2010/main" val="2332404137"/>
              </p:ext>
            </p:extLst>
          </p:nvPr>
        </p:nvGraphicFramePr>
        <p:xfrm>
          <a:off x="5697437" y="390801"/>
          <a:ext cx="6077641" cy="2609217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50351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24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689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Статьи затрат</a:t>
                      </a:r>
                      <a:endParaRPr sz="1400" b="1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7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Заработная</a:t>
                      </a:r>
                      <a:r>
                        <a:rPr lang="ru-RU" sz="1600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плата</a:t>
                      </a:r>
                      <a:endParaRPr sz="1400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1 950 000</a:t>
                      </a:r>
                      <a:endParaRPr sz="1400" b="1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71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Материалы (Электроды для ЭЭГ, 9-осевой датчик </a:t>
                      </a:r>
                      <a:r>
                        <a:rPr lang="ru-RU" sz="1600" u="none" strike="noStrike" cap="non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положения </a:t>
                      </a:r>
                      <a:r>
                        <a:rPr lang="ru-RU" sz="16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MPU-6500, Микроконтроллер отладочная плата esp32, электронные компоненты, датчик </a:t>
                      </a:r>
                      <a:r>
                        <a:rPr lang="ru-RU" sz="160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пульсометрии</a:t>
                      </a:r>
                      <a:r>
                        <a:rPr lang="ru-RU" sz="16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аккумулятор, корпус)</a:t>
                      </a:r>
                      <a:endParaRPr sz="1600" b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250 000</a:t>
                      </a:r>
                      <a:endParaRPr sz="1600" b="1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71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Оплата работ, выполняемых сторонними юридическими лицами, индивидуальными предпринимателями и физическими лицами </a:t>
                      </a:r>
                      <a:endParaRPr sz="1400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700 000</a:t>
                      </a:r>
                      <a:endParaRPr sz="1400" b="1" u="none" strike="noStrike" cap="non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87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Прочие общехозяйственные расходы</a:t>
                      </a:r>
                      <a:endParaRPr sz="140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100 000</a:t>
                      </a:r>
                      <a:endParaRPr sz="1400" b="1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67" marR="68567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719690" y="6549326"/>
            <a:ext cx="52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8/1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454249"/>
              </p:ext>
            </p:extLst>
          </p:nvPr>
        </p:nvGraphicFramePr>
        <p:xfrm>
          <a:off x="183172" y="3619607"/>
          <a:ext cx="6608810" cy="273758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889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6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6729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231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665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Продажа устройств, шт.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492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492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492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3196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Число подписок накопительным итогом, шт.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383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4 662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10 566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16 470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22 374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28 278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9161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Выручка от продажи устройств, тыс. руб.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6 978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28 142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28 142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28 142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28 142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28 142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743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Выручка от подписок, тыс. руб.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199,1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2 424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5 494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8 564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11 634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14 704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1756749"/>
              </p:ext>
            </p:extLst>
          </p:nvPr>
        </p:nvGraphicFramePr>
        <p:xfrm>
          <a:off x="7192455" y="3497179"/>
          <a:ext cx="4669002" cy="2982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845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95" y="318742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Бизнес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29127" y="6504252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9/1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946700"/>
              </p:ext>
            </p:extLst>
          </p:nvPr>
        </p:nvGraphicFramePr>
        <p:xfrm>
          <a:off x="417095" y="815308"/>
          <a:ext cx="11405937" cy="5431693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91227">
                  <a:extLst>
                    <a:ext uri="{9D8B030D-6E8A-4147-A177-3AD203B41FA5}">
                      <a16:colId xmlns="" xmlns:a16="http://schemas.microsoft.com/office/drawing/2014/main" val="262787863"/>
                    </a:ext>
                  </a:extLst>
                </a:gridCol>
                <a:gridCol w="1134764">
                  <a:extLst>
                    <a:ext uri="{9D8B030D-6E8A-4147-A177-3AD203B41FA5}">
                      <a16:colId xmlns="" xmlns:a16="http://schemas.microsoft.com/office/drawing/2014/main" val="4205184680"/>
                    </a:ext>
                  </a:extLst>
                </a:gridCol>
                <a:gridCol w="1239651">
                  <a:extLst>
                    <a:ext uri="{9D8B030D-6E8A-4147-A177-3AD203B41FA5}">
                      <a16:colId xmlns="" xmlns:a16="http://schemas.microsoft.com/office/drawing/2014/main" val="2614705560"/>
                    </a:ext>
                  </a:extLst>
                </a:gridCol>
                <a:gridCol w="15756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48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548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548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004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Показатель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 изм. 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год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год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год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год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год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0019681"/>
                  </a:ext>
                </a:extLst>
              </a:tr>
              <a:tr h="2670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</a:t>
                      </a:r>
                      <a:endParaRPr lang="ru-RU" sz="1800" b="1" i="0" u="none" strike="noStrike" cap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7 177 560</a:t>
                      </a:r>
                      <a:endParaRPr lang="ru-RU" sz="1800" b="1" i="0" u="none" strike="noStrike" cap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30 566 640</a:t>
                      </a:r>
                      <a:endParaRPr lang="ru-RU" sz="1800" b="1" i="0" u="none" strike="noStrike" cap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33 636 720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36 706 800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7211044"/>
                  </a:ext>
                </a:extLst>
              </a:tr>
              <a:tr h="384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от продажи устройств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6 978 400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28 142</a:t>
                      </a:r>
                      <a:r>
                        <a:rPr lang="ru-RU" sz="1800" b="1" i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800" b="1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28 142 400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28 142 400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4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от подписок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199 160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2 424 240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5 494 320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8 564 400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4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от продаж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- 3 000 000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- 1 821 673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15 593 150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18 663 230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21 733 310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17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Чистая прибыль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- 3 000 000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- 1 821 673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13 414 821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14 930 584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17 386 648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4782808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EBITDA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b="1" i="1" u="none" strike="noStrike" kern="12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- 3 000 000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- 1 501 673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15 977 150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19 047 230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22 117 310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127690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EBITDA, Margin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- 21%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  <a:endParaRPr lang="ru-RU" sz="1800" b="1" i="1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15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Чистый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денежный поток (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Net Cash Flow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</a:t>
                      </a:r>
                      <a:endParaRPr lang="ru-RU" sz="1800" b="1" i="0" u="none" strike="noStrike" cap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2 364 378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13 798 821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15 314 584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17 770 648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870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Внутренняя норма рентабельности (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IRR)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7618113"/>
                  </a:ext>
                </a:extLst>
              </a:tr>
              <a:tr h="5870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 без учета дисконтирования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лет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43811472"/>
                  </a:ext>
                </a:extLst>
              </a:tr>
              <a:tr h="5870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 без учета дисконтирования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6542483"/>
                  </a:ext>
                </a:extLst>
              </a:tr>
              <a:tr h="2557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Потребность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в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инвестициях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3 000 000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9 000 000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6946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75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88" y="161008"/>
            <a:ext cx="11615396" cy="40490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Бизнес-модель проекта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-331470" y="4815459"/>
            <a:ext cx="2001328" cy="2305431"/>
            <a:chOff x="0" y="4552569"/>
            <a:chExt cx="2001328" cy="230543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0" y="4552569"/>
              <a:ext cx="2001328" cy="2305431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0" y="4865873"/>
              <a:ext cx="1733909" cy="199212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46" y="578547"/>
            <a:ext cx="11725780" cy="6141463"/>
          </a:xfrm>
          <a:prstGeom prst="roundRect">
            <a:avLst>
              <a:gd name="adj" fmla="val 3589"/>
            </a:avLst>
          </a:prstGeom>
        </p:spPr>
      </p:pic>
      <p:sp>
        <p:nvSpPr>
          <p:cNvPr id="3" name="Прямоугольник 2"/>
          <p:cNvSpPr/>
          <p:nvPr/>
        </p:nvSpPr>
        <p:spPr>
          <a:xfrm>
            <a:off x="3714750" y="4263390"/>
            <a:ext cx="491490" cy="16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69675" y="5810491"/>
            <a:ext cx="742950" cy="157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020054" y="5887160"/>
            <a:ext cx="806851" cy="218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1672306" y="6490593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10/1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3269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15240" y="-22559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57" y="233869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Текущие результаты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0855" y="731976"/>
            <a:ext cx="11742808" cy="2139052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8463" y="779000"/>
            <a:ext cx="1160811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 pitchFamily="2" charset="-52"/>
              </a:rPr>
              <a:t>TRL 5: Изготовлен экспериментальный образец по полупромышленной технологии и испытан, проведена эмуляция основных внешних условий</a:t>
            </a:r>
          </a:p>
          <a:p>
            <a:endParaRPr lang="ru-RU" sz="1600" dirty="0" smtClean="0">
              <a:solidFill>
                <a:schemeClr val="dk1"/>
              </a:solidFill>
              <a:latin typeface="Montserrat" pitchFamily="2" charset="-52"/>
            </a:endParaRPr>
          </a:p>
          <a:p>
            <a:pPr marL="609585" indent="-406390">
              <a:buClr>
                <a:srgbClr val="20487E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chemeClr val="dk1"/>
                </a:solidFill>
                <a:latin typeface="Montserrat" pitchFamily="2" charset="-52"/>
                <a:sym typeface="Arial"/>
              </a:rPr>
              <a:t>Разработана принципиальная схема устройства с максимальной реализацией на отечественной компонентной базе;</a:t>
            </a:r>
          </a:p>
          <a:p>
            <a:pPr marL="609585" indent="-406390">
              <a:buClr>
                <a:srgbClr val="20487E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chemeClr val="dk1"/>
                </a:solidFill>
                <a:latin typeface="Montserrat" pitchFamily="2" charset="-52"/>
                <a:sym typeface="Arial"/>
              </a:rPr>
              <a:t>Проработан дизайн приложения;</a:t>
            </a:r>
          </a:p>
          <a:p>
            <a:pPr marL="609585" indent="-406390">
              <a:buClr>
                <a:srgbClr val="20487E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chemeClr val="dk1"/>
                </a:solidFill>
                <a:latin typeface="Montserrat" pitchFamily="2" charset="-52"/>
                <a:sym typeface="Arial"/>
              </a:rPr>
              <a:t>Разработана модель стека ПО;</a:t>
            </a:r>
          </a:p>
          <a:p>
            <a:pPr marL="609585" indent="-406390">
              <a:buClr>
                <a:srgbClr val="20487E"/>
              </a:buClr>
              <a:buSzPts val="1200"/>
              <a:buFont typeface="Arial"/>
              <a:buChar char="●"/>
            </a:pPr>
            <a:r>
              <a:rPr lang="ru-RU" sz="1600" dirty="0">
                <a:solidFill>
                  <a:schemeClr val="dk1"/>
                </a:solidFill>
                <a:latin typeface="Montserrat" pitchFamily="2" charset="-52"/>
                <a:sym typeface="Arial"/>
              </a:rPr>
              <a:t>В наличии база данных 7000 записей ЭЭГ пациентов с эпилепсией</a:t>
            </a:r>
          </a:p>
          <a:p>
            <a:endParaRPr lang="ru-RU" sz="1600" dirty="0">
              <a:solidFill>
                <a:schemeClr val="dk1"/>
              </a:solidFill>
              <a:latin typeface="Montserrat" pitchFamily="2" charset="-52"/>
            </a:endParaRPr>
          </a:p>
          <a:p>
            <a:endParaRPr lang="ru-RU" sz="1600" dirty="0">
              <a:solidFill>
                <a:schemeClr val="dk1"/>
              </a:solidFill>
              <a:latin typeface="Montserrat" pitchFamily="2" charset="-52"/>
            </a:endParaRPr>
          </a:p>
          <a:p>
            <a:endParaRPr lang="ru-RU" sz="1600" dirty="0">
              <a:solidFill>
                <a:schemeClr val="dk1"/>
              </a:solidFill>
              <a:latin typeface="Montserrat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32" y="3185954"/>
            <a:ext cx="2004601" cy="3122986"/>
          </a:xfrm>
          <a:prstGeom prst="roundRect">
            <a:avLst>
              <a:gd name="adj" fmla="val 12000"/>
            </a:avLst>
          </a:prstGeom>
        </p:spPr>
      </p:pic>
      <p:pic>
        <p:nvPicPr>
          <p:cNvPr id="20" name="Google Shape;268;p10"/>
          <p:cNvPicPr preferRelativeResize="0"/>
          <p:nvPr/>
        </p:nvPicPr>
        <p:blipFill rotWithShape="1">
          <a:blip r:embed="rId5">
            <a:alphaModFix/>
          </a:blip>
          <a:srcRect l="1371" t="28509" b="7748"/>
          <a:stretch/>
        </p:blipFill>
        <p:spPr>
          <a:xfrm>
            <a:off x="2256304" y="3185954"/>
            <a:ext cx="7137070" cy="3122986"/>
          </a:xfrm>
          <a:prstGeom prst="roundRect">
            <a:avLst>
              <a:gd name="adj" fmla="val 3142"/>
            </a:avLst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784906" y="6343884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dk1"/>
                </a:solidFill>
                <a:latin typeface="Montserrat" pitchFamily="2" charset="-52"/>
              </a:rPr>
              <a:t>Фото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9127" y="6504252"/>
            <a:ext cx="538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11/1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11435" t="17743" b="12142"/>
          <a:stretch/>
        </p:blipFill>
        <p:spPr>
          <a:xfrm rot="16200000">
            <a:off x="9543746" y="3115085"/>
            <a:ext cx="2448149" cy="2531684"/>
          </a:xfrm>
          <a:prstGeom prst="roundRect">
            <a:avLst>
              <a:gd name="adj" fmla="val 10846"/>
            </a:avLst>
          </a:prstGeom>
        </p:spPr>
      </p:pic>
      <p:sp>
        <p:nvSpPr>
          <p:cNvPr id="24" name="TextBox 23"/>
          <p:cNvSpPr txBox="1"/>
          <p:nvPr/>
        </p:nvSpPr>
        <p:spPr>
          <a:xfrm>
            <a:off x="9904879" y="5689218"/>
            <a:ext cx="238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dk1"/>
                </a:solidFill>
                <a:latin typeface="Montserrat" pitchFamily="2" charset="-52"/>
              </a:rPr>
              <a:t>Фото </a:t>
            </a:r>
            <a:r>
              <a:rPr lang="ru-RU" sz="1600" b="1" dirty="0" smtClean="0">
                <a:solidFill>
                  <a:schemeClr val="dk1"/>
                </a:solidFill>
                <a:latin typeface="Montserrat" pitchFamily="2" charset="-52"/>
              </a:rPr>
              <a:t>2. Макет устройства</a:t>
            </a:r>
            <a:endParaRPr lang="ru-RU" sz="1600" b="1" dirty="0">
              <a:solidFill>
                <a:schemeClr val="dk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3685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-1524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65" y="146996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Текущие результаты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3574563"/>
            <a:ext cx="12226234" cy="30105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1" y="529405"/>
            <a:ext cx="12235731" cy="29980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643089" y="6585133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12/1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6658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D616D4-3EE6-40E4-B863-E7C07A3B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49" y="287589"/>
            <a:ext cx="9049129" cy="3571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Экспертные мнения </a:t>
            </a:r>
            <a:b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</a:br>
            <a:r>
              <a:rPr lang="ru-RU" sz="2400" b="1" dirty="0" smtClean="0">
                <a:latin typeface="Montserrat" panose="00000500000000000000"/>
                <a:ea typeface="+mn-ea"/>
                <a:cs typeface="Arial" panose="020B0604020202020204" pitchFamily="34" charset="0"/>
              </a:rPr>
              <a:t>(письма о заинтересованности)</a:t>
            </a:r>
            <a:endParaRPr lang="ru-RU" sz="2400" b="1" dirty="0">
              <a:latin typeface="Montserrat" panose="000005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29127" y="6504252"/>
            <a:ext cx="538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</a:t>
            </a:r>
            <a:r>
              <a:rPr lang="ru-RU" sz="1400" dirty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</a:t>
            </a:r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/13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955016"/>
            <a:ext cx="12210994" cy="5902984"/>
            <a:chOff x="0" y="685813"/>
            <a:chExt cx="9144000" cy="4466787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685813"/>
              <a:ext cx="6013551" cy="4466787"/>
              <a:chOff x="0" y="685813"/>
              <a:chExt cx="6013551" cy="4466787"/>
            </a:xfrm>
          </p:grpSpPr>
          <p:pic>
            <p:nvPicPr>
              <p:cNvPr id="16" name="Google Shape;274;p11"/>
              <p:cNvPicPr preferRelativeResize="0"/>
              <p:nvPr/>
            </p:nvPicPr>
            <p:blipFill rotWithShape="1">
              <a:blip r:embed="rId4">
                <a:alphaModFix/>
              </a:blip>
              <a:srcRect l="32320" t="716" r="30804" b="1070"/>
              <a:stretch/>
            </p:blipFill>
            <p:spPr>
              <a:xfrm>
                <a:off x="0" y="685813"/>
                <a:ext cx="2883125" cy="4464574"/>
              </a:xfrm>
              <a:prstGeom prst="rect">
                <a:avLst/>
              </a:prstGeom>
              <a:noFill/>
              <a:ln w="9525" cap="flat" cmpd="sng">
                <a:solidFill>
                  <a:srgbClr val="20487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7" name="Google Shape;275;p11"/>
              <p:cNvPicPr preferRelativeResize="0"/>
              <p:nvPr/>
            </p:nvPicPr>
            <p:blipFill rotWithShape="1">
              <a:blip r:embed="rId5">
                <a:alphaModFix/>
              </a:blip>
              <a:srcRect l="32949" t="2693" r="30645" b="1786"/>
              <a:stretch/>
            </p:blipFill>
            <p:spPr>
              <a:xfrm>
                <a:off x="2993074" y="694900"/>
                <a:ext cx="3020477" cy="4457700"/>
              </a:xfrm>
              <a:prstGeom prst="rect">
                <a:avLst/>
              </a:prstGeom>
              <a:noFill/>
              <a:ln w="9525" cap="flat" cmpd="sng">
                <a:solidFill>
                  <a:srgbClr val="20487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pic>
          <p:nvPicPr>
            <p:cNvPr id="15" name="Google Shape;280;p11"/>
            <p:cNvPicPr preferRelativeResize="0"/>
            <p:nvPr/>
          </p:nvPicPr>
          <p:blipFill rotWithShape="1">
            <a:blip r:embed="rId6">
              <a:alphaModFix/>
            </a:blip>
            <a:srcRect l="3288"/>
            <a:stretch/>
          </p:blipFill>
          <p:spPr>
            <a:xfrm>
              <a:off x="6123500" y="694900"/>
              <a:ext cx="3020500" cy="4449275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  <p:extLst>
      <p:ext uri="{BB962C8B-B14F-4D97-AF65-F5344CB8AC3E}">
        <p14:creationId xmlns:p14="http://schemas.microsoft.com/office/powerpoint/2010/main" val="97615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AD9773-6397-46B5-B09F-7B0E677D5A13}"/>
              </a:ext>
            </a:extLst>
          </p:cNvPr>
          <p:cNvSpPr txBox="1"/>
          <p:nvPr/>
        </p:nvSpPr>
        <p:spPr>
          <a:xfrm>
            <a:off x="448154" y="202751"/>
            <a:ext cx="3122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Команда проекта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98450" y="852587"/>
            <a:ext cx="11753850" cy="5865713"/>
          </a:xfrm>
          <a:prstGeom prst="roundRect">
            <a:avLst>
              <a:gd name="adj" fmla="val 9843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Google Shape;286;p12"/>
          <p:cNvGraphicFramePr/>
          <p:nvPr>
            <p:extLst>
              <p:ext uri="{D42A27DB-BD31-4B8C-83A1-F6EECF244321}">
                <p14:modId xmlns:p14="http://schemas.microsoft.com/office/powerpoint/2010/main" val="493230549"/>
              </p:ext>
            </p:extLst>
          </p:nvPr>
        </p:nvGraphicFramePr>
        <p:xfrm>
          <a:off x="715133" y="985385"/>
          <a:ext cx="10795000" cy="56001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987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85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858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018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8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ФИО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Роль в проекте, должность</a:t>
                      </a:r>
                      <a:endParaRPr sz="1400" b="1" i="0" u="none" strike="noStrike" cap="none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Обязанности в проекта</a:t>
                      </a:r>
                      <a:endParaRPr sz="1400" b="1" i="0" u="none" strike="noStrike" cap="none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Образование и регалии </a:t>
                      </a:r>
                      <a:endParaRPr sz="1400" b="1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1.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Шарафутдинова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 Ирина Ахатовна 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Лидер 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проекта 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Общее руководство, формирование структуры базы данных, участие в разработке ПО, продвижение продукта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Студентка 6 курса ФГБОУ ВО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СамГМУ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Минздрава РФ Специальность 31.05.02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Педиатрия, младший</a:t>
                      </a:r>
                      <a:r>
                        <a:rPr lang="ru-RU" sz="1400" b="0" i="0" u="none" strike="noStrike" kern="1200" cap="none" baseline="0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 научный сотрудник НИИ </a:t>
                      </a:r>
                      <a:r>
                        <a:rPr lang="ru-RU" sz="1400" b="0" i="0" u="none" strike="noStrike" kern="1200" cap="none" baseline="0" dirty="0" err="1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нейронаук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4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2.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Хивинцева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 Елена Викторовна 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Научный руководитель</a:t>
                      </a:r>
                      <a:endParaRPr sz="1400" b="0" i="0" u="none" strike="noStrike" cap="none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Контроль соответствия фактической реализации и ТЗ, консультации, постановка задач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487E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Врач-невролог, доцент кафедры неврологии и нейрохирургии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СамГМУ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к.м.н., доцент; индекс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Хирша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 15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7800">
                <a:tc>
                  <a:txBody>
                    <a:bodyPr/>
                    <a:lstStyle/>
                    <a:p>
                      <a:pPr marL="0" marR="0" indent="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3. Фокин Денис Андреевич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indent="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Программист, специалист по машинному обучению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indent="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Реализация технического задания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indent="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Программист НИИ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нейронаук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 ФГБОУ ВО </a:t>
                      </a:r>
                      <a:r>
                        <a:rPr lang="ru-RU" sz="1400" b="0" i="0" u="none" strike="noStrike" kern="1200" cap="none" dirty="0" err="1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СамГМУ</a:t>
                      </a:r>
                      <a:r>
                        <a:rPr lang="ru-RU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</a:rPr>
                        <a:t> </a:t>
                      </a:r>
                    </a:p>
                    <a:p>
                      <a:pPr marL="0" marR="0" indent="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kern="1200" cap="none" dirty="0" smtClean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hlinkClick r:id="rId4"/>
                        </a:rPr>
                        <a:t>https://github.com/Humba-Bumba</a:t>
                      </a:r>
                      <a:endParaRPr lang="ru-RU" sz="1400" b="0" i="0" u="none" strike="noStrike" kern="1200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4.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Адельшин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 Павел Александрович 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Ведущий инженер-программист,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схемотехник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, специалист по DS, ML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487E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Реализация технического задания</a:t>
                      </a:r>
                      <a:endParaRPr sz="160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487E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Ведущий инженер-программист, </a:t>
                      </a:r>
                      <a:r>
                        <a:rPr lang="ru-RU" sz="1400" b="0" i="0" u="none" strike="noStrike" cap="none" dirty="0" err="1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схемотехник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, специалист по DS, ML</a:t>
                      </a:r>
                      <a:endParaRPr sz="2000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487E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400" b="0" i="0" u="sng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https://github.com/AdPavel</a:t>
                      </a: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Montserrat" panose="020B0604020202020204" charset="-52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tx1"/>
                        </a:solidFill>
                        <a:latin typeface="Montserrat" panose="020B0604020202020204" charset="-52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1529127" y="6504252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14/1</a:t>
            </a:r>
            <a:r>
              <a:rPr lang="en-US" sz="1400" dirty="0" smtClean="0">
                <a:solidFill>
                  <a:schemeClr val="dk1"/>
                </a:solidFill>
                <a:latin typeface="Montserrat" pitchFamily="2" charset="-52"/>
                <a:ea typeface="Montserrat"/>
                <a:cs typeface="Montserrat"/>
              </a:rPr>
              <a:t>5</a:t>
            </a:r>
            <a:endParaRPr lang="ru-RU" sz="1400" dirty="0">
              <a:solidFill>
                <a:schemeClr val="dk1"/>
              </a:solidFill>
              <a:latin typeface="Montserrat" pitchFamily="2" charset="-52"/>
              <a:ea typeface="Montserrat"/>
              <a:cs typeface="Montserra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351" t="7060" r="351" b="17386"/>
          <a:stretch/>
        </p:blipFill>
        <p:spPr>
          <a:xfrm>
            <a:off x="2522043" y="1750991"/>
            <a:ext cx="732075" cy="755607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63003" t="27693" r="24971" b="54625"/>
          <a:stretch/>
        </p:blipFill>
        <p:spPr>
          <a:xfrm>
            <a:off x="2522043" y="3272204"/>
            <a:ext cx="740485" cy="7558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2141" y="5581735"/>
            <a:ext cx="801977" cy="801977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/>
          <a:srcRect l="30137" t="20954" r="37706" b="29695"/>
          <a:stretch/>
        </p:blipFill>
        <p:spPr>
          <a:xfrm>
            <a:off x="2515862" y="4329074"/>
            <a:ext cx="738256" cy="754132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33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rs.dzeninfra.ru/get-zen_doc/4340895/pub_6152e9390672cd20c0308a71_6152e9414f6385704512a8e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84"/>
            <a:ext cx="12210994" cy="686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-10684"/>
            <a:ext cx="12192000" cy="6868684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1362" y="-10684"/>
            <a:ext cx="10179767" cy="336208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  <a:effectLst>
            <a:glow rad="1244600">
              <a:schemeClr val="bg1">
                <a:alpha val="26000"/>
              </a:schemeClr>
            </a:glow>
            <a:reflection blurRad="25400" stA="45000" endPos="0" dist="25400" dir="5400000" sy="-100000" algn="bl" rotWithShape="0"/>
            <a:softEdge rad="508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4A2A123-1E67-FB32-A3AA-4F63AD22FD4F}"/>
              </a:ext>
            </a:extLst>
          </p:cNvPr>
          <p:cNvSpPr txBox="1">
            <a:spLocks/>
          </p:cNvSpPr>
          <p:nvPr/>
        </p:nvSpPr>
        <p:spPr>
          <a:xfrm>
            <a:off x="306999" y="1414912"/>
            <a:ext cx="11596995" cy="1131570"/>
          </a:xfrm>
          <a:prstGeom prst="rect">
            <a:avLst/>
          </a:prstGeom>
          <a:effectLst>
            <a:glow rad="596900">
              <a:schemeClr val="bg1">
                <a:alpha val="37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220">
              <a:defRPr/>
            </a:pPr>
            <a:r>
              <a:rPr lang="ru-RU" sz="3600" b="1" dirty="0">
                <a:latin typeface="Montserrat" pitchFamily="2" charset="-52"/>
                <a:ea typeface="Montserrat"/>
                <a:cs typeface="Montserrat"/>
              </a:rPr>
              <a:t>«Программно-аппаратный комплекс </a:t>
            </a:r>
            <a:r>
              <a:rPr lang="ru-RU" sz="3600" b="1" dirty="0" err="1">
                <a:latin typeface="Montserrat" pitchFamily="2" charset="-52"/>
                <a:ea typeface="Montserrat"/>
                <a:cs typeface="Montserrat"/>
              </a:rPr>
              <a:t>EpiSafe</a:t>
            </a:r>
            <a:r>
              <a:rPr lang="ru-RU" sz="3600" b="1" dirty="0">
                <a:latin typeface="Montserrat" pitchFamily="2" charset="-52"/>
                <a:ea typeface="Montserrat"/>
                <a:cs typeface="Montserrat"/>
              </a:rPr>
              <a:t>» для предупреждения и фиксации эпилептических приступов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097965" y="6402499"/>
            <a:ext cx="2413650" cy="303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 smtClean="0">
                <a:solidFill>
                  <a:schemeClr val="dk1"/>
                </a:solidFill>
                <a:latin typeface="Montserrat" pitchFamily="2" charset="-52"/>
                <a:ea typeface="Open Sans"/>
                <a:cs typeface="Open Sans"/>
                <a:sym typeface="Arial"/>
              </a:rPr>
              <a:t>г. Самара, 2024</a:t>
            </a:r>
          </a:p>
          <a:p>
            <a:pPr algn="ctr"/>
            <a:endParaRPr lang="ru-RU" sz="2000" dirty="0"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00445" y="4664020"/>
            <a:ext cx="6350322" cy="1434989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351" t="7060" r="351" b="17386"/>
          <a:stretch/>
        </p:blipFill>
        <p:spPr>
          <a:xfrm>
            <a:off x="1757435" y="4706824"/>
            <a:ext cx="1348829" cy="1392185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4348947" y="4744420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/>
              <a:t>Шарафутдинова</a:t>
            </a:r>
            <a:r>
              <a:rPr lang="ru-RU" sz="2400" b="1" dirty="0" smtClean="0"/>
              <a:t> Ирина Ахатовна</a:t>
            </a:r>
            <a:endParaRPr lang="en-US" sz="2400" dirty="0" smtClean="0"/>
          </a:p>
          <a:p>
            <a:r>
              <a:rPr lang="en-US" sz="2400" dirty="0" smtClean="0"/>
              <a:t>+79196068005</a:t>
            </a:r>
          </a:p>
          <a:p>
            <a:r>
              <a:rPr lang="en-US" sz="2400" dirty="0" smtClean="0"/>
              <a:t>i_sharafutdinova@ibox.ru</a:t>
            </a:r>
          </a:p>
          <a:p>
            <a:endParaRPr lang="en-US" dirty="0" smtClean="0"/>
          </a:p>
          <a:p>
            <a:endParaRPr lang="ru-RU" sz="14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62230" t="27229" r="24854" b="53964"/>
          <a:stretch/>
        </p:blipFill>
        <p:spPr>
          <a:xfrm>
            <a:off x="1798907" y="2949494"/>
            <a:ext cx="1307357" cy="1269463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3600445" y="2860468"/>
            <a:ext cx="6350321" cy="1434989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348947" y="263289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/>
          </a:p>
          <a:p>
            <a:r>
              <a:rPr lang="ru-RU" sz="2400" b="1" dirty="0" err="1"/>
              <a:t>Хивинцева</a:t>
            </a:r>
            <a:r>
              <a:rPr lang="ru-RU" sz="2400" b="1" dirty="0"/>
              <a:t> Елена Викторовна</a:t>
            </a:r>
          </a:p>
          <a:p>
            <a:r>
              <a:rPr lang="ru-RU" sz="2400" dirty="0" smtClean="0"/>
              <a:t>+79272668738</a:t>
            </a:r>
            <a:endParaRPr lang="ru-RU" sz="2400" dirty="0"/>
          </a:p>
          <a:p>
            <a:r>
              <a:rPr lang="en-US" sz="2400" dirty="0"/>
              <a:t>e.v.hivinceva@samsmu.ru</a:t>
            </a:r>
            <a:endParaRPr lang="ru-RU" sz="2400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3820967" y="102293"/>
            <a:ext cx="3690648" cy="1063257"/>
            <a:chOff x="951959" y="160114"/>
            <a:chExt cx="3924546" cy="1192961"/>
          </a:xfrm>
        </p:grpSpPr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4F72D016-FF9C-F0A2-13CB-866DBB643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59" y="190805"/>
              <a:ext cx="1474983" cy="116227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8" name="Группа 27"/>
            <p:cNvGrpSpPr/>
            <p:nvPr/>
          </p:nvGrpSpPr>
          <p:grpSpPr>
            <a:xfrm>
              <a:off x="2762829" y="160114"/>
              <a:ext cx="2113676" cy="960513"/>
              <a:chOff x="2762829" y="160114"/>
              <a:chExt cx="2113676" cy="960513"/>
            </a:xfrm>
          </p:grpSpPr>
          <p:pic>
            <p:nvPicPr>
              <p:cNvPr id="29" name="Рисунок 28" descr="Изображение выглядит как графическая вставка, рисунок, зарисовка, силуэт&#10;&#10;Автоматически созданное описание">
                <a:extLst>
                  <a:ext uri="{FF2B5EF4-FFF2-40B4-BE49-F238E27FC236}">
                    <a16:creationId xmlns="" xmlns:a16="http://schemas.microsoft.com/office/drawing/2014/main" id="{01681145-5CD6-7829-C65E-3BF99E29B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442" b="91271" l="10000" r="90000">
                            <a14:foregroundMark x1="21832" y1="77523" x2="21849" y2="76781"/>
                            <a14:foregroundMark x1="21513" y1="91271" x2="21528" y2="90611"/>
                            <a14:foregroundMark x1="21849" y1="76781" x2="15378" y2="51425"/>
                            <a14:foregroundMark x1="15378" y1="51425" x2="25294" y2="32363"/>
                            <a14:foregroundMark x1="20420" y1="22625" x2="35462" y2="26247"/>
                            <a14:foregroundMark x1="35462" y1="26247" x2="27395" y2="25000"/>
                            <a14:foregroundMark x1="33277" y1="20309" x2="35126" y2="20071"/>
                            <a14:foregroundMark x1="40588" y1="19774" x2="39393" y2="20445"/>
                            <a14:foregroundMark x1="36490" y1="12337" x2="34958" y2="20131"/>
                            <a14:foregroundMark x1="34958" y1="20131" x2="35686" y2="12262"/>
                            <a14:foregroundMark x1="59748" y1="47743" x2="68300" y2="44863"/>
                            <a14:foregroundMark x1="69395" y1="44857" x2="60588" y2="48931"/>
                            <a14:foregroundMark x1="60588" y1="48931" x2="59748" y2="48931"/>
                            <a14:foregroundMark x1="84874" y1="49347" x2="58739" y2="56829"/>
                            <a14:foregroundMark x1="58739" y1="56829" x2="84874" y2="48337"/>
                            <a14:foregroundMark x1="84454" y1="55819" x2="56050" y2="67458"/>
                            <a14:foregroundMark x1="56050" y1="67458" x2="53361" y2="80285"/>
                            <a14:foregroundMark x1="53361" y1="80285" x2="63697" y2="87589"/>
                            <a14:foregroundMark x1="63697" y1="87589" x2="77395" y2="83373"/>
                            <a14:foregroundMark x1="77395" y1="83373" x2="83697" y2="74347"/>
                            <a14:foregroundMark x1="83697" y1="74347" x2="84706" y2="57007"/>
                            <a14:backgroundMark x1="67479" y1="44121" x2="72437" y2="43112"/>
                            <a14:backgroundMark x1="70336" y1="44121" x2="72185" y2="43587"/>
                            <a14:backgroundMark x1="68319" y1="44834" x2="70336" y2="43824"/>
                            <a14:backgroundMark x1="37395" y1="10154" x2="36807" y2="12055"/>
                            <a14:backgroundMark x1="37815" y1="9857" x2="37059" y2="12173"/>
                            <a14:backgroundMark x1="36639" y1="21556" x2="38655" y2="21734"/>
                            <a14:backgroundMark x1="21849" y1="28979" x2="22689" y2="29097"/>
                            <a14:backgroundMark x1="22521" y1="28504" x2="24118" y2="30819"/>
                            <a14:backgroundMark x1="24370" y1="31116" x2="23697" y2="31710"/>
                            <a14:backgroundMark x1="23109" y1="28979" x2="22269" y2="28682"/>
                            <a14:backgroundMark x1="21261" y1="78266" x2="20252" y2="90558"/>
                            <a14:backgroundMark x1="21092" y1="77672" x2="21513" y2="78682"/>
                            <a14:backgroundMark x1="37227" y1="9739" x2="37227" y2="9739"/>
                            <a14:backgroundMark x1="37227" y1="9264" x2="36639" y2="123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62829" y="160114"/>
                <a:ext cx="678747" cy="960513"/>
              </a:xfrm>
              <a:prstGeom prst="rect">
                <a:avLst/>
              </a:prstGeom>
              <a:effectLst>
                <a:glow rad="101600">
                  <a:schemeClr val="bg1">
                    <a:alpha val="91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="" xmlns:a16="http://schemas.microsoft.com/office/drawing/2014/main" id="{10B3086D-503D-3C31-3ECF-90E1DECEF4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30835" b="73254" l="48701" r="90000">
                            <a14:foregroundMark x1="49725" y1="54288" x2="50565" y2="59114"/>
                            <a14:foregroundMark x1="64237" y1="45656" x2="65311" y2="48211"/>
                            <a14:foregroundMark x1="71825" y1="51991" x2="72244" y2="52942"/>
                            <a14:foregroundMark x1="88844" y1="54181" x2="89182" y2="54080"/>
                            <a14:foregroundMark x1="78976" y1="47304" x2="79209" y2="46167"/>
                            <a14:foregroundMark x1="77703" y1="53525" x2="78136" y2="51409"/>
                            <a14:foregroundMark x1="73479" y1="56777" x2="72887" y2="54767"/>
                            <a14:foregroundMark x1="81695" y1="60136" x2="81983" y2="60088"/>
                            <a14:foregroundMark x1="86893" y1="53492" x2="86838" y2="54153"/>
                            <a14:backgroundMark x1="48757" y1="50426" x2="49548" y2="52300"/>
                            <a14:backgroundMark x1="49322" y1="52981" x2="49492" y2="54514"/>
                            <a14:backgroundMark x1="49153" y1="50256" x2="48870" y2="50256"/>
                            <a14:backgroundMark x1="49605" y1="54174" x2="49605" y2="55707"/>
                            <a14:backgroundMark x1="71582" y1="52300" x2="67458" y2="40204"/>
                            <a14:backgroundMark x1="67458" y1="40204" x2="65254" y2="38501"/>
                            <a14:backgroundMark x1="71356" y1="51448" x2="71469" y2="52129"/>
                            <a14:backgroundMark x1="71582" y1="51959" x2="71695" y2="52300"/>
                            <a14:backgroundMark x1="75085" y1="58328" x2="73164" y2="53663"/>
                            <a14:backgroundMark x1="78983" y1="48893" x2="77627" y2="49063"/>
                            <a14:backgroundMark x1="79096" y1="48893" x2="78701" y2="48722"/>
                            <a14:backgroundMark x1="78983" y1="48211" x2="78870" y2="48041"/>
                            <a14:backgroundMark x1="79096" y1="47871" x2="78870" y2="47871"/>
                            <a14:backgroundMark x1="76723" y1="54855" x2="76836" y2="56899"/>
                            <a14:backgroundMark x1="77627" y1="54855" x2="77345" y2="54855"/>
                            <a14:backgroundMark x1="77627" y1="56899" x2="76215" y2="56899"/>
                            <a14:backgroundMark x1="77966" y1="54685" x2="77458" y2="54855"/>
                            <a14:backgroundMark x1="78023" y1="61499" x2="75819" y2="61670"/>
                            <a14:backgroundMark x1="79661" y1="67973" x2="77514" y2="65417"/>
                            <a14:backgroundMark x1="76328" y1="63714" x2="73333" y2="54344"/>
                            <a14:backgroundMark x1="74068" y1="58433" x2="73164" y2="54344"/>
                            <a14:backgroundMark x1="73672" y1="56559" x2="73164" y2="54514"/>
                            <a14:backgroundMark x1="72994" y1="53663" x2="73051" y2="54685"/>
                            <a14:backgroundMark x1="73729" y1="56559" x2="73446" y2="55366"/>
                            <a14:backgroundMark x1="73503" y1="56388" x2="73277" y2="55026"/>
                            <a14:backgroundMark x1="73842" y1="56899" x2="73333" y2="55366"/>
                            <a14:backgroundMark x1="73559" y1="56899" x2="73107" y2="54514"/>
                            <a14:backgroundMark x1="83448" y1="61173" x2="83616" y2="61158"/>
                            <a14:backgroundMark x1="86723" y1="58433" x2="85876" y2="58092"/>
                            <a14:backgroundMark x1="88136" y1="55366" x2="88644" y2="55196"/>
                            <a14:backgroundMark x1="89435" y1="55366" x2="89887" y2="55026"/>
                            <a14:backgroundMark x1="89661" y1="54685" x2="89492" y2="54685"/>
                            <a14:backgroundMark x1="89661" y1="54514" x2="89435" y2="54514"/>
                            <a14:backgroundMark x1="89718" y1="54514" x2="89322" y2="54685"/>
                            <a14:backgroundMark x1="82712" y1="61329" x2="82825" y2="58944"/>
                            <a14:backgroundMark x1="82825" y1="60136" x2="82542" y2="60818"/>
                            <a14:backgroundMark x1="82655" y1="59625" x2="82373" y2="60818"/>
                            <a14:backgroundMark x1="82938" y1="60136" x2="82994" y2="60477"/>
                            <a14:backgroundMark x1="87062" y1="55366" x2="86328" y2="54855"/>
                            <a14:backgroundMark x1="86949" y1="54514" x2="86780" y2="546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395" t="26067" r="9285" b="21471"/>
              <a:stretch/>
            </p:blipFill>
            <p:spPr>
              <a:xfrm>
                <a:off x="3441576" y="483681"/>
                <a:ext cx="1434929" cy="576519"/>
              </a:xfrm>
              <a:prstGeom prst="rect">
                <a:avLst/>
              </a:prstGeom>
              <a:effectLst>
                <a:glow rad="76200">
                  <a:schemeClr val="bg1">
                    <a:alpha val="86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12977" y="109307"/>
            <a:ext cx="1056243" cy="10562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97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52705</TotalTime>
  <Words>1654</Words>
  <Application>Microsoft Office PowerPoint</Application>
  <PresentationFormat>Широкоэкранный</PresentationFormat>
  <Paragraphs>367</Paragraphs>
  <Slides>15</Slides>
  <Notes>15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Calibri</vt:lpstr>
      <vt:lpstr>Noto Sans Symbols</vt:lpstr>
      <vt:lpstr>Montserrat</vt:lpstr>
      <vt:lpstr>Times New Roman</vt:lpstr>
      <vt:lpstr>Calibri Light</vt:lpstr>
      <vt:lpstr>Open Sans</vt:lpstr>
      <vt:lpstr>Arial</vt:lpstr>
      <vt:lpstr>Тема Office</vt:lpstr>
      <vt:lpstr>Презентация PowerPoint</vt:lpstr>
      <vt:lpstr>Проблема</vt:lpstr>
      <vt:lpstr>Решение</vt:lpstr>
      <vt:lpstr>Решение</vt:lpstr>
      <vt:lpstr>Презентация PowerPoint</vt:lpstr>
      <vt:lpstr>Презентация PowerPoint</vt:lpstr>
      <vt:lpstr>Презентация PowerPoint</vt:lpstr>
      <vt:lpstr>План продаж и прогноз выручки </vt:lpstr>
      <vt:lpstr>Бизнес</vt:lpstr>
      <vt:lpstr>Бизнес-модель проекта </vt:lpstr>
      <vt:lpstr>Текущие результаты</vt:lpstr>
      <vt:lpstr>Текущие результаты</vt:lpstr>
      <vt:lpstr>Экспертные мнения  (письма о заинтересованности)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 Геннадьевич Петровский</dc:creator>
  <cp:lastModifiedBy>Учетная запись Майкрософт</cp:lastModifiedBy>
  <cp:revision>865</cp:revision>
  <cp:lastPrinted>2022-10-24T08:09:36Z</cp:lastPrinted>
  <dcterms:created xsi:type="dcterms:W3CDTF">2021-04-12T06:23:54Z</dcterms:created>
  <dcterms:modified xsi:type="dcterms:W3CDTF">2024-10-28T15:17:05Z</dcterms:modified>
</cp:coreProperties>
</file>