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mfortaa Light" panose="020B0604020202020204" charset="0"/>
      <p:regular r:id="rId20"/>
      <p:bold r:id="rId21"/>
    </p:embeddedFont>
    <p:embeddedFont>
      <p:font typeface="Fira Sans Extra Condensed" panose="020B0503050000020004" pitchFamily="34" charset="0"/>
      <p:regular r:id="rId22"/>
      <p:bold r:id="rId23"/>
    </p:embeddedFont>
    <p:embeddedFont>
      <p:font typeface="Gilroy-ExtraBold" panose="00000900000000000000" pitchFamily="2" charset="-52"/>
      <p:bold r:id="rId24"/>
    </p:embeddedFont>
    <p:embeddedFont>
      <p:font typeface="Montserrat Light" panose="00000400000000000000" pitchFamily="2" charset="-52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4296" autoAdjust="0"/>
  </p:normalViewPr>
  <p:slideViewPr>
    <p:cSldViewPr snapToGrid="0">
      <p:cViewPr varScale="1">
        <p:scale>
          <a:sx n="95" d="100"/>
          <a:sy n="95" d="100"/>
        </p:scale>
        <p:origin x="111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3-4 минуты</a:t>
            </a:r>
          </a:p>
        </p:txBody>
      </p:sp>
    </p:spTree>
    <p:extLst>
      <p:ext uri="{BB962C8B-B14F-4D97-AF65-F5344CB8AC3E}">
        <p14:creationId xmlns:p14="http://schemas.microsoft.com/office/powerpoint/2010/main" val="2265496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f9b6d8b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4f9b6d8b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Пользователи смартфонов, возраст 20-30, живущие в городах 100к+ - проблема (с ущербом, - трата времени),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Надо несколько сотен или тысяч, если вопрос достаточно ли интервью провели – мы продолжаем проводить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f9b6d8bc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4f9b6d8bc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 этот слайд макет интерфейса </a:t>
            </a:r>
            <a:r>
              <a:rPr lang="en-US" dirty="0" err="1"/>
              <a:t>figma</a:t>
            </a:r>
            <a:r>
              <a:rPr lang="ru-RU" dirty="0"/>
              <a:t>, убрать часть текста чтобы все пометилось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Мобильнео</a:t>
            </a:r>
            <a:r>
              <a:rPr lang="ru-RU" dirty="0"/>
              <a:t> приложение, список – рекомендательная система, взаимодействие с пользователями и </a:t>
            </a:r>
            <a:r>
              <a:rPr lang="ru-RU" dirty="0" err="1"/>
              <a:t>тд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Длинный текст со слайда в рассказ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4f9b6d8bc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4f9b6d8bc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f9b6d8bc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4f9b6d8bc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Пользователи приложения будут обладать информацией о </a:t>
            </a:r>
            <a:r>
              <a:rPr lang="ru-RU" dirty="0" err="1">
                <a:solidFill>
                  <a:schemeClr val="tx1"/>
                </a:solidFill>
              </a:rPr>
              <a:t>геопозиции</a:t>
            </a:r>
            <a:r>
              <a:rPr lang="ru-RU" dirty="0">
                <a:solidFill>
                  <a:schemeClr val="tx1"/>
                </a:solidFill>
              </a:rPr>
              <a:t> своих друзей, у них будет возможность узнавать, какие культурные мероприятия будут рядом с ними и оценивать, насколько они интересны для них. Пользователи будут обращаться к приложению как для того, чтобы просто было проще встречаться в </a:t>
            </a:r>
            <a:r>
              <a:rPr lang="ru-RU" dirty="0" err="1">
                <a:solidFill>
                  <a:schemeClr val="tx1"/>
                </a:solidFill>
              </a:rPr>
              <a:t>оффлайне</a:t>
            </a:r>
            <a:r>
              <a:rPr lang="ru-RU" dirty="0">
                <a:solidFill>
                  <a:schemeClr val="tx1"/>
                </a:solidFill>
              </a:rPr>
              <a:t> – они будут знать </a:t>
            </a:r>
            <a:r>
              <a:rPr lang="ru-RU" dirty="0" err="1">
                <a:solidFill>
                  <a:schemeClr val="tx1"/>
                </a:solidFill>
              </a:rPr>
              <a:t>геопозицию</a:t>
            </a:r>
            <a:r>
              <a:rPr lang="ru-RU" dirty="0">
                <a:solidFill>
                  <a:schemeClr val="tx1"/>
                </a:solidFill>
              </a:rPr>
              <a:t> некоторых друзей, так и для того, чтобы искать интересующие мероприятия и приглашать друг друга на них. Продукты конкурентов обладают лишь отдельными аспектами функционала, предлагаемого нами.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f9b6d8bc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f9b6d8bc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Понятнее расписать: предмет монетизации – кто и за что платит, под * посмотреть варианты монетизации пользователей (реклама, что-то допродать), иконки, написать список с каналами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f9b6d8bc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4f9b6d8bc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Шпаргалка для рассказа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4f9b6d8bc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4f9b6d8bc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f9b6d8bc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4f9b6d8bc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Инвестиции, первый </a:t>
            </a:r>
            <a:r>
              <a:rPr lang="ru-RU" dirty="0" err="1"/>
              <a:t>прод</a:t>
            </a:r>
            <a:r>
              <a:rPr lang="ru-RU" dirty="0"/>
              <a:t> – в 24 году, вместо весна</a:t>
            </a:r>
            <a:r>
              <a:rPr lang="en-US" dirty="0"/>
              <a:t>/</a:t>
            </a:r>
            <a:r>
              <a:rPr lang="ru-RU" dirty="0"/>
              <a:t>зима – кварталы, можно буквой </a:t>
            </a:r>
            <a:r>
              <a:rPr lang="en-US" dirty="0"/>
              <a:t>Q1 – Q2..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Второй раунд – под масштабирование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Для себя посчитать модель – плата команде, сервер, поддержку, сколько нужно пользователей для выхода в 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4082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4f9b6d8bc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4f9b6d8bc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Роли и компетенции – лидер, технический директор, рассказать все, что соответствует вашей роли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4f9b6d8bc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4f9b6d8bc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Сделать запрос больше, сейчас рассматривать гранты, запрос в 2024г 5-10млн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Расписать примерно команду и узнать, сколько нужно платить в месяц – !не на слайд!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4f9b6d8bc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4f9b6d8bc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Квадрат"/>
          <p:cNvSpPr/>
          <p:nvPr/>
        </p:nvSpPr>
        <p:spPr>
          <a:xfrm>
            <a:off x="0" y="2931328"/>
            <a:ext cx="3042881" cy="221217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endParaRPr lang="ru-RU" sz="1050" dirty="0"/>
          </a:p>
        </p:txBody>
      </p:sp>
      <p:sp>
        <p:nvSpPr>
          <p:cNvPr id="178" name="Квадрат"/>
          <p:cNvSpPr/>
          <p:nvPr/>
        </p:nvSpPr>
        <p:spPr>
          <a:xfrm>
            <a:off x="3020629" y="4445500"/>
            <a:ext cx="6123371" cy="6980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 sz="1500"/>
          </a:p>
        </p:txBody>
      </p:sp>
      <p:sp>
        <p:nvSpPr>
          <p:cNvPr id="179" name="Прямоугольник"/>
          <p:cNvSpPr/>
          <p:nvPr/>
        </p:nvSpPr>
        <p:spPr>
          <a:xfrm>
            <a:off x="3020553" y="2931329"/>
            <a:ext cx="3543797" cy="151392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CAF17"/>
                </a:solidFill>
              </a:defRPr>
            </a:pPr>
            <a:endParaRPr sz="1050"/>
          </a:p>
        </p:txBody>
      </p:sp>
      <p:sp>
        <p:nvSpPr>
          <p:cNvPr id="180" name="Прямоугольник"/>
          <p:cNvSpPr/>
          <p:nvPr/>
        </p:nvSpPr>
        <p:spPr>
          <a:xfrm>
            <a:off x="6501915" y="2931329"/>
            <a:ext cx="2642085" cy="151392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B5D8E1"/>
                </a:solidFill>
              </a:defRPr>
            </a:pPr>
            <a:endParaRPr sz="1050"/>
          </a:p>
        </p:txBody>
      </p:sp>
      <p:sp>
        <p:nvSpPr>
          <p:cNvPr id="181" name="Квадрат"/>
          <p:cNvSpPr/>
          <p:nvPr/>
        </p:nvSpPr>
        <p:spPr>
          <a:xfrm>
            <a:off x="6501915" y="0"/>
            <a:ext cx="2642085" cy="2931995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sz="105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89645956-8D52-4163-9D8A-A50264642719}"/>
              </a:ext>
            </a:extLst>
          </p:cNvPr>
          <p:cNvSpPr txBox="1"/>
          <p:nvPr/>
        </p:nvSpPr>
        <p:spPr>
          <a:xfrm>
            <a:off x="430957" y="202707"/>
            <a:ext cx="5663605" cy="2117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Autofit/>
          </a:bodyPr>
          <a:lstStyle/>
          <a:p>
            <a:pPr defTabSz="658367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50" dirty="0">
                <a:latin typeface="Arial" panose="020B0604020202020204" pitchFamily="34" charset="0"/>
                <a:cs typeface="Arial" panose="020B0604020202020204" pitchFamily="34" charset="0"/>
              </a:rPr>
              <a:t>Акселерационная </a:t>
            </a:r>
            <a:br>
              <a:rPr lang="ru-RU" sz="4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50" dirty="0">
                <a:latin typeface="Arial" panose="020B0604020202020204" pitchFamily="34" charset="0"/>
                <a:cs typeface="Arial" panose="020B0604020202020204" pitchFamily="34" charset="0"/>
              </a:rPr>
              <a:t>программа СПБГУ</a:t>
            </a:r>
            <a:br>
              <a:rPr lang="ru-RU" sz="405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7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D0B4EE-E580-2C8C-1712-326825395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625" y="4660712"/>
            <a:ext cx="1577967" cy="2843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A4F040-1AE3-6ED4-1A94-9923173E9A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985" y="202706"/>
            <a:ext cx="1812664" cy="1428359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5CFD360-79E5-A717-F333-802F9C514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6161"/>
            <a:ext cx="3872684" cy="120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ABCE0BC-9712-064D-6B30-84C7F9742F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986100"/>
            <a:ext cx="8520600" cy="67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Рекомендательная система городских мероприятий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917200" y="1662000"/>
            <a:ext cx="33096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76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2400" dirty="0">
                <a:solidFill>
                  <a:schemeClr val="dk1"/>
                </a:solidFill>
              </a:rPr>
              <a:t>О чем проект</a:t>
            </a:r>
            <a:endParaRPr dirty="0"/>
          </a:p>
        </p:txBody>
      </p:sp>
      <p:sp>
        <p:nvSpPr>
          <p:cNvPr id="56" name="Google Shape;56;p13"/>
          <p:cNvSpPr txBox="1"/>
          <p:nvPr/>
        </p:nvSpPr>
        <p:spPr>
          <a:xfrm>
            <a:off x="1733419" y="2209293"/>
            <a:ext cx="8010656" cy="533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Система подбора интересующих городских мероприятий</a:t>
            </a:r>
            <a:endParaRPr dirty="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FE7AC31-342E-5016-DAA9-40CB4D8D4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714625" cy="84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32665F-BF9E-9DBA-4498-D91E7633CB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ACAF0FE-34E7-805C-A9C0-19D66DA56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9522E6-42E7-EE98-F3FE-791EB34A39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7CF26A17-6C83-C83F-7829-4F28444BE171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AA7035-3907-B815-B22C-BD0A8DC795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046050" y="948300"/>
            <a:ext cx="305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Задача 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582825" y="1919550"/>
            <a:ext cx="6389400" cy="30356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1. Жители города в возрасте 20-30 лет, живущие в городах с населением 100тыс+ имеют проблему с поиском интересующих мероприятий – это требует большого количества времени (до 1.5 часов)*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2. Организаторам офлайн городских мероприятий нужен дополнительный канал продаж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/>
              <a:t>* </a:t>
            </a:r>
            <a:r>
              <a:rPr lang="ru-RU" sz="1300" dirty="0">
                <a:solidFill>
                  <a:schemeClr val="tx1"/>
                </a:solidFill>
              </a:rPr>
              <a:t>По результатам проведения 30 проблемных интервью</a:t>
            </a:r>
            <a:endParaRPr sz="1300" dirty="0">
              <a:solidFill>
                <a:schemeClr val="tx1"/>
              </a:solidFill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44984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49851" y="3273139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F3521-4B89-793D-7622-666968949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714625" cy="84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720DC7-B31C-4B66-FCBC-77261ECB20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149B372-CE28-C13B-D503-F559B8E89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01BC1B-93CA-6F16-ACE3-267686CBFF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</a:t>
            </a:fld>
            <a:endParaRPr lang="ru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9FAA4B21-464B-AA9A-7492-39487DC5A8AA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D681A4-39BA-3F2F-4E12-D0C2D7896C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687084" y="-22532"/>
            <a:ext cx="696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Описание решения / продукт 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2177180" y="1057464"/>
            <a:ext cx="3359382" cy="33871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lnSpc>
                <a:spcPct val="100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</a:rPr>
              <a:t>Мобильное приложение-карта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</a:rPr>
              <a:t>Рекомендательная система событий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</a:pPr>
            <a:r>
              <a:rPr lang="ru-RU" dirty="0" err="1">
                <a:solidFill>
                  <a:schemeClr val="tx1"/>
                </a:solidFill>
              </a:rPr>
              <a:t>Геопозиция</a:t>
            </a:r>
            <a:r>
              <a:rPr lang="ru-RU" dirty="0">
                <a:solidFill>
                  <a:schemeClr val="tx1"/>
                </a:solidFill>
              </a:rPr>
              <a:t> друзей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</a:rPr>
              <a:t>Взаимодействие пользователей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</a:rPr>
              <a:t>Соц. сеть нового типа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43119" y="1783491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143119" y="3266695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AAD3BCA-E6E7-E5DC-36B0-3326847CB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F0F28F-94F2-2479-B9F8-A746F2E2ED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20182F0-D40E-FE48-D546-9BD12AA01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AF3182-2869-00F9-113C-AB8461AEF4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4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89709AC4-D0C7-9597-F8D7-FBCE4B6945FA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EC06BF-5A83-9FC9-5E45-6103FDD29A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нимок экрана, карт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40BBF9D-D728-9718-312F-E806B82640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9224" y="643066"/>
            <a:ext cx="2636152" cy="42412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499200" y="433306"/>
            <a:ext cx="2145600" cy="6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2534100" y="1228724"/>
            <a:ext cx="6221400" cy="37576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Жители крупных городов, владельцы смартфонов, которые интересуются мероприятиями – выставками, концертами и </a:t>
            </a:r>
            <a:r>
              <a:rPr lang="ru-RU" dirty="0" err="1">
                <a:solidFill>
                  <a:schemeClr val="dk1"/>
                </a:solidFill>
              </a:rPr>
              <a:t>т.д</a:t>
            </a:r>
            <a:r>
              <a:rPr lang="ru-RU" dirty="0">
                <a:solidFill>
                  <a:schemeClr val="dk1"/>
                </a:solidFill>
              </a:rPr>
              <a:t>, организаторы событий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В России проводится более 300 тысяч мероприятий в год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Оценка рынка пользователей сверху </a:t>
            </a:r>
            <a:r>
              <a:rPr lang="ru-RU" dirty="0">
                <a:solidFill>
                  <a:schemeClr val="dk1"/>
                </a:solidFill>
              </a:rPr>
              <a:t>– до 15млн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Почему мы получим свою долю рынка? Не существует реш</a:t>
            </a:r>
            <a:r>
              <a:rPr lang="ru-RU" dirty="0" err="1">
                <a:solidFill>
                  <a:schemeClr val="dk1"/>
                </a:solidFill>
              </a:rPr>
              <a:t>ен</a:t>
            </a:r>
            <a:r>
              <a:rPr lang="ru" dirty="0">
                <a:solidFill>
                  <a:schemeClr val="dk1"/>
                </a:solidFill>
              </a:rPr>
              <a:t>ий, которые эффективно решают поставленные проблемы.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dk1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Данные взяты с википедии, </a:t>
            </a:r>
            <a:r>
              <a:rPr lang="en-US" dirty="0">
                <a:solidFill>
                  <a:schemeClr val="dk1"/>
                </a:solidFill>
              </a:rPr>
              <a:t>spbcult.ru</a:t>
            </a:r>
            <a:endParaRPr dirty="0"/>
          </a:p>
        </p:txBody>
      </p:sp>
      <p:sp>
        <p:nvSpPr>
          <p:cNvPr id="80" name="Google Shape;80;p16"/>
          <p:cNvSpPr/>
          <p:nvPr/>
        </p:nvSpPr>
        <p:spPr>
          <a:xfrm>
            <a:off x="307446" y="22660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8DBE134-F926-C390-57A9-3D3AFB718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1F98A8-14F8-AE0D-5A02-0BDCF50F7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750725A-0673-4230-1EA7-4F0EDF86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D8313F-F65E-F91A-5FD9-75A0509087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6B8C0321-860C-7C9F-B076-D784B1B25C22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CD6EBB-626D-B39F-2EBE-ED63AE9725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32030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Сравнение с конкурентами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2537819" y="1155938"/>
            <a:ext cx="5932800" cy="7472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Конкуренты: Яндекс афиша, </a:t>
            </a:r>
            <a:r>
              <a:rPr lang="en-US" dirty="0" err="1">
                <a:solidFill>
                  <a:schemeClr val="dk1"/>
                </a:solidFill>
              </a:rPr>
              <a:t>Kudago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Афиша.ру</a:t>
            </a:r>
            <a:r>
              <a:rPr lang="ru-RU" dirty="0">
                <a:solidFill>
                  <a:schemeClr val="dk1"/>
                </a:solidFill>
              </a:rPr>
              <a:t> (в таблице – афиши)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Zenly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Isharing</a:t>
            </a:r>
            <a:r>
              <a:rPr lang="ru-RU" dirty="0">
                <a:solidFill>
                  <a:schemeClr val="dk1"/>
                </a:solidFill>
              </a:rPr>
              <a:t> (в таблице – карты)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87" name="Google Shape;87;p17"/>
          <p:cNvSpPr/>
          <p:nvPr/>
        </p:nvSpPr>
        <p:spPr>
          <a:xfrm>
            <a:off x="311700" y="22486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4B2CD59-2591-AA91-6E67-C1F1DFEDD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093119" cy="65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13B4A5-7668-B5BD-44AB-92AF975C76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B0BB761-6D17-24FC-B128-52A24D596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B34D8B-1283-4884-8475-FC843FF5EC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6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7EEEAD4C-BD5A-7375-E5A4-340EF0DB7DE5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50578B-B314-83B7-78A4-16F1F50544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102C4273-09B8-E079-4D09-D88E70691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05693"/>
              </p:ext>
            </p:extLst>
          </p:nvPr>
        </p:nvGraphicFramePr>
        <p:xfrm>
          <a:off x="2570919" y="1946437"/>
          <a:ext cx="6096000" cy="2559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4241765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2436808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861632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9619924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r>
                        <a:rPr lang="ru-RU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Наш 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Афиши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Карты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563828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r>
                        <a:rPr lang="ru-RU" dirty="0"/>
                        <a:t>Поиск событий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8749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r>
                        <a:rPr lang="ru-RU" dirty="0"/>
                        <a:t>Рекомендации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44888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r>
                        <a:rPr lang="ru-RU" dirty="0"/>
                        <a:t>Совместный поиск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47791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r>
                        <a:rPr lang="ru-RU" dirty="0" err="1"/>
                        <a:t>Геопозиция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75964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r>
                        <a:rPr lang="ru-RU" dirty="0"/>
                        <a:t>Элемент </a:t>
                      </a:r>
                      <a:r>
                        <a:rPr lang="ru-RU" dirty="0" err="1"/>
                        <a:t>соц.сети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071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2892900" y="294150"/>
            <a:ext cx="335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Бизнес модель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478244" y="1013102"/>
            <a:ext cx="6443100" cy="3836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+mn-lt"/>
              </a:rPr>
              <a:t>Модель монетизации: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tx1"/>
              </a:solidFill>
              <a:latin typeface="+mn-lt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tx1"/>
                </a:solidFill>
                <a:latin typeface="+mn-lt"/>
              </a:rPr>
              <a:t>Партнеры-организаторы платят агентское вознаграждение за привлеченную аудиторию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tx1"/>
                </a:solidFill>
                <a:latin typeface="+mn-lt"/>
              </a:rPr>
              <a:t>Нативная реклама в приложении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tx1"/>
              </a:solidFill>
              <a:latin typeface="+mn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+mn-lt"/>
              </a:rPr>
              <a:t>Каналы продвижения: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tx1"/>
              </a:solidFill>
              <a:latin typeface="+mn-lt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М</a:t>
            </a:r>
            <a:r>
              <a:rPr lang="ru-RU" sz="1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агазины приложений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Социальные сети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Я</a:t>
            </a:r>
            <a:r>
              <a:rPr lang="ru-RU" sz="18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ндекс.директ</a:t>
            </a:r>
            <a:endParaRPr lang="ru-RU" sz="18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Сарафанное радио</a:t>
            </a:r>
            <a:endParaRPr lang="ru" sz="18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" dirty="0">
              <a:solidFill>
                <a:schemeClr val="tx1"/>
              </a:solidFill>
              <a:latin typeface="+mn-lt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222656" y="1998900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222656" y="3326720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7A5BF5B-512C-E07D-311E-451C4AFA1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78A9C-833A-B09F-8D52-B7F63D15AD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B5BF1FF-9F83-36C9-B1D2-16011D1E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3CE4B4-AA42-45AB-5021-23036B9B52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7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E7BA4F71-06B8-7883-BBC7-A49B1A3B54AA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12E17F-FFC1-6D51-FC6E-CDD0529A2C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2546400" y="329400"/>
            <a:ext cx="405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Unit Economics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2546400" y="1092994"/>
            <a:ext cx="6198900" cy="3900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CAC </a:t>
            </a:r>
            <a:r>
              <a:rPr lang="en-US" dirty="0">
                <a:solidFill>
                  <a:schemeClr val="dk1"/>
                </a:solidFill>
              </a:rPr>
              <a:t>– 1$</a:t>
            </a: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APC</a:t>
            </a:r>
            <a:r>
              <a:rPr lang="en-US" dirty="0">
                <a:solidFill>
                  <a:schemeClr val="dk1"/>
                </a:solidFill>
              </a:rPr>
              <a:t> - 3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AvPrice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2</a:t>
            </a:r>
            <a:r>
              <a:rPr lang="en-US" dirty="0">
                <a:solidFill>
                  <a:schemeClr val="dk1"/>
                </a:solidFill>
              </a:rPr>
              <a:t>$</a:t>
            </a:r>
            <a:r>
              <a:rPr lang="ru-RU" dirty="0">
                <a:solidFill>
                  <a:schemeClr val="dk1"/>
                </a:solidFill>
              </a:rPr>
              <a:t> - агентское вознаграждение за продажу билета на мероприятие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COGs</a:t>
            </a:r>
            <a:r>
              <a:rPr lang="en-US" dirty="0">
                <a:solidFill>
                  <a:schemeClr val="dk1"/>
                </a:solidFill>
              </a:rPr>
              <a:t> – 0.</a:t>
            </a:r>
            <a:r>
              <a:rPr lang="ru-RU" dirty="0">
                <a:solidFill>
                  <a:schemeClr val="dk1"/>
                </a:solidFill>
              </a:rPr>
              <a:t>5</a:t>
            </a:r>
            <a:r>
              <a:rPr lang="en-US" dirty="0">
                <a:solidFill>
                  <a:schemeClr val="dk1"/>
                </a:solidFill>
              </a:rPr>
              <a:t>$</a:t>
            </a:r>
            <a:r>
              <a:rPr lang="ru-RU" dirty="0">
                <a:solidFill>
                  <a:schemeClr val="dk1"/>
                </a:solidFill>
              </a:rPr>
              <a:t> - поддержка инфраструктуры + налог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LT – 2 месяца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" dirty="0">
                <a:solidFill>
                  <a:schemeClr val="dk1"/>
                </a:solidFill>
              </a:rPr>
              <a:t>	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2" name="Google Shape;102;p19"/>
          <p:cNvSpPr/>
          <p:nvPr/>
        </p:nvSpPr>
        <p:spPr>
          <a:xfrm>
            <a:off x="420696" y="2152128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E94D13E-0E88-8A25-630D-AEBD58CC6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DFD7E6-F2B8-670D-EFAC-61731C6444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CE0D2C1-D15F-0F09-3372-B4145E9F7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F897A-5105-BEFB-9A71-37EC9F151E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8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4C4DE5D5-2672-905E-9CC5-63202AFFD28C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27CE02-FC5A-F01A-6E88-EE1B6A0790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2403150" y="329869"/>
            <a:ext cx="433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Traction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2403150" y="1219949"/>
            <a:ext cx="5626425" cy="33377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</a:rPr>
              <a:t>Результаты в проекте на текущий момент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tx1"/>
              </a:solidFill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tx1"/>
                </a:solidFill>
              </a:rPr>
              <a:t>Сформулирована гипотеза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tx1"/>
                </a:solidFill>
              </a:rPr>
              <a:t>Проведено интервью для подтверждения гипотезы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tx1"/>
                </a:solidFill>
              </a:rPr>
              <a:t>Проведен анализ решений конкурентов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tx1"/>
                </a:solidFill>
              </a:rPr>
              <a:t>Гипотеза разложена на стек технологий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Просчитана юнит-экономика</a:t>
            </a:r>
            <a:endParaRPr lang="ru" dirty="0">
              <a:solidFill>
                <a:schemeClr val="tx1"/>
              </a:solidFill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26549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F29E2B5-F98C-3B26-DBCD-60692D756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0F02DC-C17E-65C8-5E01-BB7031FA9E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19322D0-13EB-91E6-BAFF-E3A35E668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63E282-BB87-2351-249F-854982ACB2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9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503FFB17-9BC3-D2B6-7C66-A8B540F12322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56B508-47A5-BAA5-74EE-38FDB923F0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2749650" y="137191"/>
            <a:ext cx="364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Планы на 3 года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2475974" y="1520365"/>
            <a:ext cx="6514500" cy="31356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116" name="Google Shape;116;p21"/>
          <p:cNvSpPr/>
          <p:nvPr/>
        </p:nvSpPr>
        <p:spPr>
          <a:xfrm>
            <a:off x="363321" y="2285978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769E2C1-56AE-B9D5-F4F5-9CA9E7F8E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7746E6-2A16-5EBD-CA58-DAD49754E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539D872-C479-E4CF-A2BF-17FFBA3A3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312746-F7B6-273C-89D6-85C298D04A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10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BE2F491B-EB3A-CEC1-F6A6-376983CBE3AE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3B986F-0B25-B5D7-52EB-E006A19D93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  <p:grpSp>
        <p:nvGrpSpPr>
          <p:cNvPr id="166" name="Google Shape;58;p15">
            <a:extLst>
              <a:ext uri="{FF2B5EF4-FFF2-40B4-BE49-F238E27FC236}">
                <a16:creationId xmlns:a16="http://schemas.microsoft.com/office/drawing/2014/main" id="{63025071-B9BD-CBE1-83CB-D988A379840B}"/>
              </a:ext>
            </a:extLst>
          </p:cNvPr>
          <p:cNvGrpSpPr/>
          <p:nvPr/>
        </p:nvGrpSpPr>
        <p:grpSpPr>
          <a:xfrm>
            <a:off x="5673518" y="4026813"/>
            <a:ext cx="2078594" cy="979496"/>
            <a:chOff x="2723278" y="3623609"/>
            <a:chExt cx="2078594" cy="979496"/>
          </a:xfrm>
        </p:grpSpPr>
        <p:sp>
          <p:nvSpPr>
            <p:cNvPr id="212" name="Google Shape;59;p15">
              <a:extLst>
                <a:ext uri="{FF2B5EF4-FFF2-40B4-BE49-F238E27FC236}">
                  <a16:creationId xmlns:a16="http://schemas.microsoft.com/office/drawing/2014/main" id="{B23E5355-3103-F72A-12AF-1BF7CC2456A0}"/>
                </a:ext>
              </a:extLst>
            </p:cNvPr>
            <p:cNvSpPr/>
            <p:nvPr/>
          </p:nvSpPr>
          <p:spPr>
            <a:xfrm>
              <a:off x="2723278" y="3642186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28" y="0"/>
                  </a:moveTo>
                  <a:cubicBezTo>
                    <a:pt x="16310" y="0"/>
                    <a:pt x="14715" y="1511"/>
                    <a:pt x="14657" y="3432"/>
                  </a:cubicBezTo>
                  <a:lnTo>
                    <a:pt x="14348" y="12588"/>
                  </a:lnTo>
                  <a:cubicBezTo>
                    <a:pt x="14312" y="13696"/>
                    <a:pt x="13396" y="14565"/>
                    <a:pt x="12283" y="14565"/>
                  </a:cubicBezTo>
                  <a:cubicBezTo>
                    <a:pt x="12261" y="14565"/>
                    <a:pt x="12239" y="14565"/>
                    <a:pt x="12216" y="14564"/>
                  </a:cubicBezTo>
                  <a:lnTo>
                    <a:pt x="8871" y="14457"/>
                  </a:lnTo>
                  <a:cubicBezTo>
                    <a:pt x="8121" y="14433"/>
                    <a:pt x="7466" y="14004"/>
                    <a:pt x="7132" y="13397"/>
                  </a:cubicBezTo>
                  <a:cubicBezTo>
                    <a:pt x="6501" y="12302"/>
                    <a:pt x="5334" y="11540"/>
                    <a:pt x="3965" y="11492"/>
                  </a:cubicBezTo>
                  <a:cubicBezTo>
                    <a:pt x="3921" y="11491"/>
                    <a:pt x="3877" y="11490"/>
                    <a:pt x="3833" y="11490"/>
                  </a:cubicBezTo>
                  <a:cubicBezTo>
                    <a:pt x="1808" y="11490"/>
                    <a:pt x="130" y="13084"/>
                    <a:pt x="60" y="15100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50" y="18958"/>
                    <a:pt x="3784" y="18959"/>
                    <a:pt x="3818" y="18959"/>
                  </a:cubicBezTo>
                  <a:cubicBezTo>
                    <a:pt x="5145" y="18959"/>
                    <a:pt x="6317" y="18288"/>
                    <a:pt x="7001" y="17267"/>
                  </a:cubicBezTo>
                  <a:cubicBezTo>
                    <a:pt x="7371" y="16689"/>
                    <a:pt x="8020" y="16325"/>
                    <a:pt x="8743" y="16325"/>
                  </a:cubicBezTo>
                  <a:cubicBezTo>
                    <a:pt x="8765" y="16325"/>
                    <a:pt x="8788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10"/>
                    <a:pt x="14157" y="18541"/>
                  </a:cubicBezTo>
                  <a:lnTo>
                    <a:pt x="14097" y="20469"/>
                  </a:lnTo>
                  <a:cubicBezTo>
                    <a:pt x="14026" y="22434"/>
                    <a:pt x="15586" y="24077"/>
                    <a:pt x="17562" y="24137"/>
                  </a:cubicBezTo>
                  <a:lnTo>
                    <a:pt x="47459" y="25125"/>
                  </a:lnTo>
                  <a:cubicBezTo>
                    <a:pt x="47496" y="25126"/>
                    <a:pt x="47533" y="25126"/>
                    <a:pt x="47570" y="25126"/>
                  </a:cubicBezTo>
                  <a:cubicBezTo>
                    <a:pt x="49509" y="25126"/>
                    <a:pt x="51103" y="23612"/>
                    <a:pt x="51174" y="21696"/>
                  </a:cubicBezTo>
                  <a:lnTo>
                    <a:pt x="51733" y="4646"/>
                  </a:lnTo>
                  <a:cubicBezTo>
                    <a:pt x="51793" y="2693"/>
                    <a:pt x="50245" y="1050"/>
                    <a:pt x="48257" y="979"/>
                  </a:cubicBezTo>
                  <a:lnTo>
                    <a:pt x="18360" y="3"/>
                  </a:lnTo>
                  <a:cubicBezTo>
                    <a:pt x="18316" y="1"/>
                    <a:pt x="18271" y="0"/>
                    <a:pt x="18228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3" name="Google Shape;60;p15">
              <a:extLst>
                <a:ext uri="{FF2B5EF4-FFF2-40B4-BE49-F238E27FC236}">
                  <a16:creationId xmlns:a16="http://schemas.microsoft.com/office/drawing/2014/main" id="{D6DEBFA6-358C-895C-922C-E38E24686253}"/>
                </a:ext>
              </a:extLst>
            </p:cNvPr>
            <p:cNvSpPr/>
            <p:nvPr/>
          </p:nvSpPr>
          <p:spPr>
            <a:xfrm>
              <a:off x="4624272" y="3879385"/>
              <a:ext cx="177598" cy="256288"/>
            </a:xfrm>
            <a:custGeom>
              <a:avLst/>
              <a:gdLst/>
              <a:ahLst/>
              <a:cxnLst/>
              <a:rect l="l" t="t" r="r" b="b"/>
              <a:pathLst>
                <a:path w="4644" h="6025" extrusionOk="0">
                  <a:moveTo>
                    <a:pt x="0" y="0"/>
                  </a:moveTo>
                  <a:lnTo>
                    <a:pt x="0" y="6025"/>
                  </a:lnTo>
                  <a:lnTo>
                    <a:pt x="1643" y="6025"/>
                  </a:lnTo>
                  <a:cubicBezTo>
                    <a:pt x="3298" y="6025"/>
                    <a:pt x="4643" y="4668"/>
                    <a:pt x="4643" y="3013"/>
                  </a:cubicBezTo>
                  <a:cubicBezTo>
                    <a:pt x="4643" y="2179"/>
                    <a:pt x="4310" y="1429"/>
                    <a:pt x="3762" y="893"/>
                  </a:cubicBezTo>
                  <a:cubicBezTo>
                    <a:pt x="3215" y="346"/>
                    <a:pt x="2465" y="0"/>
                    <a:pt x="1643" y="0"/>
                  </a:cubicBezTo>
                  <a:close/>
                </a:path>
              </a:pathLst>
            </a:custGeom>
            <a:solidFill>
              <a:srgbClr val="6571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4" name="Google Shape;61;p15">
              <a:extLst>
                <a:ext uri="{FF2B5EF4-FFF2-40B4-BE49-F238E27FC236}">
                  <a16:creationId xmlns:a16="http://schemas.microsoft.com/office/drawing/2014/main" id="{8ABF9217-D1D9-3345-2EBA-5268719AAB42}"/>
                </a:ext>
              </a:extLst>
            </p:cNvPr>
            <p:cNvSpPr/>
            <p:nvPr/>
          </p:nvSpPr>
          <p:spPr>
            <a:xfrm>
              <a:off x="2725573" y="3624059"/>
              <a:ext cx="1939698" cy="923901"/>
            </a:xfrm>
            <a:custGeom>
              <a:avLst/>
              <a:gdLst/>
              <a:ahLst/>
              <a:cxnLst/>
              <a:rect l="l" t="t" r="r" b="b"/>
              <a:pathLst>
                <a:path w="50721" h="24159" extrusionOk="0">
                  <a:moveTo>
                    <a:pt x="17597" y="0"/>
                  </a:moveTo>
                  <a:cubicBezTo>
                    <a:pt x="15633" y="0"/>
                    <a:pt x="14037" y="1596"/>
                    <a:pt x="14037" y="3548"/>
                  </a:cubicBezTo>
                  <a:lnTo>
                    <a:pt x="14037" y="12716"/>
                  </a:lnTo>
                  <a:cubicBezTo>
                    <a:pt x="14037" y="13847"/>
                    <a:pt x="13121" y="14764"/>
                    <a:pt x="11990" y="14764"/>
                  </a:cubicBezTo>
                  <a:lnTo>
                    <a:pt x="8692" y="14764"/>
                  </a:lnTo>
                  <a:cubicBezTo>
                    <a:pt x="7941" y="14764"/>
                    <a:pt x="7287" y="14359"/>
                    <a:pt x="6929" y="13764"/>
                  </a:cubicBezTo>
                  <a:cubicBezTo>
                    <a:pt x="6275" y="12681"/>
                    <a:pt x="5084" y="11966"/>
                    <a:pt x="3739" y="11966"/>
                  </a:cubicBezTo>
                  <a:cubicBezTo>
                    <a:pt x="1679" y="11966"/>
                    <a:pt x="0" y="13633"/>
                    <a:pt x="0" y="15693"/>
                  </a:cubicBezTo>
                  <a:cubicBezTo>
                    <a:pt x="0" y="17753"/>
                    <a:pt x="1679" y="19431"/>
                    <a:pt x="3739" y="19431"/>
                  </a:cubicBezTo>
                  <a:cubicBezTo>
                    <a:pt x="5084" y="19431"/>
                    <a:pt x="6275" y="18705"/>
                    <a:pt x="6929" y="17633"/>
                  </a:cubicBezTo>
                  <a:cubicBezTo>
                    <a:pt x="7287" y="17026"/>
                    <a:pt x="7941" y="16633"/>
                    <a:pt x="8692" y="16633"/>
                  </a:cubicBezTo>
                  <a:lnTo>
                    <a:pt x="11990" y="16633"/>
                  </a:lnTo>
                  <a:cubicBezTo>
                    <a:pt x="13121" y="16633"/>
                    <a:pt x="14037" y="17538"/>
                    <a:pt x="14037" y="18669"/>
                  </a:cubicBezTo>
                  <a:lnTo>
                    <a:pt x="14037" y="20598"/>
                  </a:lnTo>
                  <a:cubicBezTo>
                    <a:pt x="14037" y="22563"/>
                    <a:pt x="15633" y="24158"/>
                    <a:pt x="17597" y="24158"/>
                  </a:cubicBezTo>
                  <a:lnTo>
                    <a:pt x="47173" y="24158"/>
                  </a:lnTo>
                  <a:cubicBezTo>
                    <a:pt x="49137" y="24158"/>
                    <a:pt x="50721" y="22563"/>
                    <a:pt x="50721" y="20598"/>
                  </a:cubicBezTo>
                  <a:lnTo>
                    <a:pt x="50721" y="3548"/>
                  </a:lnTo>
                  <a:cubicBezTo>
                    <a:pt x="50721" y="1596"/>
                    <a:pt x="49137" y="0"/>
                    <a:pt x="47173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5" name="Google Shape;62;p15">
              <a:extLst>
                <a:ext uri="{FF2B5EF4-FFF2-40B4-BE49-F238E27FC236}">
                  <a16:creationId xmlns:a16="http://schemas.microsoft.com/office/drawing/2014/main" id="{F1EA617B-CB61-7FA1-35F9-21B02FB49D14}"/>
                </a:ext>
              </a:extLst>
            </p:cNvPr>
            <p:cNvSpPr/>
            <p:nvPr/>
          </p:nvSpPr>
          <p:spPr>
            <a:xfrm>
              <a:off x="2752419" y="4108053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6" name="Google Shape;63;p15">
              <a:extLst>
                <a:ext uri="{FF2B5EF4-FFF2-40B4-BE49-F238E27FC236}">
                  <a16:creationId xmlns:a16="http://schemas.microsoft.com/office/drawing/2014/main" id="{102365F3-62F6-F870-C398-A019DDE7035C}"/>
                </a:ext>
              </a:extLst>
            </p:cNvPr>
            <p:cNvSpPr/>
            <p:nvPr/>
          </p:nvSpPr>
          <p:spPr>
            <a:xfrm>
              <a:off x="3195458" y="3654023"/>
              <a:ext cx="1606414" cy="368715"/>
            </a:xfrm>
            <a:custGeom>
              <a:avLst/>
              <a:gdLst/>
              <a:ahLst/>
              <a:cxnLst/>
              <a:rect l="l" t="t" r="r" b="b"/>
              <a:pathLst>
                <a:path w="42006" h="8668" extrusionOk="0">
                  <a:moveTo>
                    <a:pt x="3001" y="0"/>
                  </a:moveTo>
                  <a:cubicBezTo>
                    <a:pt x="1465" y="0"/>
                    <a:pt x="191" y="1155"/>
                    <a:pt x="12" y="2655"/>
                  </a:cubicBezTo>
                  <a:cubicBezTo>
                    <a:pt x="0" y="2774"/>
                    <a:pt x="0" y="2893"/>
                    <a:pt x="0" y="3012"/>
                  </a:cubicBezTo>
                  <a:cubicBezTo>
                    <a:pt x="0" y="4667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89" y="6358"/>
                    <a:pt x="41124" y="6894"/>
                  </a:cubicBezTo>
                  <a:cubicBezTo>
                    <a:pt x="41589" y="7358"/>
                    <a:pt x="41898" y="7977"/>
                    <a:pt x="41982" y="8668"/>
                  </a:cubicBezTo>
                  <a:lnTo>
                    <a:pt x="42005" y="8311"/>
                  </a:lnTo>
                  <a:lnTo>
                    <a:pt x="42005" y="3012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89" y="345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7" name="Google Shape;64;p15">
              <a:extLst>
                <a:ext uri="{FF2B5EF4-FFF2-40B4-BE49-F238E27FC236}">
                  <a16:creationId xmlns:a16="http://schemas.microsoft.com/office/drawing/2014/main" id="{417BFE73-60BF-45B4-E372-0CBD8F9E978F}"/>
                </a:ext>
              </a:extLst>
            </p:cNvPr>
            <p:cNvSpPr/>
            <p:nvPr/>
          </p:nvSpPr>
          <p:spPr>
            <a:xfrm>
              <a:off x="3195458" y="3623609"/>
              <a:ext cx="1606414" cy="383943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1346" y="1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59"/>
                    <a:pt x="41124" y="6906"/>
                  </a:cubicBezTo>
                  <a:cubicBezTo>
                    <a:pt x="41672" y="7442"/>
                    <a:pt x="42005" y="8192"/>
                    <a:pt x="42005" y="9026"/>
                  </a:cubicBezTo>
                  <a:lnTo>
                    <a:pt x="42005" y="3013"/>
                  </a:lnTo>
                  <a:cubicBezTo>
                    <a:pt x="42005" y="2180"/>
                    <a:pt x="41672" y="1429"/>
                    <a:pt x="41124" y="882"/>
                  </a:cubicBezTo>
                  <a:cubicBezTo>
                    <a:pt x="40577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8" name="Google Shape;65;p15">
              <a:extLst>
                <a:ext uri="{FF2B5EF4-FFF2-40B4-BE49-F238E27FC236}">
                  <a16:creationId xmlns:a16="http://schemas.microsoft.com/office/drawing/2014/main" id="{E110A307-0CC2-FBD9-BC5C-79C7EF2A4F98}"/>
                </a:ext>
              </a:extLst>
            </p:cNvPr>
            <p:cNvSpPr txBox="1"/>
            <p:nvPr/>
          </p:nvSpPr>
          <p:spPr>
            <a:xfrm>
              <a:off x="3180563" y="3956726"/>
              <a:ext cx="1544213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Масштабирование на мировой рынок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9" name="Google Shape;66;p15">
              <a:extLst>
                <a:ext uri="{FF2B5EF4-FFF2-40B4-BE49-F238E27FC236}">
                  <a16:creationId xmlns:a16="http://schemas.microsoft.com/office/drawing/2014/main" id="{1F2A4A3F-488A-F01A-E978-889325BB979C}"/>
                </a:ext>
              </a:extLst>
            </p:cNvPr>
            <p:cNvSpPr txBox="1"/>
            <p:nvPr/>
          </p:nvSpPr>
          <p:spPr>
            <a:xfrm>
              <a:off x="3195450" y="36238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Q1</a:t>
              </a:r>
              <a:r>
                <a:rPr lang="ru-RU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2026</a:t>
              </a:r>
              <a:endParaRPr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7" name="Google Shape;67;p15">
            <a:extLst>
              <a:ext uri="{FF2B5EF4-FFF2-40B4-BE49-F238E27FC236}">
                <a16:creationId xmlns:a16="http://schemas.microsoft.com/office/drawing/2014/main" id="{91C24F61-6912-153A-DD74-501C69BF0361}"/>
              </a:ext>
            </a:extLst>
          </p:cNvPr>
          <p:cNvGrpSpPr/>
          <p:nvPr/>
        </p:nvGrpSpPr>
        <p:grpSpPr>
          <a:xfrm>
            <a:off x="5673518" y="2790629"/>
            <a:ext cx="2078594" cy="979041"/>
            <a:chOff x="2723278" y="2387425"/>
            <a:chExt cx="2078594" cy="979041"/>
          </a:xfrm>
        </p:grpSpPr>
        <p:sp>
          <p:nvSpPr>
            <p:cNvPr id="204" name="Google Shape;68;p15">
              <a:extLst>
                <a:ext uri="{FF2B5EF4-FFF2-40B4-BE49-F238E27FC236}">
                  <a16:creationId xmlns:a16="http://schemas.microsoft.com/office/drawing/2014/main" id="{E8F150BB-8C65-C4E9-8127-531DAAE6DE08}"/>
                </a:ext>
              </a:extLst>
            </p:cNvPr>
            <p:cNvSpPr/>
            <p:nvPr/>
          </p:nvSpPr>
          <p:spPr>
            <a:xfrm>
              <a:off x="2723278" y="240554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49" y="1"/>
                  </a:moveTo>
                  <a:cubicBezTo>
                    <a:pt x="16321" y="1"/>
                    <a:pt x="14715" y="1515"/>
                    <a:pt x="14657" y="3431"/>
                  </a:cubicBezTo>
                  <a:lnTo>
                    <a:pt x="14348" y="12599"/>
                  </a:lnTo>
                  <a:cubicBezTo>
                    <a:pt x="14312" y="13708"/>
                    <a:pt x="13396" y="14577"/>
                    <a:pt x="12283" y="14577"/>
                  </a:cubicBezTo>
                  <a:cubicBezTo>
                    <a:pt x="12261" y="14577"/>
                    <a:pt x="12239" y="14576"/>
                    <a:pt x="12216" y="14576"/>
                  </a:cubicBezTo>
                  <a:lnTo>
                    <a:pt x="8871" y="14468"/>
                  </a:lnTo>
                  <a:cubicBezTo>
                    <a:pt x="8121" y="14433"/>
                    <a:pt x="7466" y="14016"/>
                    <a:pt x="7132" y="13397"/>
                  </a:cubicBezTo>
                  <a:cubicBezTo>
                    <a:pt x="6501" y="12301"/>
                    <a:pt x="5334" y="11539"/>
                    <a:pt x="3965" y="11504"/>
                  </a:cubicBezTo>
                  <a:cubicBezTo>
                    <a:pt x="3921" y="11502"/>
                    <a:pt x="3876" y="11501"/>
                    <a:pt x="3832" y="11501"/>
                  </a:cubicBezTo>
                  <a:cubicBezTo>
                    <a:pt x="1807" y="11501"/>
                    <a:pt x="130" y="13084"/>
                    <a:pt x="60" y="15099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60" y="18959"/>
                    <a:pt x="3806" y="18959"/>
                    <a:pt x="3850" y="18959"/>
                  </a:cubicBezTo>
                  <a:cubicBezTo>
                    <a:pt x="5164" y="18959"/>
                    <a:pt x="6322" y="18291"/>
                    <a:pt x="7001" y="17266"/>
                  </a:cubicBezTo>
                  <a:cubicBezTo>
                    <a:pt x="7371" y="16700"/>
                    <a:pt x="8021" y="16325"/>
                    <a:pt x="8745" y="16325"/>
                  </a:cubicBezTo>
                  <a:cubicBezTo>
                    <a:pt x="8767" y="16325"/>
                    <a:pt x="8789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21"/>
                    <a:pt x="14157" y="18540"/>
                  </a:cubicBezTo>
                  <a:lnTo>
                    <a:pt x="14097" y="20481"/>
                  </a:lnTo>
                  <a:cubicBezTo>
                    <a:pt x="14026" y="22434"/>
                    <a:pt x="15586" y="24077"/>
                    <a:pt x="17562" y="24148"/>
                  </a:cubicBezTo>
                  <a:lnTo>
                    <a:pt x="47459" y="25124"/>
                  </a:lnTo>
                  <a:cubicBezTo>
                    <a:pt x="47503" y="25126"/>
                    <a:pt x="47548" y="25127"/>
                    <a:pt x="47592" y="25127"/>
                  </a:cubicBezTo>
                  <a:cubicBezTo>
                    <a:pt x="49520" y="25127"/>
                    <a:pt x="51104" y="23616"/>
                    <a:pt x="51174" y="21695"/>
                  </a:cubicBezTo>
                  <a:lnTo>
                    <a:pt x="51733" y="4658"/>
                  </a:lnTo>
                  <a:cubicBezTo>
                    <a:pt x="51793" y="2693"/>
                    <a:pt x="50245" y="1050"/>
                    <a:pt x="48257" y="991"/>
                  </a:cubicBezTo>
                  <a:lnTo>
                    <a:pt x="18360" y="2"/>
                  </a:lnTo>
                  <a:cubicBezTo>
                    <a:pt x="18323" y="1"/>
                    <a:pt x="18286" y="1"/>
                    <a:pt x="18249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5" name="Google Shape;69;p15">
              <a:extLst>
                <a:ext uri="{FF2B5EF4-FFF2-40B4-BE49-F238E27FC236}">
                  <a16:creationId xmlns:a16="http://schemas.microsoft.com/office/drawing/2014/main" id="{8EBEB9D6-8DA0-178C-3F82-C328C37FDC7B}"/>
                </a:ext>
              </a:extLst>
            </p:cNvPr>
            <p:cNvSpPr/>
            <p:nvPr/>
          </p:nvSpPr>
          <p:spPr>
            <a:xfrm>
              <a:off x="4624272" y="264341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0" y="1"/>
                  </a:moveTo>
                  <a:lnTo>
                    <a:pt x="0" y="6014"/>
                  </a:lnTo>
                  <a:lnTo>
                    <a:pt x="1643" y="6014"/>
                  </a:lnTo>
                  <a:cubicBezTo>
                    <a:pt x="3298" y="6014"/>
                    <a:pt x="4643" y="4668"/>
                    <a:pt x="4643" y="3001"/>
                  </a:cubicBezTo>
                  <a:cubicBezTo>
                    <a:pt x="4643" y="2180"/>
                    <a:pt x="4310" y="1430"/>
                    <a:pt x="3762" y="882"/>
                  </a:cubicBezTo>
                  <a:cubicBezTo>
                    <a:pt x="3215" y="334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1B1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6" name="Google Shape;70;p15">
              <a:extLst>
                <a:ext uri="{FF2B5EF4-FFF2-40B4-BE49-F238E27FC236}">
                  <a16:creationId xmlns:a16="http://schemas.microsoft.com/office/drawing/2014/main" id="{FD5EAB5A-C5AB-1C52-7D9D-A3A9B255E881}"/>
                </a:ext>
              </a:extLst>
            </p:cNvPr>
            <p:cNvSpPr/>
            <p:nvPr/>
          </p:nvSpPr>
          <p:spPr>
            <a:xfrm>
              <a:off x="2725573" y="2387840"/>
              <a:ext cx="1939698" cy="923442"/>
            </a:xfrm>
            <a:custGeom>
              <a:avLst/>
              <a:gdLst/>
              <a:ahLst/>
              <a:cxnLst/>
              <a:rect l="l" t="t" r="r" b="b"/>
              <a:pathLst>
                <a:path w="50721" h="24147" extrusionOk="0">
                  <a:moveTo>
                    <a:pt x="17597" y="1"/>
                  </a:moveTo>
                  <a:cubicBezTo>
                    <a:pt x="15633" y="1"/>
                    <a:pt x="14037" y="1585"/>
                    <a:pt x="14037" y="3549"/>
                  </a:cubicBezTo>
                  <a:lnTo>
                    <a:pt x="14037" y="12717"/>
                  </a:lnTo>
                  <a:cubicBezTo>
                    <a:pt x="14037" y="13848"/>
                    <a:pt x="13121" y="14765"/>
                    <a:pt x="11990" y="14765"/>
                  </a:cubicBezTo>
                  <a:lnTo>
                    <a:pt x="8692" y="14765"/>
                  </a:lnTo>
                  <a:cubicBezTo>
                    <a:pt x="7941" y="14765"/>
                    <a:pt x="7287" y="14360"/>
                    <a:pt x="6929" y="13753"/>
                  </a:cubicBezTo>
                  <a:cubicBezTo>
                    <a:pt x="6275" y="12681"/>
                    <a:pt x="5084" y="11955"/>
                    <a:pt x="3739" y="11955"/>
                  </a:cubicBezTo>
                  <a:cubicBezTo>
                    <a:pt x="1679" y="11955"/>
                    <a:pt x="0" y="13634"/>
                    <a:pt x="0" y="15693"/>
                  </a:cubicBezTo>
                  <a:cubicBezTo>
                    <a:pt x="0" y="17753"/>
                    <a:pt x="1679" y="19420"/>
                    <a:pt x="3739" y="19420"/>
                  </a:cubicBezTo>
                  <a:cubicBezTo>
                    <a:pt x="5084" y="19420"/>
                    <a:pt x="6275" y="18706"/>
                    <a:pt x="6929" y="17622"/>
                  </a:cubicBezTo>
                  <a:cubicBezTo>
                    <a:pt x="7287" y="17027"/>
                    <a:pt x="7941" y="16622"/>
                    <a:pt x="8692" y="16622"/>
                  </a:cubicBezTo>
                  <a:lnTo>
                    <a:pt x="11990" y="16622"/>
                  </a:lnTo>
                  <a:cubicBezTo>
                    <a:pt x="13121" y="16622"/>
                    <a:pt x="14037" y="17539"/>
                    <a:pt x="14037" y="18670"/>
                  </a:cubicBezTo>
                  <a:lnTo>
                    <a:pt x="14037" y="20599"/>
                  </a:lnTo>
                  <a:cubicBezTo>
                    <a:pt x="14037" y="22551"/>
                    <a:pt x="15633" y="24147"/>
                    <a:pt x="17597" y="24147"/>
                  </a:cubicBezTo>
                  <a:lnTo>
                    <a:pt x="47173" y="24147"/>
                  </a:lnTo>
                  <a:cubicBezTo>
                    <a:pt x="49137" y="24147"/>
                    <a:pt x="50721" y="22551"/>
                    <a:pt x="50721" y="20599"/>
                  </a:cubicBezTo>
                  <a:lnTo>
                    <a:pt x="50721" y="3549"/>
                  </a:lnTo>
                  <a:cubicBezTo>
                    <a:pt x="50721" y="1585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" name="Google Shape;71;p15">
              <a:extLst>
                <a:ext uri="{FF2B5EF4-FFF2-40B4-BE49-F238E27FC236}">
                  <a16:creationId xmlns:a16="http://schemas.microsoft.com/office/drawing/2014/main" id="{2E328FBC-6C36-FE80-C046-7023075BAE05}"/>
                </a:ext>
              </a:extLst>
            </p:cNvPr>
            <p:cNvSpPr/>
            <p:nvPr/>
          </p:nvSpPr>
          <p:spPr>
            <a:xfrm>
              <a:off x="2752419" y="2871873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0"/>
                  </a:moveTo>
                  <a:cubicBezTo>
                    <a:pt x="1358" y="0"/>
                    <a:pt x="0" y="1358"/>
                    <a:pt x="0" y="3036"/>
                  </a:cubicBezTo>
                  <a:cubicBezTo>
                    <a:pt x="0" y="4715"/>
                    <a:pt x="1358" y="6072"/>
                    <a:pt x="3037" y="6072"/>
                  </a:cubicBezTo>
                  <a:cubicBezTo>
                    <a:pt x="4715" y="6072"/>
                    <a:pt x="6073" y="4715"/>
                    <a:pt x="6073" y="3036"/>
                  </a:cubicBezTo>
                  <a:cubicBezTo>
                    <a:pt x="6073" y="1358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8" name="Google Shape;72;p15">
              <a:extLst>
                <a:ext uri="{FF2B5EF4-FFF2-40B4-BE49-F238E27FC236}">
                  <a16:creationId xmlns:a16="http://schemas.microsoft.com/office/drawing/2014/main" id="{392E44C0-EADE-84BC-AC77-AE02F51FAD0F}"/>
                </a:ext>
              </a:extLst>
            </p:cNvPr>
            <p:cNvSpPr/>
            <p:nvPr/>
          </p:nvSpPr>
          <p:spPr>
            <a:xfrm>
              <a:off x="3195458" y="241731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1465" y="1"/>
                    <a:pt x="191" y="1168"/>
                    <a:pt x="12" y="2656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80"/>
                    <a:pt x="1346" y="6025"/>
                    <a:pt x="3001" y="6025"/>
                  </a:cubicBezTo>
                  <a:lnTo>
                    <a:pt x="39005" y="6025"/>
                  </a:lnTo>
                  <a:cubicBezTo>
                    <a:pt x="39827" y="6025"/>
                    <a:pt x="40589" y="6359"/>
                    <a:pt x="41124" y="6906"/>
                  </a:cubicBezTo>
                  <a:cubicBezTo>
                    <a:pt x="41589" y="7371"/>
                    <a:pt x="41898" y="7990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92"/>
                    <a:pt x="41672" y="1430"/>
                    <a:pt x="41124" y="894"/>
                  </a:cubicBezTo>
                  <a:cubicBezTo>
                    <a:pt x="40589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9" name="Google Shape;73;p15">
              <a:extLst>
                <a:ext uri="{FF2B5EF4-FFF2-40B4-BE49-F238E27FC236}">
                  <a16:creationId xmlns:a16="http://schemas.microsoft.com/office/drawing/2014/main" id="{9C92A485-B0F9-65FD-78F3-9C6875ED7759}"/>
                </a:ext>
              </a:extLst>
            </p:cNvPr>
            <p:cNvSpPr/>
            <p:nvPr/>
          </p:nvSpPr>
          <p:spPr>
            <a:xfrm>
              <a:off x="3195458" y="2387428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1346" y="0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46"/>
                    <a:pt x="41124" y="6894"/>
                  </a:cubicBezTo>
                  <a:cubicBezTo>
                    <a:pt x="41672" y="7442"/>
                    <a:pt x="42005" y="8192"/>
                    <a:pt x="42005" y="9013"/>
                  </a:cubicBez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77" y="334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0" name="Google Shape;74;p15">
              <a:extLst>
                <a:ext uri="{FF2B5EF4-FFF2-40B4-BE49-F238E27FC236}">
                  <a16:creationId xmlns:a16="http://schemas.microsoft.com/office/drawing/2014/main" id="{49E0B761-6E13-62D9-E10E-45D3CF872DA9}"/>
                </a:ext>
              </a:extLst>
            </p:cNvPr>
            <p:cNvSpPr txBox="1"/>
            <p:nvPr/>
          </p:nvSpPr>
          <p:spPr>
            <a:xfrm>
              <a:off x="3265722" y="2715750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Установка партнерских соглашений</a:t>
              </a:r>
            </a:p>
          </p:txBody>
        </p:sp>
        <p:sp>
          <p:nvSpPr>
            <p:cNvPr id="211" name="Google Shape;75;p15">
              <a:extLst>
                <a:ext uri="{FF2B5EF4-FFF2-40B4-BE49-F238E27FC236}">
                  <a16:creationId xmlns:a16="http://schemas.microsoft.com/office/drawing/2014/main" id="{D3F960FA-9DC0-F64D-A619-5FBE5DEF7B82}"/>
                </a:ext>
              </a:extLst>
            </p:cNvPr>
            <p:cNvSpPr txBox="1"/>
            <p:nvPr/>
          </p:nvSpPr>
          <p:spPr>
            <a:xfrm>
              <a:off x="3195450" y="23874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</a:t>
              </a:r>
              <a:r>
                <a:rPr lang="ru-RU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1 2025</a:t>
              </a:r>
              <a:endParaRPr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8" name="Google Shape;76;p15">
            <a:extLst>
              <a:ext uri="{FF2B5EF4-FFF2-40B4-BE49-F238E27FC236}">
                <a16:creationId xmlns:a16="http://schemas.microsoft.com/office/drawing/2014/main" id="{A72CCF7F-3056-4B56-95A3-6BD4EA8731E1}"/>
              </a:ext>
            </a:extLst>
          </p:cNvPr>
          <p:cNvGrpSpPr/>
          <p:nvPr/>
        </p:nvGrpSpPr>
        <p:grpSpPr>
          <a:xfrm>
            <a:off x="5673518" y="1553954"/>
            <a:ext cx="2078594" cy="979497"/>
            <a:chOff x="2723278" y="1150750"/>
            <a:chExt cx="2078594" cy="979497"/>
          </a:xfrm>
        </p:grpSpPr>
        <p:sp>
          <p:nvSpPr>
            <p:cNvPr id="196" name="Google Shape;77;p15">
              <a:extLst>
                <a:ext uri="{FF2B5EF4-FFF2-40B4-BE49-F238E27FC236}">
                  <a16:creationId xmlns:a16="http://schemas.microsoft.com/office/drawing/2014/main" id="{1AAB8537-F0DB-EEF5-F5A4-660E3BFEAF84}"/>
                </a:ext>
              </a:extLst>
            </p:cNvPr>
            <p:cNvSpPr/>
            <p:nvPr/>
          </p:nvSpPr>
          <p:spPr>
            <a:xfrm>
              <a:off x="2723278" y="1169328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28" y="1"/>
                  </a:moveTo>
                  <a:cubicBezTo>
                    <a:pt x="16310" y="1"/>
                    <a:pt x="14715" y="1511"/>
                    <a:pt x="14657" y="3432"/>
                  </a:cubicBezTo>
                  <a:lnTo>
                    <a:pt x="14348" y="12588"/>
                  </a:lnTo>
                  <a:cubicBezTo>
                    <a:pt x="14312" y="13697"/>
                    <a:pt x="13396" y="14565"/>
                    <a:pt x="12283" y="14565"/>
                  </a:cubicBezTo>
                  <a:cubicBezTo>
                    <a:pt x="12261" y="14565"/>
                    <a:pt x="12239" y="14565"/>
                    <a:pt x="12216" y="14564"/>
                  </a:cubicBezTo>
                  <a:lnTo>
                    <a:pt x="8871" y="14457"/>
                  </a:lnTo>
                  <a:cubicBezTo>
                    <a:pt x="8121" y="14433"/>
                    <a:pt x="7466" y="14005"/>
                    <a:pt x="7132" y="13397"/>
                  </a:cubicBezTo>
                  <a:cubicBezTo>
                    <a:pt x="6501" y="12302"/>
                    <a:pt x="5334" y="11540"/>
                    <a:pt x="3965" y="11492"/>
                  </a:cubicBezTo>
                  <a:cubicBezTo>
                    <a:pt x="3921" y="11491"/>
                    <a:pt x="3877" y="11490"/>
                    <a:pt x="3833" y="11490"/>
                  </a:cubicBezTo>
                  <a:cubicBezTo>
                    <a:pt x="1808" y="11490"/>
                    <a:pt x="130" y="13084"/>
                    <a:pt x="60" y="15100"/>
                  </a:cubicBezTo>
                  <a:cubicBezTo>
                    <a:pt x="0" y="17160"/>
                    <a:pt x="1632" y="18886"/>
                    <a:pt x="3715" y="18958"/>
                  </a:cubicBezTo>
                  <a:cubicBezTo>
                    <a:pt x="3750" y="18959"/>
                    <a:pt x="3784" y="18959"/>
                    <a:pt x="3818" y="18959"/>
                  </a:cubicBezTo>
                  <a:cubicBezTo>
                    <a:pt x="5145" y="18959"/>
                    <a:pt x="6317" y="18288"/>
                    <a:pt x="7001" y="17267"/>
                  </a:cubicBezTo>
                  <a:cubicBezTo>
                    <a:pt x="7371" y="16690"/>
                    <a:pt x="8020" y="16325"/>
                    <a:pt x="8743" y="16325"/>
                  </a:cubicBezTo>
                  <a:cubicBezTo>
                    <a:pt x="8765" y="16325"/>
                    <a:pt x="8788" y="16326"/>
                    <a:pt x="8811" y="16326"/>
                  </a:cubicBezTo>
                  <a:lnTo>
                    <a:pt x="12157" y="16434"/>
                  </a:lnTo>
                  <a:cubicBezTo>
                    <a:pt x="13300" y="16469"/>
                    <a:pt x="14193" y="17410"/>
                    <a:pt x="14157" y="18541"/>
                  </a:cubicBezTo>
                  <a:lnTo>
                    <a:pt x="14097" y="20470"/>
                  </a:lnTo>
                  <a:cubicBezTo>
                    <a:pt x="14026" y="22434"/>
                    <a:pt x="15586" y="24077"/>
                    <a:pt x="17562" y="24137"/>
                  </a:cubicBezTo>
                  <a:lnTo>
                    <a:pt x="47459" y="25125"/>
                  </a:lnTo>
                  <a:cubicBezTo>
                    <a:pt x="47496" y="25126"/>
                    <a:pt x="47533" y="25127"/>
                    <a:pt x="47570" y="25127"/>
                  </a:cubicBezTo>
                  <a:cubicBezTo>
                    <a:pt x="49509" y="25127"/>
                    <a:pt x="51103" y="23612"/>
                    <a:pt x="51174" y="21696"/>
                  </a:cubicBezTo>
                  <a:lnTo>
                    <a:pt x="51733" y="4646"/>
                  </a:lnTo>
                  <a:cubicBezTo>
                    <a:pt x="51793" y="2694"/>
                    <a:pt x="50245" y="1051"/>
                    <a:pt x="48257" y="979"/>
                  </a:cubicBezTo>
                  <a:lnTo>
                    <a:pt x="18360" y="3"/>
                  </a:lnTo>
                  <a:cubicBezTo>
                    <a:pt x="18316" y="1"/>
                    <a:pt x="18271" y="1"/>
                    <a:pt x="18228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7" name="Google Shape;78;p15">
              <a:extLst>
                <a:ext uri="{FF2B5EF4-FFF2-40B4-BE49-F238E27FC236}">
                  <a16:creationId xmlns:a16="http://schemas.microsoft.com/office/drawing/2014/main" id="{4BEF848A-B1AB-075B-0ECF-9D181791CAF1}"/>
                </a:ext>
              </a:extLst>
            </p:cNvPr>
            <p:cNvSpPr/>
            <p:nvPr/>
          </p:nvSpPr>
          <p:spPr>
            <a:xfrm>
              <a:off x="4624272" y="1406505"/>
              <a:ext cx="177598" cy="256316"/>
            </a:xfrm>
            <a:custGeom>
              <a:avLst/>
              <a:gdLst/>
              <a:ahLst/>
              <a:cxnLst/>
              <a:rect l="l" t="t" r="r" b="b"/>
              <a:pathLst>
                <a:path w="4644" h="6026" extrusionOk="0">
                  <a:moveTo>
                    <a:pt x="0" y="1"/>
                  </a:moveTo>
                  <a:lnTo>
                    <a:pt x="0" y="6025"/>
                  </a:lnTo>
                  <a:lnTo>
                    <a:pt x="1643" y="6025"/>
                  </a:lnTo>
                  <a:cubicBezTo>
                    <a:pt x="3298" y="6025"/>
                    <a:pt x="4643" y="4668"/>
                    <a:pt x="4643" y="3013"/>
                  </a:cubicBezTo>
                  <a:cubicBezTo>
                    <a:pt x="4643" y="2179"/>
                    <a:pt x="4310" y="1429"/>
                    <a:pt x="3762" y="894"/>
                  </a:cubicBezTo>
                  <a:cubicBezTo>
                    <a:pt x="3215" y="346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20C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8" name="Google Shape;79;p15">
              <a:extLst>
                <a:ext uri="{FF2B5EF4-FFF2-40B4-BE49-F238E27FC236}">
                  <a16:creationId xmlns:a16="http://schemas.microsoft.com/office/drawing/2014/main" id="{3B1DD8B4-1228-B2DD-CC11-513CBC26D22C}"/>
                </a:ext>
              </a:extLst>
            </p:cNvPr>
            <p:cNvSpPr/>
            <p:nvPr/>
          </p:nvSpPr>
          <p:spPr>
            <a:xfrm>
              <a:off x="2725573" y="1151201"/>
              <a:ext cx="1939698" cy="923901"/>
            </a:xfrm>
            <a:custGeom>
              <a:avLst/>
              <a:gdLst/>
              <a:ahLst/>
              <a:cxnLst/>
              <a:rect l="l" t="t" r="r" b="b"/>
              <a:pathLst>
                <a:path w="50721" h="24159" extrusionOk="0">
                  <a:moveTo>
                    <a:pt x="17597" y="1"/>
                  </a:moveTo>
                  <a:cubicBezTo>
                    <a:pt x="15633" y="1"/>
                    <a:pt x="14037" y="1596"/>
                    <a:pt x="14037" y="3561"/>
                  </a:cubicBezTo>
                  <a:lnTo>
                    <a:pt x="14037" y="12717"/>
                  </a:lnTo>
                  <a:cubicBezTo>
                    <a:pt x="14037" y="13848"/>
                    <a:pt x="13121" y="14764"/>
                    <a:pt x="11990" y="14764"/>
                  </a:cubicBezTo>
                  <a:lnTo>
                    <a:pt x="8692" y="14764"/>
                  </a:lnTo>
                  <a:cubicBezTo>
                    <a:pt x="7941" y="14764"/>
                    <a:pt x="7287" y="14360"/>
                    <a:pt x="6929" y="13764"/>
                  </a:cubicBezTo>
                  <a:cubicBezTo>
                    <a:pt x="6275" y="12681"/>
                    <a:pt x="5084" y="11966"/>
                    <a:pt x="3739" y="11966"/>
                  </a:cubicBezTo>
                  <a:cubicBezTo>
                    <a:pt x="1679" y="11966"/>
                    <a:pt x="0" y="13633"/>
                    <a:pt x="0" y="15693"/>
                  </a:cubicBezTo>
                  <a:cubicBezTo>
                    <a:pt x="0" y="17753"/>
                    <a:pt x="1679" y="19432"/>
                    <a:pt x="3739" y="19432"/>
                  </a:cubicBezTo>
                  <a:cubicBezTo>
                    <a:pt x="5084" y="19432"/>
                    <a:pt x="6275" y="18705"/>
                    <a:pt x="6929" y="17634"/>
                  </a:cubicBezTo>
                  <a:cubicBezTo>
                    <a:pt x="7287" y="17027"/>
                    <a:pt x="7941" y="16634"/>
                    <a:pt x="8692" y="16634"/>
                  </a:cubicBezTo>
                  <a:lnTo>
                    <a:pt x="11990" y="16634"/>
                  </a:lnTo>
                  <a:cubicBezTo>
                    <a:pt x="13121" y="16634"/>
                    <a:pt x="14037" y="17539"/>
                    <a:pt x="14037" y="18670"/>
                  </a:cubicBezTo>
                  <a:lnTo>
                    <a:pt x="14037" y="20598"/>
                  </a:lnTo>
                  <a:cubicBezTo>
                    <a:pt x="14037" y="22563"/>
                    <a:pt x="15633" y="24158"/>
                    <a:pt x="17597" y="24158"/>
                  </a:cubicBezTo>
                  <a:lnTo>
                    <a:pt x="47173" y="24158"/>
                  </a:lnTo>
                  <a:cubicBezTo>
                    <a:pt x="49137" y="24158"/>
                    <a:pt x="50721" y="22563"/>
                    <a:pt x="50721" y="20598"/>
                  </a:cubicBezTo>
                  <a:lnTo>
                    <a:pt x="50721" y="3561"/>
                  </a:lnTo>
                  <a:cubicBezTo>
                    <a:pt x="50721" y="1596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9" name="Google Shape;80;p15">
              <a:extLst>
                <a:ext uri="{FF2B5EF4-FFF2-40B4-BE49-F238E27FC236}">
                  <a16:creationId xmlns:a16="http://schemas.microsoft.com/office/drawing/2014/main" id="{179354D3-CD63-61D9-E456-1D0F6168ABEA}"/>
                </a:ext>
              </a:extLst>
            </p:cNvPr>
            <p:cNvSpPr/>
            <p:nvPr/>
          </p:nvSpPr>
          <p:spPr>
            <a:xfrm>
              <a:off x="2752419" y="1635195"/>
              <a:ext cx="232247" cy="232285"/>
            </a:xfrm>
            <a:custGeom>
              <a:avLst/>
              <a:gdLst/>
              <a:ahLst/>
              <a:cxnLst/>
              <a:rect l="l" t="t" r="r" b="b"/>
              <a:pathLst>
                <a:path w="6073" h="6074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0" name="Google Shape;81;p15">
              <a:extLst>
                <a:ext uri="{FF2B5EF4-FFF2-40B4-BE49-F238E27FC236}">
                  <a16:creationId xmlns:a16="http://schemas.microsoft.com/office/drawing/2014/main" id="{E261775C-3D50-8660-D6F9-68D42F48AF3E}"/>
                </a:ext>
              </a:extLst>
            </p:cNvPr>
            <p:cNvSpPr/>
            <p:nvPr/>
          </p:nvSpPr>
          <p:spPr>
            <a:xfrm>
              <a:off x="3195458" y="1181162"/>
              <a:ext cx="1606414" cy="36873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0"/>
                  </a:moveTo>
                  <a:cubicBezTo>
                    <a:pt x="1465" y="0"/>
                    <a:pt x="191" y="1155"/>
                    <a:pt x="12" y="2655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89" y="6358"/>
                    <a:pt x="41124" y="6894"/>
                  </a:cubicBezTo>
                  <a:cubicBezTo>
                    <a:pt x="41589" y="7358"/>
                    <a:pt x="41898" y="7978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89" y="346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1" name="Google Shape;82;p15">
              <a:extLst>
                <a:ext uri="{FF2B5EF4-FFF2-40B4-BE49-F238E27FC236}">
                  <a16:creationId xmlns:a16="http://schemas.microsoft.com/office/drawing/2014/main" id="{61597F2F-2467-5109-FB9F-FCD0A9FBD0F3}"/>
                </a:ext>
              </a:extLst>
            </p:cNvPr>
            <p:cNvSpPr/>
            <p:nvPr/>
          </p:nvSpPr>
          <p:spPr>
            <a:xfrm>
              <a:off x="3195458" y="1150750"/>
              <a:ext cx="1606414" cy="383921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1346" y="1"/>
                    <a:pt x="0" y="1346"/>
                    <a:pt x="0" y="3013"/>
                  </a:cubicBezTo>
                  <a:cubicBezTo>
                    <a:pt x="0" y="4668"/>
                    <a:pt x="1346" y="6014"/>
                    <a:pt x="3001" y="6014"/>
                  </a:cubicBezTo>
                  <a:lnTo>
                    <a:pt x="39005" y="6014"/>
                  </a:lnTo>
                  <a:cubicBezTo>
                    <a:pt x="39827" y="6014"/>
                    <a:pt x="40577" y="6359"/>
                    <a:pt x="41124" y="6907"/>
                  </a:cubicBezTo>
                  <a:cubicBezTo>
                    <a:pt x="41672" y="7442"/>
                    <a:pt x="42005" y="8192"/>
                    <a:pt x="42005" y="9026"/>
                  </a:cubicBezTo>
                  <a:lnTo>
                    <a:pt x="42005" y="3013"/>
                  </a:lnTo>
                  <a:cubicBezTo>
                    <a:pt x="42005" y="2180"/>
                    <a:pt x="41672" y="1430"/>
                    <a:pt x="41124" y="882"/>
                  </a:cubicBezTo>
                  <a:cubicBezTo>
                    <a:pt x="40577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2" name="Google Shape;83;p15">
              <a:extLst>
                <a:ext uri="{FF2B5EF4-FFF2-40B4-BE49-F238E27FC236}">
                  <a16:creationId xmlns:a16="http://schemas.microsoft.com/office/drawing/2014/main" id="{81DA0344-7519-7C5A-575A-81A24CB7425D}"/>
                </a:ext>
              </a:extLst>
            </p:cNvPr>
            <p:cNvSpPr txBox="1"/>
            <p:nvPr/>
          </p:nvSpPr>
          <p:spPr>
            <a:xfrm>
              <a:off x="3265722" y="1475500"/>
              <a:ext cx="14697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Подача заявки на грант, первый продакшн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3" name="Google Shape;84;p15">
              <a:extLst>
                <a:ext uri="{FF2B5EF4-FFF2-40B4-BE49-F238E27FC236}">
                  <a16:creationId xmlns:a16="http://schemas.microsoft.com/office/drawing/2014/main" id="{E64C6EFB-9DEE-7FAF-C398-E35861028FC5}"/>
                </a:ext>
              </a:extLst>
            </p:cNvPr>
            <p:cNvSpPr txBox="1"/>
            <p:nvPr/>
          </p:nvSpPr>
          <p:spPr>
            <a:xfrm>
              <a:off x="3195450" y="115075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Q2</a:t>
              </a:r>
              <a:r>
                <a:rPr lang="ru-RU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2024</a:t>
              </a:r>
              <a:endParaRPr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9" name="Google Shape;85;p15">
            <a:extLst>
              <a:ext uri="{FF2B5EF4-FFF2-40B4-BE49-F238E27FC236}">
                <a16:creationId xmlns:a16="http://schemas.microsoft.com/office/drawing/2014/main" id="{C9C7C3BF-F27A-0ACF-063A-9618852F6C58}"/>
              </a:ext>
            </a:extLst>
          </p:cNvPr>
          <p:cNvGrpSpPr/>
          <p:nvPr/>
        </p:nvGrpSpPr>
        <p:grpSpPr>
          <a:xfrm>
            <a:off x="3884077" y="936104"/>
            <a:ext cx="2079971" cy="979046"/>
            <a:chOff x="933838" y="532900"/>
            <a:chExt cx="2079971" cy="979046"/>
          </a:xfrm>
        </p:grpSpPr>
        <p:sp>
          <p:nvSpPr>
            <p:cNvPr id="188" name="Google Shape;86;p15">
              <a:extLst>
                <a:ext uri="{FF2B5EF4-FFF2-40B4-BE49-F238E27FC236}">
                  <a16:creationId xmlns:a16="http://schemas.microsoft.com/office/drawing/2014/main" id="{FCA4A811-97F6-761B-314E-A38CEE2EAE07}"/>
                </a:ext>
              </a:extLst>
            </p:cNvPr>
            <p:cNvSpPr/>
            <p:nvPr/>
          </p:nvSpPr>
          <p:spPr>
            <a:xfrm>
              <a:off x="1033115" y="55102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33544" y="1"/>
                  </a:moveTo>
                  <a:cubicBezTo>
                    <a:pt x="33507" y="1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8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6"/>
                    <a:pt x="4322" y="25124"/>
                  </a:cubicBezTo>
                  <a:lnTo>
                    <a:pt x="34231" y="24136"/>
                  </a:lnTo>
                  <a:cubicBezTo>
                    <a:pt x="36207" y="24077"/>
                    <a:pt x="37767" y="22434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26"/>
                  </a:lnTo>
                  <a:cubicBezTo>
                    <a:pt x="43004" y="16325"/>
                    <a:pt x="43026" y="16325"/>
                    <a:pt x="43049" y="16325"/>
                  </a:cubicBezTo>
                  <a:cubicBezTo>
                    <a:pt x="43772" y="16325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9"/>
                    <a:pt x="48078" y="18957"/>
                  </a:cubicBezTo>
                  <a:cubicBezTo>
                    <a:pt x="50162" y="18886"/>
                    <a:pt x="51793" y="17159"/>
                    <a:pt x="51721" y="15099"/>
                  </a:cubicBezTo>
                  <a:cubicBezTo>
                    <a:pt x="51663" y="13077"/>
                    <a:pt x="49974" y="11490"/>
                    <a:pt x="47940" y="11490"/>
                  </a:cubicBezTo>
                  <a:cubicBezTo>
                    <a:pt x="47903" y="11490"/>
                    <a:pt x="47865" y="11491"/>
                    <a:pt x="47828" y="11492"/>
                  </a:cubicBezTo>
                  <a:cubicBezTo>
                    <a:pt x="46459" y="11539"/>
                    <a:pt x="45292" y="12301"/>
                    <a:pt x="44661" y="13397"/>
                  </a:cubicBezTo>
                  <a:cubicBezTo>
                    <a:pt x="44327" y="14004"/>
                    <a:pt x="43673" y="14433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7"/>
                    <a:pt x="39511" y="14577"/>
                  </a:cubicBezTo>
                  <a:cubicBezTo>
                    <a:pt x="38397" y="14577"/>
                    <a:pt x="37480" y="13697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1"/>
                    <a:pt x="33544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9" name="Google Shape;87;p15">
              <a:extLst>
                <a:ext uri="{FF2B5EF4-FFF2-40B4-BE49-F238E27FC236}">
                  <a16:creationId xmlns:a16="http://schemas.microsoft.com/office/drawing/2014/main" id="{60DD7A13-6926-EAD4-C3A6-C64AB1F1D0F9}"/>
                </a:ext>
              </a:extLst>
            </p:cNvPr>
            <p:cNvSpPr/>
            <p:nvPr/>
          </p:nvSpPr>
          <p:spPr>
            <a:xfrm>
              <a:off x="933838" y="78889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80"/>
                    <a:pt x="1" y="3001"/>
                  </a:cubicBezTo>
                  <a:cubicBezTo>
                    <a:pt x="1" y="4668"/>
                    <a:pt x="1346" y="6014"/>
                    <a:pt x="3001" y="6014"/>
                  </a:cubicBezTo>
                  <a:lnTo>
                    <a:pt x="4644" y="6014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0" name="Google Shape;88;p15">
              <a:extLst>
                <a:ext uri="{FF2B5EF4-FFF2-40B4-BE49-F238E27FC236}">
                  <a16:creationId xmlns:a16="http://schemas.microsoft.com/office/drawing/2014/main" id="{9FE5EC1E-2D5D-8D1E-1E9A-C7A22E4D53E0}"/>
                </a:ext>
              </a:extLst>
            </p:cNvPr>
            <p:cNvSpPr/>
            <p:nvPr/>
          </p:nvSpPr>
          <p:spPr>
            <a:xfrm>
              <a:off x="1071816" y="532900"/>
              <a:ext cx="1939277" cy="923862"/>
            </a:xfrm>
            <a:custGeom>
              <a:avLst/>
              <a:gdLst/>
              <a:ahLst/>
              <a:cxnLst/>
              <a:rect l="l" t="t" r="r" b="b"/>
              <a:pathLst>
                <a:path w="50710" h="24158" extrusionOk="0">
                  <a:moveTo>
                    <a:pt x="3549" y="0"/>
                  </a:moveTo>
                  <a:cubicBezTo>
                    <a:pt x="1584" y="0"/>
                    <a:pt x="1" y="1595"/>
                    <a:pt x="1" y="3560"/>
                  </a:cubicBezTo>
                  <a:lnTo>
                    <a:pt x="1" y="20610"/>
                  </a:lnTo>
                  <a:cubicBezTo>
                    <a:pt x="1" y="22562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2"/>
                    <a:pt x="36684" y="20610"/>
                  </a:cubicBezTo>
                  <a:lnTo>
                    <a:pt x="36684" y="18669"/>
                  </a:lnTo>
                  <a:cubicBezTo>
                    <a:pt x="36684" y="17550"/>
                    <a:pt x="37600" y="16633"/>
                    <a:pt x="38720" y="16633"/>
                  </a:cubicBezTo>
                  <a:lnTo>
                    <a:pt x="42030" y="16633"/>
                  </a:lnTo>
                  <a:cubicBezTo>
                    <a:pt x="42780" y="16633"/>
                    <a:pt x="43435" y="17038"/>
                    <a:pt x="43792" y="17633"/>
                  </a:cubicBezTo>
                  <a:cubicBezTo>
                    <a:pt x="44447" y="18705"/>
                    <a:pt x="45625" y="19431"/>
                    <a:pt x="46983" y="19431"/>
                  </a:cubicBezTo>
                  <a:cubicBezTo>
                    <a:pt x="49042" y="19431"/>
                    <a:pt x="50709" y="17752"/>
                    <a:pt x="50709" y="15692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2"/>
                    <a:pt x="43792" y="13764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28"/>
                  </a:cubicBezTo>
                  <a:lnTo>
                    <a:pt x="36684" y="3560"/>
                  </a:lnTo>
                  <a:cubicBezTo>
                    <a:pt x="36684" y="1595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1" name="Google Shape;89;p15">
              <a:extLst>
                <a:ext uri="{FF2B5EF4-FFF2-40B4-BE49-F238E27FC236}">
                  <a16:creationId xmlns:a16="http://schemas.microsoft.com/office/drawing/2014/main" id="{77A3DC9D-FB59-77F0-9EFD-3A539EC242AE}"/>
                </a:ext>
              </a:extLst>
            </p:cNvPr>
            <p:cNvSpPr/>
            <p:nvPr/>
          </p:nvSpPr>
          <p:spPr>
            <a:xfrm>
              <a:off x="2752419" y="1016894"/>
              <a:ext cx="232247" cy="232706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7" y="0"/>
                  </a:moveTo>
                  <a:cubicBezTo>
                    <a:pt x="1358" y="0"/>
                    <a:pt x="0" y="1370"/>
                    <a:pt x="0" y="3036"/>
                  </a:cubicBezTo>
                  <a:cubicBezTo>
                    <a:pt x="0" y="4715"/>
                    <a:pt x="1358" y="6084"/>
                    <a:pt x="3037" y="6084"/>
                  </a:cubicBezTo>
                  <a:cubicBezTo>
                    <a:pt x="4715" y="6084"/>
                    <a:pt x="6073" y="4715"/>
                    <a:pt x="6073" y="3036"/>
                  </a:cubicBezTo>
                  <a:cubicBezTo>
                    <a:pt x="6073" y="1370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2" name="Google Shape;90;p15">
              <a:extLst>
                <a:ext uri="{FF2B5EF4-FFF2-40B4-BE49-F238E27FC236}">
                  <a16:creationId xmlns:a16="http://schemas.microsoft.com/office/drawing/2014/main" id="{4A66A799-6980-8F5D-EB87-B2874E4C1460}"/>
                </a:ext>
              </a:extLst>
            </p:cNvPr>
            <p:cNvSpPr/>
            <p:nvPr/>
          </p:nvSpPr>
          <p:spPr>
            <a:xfrm>
              <a:off x="935214" y="56279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2168" y="1"/>
                    <a:pt x="1417" y="346"/>
                    <a:pt x="882" y="882"/>
                  </a:cubicBezTo>
                  <a:cubicBezTo>
                    <a:pt x="334" y="1429"/>
                    <a:pt x="1" y="2180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1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6"/>
                  </a:cubicBezTo>
                  <a:cubicBezTo>
                    <a:pt x="41815" y="1168"/>
                    <a:pt x="40541" y="1"/>
                    <a:pt x="39006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3" name="Google Shape;91;p15">
              <a:extLst>
                <a:ext uri="{FF2B5EF4-FFF2-40B4-BE49-F238E27FC236}">
                  <a16:creationId xmlns:a16="http://schemas.microsoft.com/office/drawing/2014/main" id="{8700E423-A4CE-419E-2532-3983FCFF3C9A}"/>
                </a:ext>
              </a:extLst>
            </p:cNvPr>
            <p:cNvSpPr/>
            <p:nvPr/>
          </p:nvSpPr>
          <p:spPr>
            <a:xfrm>
              <a:off x="935214" y="532909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2168" y="0"/>
                    <a:pt x="1417" y="334"/>
                    <a:pt x="882" y="881"/>
                  </a:cubicBezTo>
                  <a:cubicBezTo>
                    <a:pt x="334" y="1417"/>
                    <a:pt x="1" y="2167"/>
                    <a:pt x="1" y="3001"/>
                  </a:cubicBezTo>
                  <a:lnTo>
                    <a:pt x="1" y="9013"/>
                  </a:lnTo>
                  <a:cubicBezTo>
                    <a:pt x="1" y="8192"/>
                    <a:pt x="334" y="7430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01"/>
                  </a:cubicBezTo>
                  <a:cubicBezTo>
                    <a:pt x="42006" y="1346"/>
                    <a:pt x="40660" y="0"/>
                    <a:pt x="3900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4" name="Google Shape;92;p15">
              <a:extLst>
                <a:ext uri="{FF2B5EF4-FFF2-40B4-BE49-F238E27FC236}">
                  <a16:creationId xmlns:a16="http://schemas.microsoft.com/office/drawing/2014/main" id="{31C4919A-5740-B7AF-D62E-6B0E26BC6D55}"/>
                </a:ext>
              </a:extLst>
            </p:cNvPr>
            <p:cNvSpPr txBox="1"/>
            <p:nvPr/>
          </p:nvSpPr>
          <p:spPr>
            <a:xfrm>
              <a:off x="1081172" y="857225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Разработка прототипа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" name="Google Shape;93;p15">
              <a:extLst>
                <a:ext uri="{FF2B5EF4-FFF2-40B4-BE49-F238E27FC236}">
                  <a16:creationId xmlns:a16="http://schemas.microsoft.com/office/drawing/2014/main" id="{CE3A2C84-0CD3-CB2B-DEB8-F173D87108CF}"/>
                </a:ext>
              </a:extLst>
            </p:cNvPr>
            <p:cNvSpPr txBox="1"/>
            <p:nvPr/>
          </p:nvSpPr>
          <p:spPr>
            <a:xfrm>
              <a:off x="1071825" y="53290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Q1</a:t>
              </a:r>
              <a:r>
                <a:rPr lang="ru-RU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2024</a:t>
              </a:r>
              <a:endParaRPr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70" name="Google Shape;94;p15">
            <a:extLst>
              <a:ext uri="{FF2B5EF4-FFF2-40B4-BE49-F238E27FC236}">
                <a16:creationId xmlns:a16="http://schemas.microsoft.com/office/drawing/2014/main" id="{E900E058-802B-CFC0-2D78-E86C0E9E6D7E}"/>
              </a:ext>
            </a:extLst>
          </p:cNvPr>
          <p:cNvGrpSpPr/>
          <p:nvPr/>
        </p:nvGrpSpPr>
        <p:grpSpPr>
          <a:xfrm>
            <a:off x="3884077" y="2172293"/>
            <a:ext cx="2079971" cy="979077"/>
            <a:chOff x="933838" y="1769089"/>
            <a:chExt cx="2079971" cy="979077"/>
          </a:xfrm>
        </p:grpSpPr>
        <p:sp>
          <p:nvSpPr>
            <p:cNvPr id="180" name="Google Shape;95;p15">
              <a:extLst>
                <a:ext uri="{FF2B5EF4-FFF2-40B4-BE49-F238E27FC236}">
                  <a16:creationId xmlns:a16="http://schemas.microsoft.com/office/drawing/2014/main" id="{9534A7FC-BFE7-A3EA-6C4E-3FBA40E4545C}"/>
                </a:ext>
              </a:extLst>
            </p:cNvPr>
            <p:cNvSpPr/>
            <p:nvPr/>
          </p:nvSpPr>
          <p:spPr>
            <a:xfrm>
              <a:off x="1033115" y="1787667"/>
              <a:ext cx="1980694" cy="960499"/>
            </a:xfrm>
            <a:custGeom>
              <a:avLst/>
              <a:gdLst/>
              <a:ahLst/>
              <a:cxnLst/>
              <a:rect l="l" t="t" r="r" b="b"/>
              <a:pathLst>
                <a:path w="51793" h="25116" extrusionOk="0">
                  <a:moveTo>
                    <a:pt x="33566" y="0"/>
                  </a:moveTo>
                  <a:cubicBezTo>
                    <a:pt x="33522" y="0"/>
                    <a:pt x="33478" y="1"/>
                    <a:pt x="33433" y="3"/>
                  </a:cubicBezTo>
                  <a:lnTo>
                    <a:pt x="3537" y="979"/>
                  </a:lnTo>
                  <a:cubicBezTo>
                    <a:pt x="1548" y="1050"/>
                    <a:pt x="0" y="2693"/>
                    <a:pt x="60" y="4646"/>
                  </a:cubicBezTo>
                  <a:lnTo>
                    <a:pt x="620" y="21684"/>
                  </a:lnTo>
                  <a:cubicBezTo>
                    <a:pt x="689" y="23604"/>
                    <a:pt x="2273" y="25115"/>
                    <a:pt x="4190" y="25115"/>
                  </a:cubicBezTo>
                  <a:cubicBezTo>
                    <a:pt x="4234" y="25115"/>
                    <a:pt x="4278" y="25114"/>
                    <a:pt x="4322" y="25113"/>
                  </a:cubicBezTo>
                  <a:lnTo>
                    <a:pt x="34231" y="24136"/>
                  </a:lnTo>
                  <a:cubicBezTo>
                    <a:pt x="36207" y="24065"/>
                    <a:pt x="37767" y="22422"/>
                    <a:pt x="37696" y="20469"/>
                  </a:cubicBezTo>
                  <a:lnTo>
                    <a:pt x="37636" y="18541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14"/>
                  </a:lnTo>
                  <a:cubicBezTo>
                    <a:pt x="43004" y="16313"/>
                    <a:pt x="43026" y="16313"/>
                    <a:pt x="43048" y="16313"/>
                  </a:cubicBezTo>
                  <a:cubicBezTo>
                    <a:pt x="43772" y="16313"/>
                    <a:pt x="44422" y="16689"/>
                    <a:pt x="44792" y="17267"/>
                  </a:cubicBezTo>
                  <a:cubicBezTo>
                    <a:pt x="45460" y="18280"/>
                    <a:pt x="46628" y="18948"/>
                    <a:pt x="47943" y="18948"/>
                  </a:cubicBezTo>
                  <a:cubicBezTo>
                    <a:pt x="47988" y="18948"/>
                    <a:pt x="48033" y="18947"/>
                    <a:pt x="48078" y="18945"/>
                  </a:cubicBezTo>
                  <a:cubicBezTo>
                    <a:pt x="50162" y="18886"/>
                    <a:pt x="51793" y="17159"/>
                    <a:pt x="51721" y="15100"/>
                  </a:cubicBezTo>
                  <a:cubicBezTo>
                    <a:pt x="51663" y="13084"/>
                    <a:pt x="49985" y="11490"/>
                    <a:pt x="47961" y="11490"/>
                  </a:cubicBezTo>
                  <a:cubicBezTo>
                    <a:pt x="47916" y="11490"/>
                    <a:pt x="47872" y="11491"/>
                    <a:pt x="47828" y="11492"/>
                  </a:cubicBezTo>
                  <a:cubicBezTo>
                    <a:pt x="46459" y="11540"/>
                    <a:pt x="45292" y="12290"/>
                    <a:pt x="44661" y="13397"/>
                  </a:cubicBezTo>
                  <a:cubicBezTo>
                    <a:pt x="44327" y="14004"/>
                    <a:pt x="43673" y="14433"/>
                    <a:pt x="42911" y="14457"/>
                  </a:cubicBezTo>
                  <a:lnTo>
                    <a:pt x="39577" y="14564"/>
                  </a:lnTo>
                  <a:cubicBezTo>
                    <a:pt x="39554" y="14565"/>
                    <a:pt x="39532" y="14565"/>
                    <a:pt x="39510" y="14565"/>
                  </a:cubicBezTo>
                  <a:cubicBezTo>
                    <a:pt x="38397" y="14565"/>
                    <a:pt x="37480" y="13696"/>
                    <a:pt x="37434" y="12587"/>
                  </a:cubicBezTo>
                  <a:lnTo>
                    <a:pt x="37136" y="3432"/>
                  </a:lnTo>
                  <a:cubicBezTo>
                    <a:pt x="37078" y="1511"/>
                    <a:pt x="35484" y="0"/>
                    <a:pt x="3356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1" name="Google Shape;96;p15">
              <a:extLst>
                <a:ext uri="{FF2B5EF4-FFF2-40B4-BE49-F238E27FC236}">
                  <a16:creationId xmlns:a16="http://schemas.microsoft.com/office/drawing/2014/main" id="{6110763B-2832-24AC-F9EC-4C1421FDE91C}"/>
                </a:ext>
              </a:extLst>
            </p:cNvPr>
            <p:cNvSpPr/>
            <p:nvPr/>
          </p:nvSpPr>
          <p:spPr>
            <a:xfrm>
              <a:off x="933838" y="2025120"/>
              <a:ext cx="177598" cy="256034"/>
            </a:xfrm>
            <a:custGeom>
              <a:avLst/>
              <a:gdLst/>
              <a:ahLst/>
              <a:cxnLst/>
              <a:rect l="l" t="t" r="r" b="b"/>
              <a:pathLst>
                <a:path w="4644" h="6013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26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2" name="Google Shape;97;p15">
              <a:extLst>
                <a:ext uri="{FF2B5EF4-FFF2-40B4-BE49-F238E27FC236}">
                  <a16:creationId xmlns:a16="http://schemas.microsoft.com/office/drawing/2014/main" id="{21A57870-1512-EB7A-36F7-DB8107C9650A}"/>
                </a:ext>
              </a:extLst>
            </p:cNvPr>
            <p:cNvSpPr/>
            <p:nvPr/>
          </p:nvSpPr>
          <p:spPr>
            <a:xfrm>
              <a:off x="1071816" y="1769540"/>
              <a:ext cx="1939277" cy="923442"/>
            </a:xfrm>
            <a:custGeom>
              <a:avLst/>
              <a:gdLst/>
              <a:ahLst/>
              <a:cxnLst/>
              <a:rect l="l" t="t" r="r" b="b"/>
              <a:pathLst>
                <a:path w="50710" h="24147" extrusionOk="0">
                  <a:moveTo>
                    <a:pt x="3549" y="0"/>
                  </a:moveTo>
                  <a:cubicBezTo>
                    <a:pt x="1584" y="0"/>
                    <a:pt x="1" y="1596"/>
                    <a:pt x="1" y="3548"/>
                  </a:cubicBezTo>
                  <a:lnTo>
                    <a:pt x="1" y="20598"/>
                  </a:lnTo>
                  <a:cubicBezTo>
                    <a:pt x="1" y="22563"/>
                    <a:pt x="1584" y="24146"/>
                    <a:pt x="3549" y="24146"/>
                  </a:cubicBezTo>
                  <a:lnTo>
                    <a:pt x="33124" y="24146"/>
                  </a:lnTo>
                  <a:cubicBezTo>
                    <a:pt x="35088" y="24146"/>
                    <a:pt x="36684" y="22563"/>
                    <a:pt x="36684" y="20598"/>
                  </a:cubicBezTo>
                  <a:lnTo>
                    <a:pt x="36684" y="18669"/>
                  </a:lnTo>
                  <a:cubicBezTo>
                    <a:pt x="36684" y="17538"/>
                    <a:pt x="37600" y="16621"/>
                    <a:pt x="38720" y="16621"/>
                  </a:cubicBezTo>
                  <a:lnTo>
                    <a:pt x="42030" y="16621"/>
                  </a:lnTo>
                  <a:cubicBezTo>
                    <a:pt x="42780" y="16621"/>
                    <a:pt x="43435" y="17026"/>
                    <a:pt x="43792" y="17633"/>
                  </a:cubicBezTo>
                  <a:cubicBezTo>
                    <a:pt x="44447" y="18705"/>
                    <a:pt x="45625" y="19419"/>
                    <a:pt x="46983" y="19419"/>
                  </a:cubicBezTo>
                  <a:cubicBezTo>
                    <a:pt x="49042" y="19419"/>
                    <a:pt x="50709" y="17753"/>
                    <a:pt x="50709" y="15693"/>
                  </a:cubicBezTo>
                  <a:cubicBezTo>
                    <a:pt x="50709" y="13633"/>
                    <a:pt x="49042" y="11954"/>
                    <a:pt x="46983" y="11954"/>
                  </a:cubicBezTo>
                  <a:cubicBezTo>
                    <a:pt x="45625" y="11954"/>
                    <a:pt x="44447" y="12680"/>
                    <a:pt x="43792" y="13752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16"/>
                  </a:cubicBezTo>
                  <a:lnTo>
                    <a:pt x="36684" y="3548"/>
                  </a:lnTo>
                  <a:cubicBezTo>
                    <a:pt x="36684" y="1596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3" name="Google Shape;98;p15">
              <a:extLst>
                <a:ext uri="{FF2B5EF4-FFF2-40B4-BE49-F238E27FC236}">
                  <a16:creationId xmlns:a16="http://schemas.microsoft.com/office/drawing/2014/main" id="{98082102-CFB1-83C0-1EEB-F73FDBFC5DF2}"/>
                </a:ext>
              </a:extLst>
            </p:cNvPr>
            <p:cNvSpPr/>
            <p:nvPr/>
          </p:nvSpPr>
          <p:spPr>
            <a:xfrm>
              <a:off x="2752419" y="2253534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4" name="Google Shape;99;p15">
              <a:extLst>
                <a:ext uri="{FF2B5EF4-FFF2-40B4-BE49-F238E27FC236}">
                  <a16:creationId xmlns:a16="http://schemas.microsoft.com/office/drawing/2014/main" id="{B6B62BD8-3DD9-2129-6974-08B1F44E6CB9}"/>
                </a:ext>
              </a:extLst>
            </p:cNvPr>
            <p:cNvSpPr/>
            <p:nvPr/>
          </p:nvSpPr>
          <p:spPr>
            <a:xfrm>
              <a:off x="935214" y="1799534"/>
              <a:ext cx="1606414" cy="368572"/>
            </a:xfrm>
            <a:custGeom>
              <a:avLst/>
              <a:gdLst/>
              <a:ahLst/>
              <a:cxnLst/>
              <a:rect l="l" t="t" r="r" b="b"/>
              <a:pathLst>
                <a:path w="42006" h="8656" extrusionOk="0">
                  <a:moveTo>
                    <a:pt x="3001" y="0"/>
                  </a:moveTo>
                  <a:cubicBezTo>
                    <a:pt x="2168" y="0"/>
                    <a:pt x="1417" y="333"/>
                    <a:pt x="882" y="881"/>
                  </a:cubicBezTo>
                  <a:cubicBezTo>
                    <a:pt x="334" y="1429"/>
                    <a:pt x="1" y="2179"/>
                    <a:pt x="1" y="3012"/>
                  </a:cubicBezTo>
                  <a:lnTo>
                    <a:pt x="1" y="8311"/>
                  </a:lnTo>
                  <a:lnTo>
                    <a:pt x="24" y="8656"/>
                  </a:lnTo>
                  <a:cubicBezTo>
                    <a:pt x="108" y="7977"/>
                    <a:pt x="417" y="7358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12"/>
                  </a:cubicBezTo>
                  <a:cubicBezTo>
                    <a:pt x="42006" y="2881"/>
                    <a:pt x="42006" y="2774"/>
                    <a:pt x="41982" y="2655"/>
                  </a:cubicBezTo>
                  <a:cubicBezTo>
                    <a:pt x="41815" y="1155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5" name="Google Shape;100;p15">
              <a:extLst>
                <a:ext uri="{FF2B5EF4-FFF2-40B4-BE49-F238E27FC236}">
                  <a16:creationId xmlns:a16="http://schemas.microsoft.com/office/drawing/2014/main" id="{497639AC-6BCC-AE71-EF86-116047E90B70}"/>
                </a:ext>
              </a:extLst>
            </p:cNvPr>
            <p:cNvSpPr/>
            <p:nvPr/>
          </p:nvSpPr>
          <p:spPr>
            <a:xfrm>
              <a:off x="935214" y="1769089"/>
              <a:ext cx="1606414" cy="384327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9026"/>
                  </a:lnTo>
                  <a:cubicBezTo>
                    <a:pt x="1" y="8192"/>
                    <a:pt x="334" y="7442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6" name="Google Shape;101;p15">
              <a:extLst>
                <a:ext uri="{FF2B5EF4-FFF2-40B4-BE49-F238E27FC236}">
                  <a16:creationId xmlns:a16="http://schemas.microsoft.com/office/drawing/2014/main" id="{9247F996-329A-AABE-7A3E-2F80A9AD91C7}"/>
                </a:ext>
              </a:extLst>
            </p:cNvPr>
            <p:cNvSpPr txBox="1"/>
            <p:nvPr/>
          </p:nvSpPr>
          <p:spPr>
            <a:xfrm>
              <a:off x="1081172" y="209766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Маркетинг, первый раунд инвестиций</a:t>
              </a:r>
            </a:p>
          </p:txBody>
        </p:sp>
        <p:sp>
          <p:nvSpPr>
            <p:cNvPr id="187" name="Google Shape;102;p15">
              <a:extLst>
                <a:ext uri="{FF2B5EF4-FFF2-40B4-BE49-F238E27FC236}">
                  <a16:creationId xmlns:a16="http://schemas.microsoft.com/office/drawing/2014/main" id="{FD60BBE8-3A9A-71D2-DCE6-1A265B601B49}"/>
                </a:ext>
              </a:extLst>
            </p:cNvPr>
            <p:cNvSpPr txBox="1"/>
            <p:nvPr/>
          </p:nvSpPr>
          <p:spPr>
            <a:xfrm>
              <a:off x="1071825" y="1769313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Q4</a:t>
              </a:r>
              <a:r>
                <a:rPr lang="ru-RU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202</a:t>
              </a: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71" name="Google Shape;103;p15">
            <a:extLst>
              <a:ext uri="{FF2B5EF4-FFF2-40B4-BE49-F238E27FC236}">
                <a16:creationId xmlns:a16="http://schemas.microsoft.com/office/drawing/2014/main" id="{B6EC3B96-7AFD-7757-BF45-9D5FA7F2D35D}"/>
              </a:ext>
            </a:extLst>
          </p:cNvPr>
          <p:cNvGrpSpPr/>
          <p:nvPr/>
        </p:nvGrpSpPr>
        <p:grpSpPr>
          <a:xfrm>
            <a:off x="3884077" y="3381784"/>
            <a:ext cx="2079971" cy="1006187"/>
            <a:chOff x="933838" y="2978580"/>
            <a:chExt cx="2079971" cy="1006187"/>
          </a:xfrm>
        </p:grpSpPr>
        <p:sp>
          <p:nvSpPr>
            <p:cNvPr id="172" name="Google Shape;104;p15">
              <a:extLst>
                <a:ext uri="{FF2B5EF4-FFF2-40B4-BE49-F238E27FC236}">
                  <a16:creationId xmlns:a16="http://schemas.microsoft.com/office/drawing/2014/main" id="{3F3B9518-0909-B40A-3228-456277EDBEEE}"/>
                </a:ext>
              </a:extLst>
            </p:cNvPr>
            <p:cNvSpPr/>
            <p:nvPr/>
          </p:nvSpPr>
          <p:spPr>
            <a:xfrm>
              <a:off x="1033115" y="3023886"/>
              <a:ext cx="1980694" cy="960881"/>
            </a:xfrm>
            <a:custGeom>
              <a:avLst/>
              <a:gdLst/>
              <a:ahLst/>
              <a:cxnLst/>
              <a:rect l="l" t="t" r="r" b="b"/>
              <a:pathLst>
                <a:path w="51793" h="25126" extrusionOk="0">
                  <a:moveTo>
                    <a:pt x="33544" y="0"/>
                  </a:moveTo>
                  <a:cubicBezTo>
                    <a:pt x="33507" y="0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7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5"/>
                    <a:pt x="4322" y="25124"/>
                  </a:cubicBezTo>
                  <a:lnTo>
                    <a:pt x="34231" y="24136"/>
                  </a:lnTo>
                  <a:cubicBezTo>
                    <a:pt x="36207" y="24076"/>
                    <a:pt x="37767" y="22433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8"/>
                    <a:pt x="39636" y="16433"/>
                  </a:cubicBezTo>
                  <a:lnTo>
                    <a:pt x="42982" y="16325"/>
                  </a:lnTo>
                  <a:cubicBezTo>
                    <a:pt x="43004" y="16325"/>
                    <a:pt x="43026" y="16324"/>
                    <a:pt x="43049" y="16324"/>
                  </a:cubicBezTo>
                  <a:cubicBezTo>
                    <a:pt x="43772" y="16324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8"/>
                    <a:pt x="48078" y="18957"/>
                  </a:cubicBezTo>
                  <a:cubicBezTo>
                    <a:pt x="50162" y="18885"/>
                    <a:pt x="51793" y="17159"/>
                    <a:pt x="51721" y="15099"/>
                  </a:cubicBezTo>
                  <a:cubicBezTo>
                    <a:pt x="51663" y="13076"/>
                    <a:pt x="49974" y="11490"/>
                    <a:pt x="47940" y="11490"/>
                  </a:cubicBezTo>
                  <a:cubicBezTo>
                    <a:pt x="47903" y="11490"/>
                    <a:pt x="47865" y="11490"/>
                    <a:pt x="47828" y="11491"/>
                  </a:cubicBezTo>
                  <a:cubicBezTo>
                    <a:pt x="46459" y="11539"/>
                    <a:pt x="45292" y="12301"/>
                    <a:pt x="44661" y="13396"/>
                  </a:cubicBezTo>
                  <a:cubicBezTo>
                    <a:pt x="44327" y="14004"/>
                    <a:pt x="43673" y="14432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6"/>
                    <a:pt x="39511" y="14576"/>
                  </a:cubicBezTo>
                  <a:cubicBezTo>
                    <a:pt x="38397" y="14576"/>
                    <a:pt x="37480" y="13696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0"/>
                    <a:pt x="33544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3" name="Google Shape;105;p15">
              <a:extLst>
                <a:ext uri="{FF2B5EF4-FFF2-40B4-BE49-F238E27FC236}">
                  <a16:creationId xmlns:a16="http://schemas.microsoft.com/office/drawing/2014/main" id="{1AE62DC1-F905-0EB6-79B2-CB1AC4122B6E}"/>
                </a:ext>
              </a:extLst>
            </p:cNvPr>
            <p:cNvSpPr/>
            <p:nvPr/>
          </p:nvSpPr>
          <p:spPr>
            <a:xfrm>
              <a:off x="933838" y="3261739"/>
              <a:ext cx="177598" cy="256061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7"/>
                    <a:pt x="1" y="2179"/>
                    <a:pt x="1" y="3001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CF12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4" name="Google Shape;106;p15">
              <a:extLst>
                <a:ext uri="{FF2B5EF4-FFF2-40B4-BE49-F238E27FC236}">
                  <a16:creationId xmlns:a16="http://schemas.microsoft.com/office/drawing/2014/main" id="{E97D7E72-00B1-C7A8-F171-FB012AC0ECB7}"/>
                </a:ext>
              </a:extLst>
            </p:cNvPr>
            <p:cNvSpPr/>
            <p:nvPr/>
          </p:nvSpPr>
          <p:spPr>
            <a:xfrm>
              <a:off x="1071816" y="3005721"/>
              <a:ext cx="1939277" cy="923901"/>
            </a:xfrm>
            <a:custGeom>
              <a:avLst/>
              <a:gdLst/>
              <a:ahLst/>
              <a:cxnLst/>
              <a:rect l="l" t="t" r="r" b="b"/>
              <a:pathLst>
                <a:path w="50710" h="24159" extrusionOk="0">
                  <a:moveTo>
                    <a:pt x="3549" y="1"/>
                  </a:moveTo>
                  <a:cubicBezTo>
                    <a:pt x="1584" y="1"/>
                    <a:pt x="1" y="1596"/>
                    <a:pt x="1" y="3561"/>
                  </a:cubicBezTo>
                  <a:lnTo>
                    <a:pt x="1" y="20610"/>
                  </a:lnTo>
                  <a:cubicBezTo>
                    <a:pt x="1" y="22563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3"/>
                    <a:pt x="36684" y="20610"/>
                  </a:cubicBezTo>
                  <a:lnTo>
                    <a:pt x="36684" y="18670"/>
                  </a:lnTo>
                  <a:cubicBezTo>
                    <a:pt x="36684" y="17550"/>
                    <a:pt x="37600" y="16634"/>
                    <a:pt x="38720" y="16634"/>
                  </a:cubicBezTo>
                  <a:lnTo>
                    <a:pt x="42030" y="16634"/>
                  </a:lnTo>
                  <a:cubicBezTo>
                    <a:pt x="42780" y="16634"/>
                    <a:pt x="43435" y="17039"/>
                    <a:pt x="43792" y="17634"/>
                  </a:cubicBezTo>
                  <a:cubicBezTo>
                    <a:pt x="44447" y="18705"/>
                    <a:pt x="45625" y="19432"/>
                    <a:pt x="46983" y="19432"/>
                  </a:cubicBezTo>
                  <a:cubicBezTo>
                    <a:pt x="49042" y="19432"/>
                    <a:pt x="50709" y="17765"/>
                    <a:pt x="50709" y="15693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3"/>
                    <a:pt x="43792" y="13764"/>
                  </a:cubicBezTo>
                  <a:cubicBezTo>
                    <a:pt x="43435" y="14360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8"/>
                    <a:pt x="36684" y="12728"/>
                  </a:cubicBezTo>
                  <a:lnTo>
                    <a:pt x="36684" y="3561"/>
                  </a:lnTo>
                  <a:cubicBezTo>
                    <a:pt x="36684" y="1596"/>
                    <a:pt x="35088" y="1"/>
                    <a:pt x="33124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5" name="Google Shape;107;p15">
              <a:extLst>
                <a:ext uri="{FF2B5EF4-FFF2-40B4-BE49-F238E27FC236}">
                  <a16:creationId xmlns:a16="http://schemas.microsoft.com/office/drawing/2014/main" id="{3F2661CD-DE80-3437-E642-D579C702ABA1}"/>
                </a:ext>
              </a:extLst>
            </p:cNvPr>
            <p:cNvSpPr/>
            <p:nvPr/>
          </p:nvSpPr>
          <p:spPr>
            <a:xfrm>
              <a:off x="2752419" y="3489753"/>
              <a:ext cx="232247" cy="232706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7" y="0"/>
                  </a:moveTo>
                  <a:cubicBezTo>
                    <a:pt x="1358" y="0"/>
                    <a:pt x="0" y="1369"/>
                    <a:pt x="0" y="3036"/>
                  </a:cubicBezTo>
                  <a:cubicBezTo>
                    <a:pt x="0" y="4715"/>
                    <a:pt x="1358" y="6084"/>
                    <a:pt x="3037" y="6084"/>
                  </a:cubicBezTo>
                  <a:cubicBezTo>
                    <a:pt x="4715" y="6084"/>
                    <a:pt x="6073" y="4715"/>
                    <a:pt x="6073" y="3036"/>
                  </a:cubicBezTo>
                  <a:cubicBezTo>
                    <a:pt x="6073" y="1369"/>
                    <a:pt x="4715" y="0"/>
                    <a:pt x="30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6" name="Google Shape;108;p15">
              <a:extLst>
                <a:ext uri="{FF2B5EF4-FFF2-40B4-BE49-F238E27FC236}">
                  <a16:creationId xmlns:a16="http://schemas.microsoft.com/office/drawing/2014/main" id="{9C4B01C5-4EC8-E079-BA1D-4A7BCBAEDE15}"/>
                </a:ext>
              </a:extLst>
            </p:cNvPr>
            <p:cNvSpPr/>
            <p:nvPr/>
          </p:nvSpPr>
          <p:spPr>
            <a:xfrm>
              <a:off x="935214" y="3035660"/>
              <a:ext cx="1606414" cy="369104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0"/>
                    <a:pt x="882" y="6894"/>
                  </a:cubicBezTo>
                  <a:cubicBezTo>
                    <a:pt x="1417" y="6358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5"/>
                  </a:cubicBezTo>
                  <a:cubicBezTo>
                    <a:pt x="41815" y="1167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7" name="Google Shape;109;p15">
              <a:extLst>
                <a:ext uri="{FF2B5EF4-FFF2-40B4-BE49-F238E27FC236}">
                  <a16:creationId xmlns:a16="http://schemas.microsoft.com/office/drawing/2014/main" id="{5D21E011-ECA0-F983-7A5A-4C6DD7690E99}"/>
                </a:ext>
              </a:extLst>
            </p:cNvPr>
            <p:cNvSpPr/>
            <p:nvPr/>
          </p:nvSpPr>
          <p:spPr>
            <a:xfrm>
              <a:off x="935214" y="3005729"/>
              <a:ext cx="1606414" cy="383794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68"/>
                    <a:pt x="1" y="3001"/>
                  </a:cubicBezTo>
                  <a:lnTo>
                    <a:pt x="1" y="9014"/>
                  </a:lnTo>
                  <a:cubicBezTo>
                    <a:pt x="1" y="8192"/>
                    <a:pt x="334" y="7430"/>
                    <a:pt x="882" y="6895"/>
                  </a:cubicBezTo>
                  <a:cubicBezTo>
                    <a:pt x="1417" y="6347"/>
                    <a:pt x="2168" y="6014"/>
                    <a:pt x="3001" y="6014"/>
                  </a:cubicBezTo>
                  <a:lnTo>
                    <a:pt x="39006" y="6014"/>
                  </a:lnTo>
                  <a:cubicBezTo>
                    <a:pt x="40660" y="6014"/>
                    <a:pt x="42006" y="4668"/>
                    <a:pt x="42006" y="3001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8" name="Google Shape;110;p15">
              <a:extLst>
                <a:ext uri="{FF2B5EF4-FFF2-40B4-BE49-F238E27FC236}">
                  <a16:creationId xmlns:a16="http://schemas.microsoft.com/office/drawing/2014/main" id="{63776012-1FAF-2204-8739-C2D4E991B98D}"/>
                </a:ext>
              </a:extLst>
            </p:cNvPr>
            <p:cNvSpPr txBox="1"/>
            <p:nvPr/>
          </p:nvSpPr>
          <p:spPr>
            <a:xfrm>
              <a:off x="1081172" y="333811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Второй раунд инвестиций</a:t>
              </a:r>
            </a:p>
          </p:txBody>
        </p:sp>
        <p:sp>
          <p:nvSpPr>
            <p:cNvPr id="179" name="Google Shape;111;p15">
              <a:extLst>
                <a:ext uri="{FF2B5EF4-FFF2-40B4-BE49-F238E27FC236}">
                  <a16:creationId xmlns:a16="http://schemas.microsoft.com/office/drawing/2014/main" id="{85964C4B-BEB3-BC23-38DA-ADFDD7A94B57}"/>
                </a:ext>
              </a:extLst>
            </p:cNvPr>
            <p:cNvSpPr txBox="1"/>
            <p:nvPr/>
          </p:nvSpPr>
          <p:spPr>
            <a:xfrm>
              <a:off x="998949" y="297858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Q3 2025</a:t>
              </a:r>
              <a:endParaRPr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7786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2913600" y="165925"/>
            <a:ext cx="331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Команда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2377684" y="3832336"/>
            <a:ext cx="2615194" cy="20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Храпков Андрей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Студент третьего курса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Лидер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27409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022D3E-E475-EE16-FB93-72510B0A1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113" y="945008"/>
            <a:ext cx="2116336" cy="28217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980678-185C-8F38-E0B1-5A2369AF0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277" y="945009"/>
            <a:ext cx="2116336" cy="28217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DE52E9-B9BD-72A8-F293-7BBE14572DE3}"/>
              </a:ext>
            </a:extLst>
          </p:cNvPr>
          <p:cNvSpPr txBox="1"/>
          <p:nvPr/>
        </p:nvSpPr>
        <p:spPr>
          <a:xfrm>
            <a:off x="5436848" y="3854672"/>
            <a:ext cx="261519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Саперов Дмитрий</a:t>
            </a:r>
          </a:p>
          <a:p>
            <a:pPr algn="ctr"/>
            <a:r>
              <a:rPr lang="ru-RU" sz="1800" dirty="0"/>
              <a:t>Студент третьего курса</a:t>
            </a:r>
          </a:p>
          <a:p>
            <a:pPr algn="ctr"/>
            <a:r>
              <a:rPr lang="ru-RU" sz="1800" dirty="0"/>
              <a:t>Технический директор</a:t>
            </a:r>
          </a:p>
          <a:p>
            <a:endParaRPr lang="ru-RU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82E4F7F-CA08-E68E-282B-ACAD001F3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67ADCF-F5DF-F1AD-CE85-16D73577F1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B69C4AFA-7939-D155-7C33-269F9923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ECCAF126-2C84-2630-7747-5015EAEB04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11</a:t>
            </a:fld>
            <a:endParaRPr lang="ru"/>
          </a:p>
        </p:txBody>
      </p:sp>
      <p:sp>
        <p:nvSpPr>
          <p:cNvPr id="15" name="Прямоугольник 7">
            <a:extLst>
              <a:ext uri="{FF2B5EF4-FFF2-40B4-BE49-F238E27FC236}">
                <a16:creationId xmlns:a16="http://schemas.microsoft.com/office/drawing/2014/main" id="{5D4694E5-AAB6-ECA4-C356-F65EE4B00571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1C497E-386D-D3B6-BA41-8AAFA9BE91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079350" y="265081"/>
            <a:ext cx="298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Запрос (2024г)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2509404" y="1029602"/>
            <a:ext cx="6180600" cy="39495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Инвестиционный запрос</a:t>
            </a:r>
            <a:r>
              <a:rPr lang="en-US" dirty="0">
                <a:solidFill>
                  <a:schemeClr val="dk1"/>
                </a:solidFill>
              </a:rPr>
              <a:t>:</a:t>
            </a:r>
            <a:r>
              <a:rPr lang="ru" dirty="0">
                <a:solidFill>
                  <a:schemeClr val="dk1"/>
                </a:solidFill>
              </a:rPr>
              <a:t> 5 000 000 рублей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Доля инвестора – 18%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Куда мы собираемся потратить: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Маркетинг, реклама – 2 000 000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Нам необходима пользовательская база для продвижения, развития, совершенствования алгоритма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Разработка, поддержка, серверная инфраструктура –   1 000 000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2 000 000 – найм новых сотрудников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130" name="Google Shape;130;p23"/>
          <p:cNvSpPr/>
          <p:nvPr/>
        </p:nvSpPr>
        <p:spPr>
          <a:xfrm>
            <a:off x="45399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52CB6F5-4518-908B-C9C4-A9ECE3504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8D3FF9-299D-AC88-6BF9-827AC9EE59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4F27EF5-5557-AA4A-6ED0-2E3C7A9D6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4C4C63-C11F-04D5-AEC4-C70207D0E3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12</a:t>
            </a:fld>
            <a:endParaRPr lang="ru"/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877C958B-1E21-6BED-09C7-9A0E7EEEA6F3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026384-F0C9-E5FB-7635-5881BE1E17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2693100" y="387638"/>
            <a:ext cx="375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Контакты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2493031" y="1252168"/>
            <a:ext cx="6465232" cy="3834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Контакты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Лидер: Храпков Андрей: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         andrewhrapkov@yandex.ru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         </a:t>
            </a:r>
            <a:r>
              <a:rPr lang="en-US" dirty="0">
                <a:solidFill>
                  <a:schemeClr val="dk1"/>
                </a:solidFill>
              </a:rPr>
              <a:t>+79218752416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dk1"/>
                </a:solidFill>
              </a:rPr>
              <a:t>Телеграм профиль: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7" name="Google Shape;137;p24"/>
          <p:cNvSpPr/>
          <p:nvPr/>
        </p:nvSpPr>
        <p:spPr>
          <a:xfrm>
            <a:off x="440671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E57BDB8-FC59-326E-443C-D3FB9C592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"/>
            <a:ext cx="2364581" cy="7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A86727-6F9D-5755-2D3C-7DF13AE050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1239" y="188326"/>
            <a:ext cx="577090" cy="45474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6E88C80-B04B-507C-F4B8-B685B90BE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81083" y="150117"/>
            <a:ext cx="577090" cy="5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0493811-1A78-6702-44FE-D5553F7FCC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13</a:t>
            </a:fld>
            <a:endParaRPr lang="ru"/>
          </a:p>
        </p:txBody>
      </p:sp>
      <p:sp>
        <p:nvSpPr>
          <p:cNvPr id="9" name="Прямоугольник 7">
            <a:extLst>
              <a:ext uri="{FF2B5EF4-FFF2-40B4-BE49-F238E27FC236}">
                <a16:creationId xmlns:a16="http://schemas.microsoft.com/office/drawing/2014/main" id="{AA985899-7085-6BB1-0075-D20BFB63AC4C}"/>
              </a:ext>
            </a:extLst>
          </p:cNvPr>
          <p:cNvSpPr/>
          <p:nvPr/>
        </p:nvSpPr>
        <p:spPr>
          <a:xfrm>
            <a:off x="0" y="4749900"/>
            <a:ext cx="2093119" cy="3936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DEB85B-6E6A-84A0-9AF6-EDD1C09468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" y="4844082"/>
            <a:ext cx="1138956" cy="2052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30BE18-453D-5A8F-FCA2-3512DB8790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6933" y="2064450"/>
            <a:ext cx="507300" cy="5073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A04EF0-4D8F-DC6B-5AC9-E3D0C52604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933" y="2591009"/>
            <a:ext cx="507300" cy="5073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1782AED-F04E-1BBD-8D8F-CF7DC9B2F3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3771" y="3624868"/>
            <a:ext cx="1304574" cy="13045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745</Words>
  <Application>Microsoft Office PowerPoint</Application>
  <PresentationFormat>Экран (16:9)</PresentationFormat>
  <Paragraphs>161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Fira Sans Extra Condensed Medium</vt:lpstr>
      <vt:lpstr>Roboto</vt:lpstr>
      <vt:lpstr>Arial</vt:lpstr>
      <vt:lpstr>Montserrat Light</vt:lpstr>
      <vt:lpstr>Calibri</vt:lpstr>
      <vt:lpstr>Fira Sans Extra Condensed</vt:lpstr>
      <vt:lpstr>Comfortaa Light</vt:lpstr>
      <vt:lpstr>Gilroy-ExtraBold</vt:lpstr>
      <vt:lpstr>Times New Roman</vt:lpstr>
      <vt:lpstr>Simple Light</vt:lpstr>
      <vt:lpstr>Презентация PowerPoint</vt:lpstr>
      <vt:lpstr>Рекомендательная система городских мероприятий</vt:lpstr>
      <vt:lpstr>Задача 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</vt:lpstr>
      <vt:lpstr>Traction</vt:lpstr>
      <vt:lpstr>Планы на 3 года</vt:lpstr>
      <vt:lpstr>Команда</vt:lpstr>
      <vt:lpstr>Запрос (2024г)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Рекомендательная система городских мероприятий</dc:title>
  <cp:lastModifiedBy>Андрей</cp:lastModifiedBy>
  <cp:revision>21</cp:revision>
  <dcterms:modified xsi:type="dcterms:W3CDTF">2023-12-12T19:12:47Z</dcterms:modified>
</cp:coreProperties>
</file>