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  <p:sldMasterId id="2147483704" r:id="rId2"/>
    <p:sldMasterId id="2147483705" r:id="rId3"/>
    <p:sldMasterId id="2147483706" r:id="rId4"/>
  </p:sldMasterIdLst>
  <p:notesMasterIdLst>
    <p:notesMasterId r:id="rId40"/>
  </p:notesMasterIdLst>
  <p:sldIdLst>
    <p:sldId id="256" r:id="rId5"/>
    <p:sldId id="257" r:id="rId6"/>
    <p:sldId id="258" r:id="rId7"/>
    <p:sldId id="304" r:id="rId8"/>
    <p:sldId id="260" r:id="rId9"/>
    <p:sldId id="261" r:id="rId10"/>
    <p:sldId id="262" r:id="rId11"/>
    <p:sldId id="263" r:id="rId12"/>
    <p:sldId id="264" r:id="rId13"/>
    <p:sldId id="265" r:id="rId14"/>
    <p:sldId id="327" r:id="rId15"/>
    <p:sldId id="325" r:id="rId16"/>
    <p:sldId id="266" r:id="rId17"/>
    <p:sldId id="267" r:id="rId18"/>
    <p:sldId id="328" r:id="rId19"/>
    <p:sldId id="329" r:id="rId20"/>
    <p:sldId id="277" r:id="rId21"/>
    <p:sldId id="278" r:id="rId22"/>
    <p:sldId id="280" r:id="rId23"/>
    <p:sldId id="281" r:id="rId24"/>
    <p:sldId id="282" r:id="rId25"/>
    <p:sldId id="283" r:id="rId26"/>
    <p:sldId id="268" r:id="rId27"/>
    <p:sldId id="313" r:id="rId28"/>
    <p:sldId id="314" r:id="rId29"/>
    <p:sldId id="271" r:id="rId30"/>
    <p:sldId id="269" r:id="rId31"/>
    <p:sldId id="270" r:id="rId32"/>
    <p:sldId id="272" r:id="rId33"/>
    <p:sldId id="273" r:id="rId34"/>
    <p:sldId id="275" r:id="rId35"/>
    <p:sldId id="288" r:id="rId36"/>
    <p:sldId id="289" r:id="rId37"/>
    <p:sldId id="330" r:id="rId38"/>
    <p:sldId id="326" r:id="rId39"/>
  </p:sldIdLst>
  <p:sldSz cx="18288000" cy="10287000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Epilogue" panose="020B0604020202020204" charset="0"/>
      <p:regular r:id="rId45"/>
      <p:bold r:id="rId46"/>
      <p:italic r:id="rId47"/>
      <p:boldItalic r:id="rId48"/>
    </p:embeddedFont>
    <p:embeddedFont>
      <p:font typeface="Helvetica Neue" panose="020B0604020202020204" charset="0"/>
      <p:regular r:id="rId49"/>
      <p:bold r:id="rId50"/>
      <p:italic r:id="rId51"/>
      <p:boldItalic r:id="rId52"/>
    </p:embeddedFont>
    <p:embeddedFont>
      <p:font typeface="Merriweather" panose="00000500000000000000" pitchFamily="2" charset="-52"/>
      <p:regular r:id="rId53"/>
      <p:bold r:id="rId54"/>
      <p:italic r:id="rId55"/>
      <p:boldItalic r:id="rId56"/>
    </p:embeddedFont>
    <p:embeddedFont>
      <p:font typeface="Montserrat" panose="00000500000000000000" pitchFamily="2" charset="-52"/>
      <p:regular r:id="rId57"/>
      <p:bold r:id="rId58"/>
      <p:italic r:id="rId59"/>
      <p:boldItalic r:id="rId60"/>
    </p:embeddedFont>
    <p:embeddedFont>
      <p:font typeface="Montserrat Light" panose="00000400000000000000" pitchFamily="2" charset="-52"/>
      <p:regular r:id="rId61"/>
      <p:bold r:id="rId62"/>
      <p:italic r:id="rId63"/>
      <p:boldItalic r:id="rId64"/>
    </p:embeddedFont>
    <p:embeddedFont>
      <p:font typeface="Montserrat Medium" panose="00000600000000000000" pitchFamily="2" charset="-52"/>
      <p:regular r:id="rId65"/>
      <p:bold r:id="rId66"/>
      <p:italic r:id="rId67"/>
      <p:boldItalic r:id="rId68"/>
    </p:embeddedFont>
    <p:embeddedFont>
      <p:font typeface="Nunito" pitchFamily="2" charset="-52"/>
      <p:regular r:id="rId69"/>
      <p:bold r:id="rId70"/>
      <p:italic r:id="rId71"/>
      <p:boldItalic r:id="rId72"/>
    </p:embeddedFont>
    <p:embeddedFont>
      <p:font typeface="Nunito Light" pitchFamily="2" charset="-52"/>
      <p:regular r:id="rId73"/>
      <p:bold r:id="rId74"/>
      <p:italic r:id="rId75"/>
      <p:boldItalic r:id="rId76"/>
    </p:embeddedFont>
    <p:embeddedFont>
      <p:font typeface="Nunito Medium" panose="020B0604020202020204" charset="-52"/>
      <p:regular r:id="rId77"/>
      <p:bold r:id="rId78"/>
      <p:italic r:id="rId79"/>
      <p:boldItalic r:id="rId80"/>
    </p:embeddedFont>
    <p:embeddedFont>
      <p:font typeface="Oswald" panose="00000500000000000000" pitchFamily="2" charset="-52"/>
      <p:regular r:id="rId81"/>
      <p:bold r:id="rId82"/>
    </p:embeddedFont>
    <p:embeddedFont>
      <p:font typeface="Oswald Light" panose="00000400000000000000" pitchFamily="2" charset="-52"/>
      <p:regular r:id="rId83"/>
      <p:bold r:id="rId84"/>
    </p:embeddedFont>
    <p:embeddedFont>
      <p:font typeface="Oswald Medium" panose="00000600000000000000" pitchFamily="2" charset="-52"/>
      <p:regular r:id="rId85"/>
      <p:bold r:id="rId86"/>
    </p:embeddedFont>
    <p:embeddedFont>
      <p:font typeface="Playfair Display" panose="00000500000000000000" pitchFamily="2" charset="-52"/>
      <p:regular r:id="rId87"/>
      <p:bold r:id="rId88"/>
      <p:italic r:id="rId89"/>
      <p:boldItalic r:id="rId90"/>
    </p:embeddedFont>
    <p:embeddedFont>
      <p:font typeface="Public Sans" panose="020B0604020202020204" charset="0"/>
      <p:regular r:id="rId91"/>
      <p:bold r:id="rId92"/>
      <p:italic r:id="rId93"/>
      <p:boldItalic r:id="rId9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3BA649-DB39-434A-A1B7-2824AC72AD43}">
  <a:tblStyle styleId="{973BA649-DB39-434A-A1B7-2824AC72AD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ED677CE-A549-4BDD-9704-9E9D12BEC52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63" Type="http://schemas.openxmlformats.org/officeDocument/2006/relationships/font" Target="fonts/font23.fntdata"/><Relationship Id="rId68" Type="http://schemas.openxmlformats.org/officeDocument/2006/relationships/font" Target="fonts/font28.fntdata"/><Relationship Id="rId84" Type="http://schemas.openxmlformats.org/officeDocument/2006/relationships/font" Target="fonts/font44.fntdata"/><Relationship Id="rId89" Type="http://schemas.openxmlformats.org/officeDocument/2006/relationships/font" Target="fonts/font49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74" Type="http://schemas.openxmlformats.org/officeDocument/2006/relationships/font" Target="fonts/font34.fntdata"/><Relationship Id="rId79" Type="http://schemas.openxmlformats.org/officeDocument/2006/relationships/font" Target="fonts/font39.fntdata"/><Relationship Id="rId5" Type="http://schemas.openxmlformats.org/officeDocument/2006/relationships/slide" Target="slides/slide1.xml"/><Relationship Id="rId90" Type="http://schemas.openxmlformats.org/officeDocument/2006/relationships/font" Target="fonts/font50.fntdata"/><Relationship Id="rId95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64" Type="http://schemas.openxmlformats.org/officeDocument/2006/relationships/font" Target="fonts/font24.fntdata"/><Relationship Id="rId69" Type="http://schemas.openxmlformats.org/officeDocument/2006/relationships/font" Target="fonts/font29.fntdata"/><Relationship Id="rId80" Type="http://schemas.openxmlformats.org/officeDocument/2006/relationships/font" Target="fonts/font40.fntdata"/><Relationship Id="rId85" Type="http://schemas.openxmlformats.org/officeDocument/2006/relationships/font" Target="fonts/font4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59" Type="http://schemas.openxmlformats.org/officeDocument/2006/relationships/font" Target="fonts/font19.fntdata"/><Relationship Id="rId67" Type="http://schemas.openxmlformats.org/officeDocument/2006/relationships/font" Target="fonts/font27.fntdata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font" Target="fonts/font22.fntdata"/><Relationship Id="rId70" Type="http://schemas.openxmlformats.org/officeDocument/2006/relationships/font" Target="fonts/font30.fntdata"/><Relationship Id="rId75" Type="http://schemas.openxmlformats.org/officeDocument/2006/relationships/font" Target="fonts/font35.fntdata"/><Relationship Id="rId83" Type="http://schemas.openxmlformats.org/officeDocument/2006/relationships/font" Target="fonts/font43.fntdata"/><Relationship Id="rId88" Type="http://schemas.openxmlformats.org/officeDocument/2006/relationships/font" Target="fonts/font48.fntdata"/><Relationship Id="rId91" Type="http://schemas.openxmlformats.org/officeDocument/2006/relationships/font" Target="fonts/font51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font" Target="fonts/font20.fntdata"/><Relationship Id="rId65" Type="http://schemas.openxmlformats.org/officeDocument/2006/relationships/font" Target="fonts/font25.fntdata"/><Relationship Id="rId73" Type="http://schemas.openxmlformats.org/officeDocument/2006/relationships/font" Target="fonts/font33.fntdata"/><Relationship Id="rId78" Type="http://schemas.openxmlformats.org/officeDocument/2006/relationships/font" Target="fonts/font38.fntdata"/><Relationship Id="rId81" Type="http://schemas.openxmlformats.org/officeDocument/2006/relationships/font" Target="fonts/font41.fntdata"/><Relationship Id="rId86" Type="http://schemas.openxmlformats.org/officeDocument/2006/relationships/font" Target="fonts/font46.fntdata"/><Relationship Id="rId94" Type="http://schemas.openxmlformats.org/officeDocument/2006/relationships/font" Target="fonts/font5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6" Type="http://schemas.openxmlformats.org/officeDocument/2006/relationships/font" Target="fonts/font36.fntdata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font" Target="fonts/font31.fntdata"/><Relationship Id="rId92" Type="http://schemas.openxmlformats.org/officeDocument/2006/relationships/font" Target="fonts/font5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66" Type="http://schemas.openxmlformats.org/officeDocument/2006/relationships/font" Target="fonts/font26.fntdata"/><Relationship Id="rId87" Type="http://schemas.openxmlformats.org/officeDocument/2006/relationships/font" Target="fonts/font47.fntdata"/><Relationship Id="rId61" Type="http://schemas.openxmlformats.org/officeDocument/2006/relationships/font" Target="fonts/font21.fntdata"/><Relationship Id="rId82" Type="http://schemas.openxmlformats.org/officeDocument/2006/relationships/font" Target="fonts/font42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font" Target="fonts/font16.fntdata"/><Relationship Id="rId77" Type="http://schemas.openxmlformats.org/officeDocument/2006/relationships/font" Target="fonts/font37.fntdata"/><Relationship Id="rId8" Type="http://schemas.openxmlformats.org/officeDocument/2006/relationships/slide" Target="slides/slide4.xml"/><Relationship Id="rId51" Type="http://schemas.openxmlformats.org/officeDocument/2006/relationships/font" Target="fonts/font11.fntdata"/><Relationship Id="rId72" Type="http://schemas.openxmlformats.org/officeDocument/2006/relationships/font" Target="fonts/font32.fntdata"/><Relationship Id="rId93" Type="http://schemas.openxmlformats.org/officeDocument/2006/relationships/font" Target="fonts/font53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7655d736df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g27655d736df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7655d736df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27655d736df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7655d736df_1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8" name="Google Shape;368;g27655d736df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278bc995f67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g278bc995f67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7911cfbf1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9" name="Google Shape;399;g27911cfbf1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78bc995f67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9" name="Google Shape;409;g278bc995f67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7655d736df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5" name="Google Shape;425;g27655d736df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7655d736df_1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" name="Google Shape;448;g27655d736df_1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78bc995f67_0_1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5" name="Google Shape;485;g278bc995f67_0_1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7911cfbf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7911cfbf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D19AF423-6B1E-5D1E-FA03-0FD736B4E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4BC5CA8-3BF9-A486-6435-234D1AA52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D1A66E7A-33A9-0992-19D7-A3560E2542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FAA1F48-C5AD-4D1F-93DF-B177663D1DE9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7911cfbf1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7911cfbf1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7911cfbf1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7911cfbf1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7911cfbf1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7911cfbf1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78bc995f67_0_1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8" name="Google Shape;1238;g278bc995f67_0_1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278bc995f67_0_1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g278bc995f67_0_1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7911cfbf1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27911cfbf1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7911cfbf1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7911cfbf1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27655d736df_1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g27655d736df_1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7655d736df_1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0" name="Google Shape;540;g27655d736df_1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7655d736df_1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9" name="Google Shape;549;g27655d736df_1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7655d736df_1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g27655d736df_1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3d53459b1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3d53459b1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23d53459b1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23d53459b1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65" name="Google Shape;165;p2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184" name="Google Shape;184;p3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188" name="Google Shape;188;p33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9" name="Google Shape;189;p33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193" name="Google Shape;193;p3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lvl="0" algn="ctr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31" name="Google Shape;231;p4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32" name="Google Shape;232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4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8" name="Google Shape;238;p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400" cy="39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39" name="Google Shape;239;p4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6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0" name="Google Shape;240;p4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600" cy="39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41" name="Google Shape;241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20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2" name="Google Shape;252;p4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4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7"/>
          <p:cNvSpPr txBox="1">
            <a:spLocks noGrp="1"/>
          </p:cNvSpPr>
          <p:nvPr>
            <p:ph type="body" idx="1"/>
          </p:nvPr>
        </p:nvSpPr>
        <p:spPr>
          <a:xfrm rot="5400000">
            <a:off x="2309100" y="-251700"/>
            <a:ext cx="4525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8"/>
          <p:cNvSpPr txBox="1">
            <a:spLocks noGrp="1"/>
          </p:cNvSpPr>
          <p:nvPr>
            <p:ph type="title"/>
          </p:nvPr>
        </p:nvSpPr>
        <p:spPr>
          <a:xfrm rot="5400000">
            <a:off x="4732200" y="2171838"/>
            <a:ext cx="58518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8"/>
          <p:cNvSpPr txBox="1">
            <a:spLocks noGrp="1"/>
          </p:cNvSpPr>
          <p:nvPr>
            <p:ph type="body" idx="1"/>
          </p:nvPr>
        </p:nvSpPr>
        <p:spPr>
          <a:xfrm rot="5400000">
            <a:off x="541200" y="190638"/>
            <a:ext cx="58518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8E7EF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2" name="Google Shape;202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normAutofit/>
          </a:bodyPr>
          <a:lstStyle>
            <a:lvl1pPr marL="457200" marR="0" lvl="0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ivan-gritzkevi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hyperlink" Target="https://www.schulte-transportsysteme.de/stein-rex-2-0-en.html" TargetMode="Externa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6" Type="http://schemas.openxmlformats.org/officeDocument/2006/relationships/hyperlink" Target="https://news.xella.com/blogs/assembly-at-the-push-of-a-button-the-spider-crane" TargetMode="Externa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hyperlink" Target="https://tap.link/robotace" TargetMode="External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hyperlink" Target="https://www.lissmac.com/products/construction-technology/mini-cranes/lmk-400-tfe-470/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t.ru/ural/2016/16/ochistitelnaya-sila-krizis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engadget.com/2015/05/06/google-will-use-robot-crane-hybrids-to-build-new-mountain-view-h" TargetMode="External"/><Relationship Id="rId5" Type="http://schemas.openxmlformats.org/officeDocument/2006/relationships/hyperlink" Target="https://bau-haus.ru/ytongminicrane" TargetMode="External"/><Relationship Id="rId4" Type="http://schemas.openxmlformats.org/officeDocument/2006/relationships/hyperlink" Target="http://www.energosovet.ru/news.php?ver=full&amp;zag=1455802658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4" name="Google Shape;354;p61"/>
          <p:cNvCxnSpPr/>
          <p:nvPr/>
        </p:nvCxnSpPr>
        <p:spPr>
          <a:xfrm rot="10800000" flipH="1">
            <a:off x="1141247" y="5302556"/>
            <a:ext cx="16230594" cy="38509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5" name="Google Shape;355;p61"/>
          <p:cNvSpPr txBox="1"/>
          <p:nvPr/>
        </p:nvSpPr>
        <p:spPr>
          <a:xfrm>
            <a:off x="632550" y="1253050"/>
            <a:ext cx="17022900" cy="28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en-US" sz="9999" i="0" u="none" strike="noStrike" cap="none" dirty="0" err="1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Робототехнический</a:t>
            </a:r>
            <a:r>
              <a:rPr lang="en-US" sz="9999" i="0" u="none" strike="noStrike" cap="none" dirty="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9999" i="0" u="none" strike="noStrike" cap="none" dirty="0" err="1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комплекс</a:t>
            </a:r>
            <a:r>
              <a:rPr lang="en-US" sz="9999" i="0" u="none" strike="noStrike" cap="none" dirty="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9999" i="0" u="none" strike="noStrike" cap="none" dirty="0" err="1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укладки</a:t>
            </a:r>
            <a:r>
              <a:rPr lang="en-US" sz="9999" i="0" u="none" strike="noStrike" cap="none" dirty="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9999" i="0" u="none" strike="noStrike" cap="none" dirty="0" err="1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блоков</a:t>
            </a:r>
            <a:endParaRPr sz="140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6" name="Google Shape;356;p61"/>
          <p:cNvSpPr txBox="1"/>
          <p:nvPr/>
        </p:nvSpPr>
        <p:spPr>
          <a:xfrm>
            <a:off x="6738750" y="5789475"/>
            <a:ext cx="4810500" cy="16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en-US" sz="880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ROBOTACE</a:t>
            </a:r>
            <a:endParaRPr sz="54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7" name="Google Shape;357;p61"/>
          <p:cNvSpPr txBox="1"/>
          <p:nvPr/>
        </p:nvSpPr>
        <p:spPr>
          <a:xfrm>
            <a:off x="14844300" y="8971575"/>
            <a:ext cx="2995500" cy="7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6"/>
              <a:buFont typeface="Arial"/>
              <a:buNone/>
            </a:pPr>
            <a:r>
              <a:rPr lang="en-US" sz="2486" b="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ООО«Роботейс»</a:t>
            </a:r>
            <a:endParaRPr sz="10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2"/>
          <p:cNvSpPr txBox="1"/>
          <p:nvPr/>
        </p:nvSpPr>
        <p:spPr>
          <a:xfrm>
            <a:off x="2763452" y="359150"/>
            <a:ext cx="12761100" cy="17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54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en-US" sz="2981" i="0" u="none" strike="noStrike" cap="none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981" i="0" u="none" strike="noStrike" cap="none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en-US" sz="54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СТРОИТЕЛЬНЫХ КОМПАНИЙ </a:t>
            </a:r>
            <a:endParaRPr sz="28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3" name="Google Shape;363;p62"/>
          <p:cNvCxnSpPr/>
          <p:nvPr/>
        </p:nvCxnSpPr>
        <p:spPr>
          <a:xfrm rot="10800000" flipH="1">
            <a:off x="1028695" y="2071245"/>
            <a:ext cx="16230600" cy="38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4" name="Google Shape;364;p62"/>
          <p:cNvSpPr txBox="1"/>
          <p:nvPr/>
        </p:nvSpPr>
        <p:spPr>
          <a:xfrm>
            <a:off x="3044250" y="2563875"/>
            <a:ext cx="13487700" cy="6547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Char char="-"/>
            </a:pP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Стоимость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ручной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укладки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условиях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дефицита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рабочей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силы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1200р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за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м³</a:t>
            </a: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 dirty="0">
              <a:solidFill>
                <a:srgbClr val="00000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Font typeface="Oswald Light"/>
              <a:buChar char="-"/>
            </a:pP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Скорость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кладки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9м³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за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рабочий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день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бригады</a:t>
            </a:r>
            <a:r>
              <a:rPr lang="ru-RU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(6 человек)</a:t>
            </a: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Char char="-"/>
            </a:pP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Для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выполнения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цели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по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вводу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более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120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млн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м²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жилья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в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России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строй-отрасли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не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хватает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5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млн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рабочих</a:t>
            </a:r>
            <a:endParaRPr sz="1800" i="0" u="none" strike="noStrike" cap="non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Font typeface="Oswald Light"/>
              <a:buChar char="-"/>
            </a:pP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Отток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иностранной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рабочей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силы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в 2023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составляет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10-30%</a:t>
            </a:r>
            <a:endParaRPr sz="3200" i="0" u="none" strike="noStrike" cap="none" dirty="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Font typeface="Oswald Light"/>
              <a:buChar char="-"/>
            </a:pP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 </a:t>
            </a:r>
            <a:r>
              <a:rPr lang="en-US" sz="3200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учетом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вышеизложенного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стоимость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труда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будет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расти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к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концу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года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до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r>
              <a:rPr lang="en-US" sz="3200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800 р </a:t>
            </a:r>
            <a:r>
              <a:rPr lang="en-US" sz="3200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за</a:t>
            </a:r>
            <a:r>
              <a:rPr lang="en-US" sz="3200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м³</a:t>
            </a:r>
            <a:endParaRPr sz="3200" dirty="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dirty="0">
              <a:solidFill>
                <a:srgbClr val="2B2C30"/>
              </a:solidFill>
            </a:endParaRPr>
          </a:p>
        </p:txBody>
      </p:sp>
      <p:sp>
        <p:nvSpPr>
          <p:cNvPr id="365" name="Google Shape;365;p62"/>
          <p:cNvSpPr txBox="1"/>
          <p:nvPr/>
        </p:nvSpPr>
        <p:spPr>
          <a:xfrm>
            <a:off x="15643236" y="8971940"/>
            <a:ext cx="2066452" cy="713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r>
              <a:rPr lang="en-US" sz="2986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0" name="Google Shape;370;p63"/>
          <p:cNvCxnSpPr/>
          <p:nvPr/>
        </p:nvCxnSpPr>
        <p:spPr>
          <a:xfrm rot="10800000" flipH="1">
            <a:off x="1028695" y="1953545"/>
            <a:ext cx="16230600" cy="38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1" name="Google Shape;371;p63"/>
          <p:cNvSpPr txBox="1"/>
          <p:nvPr/>
        </p:nvSpPr>
        <p:spPr>
          <a:xfrm>
            <a:off x="3308102" y="2594517"/>
            <a:ext cx="11671800" cy="6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C30"/>
              </a:buClr>
              <a:buSzPts val="3200"/>
              <a:buChar char="-"/>
            </a:pPr>
            <a:r>
              <a:rPr lang="en-US" sz="3200" b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Стоимость укладки</a:t>
            </a:r>
            <a:r>
              <a:rPr lang="en-US" sz="32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с учётом обслуживания техники</a:t>
            </a:r>
            <a:r>
              <a:rPr lang="en-US" sz="320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уменьшается в 5 раз до 300 р за </a:t>
            </a:r>
            <a:r>
              <a:rPr lang="en-US" sz="320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м³</a:t>
            </a:r>
            <a:endParaRPr sz="3200" i="0" u="none" strike="noStrike" cap="none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en-US" sz="32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Количество работников сокращается за счёт автоматизации и механизации   процесса</a:t>
            </a:r>
            <a:r>
              <a:rPr lang="en-US" sz="320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в 3 раза до 2х операторов</a:t>
            </a:r>
            <a:endParaRPr sz="320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en-US" sz="32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Скорость кладки увеличивается в 3 раза за рабочий день оператора до</a:t>
            </a:r>
            <a:r>
              <a:rPr lang="en-US" sz="3200" b="0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35 м³</a:t>
            </a:r>
            <a:endParaRPr sz="320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en-US" sz="32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Масса блоков для манипуляций увеличивается</a:t>
            </a:r>
            <a:r>
              <a:rPr lang="en-US" sz="320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до 300 кг</a:t>
            </a:r>
            <a:endParaRPr sz="320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320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72" name="Google Shape;372;p63"/>
          <p:cNvSpPr txBox="1"/>
          <p:nvPr/>
        </p:nvSpPr>
        <p:spPr>
          <a:xfrm>
            <a:off x="15192860" y="8630746"/>
            <a:ext cx="20664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r>
              <a:rPr lang="en-US" sz="2986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73" name="Google Shape;373;p63"/>
          <p:cNvSpPr txBox="1"/>
          <p:nvPr/>
        </p:nvSpPr>
        <p:spPr>
          <a:xfrm>
            <a:off x="1028700" y="243550"/>
            <a:ext cx="165894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РЕШЕНИЕ </a:t>
            </a:r>
            <a:endParaRPr sz="540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ПРИ ИСПОЛЬЗОВАНИИ НАШЕЙ ТЕХНОЛОГИИ</a:t>
            </a:r>
            <a:endParaRPr sz="490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6" name="Google Shape;1056;p109"/>
          <p:cNvCxnSpPr/>
          <p:nvPr/>
        </p:nvCxnSpPr>
        <p:spPr>
          <a:xfrm rot="10787814">
            <a:off x="1018968" y="1780145"/>
            <a:ext cx="16249902" cy="0"/>
          </a:xfrm>
          <a:prstGeom prst="straightConnector1">
            <a:avLst/>
          </a:prstGeom>
          <a:noFill/>
          <a:ln w="9525" cap="rnd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57" name="Google Shape;1057;p109"/>
          <p:cNvSpPr txBox="1"/>
          <p:nvPr/>
        </p:nvSpPr>
        <p:spPr>
          <a:xfrm>
            <a:off x="1006870" y="742950"/>
            <a:ext cx="16230600" cy="1956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РЫНОК И </a:t>
            </a:r>
            <a:r>
              <a:rPr lang="ru-RU" sz="4200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ПЕРСПЕКТИВА</a:t>
            </a:r>
            <a:endParaRPr sz="1000" dirty="0"/>
          </a:p>
          <a:p>
            <a:pPr marL="0" marR="0" lvl="0" indent="0" algn="l" rtl="0">
              <a:lnSpc>
                <a:spcPct val="12319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600" b="0" i="0" u="none" strike="noStrike" cap="none" dirty="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8" name="Google Shape;1058;p109"/>
          <p:cNvSpPr txBox="1"/>
          <p:nvPr/>
        </p:nvSpPr>
        <p:spPr>
          <a:xfrm>
            <a:off x="1028700" y="1955825"/>
            <a:ext cx="7662000" cy="22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Рост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автоматизации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мини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строй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техники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-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потенциал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Российского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рынка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более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179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млрд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0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рублей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r>
              <a:rPr lang="en-US" sz="30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400" dirty="0"/>
          </a:p>
          <a:p>
            <a:pPr marL="0" marR="0" lvl="0" indent="0" algn="l" rtl="0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*</a:t>
            </a:r>
            <a:r>
              <a:rPr lang="en-US" sz="16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данные</a:t>
            </a:r>
            <a:r>
              <a:rPr lang="en-US" sz="16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РБК</a:t>
            </a:r>
            <a:endParaRPr sz="1400" dirty="0"/>
          </a:p>
          <a:p>
            <a:pPr marL="0" marR="0" lvl="0" indent="0" algn="l" rtl="0">
              <a:lnSpc>
                <a:spcPct val="29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059" name="Google Shape;1059;p109"/>
          <p:cNvSpPr txBox="1"/>
          <p:nvPr/>
        </p:nvSpPr>
        <p:spPr>
          <a:xfrm>
            <a:off x="16073352" y="8919196"/>
            <a:ext cx="2066400" cy="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/>
          </a:p>
          <a:p>
            <a:pPr marL="0" marR="0" lvl="0" indent="0" algn="l" rtl="0">
              <a:lnSpc>
                <a:spcPct val="1019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0" name="Google Shape;1060;p109"/>
          <p:cNvSpPr txBox="1"/>
          <p:nvPr/>
        </p:nvSpPr>
        <p:spPr>
          <a:xfrm>
            <a:off x="8543139" y="2049716"/>
            <a:ext cx="8967492" cy="236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rgbClr val="1A1A1A"/>
                </a:solidFill>
                <a:latin typeface="Oswald"/>
                <a:ea typeface="Oswald"/>
                <a:cs typeface="Oswald"/>
                <a:sym typeface="Oswald"/>
              </a:rPr>
              <a:t>	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Использование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компанией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1" dirty="0" err="1">
                <a:solidFill>
                  <a:srgbClr val="2B2C30"/>
                </a:solidFill>
                <a:latin typeface="Oswald Light"/>
                <a:sym typeface="Oswald"/>
              </a:rPr>
              <a:t>Xella</a:t>
            </a:r>
            <a:r>
              <a:rPr lang="en-US" sz="3200" b="1" dirty="0">
                <a:solidFill>
                  <a:srgbClr val="2B2C30"/>
                </a:solidFill>
                <a:latin typeface="Oswald Light"/>
                <a:sym typeface="Oswald"/>
              </a:rPr>
              <a:t>(</a:t>
            </a:r>
            <a:r>
              <a:rPr lang="en-US" sz="3200" b="1" dirty="0" err="1">
                <a:solidFill>
                  <a:srgbClr val="2B2C30"/>
                </a:solidFill>
                <a:latin typeface="Oswald Light"/>
                <a:sym typeface="Oswald"/>
              </a:rPr>
              <a:t>Ytong</a:t>
            </a:r>
            <a:r>
              <a:rPr lang="en-US" sz="3200" b="1" dirty="0">
                <a:solidFill>
                  <a:srgbClr val="2B2C30"/>
                </a:solidFill>
                <a:latin typeface="Oswald Light"/>
                <a:sym typeface="Oswald"/>
              </a:rPr>
              <a:t>/</a:t>
            </a:r>
            <a:r>
              <a:rPr lang="en-US" sz="3200" b="1" dirty="0" err="1">
                <a:solidFill>
                  <a:srgbClr val="2B2C30"/>
                </a:solidFill>
                <a:latin typeface="Oswald Light"/>
                <a:sym typeface="Oswald"/>
              </a:rPr>
              <a:t>istkult</a:t>
            </a:r>
            <a:r>
              <a:rPr lang="en-US" sz="3200" b="1" dirty="0">
                <a:solidFill>
                  <a:srgbClr val="2B2C30"/>
                </a:solidFill>
                <a:latin typeface="Oswald Light"/>
                <a:sym typeface="Oswald"/>
              </a:rPr>
              <a:t>)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укладчиков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и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миникранов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позволило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повысить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 lang="ru-RU" sz="3200" b="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скорость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укладки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 lang="ru-RU" sz="3200" b="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в 4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раза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с </a:t>
            </a:r>
            <a:r>
              <a:rPr lang="en-US" sz="3200" b="1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5 </a:t>
            </a:r>
            <a:r>
              <a:rPr lang="en-US" sz="3200" b="1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до</a:t>
            </a:r>
            <a:r>
              <a:rPr lang="en-US" sz="3200" b="1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20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м³</a:t>
            </a:r>
            <a:endParaRPr sz="3200" dirty="0"/>
          </a:p>
        </p:txBody>
      </p:sp>
      <p:sp>
        <p:nvSpPr>
          <p:cNvPr id="1061" name="Google Shape;1061;p109"/>
          <p:cNvSpPr txBox="1"/>
          <p:nvPr/>
        </p:nvSpPr>
        <p:spPr>
          <a:xfrm>
            <a:off x="8604867" y="4654210"/>
            <a:ext cx="8926349" cy="5318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	Офис </a:t>
            </a:r>
            <a:r>
              <a:rPr lang="ru-RU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гугл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ru-RU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Миникраны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с </a:t>
            </a:r>
            <a:r>
              <a:rPr lang="ru-RU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автоукладкой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: </a:t>
            </a:r>
            <a:endParaRPr lang="ru-RU" sz="3200"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	Кампус </a:t>
            </a:r>
            <a:r>
              <a:rPr lang="ru-RU" sz="3200" b="1" dirty="0">
                <a:solidFill>
                  <a:srgbClr val="2B2C30"/>
                </a:solidFill>
                <a:latin typeface="Oswald Light"/>
                <a:sym typeface="Oswald"/>
              </a:rPr>
              <a:t>Google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, который будет вмещать до 20 000 сотрудников, возведут при участии роботов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2B2C30"/>
                </a:solidFill>
                <a:latin typeface="Oswald Light"/>
                <a:sym typeface="Oswald"/>
              </a:rPr>
              <a:t>crabots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,  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специальные машины, с функциями маневренных роботов и традиционных кранов, </a:t>
            </a:r>
            <a:r>
              <a:rPr lang="ru-RU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грузоподъемн</a:t>
            </a:r>
            <a:r>
              <a:rPr lang="ru-RU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. не более  1 тонны. </a:t>
            </a:r>
            <a:endParaRPr lang="ru-RU" sz="3200"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По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рассчётам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компании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ru-RU" sz="3200" b="1" dirty="0">
                <a:solidFill>
                  <a:srgbClr val="2B2C30"/>
                </a:solidFill>
                <a:latin typeface="Oswald Light"/>
                <a:sym typeface="Oswald"/>
              </a:rPr>
              <a:t>Google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это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endParaRPr lang="ru-RU" sz="3200" b="0" i="0" u="none" strike="noStrike" cap="none" dirty="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увеличит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скорость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в 5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раз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и </a:t>
            </a:r>
            <a:endParaRPr lang="ru-RU" sz="3200" b="0" i="0" u="none" strike="noStrike" cap="none" dirty="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сократит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издержки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 в 4 </a:t>
            </a:r>
            <a:r>
              <a:rPr lang="en-US" sz="3200" b="0" i="0" u="none" strike="noStrike" cap="none" dirty="0" err="1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раза</a:t>
            </a:r>
            <a:r>
              <a:rPr lang="en-US" sz="3200" b="0" i="0" u="none" strike="noStrike" cap="none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sz="3200" dirty="0"/>
          </a:p>
        </p:txBody>
      </p:sp>
      <p:sp>
        <p:nvSpPr>
          <p:cNvPr id="1062" name="Google Shape;1062;p109"/>
          <p:cNvSpPr/>
          <p:nvPr/>
        </p:nvSpPr>
        <p:spPr>
          <a:xfrm>
            <a:off x="-130939" y="4659455"/>
            <a:ext cx="8694664" cy="8732739"/>
          </a:xfrm>
          <a:custGeom>
            <a:avLst/>
            <a:gdLst/>
            <a:ahLst/>
            <a:cxnLst/>
            <a:rect l="l" t="t" r="r" b="b"/>
            <a:pathLst>
              <a:path w="8694664" h="8732739" extrusionOk="0">
                <a:moveTo>
                  <a:pt x="0" y="0"/>
                </a:moveTo>
                <a:lnTo>
                  <a:pt x="8694664" y="0"/>
                </a:lnTo>
                <a:lnTo>
                  <a:pt x="8694664" y="8732739"/>
                </a:lnTo>
                <a:lnTo>
                  <a:pt x="0" y="8732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63" name="Google Shape;1063;p109"/>
          <p:cNvSpPr/>
          <p:nvPr/>
        </p:nvSpPr>
        <p:spPr>
          <a:xfrm>
            <a:off x="756784" y="6396021"/>
            <a:ext cx="6919244" cy="6949544"/>
          </a:xfrm>
          <a:custGeom>
            <a:avLst/>
            <a:gdLst/>
            <a:ahLst/>
            <a:cxnLst/>
            <a:rect l="l" t="t" r="r" b="b"/>
            <a:pathLst>
              <a:path w="6919244" h="6949544" extrusionOk="0">
                <a:moveTo>
                  <a:pt x="0" y="0"/>
                </a:moveTo>
                <a:lnTo>
                  <a:pt x="6919244" y="0"/>
                </a:lnTo>
                <a:lnTo>
                  <a:pt x="6919244" y="6949544"/>
                </a:lnTo>
                <a:lnTo>
                  <a:pt x="0" y="694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64" name="Google Shape;1064;p109"/>
          <p:cNvSpPr/>
          <p:nvPr/>
        </p:nvSpPr>
        <p:spPr>
          <a:xfrm>
            <a:off x="1685623" y="8468996"/>
            <a:ext cx="5061581" cy="5083747"/>
          </a:xfrm>
          <a:custGeom>
            <a:avLst/>
            <a:gdLst/>
            <a:ahLst/>
            <a:cxnLst/>
            <a:rect l="l" t="t" r="r" b="b"/>
            <a:pathLst>
              <a:path w="5061581" h="5083747" extrusionOk="0">
                <a:moveTo>
                  <a:pt x="0" y="0"/>
                </a:moveTo>
                <a:lnTo>
                  <a:pt x="5061581" y="0"/>
                </a:lnTo>
                <a:lnTo>
                  <a:pt x="5061581" y="5083747"/>
                </a:lnTo>
                <a:lnTo>
                  <a:pt x="0" y="5083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65" name="Google Shape;1065;p109"/>
          <p:cNvSpPr txBox="1"/>
          <p:nvPr/>
        </p:nvSpPr>
        <p:spPr>
          <a:xfrm rot="-59799">
            <a:off x="2292120" y="6951433"/>
            <a:ext cx="3863384" cy="16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Объем в России </a:t>
            </a:r>
            <a:endParaRPr sz="1400"/>
          </a:p>
          <a:p>
            <a:pPr marL="0" marR="0" lvl="0" indent="0" algn="ctr" rtl="0">
              <a:lnSpc>
                <a:spcPct val="191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180 млрд</a:t>
            </a:r>
            <a:endParaRPr sz="1400"/>
          </a:p>
          <a:p>
            <a:pPr marL="0" marR="0" lvl="0" indent="0" algn="ctr" rtl="0">
              <a:lnSpc>
                <a:spcPct val="244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66" name="Google Shape;1066;p109"/>
          <p:cNvSpPr txBox="1"/>
          <p:nvPr/>
        </p:nvSpPr>
        <p:spPr>
          <a:xfrm>
            <a:off x="2009954" y="9095709"/>
            <a:ext cx="4413000" cy="9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91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10% Объема в Москве</a:t>
            </a:r>
            <a:endParaRPr sz="1400"/>
          </a:p>
          <a:p>
            <a:pPr marL="0" marR="0" lvl="0" indent="0" algn="ctr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2B2C30"/>
                </a:solidFill>
                <a:latin typeface="Oswald Medium"/>
                <a:ea typeface="Oswald Medium"/>
                <a:cs typeface="Oswald Medium"/>
                <a:sym typeface="Oswald Medium"/>
              </a:rPr>
              <a:t>7,65 млрд</a:t>
            </a:r>
            <a:endParaRPr sz="1400"/>
          </a:p>
        </p:txBody>
      </p:sp>
      <p:sp>
        <p:nvSpPr>
          <p:cNvPr id="1067" name="Google Shape;1067;p109"/>
          <p:cNvSpPr txBox="1"/>
          <p:nvPr/>
        </p:nvSpPr>
        <p:spPr>
          <a:xfrm>
            <a:off x="2284686" y="5003304"/>
            <a:ext cx="3863400" cy="16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Объем в мире</a:t>
            </a:r>
            <a:endParaRPr sz="1400"/>
          </a:p>
          <a:p>
            <a:pPr marL="0" marR="0" lvl="0" indent="0" algn="ctr" rtl="0">
              <a:lnSpc>
                <a:spcPct val="191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1.420 трлн</a:t>
            </a:r>
            <a:endParaRPr sz="1400"/>
          </a:p>
          <a:p>
            <a:pPr marL="0" marR="0" lvl="0" indent="0" algn="ctr" rtl="0">
              <a:lnSpc>
                <a:spcPct val="244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5"/>
          <p:cNvSpPr txBox="1"/>
          <p:nvPr/>
        </p:nvSpPr>
        <p:spPr>
          <a:xfrm>
            <a:off x="5215759" y="1042566"/>
            <a:ext cx="1783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6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02" name="Google Shape;402;p65"/>
          <p:cNvSpPr txBox="1"/>
          <p:nvPr/>
        </p:nvSpPr>
        <p:spPr>
          <a:xfrm>
            <a:off x="16221600" y="9851986"/>
            <a:ext cx="2066400" cy="7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ROBOTACE</a:t>
            </a:r>
            <a:endParaRPr sz="14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914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487255" y="2269883"/>
            <a:ext cx="3198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9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331740" y="-96888"/>
            <a:ext cx="17128800" cy="67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6006"/>
              </a:lnSpc>
            </a:pPr>
            <a:r>
              <a:rPr lang="en-US" sz="2800" dirty="0" err="1">
                <a:solidFill>
                  <a:schemeClr val="tx1"/>
                </a:solidFill>
                <a:latin typeface="Oswald Light"/>
                <a:sym typeface="Montserrat Medium"/>
              </a:rPr>
              <a:t>Конкурентный</a:t>
            </a:r>
            <a:r>
              <a:rPr lang="en-US" sz="2800" dirty="0">
                <a:solidFill>
                  <a:schemeClr val="tx1"/>
                </a:solidFill>
                <a:latin typeface="Oswald Light"/>
                <a:sym typeface="Montserrat Medium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Oswald Light"/>
                <a:sym typeface="Montserrat Medium"/>
              </a:rPr>
              <a:t>анализ</a:t>
            </a:r>
            <a:r>
              <a:rPr lang="en-US" sz="2800" dirty="0">
                <a:solidFill>
                  <a:schemeClr val="tx1"/>
                </a:solidFill>
                <a:latin typeface="Oswald Light"/>
                <a:sym typeface="Montserrat Medium"/>
              </a:rPr>
              <a:t> MVP</a:t>
            </a:r>
            <a:endParaRPr sz="2800" dirty="0">
              <a:solidFill>
                <a:schemeClr val="tx1"/>
              </a:solidFill>
              <a:latin typeface="Oswald Light"/>
              <a:sym typeface="Montserrat Medium"/>
            </a:endParaRPr>
          </a:p>
        </p:txBody>
      </p:sp>
      <p:sp>
        <p:nvSpPr>
          <p:cNvPr id="405" name="Google Shape;405;p65"/>
          <p:cNvSpPr txBox="1"/>
          <p:nvPr/>
        </p:nvSpPr>
        <p:spPr>
          <a:xfrm>
            <a:off x="8397471" y="1153190"/>
            <a:ext cx="1965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9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aphicFrame>
        <p:nvGraphicFramePr>
          <p:cNvPr id="406" name="Google Shape;406;p65"/>
          <p:cNvGraphicFramePr/>
          <p:nvPr>
            <p:extLst>
              <p:ext uri="{D42A27DB-BD31-4B8C-83A1-F6EECF244321}">
                <p14:modId xmlns:p14="http://schemas.microsoft.com/office/powerpoint/2010/main" val="2812361496"/>
              </p:ext>
            </p:extLst>
          </p:nvPr>
        </p:nvGraphicFramePr>
        <p:xfrm>
          <a:off x="298569" y="613520"/>
          <a:ext cx="17128800" cy="9290603"/>
        </p:xfrm>
        <a:graphic>
          <a:graphicData uri="http://schemas.openxmlformats.org/drawingml/2006/table">
            <a:tbl>
              <a:tblPr>
                <a:noFill/>
                <a:tableStyleId>{973BA649-DB39-434A-A1B7-2824AC72AD43}</a:tableStyleId>
              </a:tblPr>
              <a:tblGrid>
                <a:gridCol w="342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5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25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32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6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sym typeface="Arial"/>
                        </a:rPr>
                        <a:t>            </a:t>
                      </a:r>
                      <a:r>
                        <a:rPr lang="en-US" sz="24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sym typeface="Arial"/>
                        </a:rPr>
                        <a:t>ROBOTACE </a:t>
                      </a:r>
                      <a:r>
                        <a:rPr lang="ru-RU" sz="24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sym typeface="Arial"/>
                        </a:rPr>
                        <a:t>- </a:t>
                      </a:r>
                      <a:r>
                        <a:rPr lang="en-US" sz="24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sym typeface="Arial"/>
                        </a:rPr>
                        <a:t>MVP </a:t>
                      </a:r>
                      <a:endParaRPr sz="2400" b="0" i="0" u="none" strike="noStrike" cap="none" dirty="0">
                        <a:solidFill>
                          <a:schemeClr val="bg1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LMK 400 TFE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XELLA SPIDER MC03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9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STEIN-REX® 2.0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8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ШИРИНА, ММ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sym typeface="Arial"/>
                        </a:rPr>
                        <a:t>780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2000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800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1200</a:t>
                      </a:r>
                      <a:endParaRPr sz="2200" b="0" i="0" u="none" strike="noStrike" cap="none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8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С</a:t>
                      </a:r>
                      <a:r>
                        <a:rPr lang="ru-RU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КОРОСТЬ</a:t>
                      </a: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ru-RU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КЛАДКИ</a:t>
                      </a: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US" sz="28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м³</a:t>
                      </a: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  </a:t>
                      </a:r>
                      <a:r>
                        <a:rPr lang="en-US" sz="2200" b="0" i="0" u="none" strike="noStrike" cap="none" dirty="0" err="1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за</a:t>
                      </a:r>
                      <a:r>
                        <a:rPr lang="ru-RU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 8ч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35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25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29</a:t>
                      </a:r>
                      <a:endParaRPr sz="2200" b="0" i="0" u="none" strike="noStrike" cap="none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218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ГРУЗОПОДЪЕМНОСТЬ МАКСИМАЛЬНАЯ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300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200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250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250</a:t>
                      </a:r>
                      <a:endParaRPr sz="2200" b="0" i="0" u="none" strike="noStrike" cap="none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218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ВЫРАВНИВАНИЕ КЛАДКИ И ПОЛОЖЕНИЯ БЛОКОВ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+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98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ЗАТИРКА ШВОВ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+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-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98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МАССА, КГ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270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2060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980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128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98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59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ЦЕНА, МЛН ₽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>
                          <a:solidFill>
                            <a:schemeClr val="bg1"/>
                          </a:solidFill>
                          <a:latin typeface="Oswald Light"/>
                          <a:ea typeface="Montserrat"/>
                          <a:cs typeface="Montserrat"/>
                          <a:sym typeface="Montserrat"/>
                        </a:rPr>
                        <a:t>1,1</a:t>
                      </a:r>
                      <a:endParaRPr sz="3200" b="0" i="0" u="none" strike="noStrike" cap="none" dirty="0">
                        <a:solidFill>
                          <a:schemeClr val="bg1"/>
                        </a:solidFill>
                        <a:latin typeface="Oswald Ligh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6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2,6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2,9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 i="0" u="none" strike="noStrike" cap="none" dirty="0">
                          <a:solidFill>
                            <a:srgbClr val="2B2C30"/>
                          </a:solidFill>
                          <a:latin typeface="Oswald Light"/>
                          <a:sym typeface="Arial"/>
                        </a:rPr>
                        <a:t>3,5</a:t>
                      </a:r>
                      <a:endParaRPr sz="2200" b="0" i="0" u="none" strike="noStrike" cap="none" dirty="0">
                        <a:solidFill>
                          <a:srgbClr val="2B2C30"/>
                        </a:solidFill>
                        <a:latin typeface="Oswald Light"/>
                        <a:sym typeface="Arial"/>
                      </a:endParaRPr>
                    </a:p>
                  </a:txBody>
                  <a:tcPr marL="91450" marR="91450" marT="91450" marB="914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/>
          <p:nvPr/>
        </p:nvSpPr>
        <p:spPr>
          <a:xfrm>
            <a:off x="1006871" y="681870"/>
            <a:ext cx="162306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600" dirty="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ВОСТРЕБОВАННОСТЬ/МЕТРИКИ</a:t>
            </a:r>
            <a:r>
              <a:rPr lang="ru-RU" sz="3600" dirty="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УСПЕШНОСТИ</a:t>
            </a:r>
            <a:endParaRPr sz="3600" dirty="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412" name="Google Shape;412;p66"/>
          <p:cNvCxnSpPr/>
          <p:nvPr/>
        </p:nvCxnSpPr>
        <p:spPr>
          <a:xfrm rot="10800000" flipH="1">
            <a:off x="1028695" y="1499765"/>
            <a:ext cx="16230600" cy="38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3" name="Google Shape;413;p66"/>
          <p:cNvSpPr txBox="1"/>
          <p:nvPr/>
        </p:nvSpPr>
        <p:spPr>
          <a:xfrm>
            <a:off x="993975" y="1801650"/>
            <a:ext cx="13305600" cy="59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11</a:t>
            </a:r>
            <a:r>
              <a:rPr lang="en-US" sz="26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 компаний готовы к пилоту</a:t>
            </a:r>
            <a:endParaRPr sz="26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Получено </a:t>
            </a:r>
            <a:r>
              <a:rPr lang="en-US" sz="260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  <a:r>
              <a:rPr lang="en-US" sz="26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 писем о заинтересованности в покупке на сумму </a:t>
            </a:r>
            <a:r>
              <a:rPr lang="en-US" sz="260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15 млн.рублей</a:t>
            </a:r>
            <a:endParaRPr sz="140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11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14" name="Google Shape;414;p66"/>
          <p:cNvSpPr txBox="1"/>
          <p:nvPr/>
        </p:nvSpPr>
        <p:spPr>
          <a:xfrm>
            <a:off x="15799453" y="9103869"/>
            <a:ext cx="20664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15" name="Google Shape;415;p66"/>
          <p:cNvPicPr preferRelativeResize="0"/>
          <p:nvPr/>
        </p:nvPicPr>
        <p:blipFill rotWithShape="1">
          <a:blip r:embed="rId3">
            <a:alphaModFix/>
          </a:blip>
          <a:srcRect l="27440" t="20445" r="22549" b="22283"/>
          <a:stretch/>
        </p:blipFill>
        <p:spPr>
          <a:xfrm>
            <a:off x="3209737" y="2599422"/>
            <a:ext cx="1253447" cy="134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6"/>
          <p:cNvPicPr preferRelativeResize="0"/>
          <p:nvPr/>
        </p:nvPicPr>
        <p:blipFill rotWithShape="1">
          <a:blip r:embed="rId4">
            <a:alphaModFix/>
          </a:blip>
          <a:srcRect l="19942" t="39364" r="22586" b="38667"/>
          <a:stretch/>
        </p:blipFill>
        <p:spPr>
          <a:xfrm>
            <a:off x="12974145" y="3037948"/>
            <a:ext cx="1420974" cy="42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0435" y="2551242"/>
            <a:ext cx="1445562" cy="144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94791" y="3090385"/>
            <a:ext cx="2087258" cy="472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41118" y="2507598"/>
            <a:ext cx="1543947" cy="153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80002" y="2891147"/>
            <a:ext cx="534621" cy="76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13552" y="3038871"/>
            <a:ext cx="2066453" cy="470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32751" y="2509564"/>
            <a:ext cx="1081549" cy="1528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7" name="Google Shape;427;p67"/>
          <p:cNvCxnSpPr/>
          <p:nvPr/>
        </p:nvCxnSpPr>
        <p:spPr>
          <a:xfrm rot="10800000" flipH="1">
            <a:off x="1028695" y="1152823"/>
            <a:ext cx="16230594" cy="38509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8" name="Google Shape;428;p67"/>
          <p:cNvSpPr/>
          <p:nvPr/>
        </p:nvSpPr>
        <p:spPr>
          <a:xfrm>
            <a:off x="1516029" y="1418405"/>
            <a:ext cx="2842946" cy="2842935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67"/>
          <p:cNvSpPr/>
          <p:nvPr/>
        </p:nvSpPr>
        <p:spPr>
          <a:xfrm>
            <a:off x="5758991" y="1387739"/>
            <a:ext cx="2842946" cy="2842935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86" r="-185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67"/>
          <p:cNvSpPr/>
          <p:nvPr/>
        </p:nvSpPr>
        <p:spPr>
          <a:xfrm>
            <a:off x="9927759" y="1378468"/>
            <a:ext cx="2842946" cy="2842935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763" r="-763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67"/>
          <p:cNvSpPr/>
          <p:nvPr/>
        </p:nvSpPr>
        <p:spPr>
          <a:xfrm>
            <a:off x="14040934" y="1358019"/>
            <a:ext cx="2842946" cy="2842935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86" r="-185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67"/>
          <p:cNvSpPr txBox="1"/>
          <p:nvPr/>
        </p:nvSpPr>
        <p:spPr>
          <a:xfrm>
            <a:off x="16028263" y="9806708"/>
            <a:ext cx="20664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r>
              <a:rPr lang="en-US" sz="2986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33" name="Google Shape;433;p67"/>
          <p:cNvSpPr txBox="1"/>
          <p:nvPr/>
        </p:nvSpPr>
        <p:spPr>
          <a:xfrm>
            <a:off x="1006871" y="335037"/>
            <a:ext cx="1623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Наша команда</a:t>
            </a:r>
            <a:endParaRPr sz="540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34" name="Google Shape;434;p67"/>
          <p:cNvGrpSpPr/>
          <p:nvPr/>
        </p:nvGrpSpPr>
        <p:grpSpPr>
          <a:xfrm>
            <a:off x="1006871" y="4430409"/>
            <a:ext cx="3783500" cy="5457287"/>
            <a:chOff x="0" y="-66675"/>
            <a:chExt cx="5044667" cy="7276382"/>
          </a:xfrm>
        </p:grpSpPr>
        <p:sp>
          <p:nvSpPr>
            <p:cNvPr id="435" name="Google Shape;435;p67"/>
            <p:cNvSpPr txBox="1"/>
            <p:nvPr/>
          </p:nvSpPr>
          <p:spPr>
            <a:xfrm>
              <a:off x="0" y="-66675"/>
              <a:ext cx="50319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i="0" u="none" strike="noStrike" cap="none">
                  <a:solidFill>
                    <a:srgbClr val="2B2C30"/>
                  </a:solidFill>
                  <a:latin typeface="Oswald"/>
                  <a:ea typeface="Oswald"/>
                  <a:cs typeface="Oswald"/>
                  <a:sym typeface="Oswald"/>
                </a:rPr>
                <a:t>Грицкевич Иван Юрьевич</a:t>
              </a:r>
              <a:endParaRPr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436" name="Google Shape;436;p67"/>
            <p:cNvSpPr txBox="1"/>
            <p:nvPr/>
          </p:nvSpPr>
          <p:spPr>
            <a:xfrm>
              <a:off x="12767" y="929507"/>
              <a:ext cx="5031900" cy="628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Аспирант 3 курс СПБСУТ им. Бонч. Бруевича,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Ген.дир. ООО «Роботейс»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Ведущий инженер embedded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Fpga, Computer Vision, Machine learning, SISO design, MIMO design.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Имею 19 публикаций из них 4 патента, большой опыт в создании подобных систем.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Компетенции в проектировании систем навигации с датчиками изображения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grpSp>
        <p:nvGrpSpPr>
          <p:cNvPr id="437" name="Google Shape;437;p67"/>
          <p:cNvGrpSpPr/>
          <p:nvPr/>
        </p:nvGrpSpPr>
        <p:grpSpPr>
          <a:xfrm>
            <a:off x="9329035" y="4430409"/>
            <a:ext cx="3773925" cy="4870912"/>
            <a:chOff x="0" y="-66675"/>
            <a:chExt cx="5031900" cy="6494549"/>
          </a:xfrm>
        </p:grpSpPr>
        <p:sp>
          <p:nvSpPr>
            <p:cNvPr id="438" name="Google Shape;438;p67"/>
            <p:cNvSpPr txBox="1"/>
            <p:nvPr/>
          </p:nvSpPr>
          <p:spPr>
            <a:xfrm>
              <a:off x="0" y="-66675"/>
              <a:ext cx="5031900" cy="137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>
                  <a:solidFill>
                    <a:srgbClr val="2B2C30"/>
                  </a:solidFill>
                  <a:latin typeface="Oswald"/>
                  <a:ea typeface="Oswald"/>
                  <a:cs typeface="Oswald"/>
                  <a:sym typeface="Oswald"/>
                </a:rPr>
                <a:t>Грицкевич Василий Юрьевич</a:t>
              </a:r>
              <a:endParaRPr/>
            </a:p>
          </p:txBody>
        </p:sp>
        <p:sp>
          <p:nvSpPr>
            <p:cNvPr id="439" name="Google Shape;439;p67"/>
            <p:cNvSpPr txBox="1"/>
            <p:nvPr/>
          </p:nvSpPr>
          <p:spPr>
            <a:xfrm>
              <a:off x="0" y="1403774"/>
              <a:ext cx="5031900" cy="502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Ведущий инженер программист.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Имеет множественные компетенции в промышленной автоматике, конструкции тяжёлых промышленных робототехнических комплексов.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grpSp>
        <p:nvGrpSpPr>
          <p:cNvPr id="440" name="Google Shape;440;p67"/>
          <p:cNvGrpSpPr/>
          <p:nvPr/>
        </p:nvGrpSpPr>
        <p:grpSpPr>
          <a:xfrm>
            <a:off x="5172725" y="4430386"/>
            <a:ext cx="3773925" cy="4010739"/>
            <a:chOff x="5" y="-66705"/>
            <a:chExt cx="5031900" cy="5347653"/>
          </a:xfrm>
        </p:grpSpPr>
        <p:sp>
          <p:nvSpPr>
            <p:cNvPr id="441" name="Google Shape;441;p67"/>
            <p:cNvSpPr txBox="1"/>
            <p:nvPr/>
          </p:nvSpPr>
          <p:spPr>
            <a:xfrm>
              <a:off x="5" y="-66705"/>
              <a:ext cx="50319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>
                  <a:solidFill>
                    <a:srgbClr val="2B2C30"/>
                  </a:solidFill>
                  <a:latin typeface="Oswald"/>
                  <a:ea typeface="Oswald"/>
                  <a:cs typeface="Oswald"/>
                  <a:sym typeface="Oswald"/>
                </a:rPr>
                <a:t>Котухов Артем Алексеевич</a:t>
              </a:r>
              <a:endParaRPr sz="2799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442" name="Google Shape;442;p67"/>
            <p:cNvSpPr txBox="1"/>
            <p:nvPr/>
          </p:nvSpPr>
          <p:spPr>
            <a:xfrm>
              <a:off x="5" y="774047"/>
              <a:ext cx="5031900" cy="45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Ведущий инженер-конструктор.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 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Имеет компетенции в конструкции рам, расчётов нагрузок балок, опор машин, радиальных и радиально опорных м</a:t>
              </a: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е</a:t>
              </a:r>
              <a:r>
                <a:rPr lang="en-US" sz="1800" i="0" u="none" strike="noStrike" cap="none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ханизмов, кранов.</a:t>
              </a:r>
              <a:endParaRPr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grpSp>
        <p:nvGrpSpPr>
          <p:cNvPr id="443" name="Google Shape;443;p67"/>
          <p:cNvGrpSpPr/>
          <p:nvPr/>
        </p:nvGrpSpPr>
        <p:grpSpPr>
          <a:xfrm>
            <a:off x="13485348" y="4430409"/>
            <a:ext cx="3773927" cy="5626466"/>
            <a:chOff x="0" y="-66675"/>
            <a:chExt cx="5031903" cy="7501955"/>
          </a:xfrm>
        </p:grpSpPr>
        <p:sp>
          <p:nvSpPr>
            <p:cNvPr id="444" name="Google Shape;444;p67"/>
            <p:cNvSpPr txBox="1"/>
            <p:nvPr/>
          </p:nvSpPr>
          <p:spPr>
            <a:xfrm>
              <a:off x="0" y="-66675"/>
              <a:ext cx="5031900" cy="137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>
                  <a:solidFill>
                    <a:srgbClr val="2B2C30"/>
                  </a:solidFill>
                  <a:latin typeface="Oswald"/>
                  <a:ea typeface="Oswald"/>
                  <a:cs typeface="Oswald"/>
                  <a:sym typeface="Oswald"/>
                </a:rPr>
                <a:t>Голованов Владимир Михайлович</a:t>
              </a:r>
              <a:endParaRPr/>
            </a:p>
          </p:txBody>
        </p:sp>
        <p:sp>
          <p:nvSpPr>
            <p:cNvPr id="445" name="Google Shape;445;p67"/>
            <p:cNvSpPr txBox="1"/>
            <p:nvPr/>
          </p:nvSpPr>
          <p:spPr>
            <a:xfrm>
              <a:off x="3" y="1376780"/>
              <a:ext cx="5031900" cy="605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Инженер-строитель специальности ГСХ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Старший инженер 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Планирование, оценка и контроль строительства гражданских и промышленных зданий и сооружений.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B2C3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Компетенции в строительстве и использовании материалов</a:t>
              </a:r>
              <a:endParaRPr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F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8"/>
          <p:cNvSpPr txBox="1"/>
          <p:nvPr/>
        </p:nvSpPr>
        <p:spPr>
          <a:xfrm>
            <a:off x="1006871" y="262550"/>
            <a:ext cx="1623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54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ПРЕДЛОЖЕНИЕ/ПЛАН НА АКСЕЛЕРАТОР</a:t>
            </a:r>
            <a:endParaRPr sz="540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1" name="Google Shape;451;p68"/>
          <p:cNvCxnSpPr/>
          <p:nvPr/>
        </p:nvCxnSpPr>
        <p:spPr>
          <a:xfrm rot="10800000" flipH="1">
            <a:off x="3" y="1594074"/>
            <a:ext cx="12446755" cy="38396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52" name="Google Shape;452;p68"/>
          <p:cNvGrpSpPr/>
          <p:nvPr/>
        </p:nvGrpSpPr>
        <p:grpSpPr>
          <a:xfrm>
            <a:off x="4343709" y="2756663"/>
            <a:ext cx="138045" cy="138664"/>
            <a:chOff x="1813" y="0"/>
            <a:chExt cx="809173" cy="812800"/>
          </a:xfrm>
        </p:grpSpPr>
        <p:sp>
          <p:nvSpPr>
            <p:cNvPr id="453" name="Google Shape;453;p6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68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5" name="Google Shape;455;p68"/>
          <p:cNvGrpSpPr/>
          <p:nvPr/>
        </p:nvGrpSpPr>
        <p:grpSpPr>
          <a:xfrm>
            <a:off x="1029009" y="2756663"/>
            <a:ext cx="138045" cy="138664"/>
            <a:chOff x="1813" y="0"/>
            <a:chExt cx="809173" cy="812800"/>
          </a:xfrm>
        </p:grpSpPr>
        <p:sp>
          <p:nvSpPr>
            <p:cNvPr id="456" name="Google Shape;456;p6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68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" name="Google Shape;458;p68"/>
          <p:cNvGrpSpPr/>
          <p:nvPr/>
        </p:nvGrpSpPr>
        <p:grpSpPr>
          <a:xfrm>
            <a:off x="7620309" y="2756663"/>
            <a:ext cx="138045" cy="138664"/>
            <a:chOff x="1813" y="0"/>
            <a:chExt cx="809173" cy="812800"/>
          </a:xfrm>
        </p:grpSpPr>
        <p:sp>
          <p:nvSpPr>
            <p:cNvPr id="459" name="Google Shape;459;p6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68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1" name="Google Shape;461;p68"/>
          <p:cNvGrpSpPr/>
          <p:nvPr/>
        </p:nvGrpSpPr>
        <p:grpSpPr>
          <a:xfrm>
            <a:off x="11794837" y="2756690"/>
            <a:ext cx="183520" cy="138633"/>
            <a:chOff x="1813" y="-27907"/>
            <a:chExt cx="809173" cy="840707"/>
          </a:xfrm>
        </p:grpSpPr>
        <p:sp>
          <p:nvSpPr>
            <p:cNvPr id="462" name="Google Shape;462;p6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68"/>
            <p:cNvSpPr txBox="1"/>
            <p:nvPr/>
          </p:nvSpPr>
          <p:spPr>
            <a:xfrm>
              <a:off x="76157" y="-27907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64" name="Google Shape;464;p68"/>
          <p:cNvCxnSpPr/>
          <p:nvPr/>
        </p:nvCxnSpPr>
        <p:spPr>
          <a:xfrm>
            <a:off x="1006871" y="2821602"/>
            <a:ext cx="8463300" cy="45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5" name="Google Shape;465;p68"/>
          <p:cNvSpPr txBox="1"/>
          <p:nvPr/>
        </p:nvSpPr>
        <p:spPr>
          <a:xfrm>
            <a:off x="14542535" y="9247296"/>
            <a:ext cx="20664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r>
              <a:rPr lang="en-US" sz="2986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66" name="Google Shape;466;p68"/>
          <p:cNvPicPr preferRelativeResize="0"/>
          <p:nvPr/>
        </p:nvPicPr>
        <p:blipFill rotWithShape="1">
          <a:blip r:embed="rId3">
            <a:alphaModFix/>
          </a:blip>
          <a:srcRect l="10352" r="18320" b="6857"/>
          <a:stretch/>
        </p:blipFill>
        <p:spPr>
          <a:xfrm>
            <a:off x="13250676" y="2393217"/>
            <a:ext cx="4978794" cy="396527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68"/>
          <p:cNvSpPr txBox="1"/>
          <p:nvPr/>
        </p:nvSpPr>
        <p:spPr>
          <a:xfrm>
            <a:off x="138556" y="7953647"/>
            <a:ext cx="13013293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Предлагаемые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критерии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успешности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прохождения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пилота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	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Скорость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кладки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от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20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куб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метра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часов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выполнив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кладку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менее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100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куб</a:t>
            </a:r>
            <a:r>
              <a:rPr lang="en-US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метров</a:t>
            </a:r>
            <a:r>
              <a:rPr lang="en-US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</a:t>
            </a:r>
            <a:r>
              <a:rPr lang="en-US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тестирования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	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Отказоустойчивость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безопасность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–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0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поломок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с  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грузоподъёмной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механикой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	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Управление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более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2х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операторов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	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Плавность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работы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с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блоками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 err="1">
                <a:latin typeface="Montserrat"/>
                <a:ea typeface="Montserrat"/>
                <a:cs typeface="Montserrat"/>
                <a:sym typeface="Montserrat"/>
              </a:rPr>
              <a:t>от</a:t>
            </a:r>
            <a:r>
              <a:rPr lang="en-US" sz="2000" b="1" dirty="0">
                <a:latin typeface="Montserrat"/>
                <a:ea typeface="Montserrat"/>
                <a:cs typeface="Montserrat"/>
                <a:sym typeface="Montserrat"/>
              </a:rPr>
              <a:t> 150 </a:t>
            </a:r>
            <a:r>
              <a:rPr lang="en-US" sz="2000" dirty="0" err="1">
                <a:latin typeface="Montserrat"/>
                <a:ea typeface="Montserrat"/>
                <a:cs typeface="Montserrat"/>
                <a:sym typeface="Montserrat"/>
              </a:rPr>
              <a:t>кг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68"/>
          <p:cNvSpPr txBox="1"/>
          <p:nvPr/>
        </p:nvSpPr>
        <p:spPr>
          <a:xfrm>
            <a:off x="1167042" y="1825129"/>
            <a:ext cx="7391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Пилот </a:t>
            </a:r>
            <a:r>
              <a:rPr lang="en-US" sz="21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стоимостью </a:t>
            </a:r>
            <a:r>
              <a:rPr lang="en-US" sz="2100">
                <a:solidFill>
                  <a:srgbClr val="2B2C3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млн. рублей</a:t>
            </a:r>
            <a:r>
              <a:rPr lang="en-US" sz="210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на 3 месяца</a:t>
            </a:r>
            <a:r>
              <a:rPr lang="en-US" sz="21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с передачей заказчику оборудования </a:t>
            </a:r>
            <a:r>
              <a:rPr lang="en-US" sz="2100">
                <a:solidFill>
                  <a:srgbClr val="2B2C3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 1/3 цены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9" name="Google Shape;469;p68"/>
          <p:cNvSpPr txBox="1"/>
          <p:nvPr/>
        </p:nvSpPr>
        <p:spPr>
          <a:xfrm>
            <a:off x="14135991" y="6390210"/>
            <a:ext cx="39779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Рендер работы комплекса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70" name="Google Shape;470;p68"/>
          <p:cNvSpPr txBox="1"/>
          <p:nvPr/>
        </p:nvSpPr>
        <p:spPr>
          <a:xfrm>
            <a:off x="9883941" y="6828264"/>
            <a:ext cx="85041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Срок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= 1000000 / (1500000*1.08) ^ 1 = 0.657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endParaRPr sz="18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окупаемости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MVP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укладки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стен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перекрытий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68"/>
          <p:cNvSpPr txBox="1"/>
          <p:nvPr/>
        </p:nvSpPr>
        <p:spPr>
          <a:xfrm>
            <a:off x="7504725" y="3879061"/>
            <a:ext cx="3086100" cy="3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Подведение итогов пилота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Коррекция ПО и алгоритмов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Доработка по замечаниям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72" name="Google Shape;472;p68"/>
          <p:cNvSpPr txBox="1"/>
          <p:nvPr/>
        </p:nvSpPr>
        <p:spPr>
          <a:xfrm>
            <a:off x="7560075" y="3059435"/>
            <a:ext cx="278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ноябрь</a:t>
            </a:r>
            <a:endParaRPr/>
          </a:p>
        </p:txBody>
      </p:sp>
      <p:sp>
        <p:nvSpPr>
          <p:cNvPr id="473" name="Google Shape;473;p68"/>
          <p:cNvSpPr txBox="1"/>
          <p:nvPr/>
        </p:nvSpPr>
        <p:spPr>
          <a:xfrm>
            <a:off x="891596" y="3879061"/>
            <a:ext cx="3086100" cy="3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Сборка образца под заказчика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Согласование ТЗ для пилота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Согласование критериев успешности пилота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74" name="Google Shape;474;p68"/>
          <p:cNvSpPr txBox="1"/>
          <p:nvPr/>
        </p:nvSpPr>
        <p:spPr>
          <a:xfrm>
            <a:off x="1006875" y="3059435"/>
            <a:ext cx="278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сентябрь</a:t>
            </a:r>
            <a:endParaRPr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75" name="Google Shape;475;p68"/>
          <p:cNvSpPr txBox="1"/>
          <p:nvPr/>
        </p:nvSpPr>
        <p:spPr>
          <a:xfrm>
            <a:off x="4228125" y="3879061"/>
            <a:ext cx="3086100" cy="4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Пилотное тестирование на объекте заказчика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Доработка и контроль проведения пилота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Устранение неисправностей и замечаний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76" name="Google Shape;476;p68"/>
          <p:cNvSpPr txBox="1"/>
          <p:nvPr/>
        </p:nvSpPr>
        <p:spPr>
          <a:xfrm>
            <a:off x="4283475" y="3059435"/>
            <a:ext cx="278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октябрь</a:t>
            </a:r>
            <a:endParaRPr/>
          </a:p>
        </p:txBody>
      </p:sp>
      <p:sp>
        <p:nvSpPr>
          <p:cNvPr id="477" name="Google Shape;477;p68"/>
          <p:cNvSpPr txBox="1"/>
          <p:nvPr/>
        </p:nvSpPr>
        <p:spPr>
          <a:xfrm>
            <a:off x="10621350" y="4149650"/>
            <a:ext cx="3246000" cy="11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Выпуск партии из 5 образцов со скидкой </a:t>
            </a:r>
            <a:endParaRPr sz="18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78" name="Google Shape;478;p68"/>
          <p:cNvSpPr txBox="1"/>
          <p:nvPr/>
        </p:nvSpPr>
        <p:spPr>
          <a:xfrm>
            <a:off x="10836675" y="3059435"/>
            <a:ext cx="278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декабрь</a:t>
            </a:r>
            <a:endParaRPr sz="290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479" name="Google Shape;479;p68"/>
          <p:cNvSpPr txBox="1"/>
          <p:nvPr/>
        </p:nvSpPr>
        <p:spPr>
          <a:xfrm>
            <a:off x="10836675" y="3478536"/>
            <a:ext cx="2785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0,85 млн. * 5</a:t>
            </a:r>
            <a:endParaRPr sz="2799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80" name="Google Shape;480;p68"/>
          <p:cNvSpPr txBox="1"/>
          <p:nvPr/>
        </p:nvSpPr>
        <p:spPr>
          <a:xfrm>
            <a:off x="4279128" y="3554736"/>
            <a:ext cx="2785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68"/>
          <p:cNvSpPr txBox="1"/>
          <p:nvPr/>
        </p:nvSpPr>
        <p:spPr>
          <a:xfrm>
            <a:off x="1006875" y="3554736"/>
            <a:ext cx="2785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482" name="Google Shape;482;p68"/>
          <p:cNvCxnSpPr/>
          <p:nvPr/>
        </p:nvCxnSpPr>
        <p:spPr>
          <a:xfrm rot="10800000" flipH="1">
            <a:off x="10621350" y="2817150"/>
            <a:ext cx="2530500" cy="177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7" name="Google Shape;487;p69"/>
          <p:cNvCxnSpPr/>
          <p:nvPr/>
        </p:nvCxnSpPr>
        <p:spPr>
          <a:xfrm rot="10800000" flipH="1">
            <a:off x="1028706" y="4514874"/>
            <a:ext cx="16230600" cy="38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8" name="Google Shape;488;p69"/>
          <p:cNvSpPr txBox="1"/>
          <p:nvPr/>
        </p:nvSpPr>
        <p:spPr>
          <a:xfrm>
            <a:off x="850974" y="4738317"/>
            <a:ext cx="16408800" cy="29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i="0" u="none" strike="noStrike" cap="none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РОБОТОТЕХНИЧЕСКИЙ КОМПЛЕКС УКЛАДКИ БЛОКОВ</a:t>
            </a:r>
            <a:endParaRPr sz="3400" i="0" u="none" strike="noStrike" cap="none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>
              <a:solidFill>
                <a:srgbClr val="2B2C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i="0" u="none" strike="noStrike" cap="none">
                <a:solidFill>
                  <a:srgbClr val="2B2C3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Ищем предложений о проведении пилотного тестирования на ваших объектах</a:t>
            </a:r>
            <a:endParaRPr sz="1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9" name="Google Shape;489;p69"/>
          <p:cNvSpPr txBox="1"/>
          <p:nvPr/>
        </p:nvSpPr>
        <p:spPr>
          <a:xfrm>
            <a:off x="850974" y="2332416"/>
            <a:ext cx="16408200" cy="23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00"/>
              <a:buFont typeface="Arial"/>
              <a:buNone/>
            </a:pPr>
            <a:r>
              <a:rPr lang="en-US" sz="1680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ROBOTACE</a:t>
            </a:r>
            <a:endParaRPr sz="1400" i="0" u="none" strike="noStrike" cap="non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90" name="Google Shape;490;p69"/>
          <p:cNvSpPr txBox="1"/>
          <p:nvPr/>
        </p:nvSpPr>
        <p:spPr>
          <a:xfrm>
            <a:off x="1016407" y="7602855"/>
            <a:ext cx="7862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Грицкевич Иван Юрьевич</a:t>
            </a:r>
            <a:endParaRPr sz="140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i="0" u="none" strike="noStrike" cap="none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</a:t>
            </a:r>
            <a:r>
              <a:rPr lang="en-US" sz="24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79082263502</a:t>
            </a:r>
            <a:endParaRPr sz="24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C3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http://robot-ace.ru/</a:t>
            </a:r>
            <a:endParaRPr sz="24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C30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www.linkedin.com/in/ivan-gritzkevich</a:t>
            </a:r>
            <a:endParaRPr sz="2400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91" name="Google Shape;491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11200" y="65775"/>
            <a:ext cx="3089950" cy="308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374" y="108162"/>
            <a:ext cx="13954125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2817" y="6569675"/>
            <a:ext cx="7749237" cy="346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">
            <a:extLst>
              <a:ext uri="{FF2B5EF4-FFF2-40B4-BE49-F238E27FC236}">
                <a16:creationId xmlns:a16="http://schemas.microsoft.com/office/drawing/2014/main" id="{F75CE566-D0F8-26AC-63C4-10922FEB9647}"/>
              </a:ext>
            </a:extLst>
          </p:cNvPr>
          <p:cNvGrpSpPr>
            <a:grpSpLocks/>
          </p:cNvGrpSpPr>
          <p:nvPr/>
        </p:nvGrpSpPr>
        <p:grpSpPr bwMode="auto">
          <a:xfrm>
            <a:off x="3783212" y="2035969"/>
            <a:ext cx="2250281" cy="7965281"/>
            <a:chOff x="2013585" y="1065848"/>
            <a:chExt cx="1200150" cy="4248150"/>
          </a:xfrm>
        </p:grpSpPr>
        <p:sp>
          <p:nvSpPr>
            <p:cNvPr id="20551" name="Freeform 2">
              <a:extLst>
                <a:ext uri="{FF2B5EF4-FFF2-40B4-BE49-F238E27FC236}">
                  <a16:creationId xmlns:a16="http://schemas.microsoft.com/office/drawing/2014/main" id="{A57D42BA-842A-9665-9E0C-E24A29A60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3585" y="1065848"/>
              <a:ext cx="1200150" cy="4248150"/>
            </a:xfrm>
            <a:custGeom>
              <a:avLst/>
              <a:gdLst>
                <a:gd name="T0" fmla="*/ 0 w 304800"/>
                <a:gd name="T1" fmla="*/ 0 h 304800"/>
                <a:gd name="T2" fmla="*/ 0 w 304800"/>
                <a:gd name="T3" fmla="*/ 2147483646 h 304800"/>
                <a:gd name="T4" fmla="*/ 2147483646 w 304800"/>
                <a:gd name="T5" fmla="*/ 2147483646 h 304800"/>
                <a:gd name="T6" fmla="*/ 2147483646 w 304800"/>
                <a:gd name="T7" fmla="*/ 0 h 304800"/>
                <a:gd name="T8" fmla="*/ 0 w 304800"/>
                <a:gd name="T9" fmla="*/ 0 h 304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00"/>
                <a:gd name="T16" fmla="*/ 0 h 304800"/>
                <a:gd name="T17" fmla="*/ 304800 w 304800"/>
                <a:gd name="T18" fmla="*/ 304800 h 304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092F7F1A-933C-A042-EF2E-38AE0E2A11D1}"/>
              </a:ext>
            </a:extLst>
          </p:cNvPr>
          <p:cNvCxnSpPr>
            <a:cxnSpLocks/>
          </p:cNvCxnSpPr>
          <p:nvPr/>
        </p:nvCxnSpPr>
        <p:spPr>
          <a:xfrm rot="5400000">
            <a:off x="-191988" y="5987357"/>
            <a:ext cx="7950399" cy="0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5">
            <a:extLst>
              <a:ext uri="{FF2B5EF4-FFF2-40B4-BE49-F238E27FC236}">
                <a16:creationId xmlns:a16="http://schemas.microsoft.com/office/drawing/2014/main" id="{008A1F64-1535-CF87-F3BD-0A912D9D3485}"/>
              </a:ext>
            </a:extLst>
          </p:cNvPr>
          <p:cNvCxnSpPr>
            <a:cxnSpLocks/>
          </p:cNvCxnSpPr>
          <p:nvPr/>
        </p:nvCxnSpPr>
        <p:spPr>
          <a:xfrm flipV="1">
            <a:off x="1" y="9959579"/>
            <a:ext cx="13010556" cy="41672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9CEF1280-C87C-EC8F-C00B-2E94B2322894}"/>
              </a:ext>
            </a:extLst>
          </p:cNvPr>
          <p:cNvCxnSpPr>
            <a:cxnSpLocks/>
          </p:cNvCxnSpPr>
          <p:nvPr/>
        </p:nvCxnSpPr>
        <p:spPr>
          <a:xfrm flipV="1">
            <a:off x="89297" y="2006204"/>
            <a:ext cx="12894469" cy="20837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7">
            <a:extLst>
              <a:ext uri="{FF2B5EF4-FFF2-40B4-BE49-F238E27FC236}">
                <a16:creationId xmlns:a16="http://schemas.microsoft.com/office/drawing/2014/main" id="{6B23F28F-036B-B96A-3D4B-99926C102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3516" y="2655094"/>
            <a:ext cx="946844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6750"/>
              </a:lnSpc>
            </a:pPr>
            <a:endParaRPr lang="ru-RU" altLang="ru-RU" sz="6750" b="1">
              <a:solidFill>
                <a:srgbClr val="4554EB"/>
              </a:solidFill>
              <a:latin typeface="Epilogue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FF7998F-904A-71D1-AB25-068684A9D76D}"/>
              </a:ext>
            </a:extLst>
          </p:cNvPr>
          <p:cNvSpPr txBox="1"/>
          <p:nvPr/>
        </p:nvSpPr>
        <p:spPr>
          <a:xfrm>
            <a:off x="80368" y="4232673"/>
            <a:ext cx="3735585" cy="1268016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347"/>
              </a:lnSpc>
              <a:defRPr/>
            </a:pP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Малые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</a:t>
            </a: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габариты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, </a:t>
            </a: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мобильность</a:t>
            </a:r>
            <a:endParaRPr lang="en-US" sz="2391" dirty="0">
              <a:solidFill>
                <a:srgbClr val="000000">
                  <a:alpha val="100000"/>
                </a:srgbClr>
              </a:solidFill>
              <a:latin typeface="Epilogue"/>
            </a:endParaRPr>
          </a:p>
          <a:p>
            <a:pPr>
              <a:lnSpc>
                <a:spcPts val="3347"/>
              </a:lnSpc>
              <a:defRPr/>
            </a:pP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(</a:t>
            </a: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ширина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</a:t>
            </a: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менее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800мм)</a:t>
            </a:r>
          </a:p>
        </p:txBody>
      </p:sp>
      <p:sp>
        <p:nvSpPr>
          <p:cNvPr id="20488" name="TextBox 9">
            <a:extLst>
              <a:ext uri="{FF2B5EF4-FFF2-40B4-BE49-F238E27FC236}">
                <a16:creationId xmlns:a16="http://schemas.microsoft.com/office/drawing/2014/main" id="{9DD035D5-748D-E547-AD77-C55B05FC6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734" y="4268392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+</a:t>
            </a:r>
          </a:p>
        </p:txBody>
      </p:sp>
      <p:sp>
        <p:nvSpPr>
          <p:cNvPr id="20489" name="TextBox 10">
            <a:extLst>
              <a:ext uri="{FF2B5EF4-FFF2-40B4-BE49-F238E27FC236}">
                <a16:creationId xmlns:a16="http://schemas.microsoft.com/office/drawing/2014/main" id="{9B2843B5-9D20-B97D-C9F7-7CA1402EB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853" y="4318994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490" name="TextBox 11">
            <a:extLst>
              <a:ext uri="{FF2B5EF4-FFF2-40B4-BE49-F238E27FC236}">
                <a16:creationId xmlns:a16="http://schemas.microsoft.com/office/drawing/2014/main" id="{B26069C1-C98A-7858-9165-788DBC0C3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993" y="4265416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+</a:t>
            </a:r>
          </a:p>
        </p:txBody>
      </p:sp>
      <p:sp>
        <p:nvSpPr>
          <p:cNvPr id="20491" name="TextBox 12">
            <a:extLst>
              <a:ext uri="{FF2B5EF4-FFF2-40B4-BE49-F238E27FC236}">
                <a16:creationId xmlns:a16="http://schemas.microsoft.com/office/drawing/2014/main" id="{CF263041-ECC7-4AC2-87BB-2ED8D66A2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1275" y="5328048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±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18EA64F-1F5D-1D90-BDC7-E2683DF0E0A2}"/>
              </a:ext>
            </a:extLst>
          </p:cNvPr>
          <p:cNvSpPr txBox="1"/>
          <p:nvPr/>
        </p:nvSpPr>
        <p:spPr>
          <a:xfrm>
            <a:off x="80368" y="5598915"/>
            <a:ext cx="3414116" cy="892969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544"/>
              </a:lnSpc>
              <a:defRPr/>
            </a:pP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Работает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на </a:t>
            </a: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лестничных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</a:t>
            </a: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пролётах</a:t>
            </a:r>
            <a:endParaRPr lang="en-US" sz="2531" dirty="0">
              <a:solidFill>
                <a:srgbClr val="000000">
                  <a:alpha val="100000"/>
                </a:srgbClr>
              </a:solidFill>
              <a:latin typeface="Epilogue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EC8CBB5-B70E-ACAB-90A5-3FE7AC9FB9D2}"/>
              </a:ext>
            </a:extLst>
          </p:cNvPr>
          <p:cNvSpPr txBox="1"/>
          <p:nvPr/>
        </p:nvSpPr>
        <p:spPr>
          <a:xfrm>
            <a:off x="59531" y="6706196"/>
            <a:ext cx="4107656" cy="857250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347"/>
              </a:lnSpc>
              <a:defRPr/>
            </a:pP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Выравнивание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кладки и </a:t>
            </a:r>
            <a:r>
              <a:rPr lang="en-US" sz="239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положение</a:t>
            </a:r>
            <a:r>
              <a:rPr lang="en-US" sz="239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 блоков</a:t>
            </a:r>
          </a:p>
        </p:txBody>
      </p:sp>
      <p:sp>
        <p:nvSpPr>
          <p:cNvPr id="20494" name="TextBox 15">
            <a:extLst>
              <a:ext uri="{FF2B5EF4-FFF2-40B4-BE49-F238E27FC236}">
                <a16:creationId xmlns:a16="http://schemas.microsoft.com/office/drawing/2014/main" id="{7F8A1D9E-9ABA-B00D-6867-B7983A7B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9" y="2595562"/>
            <a:ext cx="3417094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725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734"/>
              </a:lnSpc>
            </a:pPr>
            <a:r>
              <a:rPr lang="en-US" altLang="ru-RU" sz="2625" b="1">
                <a:solidFill>
                  <a:srgbClr val="000000"/>
                </a:solidFill>
                <a:latin typeface="Epilogue" charset="0"/>
              </a:rPr>
              <a:t>Преимущества</a:t>
            </a:r>
          </a:p>
        </p:txBody>
      </p:sp>
      <p:sp>
        <p:nvSpPr>
          <p:cNvPr id="20495" name="TextBox 16">
            <a:extLst>
              <a:ext uri="{FF2B5EF4-FFF2-40B4-BE49-F238E27FC236}">
                <a16:creationId xmlns:a16="http://schemas.microsoft.com/office/drawing/2014/main" id="{151471D9-67F2-D4BF-BDFD-919AC1922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5196" y="2559844"/>
            <a:ext cx="3131344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75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141"/>
              </a:lnSpc>
            </a:pPr>
            <a:r>
              <a:rPr lang="en-US" altLang="ru-RU" sz="2250">
                <a:solidFill>
                  <a:srgbClr val="000000"/>
                </a:solidFill>
                <a:latin typeface="Epilogue" charset="0"/>
                <a:hlinkClick r:id="rId3"/>
              </a:rPr>
              <a:t>STEIN-REX® 2.0</a:t>
            </a:r>
            <a:endParaRPr lang="en-US" altLang="ru-RU" sz="2250">
              <a:solidFill>
                <a:srgbClr val="000000"/>
              </a:solidFill>
              <a:latin typeface="Epilogue" charset="0"/>
            </a:endParaRPr>
          </a:p>
        </p:txBody>
      </p:sp>
      <p:sp>
        <p:nvSpPr>
          <p:cNvPr id="20496" name="TextBox 17">
            <a:extLst>
              <a:ext uri="{FF2B5EF4-FFF2-40B4-BE49-F238E27FC236}">
                <a16:creationId xmlns:a16="http://schemas.microsoft.com/office/drawing/2014/main" id="{BEA1A447-3183-1963-5F33-155F8FD6F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6548" y="2357438"/>
            <a:ext cx="1771056" cy="80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75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141"/>
              </a:lnSpc>
            </a:pPr>
            <a:r>
              <a:rPr lang="en-US" altLang="ru-RU" sz="2250">
                <a:solidFill>
                  <a:srgbClr val="000000"/>
                </a:solidFill>
                <a:latin typeface="Epilogue" charset="0"/>
              </a:rPr>
              <a:t>Xella Spider MC03.350</a:t>
            </a:r>
          </a:p>
          <a:p>
            <a:pPr algn="ctr">
              <a:lnSpc>
                <a:spcPts val="3141"/>
              </a:lnSpc>
            </a:pPr>
            <a:endParaRPr lang="en-US" altLang="ru-RU" sz="2250">
              <a:solidFill>
                <a:srgbClr val="000000"/>
              </a:solidFill>
              <a:latin typeface="Epilogue" charset="0"/>
            </a:endParaRPr>
          </a:p>
        </p:txBody>
      </p:sp>
      <p:sp>
        <p:nvSpPr>
          <p:cNvPr id="20497" name="TextBox 18">
            <a:extLst>
              <a:ext uri="{FF2B5EF4-FFF2-40B4-BE49-F238E27FC236}">
                <a16:creationId xmlns:a16="http://schemas.microsoft.com/office/drawing/2014/main" id="{BA9889A8-68AD-9638-46B7-22621AE0F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906" y="2559844"/>
            <a:ext cx="2166938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75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141"/>
              </a:lnSpc>
            </a:pPr>
            <a:r>
              <a:rPr lang="en-US" altLang="ru-RU" sz="2250">
                <a:solidFill>
                  <a:srgbClr val="000000"/>
                </a:solidFill>
                <a:latin typeface="Epilogue" charset="0"/>
                <a:hlinkClick r:id="rId4"/>
              </a:rPr>
              <a:t>LMK 400 TFE</a:t>
            </a:r>
            <a:endParaRPr lang="en-US" altLang="ru-RU" sz="2250">
              <a:solidFill>
                <a:srgbClr val="000000"/>
              </a:solidFill>
              <a:latin typeface="Epilogue" charset="0"/>
            </a:endParaRPr>
          </a:p>
        </p:txBody>
      </p:sp>
      <p:sp>
        <p:nvSpPr>
          <p:cNvPr id="20498" name="TextBox 19">
            <a:extLst>
              <a:ext uri="{FF2B5EF4-FFF2-40B4-BE49-F238E27FC236}">
                <a16:creationId xmlns:a16="http://schemas.microsoft.com/office/drawing/2014/main" id="{4B78F6BA-80C7-6D73-D41A-EBD0E9184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260" y="2357438"/>
            <a:ext cx="2256234" cy="80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75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141"/>
              </a:lnSpc>
            </a:pPr>
            <a:r>
              <a:rPr lang="en-US" altLang="ru-RU" sz="2250">
                <a:solidFill>
                  <a:srgbClr val="000000"/>
                </a:solidFill>
                <a:latin typeface="Epilogue" charset="0"/>
                <a:hlinkClick r:id="rId5"/>
              </a:rPr>
              <a:t>ROBOTACE</a:t>
            </a:r>
            <a:r>
              <a:rPr lang="en-US" altLang="ru-RU" sz="2250">
                <a:solidFill>
                  <a:srgbClr val="000000"/>
                </a:solidFill>
                <a:latin typeface="Epilogue" charset="0"/>
              </a:rPr>
              <a:t> MVP </a:t>
            </a:r>
          </a:p>
          <a:p>
            <a:pPr algn="ctr">
              <a:lnSpc>
                <a:spcPts val="3141"/>
              </a:lnSpc>
            </a:pPr>
            <a:r>
              <a:rPr lang="en-US" altLang="ru-RU" sz="2250">
                <a:solidFill>
                  <a:srgbClr val="000000"/>
                </a:solidFill>
                <a:latin typeface="Epilogue" charset="0"/>
              </a:rPr>
              <a:t>RoboMiniCrane</a:t>
            </a:r>
          </a:p>
        </p:txBody>
      </p:sp>
      <p:cxnSp>
        <p:nvCxnSpPr>
          <p:cNvPr id="21" name="Straight Connector 21">
            <a:extLst>
              <a:ext uri="{FF2B5EF4-FFF2-40B4-BE49-F238E27FC236}">
                <a16:creationId xmlns:a16="http://schemas.microsoft.com/office/drawing/2014/main" id="{6D12D800-077C-4AC6-90F8-373369DA2A35}"/>
              </a:ext>
            </a:extLst>
          </p:cNvPr>
          <p:cNvCxnSpPr>
            <a:cxnSpLocks/>
          </p:cNvCxnSpPr>
          <p:nvPr/>
        </p:nvCxnSpPr>
        <p:spPr>
          <a:xfrm rot="5400000">
            <a:off x="2032992" y="5985868"/>
            <a:ext cx="7971234" cy="0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2">
            <a:extLst>
              <a:ext uri="{FF2B5EF4-FFF2-40B4-BE49-F238E27FC236}">
                <a16:creationId xmlns:a16="http://schemas.microsoft.com/office/drawing/2014/main" id="{3E04ECDE-5C60-AA25-EF20-3499FBA5BBBA}"/>
              </a:ext>
            </a:extLst>
          </p:cNvPr>
          <p:cNvCxnSpPr>
            <a:cxnSpLocks/>
          </p:cNvCxnSpPr>
          <p:nvPr/>
        </p:nvCxnSpPr>
        <p:spPr>
          <a:xfrm rot="5400000">
            <a:off x="4479728" y="5991821"/>
            <a:ext cx="7953375" cy="0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3">
            <a:extLst>
              <a:ext uri="{FF2B5EF4-FFF2-40B4-BE49-F238E27FC236}">
                <a16:creationId xmlns:a16="http://schemas.microsoft.com/office/drawing/2014/main" id="{93A32979-C124-6D93-D8EE-82C656744DBD}"/>
              </a:ext>
            </a:extLst>
          </p:cNvPr>
          <p:cNvCxnSpPr>
            <a:cxnSpLocks/>
          </p:cNvCxnSpPr>
          <p:nvPr/>
        </p:nvCxnSpPr>
        <p:spPr>
          <a:xfrm rot="5400000">
            <a:off x="6393656" y="5988844"/>
            <a:ext cx="7989094" cy="0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4">
            <a:extLst>
              <a:ext uri="{FF2B5EF4-FFF2-40B4-BE49-F238E27FC236}">
                <a16:creationId xmlns:a16="http://schemas.microsoft.com/office/drawing/2014/main" id="{96FA9B35-B205-ED04-74A1-4B682FFFBC82}"/>
              </a:ext>
            </a:extLst>
          </p:cNvPr>
          <p:cNvCxnSpPr>
            <a:cxnSpLocks/>
          </p:cNvCxnSpPr>
          <p:nvPr/>
        </p:nvCxnSpPr>
        <p:spPr>
          <a:xfrm rot="5400000">
            <a:off x="9010056" y="5988844"/>
            <a:ext cx="7953375" cy="0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>
            <a:extLst>
              <a:ext uri="{FF2B5EF4-FFF2-40B4-BE49-F238E27FC236}">
                <a16:creationId xmlns:a16="http://schemas.microsoft.com/office/drawing/2014/main" id="{EC91DA38-4CCA-6590-5B97-B5191A2E026C}"/>
              </a:ext>
            </a:extLst>
          </p:cNvPr>
          <p:cNvCxnSpPr>
            <a:cxnSpLocks/>
          </p:cNvCxnSpPr>
          <p:nvPr/>
        </p:nvCxnSpPr>
        <p:spPr>
          <a:xfrm>
            <a:off x="0" y="4119562"/>
            <a:ext cx="13037344" cy="23813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4" name="TextBox 26">
            <a:extLst>
              <a:ext uri="{FF2B5EF4-FFF2-40B4-BE49-F238E27FC236}">
                <a16:creationId xmlns:a16="http://schemas.microsoft.com/office/drawing/2014/main" id="{F9CA6685-8C38-8E76-73F9-15AF4F411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734" y="5408416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+</a:t>
            </a:r>
          </a:p>
        </p:txBody>
      </p:sp>
      <p:sp>
        <p:nvSpPr>
          <p:cNvPr id="20505" name="TextBox 27">
            <a:extLst>
              <a:ext uri="{FF2B5EF4-FFF2-40B4-BE49-F238E27FC236}">
                <a16:creationId xmlns:a16="http://schemas.microsoft.com/office/drawing/2014/main" id="{87A56001-9B14-72E0-69B5-13C647051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853" y="5461994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06" name="TextBox 28">
            <a:extLst>
              <a:ext uri="{FF2B5EF4-FFF2-40B4-BE49-F238E27FC236}">
                <a16:creationId xmlns:a16="http://schemas.microsoft.com/office/drawing/2014/main" id="{EC304E2A-F9CD-BB3A-74C9-7DFBE90F6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993" y="5408416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07" name="TextBox 29">
            <a:extLst>
              <a:ext uri="{FF2B5EF4-FFF2-40B4-BE49-F238E27FC236}">
                <a16:creationId xmlns:a16="http://schemas.microsoft.com/office/drawing/2014/main" id="{5507E367-4156-1E86-0CBD-4D50CBF50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7462" y="4283275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ru-RU" altLang="ru-RU" sz="6750">
                <a:solidFill>
                  <a:srgbClr val="000000"/>
                </a:solidFill>
                <a:latin typeface="Epilogue" charset="0"/>
              </a:rPr>
              <a:t>-</a:t>
            </a:r>
            <a:endParaRPr lang="en-US" altLang="ru-RU" sz="6750">
              <a:solidFill>
                <a:srgbClr val="000000"/>
              </a:solidFill>
              <a:latin typeface="Epilogue" charset="0"/>
            </a:endParaRPr>
          </a:p>
        </p:txBody>
      </p:sp>
      <p:sp>
        <p:nvSpPr>
          <p:cNvPr id="20508" name="TextBox 30">
            <a:extLst>
              <a:ext uri="{FF2B5EF4-FFF2-40B4-BE49-F238E27FC236}">
                <a16:creationId xmlns:a16="http://schemas.microsoft.com/office/drawing/2014/main" id="{0021A89E-1A79-B09A-E549-1885EEE49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06" y="6518673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+</a:t>
            </a:r>
          </a:p>
        </p:txBody>
      </p:sp>
      <p:sp>
        <p:nvSpPr>
          <p:cNvPr id="20509" name="TextBox 31">
            <a:extLst>
              <a:ext uri="{FF2B5EF4-FFF2-40B4-BE49-F238E27FC236}">
                <a16:creationId xmlns:a16="http://schemas.microsoft.com/office/drawing/2014/main" id="{E39515B2-801A-55B2-49C9-B30936BD5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923" y="6572251"/>
            <a:ext cx="1128118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10" name="TextBox 32">
            <a:extLst>
              <a:ext uri="{FF2B5EF4-FFF2-40B4-BE49-F238E27FC236}">
                <a16:creationId xmlns:a16="http://schemas.microsoft.com/office/drawing/2014/main" id="{98324440-0E13-7AB1-A56B-607A3E43B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064" y="6518673"/>
            <a:ext cx="1128118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11" name="TextBox 33">
            <a:extLst>
              <a:ext uri="{FF2B5EF4-FFF2-40B4-BE49-F238E27FC236}">
                <a16:creationId xmlns:a16="http://schemas.microsoft.com/office/drawing/2014/main" id="{17173CB8-FB49-CE56-ACE9-E564CF09E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9368" y="6518673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cxnSp>
        <p:nvCxnSpPr>
          <p:cNvPr id="34" name="Straight Connector 34">
            <a:extLst>
              <a:ext uri="{FF2B5EF4-FFF2-40B4-BE49-F238E27FC236}">
                <a16:creationId xmlns:a16="http://schemas.microsoft.com/office/drawing/2014/main" id="{9DFA8C28-1768-A19A-7F80-55AAD5756184}"/>
              </a:ext>
            </a:extLst>
          </p:cNvPr>
          <p:cNvCxnSpPr>
            <a:cxnSpLocks/>
          </p:cNvCxnSpPr>
          <p:nvPr/>
        </p:nvCxnSpPr>
        <p:spPr>
          <a:xfrm rot="21600000">
            <a:off x="13754696" y="6801446"/>
            <a:ext cx="4536281" cy="0"/>
          </a:xfrm>
          <a:prstGeom prst="line">
            <a:avLst/>
          </a:prstGeom>
          <a:ln w="38100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5">
            <a:extLst>
              <a:ext uri="{FF2B5EF4-FFF2-40B4-BE49-F238E27FC236}">
                <a16:creationId xmlns:a16="http://schemas.microsoft.com/office/drawing/2014/main" id="{300857F2-6CB3-1EF6-CDDA-F456A51913D2}"/>
              </a:ext>
            </a:extLst>
          </p:cNvPr>
          <p:cNvCxnSpPr>
            <a:cxnSpLocks/>
          </p:cNvCxnSpPr>
          <p:nvPr/>
        </p:nvCxnSpPr>
        <p:spPr>
          <a:xfrm rot="21600000">
            <a:off x="13790415" y="3997524"/>
            <a:ext cx="4500563" cy="0"/>
          </a:xfrm>
          <a:prstGeom prst="line">
            <a:avLst/>
          </a:prstGeom>
          <a:ln w="38100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4" name="Picture 36">
            <a:extLst>
              <a:ext uri="{FF2B5EF4-FFF2-40B4-BE49-F238E27FC236}">
                <a16:creationId xmlns:a16="http://schemas.microsoft.com/office/drawing/2014/main" id="{B7F37B91-A92D-0F4C-EABA-4AEFE6A5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650" y="3378399"/>
            <a:ext cx="1964531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5" name="Picture 37">
            <a:extLst>
              <a:ext uri="{FF2B5EF4-FFF2-40B4-BE49-F238E27FC236}">
                <a16:creationId xmlns:a16="http://schemas.microsoft.com/office/drawing/2014/main" id="{35EFAE1C-431D-E158-32F7-C451D245F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970" y="3253384"/>
            <a:ext cx="183951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6" name="Picture 38">
            <a:extLst>
              <a:ext uri="{FF2B5EF4-FFF2-40B4-BE49-F238E27FC236}">
                <a16:creationId xmlns:a16="http://schemas.microsoft.com/office/drawing/2014/main" id="{5A1AC9C6-CB37-12EB-6F94-A561F935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01009"/>
            <a:ext cx="2178844" cy="75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7" name="Picture 39">
            <a:extLst>
              <a:ext uri="{FF2B5EF4-FFF2-40B4-BE49-F238E27FC236}">
                <a16:creationId xmlns:a16="http://schemas.microsoft.com/office/drawing/2014/main" id="{ED5F1B90-7F9A-25D5-7F42-84FC96DE5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85" y="3497463"/>
            <a:ext cx="1982391" cy="33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8" name="Picture 40">
            <a:extLst>
              <a:ext uri="{FF2B5EF4-FFF2-40B4-BE49-F238E27FC236}">
                <a16:creationId xmlns:a16="http://schemas.microsoft.com/office/drawing/2014/main" id="{E784D2BB-167F-7B0A-E11B-DEFA748E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0416" y="14885"/>
            <a:ext cx="4304109" cy="392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9" name="Picture 41">
            <a:extLst>
              <a:ext uri="{FF2B5EF4-FFF2-40B4-BE49-F238E27FC236}">
                <a16:creationId xmlns:a16="http://schemas.microsoft.com/office/drawing/2014/main" id="{B65778AA-DD61-1678-0962-3E87E3E46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024" y="4527354"/>
            <a:ext cx="3571875" cy="220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0" name="Picture 42">
            <a:extLst>
              <a:ext uri="{FF2B5EF4-FFF2-40B4-BE49-F238E27FC236}">
                <a16:creationId xmlns:a16="http://schemas.microsoft.com/office/drawing/2014/main" id="{07E699DA-F995-1513-25F0-7D422A478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1182" y="6869907"/>
            <a:ext cx="3303984" cy="34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1" name="Picture 43">
            <a:extLst>
              <a:ext uri="{FF2B5EF4-FFF2-40B4-BE49-F238E27FC236}">
                <a16:creationId xmlns:a16="http://schemas.microsoft.com/office/drawing/2014/main" id="{66C97439-F004-483D-D81B-F7F0209CB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478" y="-83344"/>
            <a:ext cx="137517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2" name="Picture 44">
            <a:extLst>
              <a:ext uri="{FF2B5EF4-FFF2-40B4-BE49-F238E27FC236}">
                <a16:creationId xmlns:a16="http://schemas.microsoft.com/office/drawing/2014/main" id="{8CA27F87-B936-35E8-DBE0-C8C6DB990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5" y="38697"/>
            <a:ext cx="857250" cy="51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3" name="Picture 45">
            <a:extLst>
              <a:ext uri="{FF2B5EF4-FFF2-40B4-BE49-F238E27FC236}">
                <a16:creationId xmlns:a16="http://schemas.microsoft.com/office/drawing/2014/main" id="{2C7C91E6-30CE-60E9-5921-929583672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900" y="4015384"/>
            <a:ext cx="1768078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4" name="Picture 46">
            <a:extLst>
              <a:ext uri="{FF2B5EF4-FFF2-40B4-BE49-F238E27FC236}">
                <a16:creationId xmlns:a16="http://schemas.microsoft.com/office/drawing/2014/main" id="{9E8BCEC7-169B-56BF-8986-43B538A11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0415" y="4015384"/>
            <a:ext cx="785813" cy="53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5" name="Picture 47">
            <a:extLst>
              <a:ext uri="{FF2B5EF4-FFF2-40B4-BE49-F238E27FC236}">
                <a16:creationId xmlns:a16="http://schemas.microsoft.com/office/drawing/2014/main" id="{C98D19B2-F71D-7C68-A37C-8CBF16E3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485" y="6866931"/>
            <a:ext cx="839391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6" name="Picture 48">
            <a:extLst>
              <a:ext uri="{FF2B5EF4-FFF2-40B4-BE49-F238E27FC236}">
                <a16:creationId xmlns:a16="http://schemas.microsoft.com/office/drawing/2014/main" id="{FB03467B-47C3-1BCA-6E82-BE7E18454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6446" y="9709547"/>
            <a:ext cx="1964531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9">
            <a:extLst>
              <a:ext uri="{FF2B5EF4-FFF2-40B4-BE49-F238E27FC236}">
                <a16:creationId xmlns:a16="http://schemas.microsoft.com/office/drawing/2014/main" id="{99BA8E94-CE32-859A-4E05-E2ACFCA3A3B5}"/>
              </a:ext>
            </a:extLst>
          </p:cNvPr>
          <p:cNvSpPr txBox="1"/>
          <p:nvPr/>
        </p:nvSpPr>
        <p:spPr>
          <a:xfrm>
            <a:off x="26790" y="8658822"/>
            <a:ext cx="3417094" cy="446484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544"/>
              </a:lnSpc>
              <a:defRPr/>
            </a:pP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Масса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, кг</a:t>
            </a: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1AA1067C-4A62-F18A-BB6B-6C69EE77189E}"/>
              </a:ext>
            </a:extLst>
          </p:cNvPr>
          <p:cNvSpPr txBox="1"/>
          <p:nvPr/>
        </p:nvSpPr>
        <p:spPr>
          <a:xfrm rot="21600000">
            <a:off x="4333875" y="8557619"/>
            <a:ext cx="1131094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790</a:t>
            </a:r>
          </a:p>
        </p:txBody>
      </p:sp>
      <p:sp>
        <p:nvSpPr>
          <p:cNvPr id="51" name="TextBox 51">
            <a:extLst>
              <a:ext uri="{FF2B5EF4-FFF2-40B4-BE49-F238E27FC236}">
                <a16:creationId xmlns:a16="http://schemas.microsoft.com/office/drawing/2014/main" id="{EC06112F-CAB9-8CFA-7739-F49D59DA863A}"/>
              </a:ext>
            </a:extLst>
          </p:cNvPr>
          <p:cNvSpPr txBox="1"/>
          <p:nvPr/>
        </p:nvSpPr>
        <p:spPr>
          <a:xfrm rot="21600000">
            <a:off x="6625829" y="8557619"/>
            <a:ext cx="1128118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>
                <a:solidFill>
                  <a:srgbClr val="000000">
                    <a:alpha val="100000"/>
                  </a:srgbClr>
                </a:solidFill>
                <a:latin typeface="Epilogue"/>
              </a:rPr>
              <a:t>2060</a:t>
            </a:r>
          </a:p>
        </p:txBody>
      </p:sp>
      <p:sp>
        <p:nvSpPr>
          <p:cNvPr id="52" name="TextBox 52">
            <a:extLst>
              <a:ext uri="{FF2B5EF4-FFF2-40B4-BE49-F238E27FC236}">
                <a16:creationId xmlns:a16="http://schemas.microsoft.com/office/drawing/2014/main" id="{E1F263B0-62C6-27B8-4333-64CB12713010}"/>
              </a:ext>
            </a:extLst>
          </p:cNvPr>
          <p:cNvSpPr txBox="1"/>
          <p:nvPr/>
        </p:nvSpPr>
        <p:spPr>
          <a:xfrm rot="21600000">
            <a:off x="8882064" y="8545713"/>
            <a:ext cx="1128118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>
                <a:solidFill>
                  <a:srgbClr val="000000">
                    <a:alpha val="100000"/>
                  </a:srgbClr>
                </a:solidFill>
                <a:latin typeface="Epilogue"/>
              </a:rPr>
              <a:t>980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B4F4F7B5-5C10-7B5A-C254-BD1EFED4AFE8}"/>
              </a:ext>
            </a:extLst>
          </p:cNvPr>
          <p:cNvSpPr txBox="1"/>
          <p:nvPr/>
        </p:nvSpPr>
        <p:spPr>
          <a:xfrm rot="21600000">
            <a:off x="11138297" y="8542735"/>
            <a:ext cx="1131094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>
                <a:solidFill>
                  <a:srgbClr val="000000">
                    <a:alpha val="100000"/>
                  </a:srgbClr>
                </a:solidFill>
                <a:latin typeface="Epilogue"/>
              </a:rPr>
              <a:t>1280</a:t>
            </a:r>
          </a:p>
        </p:txBody>
      </p:sp>
      <p:sp>
        <p:nvSpPr>
          <p:cNvPr id="54" name="TextBox 54">
            <a:extLst>
              <a:ext uri="{FF2B5EF4-FFF2-40B4-BE49-F238E27FC236}">
                <a16:creationId xmlns:a16="http://schemas.microsoft.com/office/drawing/2014/main" id="{12B01A6D-1FCA-607E-FE19-31A38A9439A3}"/>
              </a:ext>
            </a:extLst>
          </p:cNvPr>
          <p:cNvSpPr txBox="1"/>
          <p:nvPr/>
        </p:nvSpPr>
        <p:spPr>
          <a:xfrm rot="21600000">
            <a:off x="4098727" y="9355338"/>
            <a:ext cx="1559719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1,1</a:t>
            </a: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654E09BF-D559-7540-BE1B-21B7C355C74D}"/>
              </a:ext>
            </a:extLst>
          </p:cNvPr>
          <p:cNvSpPr txBox="1"/>
          <p:nvPr/>
        </p:nvSpPr>
        <p:spPr>
          <a:xfrm rot="21600000">
            <a:off x="6179345" y="9355338"/>
            <a:ext cx="2077641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31"/>
              </a:lnSpc>
              <a:defRPr/>
            </a:pPr>
            <a:r>
              <a:rPr lang="en-US" sz="3094" b="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2,6</a:t>
            </a:r>
          </a:p>
        </p:txBody>
      </p:sp>
      <p:sp>
        <p:nvSpPr>
          <p:cNvPr id="56" name="TextBox 56">
            <a:extLst>
              <a:ext uri="{FF2B5EF4-FFF2-40B4-BE49-F238E27FC236}">
                <a16:creationId xmlns:a16="http://schemas.microsoft.com/office/drawing/2014/main" id="{1A88B573-DB40-AE5C-BA2E-EB176D5FE170}"/>
              </a:ext>
            </a:extLst>
          </p:cNvPr>
          <p:cNvSpPr txBox="1"/>
          <p:nvPr/>
        </p:nvSpPr>
        <p:spPr>
          <a:xfrm rot="21600000">
            <a:off x="8361166" y="9355338"/>
            <a:ext cx="2181819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2,9</a:t>
            </a:r>
          </a:p>
        </p:txBody>
      </p:sp>
      <p:sp>
        <p:nvSpPr>
          <p:cNvPr id="57" name="TextBox 57">
            <a:extLst>
              <a:ext uri="{FF2B5EF4-FFF2-40B4-BE49-F238E27FC236}">
                <a16:creationId xmlns:a16="http://schemas.microsoft.com/office/drawing/2014/main" id="{733695E6-310A-24A8-484F-68B1282565DD}"/>
              </a:ext>
            </a:extLst>
          </p:cNvPr>
          <p:cNvSpPr txBox="1"/>
          <p:nvPr/>
        </p:nvSpPr>
        <p:spPr>
          <a:xfrm rot="21600000">
            <a:off x="10983517" y="9355338"/>
            <a:ext cx="1434703" cy="553641"/>
          </a:xfrm>
          <a:prstGeom prst="rect">
            <a:avLst/>
          </a:prstGeom>
        </p:spPr>
        <p:txBody>
          <a:bodyPr lIns="0" tIns="47250" rIns="0" bIns="0"/>
          <a:lstStyle/>
          <a:p>
            <a:pPr algn="ctr">
              <a:lnSpc>
                <a:spcPts val="4389"/>
              </a:lnSpc>
              <a:defRPr/>
            </a:pPr>
            <a:r>
              <a:rPr lang="en-US" sz="3135" b="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3,5</a:t>
            </a:r>
          </a:p>
        </p:txBody>
      </p:sp>
      <p:sp>
        <p:nvSpPr>
          <p:cNvPr id="58" name="TextBox 58">
            <a:extLst>
              <a:ext uri="{FF2B5EF4-FFF2-40B4-BE49-F238E27FC236}">
                <a16:creationId xmlns:a16="http://schemas.microsoft.com/office/drawing/2014/main" id="{4EBDCD22-63D5-89CD-04C6-86C376031370}"/>
              </a:ext>
            </a:extLst>
          </p:cNvPr>
          <p:cNvSpPr txBox="1"/>
          <p:nvPr/>
        </p:nvSpPr>
        <p:spPr>
          <a:xfrm>
            <a:off x="41672" y="7834314"/>
            <a:ext cx="3417094" cy="446484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Затирка </a:t>
            </a: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швов</a:t>
            </a:r>
            <a:endParaRPr lang="en-US" sz="2531" dirty="0">
              <a:solidFill>
                <a:srgbClr val="000000">
                  <a:alpha val="100000"/>
                </a:srgbClr>
              </a:solidFill>
              <a:latin typeface="Epilogue"/>
            </a:endParaRPr>
          </a:p>
        </p:txBody>
      </p:sp>
      <p:sp>
        <p:nvSpPr>
          <p:cNvPr id="20537" name="TextBox 59">
            <a:extLst>
              <a:ext uri="{FF2B5EF4-FFF2-40B4-BE49-F238E27FC236}">
                <a16:creationId xmlns:a16="http://schemas.microsoft.com/office/drawing/2014/main" id="{C2EB51CF-3AA3-D794-638A-F2F5080C3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828" y="7340204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+</a:t>
            </a:r>
          </a:p>
        </p:txBody>
      </p:sp>
      <p:sp>
        <p:nvSpPr>
          <p:cNvPr id="20538" name="TextBox 60">
            <a:extLst>
              <a:ext uri="{FF2B5EF4-FFF2-40B4-BE49-F238E27FC236}">
                <a16:creationId xmlns:a16="http://schemas.microsoft.com/office/drawing/2014/main" id="{5A883CA1-FDAE-F092-8DBA-3B74CBF7F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946" y="7393782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39" name="TextBox 61">
            <a:extLst>
              <a:ext uri="{FF2B5EF4-FFF2-40B4-BE49-F238E27FC236}">
                <a16:creationId xmlns:a16="http://schemas.microsoft.com/office/drawing/2014/main" id="{28BA4C31-0E5D-4CDF-38D8-7A0426DCA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9087" y="7340204"/>
            <a:ext cx="1128116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sp>
        <p:nvSpPr>
          <p:cNvPr id="20540" name="TextBox 62">
            <a:extLst>
              <a:ext uri="{FF2B5EF4-FFF2-40B4-BE49-F238E27FC236}">
                <a16:creationId xmlns:a16="http://schemas.microsoft.com/office/drawing/2014/main" id="{24FD5FC4-8A5E-29F2-C441-050C60517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6391" y="7340204"/>
            <a:ext cx="1131094" cy="119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4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9446"/>
              </a:lnSpc>
            </a:pPr>
            <a:r>
              <a:rPr lang="en-US" altLang="ru-RU" sz="6750">
                <a:solidFill>
                  <a:srgbClr val="000000"/>
                </a:solidFill>
                <a:latin typeface="Epilogue" charset="0"/>
              </a:rPr>
              <a:t>-</a:t>
            </a:r>
          </a:p>
        </p:txBody>
      </p:sp>
      <p:cxnSp>
        <p:nvCxnSpPr>
          <p:cNvPr id="63" name="Straight Connector 63">
            <a:extLst>
              <a:ext uri="{FF2B5EF4-FFF2-40B4-BE49-F238E27FC236}">
                <a16:creationId xmlns:a16="http://schemas.microsoft.com/office/drawing/2014/main" id="{BF3020FE-A830-549D-C696-D72927683511}"/>
              </a:ext>
            </a:extLst>
          </p:cNvPr>
          <p:cNvCxnSpPr>
            <a:cxnSpLocks/>
          </p:cNvCxnSpPr>
          <p:nvPr/>
        </p:nvCxnSpPr>
        <p:spPr>
          <a:xfrm>
            <a:off x="0" y="5515572"/>
            <a:ext cx="12980790" cy="14882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4">
            <a:extLst>
              <a:ext uri="{FF2B5EF4-FFF2-40B4-BE49-F238E27FC236}">
                <a16:creationId xmlns:a16="http://schemas.microsoft.com/office/drawing/2014/main" id="{2AA7BAB4-1926-C8E9-6127-6388EDFE0C2B}"/>
              </a:ext>
            </a:extLst>
          </p:cNvPr>
          <p:cNvCxnSpPr>
            <a:cxnSpLocks/>
          </p:cNvCxnSpPr>
          <p:nvPr/>
        </p:nvCxnSpPr>
        <p:spPr>
          <a:xfrm>
            <a:off x="0" y="6604993"/>
            <a:ext cx="12980790" cy="11906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5">
            <a:extLst>
              <a:ext uri="{FF2B5EF4-FFF2-40B4-BE49-F238E27FC236}">
                <a16:creationId xmlns:a16="http://schemas.microsoft.com/office/drawing/2014/main" id="{87A4ADBA-91E8-EF05-A9CF-E93AAAAED7D9}"/>
              </a:ext>
            </a:extLst>
          </p:cNvPr>
          <p:cNvCxnSpPr>
            <a:cxnSpLocks/>
          </p:cNvCxnSpPr>
          <p:nvPr/>
        </p:nvCxnSpPr>
        <p:spPr>
          <a:xfrm flipV="1">
            <a:off x="0" y="7631906"/>
            <a:ext cx="12980790" cy="11906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6">
            <a:extLst>
              <a:ext uri="{FF2B5EF4-FFF2-40B4-BE49-F238E27FC236}">
                <a16:creationId xmlns:a16="http://schemas.microsoft.com/office/drawing/2014/main" id="{DD529F4B-C57C-7A9B-FA2E-49396AE99EB2}"/>
              </a:ext>
            </a:extLst>
          </p:cNvPr>
          <p:cNvCxnSpPr>
            <a:cxnSpLocks/>
          </p:cNvCxnSpPr>
          <p:nvPr/>
        </p:nvCxnSpPr>
        <p:spPr>
          <a:xfrm flipV="1">
            <a:off x="1" y="8337353"/>
            <a:ext cx="12962931" cy="62507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7">
            <a:extLst>
              <a:ext uri="{FF2B5EF4-FFF2-40B4-BE49-F238E27FC236}">
                <a16:creationId xmlns:a16="http://schemas.microsoft.com/office/drawing/2014/main" id="{507A483D-4A25-F1A6-F780-5BA3E4B61C04}"/>
              </a:ext>
            </a:extLst>
          </p:cNvPr>
          <p:cNvCxnSpPr>
            <a:cxnSpLocks/>
          </p:cNvCxnSpPr>
          <p:nvPr/>
        </p:nvCxnSpPr>
        <p:spPr>
          <a:xfrm flipV="1">
            <a:off x="1" y="9194603"/>
            <a:ext cx="13019484" cy="47625"/>
          </a:xfrm>
          <a:prstGeom prst="line">
            <a:avLst/>
          </a:prstGeom>
          <a:ln w="17145">
            <a:solidFill>
              <a:srgbClr val="000000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8">
            <a:extLst>
              <a:ext uri="{FF2B5EF4-FFF2-40B4-BE49-F238E27FC236}">
                <a16:creationId xmlns:a16="http://schemas.microsoft.com/office/drawing/2014/main" id="{3C20AFDC-FF4E-61FF-5AFC-A6CECAECB4C1}"/>
              </a:ext>
            </a:extLst>
          </p:cNvPr>
          <p:cNvSpPr txBox="1"/>
          <p:nvPr/>
        </p:nvSpPr>
        <p:spPr>
          <a:xfrm>
            <a:off x="8931" y="9462493"/>
            <a:ext cx="3417094" cy="464344"/>
          </a:xfrm>
          <a:prstGeom prst="rect">
            <a:avLst/>
          </a:prstGeom>
        </p:spPr>
        <p:txBody>
          <a:bodyPr lIns="0" tIns="33750" rIns="0" bIns="0"/>
          <a:lstStyle/>
          <a:p>
            <a:pPr>
              <a:lnSpc>
                <a:spcPts val="3544"/>
              </a:lnSpc>
              <a:defRPr/>
            </a:pP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Цена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, </a:t>
            </a:r>
            <a:r>
              <a:rPr lang="en-US" sz="2531" dirty="0" err="1">
                <a:solidFill>
                  <a:srgbClr val="000000">
                    <a:alpha val="100000"/>
                  </a:srgbClr>
                </a:solidFill>
                <a:latin typeface="Epilogue"/>
              </a:rPr>
              <a:t>млн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. </a:t>
            </a: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YS Text"/>
              </a:rPr>
              <a:t>₽</a:t>
            </a:r>
          </a:p>
        </p:txBody>
      </p:sp>
      <p:grpSp>
        <p:nvGrpSpPr>
          <p:cNvPr id="20547" name="Group 6">
            <a:extLst>
              <a:ext uri="{FF2B5EF4-FFF2-40B4-BE49-F238E27FC236}">
                <a16:creationId xmlns:a16="http://schemas.microsoft.com/office/drawing/2014/main" id="{D354BC4C-8D95-0548-D710-12A84F88FB10}"/>
              </a:ext>
            </a:extLst>
          </p:cNvPr>
          <p:cNvGrpSpPr>
            <a:grpSpLocks/>
          </p:cNvGrpSpPr>
          <p:nvPr/>
        </p:nvGrpSpPr>
        <p:grpSpPr bwMode="auto">
          <a:xfrm>
            <a:off x="910829" y="175618"/>
            <a:ext cx="8233172" cy="857250"/>
            <a:chOff x="328613" y="347663"/>
            <a:chExt cx="1409700" cy="590550"/>
          </a:xfrm>
        </p:grpSpPr>
        <p:sp>
          <p:nvSpPr>
            <p:cNvPr id="20550" name="Freeform 5">
              <a:extLst>
                <a:ext uri="{FF2B5EF4-FFF2-40B4-BE49-F238E27FC236}">
                  <a16:creationId xmlns:a16="http://schemas.microsoft.com/office/drawing/2014/main" id="{A559391B-F8F2-E1D4-4315-75EF57786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3" y="347663"/>
              <a:ext cx="1409700" cy="590550"/>
            </a:xfrm>
            <a:custGeom>
              <a:avLst/>
              <a:gdLst>
                <a:gd name="T0" fmla="*/ 0 w 304800"/>
                <a:gd name="T1" fmla="*/ 0 h 304800"/>
                <a:gd name="T2" fmla="*/ 0 w 304800"/>
                <a:gd name="T3" fmla="*/ 852934025 h 304800"/>
                <a:gd name="T4" fmla="*/ 2147483646 w 304800"/>
                <a:gd name="T5" fmla="*/ 852934025 h 304800"/>
                <a:gd name="T6" fmla="*/ 2147483646 w 304800"/>
                <a:gd name="T7" fmla="*/ 0 h 304800"/>
                <a:gd name="T8" fmla="*/ 0 w 304800"/>
                <a:gd name="T9" fmla="*/ 0 h 304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00"/>
                <a:gd name="T16" fmla="*/ 0 h 304800"/>
                <a:gd name="T17" fmla="*/ 304800 w 304800"/>
                <a:gd name="T18" fmla="*/ 304800 h 304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71" name="TextBox 7">
            <a:extLst>
              <a:ext uri="{FF2B5EF4-FFF2-40B4-BE49-F238E27FC236}">
                <a16:creationId xmlns:a16="http://schemas.microsoft.com/office/drawing/2014/main" id="{E1E719BC-5503-8FE4-1BC2-B8F68414A17E}"/>
              </a:ext>
            </a:extLst>
          </p:cNvPr>
          <p:cNvSpPr txBox="1"/>
          <p:nvPr/>
        </p:nvSpPr>
        <p:spPr>
          <a:xfrm rot="21600000">
            <a:off x="1181696" y="98228"/>
            <a:ext cx="12882563" cy="535781"/>
          </a:xfrm>
          <a:prstGeom prst="rect">
            <a:avLst/>
          </a:prstGeom>
        </p:spPr>
        <p:txBody>
          <a:bodyPr lIns="0" tIns="60750" rIns="0" bIns="0"/>
          <a:lstStyle/>
          <a:p>
            <a:pPr>
              <a:lnSpc>
                <a:spcPts val="6750"/>
              </a:lnSpc>
              <a:defRPr/>
            </a:pPr>
            <a:r>
              <a:rPr lang="ru-RU" sz="4219" b="1" dirty="0">
                <a:solidFill>
                  <a:schemeClr val="bg1"/>
                </a:solidFill>
                <a:latin typeface="Epilogue"/>
              </a:rPr>
              <a:t>Конкурентный анализ с </a:t>
            </a:r>
            <a:r>
              <a:rPr lang="en-US" sz="4219" b="1" dirty="0">
                <a:solidFill>
                  <a:schemeClr val="bg1"/>
                </a:solidFill>
                <a:latin typeface="Epilogue"/>
              </a:rPr>
              <a:t>MVP</a:t>
            </a:r>
            <a:endParaRPr lang="ru-RU" sz="4219" b="1" dirty="0">
              <a:solidFill>
                <a:schemeClr val="bg1"/>
              </a:solidFill>
              <a:latin typeface="Epilogue"/>
            </a:endParaRPr>
          </a:p>
        </p:txBody>
      </p:sp>
      <p:sp>
        <p:nvSpPr>
          <p:cNvPr id="20549" name="TextBox 71">
            <a:extLst>
              <a:ext uri="{FF2B5EF4-FFF2-40B4-BE49-F238E27FC236}">
                <a16:creationId xmlns:a16="http://schemas.microsoft.com/office/drawing/2014/main" id="{13A5BF97-8720-DB90-A4E4-8135F1D4E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484" y="2937868"/>
            <a:ext cx="1607344" cy="4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ru-RU" sz="2625">
                <a:hlinkClick r:id="rId16"/>
              </a:rPr>
              <a:t>xella</a:t>
            </a:r>
            <a:endParaRPr lang="ru-RU" altLang="ru-RU" sz="2625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FA7EB4-E486-2D8C-A746-60B72FC67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3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300" y="397100"/>
            <a:ext cx="7490950" cy="63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0375" y="257300"/>
            <a:ext cx="10033950" cy="5124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9250" y="5437972"/>
            <a:ext cx="4066721" cy="4600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47021" y="5472947"/>
            <a:ext cx="5648325" cy="38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4875" y="6930050"/>
            <a:ext cx="7644452" cy="284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325" y="0"/>
            <a:ext cx="12518376" cy="56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325" y="5681500"/>
            <a:ext cx="10877762" cy="46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73801" y="379650"/>
            <a:ext cx="4648200" cy="746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11600" y="7789525"/>
            <a:ext cx="46482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36075" y="6002500"/>
            <a:ext cx="7051926" cy="3968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2">
            <a:extLst>
              <a:ext uri="{FF2B5EF4-FFF2-40B4-BE49-F238E27FC236}">
                <a16:creationId xmlns:a16="http://schemas.microsoft.com/office/drawing/2014/main" id="{85CD272B-509C-E5E8-66ED-DCEDA7B7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672" y="0"/>
            <a:ext cx="15156656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2">
            <a:extLst>
              <a:ext uri="{FF2B5EF4-FFF2-40B4-BE49-F238E27FC236}">
                <a16:creationId xmlns:a16="http://schemas.microsoft.com/office/drawing/2014/main" id="{0BA73D76-E850-5A42-AE65-83E2E6C22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047"/>
            <a:ext cx="18288000" cy="953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2">
            <a:extLst>
              <a:ext uri="{FF2B5EF4-FFF2-40B4-BE49-F238E27FC236}">
                <a16:creationId xmlns:a16="http://schemas.microsoft.com/office/drawing/2014/main" id="{7458F4CD-DFDB-1AD5-36C6-BAE4FFC24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18288000" cy="981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2">
            <a:extLst>
              <a:ext uri="{FF2B5EF4-FFF2-40B4-BE49-F238E27FC236}">
                <a16:creationId xmlns:a16="http://schemas.microsoft.com/office/drawing/2014/main" id="{082EA02E-A9EB-B9E4-997F-CBC78B610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91"/>
            <a:ext cx="18288000" cy="10233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2">
            <a:extLst>
              <a:ext uri="{FF2B5EF4-FFF2-40B4-BE49-F238E27FC236}">
                <a16:creationId xmlns:a16="http://schemas.microsoft.com/office/drawing/2014/main" id="{B9E19DC5-EFD9-6527-65BA-E0E5238B5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35" y="0"/>
            <a:ext cx="10346531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2">
            <a:extLst>
              <a:ext uri="{FF2B5EF4-FFF2-40B4-BE49-F238E27FC236}">
                <a16:creationId xmlns:a16="http://schemas.microsoft.com/office/drawing/2014/main" id="{D5298647-B4E7-F4FB-A6A4-7D69BE2D4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078" y="0"/>
            <a:ext cx="11703844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2">
            <a:extLst>
              <a:ext uri="{FF2B5EF4-FFF2-40B4-BE49-F238E27FC236}">
                <a16:creationId xmlns:a16="http://schemas.microsoft.com/office/drawing/2014/main" id="{C0A9AB0E-2DB7-3412-9EAB-A4C98845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3" y="0"/>
            <a:ext cx="1799629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2">
            <a:extLst>
              <a:ext uri="{FF2B5EF4-FFF2-40B4-BE49-F238E27FC236}">
                <a16:creationId xmlns:a16="http://schemas.microsoft.com/office/drawing/2014/main" id="{F8EDB3AB-0A7B-100B-5304-C35979410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3" y="0"/>
            <a:ext cx="1799629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"/>
            <a:ext cx="10422925" cy="881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18"/>
          <p:cNvSpPr txBox="1"/>
          <p:nvPr/>
        </p:nvSpPr>
        <p:spPr>
          <a:xfrm>
            <a:off x="1006871" y="262550"/>
            <a:ext cx="1623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5400">
                <a:solidFill>
                  <a:srgbClr val="2B2C30"/>
                </a:solidFill>
                <a:latin typeface="Merriweather"/>
                <a:ea typeface="Merriweather"/>
                <a:cs typeface="Merriweather"/>
                <a:sym typeface="Merriweather"/>
              </a:rPr>
              <a:t>ПРЕДЛОЖЕНИЕ/ПЛАН НА АКСЕЛЕРАТОР</a:t>
            </a:r>
            <a:endParaRPr sz="5400">
              <a:solidFill>
                <a:srgbClr val="2B2C3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241" name="Google Shape;1241;p118"/>
          <p:cNvCxnSpPr/>
          <p:nvPr/>
        </p:nvCxnSpPr>
        <p:spPr>
          <a:xfrm rot="10800000" flipH="1">
            <a:off x="3" y="1594070"/>
            <a:ext cx="12447000" cy="38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42" name="Google Shape;1242;p118"/>
          <p:cNvGrpSpPr/>
          <p:nvPr/>
        </p:nvGrpSpPr>
        <p:grpSpPr>
          <a:xfrm>
            <a:off x="3840984" y="2787663"/>
            <a:ext cx="138045" cy="138664"/>
            <a:chOff x="1813" y="0"/>
            <a:chExt cx="809173" cy="812800"/>
          </a:xfrm>
        </p:grpSpPr>
        <p:sp>
          <p:nvSpPr>
            <p:cNvPr id="1243" name="Google Shape;1243;p11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18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5" name="Google Shape;1245;p118"/>
          <p:cNvGrpSpPr/>
          <p:nvPr/>
        </p:nvGrpSpPr>
        <p:grpSpPr>
          <a:xfrm>
            <a:off x="526284" y="2787663"/>
            <a:ext cx="138045" cy="138664"/>
            <a:chOff x="1813" y="0"/>
            <a:chExt cx="809173" cy="812800"/>
          </a:xfrm>
        </p:grpSpPr>
        <p:sp>
          <p:nvSpPr>
            <p:cNvPr id="1246" name="Google Shape;1246;p11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18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8" name="Google Shape;1248;p118"/>
          <p:cNvGrpSpPr/>
          <p:nvPr/>
        </p:nvGrpSpPr>
        <p:grpSpPr>
          <a:xfrm>
            <a:off x="7117584" y="2787663"/>
            <a:ext cx="138045" cy="138664"/>
            <a:chOff x="1813" y="0"/>
            <a:chExt cx="809173" cy="812800"/>
          </a:xfrm>
        </p:grpSpPr>
        <p:sp>
          <p:nvSpPr>
            <p:cNvPr id="1249" name="Google Shape;1249;p11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B2C30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118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251" name="Google Shape;1251;p118"/>
          <p:cNvCxnSpPr/>
          <p:nvPr/>
        </p:nvCxnSpPr>
        <p:spPr>
          <a:xfrm>
            <a:off x="1006871" y="2821602"/>
            <a:ext cx="8463600" cy="48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52" name="Google Shape;1252;p118"/>
          <p:cNvSpPr txBox="1"/>
          <p:nvPr/>
        </p:nvSpPr>
        <p:spPr>
          <a:xfrm>
            <a:off x="14542535" y="9247296"/>
            <a:ext cx="20664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 dirty="0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53" name="Google Shape;1253;p118"/>
          <p:cNvPicPr preferRelativeResize="0"/>
          <p:nvPr/>
        </p:nvPicPr>
        <p:blipFill rotWithShape="1">
          <a:blip r:embed="rId3">
            <a:alphaModFix/>
          </a:blip>
          <a:srcRect l="10349" r="18323" b="6855"/>
          <a:stretch/>
        </p:blipFill>
        <p:spPr>
          <a:xfrm>
            <a:off x="13250676" y="2393217"/>
            <a:ext cx="4978798" cy="3965278"/>
          </a:xfrm>
          <a:prstGeom prst="rect">
            <a:avLst/>
          </a:prstGeom>
          <a:noFill/>
          <a:ln>
            <a:noFill/>
          </a:ln>
        </p:spPr>
      </p:pic>
      <p:sp>
        <p:nvSpPr>
          <p:cNvPr id="1254" name="Google Shape;1254;p118"/>
          <p:cNvSpPr txBox="1"/>
          <p:nvPr/>
        </p:nvSpPr>
        <p:spPr>
          <a:xfrm>
            <a:off x="87674" y="8254900"/>
            <a:ext cx="13064475" cy="215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Предлагаемые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критерии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успешности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прохождения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пилота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Скорость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кладки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от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20 </a:t>
            </a:r>
            <a:r>
              <a:rPr lang="en-US" sz="2400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м</a:t>
            </a:r>
            <a:r>
              <a:rPr lang="en-US" sz="2400" b="1" baseline="30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3 </a:t>
            </a:r>
            <a:r>
              <a:rPr lang="ru-RU" sz="2400" b="1" baseline="30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за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8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часов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выполнив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кладку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не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менее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100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м</a:t>
            </a:r>
            <a:r>
              <a:rPr lang="en-US" sz="2400" b="1" baseline="30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3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Отказоустойчивость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и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безопасность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–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0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поломок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с  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грузоподъёмной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механикой</a:t>
            </a:r>
            <a:endParaRPr sz="2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Управление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не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более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2х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операторов</a:t>
            </a:r>
            <a:endParaRPr sz="1600" b="1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Плавность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работы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с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блоками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от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 150 </a:t>
            </a:r>
            <a:r>
              <a:rPr lang="en-US" sz="2400" dirty="0" err="1">
                <a:latin typeface="Nunito"/>
                <a:ea typeface="Nunito"/>
                <a:cs typeface="Nunito"/>
                <a:sym typeface="Nunito"/>
              </a:rPr>
              <a:t>кг</a:t>
            </a:r>
            <a:endParaRPr sz="16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5" name="Google Shape;1255;p118"/>
          <p:cNvSpPr txBox="1"/>
          <p:nvPr/>
        </p:nvSpPr>
        <p:spPr>
          <a:xfrm>
            <a:off x="1167042" y="1825129"/>
            <a:ext cx="73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Пилот </a:t>
            </a:r>
            <a:r>
              <a:rPr lang="en-US" sz="22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стоимостью </a:t>
            </a:r>
            <a:r>
              <a:rPr lang="en-US" sz="2200">
                <a:solidFill>
                  <a:srgbClr val="2B2C30"/>
                </a:solidFill>
                <a:latin typeface="Nunito Medium"/>
                <a:ea typeface="Nunito Medium"/>
                <a:cs typeface="Nunito Medium"/>
                <a:sym typeface="Nunito Medium"/>
              </a:rPr>
              <a:t>1 млн. рублей</a:t>
            </a:r>
            <a:r>
              <a:rPr lang="en-US" sz="220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на 3 месяца</a:t>
            </a:r>
            <a:r>
              <a:rPr lang="en-US" sz="22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 с передачей заказчику оборудования </a:t>
            </a:r>
            <a:r>
              <a:rPr lang="en-US" sz="2200">
                <a:solidFill>
                  <a:srgbClr val="2B2C30"/>
                </a:solidFill>
                <a:latin typeface="Nunito Medium"/>
                <a:ea typeface="Nunito Medium"/>
                <a:cs typeface="Nunito Medium"/>
                <a:sym typeface="Nunito Medium"/>
              </a:rPr>
              <a:t>за 1/3 цены</a:t>
            </a:r>
            <a:endParaRPr sz="1800"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1256" name="Google Shape;1256;p118"/>
          <p:cNvSpPr txBox="1"/>
          <p:nvPr/>
        </p:nvSpPr>
        <p:spPr>
          <a:xfrm>
            <a:off x="14135991" y="6390210"/>
            <a:ext cx="397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Рендер работы комплекса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57" name="Google Shape;1257;p118"/>
          <p:cNvSpPr txBox="1"/>
          <p:nvPr/>
        </p:nvSpPr>
        <p:spPr>
          <a:xfrm>
            <a:off x="9783899" y="7220775"/>
            <a:ext cx="85044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Срок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= 1000000 / (1500000*1.08) ^ 1 = 0.657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года</a:t>
            </a:r>
            <a:endParaRPr sz="180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окупаемости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MVP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для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укладки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стен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и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перекрытий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8" name="Google Shape;1258;p118"/>
          <p:cNvSpPr txBox="1"/>
          <p:nvPr/>
        </p:nvSpPr>
        <p:spPr>
          <a:xfrm>
            <a:off x="7002000" y="3910061"/>
            <a:ext cx="30864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Подведение итогов пилота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Коррекция ПО и алгоритмов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Доработка по замечаниям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9" name="Google Shape;1259;p118"/>
          <p:cNvSpPr txBox="1"/>
          <p:nvPr/>
        </p:nvSpPr>
        <p:spPr>
          <a:xfrm>
            <a:off x="7057350" y="3090435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ноябрь</a:t>
            </a:r>
            <a:endParaRPr sz="1400"/>
          </a:p>
        </p:txBody>
      </p:sp>
      <p:sp>
        <p:nvSpPr>
          <p:cNvPr id="1260" name="Google Shape;1260;p118"/>
          <p:cNvSpPr txBox="1"/>
          <p:nvPr/>
        </p:nvSpPr>
        <p:spPr>
          <a:xfrm>
            <a:off x="388871" y="3910061"/>
            <a:ext cx="3086400" cy="3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Сборка образца под заказчика</a:t>
            </a:r>
            <a:endParaRPr sz="1400"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Согласование ТЗ для пилота</a:t>
            </a:r>
            <a:endParaRPr sz="1400"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Согласование критериев успешности пилота</a:t>
            </a:r>
            <a:endParaRPr sz="1400"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1" name="Google Shape;1261;p118"/>
          <p:cNvSpPr txBox="1"/>
          <p:nvPr/>
        </p:nvSpPr>
        <p:spPr>
          <a:xfrm>
            <a:off x="504150" y="3090435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сентябрь</a:t>
            </a:r>
            <a:endParaRPr sz="14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62" name="Google Shape;1262;p118"/>
          <p:cNvSpPr txBox="1"/>
          <p:nvPr/>
        </p:nvSpPr>
        <p:spPr>
          <a:xfrm>
            <a:off x="3725400" y="3910061"/>
            <a:ext cx="3086400" cy="3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Пилотное тестирование на объекте заказчика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Доработка и контроль проведения пилота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Устранение неисправностей и замечаний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3" name="Google Shape;1263;p118"/>
          <p:cNvSpPr txBox="1"/>
          <p:nvPr/>
        </p:nvSpPr>
        <p:spPr>
          <a:xfrm>
            <a:off x="3780750" y="3090435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октябрь</a:t>
            </a:r>
            <a:endParaRPr sz="1400"/>
          </a:p>
        </p:txBody>
      </p:sp>
      <p:sp>
        <p:nvSpPr>
          <p:cNvPr id="1264" name="Google Shape;1264;p118"/>
          <p:cNvSpPr txBox="1"/>
          <p:nvPr/>
        </p:nvSpPr>
        <p:spPr>
          <a:xfrm>
            <a:off x="10621350" y="4149650"/>
            <a:ext cx="2530800" cy="11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Выпуск партии из 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5 образцов со скидкой </a:t>
            </a:r>
            <a:endParaRPr sz="1800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5" name="Google Shape;1265;p118"/>
          <p:cNvSpPr txBox="1"/>
          <p:nvPr/>
        </p:nvSpPr>
        <p:spPr>
          <a:xfrm>
            <a:off x="10836675" y="3059435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декабрь</a:t>
            </a:r>
            <a:endParaRPr sz="3000">
              <a:solidFill>
                <a:srgbClr val="2B2C3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66" name="Google Shape;1266;p118"/>
          <p:cNvSpPr txBox="1"/>
          <p:nvPr/>
        </p:nvSpPr>
        <p:spPr>
          <a:xfrm>
            <a:off x="10836675" y="3478536"/>
            <a:ext cx="278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0,85 млн. * 5</a:t>
            </a:r>
            <a:endParaRPr sz="2800">
              <a:solidFill>
                <a:srgbClr val="2B2C3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67" name="Google Shape;1267;p118"/>
          <p:cNvSpPr txBox="1"/>
          <p:nvPr/>
        </p:nvSpPr>
        <p:spPr>
          <a:xfrm>
            <a:off x="3776403" y="3585736"/>
            <a:ext cx="2785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268" name="Google Shape;1268;p118"/>
          <p:cNvSpPr txBox="1"/>
          <p:nvPr/>
        </p:nvSpPr>
        <p:spPr>
          <a:xfrm>
            <a:off x="504150" y="3585736"/>
            <a:ext cx="2785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1269" name="Google Shape;1269;p118"/>
          <p:cNvCxnSpPr/>
          <p:nvPr/>
        </p:nvCxnSpPr>
        <p:spPr>
          <a:xfrm rot="10800000" flipH="1">
            <a:off x="10621350" y="2817450"/>
            <a:ext cx="2530800" cy="17400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19"/>
          <p:cNvSpPr txBox="1"/>
          <p:nvPr/>
        </p:nvSpPr>
        <p:spPr>
          <a:xfrm>
            <a:off x="1006870" y="167300"/>
            <a:ext cx="1623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rgbClr val="2B2C30"/>
                </a:solidFill>
                <a:latin typeface="Montserrat"/>
                <a:ea typeface="Montserrat"/>
                <a:cs typeface="Montserrat"/>
                <a:sym typeface="Montserrat"/>
              </a:rPr>
              <a:t>ПРЕДЛОЖЕНИЕ/ПЛАН НА АКСЕЛЕРАТОР</a:t>
            </a:r>
            <a:endParaRPr sz="1400"/>
          </a:p>
        </p:txBody>
      </p:sp>
      <p:cxnSp>
        <p:nvCxnSpPr>
          <p:cNvPr id="1275" name="Google Shape;1275;p119"/>
          <p:cNvCxnSpPr/>
          <p:nvPr/>
        </p:nvCxnSpPr>
        <p:spPr>
          <a:xfrm rot="10784116">
            <a:off x="-9740" y="1613345"/>
            <a:ext cx="12466333" cy="0"/>
          </a:xfrm>
          <a:prstGeom prst="straightConnector1">
            <a:avLst/>
          </a:prstGeom>
          <a:noFill/>
          <a:ln w="9525" cap="rnd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6" name="Google Shape;1276;p119"/>
          <p:cNvSpPr txBox="1"/>
          <p:nvPr/>
        </p:nvSpPr>
        <p:spPr>
          <a:xfrm>
            <a:off x="12834150" y="1212005"/>
            <a:ext cx="2066400" cy="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/>
          </a:p>
          <a:p>
            <a:pPr marL="0" marR="0" lvl="0" indent="0" algn="l" rtl="0">
              <a:lnSpc>
                <a:spcPct val="1019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77" name="Google Shape;1277;p119"/>
          <p:cNvSpPr txBox="1"/>
          <p:nvPr/>
        </p:nvSpPr>
        <p:spPr>
          <a:xfrm>
            <a:off x="11211150" y="5451162"/>
            <a:ext cx="6270600" cy="347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Предлагаемые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критерии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успешности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прохождения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пилота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Скорость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кладки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от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20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куб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метра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за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8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часов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выполнив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кладку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не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менее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100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куб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метра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Отказоустойчивость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и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безопасность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– 0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поломок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с  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грузоподъёмной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механикой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Управление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не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более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2х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операторов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	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Плавность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работы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с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блоками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от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150 </a:t>
            </a:r>
            <a:r>
              <a:rPr lang="en-US" sz="200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кг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67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8" name="Google Shape;1278;p119"/>
          <p:cNvSpPr txBox="1"/>
          <p:nvPr/>
        </p:nvSpPr>
        <p:spPr>
          <a:xfrm>
            <a:off x="1599369" y="1993528"/>
            <a:ext cx="7300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Пилот </a:t>
            </a:r>
            <a:r>
              <a:rPr lang="en-US" sz="22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стоимостью </a:t>
            </a:r>
            <a:r>
              <a:rPr lang="en-US" sz="2200" i="0" u="none" strike="noStrike" cap="none">
                <a:solidFill>
                  <a:srgbClr val="2B2C30"/>
                </a:solidFill>
                <a:latin typeface="Nunito Medium"/>
                <a:ea typeface="Nunito Medium"/>
                <a:cs typeface="Nunito Medium"/>
                <a:sym typeface="Nunito Medium"/>
              </a:rPr>
              <a:t>1 млн. рублей</a:t>
            </a:r>
            <a:r>
              <a:rPr lang="en-US" sz="2200" i="0" u="none" strike="noStrike" cap="none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на 3 месяца</a:t>
            </a:r>
            <a:r>
              <a:rPr lang="en-US" sz="22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 с передачей заказчику оборудования </a:t>
            </a:r>
            <a:r>
              <a:rPr lang="en-US" sz="2200" i="0" u="none" strike="noStrike" cap="none">
                <a:solidFill>
                  <a:srgbClr val="2B2C30"/>
                </a:solidFill>
                <a:latin typeface="Nunito Medium"/>
                <a:ea typeface="Nunito Medium"/>
                <a:cs typeface="Nunito Medium"/>
                <a:sym typeface="Nunito Medium"/>
              </a:rPr>
              <a:t>за 1/3 цены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9" name="Google Shape;1279;p119"/>
          <p:cNvSpPr txBox="1"/>
          <p:nvPr/>
        </p:nvSpPr>
        <p:spPr>
          <a:xfrm>
            <a:off x="448576" y="8793360"/>
            <a:ext cx="17591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Срок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= 1000000 / (1500000*1.08) ^ 1 = 0.657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года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окупаемости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MVP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для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укладки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стен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и </a:t>
            </a:r>
            <a:r>
              <a:rPr lang="en-US" sz="2400" i="0" u="none" strike="noStrike" cap="none" dirty="0" err="1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перекрытий</a:t>
            </a:r>
            <a:r>
              <a:rPr lang="en-US" sz="2400" i="0" u="none" strike="noStrike" cap="none" dirty="0">
                <a:solidFill>
                  <a:srgbClr val="2B2C3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4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0" name="Google Shape;1280;p119"/>
          <p:cNvSpPr txBox="1"/>
          <p:nvPr/>
        </p:nvSpPr>
        <p:spPr>
          <a:xfrm>
            <a:off x="7504726" y="3755235"/>
            <a:ext cx="30864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Подведение итогов пилота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Коррекция ПО и алгоритмов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Доработка по замечаниям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298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281" name="Google Shape;1281;p119"/>
          <p:cNvSpPr txBox="1"/>
          <p:nvPr/>
        </p:nvSpPr>
        <p:spPr>
          <a:xfrm>
            <a:off x="7560076" y="2983236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ноябрь</a:t>
            </a:r>
            <a:endParaRPr sz="1400"/>
          </a:p>
        </p:txBody>
      </p:sp>
      <p:sp>
        <p:nvSpPr>
          <p:cNvPr id="1282" name="Google Shape;1282;p119"/>
          <p:cNvSpPr txBox="1"/>
          <p:nvPr/>
        </p:nvSpPr>
        <p:spPr>
          <a:xfrm>
            <a:off x="891596" y="3755235"/>
            <a:ext cx="30864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Сборка образца под заказчика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Согласование ТЗ для пилота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Согласование критериев успешности пилота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298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283" name="Google Shape;1283;p119"/>
          <p:cNvSpPr txBox="1"/>
          <p:nvPr/>
        </p:nvSpPr>
        <p:spPr>
          <a:xfrm>
            <a:off x="1006876" y="2983236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сентябрь</a:t>
            </a:r>
            <a:endParaRPr sz="1400"/>
          </a:p>
        </p:txBody>
      </p:sp>
      <p:sp>
        <p:nvSpPr>
          <p:cNvPr id="1284" name="Google Shape;1284;p119"/>
          <p:cNvSpPr txBox="1"/>
          <p:nvPr/>
        </p:nvSpPr>
        <p:spPr>
          <a:xfrm>
            <a:off x="4228126" y="3755235"/>
            <a:ext cx="3086400" cy="3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Пилотное тестирование на объекте заказчика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Доработка и контроль проведения пилота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Устранение неисправностей и замечаний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298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2B2C30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285" name="Google Shape;1285;p119"/>
          <p:cNvSpPr txBox="1"/>
          <p:nvPr/>
        </p:nvSpPr>
        <p:spPr>
          <a:xfrm>
            <a:off x="4283476" y="2983236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октябрь</a:t>
            </a:r>
            <a:endParaRPr sz="1400"/>
          </a:p>
        </p:txBody>
      </p:sp>
      <p:sp>
        <p:nvSpPr>
          <p:cNvPr id="1286" name="Google Shape;1286;p119"/>
          <p:cNvSpPr txBox="1"/>
          <p:nvPr/>
        </p:nvSpPr>
        <p:spPr>
          <a:xfrm>
            <a:off x="11995070" y="4025825"/>
            <a:ext cx="3246000" cy="13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Выпуск</a:t>
            </a:r>
            <a:r>
              <a:rPr lang="en-US" sz="1800" i="0" u="none" strike="noStrike" cap="none">
                <a:solidFill>
                  <a:srgbClr val="2B2C30"/>
                </a:solidFill>
                <a:latin typeface="Nunito Light"/>
                <a:ea typeface="Nunito Light"/>
                <a:cs typeface="Nunito Light"/>
                <a:sym typeface="Nunito Light"/>
              </a:rPr>
              <a:t> партии из 5 образцов со скидкой 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298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B2C3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87" name="Google Shape;1287;p119"/>
          <p:cNvSpPr txBox="1"/>
          <p:nvPr/>
        </p:nvSpPr>
        <p:spPr>
          <a:xfrm>
            <a:off x="12210396" y="2983236"/>
            <a:ext cx="278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2B2C30"/>
                </a:solidFill>
                <a:latin typeface="Oswald Light"/>
                <a:ea typeface="Oswald Light"/>
                <a:cs typeface="Oswald Light"/>
                <a:sym typeface="Oswald Light"/>
              </a:rPr>
              <a:t>2023 декабрь</a:t>
            </a:r>
            <a:endParaRPr sz="1400"/>
          </a:p>
        </p:txBody>
      </p:sp>
      <p:sp>
        <p:nvSpPr>
          <p:cNvPr id="1288" name="Google Shape;1288;p119"/>
          <p:cNvSpPr txBox="1"/>
          <p:nvPr/>
        </p:nvSpPr>
        <p:spPr>
          <a:xfrm>
            <a:off x="12210396" y="3421386"/>
            <a:ext cx="278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0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2B2C30"/>
                </a:solidFill>
                <a:latin typeface="Oswald"/>
                <a:ea typeface="Oswald"/>
                <a:cs typeface="Oswald"/>
                <a:sym typeface="Oswald"/>
              </a:rPr>
              <a:t>0,85 млн. * 5</a:t>
            </a:r>
            <a:endParaRPr sz="1400"/>
          </a:p>
        </p:txBody>
      </p:sp>
      <p:cxnSp>
        <p:nvCxnSpPr>
          <p:cNvPr id="1289" name="Google Shape;1289;p119"/>
          <p:cNvCxnSpPr/>
          <p:nvPr/>
        </p:nvCxnSpPr>
        <p:spPr>
          <a:xfrm rot="10800000" flipH="1">
            <a:off x="891738" y="2851311"/>
            <a:ext cx="8716200" cy="19200"/>
          </a:xfrm>
          <a:prstGeom prst="straightConnector1">
            <a:avLst/>
          </a:prstGeom>
          <a:noFill/>
          <a:ln w="19050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50" y="213575"/>
            <a:ext cx="17800023" cy="948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25" y="362438"/>
            <a:ext cx="18387823" cy="956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5"/>
          <p:cNvSpPr/>
          <p:nvPr/>
        </p:nvSpPr>
        <p:spPr>
          <a:xfrm>
            <a:off x="1468935" y="1101031"/>
            <a:ext cx="14404478" cy="934938"/>
          </a:xfrm>
          <a:custGeom>
            <a:avLst/>
            <a:gdLst/>
            <a:ahLst/>
            <a:cxnLst/>
            <a:rect l="l" t="t" r="r" b="b"/>
            <a:pathLst>
              <a:path w="304800" h="304800" extrusionOk="0">
                <a:moveTo>
                  <a:pt x="0" y="0"/>
                </a:moveTo>
                <a:lnTo>
                  <a:pt x="0" y="304800"/>
                </a:ln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4554E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75"/>
          <p:cNvSpPr txBox="1"/>
          <p:nvPr/>
        </p:nvSpPr>
        <p:spPr>
          <a:xfrm>
            <a:off x="1468936" y="1066205"/>
            <a:ext cx="14640223" cy="764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410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" b="1" i="0" u="none" strike="noStrike" cap="none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Работа камеры с расширенным динамическим диапазоном</a:t>
            </a:r>
            <a:endParaRPr sz="2520" b="1" i="0" u="none" strike="noStrike" cap="none">
              <a:solidFill>
                <a:schemeClr val="lt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pic>
        <p:nvPicPr>
          <p:cNvPr id="532" name="Google Shape;532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3710" y="3268266"/>
            <a:ext cx="11090671" cy="6236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7"/>
          <p:cNvSpPr txBox="1"/>
          <p:nvPr/>
        </p:nvSpPr>
        <p:spPr>
          <a:xfrm>
            <a:off x="1006871" y="681870"/>
            <a:ext cx="162306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14"/>
              <a:buFont typeface="Arial"/>
              <a:buNone/>
            </a:pPr>
            <a:r>
              <a:rPr lang="en-US" sz="3714" b="1" i="0" u="none" strike="noStrike" cap="none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Успешные кейсы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3" name="Google Shape;543;p77"/>
          <p:cNvCxnSpPr/>
          <p:nvPr/>
        </p:nvCxnSpPr>
        <p:spPr>
          <a:xfrm rot="10800000" flipH="1">
            <a:off x="1028695" y="1499656"/>
            <a:ext cx="16230594" cy="38509"/>
          </a:xfrm>
          <a:prstGeom prst="straightConnector1">
            <a:avLst/>
          </a:prstGeom>
          <a:noFill/>
          <a:ln w="9525" cap="flat" cmpd="sng">
            <a:solidFill>
              <a:srgbClr val="2B2C3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4" name="Google Shape;544;p77"/>
          <p:cNvSpPr txBox="1"/>
          <p:nvPr/>
        </p:nvSpPr>
        <p:spPr>
          <a:xfrm>
            <a:off x="16035928" y="8512669"/>
            <a:ext cx="2066452" cy="713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r>
              <a:rPr lang="en-US" sz="2986" b="0" i="0" u="none" strike="noStrike" cap="none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ROBOTACE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6"/>
              <a:buFont typeface="Arial"/>
              <a:buNone/>
            </a:pPr>
            <a:endParaRPr sz="2986" b="0" i="0" u="none" strike="noStrike" cap="none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45" name="Google Shape;545;p77"/>
          <p:cNvSpPr txBox="1"/>
          <p:nvPr/>
        </p:nvSpPr>
        <p:spPr>
          <a:xfrm>
            <a:off x="1055990" y="1560321"/>
            <a:ext cx="15026186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Кейсы использования продукта на рынке России: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   В 2016 год компания «</a:t>
            </a:r>
            <a:r>
              <a:rPr lang="en-US" sz="2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Теплит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одним лишь внедрением миникранов и увеличением размера блоков улучшила теплотехнику домов до классов A++ и выиграло международный </a:t>
            </a:r>
            <a:r>
              <a:rPr lang="en-US" sz="2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конкурс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энергоэффективных домов. Увеличив за счёт размеров блоков термосопротивление в 2 раза.</a:t>
            </a:r>
            <a:r>
              <a:rPr lang="en-US" sz="2800" b="0" i="0" u="none" strike="noStrike" cap="none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3600" b="0" i="0" u="none" strike="noStrike" cap="none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</a:t>
            </a:r>
            <a:r>
              <a:rPr lang="en-US" sz="1400" b="0" i="0" u="none" strike="noStrike" cap="none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Многоквартирный дом малоэтажной застройки «Солнечный» в городском округе Рефтинский</a:t>
            </a:r>
            <a:endParaRPr sz="11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Скорость возведения стен миникранами увеличивалась </a:t>
            </a: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 2 недель на дом до 4х дней 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раза.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-   Использование компанией </a:t>
            </a:r>
            <a:r>
              <a:rPr lang="en-US" sz="2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Xella</a:t>
            </a:r>
            <a:r>
              <a:rPr lang="en-US"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Ytong/istkult</a:t>
            </a:r>
            <a:r>
              <a:rPr lang="en-US"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) укладчиков и миникранов позволило повысить скорость укладки </a:t>
            </a:r>
            <a:r>
              <a:rPr lang="en-US" sz="32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в 4 раза</a:t>
            </a:r>
            <a:r>
              <a:rPr lang="en-US" sz="2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с 5 до 20 куб. метров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77"/>
          <p:cNvSpPr txBox="1"/>
          <p:nvPr/>
        </p:nvSpPr>
        <p:spPr>
          <a:xfrm>
            <a:off x="1055990" y="7098564"/>
            <a:ext cx="15026186" cy="293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Офис гугл Миникраны с автоукладкой: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Кампус </a:t>
            </a:r>
            <a:r>
              <a:rPr lang="en-US" sz="3200" b="1" i="0" u="none" strike="noStrike" cap="none">
                <a:solidFill>
                  <a:srgbClr val="538CD5"/>
                </a:solidFill>
                <a:latin typeface="Arial"/>
                <a:ea typeface="Arial"/>
                <a:cs typeface="Arial"/>
                <a:sym typeface="Arial"/>
              </a:rPr>
              <a:t>Google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который будет вмещать до 20 000 сотрудников, возведут при участии так называемых роботов crabots, </a:t>
            </a:r>
            <a:r>
              <a:rPr lang="en-US" sz="2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сообщает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Engadget. Так называются специальные машины, сочетающие в себе функции маневренных роботов с традиционными кранами, грузоподъемностью не более  1 тонны. По рассчётам компании это </a:t>
            </a: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увеличит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скорость в 5 раз и сократит издержки в 4 раза.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3" y="514353"/>
            <a:ext cx="16459202" cy="9258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396" y="514306"/>
            <a:ext cx="7071126" cy="946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02480" y="860651"/>
            <a:ext cx="6572956" cy="8565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3" y="514350"/>
            <a:ext cx="16459202" cy="925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0440" y="1141762"/>
            <a:ext cx="7077103" cy="8003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96028" y="998778"/>
            <a:ext cx="7315652" cy="8289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50" y="114175"/>
            <a:ext cx="17548701" cy="987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75" y="0"/>
            <a:ext cx="17812851" cy="1001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5A986B-7FBF-1768-900C-E7D3EF107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96" y="131787"/>
            <a:ext cx="7001473" cy="100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85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">
            <a:extLst>
              <a:ext uri="{FF2B5EF4-FFF2-40B4-BE49-F238E27FC236}">
                <a16:creationId xmlns:a16="http://schemas.microsoft.com/office/drawing/2014/main" id="{5E7141FC-63DD-5D05-75B8-591F44C4E8C5}"/>
              </a:ext>
            </a:extLst>
          </p:cNvPr>
          <p:cNvGrpSpPr>
            <a:grpSpLocks/>
          </p:cNvGrpSpPr>
          <p:nvPr/>
        </p:nvGrpSpPr>
        <p:grpSpPr bwMode="auto">
          <a:xfrm>
            <a:off x="473275" y="2699744"/>
            <a:ext cx="696516" cy="696516"/>
            <a:chOff x="252413" y="1327766"/>
            <a:chExt cx="371475" cy="371475"/>
          </a:xfrm>
        </p:grpSpPr>
        <p:sp>
          <p:nvSpPr>
            <p:cNvPr id="12313" name="Freeform 3">
              <a:extLst>
                <a:ext uri="{FF2B5EF4-FFF2-40B4-BE49-F238E27FC236}">
                  <a16:creationId xmlns:a16="http://schemas.microsoft.com/office/drawing/2014/main" id="{5B86FA2B-9F2D-44EB-B5E6-C3A8BBC6E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3" y="1327766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86395279-5E8A-F346-5DA4-EC3CD8FD753A}"/>
              </a:ext>
            </a:extLst>
          </p:cNvPr>
          <p:cNvSpPr txBox="1"/>
          <p:nvPr/>
        </p:nvSpPr>
        <p:spPr>
          <a:xfrm rot="21600000">
            <a:off x="372072" y="2836666"/>
            <a:ext cx="895944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1</a:t>
            </a:r>
          </a:p>
        </p:txBody>
      </p:sp>
      <p:grpSp>
        <p:nvGrpSpPr>
          <p:cNvPr id="12292" name="Group 7">
            <a:extLst>
              <a:ext uri="{FF2B5EF4-FFF2-40B4-BE49-F238E27FC236}">
                <a16:creationId xmlns:a16="http://schemas.microsoft.com/office/drawing/2014/main" id="{8690DE8F-047D-175A-A097-2D06463E5C06}"/>
              </a:ext>
            </a:extLst>
          </p:cNvPr>
          <p:cNvGrpSpPr>
            <a:grpSpLocks/>
          </p:cNvGrpSpPr>
          <p:nvPr/>
        </p:nvGrpSpPr>
        <p:grpSpPr bwMode="auto">
          <a:xfrm>
            <a:off x="452438" y="4000501"/>
            <a:ext cx="696516" cy="696516"/>
            <a:chOff x="240982" y="1835477"/>
            <a:chExt cx="371475" cy="371475"/>
          </a:xfrm>
        </p:grpSpPr>
        <p:sp>
          <p:nvSpPr>
            <p:cNvPr id="12312" name="Freeform 6">
              <a:extLst>
                <a:ext uri="{FF2B5EF4-FFF2-40B4-BE49-F238E27FC236}">
                  <a16:creationId xmlns:a16="http://schemas.microsoft.com/office/drawing/2014/main" id="{AEA62AFF-3561-CED1-2DA0-47C13002E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82" y="1835477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8F7179A-11A0-90C0-B714-C4348F8002C3}"/>
              </a:ext>
            </a:extLst>
          </p:cNvPr>
          <p:cNvSpPr txBox="1"/>
          <p:nvPr/>
        </p:nvSpPr>
        <p:spPr>
          <a:xfrm rot="21600000">
            <a:off x="351235" y="4137423"/>
            <a:ext cx="895946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2</a:t>
            </a:r>
          </a:p>
        </p:txBody>
      </p:sp>
      <p:grpSp>
        <p:nvGrpSpPr>
          <p:cNvPr id="12294" name="Group 10">
            <a:extLst>
              <a:ext uri="{FF2B5EF4-FFF2-40B4-BE49-F238E27FC236}">
                <a16:creationId xmlns:a16="http://schemas.microsoft.com/office/drawing/2014/main" id="{64E6589F-19A7-09FC-206F-7F66B1815F2D}"/>
              </a:ext>
            </a:extLst>
          </p:cNvPr>
          <p:cNvGrpSpPr>
            <a:grpSpLocks/>
          </p:cNvGrpSpPr>
          <p:nvPr/>
        </p:nvGrpSpPr>
        <p:grpSpPr bwMode="auto">
          <a:xfrm>
            <a:off x="461369" y="5208985"/>
            <a:ext cx="696516" cy="696516"/>
            <a:chOff x="245745" y="2489521"/>
            <a:chExt cx="371475" cy="371475"/>
          </a:xfrm>
        </p:grpSpPr>
        <p:sp>
          <p:nvSpPr>
            <p:cNvPr id="12311" name="Freeform 9">
              <a:extLst>
                <a:ext uri="{FF2B5EF4-FFF2-40B4-BE49-F238E27FC236}">
                  <a16:creationId xmlns:a16="http://schemas.microsoft.com/office/drawing/2014/main" id="{6BB8EC20-2BD4-673F-A789-CDFBC4423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45" y="2489521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017FFC08-672B-5070-F5C1-3BD50A77C73F}"/>
              </a:ext>
            </a:extLst>
          </p:cNvPr>
          <p:cNvSpPr txBox="1"/>
          <p:nvPr/>
        </p:nvSpPr>
        <p:spPr>
          <a:xfrm rot="21600000">
            <a:off x="360166" y="5345907"/>
            <a:ext cx="895944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3</a:t>
            </a:r>
          </a:p>
        </p:txBody>
      </p:sp>
      <p:grpSp>
        <p:nvGrpSpPr>
          <p:cNvPr id="12296" name="Group 13">
            <a:extLst>
              <a:ext uri="{FF2B5EF4-FFF2-40B4-BE49-F238E27FC236}">
                <a16:creationId xmlns:a16="http://schemas.microsoft.com/office/drawing/2014/main" id="{EEB3507A-DA65-D843-32B8-CD8C31293A0E}"/>
              </a:ext>
            </a:extLst>
          </p:cNvPr>
          <p:cNvGrpSpPr>
            <a:grpSpLocks/>
          </p:cNvGrpSpPr>
          <p:nvPr/>
        </p:nvGrpSpPr>
        <p:grpSpPr bwMode="auto">
          <a:xfrm>
            <a:off x="476251" y="6310313"/>
            <a:ext cx="696516" cy="696516"/>
            <a:chOff x="254318" y="3365335"/>
            <a:chExt cx="371475" cy="371475"/>
          </a:xfrm>
        </p:grpSpPr>
        <p:sp>
          <p:nvSpPr>
            <p:cNvPr id="12310" name="Freeform 12">
              <a:extLst>
                <a:ext uri="{FF2B5EF4-FFF2-40B4-BE49-F238E27FC236}">
                  <a16:creationId xmlns:a16="http://schemas.microsoft.com/office/drawing/2014/main" id="{DBB17D56-B810-EB0A-CCAD-E0BE066C5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318" y="3365335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9D1B7DF3-EBAA-E89E-4114-E24391F9CCFA}"/>
              </a:ext>
            </a:extLst>
          </p:cNvPr>
          <p:cNvSpPr txBox="1"/>
          <p:nvPr/>
        </p:nvSpPr>
        <p:spPr>
          <a:xfrm rot="21600000">
            <a:off x="375048" y="6447236"/>
            <a:ext cx="898922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4</a:t>
            </a:r>
          </a:p>
        </p:txBody>
      </p:sp>
      <p:grpSp>
        <p:nvGrpSpPr>
          <p:cNvPr id="12298" name="Group 16">
            <a:extLst>
              <a:ext uri="{FF2B5EF4-FFF2-40B4-BE49-F238E27FC236}">
                <a16:creationId xmlns:a16="http://schemas.microsoft.com/office/drawing/2014/main" id="{2CC3FD4E-CFD8-7330-81FB-D6C516316BF8}"/>
              </a:ext>
            </a:extLst>
          </p:cNvPr>
          <p:cNvGrpSpPr>
            <a:grpSpLocks/>
          </p:cNvGrpSpPr>
          <p:nvPr/>
        </p:nvGrpSpPr>
        <p:grpSpPr bwMode="auto">
          <a:xfrm>
            <a:off x="473275" y="7593213"/>
            <a:ext cx="696516" cy="696516"/>
            <a:chOff x="252413" y="4050354"/>
            <a:chExt cx="371475" cy="371475"/>
          </a:xfrm>
        </p:grpSpPr>
        <p:sp>
          <p:nvSpPr>
            <p:cNvPr id="12309" name="Freeform 15">
              <a:extLst>
                <a:ext uri="{FF2B5EF4-FFF2-40B4-BE49-F238E27FC236}">
                  <a16:creationId xmlns:a16="http://schemas.microsoft.com/office/drawing/2014/main" id="{8CC1F801-7B35-F07E-394E-BD84BB630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3" y="4050354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12299" name="TextBox 17">
            <a:extLst>
              <a:ext uri="{FF2B5EF4-FFF2-40B4-BE49-F238E27FC236}">
                <a16:creationId xmlns:a16="http://schemas.microsoft.com/office/drawing/2014/main" id="{9E938538-88E0-E870-CB2F-7259C7590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728" y="2556869"/>
            <a:ext cx="11060906" cy="726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7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Автомат регулировки экспозиции на языке описания аппаратуры интегральных схем. Свидетельство о регистрации программы для ЭВМ RU 2016611835, 11.02.2016. Заявка № 2015662545 от 17.12.2015.</a:t>
            </a:r>
            <a:r>
              <a:rPr lang="ru-RU" altLang="ru-RU" sz="2063">
                <a:solidFill>
                  <a:srgbClr val="000000"/>
                </a:solidFill>
                <a:latin typeface="Epilogue" charset="0"/>
              </a:rPr>
              <a:t> </a:t>
            </a:r>
            <a:r>
              <a:rPr lang="ru-RU" altLang="ru-RU" sz="2063">
                <a:solidFill>
                  <a:srgbClr val="263CE2"/>
                </a:solidFill>
                <a:latin typeface="Epilogue" charset="0"/>
              </a:rPr>
              <a:t>Грицкевич И.Ю</a:t>
            </a:r>
            <a:endParaRPr lang="en-US" altLang="ru-RU" sz="2063">
              <a:solidFill>
                <a:srgbClr val="263CE2"/>
              </a:solidFill>
              <a:latin typeface="Epilogue" charset="0"/>
            </a:endParaRPr>
          </a:p>
          <a:p>
            <a:pPr eaLnBrk="1" hangingPunct="1"/>
            <a:endParaRPr lang="en-US" altLang="ru-RU" sz="2063">
              <a:solidFill>
                <a:srgbClr val="000000"/>
              </a:solidFill>
              <a:latin typeface="Epilogue" charset="0"/>
            </a:endParaRPr>
          </a:p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Увеличение различимости деталей изображений с помощью метода синтетической апертуры. Электронные информационные системы. 2021. № 4 (31) С.77-85 </a:t>
            </a:r>
            <a:r>
              <a:rPr lang="en-US" altLang="ru-RU" sz="2063">
                <a:solidFill>
                  <a:srgbClr val="263CE2"/>
                </a:solidFill>
                <a:latin typeface="Epilogue" charset="0"/>
              </a:rPr>
              <a:t>Грицкевич И.Ю. </a:t>
            </a:r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Ерганжиев Н.А.</a:t>
            </a:r>
          </a:p>
          <a:p>
            <a:pPr eaLnBrk="1" hangingPunct="1"/>
            <a:endParaRPr lang="en-US" altLang="ru-RU" sz="2063">
              <a:solidFill>
                <a:srgbClr val="000000"/>
              </a:solidFill>
              <a:latin typeface="Epilogue" charset="0"/>
            </a:endParaRPr>
          </a:p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Роботизированный контрольный комплекс с функцией определения гироскопического азимута и технологией дополненной реальности Электронные информационные системы. 2021. № 2 (29). С. 49-55. </a:t>
            </a:r>
            <a:r>
              <a:rPr lang="en-US" altLang="ru-RU" sz="2063">
                <a:solidFill>
                  <a:srgbClr val="263CE2"/>
                </a:solidFill>
                <a:latin typeface="Epilogue" charset="0"/>
              </a:rPr>
              <a:t>Грицкевич И.Ю</a:t>
            </a:r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, Мичурин Р.А., Филиппов А.В.</a:t>
            </a:r>
          </a:p>
          <a:p>
            <a:pPr eaLnBrk="1" hangingPunct="1"/>
            <a:endParaRPr lang="en-US" altLang="ru-RU" sz="2063">
              <a:solidFill>
                <a:srgbClr val="000000"/>
              </a:solidFill>
              <a:latin typeface="Epilogue" charset="0"/>
            </a:endParaRPr>
          </a:p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Results of applying selective local contrasting parameters for individual parts of the image Proceedings of 2019 3rd Inter-national Conference on Control in Technical Systems, CTS 2019. 2019. С. 212-214. </a:t>
            </a:r>
            <a:r>
              <a:rPr lang="en-US" altLang="ru-RU" sz="2063">
                <a:solidFill>
                  <a:srgbClr val="263CE2"/>
                </a:solidFill>
                <a:latin typeface="Epilogue" charset="0"/>
              </a:rPr>
              <a:t>Gritzkevich I. Yu</a:t>
            </a:r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.,Yerganzhiev N.A.</a:t>
            </a:r>
          </a:p>
          <a:p>
            <a:pPr eaLnBrk="1" hangingPunct="1"/>
            <a:endParaRPr lang="en-US" altLang="ru-RU" sz="2063">
              <a:solidFill>
                <a:srgbClr val="000000"/>
              </a:solidFill>
              <a:latin typeface="Epilogue" charset="0"/>
            </a:endParaRPr>
          </a:p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Synthesis of a terminal device of a multiplex data ex-change channel to fpga Journal of Physics: Conference Series. 3. RUS, 2021. </a:t>
            </a:r>
            <a:r>
              <a:rPr lang="en-US" altLang="ru-RU" sz="2063">
                <a:solidFill>
                  <a:srgbClr val="263CE2"/>
                </a:solidFill>
                <a:latin typeface="Epilogue" charset="0"/>
              </a:rPr>
              <a:t>Gritzkevich I. Yu</a:t>
            </a:r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., Zharkov V.I., Petrov M.N.</a:t>
            </a:r>
          </a:p>
          <a:p>
            <a:pPr eaLnBrk="1" hangingPunct="1"/>
            <a:endParaRPr lang="en-US" altLang="ru-RU" sz="2063">
              <a:solidFill>
                <a:srgbClr val="000000"/>
              </a:solidFill>
              <a:latin typeface="Epilogue" charset="0"/>
            </a:endParaRPr>
          </a:p>
          <a:p>
            <a:pPr eaLnBrk="1" hangingPunct="1"/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Программное обеспечение автоматизированного навигационного комплекса с технологией дополненной реальности. Свидетельство о регистрации программы для ЭВМ  2021661328, 08.07.2021. Заявка № 2021660484 от 02.07.2021. Тикменов В. Н., </a:t>
            </a:r>
            <a:r>
              <a:rPr lang="en-US" altLang="ru-RU" sz="2063">
                <a:solidFill>
                  <a:srgbClr val="263CE2"/>
                </a:solidFill>
                <a:latin typeface="Epilogue" charset="0"/>
              </a:rPr>
              <a:t>Грицкевич И. Ю</a:t>
            </a:r>
            <a:r>
              <a:rPr lang="en-US" altLang="ru-RU" sz="2063">
                <a:solidFill>
                  <a:srgbClr val="000000"/>
                </a:solidFill>
                <a:latin typeface="Epilogue" charset="0"/>
              </a:rPr>
              <a:t>., Мичурин Р. А.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492560F-C9B1-94C0-D709-7B21E1289173}"/>
              </a:ext>
            </a:extLst>
          </p:cNvPr>
          <p:cNvSpPr txBox="1"/>
          <p:nvPr/>
        </p:nvSpPr>
        <p:spPr>
          <a:xfrm rot="21600000">
            <a:off x="372072" y="7733111"/>
            <a:ext cx="895944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5</a:t>
            </a:r>
          </a:p>
        </p:txBody>
      </p:sp>
      <p:sp>
        <p:nvSpPr>
          <p:cNvPr id="12301" name="TextBox 19">
            <a:extLst>
              <a:ext uri="{FF2B5EF4-FFF2-40B4-BE49-F238E27FC236}">
                <a16:creationId xmlns:a16="http://schemas.microsoft.com/office/drawing/2014/main" id="{4FC21CBC-7158-5ECF-D8C6-D65305030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62673" y="723305"/>
            <a:ext cx="1961556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05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813"/>
              </a:lnSpc>
            </a:pPr>
            <a:r>
              <a:rPr lang="en-US" altLang="ru-RU" sz="2813" b="1">
                <a:solidFill>
                  <a:srgbClr val="000000"/>
                </a:solidFill>
                <a:latin typeface="Epilogue" charset="0"/>
              </a:rPr>
              <a:t>ROBOTACE</a:t>
            </a:r>
          </a:p>
        </p:txBody>
      </p:sp>
      <p:grpSp>
        <p:nvGrpSpPr>
          <p:cNvPr id="12302" name="Group 21">
            <a:extLst>
              <a:ext uri="{FF2B5EF4-FFF2-40B4-BE49-F238E27FC236}">
                <a16:creationId xmlns:a16="http://schemas.microsoft.com/office/drawing/2014/main" id="{D44DF6B6-7CC9-83E5-F450-FB806B446558}"/>
              </a:ext>
            </a:extLst>
          </p:cNvPr>
          <p:cNvGrpSpPr>
            <a:grpSpLocks/>
          </p:cNvGrpSpPr>
          <p:nvPr/>
        </p:nvGrpSpPr>
        <p:grpSpPr bwMode="auto">
          <a:xfrm>
            <a:off x="470298" y="8905876"/>
            <a:ext cx="696516" cy="696516"/>
            <a:chOff x="250507" y="4749337"/>
            <a:chExt cx="371475" cy="371475"/>
          </a:xfrm>
        </p:grpSpPr>
        <p:sp>
          <p:nvSpPr>
            <p:cNvPr id="12308" name="Freeform 20">
              <a:extLst>
                <a:ext uri="{FF2B5EF4-FFF2-40B4-BE49-F238E27FC236}">
                  <a16:creationId xmlns:a16="http://schemas.microsoft.com/office/drawing/2014/main" id="{D3EC992E-55DA-B243-14F6-28B1F1689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07" y="4749337"/>
              <a:ext cx="371475" cy="371475"/>
            </a:xfrm>
            <a:custGeom>
              <a:avLst/>
              <a:gdLst>
                <a:gd name="T0" fmla="*/ 1636673 w 304800"/>
                <a:gd name="T1" fmla="*/ 74366 h 304590"/>
                <a:gd name="T2" fmla="*/ 3199689 w 304800"/>
                <a:gd name="T3" fmla="*/ 1649531 h 304590"/>
                <a:gd name="T4" fmla="*/ 1636673 w 304800"/>
                <a:gd name="T5" fmla="*/ 3223886 h 304590"/>
                <a:gd name="T6" fmla="*/ 73756 w 304800"/>
                <a:gd name="T7" fmla="*/ 1649440 h 304590"/>
                <a:gd name="T8" fmla="*/ 1636673 w 304800"/>
                <a:gd name="T9" fmla="*/ 74366 h 304590"/>
                <a:gd name="T10" fmla="*/ 1636673 w 304800"/>
                <a:gd name="T11" fmla="*/ 0 h 304590"/>
                <a:gd name="T12" fmla="*/ 0 w 304800"/>
                <a:gd name="T13" fmla="*/ 1649440 h 304590"/>
                <a:gd name="T14" fmla="*/ 1636673 w 304800"/>
                <a:gd name="T15" fmla="*/ 3298247 h 304590"/>
                <a:gd name="T16" fmla="*/ 3273337 w 304800"/>
                <a:gd name="T17" fmla="*/ 1649531 h 304590"/>
                <a:gd name="T18" fmla="*/ 1636673 w 304800"/>
                <a:gd name="T19" fmla="*/ 0 h 304590"/>
                <a:gd name="T20" fmla="*/ 1636673 w 304800"/>
                <a:gd name="T21" fmla="*/ 0 h 3045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4800"/>
                <a:gd name="T34" fmla="*/ 0 h 304590"/>
                <a:gd name="T35" fmla="*/ 304800 w 304800"/>
                <a:gd name="T36" fmla="*/ 304590 h 3045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4800" h="304590">
                  <a:moveTo>
                    <a:pt x="152400" y="6868"/>
                  </a:moveTo>
                  <a:cubicBezTo>
                    <a:pt x="232734" y="6868"/>
                    <a:pt x="297932" y="71999"/>
                    <a:pt x="297942" y="152333"/>
                  </a:cubicBezTo>
                  <a:cubicBezTo>
                    <a:pt x="297942" y="232677"/>
                    <a:pt x="232743" y="297723"/>
                    <a:pt x="152400" y="297723"/>
                  </a:cubicBezTo>
                  <a:cubicBezTo>
                    <a:pt x="71999" y="297723"/>
                    <a:pt x="6868" y="232667"/>
                    <a:pt x="6868" y="152324"/>
                  </a:cubicBezTo>
                  <a:cubicBezTo>
                    <a:pt x="6868" y="71999"/>
                    <a:pt x="71999" y="6868"/>
                    <a:pt x="152400" y="6868"/>
                  </a:cubicBezTo>
                  <a:moveTo>
                    <a:pt x="152400" y="0"/>
                  </a:moveTo>
                  <a:cubicBezTo>
                    <a:pt x="68370" y="0"/>
                    <a:pt x="0" y="68332"/>
                    <a:pt x="0" y="152324"/>
                  </a:cubicBezTo>
                  <a:cubicBezTo>
                    <a:pt x="0" y="236287"/>
                    <a:pt x="68361" y="304590"/>
                    <a:pt x="152400" y="304590"/>
                  </a:cubicBezTo>
                  <a:cubicBezTo>
                    <a:pt x="236439" y="304590"/>
                    <a:pt x="304800" y="236287"/>
                    <a:pt x="304800" y="152333"/>
                  </a:cubicBezTo>
                  <a:cubicBezTo>
                    <a:pt x="304790" y="68332"/>
                    <a:pt x="236420" y="0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90456242-1E52-6B3A-21A1-2B9A00D85B4D}"/>
              </a:ext>
            </a:extLst>
          </p:cNvPr>
          <p:cNvSpPr txBox="1"/>
          <p:nvPr/>
        </p:nvSpPr>
        <p:spPr>
          <a:xfrm rot="21600000">
            <a:off x="369094" y="9042798"/>
            <a:ext cx="895946" cy="446484"/>
          </a:xfrm>
          <a:prstGeom prst="rect">
            <a:avLst/>
          </a:prstGeom>
        </p:spPr>
        <p:txBody>
          <a:bodyPr lIns="0" tIns="33750" rIns="0" bIns="0"/>
          <a:lstStyle/>
          <a:p>
            <a:pPr algn="ctr">
              <a:lnSpc>
                <a:spcPts val="3544"/>
              </a:lnSpc>
              <a:defRPr/>
            </a:pPr>
            <a:r>
              <a:rPr lang="en-US" sz="2531" dirty="0">
                <a:solidFill>
                  <a:srgbClr val="000000">
                    <a:alpha val="100000"/>
                  </a:srgbClr>
                </a:solidFill>
                <a:latin typeface="Epilogue"/>
              </a:rPr>
              <a:t>6</a:t>
            </a:r>
          </a:p>
        </p:txBody>
      </p:sp>
      <p:pic>
        <p:nvPicPr>
          <p:cNvPr id="12304" name="Picture 24">
            <a:extLst>
              <a:ext uri="{FF2B5EF4-FFF2-40B4-BE49-F238E27FC236}">
                <a16:creationId xmlns:a16="http://schemas.microsoft.com/office/drawing/2014/main" id="{E7E571E2-DB68-7D89-37BB-936E53CCF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1025" y="2533056"/>
            <a:ext cx="5336976" cy="631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05" name="Group 6">
            <a:extLst>
              <a:ext uri="{FF2B5EF4-FFF2-40B4-BE49-F238E27FC236}">
                <a16:creationId xmlns:a16="http://schemas.microsoft.com/office/drawing/2014/main" id="{058EAC1E-7428-FB86-C057-15F68D046281}"/>
              </a:ext>
            </a:extLst>
          </p:cNvPr>
          <p:cNvGrpSpPr>
            <a:grpSpLocks/>
          </p:cNvGrpSpPr>
          <p:nvPr/>
        </p:nvGrpSpPr>
        <p:grpSpPr bwMode="auto">
          <a:xfrm>
            <a:off x="616149" y="651869"/>
            <a:ext cx="10879335" cy="1038819"/>
            <a:chOff x="328613" y="347663"/>
            <a:chExt cx="1409700" cy="590550"/>
          </a:xfrm>
        </p:grpSpPr>
        <p:sp>
          <p:nvSpPr>
            <p:cNvPr id="12307" name="Freeform 5">
              <a:extLst>
                <a:ext uri="{FF2B5EF4-FFF2-40B4-BE49-F238E27FC236}">
                  <a16:creationId xmlns:a16="http://schemas.microsoft.com/office/drawing/2014/main" id="{C5C7D3E1-DDA9-5E98-2D8E-3C52143E0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3" y="347663"/>
              <a:ext cx="1409700" cy="590550"/>
            </a:xfrm>
            <a:custGeom>
              <a:avLst/>
              <a:gdLst>
                <a:gd name="T0" fmla="*/ 0 w 304800"/>
                <a:gd name="T1" fmla="*/ 0 h 304800"/>
                <a:gd name="T2" fmla="*/ 0 w 304800"/>
                <a:gd name="T3" fmla="*/ 852934025 h 304800"/>
                <a:gd name="T4" fmla="*/ 2147483646 w 304800"/>
                <a:gd name="T5" fmla="*/ 852934025 h 304800"/>
                <a:gd name="T6" fmla="*/ 2147483646 w 304800"/>
                <a:gd name="T7" fmla="*/ 0 h 304800"/>
                <a:gd name="T8" fmla="*/ 0 w 304800"/>
                <a:gd name="T9" fmla="*/ 0 h 304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00"/>
                <a:gd name="T16" fmla="*/ 0 h 304800"/>
                <a:gd name="T17" fmla="*/ 304800 w 304800"/>
                <a:gd name="T18" fmla="*/ 304800 h 304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625"/>
            </a:p>
          </p:txBody>
        </p:sp>
      </p:grpSp>
      <p:sp>
        <p:nvSpPr>
          <p:cNvPr id="32" name="TextBox 7">
            <a:extLst>
              <a:ext uri="{FF2B5EF4-FFF2-40B4-BE49-F238E27FC236}">
                <a16:creationId xmlns:a16="http://schemas.microsoft.com/office/drawing/2014/main" id="{36E5F5E6-77A1-16DB-AAB6-2049882426F6}"/>
              </a:ext>
            </a:extLst>
          </p:cNvPr>
          <p:cNvSpPr txBox="1"/>
          <p:nvPr/>
        </p:nvSpPr>
        <p:spPr>
          <a:xfrm rot="21600000">
            <a:off x="803673" y="642938"/>
            <a:ext cx="10736462" cy="535781"/>
          </a:xfrm>
          <a:prstGeom prst="rect">
            <a:avLst/>
          </a:prstGeom>
        </p:spPr>
        <p:txBody>
          <a:bodyPr lIns="0" tIns="60750" rIns="0" bIns="0"/>
          <a:lstStyle/>
          <a:p>
            <a:pPr>
              <a:lnSpc>
                <a:spcPts val="6750"/>
              </a:lnSpc>
              <a:defRPr/>
            </a:pPr>
            <a:r>
              <a:rPr lang="en-US" sz="4219" b="1" dirty="0">
                <a:solidFill>
                  <a:schemeClr val="bg1"/>
                </a:solidFill>
                <a:latin typeface="Epilogue"/>
              </a:rPr>
              <a:t>Основные патенты и публикации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1469</Words>
  <Application>Microsoft Office PowerPoint</Application>
  <PresentationFormat>Произвольный</PresentationFormat>
  <Paragraphs>292</Paragraphs>
  <Slides>35</Slides>
  <Notes>24</Notes>
  <HiddenSlides>26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35</vt:i4>
      </vt:variant>
    </vt:vector>
  </HeadingPairs>
  <TitlesOfParts>
    <vt:vector size="56" baseType="lpstr">
      <vt:lpstr>Playfair Display</vt:lpstr>
      <vt:lpstr>Montserrat Light</vt:lpstr>
      <vt:lpstr>Nunito</vt:lpstr>
      <vt:lpstr>Merriweather</vt:lpstr>
      <vt:lpstr>Montserrat Medium</vt:lpstr>
      <vt:lpstr>Oswald Light</vt:lpstr>
      <vt:lpstr>Helvetica Neue</vt:lpstr>
      <vt:lpstr>Montserrat</vt:lpstr>
      <vt:lpstr>Calibri</vt:lpstr>
      <vt:lpstr>Epilogue</vt:lpstr>
      <vt:lpstr>Nunito Medium</vt:lpstr>
      <vt:lpstr>Oswald</vt:lpstr>
      <vt:lpstr>Nunito Light</vt:lpstr>
      <vt:lpstr>Arial</vt:lpstr>
      <vt:lpstr>Oswald Medium</vt:lpstr>
      <vt:lpstr>YS Text</vt:lpstr>
      <vt:lpstr>Public Sans</vt:lpstr>
      <vt:lpstr>Office Theme</vt:lpstr>
      <vt:lpstr>Office Theme</vt:lpstr>
      <vt:lpstr>Simple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Грицкевич</dc:creator>
  <cp:lastModifiedBy>Иван Грицкевич</cp:lastModifiedBy>
  <cp:revision>10</cp:revision>
  <dcterms:modified xsi:type="dcterms:W3CDTF">2023-09-16T09:53:39Z</dcterms:modified>
</cp:coreProperties>
</file>