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5"/>
  </p:notesMasterIdLst>
  <p:sldIdLst>
    <p:sldId id="257" r:id="rId2"/>
    <p:sldId id="258" r:id="rId3"/>
    <p:sldId id="269" r:id="rId4"/>
    <p:sldId id="259" r:id="rId5"/>
    <p:sldId id="260" r:id="rId6"/>
    <p:sldId id="268" r:id="rId7"/>
    <p:sldId id="261" r:id="rId8"/>
    <p:sldId id="262" r:id="rId9"/>
    <p:sldId id="266" r:id="rId10"/>
    <p:sldId id="264" r:id="rId11"/>
    <p:sldId id="263" r:id="rId12"/>
    <p:sldId id="267" r:id="rId13"/>
    <p:sldId id="265" r:id="rId14"/>
  </p:sldIdLst>
  <p:sldSz cx="12192000" cy="6858000"/>
  <p:notesSz cx="6858000" cy="9144000"/>
  <p:embeddedFontLst>
    <p:embeddedFont>
      <p:font typeface="Roboto" panose="020B0604020202020204" charset="0"/>
      <p:regular r:id="rId16"/>
      <p:bold r:id="rId17"/>
      <p:italic r:id="rId18"/>
      <p:boldItalic r:id="rId19"/>
    </p:embeddedFon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Roboto Black" panose="020B0604020202020204" charset="0"/>
      <p:bold r:id="rId24"/>
      <p:boldItalic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8299BE49-F01C-4BAA-82D5-B44287F21572}">
          <p14:sldIdLst>
            <p14:sldId id="257"/>
            <p14:sldId id="258"/>
            <p14:sldId id="269"/>
            <p14:sldId id="259"/>
            <p14:sldId id="260"/>
            <p14:sldId id="268"/>
            <p14:sldId id="261"/>
            <p14:sldId id="262"/>
            <p14:sldId id="266"/>
            <p14:sldId id="264"/>
            <p14:sldId id="263"/>
            <p14:sldId id="267"/>
            <p14:sldId id="265"/>
          </p14:sldIdLst>
        </p14:section>
      </p14:sectionLst>
    </p:ext>
    <p:ext uri="{EFAFB233-063F-42B5-8137-9DF3F51BA10A}">
      <p15:sldGuideLst xmlns:p15="http://schemas.microsoft.com/office/powerpoint/2012/main">
        <p15:guide id="1" pos="3840" userDrawn="1">
          <p15:clr>
            <a:srgbClr val="000000"/>
          </p15:clr>
        </p15:guide>
        <p15:guide id="2" orient="horz" pos="1077" userDrawn="1">
          <p15:clr>
            <a:srgbClr val="747775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6" roundtripDataSignature="AMtx7mi4q026gHjQpDXAKUSEG0xgtE9ub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AF0F8"/>
    <a:srgbClr val="8F00FF"/>
    <a:srgbClr val="0077B6"/>
    <a:srgbClr val="00B4D8"/>
    <a:srgbClr val="03045E"/>
    <a:srgbClr val="FB95B0"/>
    <a:srgbClr val="023047"/>
    <a:srgbClr val="219EBC"/>
    <a:srgbClr val="8ECAE6"/>
    <a:srgbClr val="FFBE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CB54654-33BD-468D-A293-360721370151}">
  <a:tblStyle styleId="{6CB54654-33BD-468D-A293-360721370151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5" d="100"/>
          <a:sy n="75" d="100"/>
        </p:scale>
        <p:origin x="1914" y="702"/>
      </p:cViewPr>
      <p:guideLst>
        <p:guide pos="3840"/>
        <p:guide orient="horz" pos="107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customschemas.google.com/relationships/presentationmetadata" Target="meta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5997785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7799848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1948d42ddd2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3" name="Google Shape;93;g1948d42ddd2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653406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1948d42ddd2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93" name="Google Shape;93;g1948d42ddd2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960202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2" name="Google Shape;10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696949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2" name="Google Shape;11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701214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2" name="Google Shape;11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213147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40779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0" name="Google Shape;130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2332847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>
          <a:extLst>
            <a:ext uri="{FF2B5EF4-FFF2-40B4-BE49-F238E27FC236}">
              <a16:creationId xmlns:a16="http://schemas.microsoft.com/office/drawing/2014/main" xmlns="" id="{3453B0B5-1AEB-200E-49C0-E078187E4D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7:notes">
            <a:extLst>
              <a:ext uri="{FF2B5EF4-FFF2-40B4-BE49-F238E27FC236}">
                <a16:creationId xmlns:a16="http://schemas.microsoft.com/office/drawing/2014/main" xmlns="" id="{BD960593-DC75-D2B5-E7BB-2624E0AB1FF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p17:notes">
            <a:extLst>
              <a:ext uri="{FF2B5EF4-FFF2-40B4-BE49-F238E27FC236}">
                <a16:creationId xmlns:a16="http://schemas.microsoft.com/office/drawing/2014/main" xmlns="" id="{9207AB69-E578-9999-FA1F-F3C09B89994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215601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4" name="Google Shape;154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998885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0" name="Google Shape;140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256622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>
          <a:extLst>
            <a:ext uri="{FF2B5EF4-FFF2-40B4-BE49-F238E27FC236}">
              <a16:creationId xmlns:a16="http://schemas.microsoft.com/office/drawing/2014/main" xmlns="" id="{6CDE7E9D-9693-8B2B-349F-FD2401C426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0:notes">
            <a:extLst>
              <a:ext uri="{FF2B5EF4-FFF2-40B4-BE49-F238E27FC236}">
                <a16:creationId xmlns:a16="http://schemas.microsoft.com/office/drawing/2014/main" xmlns="" id="{7E18D940-CFEF-0084-8EC5-F6B0F4AF52B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4" name="Google Shape;154;p20:notes">
            <a:extLst>
              <a:ext uri="{FF2B5EF4-FFF2-40B4-BE49-F238E27FC236}">
                <a16:creationId xmlns:a16="http://schemas.microsoft.com/office/drawing/2014/main" xmlns="" id="{9634F8E1-F406-DFE3-3C50-FA2909AE060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3927976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3" name="Google Shape;163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311660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914400" y="2130425"/>
            <a:ext cx="10363200" cy="14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ftr" idx="11"/>
          </p:nvPr>
        </p:nvSpPr>
        <p:spPr>
          <a:xfrm>
            <a:off x="4165600" y="6356350"/>
            <a:ext cx="3860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737600" y="6356350"/>
            <a:ext cx="284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 txBox="1">
            <a:spLocks noGrp="1"/>
          </p:cNvSpPr>
          <p:nvPr>
            <p:ph type="title"/>
          </p:nvPr>
        </p:nvSpPr>
        <p:spPr>
          <a:xfrm>
            <a:off x="963084" y="4406900"/>
            <a:ext cx="10363200" cy="13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5"/>
          <p:cNvSpPr txBox="1"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ftr" idx="11"/>
          </p:nvPr>
        </p:nvSpPr>
        <p:spPr>
          <a:xfrm>
            <a:off x="4165600" y="6356350"/>
            <a:ext cx="3860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sldNum" idx="12"/>
          </p:nvPr>
        </p:nvSpPr>
        <p:spPr>
          <a:xfrm>
            <a:off x="8737600" y="6356350"/>
            <a:ext cx="284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6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5384800" cy="452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body" idx="2"/>
          </p:nvPr>
        </p:nvSpPr>
        <p:spPr>
          <a:xfrm>
            <a:off x="6197600" y="1600200"/>
            <a:ext cx="5384800" cy="452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6"/>
          <p:cNvSpPr txBox="1">
            <a:spLocks noGrp="1"/>
          </p:cNvSpPr>
          <p:nvPr>
            <p:ph type="ftr" idx="11"/>
          </p:nvPr>
        </p:nvSpPr>
        <p:spPr>
          <a:xfrm>
            <a:off x="4165600" y="6356350"/>
            <a:ext cx="3860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sldNum" idx="12"/>
          </p:nvPr>
        </p:nvSpPr>
        <p:spPr>
          <a:xfrm>
            <a:off x="8737600" y="6356350"/>
            <a:ext cx="284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7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body" idx="1"/>
          </p:nvPr>
        </p:nvSpPr>
        <p:spPr>
          <a:xfrm>
            <a:off x="609600" y="1535113"/>
            <a:ext cx="5386800" cy="6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body" idx="2"/>
          </p:nvPr>
        </p:nvSpPr>
        <p:spPr>
          <a:xfrm>
            <a:off x="609600" y="2174875"/>
            <a:ext cx="5386800" cy="39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body" idx="3"/>
          </p:nvPr>
        </p:nvSpPr>
        <p:spPr>
          <a:xfrm>
            <a:off x="6193367" y="1535113"/>
            <a:ext cx="5389200" cy="6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body" idx="4"/>
          </p:nvPr>
        </p:nvSpPr>
        <p:spPr>
          <a:xfrm>
            <a:off x="6193367" y="2174875"/>
            <a:ext cx="5389200" cy="39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ftr" idx="11"/>
          </p:nvPr>
        </p:nvSpPr>
        <p:spPr>
          <a:xfrm>
            <a:off x="4165600" y="6356350"/>
            <a:ext cx="3860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sldNum" idx="12"/>
          </p:nvPr>
        </p:nvSpPr>
        <p:spPr>
          <a:xfrm>
            <a:off x="8737600" y="6356350"/>
            <a:ext cx="284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8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8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ftr" idx="11"/>
          </p:nvPr>
        </p:nvSpPr>
        <p:spPr>
          <a:xfrm>
            <a:off x="4165600" y="6356350"/>
            <a:ext cx="3860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sldNum" idx="12"/>
          </p:nvPr>
        </p:nvSpPr>
        <p:spPr>
          <a:xfrm>
            <a:off x="8737600" y="6356350"/>
            <a:ext cx="284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9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9"/>
          <p:cNvSpPr txBox="1">
            <a:spLocks noGrp="1"/>
          </p:cNvSpPr>
          <p:nvPr>
            <p:ph type="ftr" idx="11"/>
          </p:nvPr>
        </p:nvSpPr>
        <p:spPr>
          <a:xfrm>
            <a:off x="4165600" y="6356350"/>
            <a:ext cx="3860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sldNum" idx="12"/>
          </p:nvPr>
        </p:nvSpPr>
        <p:spPr>
          <a:xfrm>
            <a:off x="8737600" y="6356350"/>
            <a:ext cx="284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 txBox="1">
            <a:spLocks noGrp="1"/>
          </p:cNvSpPr>
          <p:nvPr>
            <p:ph type="title"/>
          </p:nvPr>
        </p:nvSpPr>
        <p:spPr>
          <a:xfrm>
            <a:off x="609600" y="273050"/>
            <a:ext cx="4011200" cy="11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0"/>
          <p:cNvSpPr txBox="1">
            <a:spLocks noGrp="1"/>
          </p:cNvSpPr>
          <p:nvPr>
            <p:ph type="body" idx="1"/>
          </p:nvPr>
        </p:nvSpPr>
        <p:spPr>
          <a:xfrm>
            <a:off x="4766733" y="273050"/>
            <a:ext cx="6815600" cy="585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1" name="Google Shape;51;p10"/>
          <p:cNvSpPr txBox="1">
            <a:spLocks noGrp="1"/>
          </p:cNvSpPr>
          <p:nvPr>
            <p:ph type="body" idx="2"/>
          </p:nvPr>
        </p:nvSpPr>
        <p:spPr>
          <a:xfrm>
            <a:off x="609600" y="1435100"/>
            <a:ext cx="4011200" cy="469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2" name="Google Shape;52;p10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0"/>
          <p:cNvSpPr txBox="1">
            <a:spLocks noGrp="1"/>
          </p:cNvSpPr>
          <p:nvPr>
            <p:ph type="ftr" idx="11"/>
          </p:nvPr>
        </p:nvSpPr>
        <p:spPr>
          <a:xfrm>
            <a:off x="4165600" y="6356350"/>
            <a:ext cx="3860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0"/>
          <p:cNvSpPr txBox="1">
            <a:spLocks noGrp="1"/>
          </p:cNvSpPr>
          <p:nvPr>
            <p:ph type="sldNum" idx="12"/>
          </p:nvPr>
        </p:nvSpPr>
        <p:spPr>
          <a:xfrm>
            <a:off x="8737600" y="6356350"/>
            <a:ext cx="284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1"/>
          <p:cNvSpPr txBox="1">
            <a:spLocks noGrp="1"/>
          </p:cNvSpPr>
          <p:nvPr>
            <p:ph type="title"/>
          </p:nvPr>
        </p:nvSpPr>
        <p:spPr>
          <a:xfrm>
            <a:off x="2389717" y="4800600"/>
            <a:ext cx="7315200" cy="5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1"/>
          <p:cNvSpPr>
            <a:spLocks noGrp="1"/>
          </p:cNvSpPr>
          <p:nvPr>
            <p:ph type="pic" idx="2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58" name="Google Shape;58;p11"/>
          <p:cNvSpPr txBox="1">
            <a:spLocks noGrp="1"/>
          </p:cNvSpPr>
          <p:nvPr>
            <p:ph type="body" idx="1"/>
          </p:nvPr>
        </p:nvSpPr>
        <p:spPr>
          <a:xfrm>
            <a:off x="2389717" y="5367338"/>
            <a:ext cx="7315200" cy="80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9" name="Google Shape;59;p11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ftr" idx="11"/>
          </p:nvPr>
        </p:nvSpPr>
        <p:spPr>
          <a:xfrm>
            <a:off x="4165600" y="6356350"/>
            <a:ext cx="3860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1"/>
          <p:cNvSpPr txBox="1">
            <a:spLocks noGrp="1"/>
          </p:cNvSpPr>
          <p:nvPr>
            <p:ph type="sldNum" idx="12"/>
          </p:nvPr>
        </p:nvSpPr>
        <p:spPr>
          <a:xfrm>
            <a:off x="8737600" y="6356350"/>
            <a:ext cx="284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2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2"/>
          <p:cNvSpPr txBox="1">
            <a:spLocks noGrp="1"/>
          </p:cNvSpPr>
          <p:nvPr>
            <p:ph type="body" idx="1"/>
          </p:nvPr>
        </p:nvSpPr>
        <p:spPr>
          <a:xfrm rot="5400000">
            <a:off x="3833100" y="-1623300"/>
            <a:ext cx="4525800" cy="109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5" name="Google Shape;65;p12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2"/>
          <p:cNvSpPr txBox="1">
            <a:spLocks noGrp="1"/>
          </p:cNvSpPr>
          <p:nvPr>
            <p:ph type="ftr" idx="11"/>
          </p:nvPr>
        </p:nvSpPr>
        <p:spPr>
          <a:xfrm>
            <a:off x="4165600" y="6356350"/>
            <a:ext cx="3860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2"/>
          <p:cNvSpPr txBox="1">
            <a:spLocks noGrp="1"/>
          </p:cNvSpPr>
          <p:nvPr>
            <p:ph type="sldNum" idx="12"/>
          </p:nvPr>
        </p:nvSpPr>
        <p:spPr>
          <a:xfrm>
            <a:off x="8737600" y="6356350"/>
            <a:ext cx="284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3"/>
          <p:cNvSpPr txBox="1">
            <a:spLocks noGrp="1"/>
          </p:cNvSpPr>
          <p:nvPr>
            <p:ph type="title"/>
          </p:nvPr>
        </p:nvSpPr>
        <p:spPr>
          <a:xfrm rot="5400000">
            <a:off x="7285050" y="1828788"/>
            <a:ext cx="5851500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3"/>
          <p:cNvSpPr txBox="1">
            <a:spLocks noGrp="1"/>
          </p:cNvSpPr>
          <p:nvPr>
            <p:ph type="body" idx="1"/>
          </p:nvPr>
        </p:nvSpPr>
        <p:spPr>
          <a:xfrm rot="5400000">
            <a:off x="1697050" y="-812812"/>
            <a:ext cx="5851500" cy="80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3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3"/>
          <p:cNvSpPr txBox="1">
            <a:spLocks noGrp="1"/>
          </p:cNvSpPr>
          <p:nvPr>
            <p:ph type="ftr" idx="11"/>
          </p:nvPr>
        </p:nvSpPr>
        <p:spPr>
          <a:xfrm>
            <a:off x="4165600" y="6356350"/>
            <a:ext cx="3860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3"/>
          <p:cNvSpPr txBox="1">
            <a:spLocks noGrp="1"/>
          </p:cNvSpPr>
          <p:nvPr>
            <p:ph type="sldNum" idx="12"/>
          </p:nvPr>
        </p:nvSpPr>
        <p:spPr>
          <a:xfrm>
            <a:off x="8737600" y="6356350"/>
            <a:ext cx="284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ftr" idx="11"/>
          </p:nvPr>
        </p:nvSpPr>
        <p:spPr>
          <a:xfrm>
            <a:off x="4165600" y="6356350"/>
            <a:ext cx="3860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8737600" y="6356350"/>
            <a:ext cx="284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p1"/>
          <p:cNvPicPr preferRelativeResize="0"/>
          <p:nvPr/>
        </p:nvPicPr>
        <p:blipFill rotWithShape="1">
          <a:blip r:embed="rId3">
            <a:alphaModFix/>
          </a:blip>
          <a:srcRect t="109" b="109"/>
          <a:stretch/>
        </p:blipFill>
        <p:spPr>
          <a:xfrm>
            <a:off x="4063495" y="963049"/>
            <a:ext cx="8128505" cy="5894951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"/>
          <p:cNvSpPr txBox="1"/>
          <p:nvPr/>
        </p:nvSpPr>
        <p:spPr>
          <a:xfrm>
            <a:off x="477874" y="1552586"/>
            <a:ext cx="5752800" cy="3831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SzPts val="3700"/>
            </a:pPr>
            <a:r>
              <a:rPr lang="ru-RU" sz="3700" dirty="0">
                <a:solidFill>
                  <a:srgbClr val="03045E"/>
                </a:solidFill>
                <a:latin typeface="Roboto Black"/>
                <a:ea typeface="Roboto Black"/>
                <a:sym typeface="Roboto Black"/>
              </a:rPr>
              <a:t>АКСЕЛЕРАТОР</a:t>
            </a:r>
            <a:endParaRPr sz="3700" dirty="0">
              <a:solidFill>
                <a:srgbClr val="03045E"/>
              </a:solidFill>
              <a:latin typeface="Roboto Black"/>
              <a:ea typeface="Roboto Black"/>
              <a:sym typeface="Roboto Black"/>
            </a:endParaRPr>
          </a:p>
          <a:p>
            <a:pPr>
              <a:buSzPts val="3500"/>
            </a:pPr>
            <a:r>
              <a:rPr lang="ru-RU" sz="3700" dirty="0">
                <a:solidFill>
                  <a:srgbClr val="03045E"/>
                </a:solidFill>
                <a:latin typeface="Roboto Black"/>
                <a:ea typeface="Roboto Black"/>
                <a:sym typeface="Roboto Black"/>
              </a:rPr>
              <a:t>ПЕРМСКОГО ПОЛИТЕХА</a:t>
            </a:r>
            <a:endParaRPr sz="3700" dirty="0">
              <a:solidFill>
                <a:srgbClr val="03045E"/>
              </a:solidFill>
              <a:latin typeface="Roboto Black"/>
              <a:ea typeface="Roboto Black"/>
              <a:sym typeface="Roboto Black"/>
            </a:endParaRPr>
          </a:p>
          <a:p>
            <a:pPr>
              <a:buSzPts val="3500"/>
            </a:pPr>
            <a:endParaRPr sz="3500" b="1" dirty="0">
              <a:solidFill>
                <a:srgbClr val="2A4BA0"/>
              </a:solidFill>
              <a:latin typeface="Roboto"/>
              <a:ea typeface="Roboto"/>
              <a:cs typeface="Roboto"/>
              <a:sym typeface="Roboto"/>
            </a:endParaRPr>
          </a:p>
          <a:p>
            <a:r>
              <a:rPr lang="en-GB" sz="4800" dirty="0">
                <a:solidFill>
                  <a:srgbClr val="8F00FF"/>
                </a:solidFill>
                <a:latin typeface="Roboto Black"/>
                <a:ea typeface="Roboto Black"/>
                <a:sym typeface="Roboto"/>
              </a:rPr>
              <a:t>CatCam</a:t>
            </a:r>
            <a:endParaRPr sz="4800" dirty="0">
              <a:solidFill>
                <a:srgbClr val="8F00FF"/>
              </a:solidFill>
              <a:latin typeface="Roboto Black"/>
              <a:ea typeface="Roboto Black"/>
            </a:endParaRPr>
          </a:p>
          <a:p>
            <a:pPr>
              <a:buSzPts val="3200"/>
            </a:pPr>
            <a:endParaRPr sz="3200" b="1" dirty="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r>
              <a:rPr lang="ru-RU" sz="1600" b="1" dirty="0">
                <a:solidFill>
                  <a:srgbClr val="434343"/>
                </a:solidFill>
                <a:latin typeface="Roboto"/>
                <a:ea typeface="Roboto"/>
                <a:sym typeface="Roboto"/>
              </a:rPr>
              <a:t>Рангулов Никита</a:t>
            </a:r>
            <a:endParaRPr dirty="0">
              <a:solidFill>
                <a:srgbClr val="434343"/>
              </a:solidFill>
            </a:endParaRPr>
          </a:p>
          <a:p>
            <a:r>
              <a:rPr lang="en-GB" sz="1600" b="1" dirty="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vor.nikitka@list.ru</a:t>
            </a:r>
            <a:endParaRPr sz="1600" b="1" dirty="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r>
              <a:rPr lang="ru-RU" sz="1600" b="1" dirty="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ПНИПУ, Пермь </a:t>
            </a:r>
            <a:endParaRPr dirty="0">
              <a:solidFill>
                <a:srgbClr val="434343"/>
              </a:solidFill>
            </a:endParaRPr>
          </a:p>
        </p:txBody>
      </p:sp>
      <p:pic>
        <p:nvPicPr>
          <p:cNvPr id="90" name="Google Shape;90;p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0000" y="165926"/>
            <a:ext cx="1400577" cy="1091891"/>
          </a:xfrm>
          <a:prstGeom prst="rect">
            <a:avLst/>
          </a:prstGeom>
          <a:solidFill>
            <a:srgbClr val="0077B6">
              <a:alpha val="0"/>
            </a:srgbClr>
          </a:solidFill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1948d42ddd2_0_5"/>
          <p:cNvSpPr txBox="1"/>
          <p:nvPr/>
        </p:nvSpPr>
        <p:spPr>
          <a:xfrm>
            <a:off x="430249" y="390570"/>
            <a:ext cx="5752800" cy="75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SzPts val="3700"/>
            </a:pPr>
            <a:r>
              <a:rPr lang="ru-RU" sz="3700" dirty="0">
                <a:solidFill>
                  <a:srgbClr val="03045E"/>
                </a:solidFill>
                <a:latin typeface="Roboto Black"/>
                <a:ea typeface="Roboto Black"/>
                <a:sym typeface="Roboto Black"/>
              </a:rPr>
              <a:t>ПРОБЛЕМЫ</a:t>
            </a:r>
            <a:endParaRPr sz="3700" dirty="0">
              <a:solidFill>
                <a:srgbClr val="03045E"/>
              </a:solidFill>
              <a:latin typeface="Roboto Black"/>
              <a:ea typeface="Roboto Black"/>
              <a:sym typeface="Roboto"/>
            </a:endParaRPr>
          </a:p>
        </p:txBody>
      </p:sp>
      <p:sp>
        <p:nvSpPr>
          <p:cNvPr id="96" name="Google Shape;96;g1948d42ddd2_0_5"/>
          <p:cNvSpPr txBox="1"/>
          <p:nvPr/>
        </p:nvSpPr>
        <p:spPr>
          <a:xfrm>
            <a:off x="430249" y="1548264"/>
            <a:ext cx="9018551" cy="4062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ru-RU" sz="28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1 — Недостаток эффективных решений для отслеживания местоположения и состояния животных в реальном времени. </a:t>
            </a:r>
          </a:p>
          <a:p>
            <a:endParaRPr lang="ru-RU" sz="2800" dirty="0">
              <a:solidFill>
                <a:srgbClr val="434343"/>
              </a:solidFill>
              <a:latin typeface="Roboto Black"/>
              <a:ea typeface="Roboto Black"/>
              <a:cs typeface="Roboto Black"/>
              <a:sym typeface="Roboto Black"/>
            </a:endParaRPr>
          </a:p>
          <a:p>
            <a:r>
              <a:rPr lang="ru-RU" sz="28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2 — Ограниченная возможность коммуникации между владельцем и животным</a:t>
            </a:r>
          </a:p>
          <a:p>
            <a:endParaRPr lang="ru-RU" sz="2800" dirty="0">
              <a:solidFill>
                <a:srgbClr val="434343"/>
              </a:solidFill>
              <a:latin typeface="Roboto Black"/>
              <a:ea typeface="Roboto Black"/>
              <a:cs typeface="Roboto Black"/>
              <a:sym typeface="Roboto Black"/>
            </a:endParaRPr>
          </a:p>
          <a:p>
            <a:r>
              <a:rPr lang="ru-RU" sz="28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3— Недоступность таких технологий для широкой аудитории.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1948d42ddd2_0_5"/>
          <p:cNvSpPr txBox="1"/>
          <p:nvPr/>
        </p:nvSpPr>
        <p:spPr>
          <a:xfrm>
            <a:off x="430249" y="390570"/>
            <a:ext cx="5752800" cy="75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SzPts val="3700"/>
            </a:pPr>
            <a:r>
              <a:rPr lang="ru-RU" sz="3700" dirty="0">
                <a:solidFill>
                  <a:srgbClr val="03045E"/>
                </a:solidFill>
                <a:latin typeface="Roboto Black"/>
                <a:ea typeface="Roboto Black"/>
                <a:sym typeface="Roboto Black"/>
              </a:rPr>
              <a:t>ПРОБЛЕМЫ</a:t>
            </a:r>
            <a:endParaRPr sz="3700" dirty="0">
              <a:solidFill>
                <a:srgbClr val="03045E"/>
              </a:solidFill>
              <a:latin typeface="Roboto Black"/>
              <a:ea typeface="Roboto Black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0315964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5"/>
          <p:cNvSpPr txBox="1"/>
          <p:nvPr/>
        </p:nvSpPr>
        <p:spPr>
          <a:xfrm>
            <a:off x="343200" y="463665"/>
            <a:ext cx="5752800" cy="75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ru-RU" sz="3700" dirty="0">
                <a:solidFill>
                  <a:srgbClr val="03045E"/>
                </a:solidFill>
                <a:latin typeface="Roboto Black"/>
                <a:ea typeface="Roboto Black"/>
                <a:sym typeface="Roboto Black"/>
              </a:rPr>
              <a:t>РЕШЕНИЕ ПРОБЛЕМЫ</a:t>
            </a:r>
            <a:endParaRPr sz="3700" dirty="0">
              <a:solidFill>
                <a:srgbClr val="03045E"/>
              </a:solidFill>
              <a:latin typeface="Roboto Black"/>
              <a:ea typeface="Roboto Black"/>
              <a:sym typeface="Roboto Black"/>
            </a:endParaRPr>
          </a:p>
        </p:txBody>
      </p:sp>
      <p:sp>
        <p:nvSpPr>
          <p:cNvPr id="105" name="Google Shape;105;p15"/>
          <p:cNvSpPr txBox="1"/>
          <p:nvPr/>
        </p:nvSpPr>
        <p:spPr>
          <a:xfrm>
            <a:off x="370263" y="1217865"/>
            <a:ext cx="5143200" cy="43687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spcBef>
                <a:spcPts val="3000"/>
              </a:spcBef>
              <a:spcAft>
                <a:spcPts val="600"/>
              </a:spcAft>
            </a:pPr>
            <a:r>
              <a:rPr lang="ru-RU" sz="24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Технология умного ошейника CatCam снижает риск потери питомцев благодаря GPS, аудиомониторингу и кнопке SOS, что позволяет </a:t>
            </a:r>
            <a:r>
              <a:rPr lang="ru-RU" sz="2400" dirty="0" smtClean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контролировать местоположение </a:t>
            </a:r>
            <a:r>
              <a:rPr lang="ru-RU" sz="24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и состояние животных через мобильное приложение. Решение улучшает безопасность питомцев и удобство для владельцев.</a:t>
            </a:r>
            <a:endParaRPr lang="ru-RU" sz="2400" dirty="0">
              <a:solidFill>
                <a:srgbClr val="434343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C5797415-EAFC-4EA8-BC46-91B5EE1BCF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3925" y="463665"/>
            <a:ext cx="6198050" cy="61980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6"/>
          <p:cNvSpPr txBox="1"/>
          <p:nvPr/>
        </p:nvSpPr>
        <p:spPr>
          <a:xfrm>
            <a:off x="366945" y="487816"/>
            <a:ext cx="5752800" cy="75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ru-RU" sz="3700" dirty="0">
                <a:solidFill>
                  <a:srgbClr val="03045E"/>
                </a:solidFill>
                <a:latin typeface="Roboto Black"/>
                <a:ea typeface="Roboto Black"/>
                <a:sym typeface="Roboto Black"/>
              </a:rPr>
              <a:t>ТЕХНОЛОГИЯ</a:t>
            </a:r>
            <a:endParaRPr sz="3700" dirty="0">
              <a:solidFill>
                <a:srgbClr val="03045E"/>
              </a:solidFill>
              <a:latin typeface="Roboto Black"/>
              <a:ea typeface="Roboto Black"/>
              <a:sym typeface="Roboto"/>
            </a:endParaRPr>
          </a:p>
        </p:txBody>
      </p:sp>
      <p:sp>
        <p:nvSpPr>
          <p:cNvPr id="115" name="Google Shape;115;p16"/>
          <p:cNvSpPr txBox="1"/>
          <p:nvPr/>
        </p:nvSpPr>
        <p:spPr>
          <a:xfrm>
            <a:off x="366945" y="1486808"/>
            <a:ext cx="9910530" cy="4493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lnSpc>
                <a:spcPct val="200000"/>
              </a:lnSpc>
            </a:pPr>
            <a:r>
              <a:rPr lang="ru-RU" sz="28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Умный ошейник  имеет следующие функционал: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отслеживание геолокации 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возможность услышать звуки рядом 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возможность передачи сигала “спасение”  в случае нахождения животного </a:t>
            </a:r>
            <a:r>
              <a:rPr lang="ru-RU" sz="2800" dirty="0" smtClean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и другое</a:t>
            </a:r>
            <a:endParaRPr lang="ru-RU" sz="2800" dirty="0">
              <a:solidFill>
                <a:srgbClr val="434343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6"/>
          <p:cNvSpPr txBox="1"/>
          <p:nvPr/>
        </p:nvSpPr>
        <p:spPr>
          <a:xfrm>
            <a:off x="366945" y="487816"/>
            <a:ext cx="5752800" cy="75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ru-RU" sz="3700" dirty="0">
                <a:solidFill>
                  <a:srgbClr val="03045E"/>
                </a:solidFill>
                <a:latin typeface="Roboto Black"/>
                <a:ea typeface="Roboto Black"/>
                <a:sym typeface="Roboto Black"/>
              </a:rPr>
              <a:t>Потребители</a:t>
            </a:r>
            <a:endParaRPr sz="3700" dirty="0">
              <a:solidFill>
                <a:srgbClr val="03045E"/>
              </a:solidFill>
              <a:latin typeface="Roboto Black"/>
              <a:ea typeface="Roboto Black"/>
              <a:sym typeface="Roboto"/>
            </a:endParaRPr>
          </a:p>
        </p:txBody>
      </p:sp>
      <p:sp>
        <p:nvSpPr>
          <p:cNvPr id="115" name="Google Shape;115;p16"/>
          <p:cNvSpPr txBox="1"/>
          <p:nvPr/>
        </p:nvSpPr>
        <p:spPr>
          <a:xfrm>
            <a:off x="366945" y="1281024"/>
            <a:ext cx="9910530" cy="4062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lnSpc>
                <a:spcPct val="200000"/>
              </a:lnSpc>
            </a:pPr>
            <a:r>
              <a:rPr lang="ru-RU" sz="28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Целевой рынок  - рынок В2C</a:t>
            </a:r>
          </a:p>
          <a:p>
            <a:pPr>
              <a:lnSpc>
                <a:spcPct val="200000"/>
              </a:lnSpc>
            </a:pPr>
            <a:r>
              <a:rPr lang="ru-RU" sz="28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    </a:t>
            </a:r>
            <a:r>
              <a:rPr lang="ru-RU" sz="2800" dirty="0" smtClean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  Сегмент</a:t>
            </a:r>
            <a:r>
              <a:rPr lang="ru-RU" sz="28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: “Владельцы домашних животных</a:t>
            </a:r>
            <a:r>
              <a:rPr lang="ru-RU" sz="2800" dirty="0" smtClean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”</a:t>
            </a:r>
            <a:endParaRPr lang="ru-RU" sz="2800" dirty="0">
              <a:solidFill>
                <a:srgbClr val="434343"/>
              </a:solidFill>
              <a:latin typeface="Roboto Black"/>
              <a:ea typeface="Roboto Black"/>
              <a:cs typeface="Roboto Black"/>
              <a:sym typeface="Roboto Black"/>
            </a:endParaRPr>
          </a:p>
          <a:p>
            <a:pPr>
              <a:lnSpc>
                <a:spcPct val="300000"/>
              </a:lnSpc>
            </a:pPr>
            <a:r>
              <a:rPr lang="ru-RU" sz="28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Потенциальный рынок - рынок В2B</a:t>
            </a:r>
          </a:p>
          <a:p>
            <a:pPr>
              <a:lnSpc>
                <a:spcPct val="200000"/>
              </a:lnSpc>
            </a:pPr>
            <a:r>
              <a:rPr lang="ru-RU" sz="28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      </a:t>
            </a:r>
            <a:r>
              <a:rPr lang="ru-RU" sz="2800" dirty="0" smtClean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Сегмент </a:t>
            </a:r>
            <a:r>
              <a:rPr lang="ru-RU" sz="28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- “Приюты для животных”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7979" y="1035626"/>
            <a:ext cx="2406806" cy="227670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80203" y="3557732"/>
            <a:ext cx="2862359" cy="2516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4219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7"/>
          <p:cNvSpPr txBox="1"/>
          <p:nvPr/>
        </p:nvSpPr>
        <p:spPr>
          <a:xfrm>
            <a:off x="360000" y="464769"/>
            <a:ext cx="3688125" cy="75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SzPts val="3700"/>
            </a:pPr>
            <a:r>
              <a:rPr lang="ru-RU" sz="3700" dirty="0">
                <a:solidFill>
                  <a:srgbClr val="03045E"/>
                </a:solidFill>
                <a:latin typeface="Roboto Black"/>
                <a:ea typeface="Roboto Black"/>
                <a:cs typeface="Roboto Black"/>
                <a:sym typeface="Roboto Black"/>
              </a:rPr>
              <a:t>Оценка Рынка</a:t>
            </a:r>
            <a:endParaRPr sz="3500" b="1" dirty="0">
              <a:solidFill>
                <a:srgbClr val="03045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" name="Блок-схема: память с прямым доступом 7">
            <a:extLst>
              <a:ext uri="{FF2B5EF4-FFF2-40B4-BE49-F238E27FC236}">
                <a16:creationId xmlns:a16="http://schemas.microsoft.com/office/drawing/2014/main" xmlns="" id="{0D02CE87-5B8C-47E8-B0F6-0204FA117F3F}"/>
              </a:ext>
            </a:extLst>
          </p:cNvPr>
          <p:cNvSpPr/>
          <p:nvPr/>
        </p:nvSpPr>
        <p:spPr>
          <a:xfrm rot="16200000">
            <a:off x="7768959" y="3892726"/>
            <a:ext cx="2454331" cy="2428466"/>
          </a:xfrm>
          <a:prstGeom prst="flowChartMagneticDrum">
            <a:avLst/>
          </a:prstGeom>
          <a:solidFill>
            <a:srgbClr val="023047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Блок-схема: память с прямым доступом 15">
            <a:extLst>
              <a:ext uri="{FF2B5EF4-FFF2-40B4-BE49-F238E27FC236}">
                <a16:creationId xmlns:a16="http://schemas.microsoft.com/office/drawing/2014/main" xmlns="" id="{BAAFCD5D-DA60-4A5D-A4A9-E1911FD19929}"/>
              </a:ext>
            </a:extLst>
          </p:cNvPr>
          <p:cNvSpPr/>
          <p:nvPr/>
        </p:nvSpPr>
        <p:spPr>
          <a:xfrm rot="16200000">
            <a:off x="7483568" y="1429620"/>
            <a:ext cx="3025114" cy="4402646"/>
          </a:xfrm>
          <a:prstGeom prst="flowChartMagneticDrum">
            <a:avLst/>
          </a:prstGeom>
          <a:solidFill>
            <a:srgbClr val="219EB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Блок-схема: память с прямым доступом 16">
            <a:extLst>
              <a:ext uri="{FF2B5EF4-FFF2-40B4-BE49-F238E27FC236}">
                <a16:creationId xmlns:a16="http://schemas.microsoft.com/office/drawing/2014/main" xmlns="" id="{58F95922-7385-40C5-894C-D10CE9098D68}"/>
              </a:ext>
            </a:extLst>
          </p:cNvPr>
          <p:cNvSpPr/>
          <p:nvPr/>
        </p:nvSpPr>
        <p:spPr>
          <a:xfrm rot="16200000">
            <a:off x="7557290" y="-459167"/>
            <a:ext cx="2877669" cy="5800250"/>
          </a:xfrm>
          <a:prstGeom prst="flowChartMagneticDrum">
            <a:avLst/>
          </a:prstGeom>
          <a:solidFill>
            <a:srgbClr val="8ECAE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3B5C4926-3559-42D0-B92E-C5F89EF881EE}"/>
              </a:ext>
            </a:extLst>
          </p:cNvPr>
          <p:cNvSpPr txBox="1"/>
          <p:nvPr/>
        </p:nvSpPr>
        <p:spPr>
          <a:xfrm>
            <a:off x="8031070" y="2596115"/>
            <a:ext cx="18825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Т</a:t>
            </a:r>
            <a:r>
              <a:rPr lang="en-GB" sz="28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AM</a:t>
            </a:r>
            <a:endParaRPr lang="ru-RU" sz="28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55B9FDBF-30E2-48C3-A2C4-66CC46174FC9}"/>
              </a:ext>
            </a:extLst>
          </p:cNvPr>
          <p:cNvSpPr txBox="1"/>
          <p:nvPr/>
        </p:nvSpPr>
        <p:spPr>
          <a:xfrm>
            <a:off x="8031070" y="4137927"/>
            <a:ext cx="18825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SAM</a:t>
            </a:r>
            <a:endParaRPr lang="ru-RU" sz="28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C78FCFC4-6D29-4226-B28B-C1184E7880FA}"/>
              </a:ext>
            </a:extLst>
          </p:cNvPr>
          <p:cNvSpPr txBox="1"/>
          <p:nvPr/>
        </p:nvSpPr>
        <p:spPr>
          <a:xfrm>
            <a:off x="8054830" y="5394653"/>
            <a:ext cx="18825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SOM</a:t>
            </a:r>
            <a:endParaRPr lang="ru-RU" sz="28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xmlns="" id="{FA20D55E-1BCB-46B4-BD8D-A37AE5B58132}"/>
              </a:ext>
            </a:extLst>
          </p:cNvPr>
          <p:cNvSpPr/>
          <p:nvPr/>
        </p:nvSpPr>
        <p:spPr>
          <a:xfrm>
            <a:off x="6096000" y="940127"/>
            <a:ext cx="5800250" cy="112390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xmlns="" id="{8A293A09-C359-4A25-8B89-F62E819EFC6A}"/>
              </a:ext>
            </a:extLst>
          </p:cNvPr>
          <p:cNvSpPr/>
          <p:nvPr/>
        </p:nvSpPr>
        <p:spPr>
          <a:xfrm>
            <a:off x="8134164" y="1193556"/>
            <a:ext cx="1676400" cy="503036"/>
          </a:xfrm>
          <a:prstGeom prst="ellipse">
            <a:avLst/>
          </a:prstGeom>
          <a:solidFill>
            <a:srgbClr val="8ECA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4901C889-6768-4562-BD98-BD56D931AF7D}"/>
              </a:ext>
            </a:extLst>
          </p:cNvPr>
          <p:cNvSpPr txBox="1"/>
          <p:nvPr/>
        </p:nvSpPr>
        <p:spPr>
          <a:xfrm>
            <a:off x="360000" y="1492467"/>
            <a:ext cx="558538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rgbClr val="8ECAE6"/>
                </a:solidFill>
                <a:latin typeface="Roboto Black"/>
                <a:ea typeface="Roboto Black"/>
              </a:rPr>
              <a:t>₽374 млрд.</a:t>
            </a:r>
          </a:p>
          <a:p>
            <a:r>
              <a:rPr lang="ru-RU" sz="2000" dirty="0">
                <a:latin typeface="Roboto" panose="02000000000000000000" pitchFamily="2" charset="0"/>
                <a:ea typeface="Roboto" panose="02000000000000000000" pitchFamily="2" charset="0"/>
              </a:rPr>
              <a:t>Российская Федерация</a:t>
            </a:r>
            <a:endParaRPr lang="ru-RU" sz="2000" dirty="0">
              <a:solidFill>
                <a:srgbClr val="434343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>
              <a:lnSpc>
                <a:spcPct val="150000"/>
              </a:lnSpc>
            </a:pPr>
            <a:endParaRPr lang="ru-RU" sz="4000" dirty="0">
              <a:solidFill>
                <a:srgbClr val="434343"/>
              </a:solidFill>
              <a:latin typeface="Roboto Black"/>
              <a:ea typeface="Roboto Black"/>
            </a:endParaRPr>
          </a:p>
          <a:p>
            <a:r>
              <a:rPr lang="ru-RU" sz="4000" dirty="0">
                <a:solidFill>
                  <a:srgbClr val="219EBC"/>
                </a:solidFill>
                <a:latin typeface="Roboto Black"/>
                <a:ea typeface="Roboto Black"/>
              </a:rPr>
              <a:t>₽15,5  млн.</a:t>
            </a:r>
          </a:p>
          <a:p>
            <a:r>
              <a:rPr lang="ru-RU" sz="2000" dirty="0">
                <a:latin typeface="Roboto" panose="02000000000000000000" pitchFamily="2" charset="0"/>
                <a:ea typeface="Roboto" panose="02000000000000000000" pitchFamily="2" charset="0"/>
              </a:rPr>
              <a:t>Пермский край и смежные </a:t>
            </a:r>
          </a:p>
          <a:p>
            <a:r>
              <a:rPr lang="ru-RU" sz="2000" dirty="0">
                <a:latin typeface="Roboto" panose="02000000000000000000" pitchFamily="2" charset="0"/>
                <a:ea typeface="Roboto" panose="02000000000000000000" pitchFamily="2" charset="0"/>
              </a:rPr>
              <a:t>регионы</a:t>
            </a:r>
            <a:endParaRPr lang="ru-RU" sz="2000" dirty="0">
              <a:solidFill>
                <a:srgbClr val="434343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>
              <a:lnSpc>
                <a:spcPct val="150000"/>
              </a:lnSpc>
            </a:pPr>
            <a:endParaRPr lang="ru-RU" sz="4000" dirty="0"/>
          </a:p>
          <a:p>
            <a:r>
              <a:rPr lang="ru-RU" sz="4000" dirty="0">
                <a:solidFill>
                  <a:srgbClr val="023047"/>
                </a:solidFill>
                <a:latin typeface="Roboto Black"/>
                <a:ea typeface="Roboto Black"/>
              </a:rPr>
              <a:t>₽</a:t>
            </a:r>
            <a:r>
              <a:rPr lang="en-GB" sz="4000" dirty="0">
                <a:solidFill>
                  <a:srgbClr val="023047"/>
                </a:solidFill>
                <a:latin typeface="Roboto Black"/>
                <a:ea typeface="Roboto Black"/>
              </a:rPr>
              <a:t>2,5 </a:t>
            </a:r>
            <a:r>
              <a:rPr lang="ru-RU" sz="4000" dirty="0">
                <a:solidFill>
                  <a:srgbClr val="023047"/>
                </a:solidFill>
                <a:latin typeface="Roboto Black"/>
                <a:ea typeface="Roboto Black"/>
              </a:rPr>
              <a:t>млн.</a:t>
            </a:r>
          </a:p>
          <a:p>
            <a:r>
              <a:rPr lang="ru-RU" sz="2000" dirty="0">
                <a:latin typeface="Roboto" panose="02000000000000000000" pitchFamily="2" charset="0"/>
                <a:ea typeface="Roboto" panose="02000000000000000000" pitchFamily="2" charset="0"/>
              </a:rPr>
              <a:t>Пермский край</a:t>
            </a:r>
            <a:r>
              <a:rPr lang="ru-RU" sz="2000" dirty="0">
                <a:solidFill>
                  <a:srgbClr val="43434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endParaRPr lang="ru-RU" sz="20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xmlns="" id="{52A96936-A010-4CBA-B554-E5F093ED734F}"/>
              </a:ext>
            </a:extLst>
          </p:cNvPr>
          <p:cNvCxnSpPr>
            <a:cxnSpLocks/>
            <a:stCxn id="17" idx="0"/>
          </p:cNvCxnSpPr>
          <p:nvPr/>
        </p:nvCxnSpPr>
        <p:spPr>
          <a:xfrm rot="10800000">
            <a:off x="3362326" y="1924050"/>
            <a:ext cx="2733675" cy="516908"/>
          </a:xfrm>
          <a:prstGeom prst="bentConnector3">
            <a:avLst>
              <a:gd name="adj1" fmla="val 50000"/>
            </a:avLst>
          </a:prstGeom>
          <a:ln w="34925"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>
            <a:extLst>
              <a:ext uri="{FF2B5EF4-FFF2-40B4-BE49-F238E27FC236}">
                <a16:creationId xmlns:a16="http://schemas.microsoft.com/office/drawing/2014/main" xmlns="" id="{1730F8DC-EA80-44B9-BD3D-B431D3DCF4DC}"/>
              </a:ext>
            </a:extLst>
          </p:cNvPr>
          <p:cNvCxnSpPr>
            <a:cxnSpLocks/>
          </p:cNvCxnSpPr>
          <p:nvPr/>
        </p:nvCxnSpPr>
        <p:spPr>
          <a:xfrm rot="10800000">
            <a:off x="3876675" y="4150627"/>
            <a:ext cx="2918130" cy="12700"/>
          </a:xfrm>
          <a:prstGeom prst="curvedConnector3">
            <a:avLst>
              <a:gd name="adj1" fmla="val 50000"/>
            </a:avLst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>
            <a:extLst>
              <a:ext uri="{FF2B5EF4-FFF2-40B4-BE49-F238E27FC236}">
                <a16:creationId xmlns:a16="http://schemas.microsoft.com/office/drawing/2014/main" xmlns="" id="{4F9CEABC-B2E5-49E1-96B0-F37D4136A39C}"/>
              </a:ext>
            </a:extLst>
          </p:cNvPr>
          <p:cNvCxnSpPr>
            <a:cxnSpLocks/>
          </p:cNvCxnSpPr>
          <p:nvPr/>
        </p:nvCxnSpPr>
        <p:spPr>
          <a:xfrm rot="10800000" flipV="1">
            <a:off x="3057526" y="5613398"/>
            <a:ext cx="4724369" cy="291773"/>
          </a:xfrm>
          <a:prstGeom prst="bentConnector3">
            <a:avLst>
              <a:gd name="adj1" fmla="val 61290"/>
            </a:avLst>
          </a:prstGeom>
          <a:ln w="38100"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8"/>
          <p:cNvSpPr txBox="1"/>
          <p:nvPr/>
        </p:nvSpPr>
        <p:spPr>
          <a:xfrm>
            <a:off x="3054116" y="305564"/>
            <a:ext cx="5752800" cy="75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>
              <a:buSzPts val="3700"/>
            </a:pPr>
            <a:r>
              <a:rPr lang="ru-RU" sz="3700" dirty="0">
                <a:solidFill>
                  <a:srgbClr val="03045E"/>
                </a:solidFill>
                <a:latin typeface="Roboto Black"/>
                <a:ea typeface="Roboto Black"/>
                <a:sym typeface="Roboto Black"/>
              </a:rPr>
              <a:t>КОНКУРЕНТЫ</a:t>
            </a:r>
            <a:endParaRPr sz="3700" dirty="0">
              <a:solidFill>
                <a:srgbClr val="03045E"/>
              </a:solidFill>
              <a:latin typeface="Roboto Black"/>
              <a:ea typeface="Roboto Black"/>
              <a:sym typeface="Roboto"/>
            </a:endParaRPr>
          </a:p>
        </p:txBody>
      </p:sp>
      <p:graphicFrame>
        <p:nvGraphicFramePr>
          <p:cNvPr id="134" name="Google Shape;134;p18"/>
          <p:cNvGraphicFramePr/>
          <p:nvPr>
            <p:extLst>
              <p:ext uri="{D42A27DB-BD31-4B8C-83A1-F6EECF244321}">
                <p14:modId xmlns:p14="http://schemas.microsoft.com/office/powerpoint/2010/main" val="1267540958"/>
              </p:ext>
            </p:extLst>
          </p:nvPr>
        </p:nvGraphicFramePr>
        <p:xfrm>
          <a:off x="452698" y="1059764"/>
          <a:ext cx="11332901" cy="5530471"/>
        </p:xfrm>
        <a:graphic>
          <a:graphicData uri="http://schemas.openxmlformats.org/drawingml/2006/table">
            <a:tbl>
              <a:tblPr firstRow="1" bandRow="1">
                <a:tableStyleId>{6CB54654-33BD-468D-A293-360721370151}</a:tableStyleId>
              </a:tblPr>
              <a:tblGrid>
                <a:gridCol w="229050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3653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33528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33528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335289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799711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u="none" strike="noStrike" cap="none" dirty="0"/>
                        <a:t>Характеристики продукта</a:t>
                      </a:r>
                      <a:endParaRPr sz="20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 dirty="0"/>
                        <a:t>CatCam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 dirty="0">
                          <a:effectLst/>
                          <a:sym typeface="Arial"/>
                        </a:rPr>
                        <a:t>A.D.R.C Company</a:t>
                      </a:r>
                      <a:endParaRPr lang="en-US" sz="2000" u="none" strike="noStrike" cap="none" dirty="0">
                        <a:solidFill>
                          <a:schemeClr val="bg1"/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 dirty="0"/>
                        <a:t>Petsee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 dirty="0"/>
                        <a:t>Rose Visionary</a:t>
                      </a: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06839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u="none" strike="noStrike" cap="none" dirty="0">
                          <a:effectLst/>
                          <a:sym typeface="Arial"/>
                        </a:rPr>
                        <a:t>Время работы от батареи, ч</a:t>
                      </a:r>
                      <a:endParaRPr sz="20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u="none" strike="noStrike" cap="none" dirty="0">
                          <a:solidFill>
                            <a:schemeClr val="tx1"/>
                          </a:solidFill>
                        </a:rPr>
                        <a:t>360</a:t>
                      </a:r>
                      <a:endParaRPr sz="2000" u="none" strike="noStrike" cap="none" dirty="0"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u="none" strike="noStrike" cap="none" dirty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240</a:t>
                      </a:r>
                      <a:endParaRPr sz="2000" u="none" strike="noStrike" cap="none" dirty="0"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u="none" strike="noStrike" cap="none" dirty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120</a:t>
                      </a:r>
                      <a:endParaRPr sz="2000" u="none" strike="noStrike" cap="none" dirty="0"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u="none" strike="noStrike" cap="none" dirty="0" smtClean="0">
                          <a:effectLst/>
                          <a:sym typeface="Arial"/>
                        </a:rPr>
                        <a:t>6000 </a:t>
                      </a:r>
                      <a:r>
                        <a:rPr lang="en-US" sz="2000" u="none" strike="noStrike" cap="none" dirty="0" smtClean="0">
                          <a:effectLst/>
                          <a:sym typeface="Arial"/>
                        </a:rPr>
                        <a:t>(</a:t>
                      </a:r>
                      <a:r>
                        <a:rPr lang="ru-RU" sz="2000" u="none" strike="noStrike" cap="none" dirty="0" smtClean="0">
                          <a:effectLst/>
                          <a:sym typeface="Arial"/>
                        </a:rPr>
                        <a:t>только</a:t>
                      </a:r>
                      <a:r>
                        <a:rPr lang="ru-RU" sz="2000" u="none" strike="noStrike" cap="none" baseline="0" dirty="0" smtClean="0">
                          <a:effectLst/>
                          <a:sym typeface="Arial"/>
                        </a:rPr>
                        <a:t> рядом с </a:t>
                      </a:r>
                      <a:r>
                        <a:rPr lang="en-US" sz="2000" u="none" strike="noStrike" cap="none" baseline="0" dirty="0" smtClean="0">
                          <a:effectLst/>
                          <a:sym typeface="Arial"/>
                        </a:rPr>
                        <a:t>iPhone</a:t>
                      </a:r>
                      <a:r>
                        <a:rPr lang="en-US" sz="2000" u="none" strike="noStrike" cap="none" dirty="0" smtClean="0">
                          <a:effectLst/>
                          <a:sym typeface="Arial"/>
                        </a:rPr>
                        <a:t>)</a:t>
                      </a:r>
                      <a:endParaRPr lang="en-US" sz="200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0701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u="none" strike="noStrike" cap="none" dirty="0" smtClean="0"/>
                        <a:t>функционал</a:t>
                      </a:r>
                      <a:endParaRPr sz="20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rtl="0">
                        <a:spcBef>
                          <a:spcPts val="600"/>
                        </a:spcBef>
                      </a:pPr>
                      <a:r>
                        <a:rPr lang="ru-RU" sz="1600" b="0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1-отслеживание геолокации </a:t>
                      </a:r>
                      <a:endParaRPr lang="ru-RU" sz="2400" b="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rtl="0">
                        <a:spcBef>
                          <a:spcPts val="600"/>
                        </a:spcBef>
                      </a:pPr>
                      <a:r>
                        <a:rPr lang="ru-RU" sz="1600" b="0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2-возможность услышать звуки рядом </a:t>
                      </a:r>
                      <a:endParaRPr lang="ru-RU" sz="2400" b="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rtl="0">
                        <a:spcBef>
                          <a:spcPts val="600"/>
                        </a:spcBef>
                      </a:pPr>
                      <a:r>
                        <a:rPr lang="ru-RU" sz="1600" b="0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3-возможность передачи сигала </a:t>
                      </a:r>
                      <a:r>
                        <a:rPr lang="en-US" sz="1600" b="0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SOS</a:t>
                      </a:r>
                    </a:p>
                    <a:p>
                      <a:pPr marL="0" rtl="0">
                        <a:spcBef>
                          <a:spcPts val="600"/>
                        </a:spcBef>
                      </a:pPr>
                      <a:r>
                        <a:rPr lang="en-US" sz="1600" b="0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  <a:sym typeface="Arial"/>
                        </a:rPr>
                        <a:t>4-</a:t>
                      </a:r>
                      <a:r>
                        <a:rPr lang="ru-RU" sz="1600" b="0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  <a:sym typeface="Arial"/>
                        </a:rPr>
                        <a:t>собственное</a:t>
                      </a:r>
                      <a:r>
                        <a:rPr lang="ru-RU" sz="1600" b="0" i="0" u="none" strike="noStrike" cap="none" baseline="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  <a:sym typeface="Arial"/>
                        </a:rPr>
                        <a:t> бесплатное приложение</a:t>
                      </a:r>
                      <a:r>
                        <a:rPr lang="en-US" sz="2400" b="0" i="0" u="none" strike="noStrike" cap="none" baseline="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ru-RU" sz="1600" b="0" i="0" u="none" strike="noStrike" cap="none" baseline="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  <a:sym typeface="Arial"/>
                        </a:rPr>
                        <a:t>и др.</a:t>
                      </a:r>
                      <a:endParaRPr lang="en-US" sz="1100" b="0" i="0" u="none" strike="noStrike" cap="none" baseline="0" dirty="0" smtClean="0">
                        <a:solidFill>
                          <a:schemeClr val="tx1"/>
                        </a:solidFill>
                        <a:effectLst/>
                        <a:latin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000" u="none" strike="noStrike" cap="none" dirty="0" smtClean="0"/>
                        <a:t>1-отслеживание</a:t>
                      </a:r>
                      <a:r>
                        <a:rPr lang="ru-RU" sz="2000" u="none" strike="noStrike" cap="none" baseline="0" dirty="0" smtClean="0"/>
                        <a:t> геолокации</a:t>
                      </a:r>
                      <a:endParaRPr lang="ru-RU" sz="2000" u="none" strike="noStrike" cap="none" dirty="0" smtClean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000" u="none" strike="noStrike" cap="none" baseline="0" dirty="0" smtClean="0"/>
                        <a:t>2-собственное бесплатное приложение</a:t>
                      </a:r>
                      <a:endParaRPr lang="ru-RU" sz="2000" u="none" strike="noStrike" cap="none" dirty="0" smtClean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000" u="none" strike="noStrike" cap="none" dirty="0" smtClean="0"/>
                        <a:t>1-отслеживание</a:t>
                      </a:r>
                      <a:r>
                        <a:rPr lang="ru-RU" sz="2000" u="none" strike="noStrike" cap="none" baseline="0" dirty="0" smtClean="0"/>
                        <a:t> геолокации</a:t>
                      </a:r>
                      <a:endParaRPr lang="ru-RU" sz="2000" u="none" strike="noStrike" cap="none" dirty="0" smtClean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000" u="none" strike="noStrike" cap="none" dirty="0" smtClean="0"/>
                        <a:t>2-Платное приложение для отслеживания питомца.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ru-RU" sz="2000" u="none" strike="noStrike" cap="none" dirty="0" smtClean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u="none" strike="noStrike" cap="none" dirty="0" smtClean="0"/>
                        <a:t>1-отслеживание</a:t>
                      </a:r>
                      <a:r>
                        <a:rPr lang="ru-RU" sz="2000" u="none" strike="noStrike" cap="none" baseline="0" dirty="0" smtClean="0"/>
                        <a:t> геолокации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u="none" strike="noStrike" cap="none" baseline="0" dirty="0" smtClean="0"/>
                        <a:t>2-собственное бесплатное приложение (только </a:t>
                      </a:r>
                      <a:r>
                        <a:rPr lang="en-US" sz="2000" u="none" strike="noStrike" cap="none" baseline="0" dirty="0" smtClean="0"/>
                        <a:t>IOS</a:t>
                      </a:r>
                      <a:r>
                        <a:rPr lang="ru-RU" sz="2000" u="none" strike="noStrike" cap="none" baseline="0" dirty="0" smtClean="0"/>
                        <a:t>) </a:t>
                      </a:r>
                      <a:endParaRPr sz="200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99711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u="none" strike="noStrike" cap="none" dirty="0" smtClean="0"/>
                        <a:t>цена</a:t>
                      </a:r>
                      <a:endParaRPr sz="20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u="none" strike="noStrike" cap="none" dirty="0" smtClean="0"/>
                        <a:t>3000 р.</a:t>
                      </a:r>
                      <a:endParaRPr sz="20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u="none" strike="noStrike" cap="none" dirty="0" smtClean="0"/>
                        <a:t>6100 р.</a:t>
                      </a:r>
                      <a:endParaRPr sz="20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u="none" strike="noStrike" cap="none" dirty="0" smtClean="0"/>
                        <a:t>2700 р.</a:t>
                      </a:r>
                      <a:endParaRPr sz="20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u="none" strike="noStrike" cap="none" dirty="0" smtClean="0"/>
                        <a:t>1700 р.</a:t>
                      </a:r>
                      <a:endParaRPr sz="200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>
          <a:extLst>
            <a:ext uri="{FF2B5EF4-FFF2-40B4-BE49-F238E27FC236}">
              <a16:creationId xmlns:a16="http://schemas.microsoft.com/office/drawing/2014/main" xmlns="" id="{EFF88DF8-8119-7D9A-12B5-D3ADA6190B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BB56E477-EB9D-4746-8B11-EA534CAEA0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8825" y="2705833"/>
            <a:ext cx="6261100" cy="3928861"/>
          </a:xfrm>
          <a:prstGeom prst="rect">
            <a:avLst/>
          </a:prstGeom>
        </p:spPr>
      </p:pic>
      <p:sp>
        <p:nvSpPr>
          <p:cNvPr id="123" name="Google Shape;123;p17">
            <a:extLst>
              <a:ext uri="{FF2B5EF4-FFF2-40B4-BE49-F238E27FC236}">
                <a16:creationId xmlns:a16="http://schemas.microsoft.com/office/drawing/2014/main" xmlns="" id="{6C4834CC-53A1-F071-2235-39525B02CDA7}"/>
              </a:ext>
            </a:extLst>
          </p:cNvPr>
          <p:cNvSpPr txBox="1"/>
          <p:nvPr/>
        </p:nvSpPr>
        <p:spPr>
          <a:xfrm>
            <a:off x="343200" y="384105"/>
            <a:ext cx="5752800" cy="75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SzPts val="3700"/>
            </a:pPr>
            <a:r>
              <a:rPr lang="ru-RU" sz="3700" dirty="0">
                <a:solidFill>
                  <a:srgbClr val="03045E"/>
                </a:solidFill>
                <a:latin typeface="Roboto Black"/>
                <a:ea typeface="Roboto Black"/>
                <a:sym typeface="Roboto Black"/>
              </a:rPr>
              <a:t>МОНЕТИЗАЦИЯ</a:t>
            </a:r>
            <a:endParaRPr sz="3700" dirty="0">
              <a:solidFill>
                <a:srgbClr val="03045E"/>
              </a:solidFill>
              <a:latin typeface="Roboto Black"/>
              <a:ea typeface="Roboto Black"/>
              <a:sym typeface="Roboto"/>
            </a:endParaRPr>
          </a:p>
        </p:txBody>
      </p:sp>
      <p:sp>
        <p:nvSpPr>
          <p:cNvPr id="124" name="Google Shape;124;p17">
            <a:extLst>
              <a:ext uri="{FF2B5EF4-FFF2-40B4-BE49-F238E27FC236}">
                <a16:creationId xmlns:a16="http://schemas.microsoft.com/office/drawing/2014/main" xmlns="" id="{24A9EC40-52B5-9575-D525-557CD6D50F55}"/>
              </a:ext>
            </a:extLst>
          </p:cNvPr>
          <p:cNvSpPr txBox="1"/>
          <p:nvPr/>
        </p:nvSpPr>
        <p:spPr>
          <a:xfrm>
            <a:off x="343199" y="1519305"/>
            <a:ext cx="8524575" cy="2769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Продажа продукта -  умный ошейник, предназначенное  для животных. - стоимость 3000 рублей. </a:t>
            </a:r>
            <a:endParaRPr lang="en-GB" sz="2800" dirty="0">
              <a:solidFill>
                <a:srgbClr val="434343"/>
              </a:solidFill>
              <a:latin typeface="Roboto Black"/>
              <a:ea typeface="Roboto Black"/>
              <a:cs typeface="Roboto Black"/>
              <a:sym typeface="Roboto Black"/>
            </a:endParaRPr>
          </a:p>
          <a:p>
            <a:endParaRPr lang="en-GB" sz="2800" dirty="0">
              <a:solidFill>
                <a:srgbClr val="434343"/>
              </a:solidFill>
              <a:latin typeface="Roboto Black"/>
              <a:ea typeface="Roboto Black"/>
              <a:cs typeface="Roboto Black"/>
              <a:sym typeface="Roboto Black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Сервисное обслуживание/ремонт - стоимость ~1000 рублей</a:t>
            </a:r>
          </a:p>
        </p:txBody>
      </p:sp>
    </p:spTree>
    <p:extLst>
      <p:ext uri="{BB962C8B-B14F-4D97-AF65-F5344CB8AC3E}">
        <p14:creationId xmlns:p14="http://schemas.microsoft.com/office/powerpoint/2010/main" val="15842959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0"/>
          <p:cNvSpPr txBox="1"/>
          <p:nvPr/>
        </p:nvSpPr>
        <p:spPr>
          <a:xfrm>
            <a:off x="876600" y="380385"/>
            <a:ext cx="10436653" cy="85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SzPts val="3700"/>
            </a:pPr>
            <a:r>
              <a:rPr lang="ru-RU" sz="4400" dirty="0">
                <a:solidFill>
                  <a:srgbClr val="03045E"/>
                </a:solidFill>
                <a:latin typeface="Roboto Black"/>
                <a:ea typeface="Roboto Black"/>
                <a:sym typeface="Roboto Black"/>
              </a:rPr>
              <a:t>у</a:t>
            </a:r>
            <a:r>
              <a:rPr lang="ru-RU" sz="4400" dirty="0" smtClean="0">
                <a:solidFill>
                  <a:srgbClr val="03045E"/>
                </a:solidFill>
                <a:latin typeface="Roboto Black"/>
                <a:ea typeface="Roboto Black"/>
                <a:sym typeface="Roboto Black"/>
              </a:rPr>
              <a:t>ровень готовности / дорожная карта</a:t>
            </a:r>
            <a:endParaRPr sz="4400" dirty="0">
              <a:solidFill>
                <a:srgbClr val="03045E"/>
              </a:solidFill>
              <a:latin typeface="Roboto Black" panose="020B0604020202020204" charset="0"/>
              <a:ea typeface="Roboto Black" panose="020B0604020202020204" charset="0"/>
              <a:sym typeface="Roboto"/>
            </a:endParaRPr>
          </a:p>
        </p:txBody>
      </p:sp>
      <p:sp>
        <p:nvSpPr>
          <p:cNvPr id="2" name="Стрелка: шеврон 1">
            <a:extLst>
              <a:ext uri="{FF2B5EF4-FFF2-40B4-BE49-F238E27FC236}">
                <a16:creationId xmlns:a16="http://schemas.microsoft.com/office/drawing/2014/main" xmlns="" id="{D1C3F63E-61D1-4137-947F-DA8DFFE2D1B4}"/>
              </a:ext>
            </a:extLst>
          </p:cNvPr>
          <p:cNvSpPr/>
          <p:nvPr/>
        </p:nvSpPr>
        <p:spPr>
          <a:xfrm>
            <a:off x="343200" y="3376265"/>
            <a:ext cx="2752726" cy="676275"/>
          </a:xfrm>
          <a:prstGeom prst="chevron">
            <a:avLst/>
          </a:prstGeom>
          <a:solidFill>
            <a:srgbClr val="0077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Стрелка: шеврон 7">
            <a:extLst>
              <a:ext uri="{FF2B5EF4-FFF2-40B4-BE49-F238E27FC236}">
                <a16:creationId xmlns:a16="http://schemas.microsoft.com/office/drawing/2014/main" xmlns="" id="{82DB2126-CC37-4A78-84D3-6BDF77432FDD}"/>
              </a:ext>
            </a:extLst>
          </p:cNvPr>
          <p:cNvSpPr/>
          <p:nvPr/>
        </p:nvSpPr>
        <p:spPr>
          <a:xfrm>
            <a:off x="2953050" y="3376265"/>
            <a:ext cx="3043237" cy="676275"/>
          </a:xfrm>
          <a:prstGeom prst="chevron">
            <a:avLst/>
          </a:prstGeom>
          <a:solidFill>
            <a:srgbClr val="CAF0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Стрелка: шеврон 8">
            <a:extLst>
              <a:ext uri="{FF2B5EF4-FFF2-40B4-BE49-F238E27FC236}">
                <a16:creationId xmlns:a16="http://schemas.microsoft.com/office/drawing/2014/main" xmlns="" id="{4EB813B9-438F-4A5D-8B16-3F159D18EC3F}"/>
              </a:ext>
            </a:extLst>
          </p:cNvPr>
          <p:cNvSpPr/>
          <p:nvPr/>
        </p:nvSpPr>
        <p:spPr>
          <a:xfrm>
            <a:off x="5848650" y="3376265"/>
            <a:ext cx="3028949" cy="676275"/>
          </a:xfrm>
          <a:prstGeom prst="chevron">
            <a:avLst/>
          </a:prstGeom>
          <a:solidFill>
            <a:srgbClr val="0077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Стрелка: шеврон 9">
            <a:extLst>
              <a:ext uri="{FF2B5EF4-FFF2-40B4-BE49-F238E27FC236}">
                <a16:creationId xmlns:a16="http://schemas.microsoft.com/office/drawing/2014/main" xmlns="" id="{06F8EDB9-9BD3-44D3-8600-C8E7841AB984}"/>
              </a:ext>
            </a:extLst>
          </p:cNvPr>
          <p:cNvSpPr/>
          <p:nvPr/>
        </p:nvSpPr>
        <p:spPr>
          <a:xfrm>
            <a:off x="8749011" y="3376264"/>
            <a:ext cx="3043237" cy="676275"/>
          </a:xfrm>
          <a:prstGeom prst="chevron">
            <a:avLst/>
          </a:prstGeom>
          <a:solidFill>
            <a:srgbClr val="00B4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19F28D4E-4E57-4A48-A27A-0967AB67A51B}"/>
              </a:ext>
            </a:extLst>
          </p:cNvPr>
          <p:cNvSpPr txBox="1"/>
          <p:nvPr/>
        </p:nvSpPr>
        <p:spPr>
          <a:xfrm>
            <a:off x="3830902" y="4090477"/>
            <a:ext cx="1287532" cy="6617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700" dirty="0">
                <a:solidFill>
                  <a:srgbClr val="03045E"/>
                </a:solidFill>
                <a:latin typeface="Roboto Black"/>
                <a:ea typeface="Roboto Black"/>
              </a:rPr>
              <a:t>2025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B04C4B59-5223-4310-982E-894D06CCC565}"/>
              </a:ext>
            </a:extLst>
          </p:cNvPr>
          <p:cNvSpPr txBox="1"/>
          <p:nvPr/>
        </p:nvSpPr>
        <p:spPr>
          <a:xfrm>
            <a:off x="1075797" y="2714544"/>
            <a:ext cx="1287532" cy="6617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700" dirty="0">
                <a:solidFill>
                  <a:srgbClr val="03045E"/>
                </a:solidFill>
                <a:latin typeface="Roboto Black"/>
                <a:ea typeface="Roboto Black"/>
              </a:rPr>
              <a:t>2024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53C8CDCB-2E92-46C2-AB31-055B8240FD16}"/>
              </a:ext>
            </a:extLst>
          </p:cNvPr>
          <p:cNvSpPr txBox="1"/>
          <p:nvPr/>
        </p:nvSpPr>
        <p:spPr>
          <a:xfrm>
            <a:off x="6719358" y="2648554"/>
            <a:ext cx="1287532" cy="6617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700" dirty="0">
                <a:solidFill>
                  <a:srgbClr val="03045E"/>
                </a:solidFill>
                <a:latin typeface="Roboto Black"/>
                <a:ea typeface="Roboto Black"/>
              </a:rPr>
              <a:t>2026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6002247D-10D9-41B1-B38C-E10B586332AB}"/>
              </a:ext>
            </a:extLst>
          </p:cNvPr>
          <p:cNvSpPr txBox="1"/>
          <p:nvPr/>
        </p:nvSpPr>
        <p:spPr>
          <a:xfrm>
            <a:off x="9483989" y="4099305"/>
            <a:ext cx="1287532" cy="6617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700" dirty="0">
                <a:solidFill>
                  <a:srgbClr val="03045E"/>
                </a:solidFill>
                <a:latin typeface="Roboto Black"/>
                <a:ea typeface="Roboto Black"/>
              </a:rPr>
              <a:t>2027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5735EB03-7246-4977-AD4B-7C66A3F70D37}"/>
              </a:ext>
            </a:extLst>
          </p:cNvPr>
          <p:cNvSpPr txBox="1"/>
          <p:nvPr/>
        </p:nvSpPr>
        <p:spPr>
          <a:xfrm>
            <a:off x="3179268" y="4741731"/>
            <a:ext cx="2590800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протестировать продукт  на домашних животных </a:t>
            </a:r>
            <a:endParaRPr lang="en-GB" sz="1600" dirty="0">
              <a:solidFill>
                <a:srgbClr val="434343"/>
              </a:solidFill>
              <a:latin typeface="Roboto Black"/>
              <a:ea typeface="Roboto Black"/>
              <a:cs typeface="Roboto Black"/>
              <a:sym typeface="Roboto Black"/>
            </a:endParaRPr>
          </a:p>
          <a:p>
            <a:endParaRPr lang="ru-RU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EAC2759B-E7C9-4E7C-9832-AC1D0DA38E88}"/>
              </a:ext>
            </a:extLst>
          </p:cNvPr>
          <p:cNvSpPr txBox="1"/>
          <p:nvPr/>
        </p:nvSpPr>
        <p:spPr>
          <a:xfrm>
            <a:off x="5388789" y="2183109"/>
            <a:ext cx="40952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выход на маркетплейс, продажа товара для 1000 пользователей на сумму 2,5  млн. руб.</a:t>
            </a:r>
            <a:endParaRPr lang="en-GB" dirty="0">
              <a:solidFill>
                <a:srgbClr val="434343"/>
              </a:solidFill>
              <a:latin typeface="Roboto Black"/>
              <a:ea typeface="Roboto Black"/>
              <a:cs typeface="Roboto Black"/>
              <a:sym typeface="Roboto Black"/>
            </a:endParaRPr>
          </a:p>
          <a:p>
            <a:endParaRPr lang="ru-RU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D90E1C79-8BFE-41F6-93CC-65ECF710C56B}"/>
              </a:ext>
            </a:extLst>
          </p:cNvPr>
          <p:cNvSpPr txBox="1"/>
          <p:nvPr/>
        </p:nvSpPr>
        <p:spPr>
          <a:xfrm>
            <a:off x="8006890" y="4709234"/>
            <a:ext cx="402482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охват 10 регионов, усиленная работа над брендом проекта, выход на В2B рынок; выручка не менее 10 </a:t>
            </a:r>
            <a:r>
              <a:rPr lang="ru-RU" dirty="0" err="1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млн.руб</a:t>
            </a:r>
            <a:r>
              <a:rPr lang="ru-RU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 /год</a:t>
            </a:r>
            <a:endParaRPr lang="ru-RU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32EDCF9D-6D3A-4683-BCB4-7504D5A38174}"/>
              </a:ext>
            </a:extLst>
          </p:cNvPr>
          <p:cNvSpPr txBox="1"/>
          <p:nvPr/>
        </p:nvSpPr>
        <p:spPr>
          <a:xfrm>
            <a:off x="675847" y="2271981"/>
            <a:ext cx="20874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solidFill>
                  <a:srgbClr val="434343"/>
                </a:solidFill>
                <a:latin typeface="Roboto Black"/>
                <a:ea typeface="Roboto Black"/>
              </a:rPr>
              <a:t>доработка проекта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9"/>
          <p:cNvSpPr txBox="1"/>
          <p:nvPr/>
        </p:nvSpPr>
        <p:spPr>
          <a:xfrm>
            <a:off x="3219600" y="449330"/>
            <a:ext cx="5752800" cy="12002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>
              <a:buSzPts val="3700"/>
            </a:pPr>
            <a:r>
              <a:rPr lang="ru-RU" sz="6600" dirty="0">
                <a:solidFill>
                  <a:srgbClr val="03045E"/>
                </a:solidFill>
                <a:latin typeface="Roboto Black"/>
                <a:ea typeface="Roboto Black"/>
                <a:sym typeface="Roboto Black"/>
              </a:rPr>
              <a:t>КОМАНДА</a:t>
            </a:r>
            <a:endParaRPr sz="6600" dirty="0">
              <a:solidFill>
                <a:srgbClr val="03045E"/>
              </a:solidFill>
              <a:latin typeface="Roboto Black"/>
              <a:ea typeface="Roboto Black"/>
              <a:sym typeface="Roboto"/>
            </a:endParaRPr>
          </a:p>
        </p:txBody>
      </p:sp>
      <p:sp>
        <p:nvSpPr>
          <p:cNvPr id="143" name="Google Shape;143;p19"/>
          <p:cNvSpPr txBox="1"/>
          <p:nvPr/>
        </p:nvSpPr>
        <p:spPr>
          <a:xfrm>
            <a:off x="1381425" y="4419454"/>
            <a:ext cx="2352300" cy="18466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ru-RU" sz="18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Данилюк Матвей</a:t>
            </a:r>
            <a:endParaRPr sz="1200" dirty="0">
              <a:solidFill>
                <a:srgbClr val="434343"/>
              </a:solidFill>
            </a:endParaRPr>
          </a:p>
          <a:p>
            <a:endParaRPr sz="1800" dirty="0">
              <a:solidFill>
                <a:srgbClr val="434343"/>
              </a:solidFill>
              <a:latin typeface="Roboto Black"/>
              <a:ea typeface="Roboto Black"/>
              <a:cs typeface="Roboto Black"/>
              <a:sym typeface="Roboto Black"/>
            </a:endParaRPr>
          </a:p>
          <a:p>
            <a:r>
              <a:rPr lang="ru-RU" sz="18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Инженер-электронщик, Разработчик устройств</a:t>
            </a:r>
            <a:endParaRPr sz="1800" dirty="0">
              <a:solidFill>
                <a:srgbClr val="434343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147" name="Google Shape;147;p19"/>
          <p:cNvSpPr txBox="1"/>
          <p:nvPr/>
        </p:nvSpPr>
        <p:spPr>
          <a:xfrm>
            <a:off x="8834775" y="4419454"/>
            <a:ext cx="2601000" cy="18466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ru-RU" sz="1800" dirty="0">
                <a:solidFill>
                  <a:srgbClr val="434343"/>
                </a:solidFill>
                <a:latin typeface="Roboto Black"/>
                <a:ea typeface="Roboto Black"/>
                <a:sym typeface="Roboto Black"/>
              </a:rPr>
              <a:t>Сабиров Александр</a:t>
            </a:r>
            <a:endParaRPr sz="1200" dirty="0">
              <a:solidFill>
                <a:srgbClr val="434343"/>
              </a:solidFill>
            </a:endParaRPr>
          </a:p>
          <a:p>
            <a:endParaRPr sz="1800" dirty="0">
              <a:solidFill>
                <a:srgbClr val="434343"/>
              </a:solidFill>
              <a:latin typeface="Roboto Black"/>
              <a:ea typeface="Roboto Black"/>
              <a:cs typeface="Roboto Black"/>
              <a:sym typeface="Roboto Black"/>
            </a:endParaRPr>
          </a:p>
          <a:p>
            <a:r>
              <a:rPr lang="ru-RU" sz="18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Программист, Разработчик мобильного приложения</a:t>
            </a:r>
            <a:endParaRPr sz="1800" dirty="0">
              <a:solidFill>
                <a:srgbClr val="434343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148" name="Google Shape;148;p19"/>
          <p:cNvSpPr txBox="1"/>
          <p:nvPr/>
        </p:nvSpPr>
        <p:spPr>
          <a:xfrm>
            <a:off x="5250750" y="4419454"/>
            <a:ext cx="2067000" cy="18466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ru-RU" sz="18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Рангулов Никита</a:t>
            </a:r>
            <a:endParaRPr sz="1200" dirty="0">
              <a:solidFill>
                <a:srgbClr val="434343"/>
              </a:solidFill>
            </a:endParaRPr>
          </a:p>
          <a:p>
            <a:endParaRPr sz="1800" dirty="0">
              <a:solidFill>
                <a:srgbClr val="434343"/>
              </a:solidFill>
              <a:latin typeface="Roboto Black"/>
              <a:ea typeface="Roboto Black"/>
              <a:cs typeface="Roboto Black"/>
              <a:sym typeface="Roboto Black"/>
            </a:endParaRPr>
          </a:p>
          <a:p>
            <a:r>
              <a:rPr lang="ru-RU" sz="18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Руководитель проекта, идейный вдохновитель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9C9E54A5-CE73-42A5-B48A-D729442E88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6477" y="1941043"/>
            <a:ext cx="2315545" cy="2194428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7476" y="1955405"/>
            <a:ext cx="1826418" cy="219442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80137" y="1955405"/>
            <a:ext cx="2290886" cy="2194428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>
          <a:extLst>
            <a:ext uri="{FF2B5EF4-FFF2-40B4-BE49-F238E27FC236}">
              <a16:creationId xmlns:a16="http://schemas.microsoft.com/office/drawing/2014/main" xmlns="" id="{4699C7B1-7414-0749-E05B-2B90A38692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0">
            <a:extLst>
              <a:ext uri="{FF2B5EF4-FFF2-40B4-BE49-F238E27FC236}">
                <a16:creationId xmlns:a16="http://schemas.microsoft.com/office/drawing/2014/main" xmlns="" id="{9DF30116-061C-42D2-7F55-FA9EFFB93D70}"/>
              </a:ext>
            </a:extLst>
          </p:cNvPr>
          <p:cNvSpPr txBox="1"/>
          <p:nvPr/>
        </p:nvSpPr>
        <p:spPr>
          <a:xfrm>
            <a:off x="343200" y="358993"/>
            <a:ext cx="5752800" cy="75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SzPts val="3700"/>
            </a:pPr>
            <a:r>
              <a:rPr lang="ru-RU" sz="3700" dirty="0">
                <a:solidFill>
                  <a:srgbClr val="03045E"/>
                </a:solidFill>
                <a:latin typeface="Roboto Black"/>
                <a:ea typeface="Roboto Black"/>
                <a:sym typeface="Roboto Black"/>
              </a:rPr>
              <a:t>ЗАПРОС</a:t>
            </a:r>
            <a:endParaRPr sz="3700" dirty="0">
              <a:solidFill>
                <a:srgbClr val="03045E"/>
              </a:solidFill>
              <a:latin typeface="Roboto Black"/>
              <a:ea typeface="Roboto Black"/>
              <a:sym typeface="Roboto"/>
            </a:endParaRPr>
          </a:p>
        </p:txBody>
      </p:sp>
      <p:sp>
        <p:nvSpPr>
          <p:cNvPr id="157" name="Google Shape;157;p20">
            <a:extLst>
              <a:ext uri="{FF2B5EF4-FFF2-40B4-BE49-F238E27FC236}">
                <a16:creationId xmlns:a16="http://schemas.microsoft.com/office/drawing/2014/main" xmlns="" id="{F69EBE11-08EC-E973-B239-7AADFCEC980C}"/>
              </a:ext>
            </a:extLst>
          </p:cNvPr>
          <p:cNvSpPr txBox="1"/>
          <p:nvPr/>
        </p:nvSpPr>
        <p:spPr>
          <a:xfrm>
            <a:off x="1913700" y="2383193"/>
            <a:ext cx="8364600" cy="22159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/>
            <a:r>
              <a:rPr lang="ru-RU" sz="44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Ищем финансирование в размере </a:t>
            </a:r>
            <a:r>
              <a:rPr lang="ru-RU" sz="4400" dirty="0">
                <a:solidFill>
                  <a:srgbClr val="C00000"/>
                </a:solidFill>
                <a:latin typeface="Roboto Black"/>
                <a:ea typeface="Roboto Black"/>
                <a:cs typeface="Roboto Black"/>
                <a:sym typeface="Roboto Black"/>
              </a:rPr>
              <a:t>1 МИЛЛИОНА РУБЛЕЙ</a:t>
            </a:r>
          </a:p>
        </p:txBody>
      </p:sp>
    </p:spTree>
    <p:extLst>
      <p:ext uri="{BB962C8B-B14F-4D97-AF65-F5344CB8AC3E}">
        <p14:creationId xmlns:p14="http://schemas.microsoft.com/office/powerpoint/2010/main" val="7135704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1"/>
          <p:cNvSpPr txBox="1"/>
          <p:nvPr/>
        </p:nvSpPr>
        <p:spPr>
          <a:xfrm>
            <a:off x="360000" y="1361635"/>
            <a:ext cx="5752800" cy="2816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SzPts val="3700"/>
            </a:pPr>
            <a:r>
              <a:rPr lang="ru-RU" sz="3600" dirty="0">
                <a:solidFill>
                  <a:srgbClr val="03045E"/>
                </a:solidFill>
                <a:latin typeface="Roboto Black"/>
                <a:ea typeface="Roboto Black"/>
                <a:sym typeface="Roboto Black"/>
              </a:rPr>
              <a:t>АКСЕЛЕРАТОР</a:t>
            </a:r>
            <a:endParaRPr sz="3600" dirty="0">
              <a:solidFill>
                <a:srgbClr val="03045E"/>
              </a:solidFill>
              <a:latin typeface="Roboto Black"/>
              <a:ea typeface="Roboto Black"/>
              <a:sym typeface="Roboto Black"/>
            </a:endParaRPr>
          </a:p>
          <a:p>
            <a:pPr>
              <a:buSzPts val="3700"/>
            </a:pPr>
            <a:r>
              <a:rPr lang="ru-RU" sz="3600" dirty="0">
                <a:solidFill>
                  <a:srgbClr val="03045E"/>
                </a:solidFill>
                <a:latin typeface="Roboto Black"/>
                <a:ea typeface="Roboto Black"/>
                <a:sym typeface="Roboto Black"/>
              </a:rPr>
              <a:t>ПЕРМСКОГО ПОЛИТЕХА</a:t>
            </a:r>
            <a:endParaRPr sz="3600" dirty="0">
              <a:solidFill>
                <a:srgbClr val="03045E"/>
              </a:solidFill>
              <a:latin typeface="Roboto Black"/>
              <a:ea typeface="Roboto Black"/>
              <a:sym typeface="Roboto Black"/>
            </a:endParaRPr>
          </a:p>
          <a:p>
            <a:pPr>
              <a:buSzPts val="3500"/>
            </a:pPr>
            <a:endParaRPr sz="3500" b="1" dirty="0">
              <a:solidFill>
                <a:srgbClr val="2A4BA0"/>
              </a:solidFill>
              <a:latin typeface="Roboto"/>
              <a:ea typeface="Roboto"/>
              <a:cs typeface="Roboto"/>
              <a:sym typeface="Roboto"/>
            </a:endParaRPr>
          </a:p>
          <a:p>
            <a:r>
              <a:rPr lang="ru-RU" sz="3200" b="1" dirty="0">
                <a:solidFill>
                  <a:srgbClr val="E14D3C"/>
                </a:solidFill>
                <a:latin typeface="Roboto"/>
                <a:ea typeface="Roboto"/>
                <a:cs typeface="Roboto"/>
                <a:sym typeface="Roboto"/>
              </a:rPr>
              <a:t>Спасибо за внимание!</a:t>
            </a:r>
            <a:endParaRPr sz="3200" b="1" dirty="0">
              <a:solidFill>
                <a:srgbClr val="E14D3C"/>
              </a:solidFill>
              <a:latin typeface="Roboto"/>
              <a:ea typeface="Roboto"/>
              <a:cs typeface="Roboto"/>
              <a:sym typeface="Roboto"/>
            </a:endParaRPr>
          </a:p>
          <a:p>
            <a:endParaRPr sz="1600" b="1" dirty="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endParaRPr sz="1600" b="1" dirty="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67" name="Google Shape;167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0000" y="124856"/>
            <a:ext cx="1400577" cy="1091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21"/>
          <p:cNvPicPr preferRelativeResize="0"/>
          <p:nvPr/>
        </p:nvPicPr>
        <p:blipFill rotWithShape="1">
          <a:blip r:embed="rId4">
            <a:alphaModFix/>
          </a:blip>
          <a:srcRect t="109" b="109"/>
          <a:stretch/>
        </p:blipFill>
        <p:spPr>
          <a:xfrm>
            <a:off x="4063495" y="963049"/>
            <a:ext cx="8128505" cy="58949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514</TotalTime>
  <Words>325</Words>
  <Application>Microsoft Office PowerPoint</Application>
  <PresentationFormat>Широкоэкранный</PresentationFormat>
  <Paragraphs>96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Roboto</vt:lpstr>
      <vt:lpstr>Calibri</vt:lpstr>
      <vt:lpstr>Roboto Black</vt:lpstr>
      <vt:lpstr>Arial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Сабиров Александр</cp:lastModifiedBy>
  <cp:revision>47</cp:revision>
  <dcterms:created xsi:type="dcterms:W3CDTF">2022-10-14T05:19:08Z</dcterms:created>
  <dcterms:modified xsi:type="dcterms:W3CDTF">2024-12-06T19:38:47Z</dcterms:modified>
</cp:coreProperties>
</file>