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85" r:id="rId4"/>
  </p:sldMasterIdLst>
  <p:notesMasterIdLst>
    <p:notesMasterId r:id="rId20"/>
  </p:notesMasterIdLst>
  <p:handoutMasterIdLst>
    <p:handoutMasterId r:id="rId21"/>
  </p:handoutMasterIdLst>
  <p:sldIdLst>
    <p:sldId id="356" r:id="rId5"/>
    <p:sldId id="351" r:id="rId6"/>
    <p:sldId id="257" r:id="rId7"/>
    <p:sldId id="350" r:id="rId8"/>
    <p:sldId id="284" r:id="rId9"/>
    <p:sldId id="358" r:id="rId10"/>
    <p:sldId id="344" r:id="rId11"/>
    <p:sldId id="285" r:id="rId12"/>
    <p:sldId id="360" r:id="rId13"/>
    <p:sldId id="359" r:id="rId14"/>
    <p:sldId id="354" r:id="rId15"/>
    <p:sldId id="347" r:id="rId16"/>
    <p:sldId id="361" r:id="rId17"/>
    <p:sldId id="357" r:id="rId18"/>
    <p:sldId id="362" r:id="rId19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5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7EC"/>
    <a:srgbClr val="CDCAD8"/>
    <a:srgbClr val="DDE7F3"/>
    <a:srgbClr val="D1F2F7"/>
    <a:srgbClr val="DDD9DA"/>
    <a:srgbClr val="FFFFFF"/>
    <a:srgbClr val="EDEFF7"/>
    <a:srgbClr val="D0D1D9"/>
    <a:srgbClr val="F6F9FF"/>
    <a:srgbClr val="1919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055" autoAdjust="0"/>
    <p:restoredTop sz="94634" autoAdjust="0"/>
  </p:normalViewPr>
  <p:slideViewPr>
    <p:cSldViewPr snapToGrid="0">
      <p:cViewPr varScale="1">
        <p:scale>
          <a:sx n="71" d="100"/>
          <a:sy n="71" d="100"/>
        </p:scale>
        <p:origin x="456" y="66"/>
      </p:cViewPr>
      <p:guideLst>
        <p:guide pos="3840"/>
        <p:guide orient="horz" pos="256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3774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BB34BA13-528E-40CA-A739-95DF122BF70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FE46EA5-C118-48CC-A852-F5711FB4A0B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08DB04-3DB0-4671-9C83-B487964E3ECD}" type="datetime1">
              <a:rPr lang="ru-RU" smtClean="0"/>
              <a:t>01.03.2024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C855997-FEFB-4E77-ADC1-F1BD603CDE4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CEE1D70-CB29-4BE2-BC47-1FF91EC1810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930579-E4A2-4DDD-B18D-FA918F581E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070380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70356E-CA44-48CD-AF12-31AB2C54D968}" type="datetime1">
              <a:rPr lang="ru-RU" smtClean="0"/>
              <a:pPr/>
              <a:t>01.03.2024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767E557C-9E66-43F1-9F87-179A985BA47D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2932136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67E557C-9E66-43F1-9F87-179A985BA47D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36560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67E557C-9E66-43F1-9F87-179A985BA47D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09405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67E557C-9E66-43F1-9F87-179A985BA47D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80237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67E557C-9E66-43F1-9F87-179A985BA47D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89181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67E557C-9E66-43F1-9F87-179A985BA47D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73771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67E557C-9E66-43F1-9F87-179A985BA47D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10776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67E557C-9E66-43F1-9F87-179A985BA47D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73125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67E557C-9E66-43F1-9F87-179A985BA47D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24534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67E557C-9E66-43F1-9F87-179A985BA47D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18762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67E557C-9E66-43F1-9F87-179A985BA47D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23528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67E557C-9E66-43F1-9F87-179A985BA47D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85616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67E557C-9E66-43F1-9F87-179A985BA47D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28038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67E557C-9E66-43F1-9F87-179A985BA47D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47266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67E557C-9E66-43F1-9F87-179A985BA47D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70016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67E557C-9E66-43F1-9F87-179A985BA47D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15140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">
            <a:extLst>
              <a:ext uri="{FF2B5EF4-FFF2-40B4-BE49-F238E27FC236}">
                <a16:creationId xmlns:a16="http://schemas.microsoft.com/office/drawing/2014/main" id="{F9512BDE-EEA0-404B-8D45-8AA93D61DABC}"/>
              </a:ext>
            </a:extLst>
          </p:cNvPr>
          <p:cNvSpPr/>
          <p:nvPr userDrawn="1"/>
        </p:nvSpPr>
        <p:spPr>
          <a:xfrm flipH="1">
            <a:off x="-1" y="4450188"/>
            <a:ext cx="12192000" cy="240781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0" tIns="0" rIns="0" bIns="0" rtlCol="0" anchor="ctr"/>
          <a:lstStyle/>
          <a:p>
            <a:pPr rtl="0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ru-RU" sz="1600" noProof="0"/>
          </a:p>
        </p:txBody>
      </p:sp>
      <p:sp>
        <p:nvSpPr>
          <p:cNvPr id="11" name="Прямоугольник">
            <a:extLst>
              <a:ext uri="{FF2B5EF4-FFF2-40B4-BE49-F238E27FC236}">
                <a16:creationId xmlns:a16="http://schemas.microsoft.com/office/drawing/2014/main" id="{E1223535-0F2F-6340-80B9-0B5D9364A13F}"/>
              </a:ext>
            </a:extLst>
          </p:cNvPr>
          <p:cNvSpPr/>
          <p:nvPr userDrawn="1"/>
        </p:nvSpPr>
        <p:spPr>
          <a:xfrm>
            <a:off x="635000" y="633875"/>
            <a:ext cx="10922000" cy="5590250"/>
          </a:xfrm>
          <a:prstGeom prst="rect">
            <a:avLst/>
          </a:prstGeom>
          <a:solidFill>
            <a:srgbClr val="F6F9FF"/>
          </a:solidFill>
          <a:ln w="12700">
            <a:noFill/>
            <a:miter lim="400000"/>
          </a:ln>
          <a:effectLst>
            <a:outerShdw blurRad="254000" dist="25400" dir="2700000" rotWithShape="0">
              <a:srgbClr val="1F2125">
                <a:alpha val="15000"/>
              </a:srgbClr>
            </a:outerShdw>
          </a:effectLst>
        </p:spPr>
        <p:txBody>
          <a:bodyPr lIns="0" tIns="0" rIns="0" bIns="0" rtlCol="0" anchor="ctr"/>
          <a:lstStyle/>
          <a:p>
            <a:pPr rtl="0">
              <a:defRPr sz="3200" b="0">
                <a:solidFill>
                  <a:srgbClr val="E8ECF2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ru-RU" sz="1600" noProof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8000" cap="all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723584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">
            <a:extLst>
              <a:ext uri="{FF2B5EF4-FFF2-40B4-BE49-F238E27FC236}">
                <a16:creationId xmlns:a16="http://schemas.microsoft.com/office/drawing/2014/main" id="{2773E1D8-C87F-EE46-8284-575DCA498E81}"/>
              </a:ext>
            </a:extLst>
          </p:cNvPr>
          <p:cNvSpPr/>
          <p:nvPr userDrawn="1"/>
        </p:nvSpPr>
        <p:spPr>
          <a:xfrm>
            <a:off x="635000" y="633875"/>
            <a:ext cx="10922000" cy="5590250"/>
          </a:xfrm>
          <a:prstGeom prst="rect">
            <a:avLst/>
          </a:prstGeom>
          <a:solidFill>
            <a:srgbClr val="F6F9FF"/>
          </a:solidFill>
          <a:ln w="12700">
            <a:noFill/>
            <a:miter lim="400000"/>
          </a:ln>
          <a:effectLst>
            <a:outerShdw blurRad="254000" dist="25400" dir="2700000" rotWithShape="0">
              <a:srgbClr val="1F2125">
                <a:alpha val="15000"/>
              </a:srgbClr>
            </a:outerShdw>
          </a:effectLst>
        </p:spPr>
        <p:txBody>
          <a:bodyPr lIns="0" tIns="0" rIns="0" bIns="0" rtlCol="0" anchor="ctr"/>
          <a:lstStyle/>
          <a:p>
            <a:pPr rtl="0">
              <a:defRPr sz="3200" b="0">
                <a:solidFill>
                  <a:srgbClr val="E8ECF2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ru-RU" sz="1600" noProof="0"/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1097280" y="2343884"/>
            <a:ext cx="10058400" cy="3760891"/>
          </a:xfrm>
          <a:noFill/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C429A40D-770E-C144-A5B5-6A4442C09C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280" y="942871"/>
            <a:ext cx="10058400" cy="12893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cap="all" baseline="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4324070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видео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">
            <a:extLst>
              <a:ext uri="{FF2B5EF4-FFF2-40B4-BE49-F238E27FC236}">
                <a16:creationId xmlns:a16="http://schemas.microsoft.com/office/drawing/2014/main" id="{202A34A5-A029-A246-82C6-D288185EB396}"/>
              </a:ext>
            </a:extLst>
          </p:cNvPr>
          <p:cNvSpPr/>
          <p:nvPr userDrawn="1"/>
        </p:nvSpPr>
        <p:spPr>
          <a:xfrm flipH="1">
            <a:off x="0" y="0"/>
            <a:ext cx="3351057" cy="6858000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0" tIns="0" rIns="0" bIns="0" rtlCol="0" anchor="ctr"/>
          <a:lstStyle/>
          <a:p>
            <a:pPr rtl="0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ru-RU" sz="1600" noProof="0"/>
          </a:p>
        </p:txBody>
      </p:sp>
      <p:sp>
        <p:nvSpPr>
          <p:cNvPr id="13" name="Прямоугольник">
            <a:extLst>
              <a:ext uri="{FF2B5EF4-FFF2-40B4-BE49-F238E27FC236}">
                <a16:creationId xmlns:a16="http://schemas.microsoft.com/office/drawing/2014/main" id="{2773E1D8-C87F-EE46-8284-575DCA498E81}"/>
              </a:ext>
            </a:extLst>
          </p:cNvPr>
          <p:cNvSpPr/>
          <p:nvPr userDrawn="1"/>
        </p:nvSpPr>
        <p:spPr>
          <a:xfrm>
            <a:off x="635000" y="633875"/>
            <a:ext cx="10922000" cy="5590250"/>
          </a:xfrm>
          <a:prstGeom prst="rect">
            <a:avLst/>
          </a:prstGeom>
          <a:solidFill>
            <a:srgbClr val="F6F9FF"/>
          </a:solidFill>
          <a:ln w="12700">
            <a:noFill/>
            <a:miter lim="400000"/>
          </a:ln>
          <a:effectLst>
            <a:outerShdw blurRad="254000" dist="25400" dir="2700000" rotWithShape="0">
              <a:srgbClr val="1F2125">
                <a:alpha val="15000"/>
              </a:srgbClr>
            </a:outerShdw>
          </a:effectLst>
        </p:spPr>
        <p:txBody>
          <a:bodyPr lIns="0" tIns="0" rIns="0" bIns="0" rtlCol="0" anchor="ctr"/>
          <a:lstStyle/>
          <a:p>
            <a:pPr rtl="0">
              <a:defRPr sz="3200" b="0">
                <a:solidFill>
                  <a:srgbClr val="E8ECF2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ru-RU" sz="1600" noProof="0"/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1097280" y="2459736"/>
            <a:ext cx="9912096" cy="3760891"/>
          </a:xfrm>
          <a:solidFill>
            <a:schemeClr val="bg1"/>
          </a:solidFill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 rtl="0"/>
            <a:r>
              <a:rPr lang="ru-RU" noProof="0"/>
              <a:t>Щелкните, чтобы добавить видео</a:t>
            </a: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C429A40D-770E-C144-A5B5-6A4442C09C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280" y="942871"/>
            <a:ext cx="10058400" cy="12893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cap="all" baseline="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6645832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манда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">
            <a:extLst>
              <a:ext uri="{FF2B5EF4-FFF2-40B4-BE49-F238E27FC236}">
                <a16:creationId xmlns:a16="http://schemas.microsoft.com/office/drawing/2014/main" id="{35FB147F-5DC4-B24C-B8CB-D3DA74290381}"/>
              </a:ext>
            </a:extLst>
          </p:cNvPr>
          <p:cNvSpPr/>
          <p:nvPr userDrawn="1"/>
        </p:nvSpPr>
        <p:spPr>
          <a:xfrm>
            <a:off x="1" y="3429000"/>
            <a:ext cx="12192000" cy="3429000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0" tIns="0" rIns="0" bIns="0" rtlCol="0" anchor="ctr"/>
          <a:lstStyle/>
          <a:p>
            <a:pPr rtl="0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ru-RU" sz="1600" noProof="0"/>
          </a:p>
        </p:txBody>
      </p:sp>
      <p:sp>
        <p:nvSpPr>
          <p:cNvPr id="10" name="Прямоугольник">
            <a:extLst>
              <a:ext uri="{FF2B5EF4-FFF2-40B4-BE49-F238E27FC236}">
                <a16:creationId xmlns:a16="http://schemas.microsoft.com/office/drawing/2014/main" id="{A400A9BD-AA60-E24D-9FC2-722758C8C933}"/>
              </a:ext>
            </a:extLst>
          </p:cNvPr>
          <p:cNvSpPr/>
          <p:nvPr userDrawn="1"/>
        </p:nvSpPr>
        <p:spPr>
          <a:xfrm>
            <a:off x="635000" y="633875"/>
            <a:ext cx="10922000" cy="5590250"/>
          </a:xfrm>
          <a:prstGeom prst="rect">
            <a:avLst/>
          </a:prstGeom>
          <a:solidFill>
            <a:srgbClr val="F6F9FF"/>
          </a:solidFill>
          <a:ln w="12700">
            <a:noFill/>
            <a:miter lim="400000"/>
          </a:ln>
          <a:effectLst>
            <a:outerShdw blurRad="254000" dist="25400" dir="2700000" rotWithShape="0">
              <a:srgbClr val="1F2125">
                <a:alpha val="15000"/>
              </a:srgbClr>
            </a:outerShdw>
          </a:effectLst>
        </p:spPr>
        <p:txBody>
          <a:bodyPr lIns="0" tIns="0" rIns="0" bIns="0" rtlCol="0" anchor="ctr"/>
          <a:lstStyle/>
          <a:p>
            <a:pPr rtl="0">
              <a:defRPr sz="3200" b="0">
                <a:solidFill>
                  <a:srgbClr val="E8ECF2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ru-RU" sz="1600" noProof="0"/>
          </a:p>
        </p:txBody>
      </p:sp>
      <p:sp>
        <p:nvSpPr>
          <p:cNvPr id="19" name="Рисунок 3">
            <a:extLst>
              <a:ext uri="{FF2B5EF4-FFF2-40B4-BE49-F238E27FC236}">
                <a16:creationId xmlns:a16="http://schemas.microsoft.com/office/drawing/2014/main" id="{B9308E97-4F89-394E-856A-5B4EFCB2E73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97279" y="2163331"/>
            <a:ext cx="2919413" cy="2919413"/>
          </a:xfrm>
          <a:solidFill>
            <a:srgbClr val="EDEFF7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0" name="Рисунок 3">
            <a:extLst>
              <a:ext uri="{FF2B5EF4-FFF2-40B4-BE49-F238E27FC236}">
                <a16:creationId xmlns:a16="http://schemas.microsoft.com/office/drawing/2014/main" id="{A50BECA0-8817-964B-AEDB-A45669684C3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659186" y="2163331"/>
            <a:ext cx="2919413" cy="2919413"/>
          </a:xfrm>
          <a:solidFill>
            <a:srgbClr val="EDEFF7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1" name="Рисунок 3">
            <a:extLst>
              <a:ext uri="{FF2B5EF4-FFF2-40B4-BE49-F238E27FC236}">
                <a16:creationId xmlns:a16="http://schemas.microsoft.com/office/drawing/2014/main" id="{EF399F4D-B67A-4C4B-BCF3-36FE110603F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221093" y="2163331"/>
            <a:ext cx="2919413" cy="2919413"/>
          </a:xfrm>
          <a:solidFill>
            <a:srgbClr val="EDEFF7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2" name="Текст 3">
            <a:extLst>
              <a:ext uri="{FF2B5EF4-FFF2-40B4-BE49-F238E27FC236}">
                <a16:creationId xmlns:a16="http://schemas.microsoft.com/office/drawing/2014/main" id="{08305C84-E25F-EC49-8F2B-4C0181FD3ABF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097279" y="5257321"/>
            <a:ext cx="2919413" cy="583534"/>
          </a:xfrm>
        </p:spPr>
        <p:txBody>
          <a:bodyPr lIns="91440" rIns="91440" rtlCol="0"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/>
              <a:t>Место для имени</a:t>
            </a:r>
          </a:p>
        </p:txBody>
      </p:sp>
      <p:sp>
        <p:nvSpPr>
          <p:cNvPr id="23" name="Текст 3">
            <a:extLst>
              <a:ext uri="{FF2B5EF4-FFF2-40B4-BE49-F238E27FC236}">
                <a16:creationId xmlns:a16="http://schemas.microsoft.com/office/drawing/2014/main" id="{A57A1FCE-E6BF-3747-9D43-42DBA6656EC0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4666773" y="5257321"/>
            <a:ext cx="2919413" cy="583534"/>
          </a:xfrm>
        </p:spPr>
        <p:txBody>
          <a:bodyPr lIns="91440" rIns="91440" rtlCol="0"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/>
              <a:t>Место для имени</a:t>
            </a:r>
          </a:p>
        </p:txBody>
      </p:sp>
      <p:sp>
        <p:nvSpPr>
          <p:cNvPr id="24" name="Текст 3">
            <a:extLst>
              <a:ext uri="{FF2B5EF4-FFF2-40B4-BE49-F238E27FC236}">
                <a16:creationId xmlns:a16="http://schemas.microsoft.com/office/drawing/2014/main" id="{5B4B74C8-96E7-684F-91B9-8CE56CD10F1E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8236267" y="5257321"/>
            <a:ext cx="2919413" cy="583534"/>
          </a:xfrm>
        </p:spPr>
        <p:txBody>
          <a:bodyPr lIns="91440" rIns="91440" rtlCol="0"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/>
              <a:t>Место для имени</a:t>
            </a:r>
          </a:p>
        </p:txBody>
      </p:sp>
      <p:sp>
        <p:nvSpPr>
          <p:cNvPr id="25" name="Заголовок 1">
            <a:extLst>
              <a:ext uri="{FF2B5EF4-FFF2-40B4-BE49-F238E27FC236}">
                <a16:creationId xmlns:a16="http://schemas.microsoft.com/office/drawing/2014/main" id="{D522564E-B348-544F-A8E5-CFCAFA48B5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280" y="1268337"/>
            <a:ext cx="10058400" cy="5875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cap="all" baseline="0"/>
            </a:lvl1pPr>
          </a:lstStyle>
          <a:p>
            <a:pPr rtl="0"/>
            <a:r>
              <a:rPr lang="ru-RU" noProof="0"/>
              <a:t>ЩЕЛКНИТЕ, ЧТОБЫ ИЗМЕНИТЬ СТИЛЬ ОБРАЗЦА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4188907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Объект и изображение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">
            <a:extLst>
              <a:ext uri="{FF2B5EF4-FFF2-40B4-BE49-F238E27FC236}">
                <a16:creationId xmlns:a16="http://schemas.microsoft.com/office/drawing/2014/main" id="{05BFC727-5650-B049-AA2A-2511C08FB35B}"/>
              </a:ext>
            </a:extLst>
          </p:cNvPr>
          <p:cNvSpPr/>
          <p:nvPr userDrawn="1"/>
        </p:nvSpPr>
        <p:spPr>
          <a:xfrm flipH="1">
            <a:off x="0" y="0"/>
            <a:ext cx="1195754" cy="6858000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0" tIns="0" rIns="0" bIns="0" rtlCol="0" anchor="ctr"/>
          <a:lstStyle/>
          <a:p>
            <a:pPr rtl="0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ru-RU" sz="1600" noProof="0"/>
          </a:p>
        </p:txBody>
      </p:sp>
      <p:sp>
        <p:nvSpPr>
          <p:cNvPr id="6" name="Прямоугольник">
            <a:extLst>
              <a:ext uri="{FF2B5EF4-FFF2-40B4-BE49-F238E27FC236}">
                <a16:creationId xmlns:a16="http://schemas.microsoft.com/office/drawing/2014/main" id="{E700C598-C823-744D-BE16-5114B7625057}"/>
              </a:ext>
            </a:extLst>
          </p:cNvPr>
          <p:cNvSpPr/>
          <p:nvPr userDrawn="1"/>
        </p:nvSpPr>
        <p:spPr>
          <a:xfrm>
            <a:off x="635000" y="633875"/>
            <a:ext cx="10922000" cy="5590250"/>
          </a:xfrm>
          <a:prstGeom prst="rect">
            <a:avLst/>
          </a:prstGeom>
          <a:solidFill>
            <a:srgbClr val="F6F9FF"/>
          </a:solidFill>
          <a:ln w="12700">
            <a:noFill/>
            <a:miter lim="400000"/>
          </a:ln>
          <a:effectLst>
            <a:outerShdw blurRad="254000" dist="25400" dir="2700000" rotWithShape="0">
              <a:srgbClr val="1F2125">
                <a:alpha val="15000"/>
              </a:srgbClr>
            </a:outerShdw>
          </a:effectLst>
        </p:spPr>
        <p:txBody>
          <a:bodyPr lIns="0" tIns="0" rIns="0" bIns="0" rtlCol="0" anchor="ctr"/>
          <a:lstStyle/>
          <a:p>
            <a:pPr rtl="0">
              <a:defRPr sz="3200" b="0">
                <a:solidFill>
                  <a:srgbClr val="E8ECF2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ru-RU" sz="1600" noProof="0"/>
          </a:p>
        </p:txBody>
      </p:sp>
      <p:sp>
        <p:nvSpPr>
          <p:cNvPr id="10" name="Рисунок 8">
            <a:extLst>
              <a:ext uri="{FF2B5EF4-FFF2-40B4-BE49-F238E27FC236}">
                <a16:creationId xmlns:a16="http://schemas.microsoft.com/office/drawing/2014/main" id="{21BED569-C9C5-8F4D-A42A-ED4914579D6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924550" y="633875"/>
            <a:ext cx="5632450" cy="5591175"/>
          </a:xfrm>
          <a:solidFill>
            <a:schemeClr val="tx2"/>
          </a:solidFill>
        </p:spPr>
        <p:txBody>
          <a:bodyPr rtlCol="0"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ACB6E588-2EB7-9A41-A93A-7757596EF9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280" y="942870"/>
            <a:ext cx="4157296" cy="12927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cap="all" baseline="0"/>
            </a:lvl1pPr>
          </a:lstStyle>
          <a:p>
            <a:pPr rtl="0"/>
            <a:r>
              <a:rPr lang="ru-RU" noProof="0"/>
              <a:t>Место для заголовка</a:t>
            </a:r>
          </a:p>
        </p:txBody>
      </p:sp>
      <p:sp>
        <p:nvSpPr>
          <p:cNvPr id="12" name="Объект 3">
            <a:extLst>
              <a:ext uri="{FF2B5EF4-FFF2-40B4-BE49-F238E27FC236}">
                <a16:creationId xmlns:a16="http://schemas.microsoft.com/office/drawing/2014/main" id="{A6C0FE70-F6BB-3D40-AD3C-E704CABE499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097280" y="2281657"/>
            <a:ext cx="4157296" cy="3633471"/>
          </a:xfrm>
        </p:spPr>
        <p:txBody>
          <a:bodyPr rtlCol="0">
            <a:normAutofit/>
          </a:bodyPr>
          <a:lstStyle>
            <a:lvl1pPr marL="0" indent="0">
              <a:buClr>
                <a:schemeClr val="tx1"/>
              </a:buClr>
              <a:buNone/>
              <a:defRPr sz="1600">
                <a:solidFill>
                  <a:schemeClr val="tx1"/>
                </a:solidFill>
              </a:defRPr>
            </a:lvl1pPr>
            <a:lvl2pPr marL="201168" indent="0">
              <a:buClr>
                <a:schemeClr val="tx1"/>
              </a:buClr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2pPr>
            <a:lvl3pPr marL="384048" indent="0">
              <a:buClr>
                <a:schemeClr val="tx1"/>
              </a:buClr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3pPr>
            <a:lvl4pPr marL="566928" indent="0">
              <a:buClr>
                <a:schemeClr val="tx1"/>
              </a:buClr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4pPr>
            <a:lvl5pPr marL="749808" indent="0">
              <a:buClr>
                <a:schemeClr val="tx1"/>
              </a:buClr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701714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Цитат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CEBC4AD-72B1-44BD-8B1E-1B3FF4657B2F}" type="datetime1">
              <a:rPr lang="ru-RU" noProof="0" smtClean="0"/>
              <a:t>01.03.2024</a:t>
            </a:fld>
            <a:endParaRPr lang="ru-RU" noProof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4" name="Номер слайда 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5" name="Прямоугольник">
            <a:extLst>
              <a:ext uri="{FF2B5EF4-FFF2-40B4-BE49-F238E27FC236}">
                <a16:creationId xmlns:a16="http://schemas.microsoft.com/office/drawing/2014/main" id="{0AB10FFC-D586-994D-8D3D-F4042255CB72}"/>
              </a:ext>
            </a:extLst>
          </p:cNvPr>
          <p:cNvSpPr/>
          <p:nvPr userDrawn="1"/>
        </p:nvSpPr>
        <p:spPr>
          <a:xfrm flipH="1"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0" tIns="0" rIns="0" bIns="0" rtlCol="0" anchor="ctr"/>
          <a:lstStyle/>
          <a:p>
            <a:pPr rtl="0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ru-RU" sz="1600" noProof="0"/>
          </a:p>
        </p:txBody>
      </p:sp>
      <p:sp>
        <p:nvSpPr>
          <p:cNvPr id="6" name="Прямоугольник">
            <a:extLst>
              <a:ext uri="{FF2B5EF4-FFF2-40B4-BE49-F238E27FC236}">
                <a16:creationId xmlns:a16="http://schemas.microsoft.com/office/drawing/2014/main" id="{C7B0C08A-E831-D242-B2CE-2DEB004F982F}"/>
              </a:ext>
            </a:extLst>
          </p:cNvPr>
          <p:cNvSpPr/>
          <p:nvPr userDrawn="1"/>
        </p:nvSpPr>
        <p:spPr>
          <a:xfrm>
            <a:off x="635000" y="633875"/>
            <a:ext cx="10922000" cy="5590250"/>
          </a:xfrm>
          <a:prstGeom prst="rect">
            <a:avLst/>
          </a:prstGeom>
          <a:solidFill>
            <a:srgbClr val="F6F9FF"/>
          </a:solidFill>
          <a:ln w="12700">
            <a:noFill/>
            <a:miter lim="400000"/>
          </a:ln>
          <a:effectLst>
            <a:outerShdw blurRad="254000" dist="25400" dir="2700000" rotWithShape="0">
              <a:srgbClr val="1F2125">
                <a:alpha val="15000"/>
              </a:srgbClr>
            </a:outerShdw>
          </a:effectLst>
        </p:spPr>
        <p:txBody>
          <a:bodyPr lIns="0" tIns="0" rIns="0" bIns="0" rtlCol="0" anchor="ctr"/>
          <a:lstStyle/>
          <a:p>
            <a:pPr rtl="0">
              <a:defRPr sz="3200" b="0">
                <a:solidFill>
                  <a:srgbClr val="E8ECF2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ru-RU" sz="1600" noProof="0"/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105C2191-88F7-4148-96FD-E129F707E038}"/>
              </a:ext>
            </a:extLst>
          </p:cNvPr>
          <p:cNvCxnSpPr/>
          <p:nvPr userDrawn="1"/>
        </p:nvCxnSpPr>
        <p:spPr>
          <a:xfrm>
            <a:off x="6818393" y="999565"/>
            <a:ext cx="0" cy="485887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1FB2196-E251-5A40-86F7-6092CEBFA1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5000" y="3135207"/>
            <a:ext cx="5460992" cy="5875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4800" cap="all" baseline="0"/>
            </a:lvl1pPr>
          </a:lstStyle>
          <a:p>
            <a:pPr rtl="0"/>
            <a:r>
              <a:rPr lang="ru-RU" noProof="0"/>
              <a:t>Место для заголовка</a:t>
            </a:r>
          </a:p>
        </p:txBody>
      </p:sp>
      <p:sp>
        <p:nvSpPr>
          <p:cNvPr id="12" name="Объект 3">
            <a:extLst>
              <a:ext uri="{FF2B5EF4-FFF2-40B4-BE49-F238E27FC236}">
                <a16:creationId xmlns:a16="http://schemas.microsoft.com/office/drawing/2014/main" id="{C2FACD1B-0D9C-A547-98A0-D66C341D3D7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7540794" y="831286"/>
            <a:ext cx="4016206" cy="5195425"/>
          </a:xfrm>
        </p:spPr>
        <p:txBody>
          <a:bodyPr rtlCol="0" anchor="ctr">
            <a:normAutofit/>
          </a:bodyPr>
          <a:lstStyle>
            <a:lvl1pPr marL="342900" indent="-342900">
              <a:buClr>
                <a:schemeClr val="tx1"/>
              </a:buClr>
              <a:buFont typeface="+mj-lt"/>
              <a:buAutoNum type="arabicPeriod"/>
              <a:defRPr sz="1600">
                <a:solidFill>
                  <a:schemeClr val="tx1"/>
                </a:solidFill>
              </a:defRPr>
            </a:lvl1pPr>
            <a:lvl2pPr marL="544068" indent="-342900">
              <a:buClr>
                <a:schemeClr val="tx1"/>
              </a:buClr>
              <a:buFont typeface="+mj-lt"/>
              <a:buAutoNum type="arabicPeriod"/>
              <a:defRPr sz="1400"/>
            </a:lvl2pPr>
            <a:lvl3pPr marL="612648" indent="-228600">
              <a:buClr>
                <a:schemeClr val="tx1"/>
              </a:buClr>
              <a:buFont typeface="+mj-lt"/>
              <a:buAutoNum type="arabicPeriod"/>
              <a:defRPr sz="1100"/>
            </a:lvl3pPr>
            <a:lvl4pPr marL="795528" indent="-228600">
              <a:buClr>
                <a:schemeClr val="tx1"/>
              </a:buClr>
              <a:buFont typeface="+mj-lt"/>
              <a:buAutoNum type="arabicPeriod"/>
              <a:defRPr sz="1100"/>
            </a:lvl4pPr>
            <a:lvl5pPr marL="978408" indent="-228600">
              <a:buClr>
                <a:schemeClr val="tx1"/>
              </a:buClr>
              <a:buFont typeface="+mj-lt"/>
              <a:buAutoNum type="arabicPeriod"/>
              <a:defRPr sz="1100"/>
            </a:lvl5pPr>
          </a:lstStyle>
          <a:p>
            <a:pPr lvl="0" rtl="0"/>
            <a:r>
              <a:rPr lang="ru-RU" noProof="0"/>
              <a:t>Разместите здесь цитату</a:t>
            </a:r>
          </a:p>
        </p:txBody>
      </p:sp>
    </p:spTree>
    <p:extLst>
      <p:ext uri="{BB962C8B-B14F-4D97-AF65-F5344CB8AC3E}">
        <p14:creationId xmlns:p14="http://schemas.microsoft.com/office/powerpoint/2010/main" val="4184935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Повестк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45AA1D1-78E4-4B4C-AD6A-7408658DC0EF}" type="datetime1">
              <a:rPr lang="ru-RU" noProof="0" smtClean="0"/>
              <a:t>01.03.2024</a:t>
            </a:fld>
            <a:endParaRPr lang="ru-RU" noProof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5" name="Прямоугольник">
            <a:extLst>
              <a:ext uri="{FF2B5EF4-FFF2-40B4-BE49-F238E27FC236}">
                <a16:creationId xmlns:a16="http://schemas.microsoft.com/office/drawing/2014/main" id="{AA314B25-B4AF-394E-BBDA-7E6BAD315F39}"/>
              </a:ext>
            </a:extLst>
          </p:cNvPr>
          <p:cNvSpPr/>
          <p:nvPr userDrawn="1"/>
        </p:nvSpPr>
        <p:spPr>
          <a:xfrm>
            <a:off x="3351057" y="0"/>
            <a:ext cx="8840943" cy="6858000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0" tIns="0" rIns="0" bIns="0" rtlCol="0" anchor="ctr"/>
          <a:lstStyle/>
          <a:p>
            <a:pPr rtl="0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ru-RU" sz="1600" noProof="0"/>
          </a:p>
        </p:txBody>
      </p:sp>
      <p:sp>
        <p:nvSpPr>
          <p:cNvPr id="6" name="Прямоугольник">
            <a:extLst>
              <a:ext uri="{FF2B5EF4-FFF2-40B4-BE49-F238E27FC236}">
                <a16:creationId xmlns:a16="http://schemas.microsoft.com/office/drawing/2014/main" id="{737575EF-0D14-6140-A91B-260C9C9DFE41}"/>
              </a:ext>
            </a:extLst>
          </p:cNvPr>
          <p:cNvSpPr/>
          <p:nvPr userDrawn="1"/>
        </p:nvSpPr>
        <p:spPr>
          <a:xfrm>
            <a:off x="635000" y="633875"/>
            <a:ext cx="10922000" cy="5590250"/>
          </a:xfrm>
          <a:prstGeom prst="rect">
            <a:avLst/>
          </a:prstGeom>
          <a:solidFill>
            <a:srgbClr val="F6F9FF"/>
          </a:solidFill>
          <a:ln w="12700">
            <a:noFill/>
            <a:miter lim="400000"/>
          </a:ln>
          <a:effectLst>
            <a:outerShdw blurRad="254000" dist="25400" dir="2700000" rotWithShape="0">
              <a:srgbClr val="1F2125">
                <a:alpha val="15000"/>
              </a:srgbClr>
            </a:outerShdw>
          </a:effectLst>
        </p:spPr>
        <p:txBody>
          <a:bodyPr lIns="0" tIns="0" rIns="0" bIns="0" rtlCol="0" anchor="ctr"/>
          <a:lstStyle/>
          <a:p>
            <a:pPr rtl="0">
              <a:defRPr sz="3200" b="0">
                <a:solidFill>
                  <a:srgbClr val="E8ECF2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ru-RU" sz="1600" noProof="0"/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82544261-8049-494B-A93D-BDFF1BB847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5000" y="3135207"/>
            <a:ext cx="4886854" cy="5875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cap="all" baseline="0"/>
            </a:lvl1pPr>
          </a:lstStyle>
          <a:p>
            <a:pPr rtl="0"/>
            <a:r>
              <a:rPr lang="ru-RU" noProof="0"/>
              <a:t>Место для заголовка</a:t>
            </a:r>
          </a:p>
        </p:txBody>
      </p:sp>
      <p:sp>
        <p:nvSpPr>
          <p:cNvPr id="12" name="Объект 3">
            <a:extLst>
              <a:ext uri="{FF2B5EF4-FFF2-40B4-BE49-F238E27FC236}">
                <a16:creationId xmlns:a16="http://schemas.microsoft.com/office/drawing/2014/main" id="{9214786D-83EE-814C-A5E4-D0EC7D29D0C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5575829" y="633875"/>
            <a:ext cx="5981171" cy="5590250"/>
          </a:xfrm>
        </p:spPr>
        <p:txBody>
          <a:bodyPr rtlCol="0" anchor="ctr">
            <a:normAutofit/>
          </a:bodyPr>
          <a:lstStyle>
            <a:lvl1pPr marL="342900" indent="-342900">
              <a:lnSpc>
                <a:spcPts val="2000"/>
              </a:lnSpc>
              <a:buClr>
                <a:schemeClr val="tx1"/>
              </a:buClr>
              <a:buFont typeface="+mj-lt"/>
              <a:buAutoNum type="arabicPeriod"/>
              <a:defRPr sz="1600">
                <a:solidFill>
                  <a:schemeClr val="tx1"/>
                </a:solidFill>
              </a:defRPr>
            </a:lvl1pPr>
            <a:lvl2pPr marL="544068" indent="-342900">
              <a:lnSpc>
                <a:spcPts val="2000"/>
              </a:lnSpc>
              <a:buClr>
                <a:schemeClr val="tx1"/>
              </a:buClr>
              <a:buFont typeface="+mj-lt"/>
              <a:buAutoNum type="arabicPeriod"/>
              <a:defRPr sz="1600">
                <a:solidFill>
                  <a:schemeClr val="tx1"/>
                </a:solidFill>
              </a:defRPr>
            </a:lvl2pPr>
            <a:lvl3pPr marL="612648" indent="-228600">
              <a:lnSpc>
                <a:spcPts val="2000"/>
              </a:lnSpc>
              <a:buClr>
                <a:schemeClr val="tx1"/>
              </a:buClr>
              <a:buFont typeface="+mj-lt"/>
              <a:buAutoNum type="arabicPeriod"/>
              <a:defRPr sz="1600">
                <a:solidFill>
                  <a:schemeClr val="tx1"/>
                </a:solidFill>
              </a:defRPr>
            </a:lvl3pPr>
            <a:lvl4pPr marL="795528" indent="-228600">
              <a:lnSpc>
                <a:spcPts val="2000"/>
              </a:lnSpc>
              <a:buClr>
                <a:schemeClr val="tx1"/>
              </a:buClr>
              <a:buFont typeface="+mj-lt"/>
              <a:buAutoNum type="arabicPeriod"/>
              <a:defRPr sz="1600">
                <a:solidFill>
                  <a:schemeClr val="tx1"/>
                </a:solidFill>
              </a:defRPr>
            </a:lvl4pPr>
            <a:lvl5pPr marL="978408" indent="-228600">
              <a:lnSpc>
                <a:spcPts val="2000"/>
              </a:lnSpc>
              <a:buClr>
                <a:schemeClr val="tx1"/>
              </a:buClr>
              <a:buFont typeface="+mj-lt"/>
              <a:buAutoNum type="arabicPeriod"/>
              <a:defRPr sz="16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079185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Два объект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">
            <a:extLst>
              <a:ext uri="{FF2B5EF4-FFF2-40B4-BE49-F238E27FC236}">
                <a16:creationId xmlns:a16="http://schemas.microsoft.com/office/drawing/2014/main" id="{2E148DD3-DD87-154B-80B4-2421965D3C83}"/>
              </a:ext>
            </a:extLst>
          </p:cNvPr>
          <p:cNvSpPr/>
          <p:nvPr userDrawn="1"/>
        </p:nvSpPr>
        <p:spPr>
          <a:xfrm>
            <a:off x="1" y="1714500"/>
            <a:ext cx="12192000" cy="3429000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0" tIns="0" rIns="0" bIns="0" rtlCol="0" anchor="ctr"/>
          <a:lstStyle/>
          <a:p>
            <a:pPr rtl="0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ru-RU" sz="1600" noProof="0"/>
          </a:p>
        </p:txBody>
      </p:sp>
      <p:sp>
        <p:nvSpPr>
          <p:cNvPr id="6" name="Прямоугольник">
            <a:extLst>
              <a:ext uri="{FF2B5EF4-FFF2-40B4-BE49-F238E27FC236}">
                <a16:creationId xmlns:a16="http://schemas.microsoft.com/office/drawing/2014/main" id="{742E4732-0E8F-7B46-BD08-0F2EE0DA8786}"/>
              </a:ext>
            </a:extLst>
          </p:cNvPr>
          <p:cNvSpPr/>
          <p:nvPr userDrawn="1"/>
        </p:nvSpPr>
        <p:spPr>
          <a:xfrm>
            <a:off x="635000" y="633875"/>
            <a:ext cx="10922000" cy="5590250"/>
          </a:xfrm>
          <a:prstGeom prst="rect">
            <a:avLst/>
          </a:prstGeom>
          <a:solidFill>
            <a:srgbClr val="F6F9FF"/>
          </a:solidFill>
          <a:ln w="12700">
            <a:noFill/>
            <a:miter lim="400000"/>
          </a:ln>
          <a:effectLst>
            <a:outerShdw blurRad="254000" dist="25400" dir="2700000" rotWithShape="0">
              <a:srgbClr val="1F2125">
                <a:alpha val="15000"/>
              </a:srgbClr>
            </a:outerShdw>
          </a:effectLst>
        </p:spPr>
        <p:txBody>
          <a:bodyPr lIns="0" tIns="0" rIns="0" bIns="0" rtlCol="0" anchor="ctr"/>
          <a:lstStyle/>
          <a:p>
            <a:pPr rtl="0">
              <a:defRPr sz="3200" b="0">
                <a:solidFill>
                  <a:srgbClr val="E8ECF2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ru-RU" sz="1600" noProof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6E73F81A-7260-5C4F-A7FF-CA2CC731BC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43870" y="1283833"/>
            <a:ext cx="5711810" cy="5875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/>
              <a:t>ЩЕЛКНИТЕ, ЧТОБЫ ИЗМЕНИТЬ СТИЛЬ ОБРАЗЦА ЗАГОЛОВКА</a:t>
            </a:r>
          </a:p>
        </p:txBody>
      </p:sp>
      <p:sp>
        <p:nvSpPr>
          <p:cNvPr id="9" name="Объект 3">
            <a:extLst>
              <a:ext uri="{FF2B5EF4-FFF2-40B4-BE49-F238E27FC236}">
                <a16:creationId xmlns:a16="http://schemas.microsoft.com/office/drawing/2014/main" id="{4CD13CD4-3E4F-2E41-ACF4-2446257D236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5443870" y="2286000"/>
            <a:ext cx="5711810" cy="3630168"/>
          </a:xfrm>
        </p:spPr>
        <p:txBody>
          <a:bodyPr rtlCol="0">
            <a:normAutofit/>
          </a:bodyPr>
          <a:lstStyle>
            <a:lvl1pPr>
              <a:buClr>
                <a:schemeClr val="tx1"/>
              </a:buClr>
              <a:defRPr sz="1600">
                <a:solidFill>
                  <a:schemeClr val="tx1"/>
                </a:solidFill>
              </a:defRPr>
            </a:lvl1pPr>
            <a:lvl2pPr marL="384048" indent="-182880"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566928" indent="-182880">
              <a:buClr>
                <a:schemeClr val="tx1"/>
              </a:buClr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</a:defRPr>
            </a:lvl3pPr>
            <a:lvl4pPr marL="749808" indent="-182880">
              <a:buClr>
                <a:schemeClr val="tx1"/>
              </a:buClr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</a:defRPr>
            </a:lvl4pPr>
            <a:lvl5pPr marL="932688" indent="-182880">
              <a:buClr>
                <a:schemeClr val="tx1"/>
              </a:buClr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4" name="Объект 3">
            <a:extLst>
              <a:ext uri="{FF2B5EF4-FFF2-40B4-BE49-F238E27FC236}">
                <a16:creationId xmlns:a16="http://schemas.microsoft.com/office/drawing/2014/main" id="{D8E69886-8907-DB47-87C2-0621AF156D9F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605170" y="630936"/>
            <a:ext cx="4589130" cy="5586984"/>
          </a:xfrm>
          <a:solidFill>
            <a:srgbClr val="EDEFF7"/>
          </a:solidFill>
        </p:spPr>
        <p:txBody>
          <a:bodyPr rtlCol="0">
            <a:normAutofit/>
          </a:bodyPr>
          <a:lstStyle>
            <a:lvl1pPr>
              <a:buClr>
                <a:schemeClr val="tx1"/>
              </a:buClr>
              <a:defRPr sz="1600">
                <a:solidFill>
                  <a:schemeClr val="tx1"/>
                </a:solidFill>
              </a:defRPr>
            </a:lvl1pPr>
            <a:lvl2pPr marL="384048" indent="-182880"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566928" indent="-182880">
              <a:buClr>
                <a:schemeClr val="tx1"/>
              </a:buClr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</a:defRPr>
            </a:lvl3pPr>
            <a:lvl4pPr marL="749808" indent="-182880">
              <a:buClr>
                <a:schemeClr val="tx1"/>
              </a:buClr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</a:defRPr>
            </a:lvl4pPr>
            <a:lvl5pPr marL="932688" indent="-182880">
              <a:buClr>
                <a:schemeClr val="tx1"/>
              </a:buClr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6263102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">
            <a:extLst>
              <a:ext uri="{FF2B5EF4-FFF2-40B4-BE49-F238E27FC236}">
                <a16:creationId xmlns:a16="http://schemas.microsoft.com/office/drawing/2014/main" id="{9C88DF2D-0421-A94C-82C1-867E1E5E4907}"/>
              </a:ext>
            </a:extLst>
          </p:cNvPr>
          <p:cNvSpPr/>
          <p:nvPr userDrawn="1"/>
        </p:nvSpPr>
        <p:spPr>
          <a:xfrm>
            <a:off x="10993582" y="0"/>
            <a:ext cx="1198418" cy="6858000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0" tIns="0" rIns="0" bIns="0" rtlCol="0" anchor="ctr"/>
          <a:lstStyle/>
          <a:p>
            <a:pPr rtl="0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ru-RU" sz="1600" noProof="0"/>
          </a:p>
        </p:txBody>
      </p:sp>
      <p:sp>
        <p:nvSpPr>
          <p:cNvPr id="10" name="Прямоугольник">
            <a:extLst>
              <a:ext uri="{FF2B5EF4-FFF2-40B4-BE49-F238E27FC236}">
                <a16:creationId xmlns:a16="http://schemas.microsoft.com/office/drawing/2014/main" id="{334D05A3-7A20-9447-8D39-F2980D85413A}"/>
              </a:ext>
            </a:extLst>
          </p:cNvPr>
          <p:cNvSpPr/>
          <p:nvPr userDrawn="1"/>
        </p:nvSpPr>
        <p:spPr>
          <a:xfrm>
            <a:off x="635000" y="633875"/>
            <a:ext cx="10922000" cy="5590250"/>
          </a:xfrm>
          <a:prstGeom prst="rect">
            <a:avLst/>
          </a:prstGeom>
          <a:solidFill>
            <a:srgbClr val="F6F9FF"/>
          </a:solidFill>
          <a:ln w="12700">
            <a:noFill/>
            <a:miter lim="400000"/>
          </a:ln>
          <a:effectLst>
            <a:outerShdw blurRad="254000" dist="25400" dir="2700000" rotWithShape="0">
              <a:srgbClr val="1F2125">
                <a:alpha val="15000"/>
              </a:srgbClr>
            </a:outerShdw>
          </a:effectLst>
        </p:spPr>
        <p:txBody>
          <a:bodyPr lIns="0" tIns="0" rIns="0" bIns="0" rtlCol="0" anchor="ctr"/>
          <a:lstStyle/>
          <a:p>
            <a:pPr rtl="0">
              <a:defRPr sz="3200" b="0">
                <a:solidFill>
                  <a:srgbClr val="E8ECF2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ru-RU" sz="1600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634999" y="3927894"/>
            <a:ext cx="10922000" cy="2326856"/>
          </a:xfrm>
          <a:prstGeom prst="rect">
            <a:avLst/>
          </a:prstGeom>
          <a:solidFill>
            <a:srgbClr val="F6F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Рисунок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635001" y="630936"/>
            <a:ext cx="10921998" cy="3294019"/>
          </a:xfrm>
          <a:solidFill>
            <a:schemeClr val="bg1"/>
          </a:solidFill>
        </p:spPr>
        <p:txBody>
          <a:bodyPr lIns="457200" tIns="457200"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1097279" y="4298078"/>
            <a:ext cx="10113645" cy="743682"/>
          </a:xfrm>
          <a:prstGeom prst="rect">
            <a:avLst/>
          </a:prstGeom>
        </p:spPr>
        <p:txBody>
          <a:bodyPr tIns="0" bIns="0" rtlCol="0" anchor="b">
            <a:noAutofit/>
          </a:bodyPr>
          <a:lstStyle>
            <a:lvl1pPr>
              <a:defRPr sz="3600" b="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1097279" y="5213716"/>
            <a:ext cx="10113264" cy="609600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</p:spTree>
    <p:extLst>
      <p:ext uri="{BB962C8B-B14F-4D97-AF65-F5344CB8AC3E}">
        <p14:creationId xmlns:p14="http://schemas.microsoft.com/office/powerpoint/2010/main" val="40463876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">
            <a:extLst>
              <a:ext uri="{FF2B5EF4-FFF2-40B4-BE49-F238E27FC236}">
                <a16:creationId xmlns:a16="http://schemas.microsoft.com/office/drawing/2014/main" id="{1552108B-1F90-0044-A7D4-0956E919F29A}"/>
              </a:ext>
            </a:extLst>
          </p:cNvPr>
          <p:cNvSpPr/>
          <p:nvPr userDrawn="1"/>
        </p:nvSpPr>
        <p:spPr>
          <a:xfrm>
            <a:off x="635000" y="633875"/>
            <a:ext cx="10922000" cy="5590250"/>
          </a:xfrm>
          <a:prstGeom prst="rect">
            <a:avLst/>
          </a:prstGeom>
          <a:solidFill>
            <a:srgbClr val="F6F9FF"/>
          </a:solidFill>
          <a:ln w="12700">
            <a:noFill/>
            <a:miter lim="400000"/>
          </a:ln>
          <a:effectLst>
            <a:outerShdw blurRad="254000" dist="25400" dir="2700000" rotWithShape="0">
              <a:srgbClr val="1F2125">
                <a:alpha val="15000"/>
              </a:srgbClr>
            </a:outerShdw>
          </a:effectLst>
        </p:spPr>
        <p:txBody>
          <a:bodyPr lIns="0" tIns="0" rIns="0" bIns="0" rtlCol="0" anchor="ctr"/>
          <a:lstStyle/>
          <a:p>
            <a:pPr rtl="0">
              <a:defRPr sz="3200" b="0">
                <a:solidFill>
                  <a:srgbClr val="E8ECF2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ru-RU" sz="1600" noProof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942871"/>
            <a:ext cx="10058400" cy="5875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FFFFFF"/>
                </a:solidFill>
              </a:defRPr>
            </a:lvl1pPr>
          </a:lstStyle>
          <a:p>
            <a:pPr rtl="0"/>
            <a:fld id="{30DEDDDE-ED26-422D-90EE-0CD72D89CB29}" type="datetime1">
              <a:rPr lang="ru-RU" noProof="0" smtClean="0"/>
              <a:t>01.03.2024</a:t>
            </a:fld>
            <a:endParaRPr lang="ru-RU" noProof="0"/>
          </a:p>
        </p:txBody>
      </p:sp>
      <p:sp>
        <p:nvSpPr>
          <p:cNvPr id="5" name="Нижний колонтитул 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rgbClr val="FFFFFF"/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rgbClr val="FFFFFF"/>
                </a:solidFill>
              </a:defRPr>
            </a:lvl1pPr>
          </a:lstStyle>
          <a:p>
            <a:pPr rtl="0"/>
            <a:fld id="{3A98EE3D-8CD1-4C3F-BD1C-C98C9596463C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394360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93" r:id="rId3"/>
    <p:sldLayoutId id="2147483688" r:id="rId4"/>
    <p:sldLayoutId id="2147483692" r:id="rId5"/>
    <p:sldLayoutId id="2147483691" r:id="rId6"/>
    <p:sldLayoutId id="2147483690" r:id="rId7"/>
    <p:sldLayoutId id="2147483689" r:id="rId8"/>
    <p:sldLayoutId id="2147483683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7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7" t="1185" r="1771" b="32602"/>
          <a:stretch/>
        </p:blipFill>
        <p:spPr>
          <a:xfrm>
            <a:off x="564776" y="306740"/>
            <a:ext cx="11120718" cy="6135326"/>
          </a:xfrm>
          <a:prstGeom prst="rect">
            <a:avLst/>
          </a:prstGeom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5B7AEFB0-51F2-5449-996C-73382891D2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78745" y="2002803"/>
            <a:ext cx="5477625" cy="1371600"/>
          </a:xfrm>
        </p:spPr>
        <p:txBody>
          <a:bodyPr rtlCol="0" anchor="b"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accent2"/>
                </a:solidFill>
                <a:latin typeface="Bodoni MT" panose="02070603080606020203" pitchFamily="18" charset="0"/>
                <a:cs typeface="Arial" panose="020B0604020202020204" pitchFamily="34" charset="0"/>
              </a:rPr>
              <a:t>O’STYLE</a:t>
            </a:r>
            <a:r>
              <a:rPr lang="ru-RU" sz="60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60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cap="none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Ателье нового поколения</a:t>
            </a:r>
            <a:endParaRPr lang="ru-RU" sz="18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B0F6D6CF-8D73-6643-A348-53AAE29FD1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47965" y="5990783"/>
            <a:ext cx="3754337" cy="451283"/>
          </a:xfrm>
        </p:spPr>
        <p:txBody>
          <a:bodyPr rtlCol="0">
            <a:normAutofit/>
          </a:bodyPr>
          <a:lstStyle/>
          <a:p>
            <a:pPr rtl="0"/>
            <a:r>
              <a:rPr lang="ru-RU" sz="1400" dirty="0" smtClean="0">
                <a:solidFill>
                  <a:schemeClr val="accent2"/>
                </a:solidFill>
              </a:rPr>
              <a:t>Основатель Марина </a:t>
            </a:r>
            <a:r>
              <a:rPr lang="ru-RU" sz="1400" dirty="0" err="1" smtClean="0">
                <a:solidFill>
                  <a:schemeClr val="accent2"/>
                </a:solidFill>
              </a:rPr>
              <a:t>Контарь</a:t>
            </a:r>
            <a:endParaRPr lang="ru-RU" sz="14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10969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4391F52C-47D7-432A-87D0-D88597D07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942871"/>
            <a:ext cx="10058400" cy="1181764"/>
          </a:xfrm>
        </p:spPr>
        <p:txBody>
          <a:bodyPr rtlCol="0"/>
          <a:lstStyle/>
          <a:p>
            <a:r>
              <a:rPr lang="ru-RU" dirty="0"/>
              <a:t>Целевая аудитория</a:t>
            </a:r>
          </a:p>
        </p:txBody>
      </p:sp>
      <p:sp>
        <p:nvSpPr>
          <p:cNvPr id="2" name="Объект 1">
            <a:extLst>
              <a:ext uri="{FF2B5EF4-FFF2-40B4-BE49-F238E27FC236}">
                <a16:creationId xmlns:a16="http://schemas.microsoft.com/office/drawing/2014/main" id="{1517D772-EB16-4FBD-9504-365672A153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55695"/>
            <a:ext cx="4698402" cy="1450704"/>
          </a:xfrm>
        </p:spPr>
        <p:txBody>
          <a:bodyPr rtlCol="0">
            <a:normAutofit/>
          </a:bodyPr>
          <a:lstStyle/>
          <a:p>
            <a:pPr marL="0" indent="0" algn="just">
              <a:buNone/>
            </a:pPr>
            <a:r>
              <a:rPr lang="ru-RU" sz="1600" dirty="0"/>
              <a:t>Женщины и мужчины 25-35 лет</a:t>
            </a:r>
            <a:r>
              <a:rPr lang="ru-RU" sz="1600" dirty="0" smtClean="0"/>
              <a:t>, имеющие </a:t>
            </a:r>
            <a:r>
              <a:rPr lang="ru-RU" sz="1600" dirty="0"/>
              <a:t>нестандартную фигуру, жители мегаполисов, целеустремленные, любящие путешествия, ценящие комфорт, качество, эстетику и свое время. </a:t>
            </a:r>
          </a:p>
          <a:p>
            <a:pPr rtl="0"/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97280" y="4056642"/>
            <a:ext cx="469840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/>
              <a:t>Женщины и мужчины хотят выглядеть стильно и иметь возможность покупать одежду высокого качества по своим параметрам, но даже бренды сегмента выше среднего изготавливают только стандартные размеры на типовой рост.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097280" y="3306399"/>
            <a:ext cx="22012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/>
              <a:t>ПРОБЛЕМА</a:t>
            </a:r>
            <a:endParaRPr lang="ru-RU" sz="28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2733" y="1412728"/>
            <a:ext cx="5062947" cy="4092549"/>
          </a:xfrm>
          <a:prstGeom prst="rect">
            <a:avLst/>
          </a:prstGeom>
        </p:spPr>
      </p:pic>
      <p:sp>
        <p:nvSpPr>
          <p:cNvPr id="7" name="Овал 6"/>
          <p:cNvSpPr/>
          <p:nvPr/>
        </p:nvSpPr>
        <p:spPr>
          <a:xfrm>
            <a:off x="10555942" y="4961965"/>
            <a:ext cx="599738" cy="543312"/>
          </a:xfrm>
          <a:prstGeom prst="ellipse">
            <a:avLst/>
          </a:prstGeom>
          <a:solidFill>
            <a:srgbClr val="DDD9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37820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F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04363" y="1043358"/>
            <a:ext cx="63914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cap="all" spc="-50" dirty="0" smtClean="0">
                <a:latin typeface="+mj-lt"/>
                <a:ea typeface="+mj-ea"/>
                <a:cs typeface="+mj-cs"/>
              </a:rPr>
              <a:t>Как проблема решается сейчас</a:t>
            </a:r>
            <a:endParaRPr lang="ru-RU" sz="2800" cap="all" spc="-50" dirty="0">
              <a:latin typeface="+mj-lt"/>
              <a:ea typeface="+mj-ea"/>
              <a:cs typeface="+mj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04363" y="1900918"/>
            <a:ext cx="938582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ts val="1000"/>
              </a:spcBef>
            </a:pPr>
            <a:r>
              <a:rPr lang="ru-RU" sz="1600" b="1" dirty="0">
                <a:solidFill>
                  <a:srgbClr val="000000"/>
                </a:solidFill>
                <a:latin typeface="Century Gothic (Основной текст)"/>
              </a:rPr>
              <a:t>Индивидуальный пошив в </a:t>
            </a:r>
            <a:r>
              <a:rPr lang="ru-RU" sz="1600" b="1" dirty="0" smtClean="0">
                <a:solidFill>
                  <a:srgbClr val="000000"/>
                </a:solidFill>
                <a:latin typeface="Century Gothic (Основной текст)"/>
              </a:rPr>
              <a:t>ателье. Подгонка </a:t>
            </a:r>
            <a:r>
              <a:rPr lang="ru-RU" sz="1600" b="1" dirty="0">
                <a:solidFill>
                  <a:srgbClr val="000000"/>
                </a:solidFill>
                <a:latin typeface="Century Gothic (Основной текст)"/>
              </a:rPr>
              <a:t>готового изделия в </a:t>
            </a:r>
            <a:r>
              <a:rPr lang="ru-RU" sz="1600" b="1" dirty="0" smtClean="0">
                <a:solidFill>
                  <a:srgbClr val="000000"/>
                </a:solidFill>
                <a:latin typeface="Century Gothic (Основной текст)"/>
              </a:rPr>
              <a:t>ателье</a:t>
            </a:r>
            <a:endParaRPr lang="ru-RU" sz="1600" b="1" dirty="0">
              <a:solidFill>
                <a:srgbClr val="000000"/>
              </a:solidFill>
              <a:latin typeface="Century Gothic (Основной текст)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908789" y="3629815"/>
            <a:ext cx="49833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000000"/>
                </a:solidFill>
                <a:latin typeface="+mj-lt"/>
              </a:rPr>
              <a:t>Индивидуальный пошив требует значительных временных затрат</a:t>
            </a:r>
            <a:endParaRPr lang="ru-RU" sz="1600" dirty="0">
              <a:latin typeface="+mj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897277" y="4736000"/>
            <a:ext cx="534640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0000"/>
                </a:solidFill>
                <a:latin typeface="+mj-lt"/>
              </a:rPr>
              <a:t>Индивидуальный пошив требует личного присутствия для снятия мерок и проведения примерок</a:t>
            </a:r>
            <a:endParaRPr lang="ru-RU" sz="1600" dirty="0">
              <a:latin typeface="+mj-lt"/>
            </a:endParaRPr>
          </a:p>
          <a:p>
            <a:r>
              <a:rPr lang="ru-RU" dirty="0">
                <a:latin typeface="+mj-lt"/>
              </a:rPr>
              <a:t/>
            </a:r>
            <a:br>
              <a:rPr lang="ru-RU" dirty="0">
                <a:latin typeface="+mj-lt"/>
              </a:rPr>
            </a:br>
            <a:endParaRPr lang="ru-RU" dirty="0">
              <a:latin typeface="+mj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854998" y="2523630"/>
            <a:ext cx="525227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0000"/>
                </a:solidFill>
                <a:latin typeface="+mj-lt"/>
              </a:rPr>
              <a:t>Подгонка готового изделия требует дополнительных финансовых и временных затрат</a:t>
            </a:r>
            <a:endParaRPr lang="ru-RU" sz="1600" dirty="0">
              <a:latin typeface="+mj-lt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5311285" y="3675180"/>
            <a:ext cx="504266" cy="464870"/>
            <a:chOff x="5311285" y="3615091"/>
            <a:chExt cx="504266" cy="464870"/>
          </a:xfrm>
        </p:grpSpPr>
        <p:sp>
          <p:nvSpPr>
            <p:cNvPr id="7" name="Овал 6"/>
            <p:cNvSpPr/>
            <p:nvPr/>
          </p:nvSpPr>
          <p:spPr>
            <a:xfrm>
              <a:off x="5311285" y="3615091"/>
              <a:ext cx="504266" cy="4648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7" name="Прямая соединительная линия 16"/>
            <p:cNvCxnSpPr/>
            <p:nvPr/>
          </p:nvCxnSpPr>
          <p:spPr>
            <a:xfrm>
              <a:off x="5404522" y="3847526"/>
              <a:ext cx="317792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Группа 10"/>
          <p:cNvGrpSpPr/>
          <p:nvPr/>
        </p:nvGrpSpPr>
        <p:grpSpPr>
          <a:xfrm>
            <a:off x="5311285" y="2614360"/>
            <a:ext cx="504266" cy="464870"/>
            <a:chOff x="5311285" y="2614360"/>
            <a:chExt cx="504266" cy="464870"/>
          </a:xfrm>
        </p:grpSpPr>
        <p:sp>
          <p:nvSpPr>
            <p:cNvPr id="24" name="Овал 23"/>
            <p:cNvSpPr/>
            <p:nvPr/>
          </p:nvSpPr>
          <p:spPr>
            <a:xfrm>
              <a:off x="5311285" y="2614360"/>
              <a:ext cx="504266" cy="4648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25" name="Прямая соединительная линия 24"/>
            <p:cNvCxnSpPr/>
            <p:nvPr/>
          </p:nvCxnSpPr>
          <p:spPr>
            <a:xfrm>
              <a:off x="5404522" y="2846795"/>
              <a:ext cx="317792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Группа 8"/>
          <p:cNvGrpSpPr/>
          <p:nvPr/>
        </p:nvGrpSpPr>
        <p:grpSpPr>
          <a:xfrm>
            <a:off x="5311285" y="4736000"/>
            <a:ext cx="504266" cy="464870"/>
            <a:chOff x="5311285" y="4503565"/>
            <a:chExt cx="504266" cy="464870"/>
          </a:xfrm>
        </p:grpSpPr>
        <p:sp>
          <p:nvSpPr>
            <p:cNvPr id="27" name="Овал 26"/>
            <p:cNvSpPr/>
            <p:nvPr/>
          </p:nvSpPr>
          <p:spPr>
            <a:xfrm>
              <a:off x="5311285" y="4503565"/>
              <a:ext cx="504266" cy="4648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28" name="Прямая соединительная линия 27"/>
            <p:cNvCxnSpPr/>
            <p:nvPr/>
          </p:nvCxnSpPr>
          <p:spPr>
            <a:xfrm>
              <a:off x="5404522" y="4736000"/>
              <a:ext cx="317792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56" t="1465" r="-1"/>
          <a:stretch/>
        </p:blipFill>
        <p:spPr>
          <a:xfrm>
            <a:off x="1276697" y="2523630"/>
            <a:ext cx="3275722" cy="2982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8987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E5E51183-D0D9-A74B-94F0-9EC0104A7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7812" y="2383054"/>
            <a:ext cx="4119275" cy="1763887"/>
          </a:xfrm>
        </p:spPr>
        <p:txBody>
          <a:bodyPr rtlCol="0"/>
          <a:lstStyle/>
          <a:p>
            <a:pPr>
              <a:tabLst>
                <a:tab pos="3308350" algn="l"/>
              </a:tabLst>
            </a:pPr>
            <a:r>
              <a:rPr lang="ru-RU" sz="2800" dirty="0">
                <a:solidFill>
                  <a:schemeClr val="tx1"/>
                </a:solidFill>
              </a:rPr>
              <a:t>Наше решение в автоматизации и технологиях </a:t>
            </a:r>
            <a:endParaRPr lang="ru-RU" sz="2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903942" y="1180729"/>
            <a:ext cx="395343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1600" dirty="0" smtClean="0">
                <a:solidFill>
                  <a:srgbClr val="000000"/>
                </a:solidFill>
                <a:latin typeface="+mj-lt"/>
              </a:rPr>
              <a:t>Специализированное сервисное обслуживание с </a:t>
            </a:r>
            <a:r>
              <a:rPr lang="ru-RU" sz="1600" dirty="0">
                <a:solidFill>
                  <a:srgbClr val="000000"/>
                </a:solidFill>
                <a:latin typeface="+mj-lt"/>
              </a:rPr>
              <a:t>возможностью </a:t>
            </a:r>
            <a:r>
              <a:rPr lang="ru-RU" sz="1600" dirty="0" smtClean="0">
                <a:solidFill>
                  <a:srgbClr val="000000"/>
                </a:solidFill>
                <a:latin typeface="+mj-lt"/>
              </a:rPr>
              <a:t>снятия мерок или внесения </a:t>
            </a:r>
            <a:r>
              <a:rPr lang="ru-RU" sz="1600" dirty="0">
                <a:solidFill>
                  <a:srgbClr val="000000"/>
                </a:solidFill>
                <a:latin typeface="+mj-lt"/>
              </a:rPr>
              <a:t>параметров клиентом, не выходя из дома.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903942" y="2673284"/>
            <a:ext cx="382344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0000"/>
                </a:solidFill>
                <a:latin typeface="+mj-lt"/>
              </a:rPr>
              <a:t>Полная визуализация образа при помощи специализированных программ</a:t>
            </a:r>
            <a:endParaRPr lang="ru-RU" sz="1600" dirty="0">
              <a:latin typeface="+mj-lt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903942" y="3673397"/>
            <a:ext cx="369569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0000"/>
                </a:solidFill>
                <a:latin typeface="+mj-lt"/>
              </a:rPr>
              <a:t>Все согласования в </a:t>
            </a:r>
            <a:r>
              <a:rPr lang="ru-RU" sz="1600" dirty="0" smtClean="0">
                <a:solidFill>
                  <a:srgbClr val="000000"/>
                </a:solidFill>
                <a:latin typeface="+mj-lt"/>
              </a:rPr>
              <a:t>онлайн </a:t>
            </a:r>
            <a:r>
              <a:rPr lang="ru-RU" sz="1600" dirty="0">
                <a:solidFill>
                  <a:srgbClr val="000000"/>
                </a:solidFill>
                <a:latin typeface="+mj-lt"/>
              </a:rPr>
              <a:t>формате, при помощи онлайн примерок</a:t>
            </a:r>
            <a:endParaRPr lang="ru-RU" sz="1600" dirty="0">
              <a:latin typeface="+mj-lt"/>
            </a:endParaRPr>
          </a:p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903942" y="4674404"/>
            <a:ext cx="357691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0000"/>
                </a:solidFill>
                <a:latin typeface="+mj-lt"/>
              </a:rPr>
              <a:t>Нам остается только отшить и прислать </a:t>
            </a:r>
            <a:r>
              <a:rPr lang="ru-RU" sz="1600" dirty="0" smtClean="0">
                <a:solidFill>
                  <a:srgbClr val="000000"/>
                </a:solidFill>
                <a:latin typeface="+mj-lt"/>
              </a:rPr>
              <a:t>клиенту изделие </a:t>
            </a:r>
            <a:r>
              <a:rPr lang="ru-RU" sz="1600" dirty="0">
                <a:solidFill>
                  <a:srgbClr val="000000"/>
                </a:solidFill>
                <a:latin typeface="+mj-lt"/>
              </a:rPr>
              <a:t>на указанный адрес</a:t>
            </a:r>
            <a:endParaRPr lang="ru-RU" sz="1600" dirty="0">
              <a:latin typeface="+mj-lt"/>
            </a:endParaRPr>
          </a:p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19767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F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900900CD-B943-934F-857F-30AA913FE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491" y="1047468"/>
            <a:ext cx="7172662" cy="1047295"/>
          </a:xfrm>
        </p:spPr>
        <p:txBody>
          <a:bodyPr rtlCol="0"/>
          <a:lstStyle/>
          <a:p>
            <a:pPr rtl="0"/>
            <a:r>
              <a:rPr lang="ru-RU" dirty="0" smtClean="0"/>
              <a:t>Ценностное предложение</a:t>
            </a:r>
            <a:endParaRPr lang="ru-RU" dirty="0"/>
          </a:p>
        </p:txBody>
      </p:sp>
      <p:sp>
        <p:nvSpPr>
          <p:cNvPr id="12" name="Объект 11">
            <a:extLst>
              <a:ext uri="{FF2B5EF4-FFF2-40B4-BE49-F238E27FC236}">
                <a16:creationId xmlns:a16="http://schemas.microsoft.com/office/drawing/2014/main" id="{2A09EEBC-5E2C-D240-A5D6-6952B8392E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37620" y="2240912"/>
            <a:ext cx="4631168" cy="2102488"/>
          </a:xfrm>
        </p:spPr>
        <p:txBody>
          <a:bodyPr rtlCol="0">
            <a:normAutofit/>
          </a:bodyPr>
          <a:lstStyle/>
          <a:p>
            <a:pPr lvl="0" algn="just">
              <a:lnSpc>
                <a:spcPts val="2000"/>
              </a:lnSpc>
              <a:buClr>
                <a:srgbClr val="000000"/>
              </a:buClr>
            </a:pPr>
            <a:r>
              <a:rPr lang="ru-RU" dirty="0">
                <a:solidFill>
                  <a:srgbClr val="000000"/>
                </a:solidFill>
              </a:rPr>
              <a:t>Мы - полностью автоматизированное ателье нового поколения. Мы создаем приложение, с помощью которого клиенты смогут </a:t>
            </a:r>
            <a:r>
              <a:rPr lang="ru-RU" dirty="0" smtClean="0">
                <a:solidFill>
                  <a:srgbClr val="000000"/>
                </a:solidFill>
              </a:rPr>
              <a:t>снять мерки камерой смартфона  </a:t>
            </a:r>
            <a:r>
              <a:rPr lang="ru-RU" dirty="0">
                <a:solidFill>
                  <a:srgbClr val="000000"/>
                </a:solidFill>
              </a:rPr>
              <a:t>и получить готовую одежду по фигуре, не выходя из дома.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043491" y="4182199"/>
            <a:ext cx="472529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i="1" dirty="0" smtClean="0">
                <a:solidFill>
                  <a:srgbClr val="000000"/>
                </a:solidFill>
                <a:latin typeface="+mj-lt"/>
              </a:rPr>
              <a:t>Главная ценность</a:t>
            </a:r>
            <a:r>
              <a:rPr lang="ru-RU" sz="1600" i="1" dirty="0">
                <a:solidFill>
                  <a:srgbClr val="000000"/>
                </a:solidFill>
                <a:latin typeface="+mj-lt"/>
              </a:rPr>
              <a:t>: быстрая и доступная одежда высокого качества по </a:t>
            </a:r>
            <a:r>
              <a:rPr lang="ru-RU" sz="1600" i="1" dirty="0" smtClean="0">
                <a:solidFill>
                  <a:srgbClr val="000000"/>
                </a:solidFill>
                <a:latin typeface="+mj-lt"/>
              </a:rPr>
              <a:t>фигуре без лишних примерок</a:t>
            </a:r>
            <a:endParaRPr lang="ru-RU" sz="1600" dirty="0">
              <a:latin typeface="+mj-lt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603" y="2348489"/>
            <a:ext cx="4882115" cy="3084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3597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E5E51183-D0D9-A74B-94F0-9EC0104A7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9812" y="2588201"/>
            <a:ext cx="2269181" cy="1263491"/>
          </a:xfrm>
        </p:spPr>
        <p:txBody>
          <a:bodyPr rtlCol="0"/>
          <a:lstStyle/>
          <a:p>
            <a:pPr algn="l">
              <a:tabLst>
                <a:tab pos="3308350" algn="l"/>
              </a:tabLst>
            </a:pPr>
            <a:r>
              <a:rPr lang="ru-RU" sz="2800" dirty="0" smtClean="0">
                <a:solidFill>
                  <a:schemeClr val="tx1"/>
                </a:solidFill>
              </a:rPr>
              <a:t>Аналоги</a:t>
            </a:r>
            <a:endParaRPr lang="ru-RU" sz="2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69328" y="1257872"/>
            <a:ext cx="548696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sz="1600" b="1" dirty="0" err="1"/>
              <a:t>Poikos</a:t>
            </a:r>
            <a:r>
              <a:rPr lang="ru-RU" sz="1600" dirty="0"/>
              <a:t> </a:t>
            </a:r>
            <a:r>
              <a:rPr lang="ru-RU" sz="1600" dirty="0" smtClean="0"/>
              <a:t> - приложение для сканирования человеческого тела с помощью экрана смартфона. Великобритания, </a:t>
            </a:r>
            <a:r>
              <a:rPr lang="ru-RU" sz="1600" dirty="0"/>
              <a:t>Автор изобретения Элинор </a:t>
            </a:r>
            <a:r>
              <a:rPr lang="ru-RU" sz="1600" dirty="0" smtClean="0"/>
              <a:t>Уотсон. </a:t>
            </a:r>
            <a:r>
              <a:rPr lang="ru-RU" sz="1600" dirty="0"/>
              <a:t>С</a:t>
            </a:r>
            <a:r>
              <a:rPr lang="ru-RU" sz="1600" dirty="0" smtClean="0"/>
              <a:t>отрудничает </a:t>
            </a:r>
            <a:r>
              <a:rPr lang="ru-RU" sz="1600" dirty="0"/>
              <a:t>с Маркс энд Спенсер, </a:t>
            </a:r>
            <a:r>
              <a:rPr lang="ru-RU" sz="1600" dirty="0" err="1"/>
              <a:t>ASDA</a:t>
            </a:r>
            <a:r>
              <a:rPr lang="ru-RU" sz="1600" dirty="0" smtClean="0"/>
              <a:t>,</a:t>
            </a:r>
            <a:r>
              <a:rPr lang="ru-RU" sz="1600" dirty="0"/>
              <a:t> клиникой</a:t>
            </a:r>
            <a:r>
              <a:rPr lang="ru-RU" sz="1600" dirty="0" smtClean="0"/>
              <a:t> </a:t>
            </a:r>
            <a:r>
              <a:rPr lang="ru-RU" sz="1600" dirty="0" err="1"/>
              <a:t>Tesco</a:t>
            </a:r>
            <a:r>
              <a:rPr lang="ru-RU" sz="1600" dirty="0"/>
              <a:t> </a:t>
            </a:r>
            <a:r>
              <a:rPr lang="ru-RU" sz="1600" dirty="0" smtClean="0"/>
              <a:t>и с </a:t>
            </a:r>
            <a:r>
              <a:rPr lang="ru-RU" sz="1600" dirty="0"/>
              <a:t>некоторыми европейскими партнёрами</a:t>
            </a:r>
            <a:endParaRPr lang="ru-RU" sz="16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361143" y="3864340"/>
            <a:ext cx="36956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169328" y="2827532"/>
            <a:ext cx="548696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rgbClr val="000000"/>
                </a:solidFill>
                <a:latin typeface="+mj-lt"/>
              </a:rPr>
              <a:t>Приложение </a:t>
            </a:r>
            <a:r>
              <a:rPr lang="ru-RU" sz="1600" b="1" dirty="0" err="1">
                <a:solidFill>
                  <a:srgbClr val="000000"/>
                </a:solidFill>
                <a:latin typeface="+mj-lt"/>
              </a:rPr>
              <a:t>Google</a:t>
            </a:r>
            <a:r>
              <a:rPr lang="ru-RU" sz="1600" b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ru-RU" sz="1600" b="1" dirty="0" err="1">
                <a:solidFill>
                  <a:srgbClr val="000000"/>
                </a:solidFill>
                <a:latin typeface="+mj-lt"/>
              </a:rPr>
              <a:t>Measure</a:t>
            </a:r>
            <a:r>
              <a:rPr lang="ru-RU" sz="1600" dirty="0">
                <a:solidFill>
                  <a:srgbClr val="000000"/>
                </a:solidFill>
                <a:latin typeface="+mj-lt"/>
              </a:rPr>
              <a:t> - измерение </a:t>
            </a:r>
            <a:r>
              <a:rPr lang="ru-RU" sz="1600" dirty="0" err="1">
                <a:solidFill>
                  <a:srgbClr val="000000"/>
                </a:solidFill>
                <a:latin typeface="+mj-lt"/>
              </a:rPr>
              <a:t>Measure</a:t>
            </a:r>
            <a:r>
              <a:rPr lang="ru-RU" sz="1600" dirty="0">
                <a:solidFill>
                  <a:srgbClr val="000000"/>
                </a:solidFill>
                <a:latin typeface="+mj-lt"/>
              </a:rPr>
              <a:t> стал первой официальной </a:t>
            </a:r>
            <a:r>
              <a:rPr lang="ru-RU" sz="1600" dirty="0" err="1">
                <a:solidFill>
                  <a:srgbClr val="000000"/>
                </a:solidFill>
                <a:latin typeface="+mj-lt"/>
              </a:rPr>
              <a:t>AR</a:t>
            </a:r>
            <a:r>
              <a:rPr lang="ru-RU" sz="1600" dirty="0">
                <a:solidFill>
                  <a:srgbClr val="000000"/>
                </a:solidFill>
                <a:latin typeface="+mj-lt"/>
              </a:rPr>
              <a:t>-линейкой от </a:t>
            </a:r>
            <a:r>
              <a:rPr lang="ru-RU" sz="1600" dirty="0" err="1">
                <a:solidFill>
                  <a:srgbClr val="000000"/>
                </a:solidFill>
                <a:latin typeface="+mj-lt"/>
              </a:rPr>
              <a:t>Google</a:t>
            </a:r>
            <a:r>
              <a:rPr lang="ru-RU" sz="1600" dirty="0">
                <a:solidFill>
                  <a:srgbClr val="000000"/>
                </a:solidFill>
                <a:latin typeface="+mj-lt"/>
              </a:rPr>
              <a:t>. В первой версии приложения функций немного: пользователям доступно лишь измерение длины и высоты объектов. Для того чтобы начать, нужно осмотреться, обойдя предмет или зону измерения. </a:t>
            </a:r>
            <a:endParaRPr lang="ru-RU" sz="1600" dirty="0">
              <a:latin typeface="+mj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69328" y="4497228"/>
            <a:ext cx="52718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err="1">
                <a:solidFill>
                  <a:srgbClr val="000000"/>
                </a:solidFill>
                <a:latin typeface="+mj-lt"/>
              </a:rPr>
              <a:t>3DLook</a:t>
            </a:r>
            <a:r>
              <a:rPr lang="ru-RU" sz="1600" dirty="0">
                <a:solidFill>
                  <a:srgbClr val="000000"/>
                </a:solidFill>
                <a:latin typeface="+mj-lt"/>
              </a:rPr>
              <a:t> - платформа для бесконтактного </a:t>
            </a:r>
            <a:r>
              <a:rPr lang="ru-RU" sz="1600" dirty="0" smtClean="0">
                <a:solidFill>
                  <a:srgbClr val="000000"/>
                </a:solidFill>
                <a:latin typeface="+mj-lt"/>
              </a:rPr>
              <a:t>измерения, США</a:t>
            </a:r>
            <a:endParaRPr lang="ru-RU" sz="1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797047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16598" y="1593035"/>
            <a:ext cx="9566237" cy="4303059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32E9F2-C620-4FC8-8F0A-A41F3E18E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598" y="774341"/>
            <a:ext cx="2318273" cy="818694"/>
          </a:xfrm>
        </p:spPr>
        <p:txBody>
          <a:bodyPr rtlCol="0">
            <a:normAutofit fontScale="90000"/>
          </a:bodyPr>
          <a:lstStyle/>
          <a:p>
            <a:pPr rtl="0"/>
            <a:r>
              <a:rPr lang="ru-RU" dirty="0" smtClean="0"/>
              <a:t>Конкуренты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5837" t="32353" r="52617" b="35662"/>
          <a:stretch/>
        </p:blipFill>
        <p:spPr>
          <a:xfrm>
            <a:off x="1204856" y="1761565"/>
            <a:ext cx="9162826" cy="396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4937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F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1B6C6BD0-EDC9-7C44-A414-B66D25E34B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598" y="935562"/>
            <a:ext cx="4120179" cy="765941"/>
          </a:xfrm>
        </p:spPr>
        <p:txBody>
          <a:bodyPr rtlCol="0"/>
          <a:lstStyle/>
          <a:p>
            <a:pPr rtl="0"/>
            <a:r>
              <a:rPr lang="ru-RU" dirty="0" smtClean="0"/>
              <a:t>География рынка</a:t>
            </a:r>
            <a:endParaRPr lang="ru-RU" dirty="0"/>
          </a:p>
        </p:txBody>
      </p:sp>
      <p:pic>
        <p:nvPicPr>
          <p:cNvPr id="1026" name="Picture 2" descr="https://lh7-us.googleusercontent.com/z7YiIjTx6DGiJS2qGcNbESOBvOPk39q_ia-5-kGRxsV7zOkZyQkTkjvu80agLctEB_sMpaAsZyxvU101CoYjb0rCj6nWBPmup6GFmHwmdidHHTm1qlmx7R6xtlFRWQDvHLGX1QhVbjuEVHBWxe-xCQ=s204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6439" y="1344788"/>
            <a:ext cx="6577982" cy="4059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5629836" y="5688117"/>
            <a:ext cx="54908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000000"/>
                </a:solidFill>
                <a:latin typeface="+mj-lt"/>
              </a:rPr>
              <a:t>Источник - Исследование </a:t>
            </a:r>
            <a:r>
              <a:rPr lang="ru-RU" sz="1400" dirty="0" err="1">
                <a:solidFill>
                  <a:srgbClr val="000000"/>
                </a:solidFill>
                <a:latin typeface="+mj-lt"/>
              </a:rPr>
              <a:t>Авито</a:t>
            </a:r>
            <a:r>
              <a:rPr lang="ru-RU" sz="1400" dirty="0">
                <a:solidFill>
                  <a:srgbClr val="000000"/>
                </a:solidFill>
                <a:latin typeface="+mj-lt"/>
              </a:rPr>
              <a:t>, </a:t>
            </a:r>
            <a:r>
              <a:rPr lang="ru-RU" sz="1400" dirty="0" smtClean="0">
                <a:solidFill>
                  <a:srgbClr val="000000"/>
                </a:solidFill>
                <a:latin typeface="+mj-lt"/>
              </a:rPr>
              <a:t>Бизнес-</a:t>
            </a:r>
            <a:r>
              <a:rPr lang="ru-RU" sz="1400" dirty="0" err="1" smtClean="0">
                <a:solidFill>
                  <a:srgbClr val="000000"/>
                </a:solidFill>
                <a:latin typeface="+mj-lt"/>
              </a:rPr>
              <a:t>Стат</a:t>
            </a:r>
            <a:r>
              <a:rPr lang="ru-RU" sz="1400" dirty="0" smtClean="0">
                <a:solidFill>
                  <a:srgbClr val="000000"/>
                </a:solidFill>
                <a:latin typeface="+mj-lt"/>
              </a:rPr>
              <a:t>, </a:t>
            </a:r>
            <a:r>
              <a:rPr lang="ru-RU" sz="1400" dirty="0">
                <a:solidFill>
                  <a:srgbClr val="000000"/>
                </a:solidFill>
                <a:latin typeface="+mj-lt"/>
              </a:rPr>
              <a:t>ноябрь, 2023 </a:t>
            </a:r>
            <a:endParaRPr lang="ru-RU" sz="1400" dirty="0">
              <a:latin typeface="+mj-lt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016598" y="1877246"/>
            <a:ext cx="441601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51585F"/>
                </a:solidFill>
              </a:rPr>
              <a:t>36 </a:t>
            </a:r>
            <a:r>
              <a:rPr lang="ru-RU" sz="1600" dirty="0">
                <a:solidFill>
                  <a:srgbClr val="51585F"/>
                </a:solidFill>
              </a:rPr>
              <a:t>% жителей страны предпочитают шить одежду на заказ </a:t>
            </a:r>
            <a:endParaRPr lang="ru-RU" sz="1600" dirty="0" smtClean="0">
              <a:solidFill>
                <a:srgbClr val="51585F"/>
              </a:solidFill>
            </a:endParaRPr>
          </a:p>
          <a:p>
            <a:r>
              <a:rPr lang="ru-RU" sz="1600" b="1" dirty="0" smtClean="0">
                <a:solidFill>
                  <a:srgbClr val="51585F"/>
                </a:solidFill>
              </a:rPr>
              <a:t>Объем рынка: 41 007 200 </a:t>
            </a:r>
            <a:r>
              <a:rPr lang="ru-RU" sz="1600" b="1" dirty="0" smtClean="0">
                <a:solidFill>
                  <a:srgbClr val="51585F"/>
                </a:solidFill>
                <a:latin typeface="Arial" panose="020B0604020202020204" pitchFamily="34" charset="0"/>
              </a:rPr>
              <a:t>Р/ год</a:t>
            </a:r>
            <a:r>
              <a:rPr lang="ru-RU" sz="1600" dirty="0" smtClean="0">
                <a:solidFill>
                  <a:srgbClr val="51585F"/>
                </a:solidFill>
                <a:latin typeface="Arial" panose="020B0604020202020204" pitchFamily="34" charset="0"/>
              </a:rPr>
              <a:t>. </a:t>
            </a:r>
            <a:endParaRPr lang="ru-RU" sz="16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109180" y="4957297"/>
            <a:ext cx="40275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rgbClr val="51585F"/>
                </a:solidFill>
                <a:latin typeface="+mj-lt"/>
              </a:rPr>
              <a:t>За два года спрос на индивидуальный пошив одежды вырос вдвое (</a:t>
            </a:r>
            <a:r>
              <a:rPr lang="ru-RU" sz="1400" b="1" dirty="0" smtClean="0">
                <a:solidFill>
                  <a:srgbClr val="51585F"/>
                </a:solidFill>
                <a:latin typeface="+mj-lt"/>
              </a:rPr>
              <a:t>116%</a:t>
            </a:r>
            <a:r>
              <a:rPr lang="ru-RU" sz="1400" dirty="0" smtClean="0">
                <a:solidFill>
                  <a:srgbClr val="51585F"/>
                </a:solidFill>
                <a:latin typeface="+mj-lt"/>
              </a:rPr>
              <a:t>)</a:t>
            </a:r>
            <a:endParaRPr lang="ru-RU" sz="1400" dirty="0">
              <a:latin typeface="+mj-lt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180" y="3162880"/>
            <a:ext cx="3078973" cy="1522823"/>
          </a:xfrm>
          <a:prstGeom prst="rect">
            <a:avLst/>
          </a:prstGeom>
        </p:spPr>
      </p:pic>
      <p:pic>
        <p:nvPicPr>
          <p:cNvPr id="1028" name="Picture 4" descr="https://lh7-us.googleusercontent.com/iezzuZD4j_ooouuhpDiqDksjs7z5-rahOptIrnxt8LfjWX8zghY6ghJSGLGZ3t3jGtqRw7SVP8cLhlLhqIsw9SGyWentC78lejHpxHkD1iYex42_1bbnq9oVlA4EO4mjOnMbBO4g0ig6ZQhw3ThDKA=s204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3500" y="1321192"/>
            <a:ext cx="2073124" cy="1943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6826624" y="4902980"/>
            <a:ext cx="309730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51585F"/>
                </a:solidFill>
                <a:latin typeface="+mj-lt"/>
              </a:rPr>
              <a:t>Санкт-Петербург и область</a:t>
            </a:r>
            <a:endParaRPr lang="ru-RU" sz="1600" dirty="0">
              <a:latin typeface="+mj-lt"/>
            </a:endParaRPr>
          </a:p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03892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F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900900CD-B943-934F-857F-30AA913FE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0801" y="990155"/>
            <a:ext cx="3313356" cy="597114"/>
          </a:xfrm>
        </p:spPr>
        <p:txBody>
          <a:bodyPr rtlCol="0"/>
          <a:lstStyle/>
          <a:p>
            <a:pPr rtl="0"/>
            <a:r>
              <a:rPr lang="en-US" dirty="0" smtClean="0"/>
              <a:t>MVP</a:t>
            </a:r>
            <a:endParaRPr lang="ru-RU" dirty="0"/>
          </a:p>
        </p:txBody>
      </p:sp>
      <p:sp>
        <p:nvSpPr>
          <p:cNvPr id="12" name="Объект 11">
            <a:extLst>
              <a:ext uri="{FF2B5EF4-FFF2-40B4-BE49-F238E27FC236}">
                <a16:creationId xmlns:a16="http://schemas.microsoft.com/office/drawing/2014/main" id="{2A09EEBC-5E2C-D240-A5D6-6952B8392E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37620" y="1976718"/>
            <a:ext cx="4294992" cy="3421350"/>
          </a:xfrm>
        </p:spPr>
        <p:txBody>
          <a:bodyPr rtlCol="0">
            <a:normAutofit/>
          </a:bodyPr>
          <a:lstStyle/>
          <a:p>
            <a:pPr lvl="0">
              <a:lnSpc>
                <a:spcPts val="2000"/>
              </a:lnSpc>
              <a:buClr>
                <a:srgbClr val="000000"/>
              </a:buClr>
            </a:pPr>
            <a:r>
              <a:rPr lang="ru-RU" dirty="0" smtClean="0">
                <a:solidFill>
                  <a:srgbClr val="000000"/>
                </a:solidFill>
              </a:rPr>
              <a:t>Система, включающая в себя:</a:t>
            </a:r>
          </a:p>
          <a:p>
            <a:pPr marL="342900" lvl="0" indent="-342900">
              <a:lnSpc>
                <a:spcPts val="2000"/>
              </a:lnSpc>
              <a:buClr>
                <a:srgbClr val="000000"/>
              </a:buClr>
              <a:buAutoNum type="arabicPeriod"/>
            </a:pPr>
            <a:r>
              <a:rPr lang="ru-RU" dirty="0" smtClean="0">
                <a:solidFill>
                  <a:srgbClr val="000000"/>
                </a:solidFill>
              </a:rPr>
              <a:t>Специализированную программу для создания и 3</a:t>
            </a:r>
            <a:r>
              <a:rPr lang="en-US" dirty="0" smtClean="0">
                <a:solidFill>
                  <a:srgbClr val="000000"/>
                </a:solidFill>
              </a:rPr>
              <a:t>D </a:t>
            </a:r>
            <a:r>
              <a:rPr lang="ru-RU" dirty="0" smtClean="0">
                <a:solidFill>
                  <a:srgbClr val="000000"/>
                </a:solidFill>
              </a:rPr>
              <a:t>визуализации фигуры - </a:t>
            </a:r>
            <a:r>
              <a:rPr lang="en-US" dirty="0" err="1" smtClean="0">
                <a:solidFill>
                  <a:srgbClr val="000000"/>
                </a:solidFill>
              </a:rPr>
              <a:t>Clo3D</a:t>
            </a:r>
            <a:r>
              <a:rPr lang="ru-RU" dirty="0" smtClean="0">
                <a:solidFill>
                  <a:srgbClr val="000000"/>
                </a:solidFill>
              </a:rPr>
              <a:t> </a:t>
            </a:r>
          </a:p>
          <a:p>
            <a:pPr marL="342900" lvl="0" indent="-342900">
              <a:lnSpc>
                <a:spcPts val="2000"/>
              </a:lnSpc>
              <a:buClr>
                <a:srgbClr val="000000"/>
              </a:buClr>
              <a:buAutoNum type="arabicPeriod"/>
            </a:pPr>
            <a:r>
              <a:rPr lang="ru-RU" dirty="0" smtClean="0">
                <a:solidFill>
                  <a:srgbClr val="000000"/>
                </a:solidFill>
              </a:rPr>
              <a:t>Сайт с переходом на умного чат-бота, который помогает клиентам вносить параметры для заказа одежды.</a:t>
            </a:r>
          </a:p>
          <a:p>
            <a:pPr lvl="0">
              <a:lnSpc>
                <a:spcPts val="2000"/>
              </a:lnSpc>
              <a:buClr>
                <a:srgbClr val="000000"/>
              </a:buClr>
            </a:pPr>
            <a:r>
              <a:rPr lang="ru-RU" dirty="0" smtClean="0">
                <a:solidFill>
                  <a:srgbClr val="000000"/>
                </a:solidFill>
              </a:rPr>
              <a:t> </a:t>
            </a:r>
          </a:p>
          <a:p>
            <a:pPr marL="342900" lvl="0" indent="-342900">
              <a:lnSpc>
                <a:spcPts val="2000"/>
              </a:lnSpc>
              <a:buClr>
                <a:srgbClr val="000000"/>
              </a:buClr>
              <a:buAutoNum type="arabicPeriod"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37620" y="4262881"/>
            <a:ext cx="492700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600" dirty="0">
              <a:latin typeface="+mj-lt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8044" y="1976718"/>
            <a:ext cx="5450542" cy="3065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2423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F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1479" y="1062915"/>
            <a:ext cx="614673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cap="all" spc="-50" dirty="0" smtClean="0">
                <a:latin typeface="+mj-lt"/>
                <a:ea typeface="+mj-ea"/>
                <a:cs typeface="+mj-cs"/>
              </a:rPr>
              <a:t>Модель  монетизации</a:t>
            </a:r>
            <a:endParaRPr lang="ru-RU" sz="2800" cap="all" spc="-50" dirty="0">
              <a:latin typeface="+mj-lt"/>
              <a:ea typeface="+mj-ea"/>
              <a:cs typeface="+mj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71479" y="1990106"/>
            <a:ext cx="468749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err="1" smtClean="0"/>
              <a:t>B2C</a:t>
            </a:r>
            <a:r>
              <a:rPr lang="ru-RU" sz="1600" dirty="0"/>
              <a:t>: </a:t>
            </a:r>
            <a:r>
              <a:rPr lang="ru-RU" sz="1600" dirty="0" smtClean="0"/>
              <a:t>продажа услуги индивидуального пошива одежды </a:t>
            </a:r>
            <a:r>
              <a:rPr lang="ru-RU" sz="1600" dirty="0"/>
              <a:t>онлайн и </a:t>
            </a:r>
            <a:r>
              <a:rPr lang="ru-RU" sz="1600" dirty="0" smtClean="0"/>
              <a:t>офлайн в студии.</a:t>
            </a:r>
            <a:r>
              <a:rPr lang="ru-RU" sz="1600" dirty="0"/>
              <a:t/>
            </a:r>
            <a:br>
              <a:rPr lang="ru-RU" sz="1600" dirty="0"/>
            </a:br>
            <a:endParaRPr lang="ru-RU" sz="1600" dirty="0">
              <a:solidFill>
                <a:srgbClr val="000000"/>
              </a:solidFill>
              <a:latin typeface="Century Gothic (Основной текст)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01998" y="2748868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071479" y="3480714"/>
            <a:ext cx="4687496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/>
              <a:t>Каналы продаж</a:t>
            </a:r>
            <a:r>
              <a:rPr lang="ru-RU" sz="1600" dirty="0" smtClean="0"/>
              <a:t>: социальные сети, каналы </a:t>
            </a:r>
            <a:r>
              <a:rPr lang="ru-RU" sz="1600" dirty="0" err="1" smtClean="0"/>
              <a:t>ТГ</a:t>
            </a:r>
            <a:r>
              <a:rPr lang="ru-RU" sz="1600" dirty="0" smtClean="0"/>
              <a:t>, сарафанное радио.</a:t>
            </a:r>
          </a:p>
          <a:p>
            <a:r>
              <a:rPr lang="ru-RU" sz="1600" b="1" dirty="0" smtClean="0"/>
              <a:t>Продвижение</a:t>
            </a:r>
            <a:r>
              <a:rPr lang="ru-RU" sz="1600" dirty="0" smtClean="0"/>
              <a:t>: работа с </a:t>
            </a:r>
            <a:r>
              <a:rPr lang="ru-RU" sz="1600" dirty="0" err="1" smtClean="0"/>
              <a:t>блогерами</a:t>
            </a:r>
            <a:r>
              <a:rPr lang="ru-RU" sz="1600" dirty="0" smtClean="0"/>
              <a:t>, стилистами, </a:t>
            </a:r>
            <a:r>
              <a:rPr lang="ru-RU" sz="1600" dirty="0" err="1" smtClean="0"/>
              <a:t>таргетированная</a:t>
            </a:r>
            <a:r>
              <a:rPr lang="ru-RU" sz="1600" dirty="0" smtClean="0"/>
              <a:t> реклама в социальных сетях, контекстная реклама.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l="8936" t="13602" r="37152" b="17282"/>
          <a:stretch/>
        </p:blipFill>
        <p:spPr>
          <a:xfrm>
            <a:off x="5928456" y="1990106"/>
            <a:ext cx="4964443" cy="357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8486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CD59CD-1242-F149-AB16-9D02E7C89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3868" y="1061050"/>
            <a:ext cx="4587639" cy="644689"/>
          </a:xfrm>
        </p:spPr>
        <p:txBody>
          <a:bodyPr rtlCol="0"/>
          <a:lstStyle/>
          <a:p>
            <a:r>
              <a:rPr lang="ru-RU" cap="all" dirty="0" smtClean="0"/>
              <a:t>Юнит-экономика</a:t>
            </a:r>
            <a:endParaRPr lang="ru-RU" cap="all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497D95-D925-3641-A715-DB7630E983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43868" y="2126322"/>
            <a:ext cx="5711810" cy="1048871"/>
          </a:xfrm>
        </p:spPr>
        <p:txBody>
          <a:bodyPr rtlCol="0"/>
          <a:lstStyle/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ru-RU" dirty="0" smtClean="0"/>
              <a:t>Пошив базовой легкой одежды - от 12 000 р. </a:t>
            </a:r>
            <a:endParaRPr lang="ru-RU" dirty="0"/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ru-RU" dirty="0" smtClean="0"/>
              <a:t>Пошив верхней одежды и костюмов - от 20 000 р. </a:t>
            </a:r>
            <a:endParaRPr lang="ru-RU" dirty="0"/>
          </a:p>
          <a:p>
            <a:pPr marL="0" indent="0" rtl="0"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936889" y="5051629"/>
            <a:ext cx="472576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/>
              <a:t>Годовой объем продаж - 6 </a:t>
            </a:r>
            <a:r>
              <a:rPr lang="ru-RU" sz="1600" b="1" dirty="0" smtClean="0"/>
              <a:t>800 </a:t>
            </a:r>
            <a:r>
              <a:rPr lang="ru-RU" sz="1600" b="1" dirty="0"/>
              <a:t>000 р</a:t>
            </a:r>
          </a:p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472189" y="3941458"/>
            <a:ext cx="365516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b="1" dirty="0"/>
              <a:t>Среднемесячное кол-во </a:t>
            </a:r>
            <a:r>
              <a:rPr lang="ru-RU" sz="1600" b="1" dirty="0" smtClean="0"/>
              <a:t>продаж</a:t>
            </a:r>
          </a:p>
          <a:p>
            <a:pPr algn="ctr"/>
            <a:r>
              <a:rPr lang="ru-RU" sz="1600" b="1" dirty="0" smtClean="0"/>
              <a:t> </a:t>
            </a:r>
            <a:r>
              <a:rPr lang="ru-RU" sz="1600" b="1" dirty="0"/>
              <a:t>по </a:t>
            </a:r>
            <a:r>
              <a:rPr lang="ru-RU" sz="1600" b="1" dirty="0" smtClean="0"/>
              <a:t>прогнозам- от 20 </a:t>
            </a:r>
            <a:endParaRPr lang="ru-RU" sz="16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630532" y="3188677"/>
            <a:ext cx="533848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Срок службы изделия из качественных материалов – до 5 лет!</a:t>
            </a:r>
            <a:endParaRPr lang="ru-RU" sz="1400" dirty="0"/>
          </a:p>
        </p:txBody>
      </p:sp>
      <p:pic>
        <p:nvPicPr>
          <p:cNvPr id="2050" name="Picture 2" descr="https://lh7-us.googleusercontent.com/3bxgwMKIK9qnh4OosZHdB7jCBvcls6kleiRhQ5K3o0mYRCbg6_5cT9HF3GDoQitvrX6Sl2aZlM8jElhsizbzubr2lNHJaXvb-ZQIbKbl759PE0AaPmOX9m_DYjf4cQWvMlDN2-0g7OLCe_q3hV-hIw=s204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2122" y="1078860"/>
            <a:ext cx="3794282" cy="4742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16885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единительная линия 4"/>
          <p:cNvCxnSpPr/>
          <p:nvPr/>
        </p:nvCxnSpPr>
        <p:spPr>
          <a:xfrm flipV="1">
            <a:off x="4545106" y="3007552"/>
            <a:ext cx="25728" cy="23613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Прямоугольник 51"/>
          <p:cNvSpPr/>
          <p:nvPr/>
        </p:nvSpPr>
        <p:spPr>
          <a:xfrm>
            <a:off x="9439161" y="5631294"/>
            <a:ext cx="1458506" cy="414409"/>
          </a:xfrm>
          <a:prstGeom prst="rect">
            <a:avLst/>
          </a:prstGeom>
          <a:solidFill>
            <a:srgbClr val="F8F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Прямоугольник 50"/>
          <p:cNvSpPr/>
          <p:nvPr/>
        </p:nvSpPr>
        <p:spPr>
          <a:xfrm>
            <a:off x="7903009" y="5648782"/>
            <a:ext cx="1389095" cy="384046"/>
          </a:xfrm>
          <a:prstGeom prst="rect">
            <a:avLst/>
          </a:prstGeom>
          <a:solidFill>
            <a:srgbClr val="F8F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6380973" y="5631294"/>
            <a:ext cx="1350159" cy="388285"/>
          </a:xfrm>
          <a:prstGeom prst="rect">
            <a:avLst/>
          </a:prstGeom>
          <a:solidFill>
            <a:srgbClr val="F8F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 48"/>
          <p:cNvSpPr/>
          <p:nvPr/>
        </p:nvSpPr>
        <p:spPr>
          <a:xfrm>
            <a:off x="5121592" y="5631294"/>
            <a:ext cx="1103359" cy="388285"/>
          </a:xfrm>
          <a:prstGeom prst="rect">
            <a:avLst/>
          </a:prstGeom>
          <a:solidFill>
            <a:srgbClr val="F8F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3778287" y="5615137"/>
            <a:ext cx="1270679" cy="401160"/>
          </a:xfrm>
          <a:prstGeom prst="rect">
            <a:avLst/>
          </a:prstGeom>
          <a:solidFill>
            <a:srgbClr val="F8F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/>
          <p:cNvSpPr/>
          <p:nvPr/>
        </p:nvSpPr>
        <p:spPr>
          <a:xfrm>
            <a:off x="2072829" y="5618419"/>
            <a:ext cx="1591577" cy="401160"/>
          </a:xfrm>
          <a:prstGeom prst="rect">
            <a:avLst/>
          </a:prstGeom>
          <a:solidFill>
            <a:srgbClr val="F8F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/>
          <p:cNvSpPr/>
          <p:nvPr/>
        </p:nvSpPr>
        <p:spPr>
          <a:xfrm>
            <a:off x="6224951" y="4638284"/>
            <a:ext cx="2007843" cy="701597"/>
          </a:xfrm>
          <a:prstGeom prst="rect">
            <a:avLst/>
          </a:prstGeom>
          <a:solidFill>
            <a:srgbClr val="CDCA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2267695" y="4544062"/>
            <a:ext cx="2150351" cy="824790"/>
          </a:xfrm>
          <a:prstGeom prst="rect">
            <a:avLst/>
          </a:prstGeom>
          <a:solidFill>
            <a:srgbClr val="CDCA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/>
          <p:cNvSpPr/>
          <p:nvPr/>
        </p:nvSpPr>
        <p:spPr>
          <a:xfrm>
            <a:off x="7228873" y="3798421"/>
            <a:ext cx="2530723" cy="727484"/>
          </a:xfrm>
          <a:prstGeom prst="rect">
            <a:avLst/>
          </a:prstGeom>
          <a:solidFill>
            <a:srgbClr val="D1F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8790093" y="1626232"/>
            <a:ext cx="2209370" cy="131704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4661807" y="3139998"/>
            <a:ext cx="1875398" cy="969198"/>
          </a:xfrm>
          <a:prstGeom prst="rect">
            <a:avLst/>
          </a:prstGeom>
          <a:solidFill>
            <a:srgbClr val="DDE7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8853922" y="3117938"/>
            <a:ext cx="2121568" cy="600126"/>
          </a:xfrm>
          <a:prstGeom prst="rect">
            <a:avLst/>
          </a:prstGeom>
          <a:solidFill>
            <a:srgbClr val="DDE7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3218210" y="1848920"/>
            <a:ext cx="2838750" cy="115565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1018685" y="2710651"/>
            <a:ext cx="1028598" cy="622769"/>
          </a:xfrm>
          <a:prstGeom prst="rect">
            <a:avLst/>
          </a:prstGeom>
          <a:solidFill>
            <a:srgbClr val="DDE7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1016350" y="3627693"/>
            <a:ext cx="1028598" cy="789871"/>
          </a:xfrm>
          <a:prstGeom prst="rect">
            <a:avLst/>
          </a:prstGeom>
          <a:solidFill>
            <a:srgbClr val="D1F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1012166" y="4594212"/>
            <a:ext cx="1028598" cy="824790"/>
          </a:xfrm>
          <a:prstGeom prst="rect">
            <a:avLst/>
          </a:prstGeom>
          <a:solidFill>
            <a:srgbClr val="CDCA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006941" y="1855094"/>
            <a:ext cx="1028598" cy="5589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353100-3076-4726-B6E8-AE7CD2CCF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1882" y="962567"/>
            <a:ext cx="7710543" cy="502523"/>
          </a:xfrm>
        </p:spPr>
        <p:txBody>
          <a:bodyPr rtlCol="0"/>
          <a:lstStyle/>
          <a:p>
            <a:r>
              <a:rPr lang="ru-RU" sz="2800" cap="all" dirty="0" smtClean="0"/>
              <a:t>Дорожная карта проекта на 2024 год</a:t>
            </a:r>
            <a:endParaRPr lang="ru-RU" sz="28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136674" y="5472953"/>
            <a:ext cx="8838815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079468" y="1840466"/>
            <a:ext cx="45719" cy="36710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006941" y="1801565"/>
            <a:ext cx="1061558" cy="58477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1600" dirty="0" err="1">
                <a:solidFill>
                  <a:srgbClr val="000000"/>
                </a:solidFill>
                <a:latin typeface="+mj-lt"/>
              </a:rPr>
              <a:t>TRL</a:t>
            </a:r>
            <a:r>
              <a:rPr lang="en-US" sz="1600" dirty="0">
                <a:solidFill>
                  <a:srgbClr val="000000"/>
                </a:solidFill>
                <a:latin typeface="+mj-lt"/>
              </a:rPr>
              <a:t> - </a:t>
            </a:r>
            <a:r>
              <a:rPr lang="ru-RU" sz="1600" dirty="0">
                <a:solidFill>
                  <a:srgbClr val="000000"/>
                </a:solidFill>
                <a:latin typeface="+mj-lt"/>
              </a:rPr>
              <a:t>продукт</a:t>
            </a:r>
            <a:endParaRPr lang="ru-RU" sz="1600" dirty="0">
              <a:latin typeface="+mj-lt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022094" y="3622752"/>
            <a:ext cx="106155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 err="1" smtClean="0">
                <a:latin typeface="+mj-lt"/>
              </a:rPr>
              <a:t>CRL</a:t>
            </a:r>
            <a:r>
              <a:rPr lang="en-US" sz="1600" dirty="0" smtClean="0">
                <a:latin typeface="+mj-lt"/>
              </a:rPr>
              <a:t> - </a:t>
            </a:r>
            <a:r>
              <a:rPr lang="ru-RU" sz="1600" dirty="0" smtClean="0">
                <a:latin typeface="+mj-lt"/>
              </a:rPr>
              <a:t>команда</a:t>
            </a:r>
            <a:endParaRPr lang="ru-RU" sz="1600" dirty="0">
              <a:latin typeface="+mj-lt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012166" y="4614263"/>
            <a:ext cx="10285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 err="1">
                <a:latin typeface="+mj-lt"/>
              </a:rPr>
              <a:t>I</a:t>
            </a:r>
            <a:r>
              <a:rPr lang="en-US" sz="1600" dirty="0" err="1" smtClean="0">
                <a:latin typeface="+mj-lt"/>
              </a:rPr>
              <a:t>RL</a:t>
            </a:r>
            <a:r>
              <a:rPr lang="en-US" sz="1600" dirty="0" smtClean="0">
                <a:latin typeface="+mj-lt"/>
              </a:rPr>
              <a:t> - </a:t>
            </a:r>
            <a:r>
              <a:rPr lang="ru-RU" sz="1600" dirty="0" smtClean="0">
                <a:latin typeface="+mj-lt"/>
              </a:rPr>
              <a:t>финансы</a:t>
            </a:r>
            <a:endParaRPr lang="ru-RU" sz="1600" dirty="0">
              <a:latin typeface="+mj-lt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407226" y="5591084"/>
            <a:ext cx="10294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  <a:latin typeface="Calibri" panose="020F0502020204030204" pitchFamily="34" charset="0"/>
              </a:rPr>
              <a:t>Февраль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113924" y="5591084"/>
            <a:ext cx="9458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  <a:latin typeface="Calibri" panose="020F0502020204030204" pitchFamily="34" charset="0"/>
              </a:rPr>
              <a:t>Март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5160684" y="5592530"/>
            <a:ext cx="9458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  <a:latin typeface="Calibri" panose="020F0502020204030204" pitchFamily="34" charset="0"/>
              </a:rPr>
              <a:t>Апрель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8081018" y="5591084"/>
            <a:ext cx="11228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  <a:latin typeface="Calibri" panose="020F0502020204030204" pitchFamily="34" charset="0"/>
              </a:rPr>
              <a:t>Сентябрь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6680187" y="5591084"/>
            <a:ext cx="7402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  <a:latin typeface="Calibri" panose="020F0502020204030204" pitchFamily="34" charset="0"/>
              </a:rPr>
              <a:t>Июль</a:t>
            </a:r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9641990" y="5612245"/>
            <a:ext cx="11228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  <a:latin typeface="Calibri" panose="020F0502020204030204" pitchFamily="34" charset="0"/>
              </a:rPr>
              <a:t>Декабрь</a:t>
            </a:r>
            <a:endParaRPr lang="ru-RU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3294528" y="1867771"/>
            <a:ext cx="2431464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300" dirty="0" err="1" smtClean="0">
                <a:solidFill>
                  <a:srgbClr val="000000"/>
                </a:solidFill>
              </a:rPr>
              <a:t>TRL</a:t>
            </a:r>
            <a:r>
              <a:rPr lang="en-US" sz="1300" dirty="0">
                <a:solidFill>
                  <a:srgbClr val="000000"/>
                </a:solidFill>
              </a:rPr>
              <a:t> </a:t>
            </a:r>
            <a:r>
              <a:rPr lang="en-US" sz="1300" dirty="0" smtClean="0">
                <a:solidFill>
                  <a:srgbClr val="000000"/>
                </a:solidFill>
              </a:rPr>
              <a:t>4 -</a:t>
            </a:r>
            <a:r>
              <a:rPr lang="ru-RU" sz="1300" dirty="0" smtClean="0">
                <a:solidFill>
                  <a:srgbClr val="000000"/>
                </a:solidFill>
              </a:rPr>
              <a:t> </a:t>
            </a:r>
            <a:r>
              <a:rPr lang="ru-RU" sz="1300" dirty="0">
                <a:solidFill>
                  <a:srgbClr val="000000"/>
                </a:solidFill>
                <a:latin typeface="+mj-lt"/>
              </a:rPr>
              <a:t>р</a:t>
            </a:r>
            <a:r>
              <a:rPr lang="ru-RU" sz="1300" dirty="0" smtClean="0">
                <a:solidFill>
                  <a:srgbClr val="000000"/>
                </a:solidFill>
                <a:latin typeface="+mj-lt"/>
              </a:rPr>
              <a:t>азработан макет (</a:t>
            </a:r>
            <a:r>
              <a:rPr lang="en-US" sz="1300" dirty="0" smtClean="0">
                <a:solidFill>
                  <a:srgbClr val="000000"/>
                </a:solidFill>
                <a:latin typeface="+mj-lt"/>
              </a:rPr>
              <a:t>MVP)</a:t>
            </a:r>
            <a:r>
              <a:rPr lang="ru-RU" sz="1300" dirty="0" smtClean="0">
                <a:latin typeface="+mj-lt"/>
              </a:rPr>
              <a:t> </a:t>
            </a:r>
            <a:r>
              <a:rPr lang="ru-RU" sz="1300" dirty="0">
                <a:solidFill>
                  <a:srgbClr val="000000"/>
                </a:solidFill>
                <a:latin typeface="+mj-lt"/>
              </a:rPr>
              <a:t>решения для демонстрации работоспособности технологии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2324530" y="4596134"/>
            <a:ext cx="2093516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300" dirty="0" err="1" smtClean="0"/>
              <a:t>CRL</a:t>
            </a:r>
            <a:r>
              <a:rPr lang="en-US" sz="1300" dirty="0"/>
              <a:t> </a:t>
            </a:r>
            <a:r>
              <a:rPr lang="en-US" sz="1300" dirty="0" smtClean="0"/>
              <a:t>4 </a:t>
            </a:r>
            <a:r>
              <a:rPr lang="ru-RU" sz="1300" dirty="0">
                <a:latin typeface="+mj-lt"/>
              </a:rPr>
              <a:t>Компетентная проектная команда с внешней поддержкой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4732295" y="3152709"/>
            <a:ext cx="2008094" cy="907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err="1" smtClean="0">
                <a:solidFill>
                  <a:srgbClr val="000000"/>
                </a:solidFill>
              </a:rPr>
              <a:t>MRL</a:t>
            </a:r>
            <a:r>
              <a:rPr lang="en-US" sz="1400" dirty="0" smtClean="0">
                <a:solidFill>
                  <a:srgbClr val="000000"/>
                </a:solidFill>
              </a:rPr>
              <a:t> 4 - </a:t>
            </a:r>
            <a:r>
              <a:rPr lang="ru-RU" sz="1300" dirty="0" smtClean="0">
                <a:solidFill>
                  <a:srgbClr val="1F1F1F"/>
                </a:solidFill>
                <a:latin typeface="+mj-lt"/>
              </a:rPr>
              <a:t>получена </a:t>
            </a:r>
            <a:r>
              <a:rPr lang="ru-RU" sz="1300" dirty="0">
                <a:solidFill>
                  <a:srgbClr val="1F1F1F"/>
                </a:solidFill>
                <a:latin typeface="+mj-lt"/>
              </a:rPr>
              <a:t>обратная связь от потенциальных потребителей</a:t>
            </a:r>
            <a:endParaRPr lang="ru-RU" sz="1300" dirty="0">
              <a:latin typeface="+mj-lt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6235617" y="4693918"/>
            <a:ext cx="1729483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err="1"/>
              <a:t>IRL</a:t>
            </a:r>
            <a:r>
              <a:rPr lang="en-US" sz="1400" dirty="0"/>
              <a:t> </a:t>
            </a:r>
            <a:r>
              <a:rPr lang="ru-RU" sz="1400" dirty="0" smtClean="0"/>
              <a:t>2 –</a:t>
            </a:r>
            <a:r>
              <a:rPr lang="ru-RU" sz="1400" dirty="0" smtClean="0">
                <a:latin typeface="+mj-lt"/>
              </a:rPr>
              <a:t> </a:t>
            </a:r>
            <a:r>
              <a:rPr lang="ru-RU" sz="1300" dirty="0" smtClean="0">
                <a:solidFill>
                  <a:srgbClr val="1F1F1F"/>
                </a:solidFill>
                <a:latin typeface="+mj-lt"/>
              </a:rPr>
              <a:t>привлечено финансирование</a:t>
            </a:r>
            <a:endParaRPr lang="ru-RU" sz="1300" dirty="0">
              <a:latin typeface="+mj-lt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8951646" y="1650613"/>
            <a:ext cx="2185939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300" dirty="0" err="1">
                <a:solidFill>
                  <a:srgbClr val="1F1F1F"/>
                </a:solidFill>
                <a:latin typeface="+mj-lt"/>
              </a:rPr>
              <a:t>TRL</a:t>
            </a:r>
            <a:r>
              <a:rPr lang="en-US" sz="1300" dirty="0">
                <a:solidFill>
                  <a:srgbClr val="1F1F1F"/>
                </a:solidFill>
                <a:latin typeface="+mj-lt"/>
              </a:rPr>
              <a:t> </a:t>
            </a:r>
            <a:r>
              <a:rPr lang="ru-RU" sz="1300" dirty="0">
                <a:solidFill>
                  <a:srgbClr val="1F1F1F"/>
                </a:solidFill>
                <a:latin typeface="+mj-lt"/>
              </a:rPr>
              <a:t>6 -демонстрация работоспособности технологии на полномасштабном полнофункциональном прототипе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7270408" y="3805349"/>
            <a:ext cx="2624370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300" dirty="0" err="1">
                <a:latin typeface="+mj-lt"/>
              </a:rPr>
              <a:t>CRL</a:t>
            </a:r>
            <a:r>
              <a:rPr lang="en-US" sz="1300" dirty="0">
                <a:latin typeface="+mj-lt"/>
              </a:rPr>
              <a:t> </a:t>
            </a:r>
            <a:r>
              <a:rPr lang="ru-RU" sz="1300" dirty="0" smtClean="0">
                <a:latin typeface="+mj-lt"/>
              </a:rPr>
              <a:t>5 - </a:t>
            </a:r>
            <a:r>
              <a:rPr lang="ru-RU" sz="1300" dirty="0">
                <a:solidFill>
                  <a:srgbClr val="1F1F1F"/>
                </a:solidFill>
                <a:latin typeface="+mj-lt"/>
              </a:rPr>
              <a:t>б</a:t>
            </a:r>
            <a:r>
              <a:rPr lang="ru-RU" sz="1300" dirty="0" smtClean="0">
                <a:solidFill>
                  <a:srgbClr val="1F1F1F"/>
                </a:solidFill>
                <a:latin typeface="+mj-lt"/>
              </a:rPr>
              <a:t>азовые </a:t>
            </a:r>
            <a:r>
              <a:rPr lang="ru-RU" sz="1300" dirty="0">
                <a:solidFill>
                  <a:srgbClr val="1F1F1F"/>
                </a:solidFill>
                <a:latin typeface="+mj-lt"/>
              </a:rPr>
              <a:t>элементы будущей корпоративной структуры</a:t>
            </a:r>
            <a:endParaRPr lang="ru-RU" sz="1300" dirty="0">
              <a:latin typeface="+mj-lt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8853922" y="3100540"/>
            <a:ext cx="2496375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err="1" smtClean="0">
                <a:solidFill>
                  <a:srgbClr val="000000"/>
                </a:solidFill>
              </a:rPr>
              <a:t>MRL</a:t>
            </a:r>
            <a:r>
              <a:rPr lang="en-US" sz="1400" dirty="0" smtClean="0">
                <a:solidFill>
                  <a:srgbClr val="000000"/>
                </a:solidFill>
              </a:rPr>
              <a:t> 5 - </a:t>
            </a:r>
            <a:r>
              <a:rPr lang="ru-RU" sz="1400" dirty="0" smtClean="0">
                <a:solidFill>
                  <a:srgbClr val="000000"/>
                </a:solidFill>
              </a:rPr>
              <a:t>п</a:t>
            </a:r>
            <a:r>
              <a:rPr lang="ru-RU" sz="1300" dirty="0" smtClean="0"/>
              <a:t>одтверждены </a:t>
            </a:r>
            <a:r>
              <a:rPr lang="ru-RU" sz="1300" dirty="0"/>
              <a:t>параметры спроса</a:t>
            </a:r>
            <a:endParaRPr lang="ru-RU" sz="1300" dirty="0">
              <a:latin typeface="+mj-lt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36094" y="2733438"/>
            <a:ext cx="10050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 err="1">
                <a:solidFill>
                  <a:srgbClr val="000000"/>
                </a:solidFill>
                <a:latin typeface="+mj-lt"/>
              </a:rPr>
              <a:t>MRL</a:t>
            </a:r>
            <a:r>
              <a:rPr lang="en-US" sz="1600" dirty="0">
                <a:solidFill>
                  <a:srgbClr val="000000"/>
                </a:solidFill>
                <a:latin typeface="+mj-lt"/>
              </a:rPr>
              <a:t>- </a:t>
            </a:r>
            <a:r>
              <a:rPr lang="ru-RU" sz="1600" dirty="0">
                <a:solidFill>
                  <a:srgbClr val="000000"/>
                </a:solidFill>
                <a:latin typeface="+mj-lt"/>
              </a:rPr>
              <a:t>рынок</a:t>
            </a:r>
            <a:endParaRPr lang="ru-RU" sz="1600" dirty="0">
              <a:latin typeface="+mj-lt"/>
            </a:endParaRPr>
          </a:p>
        </p:txBody>
      </p:sp>
      <p:cxnSp>
        <p:nvCxnSpPr>
          <p:cNvPr id="53" name="Прямая соединительная линия 52"/>
          <p:cNvCxnSpPr/>
          <p:nvPr/>
        </p:nvCxnSpPr>
        <p:spPr>
          <a:xfrm flipV="1">
            <a:off x="8635701" y="4601947"/>
            <a:ext cx="0" cy="782028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>
            <a:off x="10102109" y="5376488"/>
            <a:ext cx="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/>
          <p:nvPr/>
        </p:nvCxnSpPr>
        <p:spPr>
          <a:xfrm flipV="1">
            <a:off x="10102109" y="3944113"/>
            <a:ext cx="0" cy="1456396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 flipV="1">
            <a:off x="5499841" y="4152811"/>
            <a:ext cx="13447" cy="1234166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22172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Прямая соединительная линия 44"/>
          <p:cNvCxnSpPr/>
          <p:nvPr/>
        </p:nvCxnSpPr>
        <p:spPr>
          <a:xfrm flipV="1">
            <a:off x="4850313" y="2893140"/>
            <a:ext cx="12801" cy="2521598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 flipV="1">
            <a:off x="9440073" y="2498494"/>
            <a:ext cx="0" cy="258401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Прямоугольник 37"/>
          <p:cNvSpPr/>
          <p:nvPr/>
        </p:nvSpPr>
        <p:spPr>
          <a:xfrm>
            <a:off x="8635709" y="5643590"/>
            <a:ext cx="1591577" cy="401160"/>
          </a:xfrm>
          <a:prstGeom prst="rect">
            <a:avLst/>
          </a:prstGeom>
          <a:solidFill>
            <a:srgbClr val="F8F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6590741" y="5659504"/>
            <a:ext cx="1591577" cy="401160"/>
          </a:xfrm>
          <a:prstGeom prst="rect">
            <a:avLst/>
          </a:prstGeom>
          <a:solidFill>
            <a:srgbClr val="F8F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4614924" y="5659981"/>
            <a:ext cx="1591577" cy="401160"/>
          </a:xfrm>
          <a:prstGeom prst="rect">
            <a:avLst/>
          </a:prstGeom>
          <a:solidFill>
            <a:srgbClr val="F8F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405468" y="5617132"/>
            <a:ext cx="1591577" cy="401160"/>
          </a:xfrm>
          <a:prstGeom prst="rect">
            <a:avLst/>
          </a:prstGeom>
          <a:solidFill>
            <a:srgbClr val="F8F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8124944" y="4575751"/>
            <a:ext cx="2484785" cy="824790"/>
          </a:xfrm>
          <a:prstGeom prst="rect">
            <a:avLst/>
          </a:prstGeom>
          <a:solidFill>
            <a:srgbClr val="CDCA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2246077" y="4640790"/>
            <a:ext cx="2269294" cy="721015"/>
          </a:xfrm>
          <a:prstGeom prst="rect">
            <a:avLst/>
          </a:prstGeom>
          <a:solidFill>
            <a:srgbClr val="CDCA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974896" y="4693882"/>
            <a:ext cx="1014996" cy="824790"/>
          </a:xfrm>
          <a:prstGeom prst="rect">
            <a:avLst/>
          </a:prstGeom>
          <a:solidFill>
            <a:srgbClr val="CDCA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974896" y="3698428"/>
            <a:ext cx="1028598" cy="789871"/>
          </a:xfrm>
          <a:prstGeom prst="rect">
            <a:avLst/>
          </a:prstGeom>
          <a:solidFill>
            <a:srgbClr val="D1F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4306516" y="3835596"/>
            <a:ext cx="2901108" cy="768196"/>
          </a:xfrm>
          <a:prstGeom prst="rect">
            <a:avLst/>
          </a:prstGeom>
          <a:solidFill>
            <a:srgbClr val="D1F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974896" y="1874049"/>
            <a:ext cx="1028598" cy="58952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987911" y="2759338"/>
            <a:ext cx="1028598" cy="622769"/>
          </a:xfrm>
          <a:prstGeom prst="rect">
            <a:avLst/>
          </a:prstGeom>
          <a:solidFill>
            <a:srgbClr val="DDE7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3380724" y="1840466"/>
            <a:ext cx="2223585" cy="96704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8182318" y="1837559"/>
            <a:ext cx="2265109" cy="66093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6067828" y="2803610"/>
            <a:ext cx="3183532" cy="911438"/>
          </a:xfrm>
          <a:prstGeom prst="rect">
            <a:avLst/>
          </a:prstGeom>
          <a:solidFill>
            <a:srgbClr val="DDE7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353100-3076-4726-B6E8-AE7CD2CCF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4896" y="1001296"/>
            <a:ext cx="7710543" cy="502523"/>
          </a:xfrm>
        </p:spPr>
        <p:txBody>
          <a:bodyPr rtlCol="0"/>
          <a:lstStyle/>
          <a:p>
            <a:r>
              <a:rPr lang="ru-RU" sz="2800" cap="all" dirty="0" smtClean="0"/>
              <a:t>Дорожная карта проекта на 2025 год</a:t>
            </a:r>
            <a:endParaRPr lang="ru-RU" sz="28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136675" y="5472953"/>
            <a:ext cx="8473054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079468" y="1840466"/>
            <a:ext cx="45719" cy="36710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016597" y="1840466"/>
            <a:ext cx="10857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 err="1">
                <a:solidFill>
                  <a:srgbClr val="000000"/>
                </a:solidFill>
                <a:latin typeface="+mj-lt"/>
              </a:rPr>
              <a:t>TRL</a:t>
            </a:r>
            <a:r>
              <a:rPr lang="en-US" sz="1600" dirty="0">
                <a:solidFill>
                  <a:srgbClr val="000000"/>
                </a:solidFill>
                <a:latin typeface="+mj-lt"/>
              </a:rPr>
              <a:t> - </a:t>
            </a:r>
            <a:r>
              <a:rPr lang="ru-RU" sz="1600" dirty="0">
                <a:solidFill>
                  <a:srgbClr val="000000"/>
                </a:solidFill>
                <a:latin typeface="+mj-lt"/>
              </a:rPr>
              <a:t>продукт</a:t>
            </a:r>
            <a:endParaRPr lang="ru-RU" sz="1600" dirty="0">
              <a:latin typeface="+mj-lt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74896" y="2741857"/>
            <a:ext cx="10870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 err="1">
                <a:solidFill>
                  <a:srgbClr val="000000"/>
                </a:solidFill>
                <a:latin typeface="+mj-lt"/>
              </a:rPr>
              <a:t>MRL</a:t>
            </a:r>
            <a:r>
              <a:rPr lang="en-US" sz="1600" dirty="0">
                <a:solidFill>
                  <a:srgbClr val="000000"/>
                </a:solidFill>
                <a:latin typeface="+mj-lt"/>
              </a:rPr>
              <a:t>- </a:t>
            </a:r>
            <a:r>
              <a:rPr lang="ru-RU" sz="1600" dirty="0">
                <a:solidFill>
                  <a:srgbClr val="000000"/>
                </a:solidFill>
                <a:latin typeface="+mj-lt"/>
              </a:rPr>
              <a:t>рынок</a:t>
            </a:r>
            <a:endParaRPr lang="ru-RU" sz="1600" dirty="0">
              <a:latin typeface="+mj-lt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974896" y="3677864"/>
            <a:ext cx="102983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 err="1" smtClean="0">
                <a:latin typeface="+mj-lt"/>
              </a:rPr>
              <a:t>CRL</a:t>
            </a:r>
            <a:r>
              <a:rPr lang="en-US" sz="1600" dirty="0" smtClean="0">
                <a:latin typeface="+mj-lt"/>
              </a:rPr>
              <a:t> - </a:t>
            </a:r>
            <a:r>
              <a:rPr lang="ru-RU" sz="1600" dirty="0" smtClean="0">
                <a:latin typeface="+mj-lt"/>
              </a:rPr>
              <a:t>команда</a:t>
            </a:r>
            <a:endParaRPr lang="ru-RU" sz="1600" dirty="0">
              <a:latin typeface="+mj-lt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016597" y="4720604"/>
            <a:ext cx="100504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 err="1">
                <a:latin typeface="+mj-lt"/>
              </a:rPr>
              <a:t>I</a:t>
            </a:r>
            <a:r>
              <a:rPr lang="en-US" sz="1600" dirty="0" err="1" smtClean="0">
                <a:latin typeface="+mj-lt"/>
              </a:rPr>
              <a:t>RL</a:t>
            </a:r>
            <a:r>
              <a:rPr lang="en-US" sz="1600" dirty="0" smtClean="0">
                <a:latin typeface="+mj-lt"/>
              </a:rPr>
              <a:t> - </a:t>
            </a:r>
            <a:r>
              <a:rPr lang="ru-RU" sz="1600" dirty="0" smtClean="0">
                <a:latin typeface="+mj-lt"/>
              </a:rPr>
              <a:t>финансы</a:t>
            </a:r>
            <a:endParaRPr lang="ru-RU" sz="1600" dirty="0">
              <a:latin typeface="+mj-lt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836927" y="5629820"/>
            <a:ext cx="9458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  <a:latin typeface="Calibri" panose="020F0502020204030204" pitchFamily="34" charset="0"/>
              </a:rPr>
              <a:t>Март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5029126" y="5633011"/>
            <a:ext cx="9458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  <a:latin typeface="Calibri" panose="020F0502020204030204" pitchFamily="34" charset="0"/>
              </a:rPr>
              <a:t>Апрель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7044132" y="5629820"/>
            <a:ext cx="7402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  <a:latin typeface="Calibri" panose="020F0502020204030204" pitchFamily="34" charset="0"/>
              </a:rPr>
              <a:t>Июль</a:t>
            </a:r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8991565" y="5675418"/>
            <a:ext cx="11228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  <a:latin typeface="Calibri" panose="020F0502020204030204" pitchFamily="34" charset="0"/>
              </a:rPr>
              <a:t>Декабрь</a:t>
            </a:r>
            <a:endParaRPr lang="ru-RU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8231686" y="1921804"/>
            <a:ext cx="216637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300" dirty="0" err="1" smtClean="0">
                <a:solidFill>
                  <a:srgbClr val="000000"/>
                </a:solidFill>
              </a:rPr>
              <a:t>TRL</a:t>
            </a:r>
            <a:r>
              <a:rPr lang="en-US" sz="1300" dirty="0">
                <a:solidFill>
                  <a:srgbClr val="000000"/>
                </a:solidFill>
              </a:rPr>
              <a:t> </a:t>
            </a:r>
            <a:r>
              <a:rPr lang="ru-RU" sz="1300" dirty="0">
                <a:solidFill>
                  <a:srgbClr val="000000"/>
                </a:solidFill>
              </a:rPr>
              <a:t>9</a:t>
            </a:r>
            <a:r>
              <a:rPr lang="en-US" sz="1300" dirty="0" smtClean="0">
                <a:solidFill>
                  <a:srgbClr val="000000"/>
                </a:solidFill>
              </a:rPr>
              <a:t> –</a:t>
            </a:r>
            <a:r>
              <a:rPr lang="ru-RU" sz="1300" dirty="0" smtClean="0">
                <a:solidFill>
                  <a:srgbClr val="000000"/>
                </a:solidFill>
              </a:rPr>
              <a:t> </a:t>
            </a:r>
            <a:r>
              <a:rPr lang="ru-RU" sz="1300" dirty="0" smtClean="0">
                <a:solidFill>
                  <a:srgbClr val="000000"/>
                </a:solidFill>
                <a:latin typeface="+mj-lt"/>
              </a:rPr>
              <a:t>завершенная технология</a:t>
            </a:r>
            <a:endParaRPr lang="ru-RU" sz="13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8182318" y="4659908"/>
            <a:ext cx="2427411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300" dirty="0" err="1"/>
              <a:t>I</a:t>
            </a:r>
            <a:r>
              <a:rPr lang="en-US" sz="1300" dirty="0" err="1" smtClean="0"/>
              <a:t>RL</a:t>
            </a:r>
            <a:r>
              <a:rPr lang="en-US" sz="1300" dirty="0" smtClean="0"/>
              <a:t> </a:t>
            </a:r>
            <a:r>
              <a:rPr lang="ru-RU" sz="1300" dirty="0" smtClean="0"/>
              <a:t>6 </a:t>
            </a:r>
            <a:r>
              <a:rPr lang="ru-RU" sz="1300" dirty="0"/>
              <a:t>- ведется оптимизация экономики в каналах продаж</a:t>
            </a:r>
            <a:endParaRPr lang="ru-RU" sz="1300" dirty="0">
              <a:latin typeface="+mj-lt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2304340" y="4652214"/>
            <a:ext cx="233804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err="1"/>
              <a:t>IRL</a:t>
            </a:r>
            <a:r>
              <a:rPr lang="en-US" sz="1400" dirty="0"/>
              <a:t> </a:t>
            </a:r>
            <a:r>
              <a:rPr lang="ru-RU" sz="1400" dirty="0"/>
              <a:t>4</a:t>
            </a:r>
            <a:r>
              <a:rPr lang="ru-RU" sz="1400" dirty="0" smtClean="0"/>
              <a:t> –</a:t>
            </a:r>
            <a:r>
              <a:rPr lang="ru-RU" sz="1400" dirty="0" smtClean="0">
                <a:latin typeface="+mj-lt"/>
              </a:rPr>
              <a:t> </a:t>
            </a:r>
            <a:r>
              <a:rPr lang="ru-RU" sz="1300" dirty="0"/>
              <a:t>Детализирован прогноз выручки по клиентским сегментам</a:t>
            </a:r>
            <a:endParaRPr lang="ru-RU" sz="1300" dirty="0">
              <a:latin typeface="+mj-lt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4369718" y="3827745"/>
            <a:ext cx="3158178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300" dirty="0" err="1">
                <a:latin typeface="+mj-lt"/>
              </a:rPr>
              <a:t>CRL</a:t>
            </a:r>
            <a:r>
              <a:rPr lang="en-US" sz="1300" dirty="0">
                <a:latin typeface="+mj-lt"/>
              </a:rPr>
              <a:t> </a:t>
            </a:r>
            <a:r>
              <a:rPr lang="ru-RU" sz="1300" dirty="0" smtClean="0">
                <a:latin typeface="+mj-lt"/>
              </a:rPr>
              <a:t>5 - </a:t>
            </a:r>
            <a:r>
              <a:rPr lang="ru-RU" sz="1300" dirty="0"/>
              <a:t>Управление компанией профессиональными менеджерами по найму</a:t>
            </a:r>
            <a:endParaRPr lang="ru-RU" sz="1300" dirty="0">
              <a:latin typeface="+mj-lt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6131030" y="2905386"/>
            <a:ext cx="312033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err="1" smtClean="0">
                <a:solidFill>
                  <a:srgbClr val="000000"/>
                </a:solidFill>
              </a:rPr>
              <a:t>MRL</a:t>
            </a:r>
            <a:r>
              <a:rPr lang="en-US" sz="1400" dirty="0" smtClean="0">
                <a:solidFill>
                  <a:srgbClr val="000000"/>
                </a:solidFill>
              </a:rPr>
              <a:t> </a:t>
            </a:r>
            <a:r>
              <a:rPr lang="ru-RU" sz="1400" dirty="0" smtClean="0">
                <a:solidFill>
                  <a:srgbClr val="000000"/>
                </a:solidFill>
              </a:rPr>
              <a:t>6</a:t>
            </a:r>
            <a:r>
              <a:rPr lang="en-US" sz="1400" dirty="0" smtClean="0">
                <a:solidFill>
                  <a:srgbClr val="000000"/>
                </a:solidFill>
              </a:rPr>
              <a:t> -</a:t>
            </a:r>
            <a:r>
              <a:rPr lang="ru-RU" sz="1400" dirty="0" smtClean="0">
                <a:solidFill>
                  <a:srgbClr val="000000"/>
                </a:solidFill>
              </a:rPr>
              <a:t> </a:t>
            </a:r>
            <a:r>
              <a:rPr lang="ru-RU" sz="1300" dirty="0"/>
              <a:t>Достигнуты предварительные договоренности с контрагентами</a:t>
            </a:r>
            <a:endParaRPr lang="ru-RU" sz="1300" dirty="0">
              <a:latin typeface="+mj-lt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3473361" y="1874051"/>
            <a:ext cx="1900518" cy="907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300" dirty="0" err="1">
                <a:solidFill>
                  <a:srgbClr val="000000"/>
                </a:solidFill>
                <a:latin typeface="+mj-lt"/>
              </a:rPr>
              <a:t>TRL</a:t>
            </a:r>
            <a:r>
              <a:rPr lang="en-US" sz="1300" dirty="0">
                <a:solidFill>
                  <a:srgbClr val="000000"/>
                </a:solidFill>
                <a:latin typeface="+mj-lt"/>
              </a:rPr>
              <a:t> </a:t>
            </a:r>
            <a:r>
              <a:rPr lang="ru-RU" sz="1300" dirty="0" smtClean="0">
                <a:solidFill>
                  <a:srgbClr val="000000"/>
                </a:solidFill>
                <a:latin typeface="+mj-lt"/>
              </a:rPr>
              <a:t>8 - </a:t>
            </a:r>
            <a:r>
              <a:rPr lang="ru-RU" sz="1300" dirty="0">
                <a:solidFill>
                  <a:srgbClr val="1F1F1F"/>
                </a:solidFill>
                <a:latin typeface="+mj-lt"/>
              </a:rPr>
              <a:t>о</a:t>
            </a:r>
            <a:r>
              <a:rPr lang="ru-RU" sz="1300" dirty="0" smtClean="0">
                <a:solidFill>
                  <a:srgbClr val="1F1F1F"/>
                </a:solidFill>
                <a:latin typeface="+mj-lt"/>
              </a:rPr>
              <a:t>кончательно </a:t>
            </a:r>
            <a:r>
              <a:rPr lang="ru-RU" sz="1300" dirty="0">
                <a:solidFill>
                  <a:srgbClr val="1F1F1F"/>
                </a:solidFill>
                <a:latin typeface="+mj-lt"/>
              </a:rPr>
              <a:t>подтверждена работоспособность образца</a:t>
            </a:r>
            <a:endParaRPr lang="ru-RU" sz="1300" dirty="0">
              <a:latin typeface="+mj-lt"/>
            </a:endParaRPr>
          </a:p>
        </p:txBody>
      </p:sp>
      <p:cxnSp>
        <p:nvCxnSpPr>
          <p:cNvPr id="40" name="Прямая соединительная линия 39"/>
          <p:cNvCxnSpPr/>
          <p:nvPr/>
        </p:nvCxnSpPr>
        <p:spPr>
          <a:xfrm flipV="1">
            <a:off x="5502064" y="4587857"/>
            <a:ext cx="0" cy="82688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 flipV="1">
            <a:off x="7386529" y="3827745"/>
            <a:ext cx="0" cy="1602927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16496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F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Заголовок 18">
            <a:extLst>
              <a:ext uri="{FF2B5EF4-FFF2-40B4-BE49-F238E27FC236}">
                <a16:creationId xmlns:a16="http://schemas.microsoft.com/office/drawing/2014/main" id="{55BA9AC8-EA60-644D-9DDA-B76203EA1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000" y="891078"/>
            <a:ext cx="4649694" cy="848277"/>
          </a:xfrm>
        </p:spPr>
        <p:txBody>
          <a:bodyPr rtlCol="0">
            <a:normAutofit/>
          </a:bodyPr>
          <a:lstStyle/>
          <a:p>
            <a:pPr rtl="0"/>
            <a:r>
              <a:rPr lang="ru-RU" dirty="0" smtClean="0">
                <a:solidFill>
                  <a:schemeClr val="tx1"/>
                </a:solidFill>
              </a:rPr>
              <a:t>Запрос на поддержку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93868" y="1906028"/>
            <a:ext cx="469551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1F1F1F"/>
                </a:solidFill>
              </a:rPr>
              <a:t>Запрос на инвестиции 2 800 000 р.</a:t>
            </a:r>
            <a:endParaRPr lang="ru-RU" sz="20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815156" y="1936806"/>
            <a:ext cx="349326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rgbClr val="1F1F1F"/>
                </a:solidFill>
              </a:rPr>
              <a:t>Срок окупаемости – 24 месяца</a:t>
            </a:r>
            <a:endParaRPr lang="ru-RU" sz="16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91379" y="2894982"/>
            <a:ext cx="235024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51585F"/>
                </a:solidFill>
                <a:latin typeface="Calibri" panose="020F0502020204030204" pitchFamily="34" charset="0"/>
              </a:rPr>
              <a:t>Возврат инвестиций</a:t>
            </a:r>
            <a:endParaRPr lang="ru-RU" dirty="0"/>
          </a:p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5852306" y="2106083"/>
            <a:ext cx="857952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4707888" y="3182419"/>
            <a:ext cx="2003612" cy="1344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6811967" y="2818160"/>
            <a:ext cx="370005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rgbClr val="1F1F1F"/>
                </a:solidFill>
              </a:rPr>
              <a:t>Договор конвертируемого займа</a:t>
            </a:r>
            <a:endParaRPr lang="ru-RU" sz="16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811967" y="3189143"/>
            <a:ext cx="115929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rgbClr val="1F1F1F"/>
                </a:solidFill>
              </a:rPr>
              <a:t>Доля 29%</a:t>
            </a:r>
            <a:endParaRPr lang="ru-RU" sz="16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091379" y="4375740"/>
            <a:ext cx="27724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51585F"/>
                </a:solidFill>
                <a:latin typeface="Calibri" panose="020F0502020204030204" pitchFamily="34" charset="0"/>
              </a:rPr>
              <a:t>Партнерские соглашения </a:t>
            </a:r>
            <a:endParaRPr lang="ru-RU" dirty="0"/>
          </a:p>
        </p:txBody>
      </p:sp>
      <p:cxnSp>
        <p:nvCxnSpPr>
          <p:cNvPr id="18" name="Прямая со стрелкой 17"/>
          <p:cNvCxnSpPr/>
          <p:nvPr/>
        </p:nvCxnSpPr>
        <p:spPr>
          <a:xfrm>
            <a:off x="4994354" y="4560406"/>
            <a:ext cx="171590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6806299" y="3975631"/>
            <a:ext cx="37113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1F1F1F"/>
                </a:solidFill>
              </a:rPr>
              <a:t>«</a:t>
            </a:r>
            <a:r>
              <a:rPr lang="en-US" sz="1600" b="1" dirty="0" err="1" smtClean="0">
                <a:solidFill>
                  <a:srgbClr val="1F1F1F"/>
                </a:solidFill>
              </a:rPr>
              <a:t>HeadBridge</a:t>
            </a:r>
            <a:r>
              <a:rPr lang="ru-RU" sz="1600" b="1" dirty="0" smtClean="0">
                <a:solidFill>
                  <a:srgbClr val="1F1F1F"/>
                </a:solidFill>
              </a:rPr>
              <a:t>» - предоставление кадров, прохождение практики</a:t>
            </a:r>
            <a:endParaRPr lang="ru-RU" sz="1600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6806299" y="4794548"/>
            <a:ext cx="38437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1F1F1F"/>
                </a:solidFill>
              </a:rPr>
              <a:t>Фотостудия – предоставление услуг за рекламу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6200104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CD59CD-1242-F149-AB16-9D02E7C89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4147" y="1090789"/>
            <a:ext cx="2782394" cy="805247"/>
          </a:xfrm>
        </p:spPr>
        <p:txBody>
          <a:bodyPr rtlCol="0">
            <a:noAutofit/>
          </a:bodyPr>
          <a:lstStyle/>
          <a:p>
            <a:r>
              <a:rPr lang="ru-RU" cap="all" dirty="0" smtClean="0"/>
              <a:t>Контакты</a:t>
            </a:r>
            <a:endParaRPr lang="ru-RU" cap="all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497D95-D925-3641-A715-DB7630E983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69056" y="2242880"/>
            <a:ext cx="3606003" cy="563090"/>
          </a:xfrm>
        </p:spPr>
        <p:txBody>
          <a:bodyPr rtlCol="0">
            <a:normAutofit/>
          </a:bodyPr>
          <a:lstStyle/>
          <a:p>
            <a:pPr marL="0" indent="0" rtl="0">
              <a:buNone/>
            </a:pPr>
            <a:r>
              <a:rPr lang="ru-RU" b="1" dirty="0" smtClean="0"/>
              <a:t>Основатель – Марина </a:t>
            </a:r>
            <a:r>
              <a:rPr lang="ru-RU" b="1" dirty="0" err="1" smtClean="0"/>
              <a:t>Контарь</a:t>
            </a:r>
            <a:endParaRPr lang="ru-RU" b="1" dirty="0"/>
          </a:p>
          <a:p>
            <a:pPr marL="0" indent="0" rtl="0"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269057" y="4329022"/>
            <a:ext cx="32160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E-mail: </a:t>
            </a:r>
            <a:r>
              <a:rPr lang="en-US" b="1" dirty="0" err="1"/>
              <a:t>vmarien@inbox.ru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269056" y="3277922"/>
            <a:ext cx="25953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Тел.: +7 958 858 50 01</a:t>
            </a:r>
            <a:endParaRPr lang="ru-RU" sz="1600" b="1" dirty="0"/>
          </a:p>
        </p:txBody>
      </p:sp>
      <p:pic>
        <p:nvPicPr>
          <p:cNvPr id="1026" name="Picture 2" descr="https://lh7-us.googleusercontent.com/dkKMWmOsyWiAsOct29dSYeRliIIs6oWKKnJbLX_v7w965fB23VtSl05t4iZYu1vl2DiegWhmenwO4lmGA0LOfil3EMEh0raeMSywEjrPS2u5pdLQhBnsyAcenQfSBarvLlIxS1F4YsV8ACMkRDCcpw=s204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7710" y="2242880"/>
            <a:ext cx="2808749" cy="2808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0481755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спективаVTI">
  <a:themeElements>
    <a:clrScheme name="MONO">
      <a:dk1>
        <a:srgbClr val="000000"/>
      </a:dk1>
      <a:lt1>
        <a:srgbClr val="ECEEF7"/>
      </a:lt1>
      <a:dk2>
        <a:srgbClr val="000000"/>
      </a:dk2>
      <a:lt2>
        <a:srgbClr val="F5F8FF"/>
      </a:lt2>
      <a:accent1>
        <a:srgbClr val="ECEEF7"/>
      </a:accent1>
      <a:accent2>
        <a:srgbClr val="F5F8FF"/>
      </a:accent2>
      <a:accent3>
        <a:srgbClr val="A1A2A9"/>
      </a:accent3>
      <a:accent4>
        <a:srgbClr val="141514"/>
      </a:accent4>
      <a:accent5>
        <a:srgbClr val="000000"/>
      </a:accent5>
      <a:accent6>
        <a:srgbClr val="96969C"/>
      </a:accent6>
      <a:hlink>
        <a:srgbClr val="5F6063"/>
      </a:hlink>
      <a:folHlink>
        <a:srgbClr val="919191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les Pitch" id="{BA0280BF-E6B4-464B-BF28-F0D2A23065D1}" vid="{A1F0DEB3-06CD-4A85-8D08-B66BE056CE0F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700" row="6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C96C458A-6CC1-4FEE-AC7F-D0ABFD0DD393}">
  <we:reference id="wa104178141" version="4.3.3.0" store="en-US" storeType="OMEX"/>
  <we:alternateReferences>
    <we:reference id="wa104178141" version="4.3.3.0" store="WA104178141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426e97fa315356fffbdcd9876fe988c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4b8f0def80e6d70ce3def20c90759a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BFB4A24C-CCE9-4740-BAFA-219F1C86C74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FD056C4-A927-4BAC-8BD5-4F73ED8EFD7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FDE7DE8-0743-4BE4-AE4C-DC7F07012C0F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Copy version (1)</Template>
  <TotalTime>0</TotalTime>
  <Words>657</Words>
  <Application>Microsoft Office PowerPoint</Application>
  <PresentationFormat>Широкоэкранный</PresentationFormat>
  <Paragraphs>114</Paragraphs>
  <Slides>15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2" baseType="lpstr">
      <vt:lpstr>Arial</vt:lpstr>
      <vt:lpstr>Bodoni MT</vt:lpstr>
      <vt:lpstr>Calibri</vt:lpstr>
      <vt:lpstr>Century Gothic</vt:lpstr>
      <vt:lpstr>Century Gothic (Основной текст)</vt:lpstr>
      <vt:lpstr>Helvetica Neue Medium</vt:lpstr>
      <vt:lpstr>РетроспективаVTI</vt:lpstr>
      <vt:lpstr>O’STYLE Ателье нового поколения</vt:lpstr>
      <vt:lpstr>Целевая аудитория</vt:lpstr>
      <vt:lpstr>Презентация PowerPoint</vt:lpstr>
      <vt:lpstr>Наше решение в автоматизации и технологиях </vt:lpstr>
      <vt:lpstr>Ценностное предложение</vt:lpstr>
      <vt:lpstr>Аналоги</vt:lpstr>
      <vt:lpstr>Конкуренты</vt:lpstr>
      <vt:lpstr>География рынка</vt:lpstr>
      <vt:lpstr>MVP</vt:lpstr>
      <vt:lpstr>Презентация PowerPoint</vt:lpstr>
      <vt:lpstr>Юнит-экономика</vt:lpstr>
      <vt:lpstr>Дорожная карта проекта на 2024 год</vt:lpstr>
      <vt:lpstr>Дорожная карта проекта на 2025 год</vt:lpstr>
      <vt:lpstr>Запрос на поддержку</vt:lpstr>
      <vt:lpstr>Контакты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2020-09-22T16:52:13Z</dcterms:created>
  <dcterms:modified xsi:type="dcterms:W3CDTF">2024-03-01T12:49:12Z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