
<file path=[Content_Types].xml><?xml version="1.0" encoding="utf-8"?>
<Types xmlns="http://schemas.openxmlformats.org/package/2006/content-types">
  <Default ContentType="application/xml" Extension="xml"/>
  <Default ContentType="image/png" Extension="png"/>
  <Default ContentType="application/vnd.openxmlformats-officedocument.obfuscatedFont" Extension="odttf"/>
  <Default ContentType="application/vnd.openxmlformats-package.relationships+xml" Extension="rels"/>
  <Override ContentType="application/vnd.openxmlformats-officedocument.presentationml.notesSlide+xml" PartName="/ppt/notesSlides/notesSlide6.xml"/>
  <Override ContentType="application/vnd.openxmlformats-officedocument.presentationml.notesSlide+xml" PartName="/ppt/notesSlides/notesSlide12.xml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9.xml"/>
  <Override ContentType="application/vnd.openxmlformats-officedocument.presentationml.notesSlide+xml" PartName="/ppt/notesSlides/notesSlide8.xml"/>
  <Override ContentType="application/vnd.openxmlformats-officedocument.presentationml.notesSlide+xml" PartName="/ppt/notesSlides/notesSlide7.xml"/>
  <Override ContentType="application/vnd.openxmlformats-officedocument.presentationml.notesSlide+xml" PartName="/ppt/notesSlides/notesSlide11.xml"/>
  <Override ContentType="application/vnd.openxmlformats-officedocument.presentationml.notesSlide+xml" PartName="/ppt/notesSlides/notesSlide2.xml"/>
  <Override ContentType="application/vnd.openxmlformats-officedocument.presentationml.notesSlide+xml" PartName="/ppt/notesSlides/notesSlide5.xml"/>
  <Override ContentType="application/vnd.openxmlformats-officedocument.presentationml.notesSlide+xml" PartName="/ppt/notesSlides/notesSlide4.xml"/>
  <Override ContentType="application/vnd.openxmlformats-officedocument.presentationml.notesSlide+xml" PartName="/ppt/notesSlides/notesSlide10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Master+xml" PartName="/ppt/slideMasters/slideMaster1.xml"/>
  <Override ContentType="application/binary" PartName="/ppt/metadata"/>
  <Override ContentType="application/vnd.openxmlformats-officedocument.presentationml.slide+xml" PartName="/ppt/slides/slide12.xml"/>
  <Override ContentType="application/vnd.openxmlformats-officedocument.presentationml.slide+xml" PartName="/ppt/slides/slide4.xml"/>
  <Override ContentType="application/vnd.openxmlformats-officedocument.presentationml.slide+xml" PartName="/ppt/slides/slide11.xml"/>
  <Override ContentType="application/vnd.openxmlformats-officedocument.presentationml.slide+xml" PartName="/ppt/slides/slide1.xml"/>
  <Override ContentType="application/vnd.openxmlformats-officedocument.presentationml.slide+xml" PartName="/ppt/slides/slide10.xml"/>
  <Override ContentType="application/vnd.openxmlformats-officedocument.presentationml.slide+xml" PartName="/ppt/slides/slide2.xml"/>
  <Override ContentType="application/vnd.openxmlformats-officedocument.presentationml.slide+xml" PartName="/ppt/slides/slide3.xml"/>
  <Override ContentType="application/vnd.openxmlformats-officedocument.presentationml.slide+xml" PartName="/ppt/slides/slide6.xml"/>
  <Override ContentType="application/vnd.openxmlformats-officedocument.presentationml.slide+xml" PartName="/ppt/slides/slide9.xml"/>
  <Override ContentType="application/vnd.openxmlformats-officedocument.presentationml.slide+xml" PartName="/ppt/slides/slide5.xml"/>
  <Override ContentType="application/vnd.openxmlformats-officedocument.presentationml.slide+xml" PartName="/ppt/slides/slide8.xml"/>
  <Override ContentType="application/vnd.openxmlformats-officedocument.presentationml.slide+xml" PartName="/ppt/slides/slide7.xml"/>
  <Override ContentType="application/vnd.openxmlformats-officedocument.presentationml.notesMaster+xml" PartName="/ppt/notesMasters/notesMaster1.xml"/>
  <Override ContentType="application/vnd.openxmlformats-package.core-properties+xml" PartName="/docProps/core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presentationml.viewProps+xml" PartName="/ppt/viewProps.xml"/>
</Types>
</file>

<file path=_rels/.rels><?xml version="1.0" encoding="UTF-8" standalone="yes"?><Relationships xmlns="http://schemas.openxmlformats.org/package/2006/relationships"><Relationship Id="rId1" Type="http://schemas.openxmlformats.org/package/2006/relationships/metadata/core-properties" Target="docProps/core.xml"/><Relationship Id="rId2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strictFirstAndLastChars="0" saveSubsetFonts="1">
  <p:sldMasterIdLst>
    <p:sldMasterId id="2147483648" r:id="rId4"/>
  </p:sldMasterIdLst>
  <p:notesMasterIdLst>
    <p:notesMasterId r:id="rId5"/>
  </p:notesMasterIdLst>
  <p:sldIdLst>
    <p:sldId id="256" r:id="rId6"/>
    <p:sldId id="257" r:id="rId7"/>
    <p:sldId id="258" r:id="rId8"/>
    <p:sldId id="259" r:id="rId9"/>
    <p:sldId id="260" r:id="rId10"/>
    <p:sldId id="261" r:id="rId11"/>
    <p:sldId id="262" r:id="rId12"/>
    <p:sldId id="263" r:id="rId13"/>
    <p:sldId id="264" r:id="rId14"/>
    <p:sldId id="265" r:id="rId15"/>
    <p:sldId id="266" r:id="rId16"/>
    <p:sldId id="267" r:id="rId17"/>
  </p:sldIdLst>
  <p:sldSz cy="6858000" cx="12192000"/>
  <p:notesSz cx="12192000" cy="6858000"/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>
        <p15:guide id="1" pos="7403">
          <p15:clr>
            <a:srgbClr val="A4A3A4"/>
          </p15:clr>
        </p15:guide>
        <p15:guide id="2" orient="horz" pos="4320">
          <p15:clr>
            <a:srgbClr val="A4A3A4"/>
          </p15:clr>
        </p15:guide>
        <p15:guide id="3" pos="271">
          <p15:clr>
            <a:srgbClr val="A4A3A4"/>
          </p15:clr>
        </p15:guide>
        <p15:guide id="4" pos="7680">
          <p15:clr>
            <a:srgbClr val="A4A3A4"/>
          </p15:clr>
        </p15:guide>
        <p15:guide id="5" orient="horz" pos="3244">
          <p15:clr>
            <a:srgbClr val="A4A3A4"/>
          </p15:clr>
        </p15:guide>
      </p15:sldGuideLst>
    </p:ext>
    <p:ext uri="GoogleSlidesCustomDataVersion2">
      <go:slidesCustomData xmlns:go="http://customooxmlschemas.google.com/" r:id="rId18" roundtripDataSignature="AMtx7mgrO4Z+ntJiM8AxsjgS9DoTKKg0bg==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Comments="0">
  <p:slideViewPr>
    <p:cSldViewPr snapToGrid="0">
      <p:cViewPr varScale="1">
        <p:scale>
          <a:sx n="100" d="100"/>
          <a:sy n="100" d="100"/>
        </p:scale>
        <p:origin x="0" y="0"/>
      </p:cViewPr>
      <p:guideLst>
        <p:guide pos="7403"/>
        <p:guide pos="4320" orient="horz"/>
        <p:guide pos="271"/>
        <p:guide pos="7680"/>
        <p:guide pos="3244" orient="horz"/>
      </p:guideLst>
    </p:cSldViewPr>
  </p:slideViewPr>
</p:viewPr>
</file>

<file path=ppt/_rels/presentation.xml.rels><?xml version="1.0" encoding="UTF-8" standalone="yes"?><Relationships xmlns="http://schemas.openxmlformats.org/package/2006/relationships"><Relationship Id="rId11" Type="http://schemas.openxmlformats.org/officeDocument/2006/relationships/slide" Target="slides/slide6.xml"/><Relationship Id="rId10" Type="http://schemas.openxmlformats.org/officeDocument/2006/relationships/slide" Target="slides/slide5.xml"/><Relationship Id="rId13" Type="http://schemas.openxmlformats.org/officeDocument/2006/relationships/slide" Target="slides/slide8.xml"/><Relationship Id="rId12" Type="http://schemas.openxmlformats.org/officeDocument/2006/relationships/slide" Target="slides/slide7.xml"/><Relationship Id="rId1" Type="http://schemas.openxmlformats.org/officeDocument/2006/relationships/theme" Target="theme/theme2.xml"/><Relationship Id="rId2" Type="http://schemas.openxmlformats.org/officeDocument/2006/relationships/viewProps" Target="viewProps.xml"/><Relationship Id="rId3" Type="http://schemas.openxmlformats.org/officeDocument/2006/relationships/presProps" Target="presProp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4.xml"/><Relationship Id="rId15" Type="http://schemas.openxmlformats.org/officeDocument/2006/relationships/slide" Target="slides/slide10.xml"/><Relationship Id="rId14" Type="http://schemas.openxmlformats.org/officeDocument/2006/relationships/slide" Target="slides/slide9.xml"/><Relationship Id="rId17" Type="http://schemas.openxmlformats.org/officeDocument/2006/relationships/slide" Target="slides/slide12.xml"/><Relationship Id="rId16" Type="http://schemas.openxmlformats.org/officeDocument/2006/relationships/slide" Target="slides/slide11.xml"/><Relationship Id="rId5" Type="http://schemas.openxmlformats.org/officeDocument/2006/relationships/notesMaster" Target="notesMasters/notesMaster1.xml"/><Relationship Id="rId6" Type="http://schemas.openxmlformats.org/officeDocument/2006/relationships/slide" Target="slides/slide1.xml"/><Relationship Id="rId18" Type="http://customschemas.google.com/relationships/presentationmetadata" Target="metadata"/><Relationship Id="rId7" Type="http://schemas.openxmlformats.org/officeDocument/2006/relationships/slide" Target="slides/slide2.xml"/><Relationship Id="rId8" Type="http://schemas.openxmlformats.org/officeDocument/2006/relationships/slide" Target="slides/slide3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1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2032400" y="514350"/>
            <a:ext cx="8128400" cy="257175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1219200" y="3257550"/>
            <a:ext cx="9753600" cy="3086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98450" lvl="0" marL="4572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indent="-298450" lvl="1" marL="9144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indent="-298450" lvl="2" marL="13716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indent="-298450" lvl="3" marL="18288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indent="-298450" lvl="4" marL="22860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indent="-298450" lvl="5" marL="27432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indent="-298450" lvl="6" marL="32004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indent="-298450" lvl="7" marL="36576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indent="-298450" lvl="8" marL="41148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0" name="Shape 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" name="Google Shape;81;p1:notes"/>
          <p:cNvSpPr txBox="1"/>
          <p:nvPr>
            <p:ph idx="1" type="body"/>
          </p:nvPr>
        </p:nvSpPr>
        <p:spPr>
          <a:xfrm>
            <a:off x="1219200" y="3257550"/>
            <a:ext cx="9753600" cy="3086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82" name="Google Shape;82;p1:notes"/>
          <p:cNvSpPr/>
          <p:nvPr>
            <p:ph idx="2" type="sldImg"/>
          </p:nvPr>
        </p:nvSpPr>
        <p:spPr>
          <a:xfrm>
            <a:off x="2032400" y="514350"/>
            <a:ext cx="8128400" cy="257175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9" name="Shape 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0" name="Google Shape;90;p2:notes"/>
          <p:cNvSpPr txBox="1"/>
          <p:nvPr>
            <p:ph idx="1" type="body"/>
          </p:nvPr>
        </p:nvSpPr>
        <p:spPr>
          <a:xfrm>
            <a:off x="1219200" y="3257550"/>
            <a:ext cx="9753600" cy="3086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91" name="Google Shape;91;p2:notes"/>
          <p:cNvSpPr/>
          <p:nvPr>
            <p:ph idx="2" type="sldImg"/>
          </p:nvPr>
        </p:nvSpPr>
        <p:spPr>
          <a:xfrm>
            <a:off x="2032400" y="514350"/>
            <a:ext cx="8128400" cy="257175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00" name="Shape 1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" name="Google Shape;101;p3:notes"/>
          <p:cNvSpPr txBox="1"/>
          <p:nvPr>
            <p:ph idx="1" type="body"/>
          </p:nvPr>
        </p:nvSpPr>
        <p:spPr>
          <a:xfrm>
            <a:off x="1219200" y="3257550"/>
            <a:ext cx="9753600" cy="3086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02" name="Google Shape;102;p3:notes"/>
          <p:cNvSpPr/>
          <p:nvPr>
            <p:ph idx="2" type="sldImg"/>
          </p:nvPr>
        </p:nvSpPr>
        <p:spPr>
          <a:xfrm>
            <a:off x="2032400" y="514350"/>
            <a:ext cx="8128400" cy="257175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13" name="Shape 1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4" name="Google Shape;114;p4:notes"/>
          <p:cNvSpPr txBox="1"/>
          <p:nvPr>
            <p:ph idx="1" type="body"/>
          </p:nvPr>
        </p:nvSpPr>
        <p:spPr>
          <a:xfrm>
            <a:off x="1219200" y="3257550"/>
            <a:ext cx="9753600" cy="3086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15" name="Google Shape;115;p4:notes"/>
          <p:cNvSpPr/>
          <p:nvPr>
            <p:ph idx="2" type="sldImg"/>
          </p:nvPr>
        </p:nvSpPr>
        <p:spPr>
          <a:xfrm>
            <a:off x="2032400" y="514350"/>
            <a:ext cx="8128400" cy="257175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23" name="Shape 1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4" name="Google Shape;124;p5:notes"/>
          <p:cNvSpPr txBox="1"/>
          <p:nvPr>
            <p:ph idx="1" type="body"/>
          </p:nvPr>
        </p:nvSpPr>
        <p:spPr>
          <a:xfrm>
            <a:off x="1219200" y="3257550"/>
            <a:ext cx="9753600" cy="3086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25" name="Google Shape;125;p5:notes"/>
          <p:cNvSpPr/>
          <p:nvPr>
            <p:ph idx="2" type="sldImg"/>
          </p:nvPr>
        </p:nvSpPr>
        <p:spPr>
          <a:xfrm>
            <a:off x="2032400" y="514350"/>
            <a:ext cx="8128400" cy="257175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34" name="Shape 13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5" name="Google Shape;135;p6:notes"/>
          <p:cNvSpPr txBox="1"/>
          <p:nvPr>
            <p:ph idx="1" type="body"/>
          </p:nvPr>
        </p:nvSpPr>
        <p:spPr>
          <a:xfrm>
            <a:off x="1219200" y="3257550"/>
            <a:ext cx="9753600" cy="3086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36" name="Google Shape;136;p6:notes"/>
          <p:cNvSpPr/>
          <p:nvPr>
            <p:ph idx="2" type="sldImg"/>
          </p:nvPr>
        </p:nvSpPr>
        <p:spPr>
          <a:xfrm>
            <a:off x="2032400" y="514350"/>
            <a:ext cx="8128400" cy="257175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57" name="Shape 1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8" name="Google Shape;158;p7:notes"/>
          <p:cNvSpPr txBox="1"/>
          <p:nvPr>
            <p:ph idx="1" type="body"/>
          </p:nvPr>
        </p:nvSpPr>
        <p:spPr>
          <a:xfrm>
            <a:off x="1219200" y="3257550"/>
            <a:ext cx="9753600" cy="3086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59" name="Google Shape;159;p7:notes"/>
          <p:cNvSpPr/>
          <p:nvPr>
            <p:ph idx="2" type="sldImg"/>
          </p:nvPr>
        </p:nvSpPr>
        <p:spPr>
          <a:xfrm>
            <a:off x="2032400" y="514350"/>
            <a:ext cx="8128400" cy="257175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87" name="Shape 1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8" name="Google Shape;188;p8:notes"/>
          <p:cNvSpPr txBox="1"/>
          <p:nvPr>
            <p:ph idx="1" type="body"/>
          </p:nvPr>
        </p:nvSpPr>
        <p:spPr>
          <a:xfrm>
            <a:off x="1219200" y="3257550"/>
            <a:ext cx="9753600" cy="3086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89" name="Google Shape;189;p8:notes"/>
          <p:cNvSpPr/>
          <p:nvPr>
            <p:ph idx="2" type="sldImg"/>
          </p:nvPr>
        </p:nvSpPr>
        <p:spPr>
          <a:xfrm>
            <a:off x="2032400" y="514350"/>
            <a:ext cx="8128400" cy="257175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22" name="Shape 2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3" name="Google Shape;223;p9:notes"/>
          <p:cNvSpPr txBox="1"/>
          <p:nvPr>
            <p:ph idx="1" type="body"/>
          </p:nvPr>
        </p:nvSpPr>
        <p:spPr>
          <a:xfrm>
            <a:off x="1219200" y="3257550"/>
            <a:ext cx="9753600" cy="3086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24" name="Google Shape;224;p9:notes"/>
          <p:cNvSpPr/>
          <p:nvPr>
            <p:ph idx="2" type="sldImg"/>
          </p:nvPr>
        </p:nvSpPr>
        <p:spPr>
          <a:xfrm>
            <a:off x="2032400" y="514350"/>
            <a:ext cx="8128400" cy="257175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40" name="Shape 2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1" name="Google Shape;241;g3a18cd39052_0_0:notes"/>
          <p:cNvSpPr/>
          <p:nvPr>
            <p:ph idx="2" type="sldImg"/>
          </p:nvPr>
        </p:nvSpPr>
        <p:spPr>
          <a:xfrm>
            <a:off x="2032400" y="514350"/>
            <a:ext cx="8128500" cy="25719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42" name="Google Shape;242;g3a18cd39052_0_0:notes"/>
          <p:cNvSpPr txBox="1"/>
          <p:nvPr>
            <p:ph idx="1" type="body"/>
          </p:nvPr>
        </p:nvSpPr>
        <p:spPr>
          <a:xfrm>
            <a:off x="1219200" y="3257550"/>
            <a:ext cx="9753600" cy="3086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58" name="Shape 2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9" name="Google Shape;259;p11:notes"/>
          <p:cNvSpPr txBox="1"/>
          <p:nvPr>
            <p:ph idx="1" type="body"/>
          </p:nvPr>
        </p:nvSpPr>
        <p:spPr>
          <a:xfrm>
            <a:off x="1219200" y="3257550"/>
            <a:ext cx="9753600" cy="3086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60" name="Google Shape;260;p11:notes"/>
          <p:cNvSpPr/>
          <p:nvPr>
            <p:ph idx="2" type="sldImg"/>
          </p:nvPr>
        </p:nvSpPr>
        <p:spPr>
          <a:xfrm>
            <a:off x="2032400" y="514350"/>
            <a:ext cx="8128400" cy="257175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83" name="Shape 2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4" name="Google Shape;284;p12:notes"/>
          <p:cNvSpPr txBox="1"/>
          <p:nvPr>
            <p:ph idx="1" type="body"/>
          </p:nvPr>
        </p:nvSpPr>
        <p:spPr>
          <a:xfrm>
            <a:off x="1219200" y="3257550"/>
            <a:ext cx="9753600" cy="3086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85" name="Google Shape;285;p12:notes"/>
          <p:cNvSpPr/>
          <p:nvPr>
            <p:ph idx="2" type="sldImg"/>
          </p:nvPr>
        </p:nvSpPr>
        <p:spPr>
          <a:xfrm>
            <a:off x="2032400" y="514350"/>
            <a:ext cx="8128400" cy="257175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Пустой слайд" type="blank">
  <p:cSld name="BLANK">
    <p:spTree>
      <p:nvGrpSpPr>
        <p:cNvPr id="11" name="Shape 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Google Shape;12;p14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3" name="Google Shape;13;p14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4" name="Google Shape;14;p14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Титульный слайд" type="title">
  <p:cSld name="TITLE">
    <p:spTree>
      <p:nvGrpSpPr>
        <p:cNvPr id="15" name="Shape 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Google Shape;16;p15"/>
          <p:cNvSpPr txBox="1"/>
          <p:nvPr>
            <p:ph type="ctrTitle"/>
          </p:nvPr>
        </p:nvSpPr>
        <p:spPr>
          <a:xfrm>
            <a:off x="1524000" y="1122363"/>
            <a:ext cx="9144000" cy="23876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Calibri"/>
              <a:buNone/>
              <a:defRPr sz="60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7" name="Google Shape;17;p15"/>
          <p:cNvSpPr txBox="1"/>
          <p:nvPr>
            <p:ph idx="1" type="subTitle"/>
          </p:nvPr>
        </p:nvSpPr>
        <p:spPr>
          <a:xfrm>
            <a:off x="1524000" y="3602038"/>
            <a:ext cx="9144000" cy="165576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lvl="0" algn="ct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/>
            </a:lvl1pPr>
            <a:lvl2pPr lvl="1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/>
            </a:lvl2pPr>
            <a:lvl3pPr lvl="2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/>
            </a:lvl3pPr>
            <a:lvl4pPr lvl="3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4pPr>
            <a:lvl5pPr lvl="4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5pPr>
            <a:lvl6pPr lvl="5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6pPr>
            <a:lvl7pPr lvl="6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7pPr>
            <a:lvl8pPr lvl="7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8pPr>
            <a:lvl9pPr lvl="8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9pPr>
          </a:lstStyle>
          <a:p/>
        </p:txBody>
      </p:sp>
      <p:sp>
        <p:nvSpPr>
          <p:cNvPr id="18" name="Google Shape;18;p15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9" name="Google Shape;19;p15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0" name="Google Shape;20;p15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Заголовок и объект" type="obj">
  <p:cSld name="OBJECT">
    <p:spTree>
      <p:nvGrpSpPr>
        <p:cNvPr id="21" name="Shape 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Google Shape;22;p16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3" name="Google Shape;23;p16"/>
          <p:cNvSpPr txBox="1"/>
          <p:nvPr>
            <p:ph idx="1" type="body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24" name="Google Shape;24;p16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5" name="Google Shape;25;p16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6" name="Google Shape;26;p16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Заголовок раздела" type="secHead">
  <p:cSld name="SECTION_HEADER">
    <p:spTree>
      <p:nvGrpSpPr>
        <p:cNvPr id="27" name="Shape 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Google Shape;28;p17"/>
          <p:cNvSpPr txBox="1"/>
          <p:nvPr>
            <p:ph type="title"/>
          </p:nvPr>
        </p:nvSpPr>
        <p:spPr>
          <a:xfrm>
            <a:off x="831850" y="1709738"/>
            <a:ext cx="10515600" cy="285273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Calibri"/>
              <a:buNone/>
              <a:defRPr sz="60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9" name="Google Shape;29;p17"/>
          <p:cNvSpPr txBox="1"/>
          <p:nvPr>
            <p:ph idx="1" type="body"/>
          </p:nvPr>
        </p:nvSpPr>
        <p:spPr>
          <a:xfrm>
            <a:off x="831850" y="4589463"/>
            <a:ext cx="10515600" cy="150018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888888"/>
              </a:buClr>
              <a:buSzPts val="2400"/>
              <a:buNone/>
              <a:defRPr sz="2400">
                <a:solidFill>
                  <a:srgbClr val="888888"/>
                </a:solidFill>
              </a:defRPr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 sz="2000">
                <a:solidFill>
                  <a:srgbClr val="888888"/>
                </a:solidFill>
              </a:defRPr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800"/>
              <a:buNone/>
              <a:defRPr sz="1800">
                <a:solidFill>
                  <a:srgbClr val="888888"/>
                </a:solidFill>
              </a:defRPr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9pPr>
          </a:lstStyle>
          <a:p/>
        </p:txBody>
      </p:sp>
      <p:sp>
        <p:nvSpPr>
          <p:cNvPr id="30" name="Google Shape;30;p17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1" name="Google Shape;31;p17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2" name="Google Shape;32;p17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Два объекта" type="twoObj">
  <p:cSld name="TWO_OBJECTS">
    <p:spTree>
      <p:nvGrpSpPr>
        <p:cNvPr id="33" name="Shape 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" name="Google Shape;34;p18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5" name="Google Shape;35;p18"/>
          <p:cNvSpPr txBox="1"/>
          <p:nvPr>
            <p:ph idx="1" type="body"/>
          </p:nvPr>
        </p:nvSpPr>
        <p:spPr>
          <a:xfrm>
            <a:off x="838200" y="1825625"/>
            <a:ext cx="5181600" cy="43513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36" name="Google Shape;36;p18"/>
          <p:cNvSpPr txBox="1"/>
          <p:nvPr>
            <p:ph idx="2" type="body"/>
          </p:nvPr>
        </p:nvSpPr>
        <p:spPr>
          <a:xfrm>
            <a:off x="6172200" y="1825625"/>
            <a:ext cx="5181600" cy="43513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37" name="Google Shape;37;p18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8" name="Google Shape;38;p18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9" name="Google Shape;39;p18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Сравнение" type="twoTxTwoObj">
  <p:cSld name="TWO_OBJECTS_WITH_TEXT">
    <p:spTree>
      <p:nvGrpSpPr>
        <p:cNvPr id="40" name="Shape 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" name="Google Shape;41;p19"/>
          <p:cNvSpPr txBox="1"/>
          <p:nvPr>
            <p:ph type="title"/>
          </p:nvPr>
        </p:nvSpPr>
        <p:spPr>
          <a:xfrm>
            <a:off x="839788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2" name="Google Shape;42;p19"/>
          <p:cNvSpPr txBox="1"/>
          <p:nvPr>
            <p:ph idx="1" type="body"/>
          </p:nvPr>
        </p:nvSpPr>
        <p:spPr>
          <a:xfrm>
            <a:off x="839788" y="1681163"/>
            <a:ext cx="5157787" cy="823912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b="1" sz="2400"/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b="1" sz="2000"/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b="1" sz="1800"/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9pPr>
          </a:lstStyle>
          <a:p/>
        </p:txBody>
      </p:sp>
      <p:sp>
        <p:nvSpPr>
          <p:cNvPr id="43" name="Google Shape;43;p19"/>
          <p:cNvSpPr txBox="1"/>
          <p:nvPr>
            <p:ph idx="2" type="body"/>
          </p:nvPr>
        </p:nvSpPr>
        <p:spPr>
          <a:xfrm>
            <a:off x="839788" y="2505074"/>
            <a:ext cx="5157787" cy="36845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44" name="Google Shape;44;p19"/>
          <p:cNvSpPr txBox="1"/>
          <p:nvPr>
            <p:ph idx="3" type="body"/>
          </p:nvPr>
        </p:nvSpPr>
        <p:spPr>
          <a:xfrm>
            <a:off x="6172200" y="1681163"/>
            <a:ext cx="5183188" cy="823912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b="1" sz="2400"/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b="1" sz="2000"/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b="1" sz="1800"/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9pPr>
          </a:lstStyle>
          <a:p/>
        </p:txBody>
      </p:sp>
      <p:sp>
        <p:nvSpPr>
          <p:cNvPr id="45" name="Google Shape;45;p19"/>
          <p:cNvSpPr txBox="1"/>
          <p:nvPr>
            <p:ph idx="4" type="body"/>
          </p:nvPr>
        </p:nvSpPr>
        <p:spPr>
          <a:xfrm>
            <a:off x="6172200" y="2505074"/>
            <a:ext cx="5183188" cy="36845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46" name="Google Shape;46;p19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7" name="Google Shape;47;p19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8" name="Google Shape;48;p19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Только заголовок" type="titleOnly">
  <p:cSld name="TITLE_ONLY">
    <p:spTree>
      <p:nvGrpSpPr>
        <p:cNvPr id="49" name="Shape 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" name="Google Shape;50;p20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1" name="Google Shape;51;p20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2" name="Google Shape;52;p20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3" name="Google Shape;53;p20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Объект с подписью" type="objTx">
  <p:cSld name="OBJECT_WITH_CAPTION_TEXT">
    <p:spTree>
      <p:nvGrpSpPr>
        <p:cNvPr id="54" name="Shape 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" name="Google Shape;55;p21"/>
          <p:cNvSpPr txBox="1"/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None/>
              <a:defRPr sz="32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6" name="Google Shape;56;p21"/>
          <p:cNvSpPr txBox="1"/>
          <p:nvPr>
            <p:ph idx="1" type="body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4318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200"/>
              <a:buChar char="•"/>
              <a:defRPr sz="3200"/>
            </a:lvl1pPr>
            <a:lvl2pPr indent="-4064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  <a:defRPr sz="2800"/>
            </a:lvl2pPr>
            <a:lvl3pPr indent="-3810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3pPr>
            <a:lvl4pPr indent="-355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4pPr>
            <a:lvl5pPr indent="-355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5pPr>
            <a:lvl6pPr indent="-355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6pPr>
            <a:lvl7pPr indent="-355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7pPr>
            <a:lvl8pPr indent="-355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8pPr>
            <a:lvl9pPr indent="-355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9pPr>
          </a:lstStyle>
          <a:p/>
        </p:txBody>
      </p:sp>
      <p:sp>
        <p:nvSpPr>
          <p:cNvPr id="57" name="Google Shape;57;p21"/>
          <p:cNvSpPr txBox="1"/>
          <p:nvPr>
            <p:ph idx="2" type="body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/>
        </p:txBody>
      </p:sp>
      <p:sp>
        <p:nvSpPr>
          <p:cNvPr id="58" name="Google Shape;58;p21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9" name="Google Shape;59;p21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0" name="Google Shape;60;p21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Рисунок с подписью" type="picTx">
  <p:cSld name="PICTURE_WITH_CAPTION_TEXT">
    <p:spTree>
      <p:nvGrpSpPr>
        <p:cNvPr id="61" name="Shape 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" name="Google Shape;62;p22"/>
          <p:cNvSpPr txBox="1"/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None/>
              <a:defRPr sz="32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3" name="Google Shape;63;p22"/>
          <p:cNvSpPr/>
          <p:nvPr>
            <p:ph idx="2" type="pic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  <a:noFill/>
          <a:ln>
            <a:noFill/>
          </a:ln>
        </p:spPr>
      </p:sp>
      <p:sp>
        <p:nvSpPr>
          <p:cNvPr id="64" name="Google Shape;64;p22"/>
          <p:cNvSpPr txBox="1"/>
          <p:nvPr>
            <p:ph idx="1" type="body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/>
        </p:txBody>
      </p:sp>
      <p:sp>
        <p:nvSpPr>
          <p:cNvPr id="65" name="Google Shape;65;p22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6" name="Google Shape;66;p22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7" name="Google Shape;67;p22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Заголовок и вертикальный текст" type="vertTx">
  <p:cSld name="VERTICAL_TEXT">
    <p:spTree>
      <p:nvGrpSpPr>
        <p:cNvPr id="68" name="Shape 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" name="Google Shape;69;p23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0" name="Google Shape;70;p23"/>
          <p:cNvSpPr txBox="1"/>
          <p:nvPr>
            <p:ph idx="1" type="body"/>
          </p:nvPr>
        </p:nvSpPr>
        <p:spPr>
          <a:xfrm rot="5400000">
            <a:off x="3920331" y="-1256506"/>
            <a:ext cx="4351338" cy="10515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71" name="Google Shape;71;p23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2" name="Google Shape;72;p23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3" name="Google Shape;73;p23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Вертикальный заголовок и текст" type="vertTitleAndTx">
  <p:cSld name="VERTICAL_TITLE_AND_VERTICAL_TEXT">
    <p:spTree>
      <p:nvGrpSpPr>
        <p:cNvPr id="74" name="Shape 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" name="Google Shape;75;p24"/>
          <p:cNvSpPr txBox="1"/>
          <p:nvPr>
            <p:ph type="title"/>
          </p:nvPr>
        </p:nvSpPr>
        <p:spPr>
          <a:xfrm rot="5400000">
            <a:off x="7133431" y="1956594"/>
            <a:ext cx="5811838" cy="2628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6" name="Google Shape;76;p24"/>
          <p:cNvSpPr txBox="1"/>
          <p:nvPr>
            <p:ph idx="1" type="body"/>
          </p:nvPr>
        </p:nvSpPr>
        <p:spPr>
          <a:xfrm rot="5400000">
            <a:off x="1799431" y="-596106"/>
            <a:ext cx="5811838" cy="77343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77" name="Google Shape;77;p24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8" name="Google Shape;78;p24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9" name="Google Shape;79;p24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2" Type="http://schemas.openxmlformats.org/officeDocument/2006/relationships/theme" Target="../theme/theme2.xml"/><Relationship Id="rId9" Type="http://schemas.openxmlformats.org/officeDocument/2006/relationships/slideLayout" Target="../slideLayouts/slideLayout9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3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/>
        </p:txBody>
      </p:sp>
      <p:sp>
        <p:nvSpPr>
          <p:cNvPr id="7" name="Google Shape;7;p13"/>
          <p:cNvSpPr txBox="1"/>
          <p:nvPr>
            <p:ph idx="1" type="body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406400" lvl="0" marL="457200" marR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  <a:defRPr b="0" i="0" sz="2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381000" lvl="1" marL="914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b="0" i="0" sz="2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-355600" lvl="2" marL="1371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-342900" lvl="3" marL="1828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-342900" lvl="4" marL="22860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-342900" lvl="5" marL="27432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342900" lvl="6" marL="3200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342900" lvl="7" marL="3657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342900" lvl="8" marL="4114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8" name="Google Shape;8;p13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9" name="Google Shape;9;p13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10" name="Google Shape;10;p13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image5.png"/><Relationship Id="rId4" Type="http://schemas.openxmlformats.org/officeDocument/2006/relationships/image" Target="../media/image3.png"/><Relationship Id="rId5" Type="http://schemas.openxmlformats.org/officeDocument/2006/relationships/image" Target="../media/image9.png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.xml"/><Relationship Id="rId3" Type="http://schemas.openxmlformats.org/officeDocument/2006/relationships/image" Target="../media/image10.png"/></Relationships>
</file>

<file path=ppt/slides/_rels/slide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.xml"/><Relationship Id="rId3" Type="http://schemas.openxmlformats.org/officeDocument/2006/relationships/image" Target="../media/image2.png"/></Relationships>
</file>

<file path=ppt/slides/_rels/slide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8.xml"/></Relationships>
</file>

<file path=ppt/slides/_rels/slide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9.xml"/></Relationships>
</file>

<file path=ppt/slides/_rels/slide1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0.xml"/><Relationship Id="rId3" Type="http://schemas.openxmlformats.org/officeDocument/2006/relationships/image" Target="../media/image8.png"/><Relationship Id="rId4" Type="http://schemas.openxmlformats.org/officeDocument/2006/relationships/image" Target="../media/image4.png"/><Relationship Id="rId5" Type="http://schemas.openxmlformats.org/officeDocument/2006/relationships/image" Target="../media/image7.png"/><Relationship Id="rId6" Type="http://schemas.openxmlformats.org/officeDocument/2006/relationships/image" Target="../media/image1.png"/></Relationships>
</file>

<file path=ppt/slides/_rels/slide1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1.xml"/></Relationships>
</file>

<file path=ppt/slides/_rels/slide1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2.xml"/><Relationship Id="rId3" Type="http://schemas.openxmlformats.org/officeDocument/2006/relationships/image" Target="../media/image8.png"/><Relationship Id="rId4" Type="http://schemas.openxmlformats.org/officeDocument/2006/relationships/image" Target="../media/image6.png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blipFill>
          <a:blip r:embed="rId3">
            <a:alphaModFix/>
          </a:blip>
          <a:stretch>
            <a:fillRect/>
          </a:stretch>
        </a:blipFill>
      </p:bgPr>
    </p:bg>
    <p:spTree>
      <p:nvGrpSpPr>
        <p:cNvPr id="83" name="Shape 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" name="Google Shape;84;p1"/>
          <p:cNvSpPr txBox="1"/>
          <p:nvPr/>
        </p:nvSpPr>
        <p:spPr>
          <a:xfrm>
            <a:off x="344475" y="4774950"/>
            <a:ext cx="6892200" cy="9357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39937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-RU" sz="1600">
                <a:solidFill>
                  <a:schemeClr val="lt1"/>
                </a:solidFill>
              </a:rPr>
              <a:t>РАДЧЕНКО ЮЛИЯ</a:t>
            </a:r>
            <a:endParaRPr b="0" i="0" sz="16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39937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-RU" sz="1600">
                <a:solidFill>
                  <a:schemeClr val="lt1"/>
                </a:solidFill>
              </a:rPr>
              <a:t>УЛЬЯНОВСКИЙ ГОСУДАРСТВЕННЫЙ ТЕХНИЧЕСКИЙ УНИВЕРСИТЕТ, 4 КУРС, ФАКУЛЬТЕТ ИНФОРМАЦИОННЫХ СИСТЕМ И ТЕХНОЛОГИЙ</a:t>
            </a:r>
            <a:endParaRPr b="0" i="0" sz="16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85" name="Google Shape;85;p1"/>
          <p:cNvSpPr txBox="1"/>
          <p:nvPr/>
        </p:nvSpPr>
        <p:spPr>
          <a:xfrm>
            <a:off x="344487" y="2520410"/>
            <a:ext cx="10970100" cy="10836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92631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ru-RU" sz="7600">
                <a:solidFill>
                  <a:schemeClr val="lt1"/>
                </a:solidFill>
              </a:rPr>
              <a:t>Платформа «UniTask»</a:t>
            </a:r>
            <a:endParaRPr b="1" i="0" sz="96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86" name="Google Shape;86;p1"/>
          <p:cNvSpPr txBox="1"/>
          <p:nvPr/>
        </p:nvSpPr>
        <p:spPr>
          <a:xfrm>
            <a:off x="344487" y="286737"/>
            <a:ext cx="10565700" cy="307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id="87" name="Google Shape;87;p1" title="Group 5222.png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430225" y="286732"/>
            <a:ext cx="1674097" cy="707901"/>
          </a:xfrm>
          <a:prstGeom prst="rect">
            <a:avLst/>
          </a:prstGeom>
          <a:noFill/>
          <a:ln>
            <a:noFill/>
          </a:ln>
        </p:spPr>
      </p:pic>
      <p:pic>
        <p:nvPicPr>
          <p:cNvPr id="88" name="Google Shape;88;p1" title="Main_logo_circle LIGHT BLUE.png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2359400" y="256738"/>
            <a:ext cx="1915225" cy="7678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034ABD"/>
        </a:solidFill>
      </p:bgPr>
    </p:bg>
    <p:spTree>
      <p:nvGrpSpPr>
        <p:cNvPr id="92" name="Shape 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3" name="Google Shape;93;p2"/>
          <p:cNvSpPr txBox="1"/>
          <p:nvPr/>
        </p:nvSpPr>
        <p:spPr>
          <a:xfrm>
            <a:off x="420676" y="318050"/>
            <a:ext cx="106608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ru-RU" sz="3600">
                <a:solidFill>
                  <a:schemeClr val="lt1"/>
                </a:solidFill>
              </a:rPr>
              <a:t>Облачная программная платформа «UniTask»</a:t>
            </a:r>
            <a:endParaRPr b="1" sz="32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94" name="Google Shape;94;p2"/>
          <p:cNvSpPr txBox="1"/>
          <p:nvPr/>
        </p:nvSpPr>
        <p:spPr>
          <a:xfrm>
            <a:off x="438450" y="1178398"/>
            <a:ext cx="11315100" cy="10779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457200" lvl="0" marL="0" marR="0" rtl="0" algn="just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-RU" sz="1800">
                <a:solidFill>
                  <a:schemeClr val="lt1"/>
                </a:solidFill>
              </a:rPr>
              <a:t>Безопасная, интеллектуальная и высокоинтегрированная цифровая экосистема внутри ВУЗа, которая эффективно соединяет студентов с потенциальными работодателями и внутренними академическими проектами, обеспечивая кибербезопасность на всех этапах и используя технологии искусственного интеллекта для персонализации и повышения релевантности взаимодействий</a:t>
            </a:r>
            <a:endParaRPr sz="1200"/>
          </a:p>
        </p:txBody>
      </p:sp>
      <p:sp>
        <p:nvSpPr>
          <p:cNvPr id="95" name="Google Shape;95;p2"/>
          <p:cNvSpPr txBox="1"/>
          <p:nvPr/>
        </p:nvSpPr>
        <p:spPr>
          <a:xfrm>
            <a:off x="420687" y="2909312"/>
            <a:ext cx="2679600" cy="4017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ru-RU" sz="2000">
                <a:solidFill>
                  <a:schemeClr val="lt1"/>
                </a:solidFill>
              </a:rPr>
              <a:t>Принцип работы</a:t>
            </a:r>
            <a:endParaRPr/>
          </a:p>
        </p:txBody>
      </p:sp>
      <p:sp>
        <p:nvSpPr>
          <p:cNvPr id="96" name="Google Shape;96;p2"/>
          <p:cNvSpPr txBox="1"/>
          <p:nvPr/>
        </p:nvSpPr>
        <p:spPr>
          <a:xfrm>
            <a:off x="6022375" y="3429525"/>
            <a:ext cx="5442600" cy="20625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457200" lvl="0" marL="0" marR="0" rtl="0" algn="just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-RU" sz="1600">
                <a:solidFill>
                  <a:schemeClr val="lt1"/>
                </a:solidFill>
              </a:rPr>
              <a:t>В основе платформы лежат микросервисная архитектура и RESTful API для интеграции с внешними системами. Обработка данных обеспечивается гибридными алгоритмами ИИ (NLP и машинное обучение). Безопасность данных гарантируется многофакторной аутентификацией.</a:t>
            </a:r>
            <a:endParaRPr sz="1600">
              <a:solidFill>
                <a:schemeClr val="lt1"/>
              </a:solidFill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600">
              <a:solidFill>
                <a:schemeClr val="lt1"/>
              </a:solidFill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600">
              <a:solidFill>
                <a:schemeClr val="lt1"/>
              </a:solidFill>
            </a:endParaRPr>
          </a:p>
        </p:txBody>
      </p:sp>
      <p:sp>
        <p:nvSpPr>
          <p:cNvPr id="97" name="Google Shape;97;p2"/>
          <p:cNvSpPr txBox="1"/>
          <p:nvPr/>
        </p:nvSpPr>
        <p:spPr>
          <a:xfrm>
            <a:off x="338050" y="3429525"/>
            <a:ext cx="5442600" cy="2308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457200" lvl="0" marL="0" marR="0" rtl="0" algn="just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-RU" sz="1600">
                <a:solidFill>
                  <a:schemeClr val="lt1"/>
                </a:solidFill>
              </a:rPr>
              <a:t>Платформа автоматически собирает академические данные студентов из образовательных систем вузов и формирует цифровые профили компетенций. Искусственный интеллект подбирает релевантные вакансии и стажировки. Студенты получают персонализированные рекомендации, а компании — доступ к предварительно отобранным кандидатам через защищённую среду для взаимодействия.</a:t>
            </a:r>
            <a:endParaRPr sz="16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98" name="Google Shape;98;p2"/>
          <p:cNvSpPr txBox="1"/>
          <p:nvPr/>
        </p:nvSpPr>
        <p:spPr>
          <a:xfrm>
            <a:off x="6115300" y="2909300"/>
            <a:ext cx="3477600" cy="4017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ru-RU" sz="2000">
                <a:solidFill>
                  <a:schemeClr val="lt1"/>
                </a:solidFill>
              </a:rPr>
              <a:t>Используемые технологии</a:t>
            </a:r>
            <a:endParaRPr/>
          </a:p>
        </p:txBody>
      </p:sp>
      <p:sp>
        <p:nvSpPr>
          <p:cNvPr id="99" name="Google Shape;99;p2"/>
          <p:cNvSpPr txBox="1"/>
          <p:nvPr/>
        </p:nvSpPr>
        <p:spPr>
          <a:xfrm>
            <a:off x="11262500" y="318060"/>
            <a:ext cx="494100" cy="3387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-RU" sz="16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01</a:t>
            </a:r>
            <a:endParaRPr sz="16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073B85"/>
        </a:solidFill>
      </p:bgPr>
    </p:bg>
    <p:spTree>
      <p:nvGrpSpPr>
        <p:cNvPr id="103" name="Shape 10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" name="Google Shape;104;p3"/>
          <p:cNvSpPr/>
          <p:nvPr/>
        </p:nvSpPr>
        <p:spPr>
          <a:xfrm flipH="1">
            <a:off x="6660600" y="-58075"/>
            <a:ext cx="5531400" cy="6927300"/>
          </a:xfrm>
          <a:prstGeom prst="rect">
            <a:avLst/>
          </a:prstGeom>
          <a:solidFill>
            <a:srgbClr val="317CFF"/>
          </a:solid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05" name="Google Shape;105;p3"/>
          <p:cNvSpPr/>
          <p:nvPr/>
        </p:nvSpPr>
        <p:spPr>
          <a:xfrm flipH="1">
            <a:off x="6660600" y="2143125"/>
            <a:ext cx="5531400" cy="4791600"/>
          </a:xfrm>
          <a:prstGeom prst="round2SameRect">
            <a:avLst>
              <a:gd fmla="val 5955" name="adj1"/>
              <a:gd fmla="val 0" name="adj2"/>
            </a:avLst>
          </a:prstGeom>
          <a:solidFill>
            <a:schemeClr val="lt1"/>
          </a:solid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06" name="Google Shape;106;p3"/>
          <p:cNvSpPr txBox="1"/>
          <p:nvPr/>
        </p:nvSpPr>
        <p:spPr>
          <a:xfrm>
            <a:off x="439725" y="479075"/>
            <a:ext cx="6088500" cy="1066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ru-RU" sz="2800">
                <a:solidFill>
                  <a:schemeClr val="lt1"/>
                </a:solidFill>
              </a:rPr>
              <a:t>Информационный вакуум </a:t>
            </a:r>
            <a:endParaRPr b="1" sz="2800">
              <a:solidFill>
                <a:schemeClr val="lt1"/>
              </a:solidFill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ru-RU" sz="2800">
                <a:solidFill>
                  <a:schemeClr val="lt1"/>
                </a:solidFill>
              </a:rPr>
              <a:t>и неэффективный старт карьеры</a:t>
            </a:r>
            <a:endParaRPr b="1" sz="24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07" name="Google Shape;107;p3"/>
          <p:cNvSpPr txBox="1"/>
          <p:nvPr/>
        </p:nvSpPr>
        <p:spPr>
          <a:xfrm>
            <a:off x="439725" y="3330025"/>
            <a:ext cx="5902500" cy="34188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just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-RU">
                <a:solidFill>
                  <a:schemeClr val="lt1"/>
                </a:solidFill>
              </a:rPr>
              <a:t>Выпускники сталкиваются с тремя ключевыми сложностями:</a:t>
            </a:r>
            <a:endParaRPr>
              <a:solidFill>
                <a:schemeClr val="lt1"/>
              </a:solidFill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chemeClr val="lt1"/>
              </a:solidFill>
            </a:endParaRPr>
          </a:p>
          <a:p>
            <a:pPr indent="-317500" lvl="0" marL="457200" marR="0" rtl="0" algn="just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Char char="●"/>
            </a:pPr>
            <a:r>
              <a:rPr lang="ru-RU">
                <a:solidFill>
                  <a:schemeClr val="lt1"/>
                </a:solidFill>
              </a:rPr>
              <a:t>Информационный дефицит</a:t>
            </a:r>
            <a:endParaRPr>
              <a:solidFill>
                <a:schemeClr val="lt1"/>
              </a:solidFill>
            </a:endParaRPr>
          </a:p>
          <a:p>
            <a:pPr indent="457200" lvl="0" marL="0" marR="0" rtl="0" algn="just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-RU">
                <a:solidFill>
                  <a:schemeClr val="lt1"/>
                </a:solidFill>
              </a:rPr>
              <a:t>Студенты не знают, какие конкретные должности и компании соответствуют их профилю, а существующие платформы </a:t>
            </a:r>
            <a:r>
              <a:rPr lang="ru-RU">
                <a:solidFill>
                  <a:schemeClr val="lt1"/>
                </a:solidFill>
              </a:rPr>
              <a:t>не адаптированы для студентов без опыта работы.</a:t>
            </a:r>
            <a:endParaRPr>
              <a:solidFill>
                <a:schemeClr val="lt1"/>
              </a:solidFill>
            </a:endParaRPr>
          </a:p>
          <a:p>
            <a:pPr indent="0" lvl="0" marL="0" marR="0" rtl="0" algn="just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chemeClr val="lt1"/>
              </a:solidFill>
            </a:endParaRPr>
          </a:p>
          <a:p>
            <a:pPr indent="-317500" lvl="0" marL="457200" marR="0" rtl="0" algn="just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Char char="●"/>
            </a:pPr>
            <a:r>
              <a:rPr lang="ru-RU">
                <a:solidFill>
                  <a:schemeClr val="lt1"/>
                </a:solidFill>
              </a:rPr>
              <a:t>Отсутствие инструментов для анализа потенциала</a:t>
            </a:r>
            <a:endParaRPr>
              <a:solidFill>
                <a:schemeClr val="lt1"/>
              </a:solidFill>
            </a:endParaRPr>
          </a:p>
          <a:p>
            <a:pPr indent="457200" lvl="0" marL="0" marR="0" rtl="0" algn="just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-RU">
                <a:solidFill>
                  <a:schemeClr val="lt1"/>
                </a:solidFill>
              </a:rPr>
              <a:t>Компании не имеют доступа к структурированным данным об успеваемости, проектной деятельности и навыках студентов.</a:t>
            </a:r>
            <a:endParaRPr>
              <a:solidFill>
                <a:schemeClr val="lt1"/>
              </a:solidFill>
            </a:endParaRPr>
          </a:p>
          <a:p>
            <a:pPr indent="0" lvl="0" marL="0" marR="0" rtl="0" algn="just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chemeClr val="lt1"/>
              </a:solidFill>
            </a:endParaRPr>
          </a:p>
          <a:p>
            <a:pPr indent="-317500" lvl="0" marL="457200" marR="0" rtl="0" algn="just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Char char="●"/>
            </a:pPr>
            <a:r>
              <a:rPr lang="ru-RU">
                <a:solidFill>
                  <a:schemeClr val="lt1"/>
                </a:solidFill>
              </a:rPr>
              <a:t>Риски безопасности данных</a:t>
            </a:r>
            <a:endParaRPr>
              <a:solidFill>
                <a:schemeClr val="lt1"/>
              </a:solidFill>
            </a:endParaRPr>
          </a:p>
          <a:p>
            <a:pPr indent="457200" lvl="0" marL="0" marR="0" rtl="0" algn="just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-RU">
                <a:solidFill>
                  <a:schemeClr val="lt1"/>
                </a:solidFill>
              </a:rPr>
              <a:t>Студенты опасаются размещать персональные данные на публичных ресурсах из-за угроз утечек и мошенничества.</a:t>
            </a:r>
            <a:endParaRPr>
              <a:solidFill>
                <a:schemeClr val="lt1"/>
              </a:solidFill>
            </a:endParaRPr>
          </a:p>
        </p:txBody>
      </p:sp>
      <p:sp>
        <p:nvSpPr>
          <p:cNvPr id="108" name="Google Shape;108;p3"/>
          <p:cNvSpPr txBox="1"/>
          <p:nvPr/>
        </p:nvSpPr>
        <p:spPr>
          <a:xfrm>
            <a:off x="6660630" y="3659467"/>
            <a:ext cx="5506560" cy="1453586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ctr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-RU" sz="16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Иллюстрация проблема (при наличии)</a:t>
            </a:r>
            <a:endParaRPr sz="16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09" name="Google Shape;109;p3"/>
          <p:cNvSpPr txBox="1"/>
          <p:nvPr/>
        </p:nvSpPr>
        <p:spPr>
          <a:xfrm>
            <a:off x="430225" y="1816500"/>
            <a:ext cx="5912100" cy="12429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457200" lvl="0" marL="0" marR="0" rtl="0" algn="just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ru-RU" sz="1600">
                <a:solidFill>
                  <a:schemeClr val="lt1"/>
                </a:solidFill>
              </a:rPr>
              <a:t>Студенты и выпускники вузов оказываются в условиях острого информационного дефицита при переходе от учёбы к работе. Это приводит к длительному периоду поиска работы и часто — к трудоустройству не по специальности.</a:t>
            </a:r>
            <a:endParaRPr sz="1600"/>
          </a:p>
        </p:txBody>
      </p:sp>
      <p:sp>
        <p:nvSpPr>
          <p:cNvPr id="110" name="Google Shape;110;p3"/>
          <p:cNvSpPr txBox="1"/>
          <p:nvPr/>
        </p:nvSpPr>
        <p:spPr>
          <a:xfrm>
            <a:off x="7101725" y="639024"/>
            <a:ext cx="4787400" cy="1242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14999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ru-RU">
                <a:solidFill>
                  <a:schemeClr val="lt1"/>
                </a:solidFill>
              </a:rPr>
              <a:t>Ежегодно более 700 000 выпускников российских вузов испытывают трудности с трудоустройством</a:t>
            </a:r>
            <a:endParaRPr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11" name="Google Shape;111;p3"/>
          <p:cNvSpPr txBox="1"/>
          <p:nvPr/>
        </p:nvSpPr>
        <p:spPr>
          <a:xfrm>
            <a:off x="11262500" y="318060"/>
            <a:ext cx="495000" cy="3387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-RU" sz="16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02</a:t>
            </a:r>
            <a:endParaRPr sz="16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112" name="Google Shape;112;p3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7596225" y="2687925"/>
            <a:ext cx="3798399" cy="3798399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034ABD"/>
        </a:solidFill>
      </p:bgPr>
    </p:bg>
    <p:spTree>
      <p:nvGrpSpPr>
        <p:cNvPr id="116" name="Shape 1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7" name="Google Shape;117;p4"/>
          <p:cNvSpPr txBox="1"/>
          <p:nvPr/>
        </p:nvSpPr>
        <p:spPr>
          <a:xfrm>
            <a:off x="439735" y="299018"/>
            <a:ext cx="5357404" cy="457213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ru-RU" sz="36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Решение</a:t>
            </a:r>
            <a:endParaRPr b="1" sz="32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18" name="Google Shape;118;p4"/>
          <p:cNvSpPr txBox="1"/>
          <p:nvPr/>
        </p:nvSpPr>
        <p:spPr>
          <a:xfrm>
            <a:off x="439725" y="2344625"/>
            <a:ext cx="6042000" cy="41676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457200" lvl="0" marL="0" marR="0" rtl="0" algn="just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-RU" sz="1600">
                <a:solidFill>
                  <a:schemeClr val="lt1"/>
                </a:solidFill>
              </a:rPr>
              <a:t>Там, где другие площадки просто соединяют соискателей и работодателей, UniTask создает интеллектуальную и безопасную среду для роста карьеры студента внутри экосистемы его же вуза. </a:t>
            </a:r>
            <a:r>
              <a:rPr lang="ru-RU" sz="1600">
                <a:solidFill>
                  <a:schemeClr val="lt1"/>
                </a:solidFill>
              </a:rPr>
              <a:t>UniTask о</a:t>
            </a:r>
            <a:r>
              <a:rPr lang="ru-RU" sz="1600">
                <a:solidFill>
                  <a:schemeClr val="lt1"/>
                </a:solidFill>
              </a:rPr>
              <a:t>беспечит кибербезопасность на всех этапах с применением технологий искусственного интеллекта для персонализации и повышения релевантности взаимодействий</a:t>
            </a:r>
            <a:endParaRPr sz="1600">
              <a:solidFill>
                <a:schemeClr val="lt1"/>
              </a:solidFill>
            </a:endParaRPr>
          </a:p>
          <a:p>
            <a:pPr indent="0" lvl="0" marL="0" marR="0" rtl="0" algn="just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600">
              <a:solidFill>
                <a:schemeClr val="lt1"/>
              </a:solidFill>
            </a:endParaRPr>
          </a:p>
          <a:p>
            <a:pPr indent="0" lvl="0" marL="0" marR="0" rtl="0" algn="just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-RU" sz="1600">
                <a:solidFill>
                  <a:schemeClr val="lt1"/>
                </a:solidFill>
              </a:rPr>
              <a:t>Ожидаемые результаты:</a:t>
            </a:r>
            <a:endParaRPr sz="1600">
              <a:solidFill>
                <a:schemeClr val="lt1"/>
              </a:solidFill>
            </a:endParaRPr>
          </a:p>
          <a:p>
            <a:pPr indent="0" lvl="0" marL="0" marR="0" rtl="0" algn="just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600">
              <a:solidFill>
                <a:schemeClr val="lt1"/>
              </a:solidFill>
            </a:endParaRPr>
          </a:p>
          <a:p>
            <a:pPr indent="-330200" lvl="0" marL="457200" marR="0" rtl="0" algn="just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600"/>
              <a:buChar char="●"/>
            </a:pPr>
            <a:r>
              <a:rPr lang="ru-RU" sz="1600">
                <a:solidFill>
                  <a:schemeClr val="lt1"/>
                </a:solidFill>
              </a:rPr>
              <a:t>Увеличение доли студентов, трудоустроившихся по специальности в течение года после выпуска, на 15-25%.</a:t>
            </a:r>
            <a:endParaRPr sz="1600">
              <a:solidFill>
                <a:schemeClr val="lt1"/>
              </a:solidFill>
            </a:endParaRPr>
          </a:p>
          <a:p>
            <a:pPr indent="-330200" lvl="0" marL="457200" marR="0" rtl="0" algn="just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600"/>
              <a:buChar char="●"/>
            </a:pPr>
            <a:r>
              <a:rPr lang="ru-RU" sz="1600">
                <a:solidFill>
                  <a:schemeClr val="lt1"/>
                </a:solidFill>
              </a:rPr>
              <a:t>Сокращение времени поиска стажировки/проекта для студента в среднем на 30%.</a:t>
            </a:r>
            <a:endParaRPr sz="1600">
              <a:solidFill>
                <a:schemeClr val="lt1"/>
              </a:solidFill>
            </a:endParaRPr>
          </a:p>
          <a:p>
            <a:pPr indent="-330200" lvl="0" marL="457200" marR="0" rtl="0" algn="just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600"/>
              <a:buChar char="●"/>
            </a:pPr>
            <a:r>
              <a:rPr lang="ru-RU" sz="1600">
                <a:solidFill>
                  <a:schemeClr val="lt1"/>
                </a:solidFill>
              </a:rPr>
              <a:t>Привлечение не менее 10 компаний-партнеров в первый год работы платформы.</a:t>
            </a:r>
            <a:endParaRPr sz="1600">
              <a:solidFill>
                <a:schemeClr val="lt1"/>
              </a:solidFill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600">
              <a:solidFill>
                <a:schemeClr val="lt1"/>
              </a:solidFill>
            </a:endParaRPr>
          </a:p>
        </p:txBody>
      </p:sp>
      <p:sp>
        <p:nvSpPr>
          <p:cNvPr id="119" name="Google Shape;119;p4"/>
          <p:cNvSpPr txBox="1"/>
          <p:nvPr/>
        </p:nvSpPr>
        <p:spPr>
          <a:xfrm>
            <a:off x="7053052" y="2253871"/>
            <a:ext cx="4860814" cy="1485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ctr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-RU" sz="16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Фото решения (при наличии)</a:t>
            </a:r>
            <a:endParaRPr sz="16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20" name="Google Shape;120;p4"/>
          <p:cNvSpPr txBox="1"/>
          <p:nvPr/>
        </p:nvSpPr>
        <p:spPr>
          <a:xfrm>
            <a:off x="439725" y="1148375"/>
            <a:ext cx="5922000" cy="9423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457200" lvl="0" marL="0" marR="0" rtl="0" algn="just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ru-RU" sz="16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Наше решение - </a:t>
            </a:r>
            <a:r>
              <a:rPr b="1" lang="ru-RU" sz="1600">
                <a:solidFill>
                  <a:schemeClr val="lt1"/>
                </a:solidFill>
              </a:rPr>
              <a:t>глубокая интеграция в образовательную экосистему вуза + AI-рекомендации на основе академических данных + акцент на безопасность.</a:t>
            </a:r>
            <a:endParaRPr sz="1600"/>
          </a:p>
        </p:txBody>
      </p:sp>
      <p:sp>
        <p:nvSpPr>
          <p:cNvPr id="121" name="Google Shape;121;p4"/>
          <p:cNvSpPr txBox="1"/>
          <p:nvPr/>
        </p:nvSpPr>
        <p:spPr>
          <a:xfrm>
            <a:off x="11262500" y="318060"/>
            <a:ext cx="495000" cy="3387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-RU" sz="1600">
                <a:solidFill>
                  <a:srgbClr val="034ABD"/>
                </a:solidFill>
                <a:latin typeface="Arial"/>
                <a:ea typeface="Arial"/>
                <a:cs typeface="Arial"/>
                <a:sym typeface="Arial"/>
              </a:rPr>
              <a:t>03</a:t>
            </a:r>
            <a:endParaRPr sz="1600">
              <a:solidFill>
                <a:srgbClr val="034ABD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122" name="Google Shape;122;p4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7331175" y="12416"/>
            <a:ext cx="4860825" cy="6840025"/>
          </a:xfrm>
          <a:prstGeom prst="rect">
            <a:avLst/>
          </a:prstGeom>
          <a:solidFill>
            <a:schemeClr val="lt1"/>
          </a:solidFill>
          <a:ln>
            <a:noFill/>
          </a:ln>
          <a:effectLst>
            <a:outerShdw blurRad="57150" rotWithShape="0" algn="bl" dir="5400000" dist="19050">
              <a:srgbClr val="000000">
                <a:alpha val="50000"/>
              </a:srgbClr>
            </a:outerShdw>
          </a:effectLst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073B85"/>
        </a:solidFill>
      </p:bgPr>
    </p:bg>
    <p:spTree>
      <p:nvGrpSpPr>
        <p:cNvPr id="126" name="Shape 1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7" name="Google Shape;127;p5"/>
          <p:cNvSpPr txBox="1"/>
          <p:nvPr/>
        </p:nvSpPr>
        <p:spPr>
          <a:xfrm>
            <a:off x="406608" y="328070"/>
            <a:ext cx="5357404" cy="457213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6666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ru-RU" sz="36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Принцип работы</a:t>
            </a:r>
            <a:endParaRPr b="1" sz="36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28" name="Google Shape;128;p5"/>
          <p:cNvSpPr txBox="1"/>
          <p:nvPr/>
        </p:nvSpPr>
        <p:spPr>
          <a:xfrm>
            <a:off x="406600" y="1452012"/>
            <a:ext cx="11378700" cy="43908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just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-RU" sz="1600">
                <a:solidFill>
                  <a:schemeClr val="lt1"/>
                </a:solidFill>
              </a:rPr>
              <a:t>Принцип работы UniTask:</a:t>
            </a:r>
            <a:endParaRPr sz="1600">
              <a:solidFill>
                <a:schemeClr val="lt1"/>
              </a:solidFill>
            </a:endParaRPr>
          </a:p>
          <a:p>
            <a:pPr indent="0" lvl="0" marL="0" marR="0" rtl="0" algn="just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600">
              <a:solidFill>
                <a:schemeClr val="lt1"/>
              </a:solidFill>
            </a:endParaRPr>
          </a:p>
          <a:p>
            <a:pPr indent="0" lvl="0" marL="0" marR="0" rtl="0" algn="just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600">
              <a:solidFill>
                <a:schemeClr val="lt1"/>
              </a:solidFill>
            </a:endParaRPr>
          </a:p>
          <a:p>
            <a:pPr indent="0" lvl="0" marL="0" marR="0" rtl="0" algn="just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600">
              <a:solidFill>
                <a:schemeClr val="lt1"/>
              </a:solidFill>
            </a:endParaRPr>
          </a:p>
          <a:p>
            <a:pPr indent="0" lvl="0" marL="0" marR="0" rtl="0" algn="just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600">
              <a:solidFill>
                <a:schemeClr val="lt1"/>
              </a:solidFill>
            </a:endParaRPr>
          </a:p>
          <a:p>
            <a:pPr indent="0" lvl="0" marL="0" marR="0" rtl="0" algn="just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600">
              <a:solidFill>
                <a:schemeClr val="lt1"/>
              </a:solidFill>
            </a:endParaRPr>
          </a:p>
          <a:p>
            <a:pPr indent="0" lvl="0" marL="0" marR="0" rtl="0" algn="just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600">
              <a:solidFill>
                <a:schemeClr val="lt1"/>
              </a:solidFill>
            </a:endParaRPr>
          </a:p>
          <a:p>
            <a:pPr indent="0" lvl="0" marL="0" marR="0" rtl="0" algn="just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600">
              <a:solidFill>
                <a:schemeClr val="lt1"/>
              </a:solidFill>
            </a:endParaRPr>
          </a:p>
          <a:p>
            <a:pPr indent="0" lvl="0" marL="0" marR="0" rtl="0" algn="just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600">
              <a:solidFill>
                <a:schemeClr val="lt1"/>
              </a:solidFill>
            </a:endParaRPr>
          </a:p>
          <a:p>
            <a:pPr indent="0" lvl="0" marL="0" marR="0" rtl="0" algn="just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600">
              <a:solidFill>
                <a:schemeClr val="lt1"/>
              </a:solidFill>
            </a:endParaRPr>
          </a:p>
          <a:p>
            <a:pPr indent="0" lvl="0" marL="0" marR="0" rtl="0" algn="just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600">
              <a:solidFill>
                <a:schemeClr val="lt1"/>
              </a:solidFill>
            </a:endParaRPr>
          </a:p>
          <a:p>
            <a:pPr indent="0" lvl="0" marL="0" marR="0" rtl="0" algn="just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600">
              <a:solidFill>
                <a:schemeClr val="lt1"/>
              </a:solidFill>
            </a:endParaRPr>
          </a:p>
          <a:p>
            <a:pPr indent="0" lvl="0" marL="0" marR="0" rtl="0" algn="just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600">
              <a:solidFill>
                <a:schemeClr val="lt1"/>
              </a:solidFill>
            </a:endParaRPr>
          </a:p>
          <a:p>
            <a:pPr indent="0" lvl="0" marL="0" marR="0" rtl="0" algn="just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600">
              <a:solidFill>
                <a:schemeClr val="lt1"/>
              </a:solidFill>
            </a:endParaRPr>
          </a:p>
          <a:p>
            <a:pPr indent="0" lvl="0" marL="0" marR="0" rtl="0" algn="just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600">
              <a:solidFill>
                <a:schemeClr val="lt1"/>
              </a:solidFill>
            </a:endParaRPr>
          </a:p>
          <a:p>
            <a:pPr indent="457200" lvl="0" marL="0" marR="0" rtl="0" algn="just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-RU" sz="1600">
                <a:solidFill>
                  <a:schemeClr val="lt1"/>
                </a:solidFill>
              </a:rPr>
              <a:t>UniTask не является простым сайтом-агрегатором. Его конкурентные преимущества и функциональность будут базироваться на синергии собственных разработок в области AI и интеграции существующих проверенных технологий для обеспечения безопасности.</a:t>
            </a: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29" name="Google Shape;129;p5"/>
          <p:cNvSpPr txBox="1"/>
          <p:nvPr/>
        </p:nvSpPr>
        <p:spPr>
          <a:xfrm>
            <a:off x="11262500" y="318060"/>
            <a:ext cx="495090" cy="342851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-RU" sz="16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04</a:t>
            </a:r>
            <a:endParaRPr sz="16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30" name="Google Shape;130;p5"/>
          <p:cNvSpPr txBox="1"/>
          <p:nvPr/>
        </p:nvSpPr>
        <p:spPr>
          <a:xfrm>
            <a:off x="406600" y="1939850"/>
            <a:ext cx="5045100" cy="1169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-330200" lvl="0" marL="457200" rtl="0" algn="l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600"/>
              <a:buChar char="●"/>
            </a:pPr>
            <a:r>
              <a:rPr b="1" lang="ru-RU" sz="1600">
                <a:solidFill>
                  <a:schemeClr val="lt1"/>
                </a:solidFill>
              </a:rPr>
              <a:t>Сбор данных</a:t>
            </a:r>
            <a:endParaRPr b="1" sz="1600">
              <a:solidFill>
                <a:schemeClr val="lt1"/>
              </a:solidFill>
            </a:endParaRPr>
          </a:p>
          <a:p>
            <a:pPr indent="457200" lvl="0" marL="0" rtl="0" algn="just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Arial"/>
              <a:buNone/>
            </a:pPr>
            <a:r>
              <a:rPr lang="ru-RU" sz="1600">
                <a:solidFill>
                  <a:schemeClr val="lt1"/>
                </a:solidFill>
              </a:rPr>
              <a:t>Платформа автоматически загружает учебные достижения студента из систем вуза (оценки, проекты, курсы).</a:t>
            </a:r>
            <a:endParaRPr sz="2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31" name="Google Shape;131;p5"/>
          <p:cNvSpPr txBox="1"/>
          <p:nvPr/>
        </p:nvSpPr>
        <p:spPr>
          <a:xfrm>
            <a:off x="6217400" y="3459775"/>
            <a:ext cx="5045100" cy="1169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-330200" lvl="0" marL="457200" rtl="0" algn="l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600"/>
              <a:buChar char="●"/>
            </a:pPr>
            <a:r>
              <a:rPr b="1" lang="ru-RU" sz="1600">
                <a:solidFill>
                  <a:schemeClr val="lt1"/>
                </a:solidFill>
              </a:rPr>
              <a:t>Цифровой профиль</a:t>
            </a:r>
            <a:endParaRPr b="1" sz="1600">
              <a:solidFill>
                <a:schemeClr val="lt1"/>
              </a:solidFill>
            </a:endParaRPr>
          </a:p>
          <a:p>
            <a:pPr indent="457200" lvl="0" marL="0" rtl="0" algn="just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Arial"/>
              <a:buNone/>
            </a:pPr>
            <a:r>
              <a:rPr lang="ru-RU" sz="1600">
                <a:solidFill>
                  <a:schemeClr val="lt1"/>
                </a:solidFill>
              </a:rPr>
              <a:t>Система автоматически составляет цифровой профиль студента, учитывая требования работодателей.</a:t>
            </a:r>
            <a:endParaRPr sz="1600">
              <a:solidFill>
                <a:schemeClr val="lt1"/>
              </a:solidFill>
            </a:endParaRPr>
          </a:p>
        </p:txBody>
      </p:sp>
      <p:sp>
        <p:nvSpPr>
          <p:cNvPr id="132" name="Google Shape;132;p5"/>
          <p:cNvSpPr txBox="1"/>
          <p:nvPr/>
        </p:nvSpPr>
        <p:spPr>
          <a:xfrm>
            <a:off x="430225" y="3459775"/>
            <a:ext cx="5045100" cy="1169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-330200" lvl="0" marL="457200" rtl="0" algn="l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600"/>
              <a:buChar char="●"/>
            </a:pPr>
            <a:r>
              <a:rPr b="1" lang="ru-RU" sz="1600">
                <a:solidFill>
                  <a:schemeClr val="lt1"/>
                </a:solidFill>
              </a:rPr>
              <a:t>Персонализированные рекомендации</a:t>
            </a:r>
            <a:endParaRPr b="1" sz="1600">
              <a:solidFill>
                <a:schemeClr val="lt1"/>
              </a:solidFill>
            </a:endParaRPr>
          </a:p>
          <a:p>
            <a:pPr indent="457200" lvl="0" marL="0" rtl="0" algn="just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Arial"/>
              <a:buNone/>
            </a:pPr>
            <a:r>
              <a:rPr lang="ru-RU" sz="1600">
                <a:solidFill>
                  <a:schemeClr val="lt1"/>
                </a:solidFill>
              </a:rPr>
              <a:t>Студенты получают подобранные под их профиль предложения, компании — подходящих кандидатов.</a:t>
            </a:r>
            <a:endParaRPr sz="1600">
              <a:solidFill>
                <a:schemeClr val="lt1"/>
              </a:solidFill>
            </a:endParaRPr>
          </a:p>
        </p:txBody>
      </p:sp>
      <p:sp>
        <p:nvSpPr>
          <p:cNvPr id="133" name="Google Shape;133;p5"/>
          <p:cNvSpPr txBox="1"/>
          <p:nvPr/>
        </p:nvSpPr>
        <p:spPr>
          <a:xfrm>
            <a:off x="6217400" y="1939850"/>
            <a:ext cx="5045100" cy="923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-330200" lvl="0" marL="457200" rtl="0" algn="l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600"/>
              <a:buChar char="●"/>
            </a:pPr>
            <a:r>
              <a:rPr b="1" lang="ru-RU" sz="1600">
                <a:solidFill>
                  <a:schemeClr val="lt1"/>
                </a:solidFill>
              </a:rPr>
              <a:t>Безопасное взаимодействие</a:t>
            </a:r>
            <a:endParaRPr b="1" sz="1600">
              <a:solidFill>
                <a:schemeClr val="lt1"/>
              </a:solidFill>
            </a:endParaRPr>
          </a:p>
          <a:p>
            <a:pPr indent="457200" lvl="0" marL="0" rtl="0" algn="just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Arial"/>
              <a:buNone/>
            </a:pPr>
            <a:r>
              <a:rPr lang="ru-RU" sz="1600">
                <a:solidFill>
                  <a:schemeClr val="lt1"/>
                </a:solidFill>
              </a:rPr>
              <a:t>Встроенные инструменты для собеседований и коммуникации с защитой данных.</a:t>
            </a:r>
            <a:endParaRPr sz="1600">
              <a:solidFill>
                <a:schemeClr val="lt1"/>
              </a:solidFill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034ABD"/>
        </a:solidFill>
      </p:bgPr>
    </p:bg>
    <p:spTree>
      <p:nvGrpSpPr>
        <p:cNvPr id="137" name="Shape 1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8" name="Google Shape;138;p6"/>
          <p:cNvSpPr txBox="1"/>
          <p:nvPr/>
        </p:nvSpPr>
        <p:spPr>
          <a:xfrm>
            <a:off x="496887" y="323849"/>
            <a:ext cx="5357404" cy="457213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6666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ru-RU" sz="36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Рынок</a:t>
            </a:r>
            <a:endParaRPr b="1" sz="36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grpSp>
        <p:nvGrpSpPr>
          <p:cNvPr id="139" name="Google Shape;139;p6"/>
          <p:cNvGrpSpPr/>
          <p:nvPr/>
        </p:nvGrpSpPr>
        <p:grpSpPr>
          <a:xfrm>
            <a:off x="3680714" y="1264682"/>
            <a:ext cx="4836159" cy="4836159"/>
            <a:chOff x="0" y="184560"/>
            <a:chExt cx="4836159" cy="4836159"/>
          </a:xfrm>
        </p:grpSpPr>
        <p:sp>
          <p:nvSpPr>
            <p:cNvPr id="140" name="Google Shape;140;p6"/>
            <p:cNvSpPr/>
            <p:nvPr/>
          </p:nvSpPr>
          <p:spPr>
            <a:xfrm>
              <a:off x="0" y="184560"/>
              <a:ext cx="4836159" cy="4836159"/>
            </a:xfrm>
            <a:prstGeom prst="ellipse">
              <a:avLst/>
            </a:prstGeom>
            <a:solidFill>
              <a:srgbClr val="1E6ACC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41" name="Google Shape;141;p6"/>
            <p:cNvSpPr txBox="1"/>
            <p:nvPr/>
          </p:nvSpPr>
          <p:spPr>
            <a:xfrm>
              <a:off x="1572960" y="426368"/>
              <a:ext cx="1690237" cy="725423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170675" lIns="170675" spcFirstLastPara="1" rIns="170675" wrap="square" tIns="170675">
              <a:noAutofit/>
            </a:bodyPr>
            <a:lstStyle/>
            <a:p>
              <a:pPr indent="0" lvl="0" marL="0" marR="0" rtl="0" algn="ctr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lt1"/>
                </a:buClr>
                <a:buSzPts val="2400"/>
                <a:buFont typeface="Arial"/>
                <a:buNone/>
              </a:pPr>
              <a:r>
                <a:rPr lang="ru-RU" sz="2400">
                  <a:solidFill>
                    <a:schemeClr val="lt1"/>
                  </a:solidFill>
                  <a:latin typeface="Arial"/>
                  <a:ea typeface="Arial"/>
                  <a:cs typeface="Arial"/>
                  <a:sym typeface="Arial"/>
                </a:rPr>
                <a:t>TAM</a:t>
              </a:r>
              <a:endParaRPr sz="24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42" name="Google Shape;142;p6"/>
            <p:cNvSpPr/>
            <p:nvPr/>
          </p:nvSpPr>
          <p:spPr>
            <a:xfrm>
              <a:off x="604519" y="1393600"/>
              <a:ext cx="3627119" cy="3627119"/>
            </a:xfrm>
            <a:prstGeom prst="ellipse">
              <a:avLst/>
            </a:prstGeom>
            <a:solidFill>
              <a:srgbClr val="317CF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43" name="Google Shape;143;p6"/>
            <p:cNvSpPr txBox="1"/>
            <p:nvPr/>
          </p:nvSpPr>
          <p:spPr>
            <a:xfrm>
              <a:off x="1572960" y="1620295"/>
              <a:ext cx="1690237" cy="680084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170675" lIns="170675" spcFirstLastPara="1" rIns="170675" wrap="square" tIns="170675">
              <a:noAutofit/>
            </a:bodyPr>
            <a:lstStyle/>
            <a:p>
              <a:pPr indent="0" lvl="0" marL="0" marR="0" rtl="0" algn="ctr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lt1"/>
                </a:buClr>
                <a:buSzPts val="2400"/>
                <a:buFont typeface="Arial"/>
                <a:buNone/>
              </a:pPr>
              <a:r>
                <a:rPr lang="ru-RU" sz="2400">
                  <a:solidFill>
                    <a:schemeClr val="lt1"/>
                  </a:solidFill>
                  <a:latin typeface="Arial"/>
                  <a:ea typeface="Arial"/>
                  <a:cs typeface="Arial"/>
                  <a:sym typeface="Arial"/>
                </a:rPr>
                <a:t>SAM</a:t>
              </a:r>
              <a:endParaRPr sz="24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44" name="Google Shape;144;p6"/>
            <p:cNvSpPr/>
            <p:nvPr/>
          </p:nvSpPr>
          <p:spPr>
            <a:xfrm>
              <a:off x="1209039" y="2602639"/>
              <a:ext cx="2418079" cy="2418079"/>
            </a:xfrm>
            <a:prstGeom prst="ellipse">
              <a:avLst/>
            </a:prstGeom>
            <a:solidFill>
              <a:srgbClr val="5BA9F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45" name="Google Shape;145;p6"/>
            <p:cNvSpPr txBox="1"/>
            <p:nvPr/>
          </p:nvSpPr>
          <p:spPr>
            <a:xfrm>
              <a:off x="1563159" y="3207159"/>
              <a:ext cx="1709840" cy="1209039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170675" lIns="170675" spcFirstLastPara="1" rIns="170675" wrap="square" tIns="170675">
              <a:noAutofit/>
            </a:bodyPr>
            <a:lstStyle/>
            <a:p>
              <a:pPr indent="0" lvl="0" marL="0" marR="0" rtl="0" algn="ctr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lt1"/>
                </a:buClr>
                <a:buSzPts val="2400"/>
                <a:buFont typeface="Arial"/>
                <a:buNone/>
              </a:pPr>
              <a:r>
                <a:rPr lang="ru-RU" sz="2400">
                  <a:solidFill>
                    <a:schemeClr val="lt1"/>
                  </a:solidFill>
                  <a:latin typeface="Arial"/>
                  <a:ea typeface="Arial"/>
                  <a:cs typeface="Arial"/>
                  <a:sym typeface="Arial"/>
                </a:rPr>
                <a:t>SOM</a:t>
              </a:r>
              <a:endParaRPr sz="24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sp>
        <p:nvSpPr>
          <p:cNvPr id="146" name="Google Shape;146;p6"/>
          <p:cNvSpPr txBox="1"/>
          <p:nvPr/>
        </p:nvSpPr>
        <p:spPr>
          <a:xfrm>
            <a:off x="7674800" y="1048225"/>
            <a:ext cx="3100800" cy="9264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14999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-RU">
                <a:solidFill>
                  <a:schemeClr val="lt1"/>
                </a:solidFill>
              </a:rPr>
              <a:t>Общий объём целевого рынка:</a:t>
            </a:r>
            <a:endParaRPr>
              <a:solidFill>
                <a:schemeClr val="lt1"/>
              </a:solidFill>
            </a:endParaRPr>
          </a:p>
          <a:p>
            <a:pPr indent="-317500" lvl="0" marL="457200" marR="0" rtl="0" algn="l">
              <a:lnSpc>
                <a:spcPct val="114999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Char char="●"/>
            </a:pPr>
            <a:r>
              <a:rPr lang="ru-RU">
                <a:solidFill>
                  <a:schemeClr val="lt1"/>
                </a:solidFill>
              </a:rPr>
              <a:t>4,2 млн студентов в РФ</a:t>
            </a:r>
            <a:endParaRPr>
              <a:solidFill>
                <a:schemeClr val="lt1"/>
              </a:solidFill>
            </a:endParaRPr>
          </a:p>
          <a:p>
            <a:pPr indent="-317500" lvl="0" marL="457200" marR="0" rtl="0" algn="l">
              <a:lnSpc>
                <a:spcPct val="114999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Char char="●"/>
            </a:pPr>
            <a:r>
              <a:rPr lang="ru-RU">
                <a:solidFill>
                  <a:schemeClr val="lt1"/>
                </a:solidFill>
              </a:rPr>
              <a:t>4,5 тыс. средних и крупных предприятий-работодателей </a:t>
            </a:r>
            <a:endParaRPr>
              <a:solidFill>
                <a:schemeClr val="lt1"/>
              </a:solidFill>
            </a:endParaRPr>
          </a:p>
        </p:txBody>
      </p:sp>
      <p:sp>
        <p:nvSpPr>
          <p:cNvPr id="147" name="Google Shape;147;p6"/>
          <p:cNvSpPr txBox="1"/>
          <p:nvPr/>
        </p:nvSpPr>
        <p:spPr>
          <a:xfrm>
            <a:off x="579100" y="2197575"/>
            <a:ext cx="3370200" cy="11823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14999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-RU">
                <a:solidFill>
                  <a:schemeClr val="lt1"/>
                </a:solidFill>
              </a:rPr>
              <a:t>Доступный объём рынка:</a:t>
            </a:r>
            <a:endParaRPr>
              <a:solidFill>
                <a:schemeClr val="lt1"/>
              </a:solidFill>
            </a:endParaRPr>
          </a:p>
          <a:p>
            <a:pPr indent="-317500" lvl="0" marL="457200" marR="0" rtl="0" algn="l">
              <a:lnSpc>
                <a:spcPct val="114999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Char char="●"/>
            </a:pPr>
            <a:r>
              <a:rPr lang="ru-RU">
                <a:solidFill>
                  <a:schemeClr val="lt1"/>
                </a:solidFill>
              </a:rPr>
              <a:t>500+ вузов России</a:t>
            </a:r>
            <a:endParaRPr>
              <a:solidFill>
                <a:schemeClr val="lt1"/>
              </a:solidFill>
            </a:endParaRPr>
          </a:p>
          <a:p>
            <a:pPr indent="-317500" lvl="0" marL="457200" marR="0" rtl="0" algn="l">
              <a:lnSpc>
                <a:spcPct val="114999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Char char="●"/>
            </a:pPr>
            <a:r>
              <a:rPr lang="ru-RU">
                <a:solidFill>
                  <a:schemeClr val="lt1"/>
                </a:solidFill>
              </a:rPr>
              <a:t>700+ тыс. выпускников ежегодно</a:t>
            </a:r>
            <a:endParaRPr>
              <a:solidFill>
                <a:schemeClr val="lt1"/>
              </a:solidFill>
            </a:endParaRPr>
          </a:p>
          <a:p>
            <a:pPr indent="-317500" lvl="0" marL="457200" marR="0" rtl="0" algn="l">
              <a:lnSpc>
                <a:spcPct val="114999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Char char="●"/>
            </a:pPr>
            <a:r>
              <a:rPr lang="ru-RU">
                <a:solidFill>
                  <a:schemeClr val="lt1"/>
                </a:solidFill>
              </a:rPr>
              <a:t>1,5 тыс. IT-компаний и технологических предприятий</a:t>
            </a:r>
            <a:endParaRPr>
              <a:solidFill>
                <a:schemeClr val="lt1"/>
              </a:solidFill>
            </a:endParaRPr>
          </a:p>
        </p:txBody>
      </p:sp>
      <p:sp>
        <p:nvSpPr>
          <p:cNvPr id="148" name="Google Shape;148;p6"/>
          <p:cNvSpPr txBox="1"/>
          <p:nvPr/>
        </p:nvSpPr>
        <p:spPr>
          <a:xfrm>
            <a:off x="8711225" y="3865225"/>
            <a:ext cx="3168900" cy="15450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14999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-RU">
                <a:solidFill>
                  <a:schemeClr val="lt1"/>
                </a:solidFill>
              </a:rPr>
              <a:t>Реально достижимый сегмент рынка:</a:t>
            </a:r>
            <a:endParaRPr>
              <a:solidFill>
                <a:schemeClr val="lt1"/>
              </a:solidFill>
            </a:endParaRPr>
          </a:p>
          <a:p>
            <a:pPr indent="-317500" lvl="0" marL="457200" marR="0" rtl="0" algn="l">
              <a:lnSpc>
                <a:spcPct val="114999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Char char="●"/>
            </a:pPr>
            <a:r>
              <a:rPr lang="ru-RU">
                <a:solidFill>
                  <a:schemeClr val="lt1"/>
                </a:solidFill>
              </a:rPr>
              <a:t>10–20 вузов </a:t>
            </a:r>
            <a:endParaRPr>
              <a:solidFill>
                <a:schemeClr val="lt1"/>
              </a:solidFill>
            </a:endParaRPr>
          </a:p>
          <a:p>
            <a:pPr indent="-317500" lvl="0" marL="457200" marR="0" rtl="0" algn="l">
              <a:lnSpc>
                <a:spcPct val="114999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Char char="●"/>
            </a:pPr>
            <a:r>
              <a:rPr lang="ru-RU">
                <a:solidFill>
                  <a:schemeClr val="lt1"/>
                </a:solidFill>
              </a:rPr>
              <a:t>100–200 компаний-работодателей</a:t>
            </a:r>
            <a:endParaRPr>
              <a:solidFill>
                <a:schemeClr val="lt1"/>
              </a:solidFill>
            </a:endParaRPr>
          </a:p>
          <a:p>
            <a:pPr indent="-317500" lvl="0" marL="457200" marR="0" rtl="0" algn="l">
              <a:lnSpc>
                <a:spcPct val="114999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Char char="●"/>
            </a:pPr>
            <a:r>
              <a:rPr lang="ru-RU">
                <a:solidFill>
                  <a:schemeClr val="lt1"/>
                </a:solidFill>
              </a:rPr>
              <a:t>20–5</a:t>
            </a:r>
            <a:r>
              <a:rPr lang="ru-RU">
                <a:solidFill>
                  <a:schemeClr val="lt1"/>
                </a:solidFill>
              </a:rPr>
              <a:t>0 тыс. активных</a:t>
            </a:r>
            <a:r>
              <a:rPr lang="ru-RU">
                <a:solidFill>
                  <a:schemeClr val="lt1"/>
                </a:solidFill>
              </a:rPr>
              <a:t> пользователей-студентов</a:t>
            </a:r>
            <a:endParaRPr>
              <a:solidFill>
                <a:schemeClr val="lt1"/>
              </a:solidFill>
            </a:endParaRPr>
          </a:p>
        </p:txBody>
      </p:sp>
      <p:sp>
        <p:nvSpPr>
          <p:cNvPr id="149" name="Google Shape;149;p6"/>
          <p:cNvSpPr txBox="1"/>
          <p:nvPr/>
        </p:nvSpPr>
        <p:spPr>
          <a:xfrm>
            <a:off x="437100" y="6293025"/>
            <a:ext cx="113178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just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-RU">
                <a:solidFill>
                  <a:srgbClr val="BBD7EE"/>
                </a:solidFill>
              </a:rPr>
              <a:t>Источники данных: Министерство науки и высшего образования РФ, Федеральная служба государственной статистики (Росстат), исследования рынка EdTech от TalentTech, Нетология, Skillbox</a:t>
            </a:r>
            <a:endParaRPr>
              <a:solidFill>
                <a:srgbClr val="BBD7EE"/>
              </a:solidFill>
            </a:endParaRPr>
          </a:p>
        </p:txBody>
      </p:sp>
      <p:sp>
        <p:nvSpPr>
          <p:cNvPr id="150" name="Google Shape;150;p6"/>
          <p:cNvSpPr/>
          <p:nvPr/>
        </p:nvSpPr>
        <p:spPr>
          <a:xfrm>
            <a:off x="7303483" y="1950074"/>
            <a:ext cx="228600" cy="247500"/>
          </a:xfrm>
          <a:prstGeom prst="flowChartConnector">
            <a:avLst/>
          </a:prstGeom>
          <a:solidFill>
            <a:schemeClr val="lt1"/>
          </a:solid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cxnSp>
        <p:nvCxnSpPr>
          <p:cNvPr id="151" name="Google Shape;151;p6"/>
          <p:cNvCxnSpPr/>
          <p:nvPr/>
        </p:nvCxnSpPr>
        <p:spPr>
          <a:xfrm flipH="1" rot="10800000">
            <a:off x="7405407" y="1495723"/>
            <a:ext cx="3370200" cy="571200"/>
          </a:xfrm>
          <a:prstGeom prst="bentConnector2">
            <a:avLst/>
          </a:prstGeom>
          <a:noFill/>
          <a:ln cap="flat" cmpd="sng" w="38075">
            <a:solidFill>
              <a:schemeClr val="lt1"/>
            </a:solidFill>
            <a:prstDash val="solid"/>
            <a:miter lim="800000"/>
            <a:headEnd len="sm" w="sm" type="none"/>
            <a:tailEnd len="sm" w="sm" type="none"/>
          </a:ln>
        </p:spPr>
      </p:cxnSp>
      <p:sp>
        <p:nvSpPr>
          <p:cNvPr id="152" name="Google Shape;152;p6"/>
          <p:cNvSpPr/>
          <p:nvPr/>
        </p:nvSpPr>
        <p:spPr>
          <a:xfrm>
            <a:off x="6778832" y="5286373"/>
            <a:ext cx="228600" cy="247648"/>
          </a:xfrm>
          <a:prstGeom prst="flowChartConnector">
            <a:avLst/>
          </a:prstGeom>
          <a:solidFill>
            <a:schemeClr val="lt1"/>
          </a:solid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cxnSp>
        <p:nvCxnSpPr>
          <p:cNvPr id="153" name="Google Shape;153;p6"/>
          <p:cNvCxnSpPr/>
          <p:nvPr/>
        </p:nvCxnSpPr>
        <p:spPr>
          <a:xfrm flipH="1" rot="10800000">
            <a:off x="6893136" y="4856123"/>
            <a:ext cx="4843200" cy="554100"/>
          </a:xfrm>
          <a:prstGeom prst="bentConnector2">
            <a:avLst/>
          </a:prstGeom>
          <a:noFill/>
          <a:ln cap="flat" cmpd="sng" w="38075">
            <a:solidFill>
              <a:schemeClr val="lt1"/>
            </a:solidFill>
            <a:prstDash val="solid"/>
            <a:miter lim="800000"/>
            <a:headEnd len="sm" w="sm" type="none"/>
            <a:tailEnd len="sm" w="sm" type="none"/>
          </a:ln>
        </p:spPr>
      </p:cxnSp>
      <p:sp>
        <p:nvSpPr>
          <p:cNvPr id="154" name="Google Shape;154;p6"/>
          <p:cNvSpPr/>
          <p:nvPr/>
        </p:nvSpPr>
        <p:spPr>
          <a:xfrm>
            <a:off x="4779852" y="3357445"/>
            <a:ext cx="228600" cy="247500"/>
          </a:xfrm>
          <a:prstGeom prst="flowChartConnector">
            <a:avLst/>
          </a:prstGeom>
          <a:solidFill>
            <a:schemeClr val="lt1"/>
          </a:solid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cxnSp>
        <p:nvCxnSpPr>
          <p:cNvPr id="155" name="Google Shape;155;p6"/>
          <p:cNvCxnSpPr/>
          <p:nvPr/>
        </p:nvCxnSpPr>
        <p:spPr>
          <a:xfrm rot="10800000">
            <a:off x="459255" y="2942439"/>
            <a:ext cx="4434900" cy="553800"/>
          </a:xfrm>
          <a:prstGeom prst="bentConnector2">
            <a:avLst/>
          </a:prstGeom>
          <a:noFill/>
          <a:ln cap="flat" cmpd="sng" w="38075">
            <a:solidFill>
              <a:schemeClr val="lt1"/>
            </a:solidFill>
            <a:prstDash val="solid"/>
            <a:miter lim="800000"/>
            <a:headEnd len="sm" w="sm" type="none"/>
            <a:tailEnd len="sm" w="sm" type="none"/>
          </a:ln>
        </p:spPr>
      </p:cxnSp>
      <p:sp>
        <p:nvSpPr>
          <p:cNvPr id="156" name="Google Shape;156;p6"/>
          <p:cNvSpPr txBox="1"/>
          <p:nvPr/>
        </p:nvSpPr>
        <p:spPr>
          <a:xfrm>
            <a:off x="11262500" y="318060"/>
            <a:ext cx="495000" cy="3387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-RU" sz="16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05</a:t>
            </a:r>
            <a:endParaRPr sz="16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073B85"/>
        </a:solidFill>
      </p:bgPr>
    </p:bg>
    <p:spTree>
      <p:nvGrpSpPr>
        <p:cNvPr id="160" name="Shape 1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1" name="Google Shape;161;p7"/>
          <p:cNvSpPr txBox="1"/>
          <p:nvPr/>
        </p:nvSpPr>
        <p:spPr>
          <a:xfrm>
            <a:off x="3417297" y="304799"/>
            <a:ext cx="5357403" cy="457212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ru-RU" sz="36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Конкурентный анализ</a:t>
            </a:r>
            <a:endParaRPr b="1" sz="36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62" name="Google Shape;162;p7"/>
          <p:cNvSpPr/>
          <p:nvPr/>
        </p:nvSpPr>
        <p:spPr>
          <a:xfrm>
            <a:off x="97199" y="1049864"/>
            <a:ext cx="2373955" cy="1355197"/>
          </a:xfrm>
          <a:prstGeom prst="roundRect">
            <a:avLst>
              <a:gd fmla="val 2715" name="adj"/>
            </a:avLst>
          </a:prstGeom>
          <a:solidFill>
            <a:schemeClr val="lt1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1800">
                <a:solidFill>
                  <a:srgbClr val="073B85"/>
                </a:solidFill>
                <a:latin typeface="Calibri"/>
                <a:ea typeface="Calibri"/>
                <a:cs typeface="Calibri"/>
                <a:sym typeface="Calibri"/>
              </a:rPr>
              <a:t>HeadHunter</a:t>
            </a:r>
            <a:endParaRPr sz="1800">
              <a:solidFill>
                <a:srgbClr val="073B85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63" name="Google Shape;163;p7"/>
          <p:cNvSpPr/>
          <p:nvPr/>
        </p:nvSpPr>
        <p:spPr>
          <a:xfrm>
            <a:off x="2502262" y="1049864"/>
            <a:ext cx="2373955" cy="1355197"/>
          </a:xfrm>
          <a:prstGeom prst="roundRect">
            <a:avLst>
              <a:gd fmla="val 2715" name="adj"/>
            </a:avLst>
          </a:prstGeom>
          <a:solidFill>
            <a:schemeClr val="lt1"/>
          </a:solid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64" name="Google Shape;164;p7"/>
          <p:cNvSpPr/>
          <p:nvPr/>
        </p:nvSpPr>
        <p:spPr>
          <a:xfrm>
            <a:off x="4907324" y="1049864"/>
            <a:ext cx="2373955" cy="1355197"/>
          </a:xfrm>
          <a:prstGeom prst="roundRect">
            <a:avLst>
              <a:gd fmla="val 2715" name="adj"/>
            </a:avLst>
          </a:prstGeom>
          <a:solidFill>
            <a:schemeClr val="lt1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rgbClr val="073B85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65" name="Google Shape;165;p7"/>
          <p:cNvSpPr/>
          <p:nvPr/>
        </p:nvSpPr>
        <p:spPr>
          <a:xfrm>
            <a:off x="7312386" y="1049864"/>
            <a:ext cx="2373955" cy="1355197"/>
          </a:xfrm>
          <a:prstGeom prst="roundRect">
            <a:avLst>
              <a:gd fmla="val 2715" name="adj"/>
            </a:avLst>
          </a:prstGeom>
          <a:solidFill>
            <a:schemeClr val="lt1"/>
          </a:solid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66" name="Google Shape;166;p7"/>
          <p:cNvSpPr/>
          <p:nvPr/>
        </p:nvSpPr>
        <p:spPr>
          <a:xfrm>
            <a:off x="9717448" y="1049864"/>
            <a:ext cx="2373955" cy="1355197"/>
          </a:xfrm>
          <a:prstGeom prst="roundRect">
            <a:avLst>
              <a:gd fmla="val 2715" name="adj"/>
            </a:avLst>
          </a:prstGeom>
          <a:solidFill>
            <a:schemeClr val="lt1"/>
          </a:solid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67" name="Google Shape;167;p7"/>
          <p:cNvSpPr/>
          <p:nvPr/>
        </p:nvSpPr>
        <p:spPr>
          <a:xfrm>
            <a:off x="97199" y="2428786"/>
            <a:ext cx="2373955" cy="1355196"/>
          </a:xfrm>
          <a:prstGeom prst="roundRect">
            <a:avLst>
              <a:gd fmla="val 2715" name="adj"/>
            </a:avLst>
          </a:prstGeom>
          <a:solidFill>
            <a:srgbClr val="042553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13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крупнейший агрегатор вакансий и резюме в России</a:t>
            </a:r>
            <a:endParaRPr sz="13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68" name="Google Shape;168;p7"/>
          <p:cNvSpPr/>
          <p:nvPr/>
        </p:nvSpPr>
        <p:spPr>
          <a:xfrm>
            <a:off x="97199" y="3807706"/>
            <a:ext cx="2373955" cy="1355196"/>
          </a:xfrm>
          <a:prstGeom prst="roundRect">
            <a:avLst>
              <a:gd fmla="val 2715" name="adj"/>
            </a:avLst>
          </a:prstGeom>
          <a:solidFill>
            <a:srgbClr val="A8D08C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13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широкая база, массовость, узнаваемость</a:t>
            </a:r>
            <a:endParaRPr sz="13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69" name="Google Shape;169;p7"/>
          <p:cNvSpPr/>
          <p:nvPr/>
        </p:nvSpPr>
        <p:spPr>
          <a:xfrm>
            <a:off x="97199" y="5186627"/>
            <a:ext cx="2373955" cy="1355196"/>
          </a:xfrm>
          <a:prstGeom prst="roundRect">
            <a:avLst>
              <a:gd fmla="val 2715" name="adj"/>
            </a:avLst>
          </a:prstGeom>
          <a:solidFill>
            <a:srgbClr val="DD7E6B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13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общая платформа, где студенты без опыта теряются; нет глубокой интеграции с вузами и академическими данными</a:t>
            </a:r>
            <a:endParaRPr sz="13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70" name="Google Shape;170;p7"/>
          <p:cNvSpPr/>
          <p:nvPr/>
        </p:nvSpPr>
        <p:spPr>
          <a:xfrm>
            <a:off x="2502262" y="2428786"/>
            <a:ext cx="2373955" cy="1355196"/>
          </a:xfrm>
          <a:prstGeom prst="roundRect">
            <a:avLst>
              <a:gd fmla="val 2715" name="adj"/>
            </a:avLst>
          </a:prstGeom>
          <a:solidFill>
            <a:srgbClr val="042553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13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платформа для старта карьеры студентов и выпускников</a:t>
            </a:r>
            <a:endParaRPr sz="13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71" name="Google Shape;171;p7"/>
          <p:cNvSpPr/>
          <p:nvPr/>
        </p:nvSpPr>
        <p:spPr>
          <a:xfrm>
            <a:off x="2502262" y="3807707"/>
            <a:ext cx="2373955" cy="1355196"/>
          </a:xfrm>
          <a:prstGeom prst="roundRect">
            <a:avLst>
              <a:gd fmla="val 2715" name="adj"/>
            </a:avLst>
          </a:prstGeom>
          <a:solidFill>
            <a:srgbClr val="A8D08C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13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 ориентация на молодые таланты, партнерства с компаниями, карьерные мероприятия</a:t>
            </a:r>
            <a:endParaRPr sz="13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72" name="Google Shape;172;p7"/>
          <p:cNvSpPr/>
          <p:nvPr/>
        </p:nvSpPr>
        <p:spPr>
          <a:xfrm>
            <a:off x="2502262" y="5186625"/>
            <a:ext cx="2373955" cy="1355196"/>
          </a:xfrm>
          <a:prstGeom prst="roundRect">
            <a:avLst>
              <a:gd fmla="val 2715" name="adj"/>
            </a:avLst>
          </a:prstGeom>
          <a:solidFill>
            <a:srgbClr val="DD7E6B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13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более узкий фокус на стажировки и старт карьеры, менее глубоко интегрирована в академический процесс вуза</a:t>
            </a:r>
            <a:endParaRPr sz="13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73" name="Google Shape;173;p7"/>
          <p:cNvSpPr/>
          <p:nvPr/>
        </p:nvSpPr>
        <p:spPr>
          <a:xfrm>
            <a:off x="4907324" y="2428786"/>
            <a:ext cx="2373955" cy="1355196"/>
          </a:xfrm>
          <a:prstGeom prst="roundRect">
            <a:avLst>
              <a:gd fmla="val 2715" name="adj"/>
            </a:avLst>
          </a:prstGeom>
          <a:solidFill>
            <a:srgbClr val="042553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13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комплексная HR-платформа для проведения стажировок, оценки и обучения молодых специалистов</a:t>
            </a:r>
            <a:endParaRPr sz="13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74" name="Google Shape;174;p7"/>
          <p:cNvSpPr/>
          <p:nvPr/>
        </p:nvSpPr>
        <p:spPr>
          <a:xfrm>
            <a:off x="4907324" y="3807707"/>
            <a:ext cx="2373955" cy="1355196"/>
          </a:xfrm>
          <a:prstGeom prst="roundRect">
            <a:avLst>
              <a:gd fmla="val 2715" name="adj"/>
            </a:avLst>
          </a:prstGeom>
          <a:solidFill>
            <a:srgbClr val="A8D08C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13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мощная система проведения стажировок, интеграция с VK, инструменты для оценки компетенций</a:t>
            </a:r>
            <a:endParaRPr sz="13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75" name="Google Shape;175;p7"/>
          <p:cNvSpPr/>
          <p:nvPr/>
        </p:nvSpPr>
        <p:spPr>
          <a:xfrm>
            <a:off x="4907324" y="5186625"/>
            <a:ext cx="2373955" cy="1355196"/>
          </a:xfrm>
          <a:prstGeom prst="roundRect">
            <a:avLst>
              <a:gd fmla="val 2715" name="adj"/>
            </a:avLst>
          </a:prstGeom>
          <a:solidFill>
            <a:srgbClr val="DD7E6B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13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ориентация в первую очередь на потребности крупного бизнеса, менее глубокая интеграция с академическими процессами конкретного вуза</a:t>
            </a:r>
            <a:endParaRPr sz="13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76" name="Google Shape;176;p7"/>
          <p:cNvSpPr/>
          <p:nvPr/>
        </p:nvSpPr>
        <p:spPr>
          <a:xfrm>
            <a:off x="7312386" y="2428786"/>
            <a:ext cx="2373955" cy="1355196"/>
          </a:xfrm>
          <a:prstGeom prst="roundRect">
            <a:avLst>
              <a:gd fmla="val 2715" name="adj"/>
            </a:avLst>
          </a:prstGeom>
          <a:solidFill>
            <a:srgbClr val="042553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13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 сервис по поиску стажировок и начала карьеры</a:t>
            </a:r>
            <a:endParaRPr sz="13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77" name="Google Shape;177;p7"/>
          <p:cNvSpPr/>
          <p:nvPr/>
        </p:nvSpPr>
        <p:spPr>
          <a:xfrm>
            <a:off x="7312386" y="3807707"/>
            <a:ext cx="2373955" cy="1355196"/>
          </a:xfrm>
          <a:prstGeom prst="roundRect">
            <a:avLst>
              <a:gd fmla="val 2715" name="adj"/>
            </a:avLst>
          </a:prstGeom>
          <a:solidFill>
            <a:srgbClr val="A8D08C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13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интеграция с экосистемой VK, доступ к аудитории соцсети</a:t>
            </a:r>
            <a:endParaRPr sz="13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78" name="Google Shape;178;p7"/>
          <p:cNvSpPr/>
          <p:nvPr/>
        </p:nvSpPr>
        <p:spPr>
          <a:xfrm>
            <a:off x="7312386" y="5186625"/>
            <a:ext cx="2373955" cy="1355196"/>
          </a:xfrm>
          <a:prstGeom prst="roundRect">
            <a:avLst>
              <a:gd fmla="val 2715" name="adj"/>
            </a:avLst>
          </a:prstGeom>
          <a:solidFill>
            <a:srgbClr val="DD7E6B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13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не предлагает комплексного решения для внутренней проектной деятельности и аналитики для вуза</a:t>
            </a:r>
            <a:endParaRPr sz="13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79" name="Google Shape;179;p7"/>
          <p:cNvSpPr/>
          <p:nvPr/>
        </p:nvSpPr>
        <p:spPr>
          <a:xfrm>
            <a:off x="9717448" y="2428786"/>
            <a:ext cx="2373955" cy="1355196"/>
          </a:xfrm>
          <a:prstGeom prst="roundRect">
            <a:avLst>
              <a:gd fmla="val 2715" name="adj"/>
            </a:avLst>
          </a:prstGeom>
          <a:solidFill>
            <a:srgbClr val="042553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13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локальные платформы для трудоустройства своих студентов</a:t>
            </a:r>
            <a:endParaRPr sz="13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80" name="Google Shape;180;p7"/>
          <p:cNvSpPr/>
          <p:nvPr/>
        </p:nvSpPr>
        <p:spPr>
          <a:xfrm>
            <a:off x="9717448" y="3807707"/>
            <a:ext cx="2373955" cy="1355196"/>
          </a:xfrm>
          <a:prstGeom prst="roundRect">
            <a:avLst>
              <a:gd fmla="val 2715" name="adj"/>
            </a:avLst>
          </a:prstGeom>
          <a:solidFill>
            <a:srgbClr val="A8D08C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13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глубокая интеграция с конкретным вузом</a:t>
            </a:r>
            <a:endParaRPr sz="13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81" name="Google Shape;181;p7"/>
          <p:cNvSpPr/>
          <p:nvPr/>
        </p:nvSpPr>
        <p:spPr>
          <a:xfrm>
            <a:off x="9717448" y="5186625"/>
            <a:ext cx="2373955" cy="1355196"/>
          </a:xfrm>
          <a:prstGeom prst="roundRect">
            <a:avLst>
              <a:gd fmla="val 2715" name="adj"/>
            </a:avLst>
          </a:prstGeom>
          <a:solidFill>
            <a:srgbClr val="DD7E6B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13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отсутствие единого стандарта, масштабируемости и AI</a:t>
            </a:r>
            <a:endParaRPr sz="13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82" name="Google Shape;182;p7"/>
          <p:cNvSpPr txBox="1"/>
          <p:nvPr/>
        </p:nvSpPr>
        <p:spPr>
          <a:xfrm>
            <a:off x="11262500" y="318060"/>
            <a:ext cx="495090" cy="342851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-RU" sz="16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06</a:t>
            </a:r>
            <a:endParaRPr sz="16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83" name="Google Shape;183;p7"/>
          <p:cNvSpPr/>
          <p:nvPr/>
        </p:nvSpPr>
        <p:spPr>
          <a:xfrm>
            <a:off x="2502287" y="1049939"/>
            <a:ext cx="2373900" cy="1355100"/>
          </a:xfrm>
          <a:prstGeom prst="roundRect">
            <a:avLst>
              <a:gd fmla="val 2715" name="adj"/>
            </a:avLst>
          </a:prstGeom>
          <a:solidFill>
            <a:schemeClr val="lt1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1800">
                <a:solidFill>
                  <a:srgbClr val="073B85"/>
                </a:solidFill>
                <a:latin typeface="Calibri"/>
                <a:ea typeface="Calibri"/>
                <a:cs typeface="Calibri"/>
                <a:sym typeface="Calibri"/>
              </a:rPr>
              <a:t>Факультетус</a:t>
            </a:r>
            <a:endParaRPr sz="1800">
              <a:solidFill>
                <a:srgbClr val="073B85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84" name="Google Shape;184;p7"/>
          <p:cNvSpPr/>
          <p:nvPr/>
        </p:nvSpPr>
        <p:spPr>
          <a:xfrm>
            <a:off x="4907349" y="1049939"/>
            <a:ext cx="2373900" cy="1355100"/>
          </a:xfrm>
          <a:prstGeom prst="roundRect">
            <a:avLst>
              <a:gd fmla="val 2715" name="adj"/>
            </a:avLst>
          </a:prstGeom>
          <a:solidFill>
            <a:schemeClr val="lt1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1800">
                <a:solidFill>
                  <a:srgbClr val="073B85"/>
                </a:solidFill>
                <a:latin typeface="Calibri"/>
                <a:ea typeface="Calibri"/>
                <a:cs typeface="Calibri"/>
                <a:sym typeface="Calibri"/>
              </a:rPr>
              <a:t>TalentTech</a:t>
            </a:r>
            <a:endParaRPr sz="1800">
              <a:solidFill>
                <a:srgbClr val="073B85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85" name="Google Shape;185;p7"/>
          <p:cNvSpPr/>
          <p:nvPr/>
        </p:nvSpPr>
        <p:spPr>
          <a:xfrm>
            <a:off x="7312374" y="1049939"/>
            <a:ext cx="2373900" cy="1355100"/>
          </a:xfrm>
          <a:prstGeom prst="roundRect">
            <a:avLst>
              <a:gd fmla="val 2715" name="adj"/>
            </a:avLst>
          </a:prstGeom>
          <a:solidFill>
            <a:schemeClr val="lt1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1800">
                <a:solidFill>
                  <a:srgbClr val="073B85"/>
                </a:solidFill>
                <a:latin typeface="Calibri"/>
                <a:ea typeface="Calibri"/>
                <a:cs typeface="Calibri"/>
                <a:sym typeface="Calibri"/>
              </a:rPr>
              <a:t>Умные профи</a:t>
            </a:r>
            <a:endParaRPr sz="1800">
              <a:solidFill>
                <a:srgbClr val="073B85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86" name="Google Shape;186;p7"/>
          <p:cNvSpPr/>
          <p:nvPr/>
        </p:nvSpPr>
        <p:spPr>
          <a:xfrm>
            <a:off x="9717449" y="1049939"/>
            <a:ext cx="2373900" cy="1355100"/>
          </a:xfrm>
          <a:prstGeom prst="roundRect">
            <a:avLst>
              <a:gd fmla="val 2715" name="adj"/>
            </a:avLst>
          </a:prstGeom>
          <a:solidFill>
            <a:schemeClr val="lt1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1800">
                <a:solidFill>
                  <a:srgbClr val="073B85"/>
                </a:solidFill>
                <a:latin typeface="Calibri"/>
                <a:ea typeface="Calibri"/>
                <a:cs typeface="Calibri"/>
                <a:sym typeface="Calibri"/>
              </a:rPr>
              <a:t>Внутренние системы центров карьеры</a:t>
            </a:r>
            <a:endParaRPr sz="1800">
              <a:solidFill>
                <a:srgbClr val="073B85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1800">
                <a:solidFill>
                  <a:srgbClr val="073B85"/>
                </a:solidFill>
                <a:latin typeface="Calibri"/>
                <a:ea typeface="Calibri"/>
                <a:cs typeface="Calibri"/>
                <a:sym typeface="Calibri"/>
              </a:rPr>
              <a:t>крупных вузов</a:t>
            </a:r>
            <a:endParaRPr sz="1800">
              <a:solidFill>
                <a:srgbClr val="073B85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073B85"/>
        </a:solidFill>
      </p:bgPr>
    </p:bg>
    <p:spTree>
      <p:nvGrpSpPr>
        <p:cNvPr id="190" name="Shape 1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1" name="Google Shape;191;p8"/>
          <p:cNvSpPr txBox="1"/>
          <p:nvPr/>
        </p:nvSpPr>
        <p:spPr>
          <a:xfrm>
            <a:off x="430212" y="284722"/>
            <a:ext cx="5357403" cy="457212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6638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ru-RU" sz="36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Бизнес-модель</a:t>
            </a:r>
            <a:endParaRPr b="1" sz="36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92" name="Google Shape;192;p8"/>
          <p:cNvSpPr txBox="1"/>
          <p:nvPr/>
        </p:nvSpPr>
        <p:spPr>
          <a:xfrm>
            <a:off x="2497511" y="3593513"/>
            <a:ext cx="2196600" cy="324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ru-RU" sz="16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Ключевые ресурсы</a:t>
            </a:r>
            <a:endParaRPr b="1" sz="16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93" name="Google Shape;193;p8"/>
          <p:cNvSpPr txBox="1"/>
          <p:nvPr/>
        </p:nvSpPr>
        <p:spPr>
          <a:xfrm>
            <a:off x="88334" y="1020136"/>
            <a:ext cx="2198883" cy="43417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ru-RU" sz="16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Ключевые партнёры</a:t>
            </a:r>
            <a:endParaRPr b="1" sz="16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94" name="Google Shape;194;p8"/>
          <p:cNvSpPr txBox="1"/>
          <p:nvPr/>
        </p:nvSpPr>
        <p:spPr>
          <a:xfrm>
            <a:off x="103814" y="5590912"/>
            <a:ext cx="5083727" cy="376317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ru-RU" sz="16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Структура затрат</a:t>
            </a:r>
            <a:endParaRPr b="1" sz="16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95" name="Google Shape;195;p8"/>
          <p:cNvSpPr txBox="1"/>
          <p:nvPr/>
        </p:nvSpPr>
        <p:spPr>
          <a:xfrm>
            <a:off x="5442816" y="5609928"/>
            <a:ext cx="6705046" cy="357301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ru-RU" sz="16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Потоки поступления дохода</a:t>
            </a:r>
            <a:endParaRPr b="1" sz="16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96" name="Google Shape;196;p8"/>
          <p:cNvSpPr txBox="1"/>
          <p:nvPr/>
        </p:nvSpPr>
        <p:spPr>
          <a:xfrm>
            <a:off x="88334" y="1454307"/>
            <a:ext cx="2198883" cy="3815903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-RU" sz="1200">
                <a:solidFill>
                  <a:schemeClr val="lt1"/>
                </a:solidFill>
              </a:rPr>
              <a:t>1. </a:t>
            </a:r>
            <a:r>
              <a:rPr lang="ru-RU" sz="1200">
                <a:solidFill>
                  <a:schemeClr val="lt1"/>
                </a:solidFill>
              </a:rPr>
              <a:t>Действующие индустриальные партнеры: пилотный ВУЗ УлГТУ: соглашение о внедрении продукта на стадии MVP на безвозмездной основе с перспективой коммерческого внедрения, интеграция с действующей системой ВУЗа, создание отдельной вкладки цифрового портфолио студента. </a:t>
            </a:r>
            <a:endParaRPr sz="1200">
              <a:solidFill>
                <a:schemeClr val="lt1"/>
              </a:solidFill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-RU" sz="1200">
                <a:solidFill>
                  <a:schemeClr val="lt1"/>
                </a:solidFill>
              </a:rPr>
              <a:t>2. Технологические партнеры: партнерство проектной лаборатории УлГТУ с облачным провайдером (Yandex Cloud/SberCloud) предоставляет доступ к инфраструктуре и AI-сервисам на льготных условиях.</a:t>
            </a:r>
            <a:endParaRPr sz="12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97" name="Google Shape;197;p8"/>
          <p:cNvSpPr txBox="1"/>
          <p:nvPr/>
        </p:nvSpPr>
        <p:spPr>
          <a:xfrm>
            <a:off x="2494275" y="1666050"/>
            <a:ext cx="2196600" cy="20064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-RU" sz="1200">
                <a:solidFill>
                  <a:schemeClr val="lt1"/>
                </a:solidFill>
              </a:rPr>
              <a:t>Планируется, что точность подбора кандидатов достигнет 85-90%, что более чем на 40% выше, чем у ближайшего аналога. Время подбора стажера сокращается до 3-5 дней, что в 4-7 раз быстрее, чем у конкурентов, где этот процесс обычно занимает от 14 до 21 дня. </a:t>
            </a:r>
            <a:endParaRPr sz="12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98" name="Google Shape;198;p8"/>
          <p:cNvSpPr txBox="1"/>
          <p:nvPr/>
        </p:nvSpPr>
        <p:spPr>
          <a:xfrm>
            <a:off x="2490236" y="3918137"/>
            <a:ext cx="2273400" cy="15027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-RU" sz="1200">
                <a:solidFill>
                  <a:schemeClr val="lt1"/>
                </a:solidFill>
              </a:rPr>
              <a:t>1. Технологии искусственного интеллекта для анализа образовательных траекторий. 2. Технологии безопасной обработки и хранения данных.</a:t>
            </a:r>
            <a:endParaRPr sz="1200">
              <a:solidFill>
                <a:schemeClr val="lt1"/>
              </a:solidFill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-RU" sz="1200">
                <a:solidFill>
                  <a:schemeClr val="lt1"/>
                </a:solidFill>
              </a:rPr>
              <a:t>3. Технологии интеграции с образовательной инфраструктурой</a:t>
            </a:r>
            <a:endParaRPr sz="12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99" name="Google Shape;199;p8"/>
          <p:cNvSpPr txBox="1"/>
          <p:nvPr/>
        </p:nvSpPr>
        <p:spPr>
          <a:xfrm>
            <a:off x="4966625" y="1678225"/>
            <a:ext cx="2052600" cy="33414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-RU" sz="1200">
                <a:solidFill>
                  <a:schemeClr val="lt1"/>
                </a:solidFill>
              </a:rPr>
              <a:t>Технические параметры UniTask обеспечивают превосходство над аналогами за счет уникального сочетания глубокой AI-аналитики, комплексной интеграции с образовательной средой и enterprise-уровня безопасности, что соответствует критическим технологиям РФ и обеспечивает устойчивое конкурентное преимущество.</a:t>
            </a:r>
            <a:endParaRPr sz="12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00" name="Google Shape;200;p8"/>
          <p:cNvSpPr txBox="1"/>
          <p:nvPr/>
        </p:nvSpPr>
        <p:spPr>
          <a:xfrm>
            <a:off x="7128770" y="1678230"/>
            <a:ext cx="2581218" cy="1354187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-RU" sz="1200">
                <a:solidFill>
                  <a:schemeClr val="lt1"/>
                </a:solidFill>
              </a:rPr>
              <a:t>B2B и B2G</a:t>
            </a:r>
            <a:endParaRPr sz="12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01" name="Google Shape;201;p8"/>
          <p:cNvSpPr txBox="1"/>
          <p:nvPr/>
        </p:nvSpPr>
        <p:spPr>
          <a:xfrm>
            <a:off x="7124138" y="3662662"/>
            <a:ext cx="2590500" cy="16245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-RU" sz="1200">
                <a:solidFill>
                  <a:schemeClr val="lt1"/>
                </a:solidFill>
              </a:rPr>
              <a:t>1.Прямые продажи: демонстрация платформы, заключение договоров на годовую подписку. </a:t>
            </a:r>
            <a:endParaRPr sz="1200">
              <a:solidFill>
                <a:schemeClr val="lt1"/>
              </a:solidFill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-RU" sz="1200">
                <a:solidFill>
                  <a:schemeClr val="lt1"/>
                </a:solidFill>
              </a:rPr>
              <a:t>2. Продажа лицензии крупным компаниям. </a:t>
            </a:r>
            <a:endParaRPr sz="1200">
              <a:solidFill>
                <a:schemeClr val="lt1"/>
              </a:solidFill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-RU" sz="1200">
                <a:solidFill>
                  <a:schemeClr val="lt1"/>
                </a:solidFill>
              </a:rPr>
              <a:t>3. Упрощённое подключение для малых и частных вузов через онлайн-каталог с возможностью тестового периода.</a:t>
            </a:r>
            <a:endParaRPr sz="12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grpSp>
        <p:nvGrpSpPr>
          <p:cNvPr id="202" name="Google Shape;202;p8"/>
          <p:cNvGrpSpPr/>
          <p:nvPr/>
        </p:nvGrpSpPr>
        <p:grpSpPr>
          <a:xfrm>
            <a:off x="0" y="952489"/>
            <a:ext cx="12192000" cy="5905508"/>
            <a:chOff x="0" y="-9"/>
            <a:chExt cx="12192000" cy="5905508"/>
          </a:xfrm>
        </p:grpSpPr>
        <p:cxnSp>
          <p:nvCxnSpPr>
            <p:cNvPr id="203" name="Google Shape;203;p8"/>
            <p:cNvCxnSpPr/>
            <p:nvPr/>
          </p:nvCxnSpPr>
          <p:spPr>
            <a:xfrm>
              <a:off x="0" y="6431"/>
              <a:ext cx="12192000" cy="0"/>
            </a:xfrm>
            <a:prstGeom prst="straightConnector1">
              <a:avLst/>
            </a:prstGeom>
            <a:noFill/>
            <a:ln cap="flat" cmpd="sng" w="12675">
              <a:solidFill>
                <a:srgbClr val="317CFF"/>
              </a:solidFill>
              <a:prstDash val="solid"/>
              <a:round/>
              <a:headEnd len="sm" w="sm" type="none"/>
              <a:tailEnd len="sm" w="sm" type="none"/>
            </a:ln>
          </p:spPr>
        </p:cxnSp>
        <p:cxnSp>
          <p:nvCxnSpPr>
            <p:cNvPr id="204" name="Google Shape;204;p8"/>
            <p:cNvCxnSpPr/>
            <p:nvPr/>
          </p:nvCxnSpPr>
          <p:spPr>
            <a:xfrm>
              <a:off x="0" y="4456792"/>
              <a:ext cx="12192000" cy="0"/>
            </a:xfrm>
            <a:prstGeom prst="straightConnector1">
              <a:avLst/>
            </a:prstGeom>
            <a:noFill/>
            <a:ln cap="flat" cmpd="sng" w="12675">
              <a:solidFill>
                <a:srgbClr val="317CFF"/>
              </a:solidFill>
              <a:prstDash val="solid"/>
              <a:round/>
              <a:headEnd len="sm" w="sm" type="none"/>
              <a:tailEnd len="sm" w="sm" type="none"/>
            </a:ln>
          </p:spPr>
        </p:cxnSp>
        <p:cxnSp>
          <p:nvCxnSpPr>
            <p:cNvPr id="205" name="Google Shape;205;p8"/>
            <p:cNvCxnSpPr/>
            <p:nvPr/>
          </p:nvCxnSpPr>
          <p:spPr>
            <a:xfrm>
              <a:off x="0" y="5905499"/>
              <a:ext cx="12072300" cy="0"/>
            </a:xfrm>
            <a:prstGeom prst="straightConnector1">
              <a:avLst/>
            </a:prstGeom>
            <a:noFill/>
            <a:ln cap="flat" cmpd="sng" w="12675">
              <a:solidFill>
                <a:srgbClr val="317CFF"/>
              </a:solidFill>
              <a:prstDash val="solid"/>
              <a:round/>
              <a:headEnd len="sm" w="sm" type="none"/>
              <a:tailEnd len="sm" w="sm" type="none"/>
            </a:ln>
          </p:spPr>
        </p:cxnSp>
        <p:cxnSp>
          <p:nvCxnSpPr>
            <p:cNvPr id="206" name="Google Shape;206;p8"/>
            <p:cNvCxnSpPr/>
            <p:nvPr/>
          </p:nvCxnSpPr>
          <p:spPr>
            <a:xfrm rot="10800000">
              <a:off x="2404566" y="6422"/>
              <a:ext cx="0" cy="4456800"/>
            </a:xfrm>
            <a:prstGeom prst="straightConnector1">
              <a:avLst/>
            </a:prstGeom>
            <a:noFill/>
            <a:ln cap="flat" cmpd="sng" w="12675">
              <a:solidFill>
                <a:srgbClr val="317CFF"/>
              </a:solidFill>
              <a:prstDash val="solid"/>
              <a:round/>
              <a:headEnd len="sm" w="sm" type="none"/>
              <a:tailEnd len="sm" w="sm" type="none"/>
            </a:ln>
          </p:spPr>
        </p:cxnSp>
        <p:cxnSp>
          <p:nvCxnSpPr>
            <p:cNvPr id="207" name="Google Shape;207;p8"/>
            <p:cNvCxnSpPr/>
            <p:nvPr/>
          </p:nvCxnSpPr>
          <p:spPr>
            <a:xfrm rot="10800000">
              <a:off x="4830485" y="-9"/>
              <a:ext cx="0" cy="4456800"/>
            </a:xfrm>
            <a:prstGeom prst="straightConnector1">
              <a:avLst/>
            </a:prstGeom>
            <a:noFill/>
            <a:ln cap="flat" cmpd="sng" w="12675">
              <a:solidFill>
                <a:srgbClr val="317CFF"/>
              </a:solidFill>
              <a:prstDash val="solid"/>
              <a:round/>
              <a:headEnd len="sm" w="sm" type="none"/>
              <a:tailEnd len="sm" w="sm" type="none"/>
            </a:ln>
          </p:spPr>
        </p:cxnSp>
        <p:cxnSp>
          <p:nvCxnSpPr>
            <p:cNvPr id="208" name="Google Shape;208;p8"/>
            <p:cNvCxnSpPr/>
            <p:nvPr/>
          </p:nvCxnSpPr>
          <p:spPr>
            <a:xfrm rot="10800000">
              <a:off x="7019131" y="124"/>
              <a:ext cx="0" cy="4463100"/>
            </a:xfrm>
            <a:prstGeom prst="straightConnector1">
              <a:avLst/>
            </a:prstGeom>
            <a:noFill/>
            <a:ln cap="flat" cmpd="sng" w="12675">
              <a:solidFill>
                <a:srgbClr val="317CFF"/>
              </a:solidFill>
              <a:prstDash val="solid"/>
              <a:round/>
              <a:headEnd len="sm" w="sm" type="none"/>
              <a:tailEnd len="sm" w="sm" type="none"/>
            </a:ln>
          </p:spPr>
        </p:cxnSp>
        <p:cxnSp>
          <p:nvCxnSpPr>
            <p:cNvPr id="209" name="Google Shape;209;p8"/>
            <p:cNvCxnSpPr/>
            <p:nvPr/>
          </p:nvCxnSpPr>
          <p:spPr>
            <a:xfrm rot="10800000">
              <a:off x="9792516" y="124"/>
              <a:ext cx="3000" cy="4463100"/>
            </a:xfrm>
            <a:prstGeom prst="straightConnector1">
              <a:avLst/>
            </a:prstGeom>
            <a:noFill/>
            <a:ln cap="flat" cmpd="sng" w="12675">
              <a:solidFill>
                <a:srgbClr val="317CFF"/>
              </a:solidFill>
              <a:prstDash val="solid"/>
              <a:round/>
              <a:headEnd len="sm" w="sm" type="none"/>
              <a:tailEnd len="sm" w="sm" type="none"/>
            </a:ln>
          </p:spPr>
        </p:cxnSp>
        <p:cxnSp>
          <p:nvCxnSpPr>
            <p:cNvPr id="210" name="Google Shape;210;p8"/>
            <p:cNvCxnSpPr/>
            <p:nvPr/>
          </p:nvCxnSpPr>
          <p:spPr>
            <a:xfrm rot="10800000">
              <a:off x="5299698" y="4463098"/>
              <a:ext cx="0" cy="1442400"/>
            </a:xfrm>
            <a:prstGeom prst="straightConnector1">
              <a:avLst/>
            </a:prstGeom>
            <a:noFill/>
            <a:ln cap="flat" cmpd="sng" w="12675">
              <a:solidFill>
                <a:srgbClr val="317CFF"/>
              </a:solidFill>
              <a:prstDash val="solid"/>
              <a:round/>
              <a:headEnd len="sm" w="sm" type="none"/>
              <a:tailEnd len="sm" w="sm" type="none"/>
            </a:ln>
          </p:spPr>
        </p:cxnSp>
        <p:cxnSp>
          <p:nvCxnSpPr>
            <p:cNvPr id="211" name="Google Shape;211;p8"/>
            <p:cNvCxnSpPr/>
            <p:nvPr/>
          </p:nvCxnSpPr>
          <p:spPr>
            <a:xfrm>
              <a:off x="7019131" y="2348557"/>
              <a:ext cx="2773200" cy="0"/>
            </a:xfrm>
            <a:prstGeom prst="straightConnector1">
              <a:avLst/>
            </a:prstGeom>
            <a:noFill/>
            <a:ln cap="flat" cmpd="sng" w="12675">
              <a:solidFill>
                <a:srgbClr val="317CFF"/>
              </a:solidFill>
              <a:prstDash val="solid"/>
              <a:round/>
              <a:headEnd len="sm" w="sm" type="none"/>
              <a:tailEnd len="sm" w="sm" type="none"/>
            </a:ln>
          </p:spPr>
        </p:cxnSp>
        <p:cxnSp>
          <p:nvCxnSpPr>
            <p:cNvPr id="212" name="Google Shape;212;p8"/>
            <p:cNvCxnSpPr/>
            <p:nvPr/>
          </p:nvCxnSpPr>
          <p:spPr>
            <a:xfrm>
              <a:off x="2414016" y="2624951"/>
              <a:ext cx="2425800" cy="6600"/>
            </a:xfrm>
            <a:prstGeom prst="straightConnector1">
              <a:avLst/>
            </a:prstGeom>
            <a:noFill/>
            <a:ln cap="flat" cmpd="sng" w="12675">
              <a:solidFill>
                <a:srgbClr val="317CFF"/>
              </a:solidFill>
              <a:prstDash val="solid"/>
              <a:round/>
              <a:headEnd len="sm" w="sm" type="none"/>
              <a:tailEnd len="sm" w="sm" type="none"/>
            </a:ln>
          </p:spPr>
        </p:cxnSp>
      </p:grpSp>
      <p:sp>
        <p:nvSpPr>
          <p:cNvPr id="213" name="Google Shape;213;p8"/>
          <p:cNvSpPr txBox="1"/>
          <p:nvPr/>
        </p:nvSpPr>
        <p:spPr>
          <a:xfrm>
            <a:off x="9931029" y="1678230"/>
            <a:ext cx="2216831" cy="2759866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-RU" sz="1200">
                <a:solidFill>
                  <a:schemeClr val="lt1"/>
                </a:solidFill>
              </a:rPr>
              <a:t>Высшие учебные заведения России, включающие более 500 учреждений, компании-работодатели, представленные 4.5 тысячами средних и крупных предприятий, заинтересованных в привлечении молодых специалистов, а также ежегодный поток выпускников численностью свыше 700 тысяч человек.</a:t>
            </a:r>
            <a:endParaRPr sz="12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14" name="Google Shape;214;p8"/>
          <p:cNvSpPr txBox="1"/>
          <p:nvPr/>
        </p:nvSpPr>
        <p:spPr>
          <a:xfrm>
            <a:off x="103814" y="5917406"/>
            <a:ext cx="5083726" cy="861278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-RU" sz="1200">
                <a:solidFill>
                  <a:schemeClr val="lt1"/>
                </a:solidFill>
              </a:rPr>
              <a:t>Команда: 3 программиста × 30 000 руб., 1 руководитель × 50 000 руб.</a:t>
            </a:r>
            <a:r>
              <a:rPr lang="ru-RU" sz="1200">
                <a:solidFill>
                  <a:schemeClr val="lt1"/>
                </a:solidFill>
              </a:rPr>
              <a:t> Количество ВУЗов по подписке для безубыточной работы должно составить не менее 18. Рентабельность на 3 год составит 26,2%. Проект выходит на операционную прибыль на 3-й год.</a:t>
            </a:r>
            <a:endParaRPr sz="12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15" name="Google Shape;215;p8"/>
          <p:cNvSpPr txBox="1"/>
          <p:nvPr/>
        </p:nvSpPr>
        <p:spPr>
          <a:xfrm>
            <a:off x="5442816" y="5917406"/>
            <a:ext cx="6674980" cy="795857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-RU" sz="1200">
                <a:solidFill>
                  <a:schemeClr val="lt1"/>
                </a:solidFill>
              </a:rPr>
              <a:t>1. Г</a:t>
            </a:r>
            <a:r>
              <a:rPr lang="ru-RU" sz="1200">
                <a:solidFill>
                  <a:schemeClr val="lt1"/>
                </a:solidFill>
              </a:rPr>
              <a:t>одовая подписка на платформу для университетов.</a:t>
            </a:r>
            <a:endParaRPr sz="1200">
              <a:solidFill>
                <a:schemeClr val="lt1"/>
              </a:solidFill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-RU" sz="1200">
                <a:solidFill>
                  <a:schemeClr val="lt1"/>
                </a:solidFill>
              </a:rPr>
              <a:t>2. Премиум-подписка для компаний-работодателей: расширенный поиск с AI, доступ к аналитике, продвижение вакансий, платный доступ к каналам продвижения.</a:t>
            </a:r>
            <a:endParaRPr sz="1200">
              <a:solidFill>
                <a:schemeClr val="lt1"/>
              </a:solidFill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-RU" sz="1200">
                <a:solidFill>
                  <a:schemeClr val="lt1"/>
                </a:solidFill>
              </a:rPr>
              <a:t>3. Грант стартапа на миллион</a:t>
            </a:r>
            <a:endParaRPr sz="1200">
              <a:solidFill>
                <a:schemeClr val="lt1"/>
              </a:solidFill>
            </a:endParaRPr>
          </a:p>
        </p:txBody>
      </p:sp>
      <p:sp>
        <p:nvSpPr>
          <p:cNvPr id="216" name="Google Shape;216;p8"/>
          <p:cNvSpPr txBox="1"/>
          <p:nvPr/>
        </p:nvSpPr>
        <p:spPr>
          <a:xfrm>
            <a:off x="7128770" y="1048587"/>
            <a:ext cx="2663646" cy="589015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ru-RU" sz="16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Взаимоотношения </a:t>
            </a:r>
            <a:endParaRPr sz="16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ru-RU" sz="16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с клиентом</a:t>
            </a:r>
            <a:endParaRPr b="1" sz="16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17" name="Google Shape;217;p8"/>
          <p:cNvSpPr txBox="1"/>
          <p:nvPr/>
        </p:nvSpPr>
        <p:spPr>
          <a:xfrm>
            <a:off x="4966476" y="1020136"/>
            <a:ext cx="2052655" cy="645917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ru-RU" sz="16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Ценностное предложение</a:t>
            </a:r>
            <a:endParaRPr b="1" sz="16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18" name="Google Shape;218;p8"/>
          <p:cNvSpPr txBox="1"/>
          <p:nvPr/>
        </p:nvSpPr>
        <p:spPr>
          <a:xfrm>
            <a:off x="2512532" y="1020136"/>
            <a:ext cx="2210100" cy="645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ru-RU" sz="16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Ключевые виды деятельности</a:t>
            </a:r>
            <a:endParaRPr b="1" sz="16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19" name="Google Shape;219;p8"/>
          <p:cNvSpPr txBox="1"/>
          <p:nvPr/>
        </p:nvSpPr>
        <p:spPr>
          <a:xfrm>
            <a:off x="9931029" y="1055593"/>
            <a:ext cx="2209650" cy="589015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ru-RU" sz="16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Потребительские сегменты</a:t>
            </a:r>
            <a:endParaRPr b="1" sz="16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20" name="Google Shape;220;p8"/>
          <p:cNvSpPr txBox="1"/>
          <p:nvPr/>
        </p:nvSpPr>
        <p:spPr>
          <a:xfrm>
            <a:off x="7134670" y="3351349"/>
            <a:ext cx="2569500" cy="321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ru-RU" sz="16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Каналы сбыта</a:t>
            </a:r>
            <a:endParaRPr b="1" sz="16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21" name="Google Shape;221;p8"/>
          <p:cNvSpPr txBox="1"/>
          <p:nvPr/>
        </p:nvSpPr>
        <p:spPr>
          <a:xfrm>
            <a:off x="11262500" y="318060"/>
            <a:ext cx="495090" cy="335639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-RU" sz="1600">
                <a:solidFill>
                  <a:srgbClr val="A1C5FF"/>
                </a:solidFill>
                <a:latin typeface="Arial"/>
                <a:ea typeface="Arial"/>
                <a:cs typeface="Arial"/>
                <a:sym typeface="Arial"/>
              </a:rPr>
              <a:t>07</a:t>
            </a:r>
            <a:endParaRPr sz="1600">
              <a:solidFill>
                <a:srgbClr val="A1C5FF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034ABD"/>
        </a:solidFill>
      </p:bgPr>
    </p:bg>
    <p:spTree>
      <p:nvGrpSpPr>
        <p:cNvPr id="225" name="Shape 2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6" name="Google Shape;226;p9"/>
          <p:cNvSpPr txBox="1"/>
          <p:nvPr/>
        </p:nvSpPr>
        <p:spPr>
          <a:xfrm>
            <a:off x="382969" y="356168"/>
            <a:ext cx="5357404" cy="457213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6666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ru-RU" sz="36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Стратегия развития</a:t>
            </a:r>
            <a:endParaRPr b="1" sz="36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27" name="Google Shape;227;p9"/>
          <p:cNvSpPr txBox="1"/>
          <p:nvPr/>
        </p:nvSpPr>
        <p:spPr>
          <a:xfrm>
            <a:off x="8253527" y="4594658"/>
            <a:ext cx="3482858" cy="1748989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4999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ru-RU" sz="16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ИТОГ</a:t>
            </a:r>
            <a:endParaRPr sz="16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lnSpc>
                <a:spcPct val="104999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-RU" sz="16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Бюджет проекта </a:t>
            </a:r>
            <a:endParaRPr sz="16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lnSpc>
                <a:spcPct val="104999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6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4999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1" lang="ru-RU" sz="1600">
                <a:solidFill>
                  <a:schemeClr val="lt1"/>
                </a:solidFill>
              </a:rPr>
              <a:t>1 327 000</a:t>
            </a:r>
            <a:r>
              <a:rPr b="1" i="1" lang="ru-RU" sz="16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 руб</a:t>
            </a:r>
            <a:endParaRPr b="1" i="1" sz="16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28" name="Google Shape;228;p9"/>
          <p:cNvSpPr txBox="1"/>
          <p:nvPr/>
        </p:nvSpPr>
        <p:spPr>
          <a:xfrm>
            <a:off x="438453" y="2111853"/>
            <a:ext cx="3316343" cy="162622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4999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-RU" sz="16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Разработка прототипа платформ</a:t>
            </a:r>
            <a:r>
              <a:rPr lang="ru-RU" sz="1600">
                <a:solidFill>
                  <a:schemeClr val="lt1"/>
                </a:solidFill>
              </a:rPr>
              <a:t>ы</a:t>
            </a:r>
            <a:endParaRPr sz="16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4999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i="1" sz="16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4999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1" lang="ru-RU" sz="1600">
                <a:solidFill>
                  <a:schemeClr val="lt1"/>
                </a:solidFill>
              </a:rPr>
              <a:t>4 человека, 4</a:t>
            </a:r>
            <a:r>
              <a:rPr b="1" i="1" lang="ru-RU" sz="16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 мес., </a:t>
            </a:r>
            <a:r>
              <a:rPr b="1" i="1" lang="ru-RU" sz="1600">
                <a:solidFill>
                  <a:schemeClr val="lt1"/>
                </a:solidFill>
              </a:rPr>
              <a:t>967 000</a:t>
            </a:r>
            <a:r>
              <a:rPr b="1" i="1" lang="ru-RU" sz="16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 руб</a:t>
            </a:r>
            <a:endParaRPr b="1" i="1" sz="16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29" name="Google Shape;229;p9"/>
          <p:cNvSpPr txBox="1"/>
          <p:nvPr/>
        </p:nvSpPr>
        <p:spPr>
          <a:xfrm>
            <a:off x="4270419" y="2111853"/>
            <a:ext cx="3467485" cy="162622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-RU" sz="1600">
                <a:solidFill>
                  <a:schemeClr val="lt1"/>
                </a:solidFill>
              </a:rPr>
              <a:t>Тестирование</a:t>
            </a:r>
            <a:r>
              <a:rPr lang="ru-RU" sz="16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 разработанно</a:t>
            </a:r>
            <a:r>
              <a:rPr lang="ru-RU" sz="1600">
                <a:solidFill>
                  <a:schemeClr val="lt1"/>
                </a:solidFill>
              </a:rPr>
              <a:t>й платформы</a:t>
            </a:r>
            <a:endParaRPr sz="1600">
              <a:solidFill>
                <a:schemeClr val="lt1"/>
              </a:solidFill>
            </a:endParaRPr>
          </a:p>
          <a:p>
            <a:pPr indent="0" lvl="0" marL="0" marR="0" rtl="0" algn="l">
              <a:lnSpc>
                <a:spcPct val="10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600">
              <a:solidFill>
                <a:schemeClr val="lt1"/>
              </a:solidFill>
            </a:endParaRPr>
          </a:p>
          <a:p>
            <a:pPr indent="0" lvl="0" marL="0" marR="0" rtl="0" algn="l">
              <a:lnSpc>
                <a:spcPct val="104999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1" lang="ru-RU" sz="1600">
                <a:solidFill>
                  <a:schemeClr val="lt1"/>
                </a:solidFill>
              </a:rPr>
              <a:t>4 человека, 2</a:t>
            </a:r>
            <a:r>
              <a:rPr b="1" i="1" lang="ru-RU" sz="16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 мес., </a:t>
            </a:r>
            <a:r>
              <a:rPr b="1" i="1" lang="ru-RU" sz="1600">
                <a:solidFill>
                  <a:schemeClr val="lt1"/>
                </a:solidFill>
              </a:rPr>
              <a:t>280 000</a:t>
            </a:r>
            <a:r>
              <a:rPr b="1" i="1" lang="ru-RU" sz="16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 руб</a:t>
            </a:r>
            <a:endParaRPr b="1" i="1" sz="16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30" name="Google Shape;230;p9"/>
          <p:cNvSpPr txBox="1"/>
          <p:nvPr/>
        </p:nvSpPr>
        <p:spPr>
          <a:xfrm>
            <a:off x="439726" y="4594653"/>
            <a:ext cx="3483000" cy="16263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-RU" sz="1600">
                <a:solidFill>
                  <a:schemeClr val="lt1"/>
                </a:solidFill>
              </a:rPr>
              <a:t>Презентация платформы и коммерческое внедрение в университеты</a:t>
            </a:r>
            <a:endParaRPr sz="16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4999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i="1" sz="16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4999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1" lang="ru-RU" sz="1600">
                <a:solidFill>
                  <a:schemeClr val="lt1"/>
                </a:solidFill>
              </a:rPr>
              <a:t>4</a:t>
            </a:r>
            <a:r>
              <a:rPr b="1" i="1" lang="ru-RU" sz="16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 мес., </a:t>
            </a:r>
            <a:r>
              <a:rPr b="1" i="1" lang="ru-RU" sz="1600">
                <a:solidFill>
                  <a:schemeClr val="lt1"/>
                </a:solidFill>
              </a:rPr>
              <a:t>20 000</a:t>
            </a:r>
            <a:r>
              <a:rPr b="1" i="1" lang="ru-RU" sz="16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 руб</a:t>
            </a:r>
            <a:endParaRPr b="1" i="1" sz="16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31" name="Google Shape;231;p9"/>
          <p:cNvSpPr txBox="1"/>
          <p:nvPr/>
        </p:nvSpPr>
        <p:spPr>
          <a:xfrm>
            <a:off x="4270428" y="4594658"/>
            <a:ext cx="3316200" cy="17490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-RU" sz="16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Увеличение продаж продукта за счет рек</a:t>
            </a:r>
            <a:r>
              <a:rPr lang="ru-RU" sz="1600">
                <a:solidFill>
                  <a:schemeClr val="lt1"/>
                </a:solidFill>
              </a:rPr>
              <a:t>ламы</a:t>
            </a:r>
            <a:endParaRPr sz="16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4999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6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4999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1" lang="ru-RU" sz="1600">
                <a:solidFill>
                  <a:schemeClr val="lt1"/>
                </a:solidFill>
              </a:rPr>
              <a:t>6</a:t>
            </a:r>
            <a:r>
              <a:rPr b="1" i="1" lang="ru-RU" sz="16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 мес.,</a:t>
            </a:r>
            <a:r>
              <a:rPr b="1" i="1" lang="ru-RU" sz="1600">
                <a:solidFill>
                  <a:schemeClr val="lt1"/>
                </a:solidFill>
              </a:rPr>
              <a:t> 40 000</a:t>
            </a:r>
            <a:r>
              <a:rPr b="1" i="1" lang="ru-RU" sz="16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 руб</a:t>
            </a:r>
            <a:endParaRPr b="1" i="1" sz="16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32" name="Google Shape;232;p9"/>
          <p:cNvSpPr txBox="1"/>
          <p:nvPr/>
        </p:nvSpPr>
        <p:spPr>
          <a:xfrm>
            <a:off x="439734" y="1531675"/>
            <a:ext cx="590912" cy="457211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37107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ru-RU" sz="28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01</a:t>
            </a:r>
            <a:endParaRPr b="1" sz="28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33" name="Google Shape;233;p9"/>
          <p:cNvSpPr txBox="1"/>
          <p:nvPr/>
        </p:nvSpPr>
        <p:spPr>
          <a:xfrm>
            <a:off x="4270419" y="1531675"/>
            <a:ext cx="522977" cy="457211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37107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ru-RU" sz="28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02</a:t>
            </a:r>
            <a:endParaRPr b="1" sz="28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34" name="Google Shape;234;p9"/>
          <p:cNvSpPr txBox="1"/>
          <p:nvPr/>
        </p:nvSpPr>
        <p:spPr>
          <a:xfrm>
            <a:off x="439726" y="4014475"/>
            <a:ext cx="5685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37107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ru-RU" sz="28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0</a:t>
            </a:r>
            <a:r>
              <a:rPr b="1" lang="ru-RU" sz="2800">
                <a:solidFill>
                  <a:schemeClr val="lt1"/>
                </a:solidFill>
              </a:rPr>
              <a:t>4</a:t>
            </a:r>
            <a:endParaRPr b="1" sz="28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35" name="Google Shape;235;p9"/>
          <p:cNvSpPr txBox="1"/>
          <p:nvPr/>
        </p:nvSpPr>
        <p:spPr>
          <a:xfrm>
            <a:off x="4271710" y="4014485"/>
            <a:ext cx="6408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37107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ru-RU" sz="28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0</a:t>
            </a:r>
            <a:r>
              <a:rPr b="1" lang="ru-RU" sz="2800">
                <a:solidFill>
                  <a:schemeClr val="lt1"/>
                </a:solidFill>
              </a:rPr>
              <a:t>5</a:t>
            </a:r>
            <a:endParaRPr b="1" sz="28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36" name="Google Shape;236;p9"/>
          <p:cNvSpPr txBox="1"/>
          <p:nvPr/>
        </p:nvSpPr>
        <p:spPr>
          <a:xfrm>
            <a:off x="8253527" y="4014485"/>
            <a:ext cx="6408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37107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ru-RU" sz="28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0</a:t>
            </a:r>
            <a:r>
              <a:rPr b="1" lang="ru-RU" sz="2800">
                <a:solidFill>
                  <a:schemeClr val="lt1"/>
                </a:solidFill>
              </a:rPr>
              <a:t>6</a:t>
            </a:r>
            <a:endParaRPr b="1" sz="28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37" name="Google Shape;237;p9"/>
          <p:cNvSpPr txBox="1"/>
          <p:nvPr/>
        </p:nvSpPr>
        <p:spPr>
          <a:xfrm>
            <a:off x="11262500" y="318060"/>
            <a:ext cx="495090" cy="335639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-RU" sz="1600">
                <a:solidFill>
                  <a:srgbClr val="A1C5FF"/>
                </a:solidFill>
                <a:latin typeface="Arial"/>
                <a:ea typeface="Arial"/>
                <a:cs typeface="Arial"/>
                <a:sym typeface="Arial"/>
              </a:rPr>
              <a:t>08</a:t>
            </a:r>
            <a:endParaRPr sz="1600">
              <a:solidFill>
                <a:srgbClr val="A1C5FF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38" name="Google Shape;238;p9"/>
          <p:cNvSpPr txBox="1"/>
          <p:nvPr/>
        </p:nvSpPr>
        <p:spPr>
          <a:xfrm>
            <a:off x="8253519" y="2101103"/>
            <a:ext cx="3467400" cy="16263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rtl="0" algn="l">
              <a:lnSpc>
                <a:spcPct val="10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Arial"/>
              <a:buNone/>
            </a:pPr>
            <a:r>
              <a:rPr lang="ru-RU" sz="1600">
                <a:solidFill>
                  <a:schemeClr val="lt1"/>
                </a:solidFill>
              </a:rPr>
              <a:t>Сертификация программы</a:t>
            </a:r>
            <a:endParaRPr sz="1600">
              <a:solidFill>
                <a:schemeClr val="lt1"/>
              </a:solidFill>
            </a:endParaRPr>
          </a:p>
          <a:p>
            <a:pPr indent="0" lvl="0" marL="0" marR="0" rtl="0" algn="l">
              <a:lnSpc>
                <a:spcPct val="10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600">
              <a:solidFill>
                <a:schemeClr val="lt1"/>
              </a:solidFill>
            </a:endParaRPr>
          </a:p>
          <a:p>
            <a:pPr indent="0" lvl="0" marL="0" marR="0" rtl="0" algn="l">
              <a:lnSpc>
                <a:spcPct val="10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1" lang="ru-RU" sz="1600">
                <a:solidFill>
                  <a:schemeClr val="lt1"/>
                </a:solidFill>
              </a:rPr>
              <a:t>2</a:t>
            </a:r>
            <a:r>
              <a:rPr b="1" i="1" lang="ru-RU" sz="16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 мес., </a:t>
            </a:r>
            <a:r>
              <a:rPr b="1" i="1" lang="ru-RU" sz="1600">
                <a:solidFill>
                  <a:schemeClr val="lt1"/>
                </a:solidFill>
              </a:rPr>
              <a:t>20 000</a:t>
            </a:r>
            <a:r>
              <a:rPr b="1" i="1" lang="ru-RU" sz="16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 руб</a:t>
            </a:r>
            <a:endParaRPr b="1" i="1" sz="16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39" name="Google Shape;239;p9"/>
          <p:cNvSpPr txBox="1"/>
          <p:nvPr/>
        </p:nvSpPr>
        <p:spPr>
          <a:xfrm>
            <a:off x="8253519" y="1520925"/>
            <a:ext cx="5229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37107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ru-RU" sz="28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0</a:t>
            </a:r>
            <a:r>
              <a:rPr b="1" lang="ru-RU" sz="2800">
                <a:solidFill>
                  <a:schemeClr val="lt1"/>
                </a:solidFill>
              </a:rPr>
              <a:t>3</a:t>
            </a:r>
            <a:endParaRPr b="1" sz="28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073B85"/>
        </a:solidFill>
      </p:bgPr>
    </p:bg>
    <p:spTree>
      <p:nvGrpSpPr>
        <p:cNvPr id="243" name="Shape 24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4" name="Google Shape;244;g3a18cd39052_0_0"/>
          <p:cNvSpPr txBox="1"/>
          <p:nvPr/>
        </p:nvSpPr>
        <p:spPr>
          <a:xfrm>
            <a:off x="430212" y="447507"/>
            <a:ext cx="6060000" cy="16779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9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ru-RU" sz="4600">
                <a:solidFill>
                  <a:schemeClr val="lt1"/>
                </a:solidFill>
              </a:rPr>
              <a:t>UniTask</a:t>
            </a:r>
            <a:endParaRPr b="1" sz="48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45" name="Google Shape;245;g3a18cd39052_0_0"/>
          <p:cNvSpPr txBox="1"/>
          <p:nvPr/>
        </p:nvSpPr>
        <p:spPr>
          <a:xfrm>
            <a:off x="2468950" y="1437475"/>
            <a:ext cx="5034900" cy="2372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ru-RU" sz="2400">
                <a:solidFill>
                  <a:schemeClr val="lt1"/>
                </a:solidFill>
              </a:rPr>
              <a:t>Радченко Юлия Дмитриевна</a:t>
            </a:r>
            <a:endParaRPr sz="24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1800">
                <a:solidFill>
                  <a:schemeClr val="lt1"/>
                </a:solidFill>
              </a:rPr>
              <a:t>Лидер проекта</a:t>
            </a:r>
            <a:endParaRPr sz="1800">
              <a:solidFill>
                <a:schemeClr val="lt1"/>
              </a:solidFill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1800">
                <a:solidFill>
                  <a:schemeClr val="lt1"/>
                </a:solidFill>
              </a:rPr>
              <a:t>Студент 4 курса факультета информационных систем и технологий Ульяновского государственного технического университета</a:t>
            </a:r>
            <a:endParaRPr sz="1800">
              <a:solidFill>
                <a:schemeClr val="lt1"/>
              </a:solidFill>
            </a:endParaRPr>
          </a:p>
        </p:txBody>
      </p:sp>
      <p:sp>
        <p:nvSpPr>
          <p:cNvPr id="246" name="Google Shape;246;g3a18cd39052_0_0"/>
          <p:cNvSpPr/>
          <p:nvPr/>
        </p:nvSpPr>
        <p:spPr>
          <a:xfrm>
            <a:off x="439732" y="1387829"/>
            <a:ext cx="1895100" cy="2178900"/>
          </a:xfrm>
          <a:prstGeom prst="roundRect">
            <a:avLst>
              <a:gd fmla="val 10561" name="adj"/>
            </a:avLst>
          </a:prstGeom>
          <a:solidFill>
            <a:schemeClr val="lt1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Фото</a:t>
            </a: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247" name="Google Shape;247;g3a18cd39052_0_0"/>
          <p:cNvPicPr preferRelativeResize="0"/>
          <p:nvPr/>
        </p:nvPicPr>
        <p:blipFill rotWithShape="1">
          <a:blip r:embed="rId3">
            <a:alphaModFix/>
          </a:blip>
          <a:srcRect b="7942" l="0" r="0" t="24168"/>
          <a:stretch/>
        </p:blipFill>
        <p:spPr>
          <a:xfrm>
            <a:off x="506450" y="1437475"/>
            <a:ext cx="1761676" cy="2079549"/>
          </a:xfrm>
          <a:prstGeom prst="rect">
            <a:avLst/>
          </a:prstGeom>
          <a:solidFill>
            <a:schemeClr val="lt1"/>
          </a:solidFill>
          <a:ln>
            <a:noFill/>
          </a:ln>
        </p:spPr>
      </p:pic>
      <p:pic>
        <p:nvPicPr>
          <p:cNvPr id="248" name="Google Shape;248;g3a18cd39052_0_0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430200" y="3724325"/>
            <a:ext cx="3010174" cy="1425525"/>
          </a:xfrm>
          <a:prstGeom prst="rect">
            <a:avLst/>
          </a:prstGeom>
          <a:noFill/>
          <a:ln>
            <a:noFill/>
          </a:ln>
        </p:spPr>
      </p:pic>
      <p:sp>
        <p:nvSpPr>
          <p:cNvPr id="249" name="Google Shape;249;g3a18cd39052_0_0"/>
          <p:cNvSpPr txBox="1"/>
          <p:nvPr/>
        </p:nvSpPr>
        <p:spPr>
          <a:xfrm>
            <a:off x="3581050" y="3991475"/>
            <a:ext cx="3922800" cy="738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1800">
                <a:solidFill>
                  <a:schemeClr val="lt1"/>
                </a:solidFill>
              </a:rPr>
              <a:t>Член команды (веб-дизайн) по разработке портала IT-ULSK</a:t>
            </a:r>
            <a:endParaRPr/>
          </a:p>
        </p:txBody>
      </p:sp>
      <p:pic>
        <p:nvPicPr>
          <p:cNvPr id="250" name="Google Shape;250;g3a18cd39052_0_0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430199" y="5411325"/>
            <a:ext cx="1847850" cy="1219200"/>
          </a:xfrm>
          <a:prstGeom prst="rect">
            <a:avLst/>
          </a:prstGeom>
          <a:noFill/>
          <a:ln>
            <a:noFill/>
          </a:ln>
        </p:spPr>
      </p:pic>
      <p:sp>
        <p:nvSpPr>
          <p:cNvPr id="251" name="Google Shape;251;g3a18cd39052_0_0"/>
          <p:cNvSpPr txBox="1"/>
          <p:nvPr/>
        </p:nvSpPr>
        <p:spPr>
          <a:xfrm>
            <a:off x="2468950" y="5651475"/>
            <a:ext cx="4867200" cy="738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1800">
                <a:solidFill>
                  <a:schemeClr val="lt1"/>
                </a:solidFill>
              </a:rPr>
              <a:t>Участник акселерационной программы «УлГУ.Форсаж»</a:t>
            </a:r>
            <a:endParaRPr sz="1800">
              <a:solidFill>
                <a:schemeClr val="lt1"/>
              </a:solidFill>
            </a:endParaRPr>
          </a:p>
        </p:txBody>
      </p:sp>
      <p:sp>
        <p:nvSpPr>
          <p:cNvPr id="252" name="Google Shape;252;g3a18cd39052_0_0"/>
          <p:cNvSpPr/>
          <p:nvPr/>
        </p:nvSpPr>
        <p:spPr>
          <a:xfrm>
            <a:off x="7637975" y="0"/>
            <a:ext cx="4572000" cy="6858000"/>
          </a:xfrm>
          <a:prstGeom prst="rect">
            <a:avLst/>
          </a:prstGeom>
          <a:solidFill>
            <a:schemeClr val="lt1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53" name="Google Shape;253;g3a18cd39052_0_0"/>
          <p:cNvSpPr txBox="1"/>
          <p:nvPr/>
        </p:nvSpPr>
        <p:spPr>
          <a:xfrm>
            <a:off x="8467950" y="926125"/>
            <a:ext cx="3751800" cy="461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ru-RU" sz="1800">
                <a:solidFill>
                  <a:schemeClr val="dk1"/>
                </a:solidFill>
              </a:rPr>
              <a:t>Front-end разработчик</a:t>
            </a:r>
            <a:endParaRPr b="1" sz="1800">
              <a:solidFill>
                <a:schemeClr val="dk1"/>
              </a:solidFill>
            </a:endParaRPr>
          </a:p>
        </p:txBody>
      </p:sp>
      <p:sp>
        <p:nvSpPr>
          <p:cNvPr id="254" name="Google Shape;254;g3a18cd39052_0_0"/>
          <p:cNvSpPr txBox="1"/>
          <p:nvPr/>
        </p:nvSpPr>
        <p:spPr>
          <a:xfrm>
            <a:off x="8467950" y="1387825"/>
            <a:ext cx="3507900" cy="461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ru-RU" sz="1800">
                <a:solidFill>
                  <a:schemeClr val="dk1"/>
                </a:solidFill>
              </a:rPr>
              <a:t>Back-end разработчик</a:t>
            </a:r>
            <a:endParaRPr b="1" sz="1800">
              <a:solidFill>
                <a:schemeClr val="dk1"/>
              </a:solidFill>
            </a:endParaRPr>
          </a:p>
        </p:txBody>
      </p:sp>
      <p:sp>
        <p:nvSpPr>
          <p:cNvPr id="255" name="Google Shape;255;g3a18cd39052_0_0"/>
          <p:cNvSpPr txBox="1"/>
          <p:nvPr/>
        </p:nvSpPr>
        <p:spPr>
          <a:xfrm>
            <a:off x="8467950" y="1849525"/>
            <a:ext cx="3357000" cy="738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ru-RU" sz="1800">
                <a:solidFill>
                  <a:schemeClr val="dk1"/>
                </a:solidFill>
              </a:rPr>
              <a:t>Программист ИИ, продуктолог</a:t>
            </a:r>
            <a:endParaRPr b="1" sz="1800">
              <a:solidFill>
                <a:schemeClr val="dk1"/>
              </a:solidFill>
            </a:endParaRPr>
          </a:p>
        </p:txBody>
      </p:sp>
      <p:sp>
        <p:nvSpPr>
          <p:cNvPr id="256" name="Google Shape;256;g3a18cd39052_0_0"/>
          <p:cNvSpPr txBox="1"/>
          <p:nvPr/>
        </p:nvSpPr>
        <p:spPr>
          <a:xfrm>
            <a:off x="8467950" y="2588425"/>
            <a:ext cx="3357000" cy="738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ru-RU" sz="1800">
                <a:solidFill>
                  <a:schemeClr val="dk1"/>
                </a:solidFill>
              </a:rPr>
              <a:t>Специалист по юнит экономике и продвижению</a:t>
            </a:r>
            <a:endParaRPr b="1" sz="1800">
              <a:solidFill>
                <a:schemeClr val="dk1"/>
              </a:solidFill>
            </a:endParaRPr>
          </a:p>
        </p:txBody>
      </p:sp>
      <p:pic>
        <p:nvPicPr>
          <p:cNvPr id="257" name="Google Shape;257;g3a18cd39052_0_0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9164888" y="3724325"/>
            <a:ext cx="1963124" cy="19456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073B85"/>
        </a:solidFill>
      </p:bgPr>
    </p:bg>
    <p:spTree>
      <p:nvGrpSpPr>
        <p:cNvPr id="261" name="Shape 2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2" name="Google Shape;262;p11"/>
          <p:cNvSpPr/>
          <p:nvPr/>
        </p:nvSpPr>
        <p:spPr>
          <a:xfrm>
            <a:off x="439735" y="1175805"/>
            <a:ext cx="2198293" cy="5265476"/>
          </a:xfrm>
          <a:prstGeom prst="roundRect">
            <a:avLst>
              <a:gd fmla="val 4676" name="adj"/>
            </a:avLst>
          </a:prstGeom>
          <a:solidFill>
            <a:srgbClr val="1E6ACC"/>
          </a:solid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63" name="Google Shape;263;p11"/>
          <p:cNvSpPr/>
          <p:nvPr/>
        </p:nvSpPr>
        <p:spPr>
          <a:xfrm>
            <a:off x="2714324" y="1175805"/>
            <a:ext cx="2198292" cy="5265475"/>
          </a:xfrm>
          <a:prstGeom prst="roundRect">
            <a:avLst>
              <a:gd fmla="val 4676" name="adj"/>
            </a:avLst>
          </a:prstGeom>
          <a:solidFill>
            <a:srgbClr val="1E6ACC"/>
          </a:solid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64" name="Google Shape;264;p11"/>
          <p:cNvSpPr/>
          <p:nvPr/>
        </p:nvSpPr>
        <p:spPr>
          <a:xfrm>
            <a:off x="4988915" y="1175805"/>
            <a:ext cx="2198292" cy="5265475"/>
          </a:xfrm>
          <a:prstGeom prst="roundRect">
            <a:avLst>
              <a:gd fmla="val 4676" name="adj"/>
            </a:avLst>
          </a:prstGeom>
          <a:solidFill>
            <a:srgbClr val="1E6ACC"/>
          </a:solid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65" name="Google Shape;265;p11"/>
          <p:cNvSpPr/>
          <p:nvPr/>
        </p:nvSpPr>
        <p:spPr>
          <a:xfrm>
            <a:off x="7263504" y="1175805"/>
            <a:ext cx="2198292" cy="5265475"/>
          </a:xfrm>
          <a:prstGeom prst="roundRect">
            <a:avLst>
              <a:gd fmla="val 4676" name="adj"/>
            </a:avLst>
          </a:prstGeom>
          <a:solidFill>
            <a:srgbClr val="1E6ACC"/>
          </a:solid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66" name="Google Shape;266;p11"/>
          <p:cNvSpPr/>
          <p:nvPr/>
        </p:nvSpPr>
        <p:spPr>
          <a:xfrm>
            <a:off x="9538092" y="1175805"/>
            <a:ext cx="2198292" cy="5265475"/>
          </a:xfrm>
          <a:prstGeom prst="roundRect">
            <a:avLst>
              <a:gd fmla="val 4676" name="adj"/>
            </a:avLst>
          </a:prstGeom>
          <a:solidFill>
            <a:srgbClr val="1E6ACC"/>
          </a:solid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67" name="Google Shape;267;p11"/>
          <p:cNvSpPr txBox="1"/>
          <p:nvPr/>
        </p:nvSpPr>
        <p:spPr>
          <a:xfrm>
            <a:off x="439735" y="349536"/>
            <a:ext cx="10153082" cy="457209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6666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ru-RU" sz="36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Динамика за время акселератора</a:t>
            </a:r>
            <a:endParaRPr b="1" sz="32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cxnSp>
        <p:nvCxnSpPr>
          <p:cNvPr id="268" name="Google Shape;268;p11"/>
          <p:cNvCxnSpPr/>
          <p:nvPr/>
        </p:nvCxnSpPr>
        <p:spPr>
          <a:xfrm>
            <a:off x="0" y="2184767"/>
            <a:ext cx="12136798" cy="45720"/>
          </a:xfrm>
          <a:prstGeom prst="straightConnector1">
            <a:avLst/>
          </a:prstGeom>
          <a:noFill/>
          <a:ln cap="rnd" cmpd="sng" w="38075">
            <a:solidFill>
              <a:srgbClr val="BBD7EE"/>
            </a:solidFill>
            <a:prstDash val="solid"/>
            <a:bevel/>
            <a:headEnd len="sm" w="sm" type="none"/>
            <a:tailEnd len="med" w="med" type="triangle"/>
          </a:ln>
        </p:spPr>
      </p:cxnSp>
      <p:grpSp>
        <p:nvGrpSpPr>
          <p:cNvPr id="269" name="Google Shape;269;p11"/>
          <p:cNvGrpSpPr/>
          <p:nvPr/>
        </p:nvGrpSpPr>
        <p:grpSpPr>
          <a:xfrm>
            <a:off x="340212" y="1289180"/>
            <a:ext cx="180000" cy="4981574"/>
            <a:chOff x="0" y="0"/>
            <a:chExt cx="180000" cy="4981574"/>
          </a:xfrm>
        </p:grpSpPr>
        <p:sp>
          <p:nvSpPr>
            <p:cNvPr id="270" name="Google Shape;270;p11"/>
            <p:cNvSpPr/>
            <p:nvPr/>
          </p:nvSpPr>
          <p:spPr>
            <a:xfrm>
              <a:off x="0" y="805470"/>
              <a:ext cx="180000" cy="203637"/>
            </a:xfrm>
            <a:prstGeom prst="ellipse">
              <a:avLst/>
            </a:prstGeom>
            <a:solidFill>
              <a:srgbClr val="BBD7EE"/>
            </a:solidFill>
            <a:ln cap="flat" cmpd="sng" w="19025">
              <a:solidFill>
                <a:srgbClr val="BBD7EE"/>
              </a:solidFill>
              <a:prstDash val="solid"/>
              <a:miter lim="800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cxnSp>
          <p:nvCxnSpPr>
            <p:cNvPr id="271" name="Google Shape;271;p11"/>
            <p:cNvCxnSpPr/>
            <p:nvPr/>
          </p:nvCxnSpPr>
          <p:spPr>
            <a:xfrm rot="10800000">
              <a:off x="89999" y="0"/>
              <a:ext cx="0" cy="4981574"/>
            </a:xfrm>
            <a:prstGeom prst="straightConnector1">
              <a:avLst/>
            </a:prstGeom>
            <a:solidFill>
              <a:srgbClr val="BBD7EE"/>
            </a:solidFill>
            <a:ln cap="flat" cmpd="sng" w="19025">
              <a:solidFill>
                <a:srgbClr val="BBD7EE"/>
              </a:solidFill>
              <a:prstDash val="solid"/>
              <a:miter lim="800000"/>
              <a:headEnd len="sm" w="sm" type="none"/>
              <a:tailEnd len="sm" w="sm" type="none"/>
            </a:ln>
          </p:spPr>
        </p:cxnSp>
      </p:grpSp>
      <p:sp>
        <p:nvSpPr>
          <p:cNvPr id="272" name="Google Shape;272;p11"/>
          <p:cNvSpPr txBox="1"/>
          <p:nvPr/>
        </p:nvSpPr>
        <p:spPr>
          <a:xfrm>
            <a:off x="580050" y="1379806"/>
            <a:ext cx="1015200" cy="3387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ru-RU" sz="1600">
                <a:solidFill>
                  <a:schemeClr val="lt1"/>
                </a:solidFill>
              </a:rPr>
              <a:t>18.10.25</a:t>
            </a:r>
            <a:endParaRPr sz="16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73" name="Google Shape;273;p11"/>
          <p:cNvSpPr txBox="1"/>
          <p:nvPr/>
        </p:nvSpPr>
        <p:spPr>
          <a:xfrm>
            <a:off x="2951626" y="1379800"/>
            <a:ext cx="1125600" cy="3387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ru-RU" sz="1600">
                <a:solidFill>
                  <a:schemeClr val="lt1"/>
                </a:solidFill>
              </a:rPr>
              <a:t>22.10.25</a:t>
            </a:r>
            <a:endParaRPr b="1" sz="16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74" name="Google Shape;274;p11"/>
          <p:cNvSpPr txBox="1"/>
          <p:nvPr/>
        </p:nvSpPr>
        <p:spPr>
          <a:xfrm>
            <a:off x="5182050" y="1379800"/>
            <a:ext cx="1125600" cy="3387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ru-RU" sz="1600">
                <a:solidFill>
                  <a:schemeClr val="lt1"/>
                </a:solidFill>
              </a:rPr>
              <a:t>30.10.25</a:t>
            </a:r>
            <a:endParaRPr b="1" sz="16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75" name="Google Shape;275;p11"/>
          <p:cNvSpPr txBox="1"/>
          <p:nvPr/>
        </p:nvSpPr>
        <p:spPr>
          <a:xfrm>
            <a:off x="474222" y="2309753"/>
            <a:ext cx="2129322" cy="2449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1600">
                <a:solidFill>
                  <a:schemeClr val="lt1"/>
                </a:solidFill>
              </a:rPr>
              <a:t>Сформирована идея стартап-проекта, определена проблема и ключевые потребительские сегменты</a:t>
            </a:r>
            <a:endParaRPr sz="16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76" name="Google Shape;276;p11"/>
          <p:cNvSpPr txBox="1"/>
          <p:nvPr/>
        </p:nvSpPr>
        <p:spPr>
          <a:xfrm>
            <a:off x="2783297" y="2309753"/>
            <a:ext cx="2129322" cy="244920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1600">
                <a:solidFill>
                  <a:schemeClr val="lt1"/>
                </a:solidFill>
              </a:rPr>
              <a:t>Определены и проанализированы основные конкуренты, сформированы ценностное предложение и конкурентные преимущества</a:t>
            </a:r>
            <a:endParaRPr sz="16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77" name="Google Shape;277;p11"/>
          <p:cNvSpPr txBox="1"/>
          <p:nvPr/>
        </p:nvSpPr>
        <p:spPr>
          <a:xfrm>
            <a:off x="5057886" y="2309753"/>
            <a:ext cx="2129322" cy="244920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1600">
                <a:solidFill>
                  <a:schemeClr val="lt1"/>
                </a:solidFill>
              </a:rPr>
              <a:t>Определены каналы продвижения будущего продукта, каналы сбыта, основные технические параметры </a:t>
            </a:r>
            <a:endParaRPr sz="16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78" name="Google Shape;278;p11"/>
          <p:cNvSpPr txBox="1"/>
          <p:nvPr/>
        </p:nvSpPr>
        <p:spPr>
          <a:xfrm>
            <a:off x="11262500" y="318060"/>
            <a:ext cx="495090" cy="335639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-RU" sz="1600">
                <a:solidFill>
                  <a:srgbClr val="A1C5FF"/>
                </a:solidFill>
                <a:latin typeface="Arial"/>
                <a:ea typeface="Arial"/>
                <a:cs typeface="Arial"/>
                <a:sym typeface="Arial"/>
              </a:rPr>
              <a:t>10</a:t>
            </a:r>
            <a:endParaRPr sz="1600">
              <a:solidFill>
                <a:srgbClr val="A1C5FF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79" name="Google Shape;279;p11"/>
          <p:cNvSpPr txBox="1"/>
          <p:nvPr/>
        </p:nvSpPr>
        <p:spPr>
          <a:xfrm>
            <a:off x="7422124" y="1379800"/>
            <a:ext cx="1125600" cy="3387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ru-RU" sz="1600">
                <a:solidFill>
                  <a:schemeClr val="lt1"/>
                </a:solidFill>
              </a:rPr>
              <a:t>01.11.25</a:t>
            </a:r>
            <a:endParaRPr b="1" sz="16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80" name="Google Shape;280;p11"/>
          <p:cNvSpPr txBox="1"/>
          <p:nvPr/>
        </p:nvSpPr>
        <p:spPr>
          <a:xfrm>
            <a:off x="7297961" y="2309753"/>
            <a:ext cx="2129400" cy="2449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1600">
                <a:solidFill>
                  <a:schemeClr val="lt1"/>
                </a:solidFill>
              </a:rPr>
              <a:t>Выделены ключевые ресурсы, определена структура затрат, </a:t>
            </a:r>
            <a:r>
              <a:rPr lang="ru-RU" sz="1600">
                <a:solidFill>
                  <a:schemeClr val="lt1"/>
                </a:solidFill>
              </a:rPr>
              <a:t>рассчитан</a:t>
            </a:r>
            <a:r>
              <a:rPr lang="ru-RU" sz="1600">
                <a:solidFill>
                  <a:schemeClr val="lt1"/>
                </a:solidFill>
              </a:rPr>
              <a:t> бюджет и рентабельность проекта</a:t>
            </a:r>
            <a:endParaRPr sz="16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81" name="Google Shape;281;p11"/>
          <p:cNvSpPr txBox="1"/>
          <p:nvPr/>
        </p:nvSpPr>
        <p:spPr>
          <a:xfrm>
            <a:off x="9696748" y="1379800"/>
            <a:ext cx="1565700" cy="3387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ru-RU" sz="1600">
                <a:solidFill>
                  <a:schemeClr val="lt1"/>
                </a:solidFill>
              </a:rPr>
              <a:t>07.11.25</a:t>
            </a:r>
            <a:endParaRPr b="1" sz="16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82" name="Google Shape;282;p11"/>
          <p:cNvSpPr txBox="1"/>
          <p:nvPr/>
        </p:nvSpPr>
        <p:spPr>
          <a:xfrm>
            <a:off x="9572586" y="2309753"/>
            <a:ext cx="2129400" cy="2449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1600">
                <a:solidFill>
                  <a:schemeClr val="lt1"/>
                </a:solidFill>
              </a:rPr>
              <a:t>Определены ключевые партнеры, подготовлена презентация проекта, сформированы вакансии для участия в грантовом конкурсе</a:t>
            </a:r>
            <a:endParaRPr sz="16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034ABD"/>
        </a:solidFill>
      </p:bgPr>
    </p:bg>
    <p:spTree>
      <p:nvGrpSpPr>
        <p:cNvPr id="286" name="Shape 28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7" name="Google Shape;287;p12"/>
          <p:cNvSpPr txBox="1"/>
          <p:nvPr/>
        </p:nvSpPr>
        <p:spPr>
          <a:xfrm>
            <a:off x="430212" y="447507"/>
            <a:ext cx="6059912" cy="1677758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9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ru-RU" sz="4600">
                <a:solidFill>
                  <a:schemeClr val="lt1"/>
                </a:solidFill>
              </a:rPr>
              <a:t>UniTask</a:t>
            </a:r>
            <a:endParaRPr b="1" sz="48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88" name="Google Shape;288;p12"/>
          <p:cNvSpPr/>
          <p:nvPr/>
        </p:nvSpPr>
        <p:spPr>
          <a:xfrm>
            <a:off x="6946490" y="0"/>
            <a:ext cx="5245510" cy="6858000"/>
          </a:xfrm>
          <a:prstGeom prst="rect">
            <a:avLst/>
          </a:prstGeom>
          <a:solidFill>
            <a:srgbClr val="073B85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2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89" name="Google Shape;289;p12"/>
          <p:cNvSpPr/>
          <p:nvPr/>
        </p:nvSpPr>
        <p:spPr>
          <a:xfrm>
            <a:off x="7531724" y="1332828"/>
            <a:ext cx="4075040" cy="4192342"/>
          </a:xfrm>
          <a:prstGeom prst="roundRect">
            <a:avLst>
              <a:gd fmla="val 6198" name="adj"/>
            </a:avLst>
          </a:prstGeom>
          <a:solidFill>
            <a:schemeClr val="lt1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Место для </a:t>
            </a: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QR-кода</a:t>
            </a: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90" name="Google Shape;290;p12"/>
          <p:cNvSpPr txBox="1"/>
          <p:nvPr/>
        </p:nvSpPr>
        <p:spPr>
          <a:xfrm>
            <a:off x="2468950" y="3316525"/>
            <a:ext cx="4477500" cy="1063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ru-RU" sz="2400">
                <a:solidFill>
                  <a:schemeClr val="lt1"/>
                </a:solidFill>
              </a:rPr>
              <a:t>Радченко Юлия Дмитриевна</a:t>
            </a:r>
            <a:endParaRPr sz="24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1800">
                <a:solidFill>
                  <a:schemeClr val="lt1"/>
                </a:solidFill>
              </a:rPr>
              <a:t>Лидер проекта</a:t>
            </a:r>
            <a:endParaRPr sz="18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91" name="Google Shape;291;p12"/>
          <p:cNvSpPr/>
          <p:nvPr/>
        </p:nvSpPr>
        <p:spPr>
          <a:xfrm>
            <a:off x="439732" y="2200954"/>
            <a:ext cx="1895109" cy="2178843"/>
          </a:xfrm>
          <a:prstGeom prst="roundRect">
            <a:avLst>
              <a:gd fmla="val 10561" name="adj"/>
            </a:avLst>
          </a:prstGeom>
          <a:solidFill>
            <a:schemeClr val="lt1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Фото</a:t>
            </a: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92" name="Google Shape;292;p12"/>
          <p:cNvSpPr txBox="1"/>
          <p:nvPr/>
        </p:nvSpPr>
        <p:spPr>
          <a:xfrm>
            <a:off x="498246" y="4760002"/>
            <a:ext cx="2499942" cy="34315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ru-RU" sz="24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Контакты</a:t>
            </a:r>
            <a:endParaRPr sz="24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93" name="Google Shape;293;p12"/>
          <p:cNvSpPr txBox="1"/>
          <p:nvPr/>
        </p:nvSpPr>
        <p:spPr>
          <a:xfrm>
            <a:off x="430198" y="5208950"/>
            <a:ext cx="3024000" cy="6465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1800">
                <a:solidFill>
                  <a:schemeClr val="lt1"/>
                </a:solidFill>
              </a:rPr>
              <a:t>+79278355433</a:t>
            </a:r>
            <a:endParaRPr sz="18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1800">
                <a:solidFill>
                  <a:schemeClr val="lt1"/>
                </a:solidFill>
              </a:rPr>
              <a:t>juliaraudition@gmail.com</a:t>
            </a:r>
            <a:endParaRPr/>
          </a:p>
        </p:txBody>
      </p:sp>
      <p:pic>
        <p:nvPicPr>
          <p:cNvPr id="294" name="Google Shape;294;p12"/>
          <p:cNvPicPr preferRelativeResize="0"/>
          <p:nvPr/>
        </p:nvPicPr>
        <p:blipFill rotWithShape="1">
          <a:blip r:embed="rId3">
            <a:alphaModFix/>
          </a:blip>
          <a:srcRect b="7942" l="0" r="0" t="24168"/>
          <a:stretch/>
        </p:blipFill>
        <p:spPr>
          <a:xfrm>
            <a:off x="506450" y="2250600"/>
            <a:ext cx="1761676" cy="2079549"/>
          </a:xfrm>
          <a:prstGeom prst="rect">
            <a:avLst/>
          </a:prstGeom>
          <a:solidFill>
            <a:schemeClr val="lt1"/>
          </a:solidFill>
          <a:ln>
            <a:noFill/>
          </a:ln>
        </p:spPr>
      </p:pic>
      <p:pic>
        <p:nvPicPr>
          <p:cNvPr id="295" name="Google Shape;295;p12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7651677" y="1494878"/>
            <a:ext cx="3835150" cy="3868225"/>
          </a:xfrm>
          <a:prstGeom prst="rect">
            <a:avLst/>
          </a:prstGeom>
          <a:solidFill>
            <a:schemeClr val="lt1"/>
          </a:solidFill>
          <a:ln>
            <a:noFill/>
          </a:ln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 name="Тема Office">
  <a:themeElements>
    <a:clrScheme name="Стандартная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terms:created xsi:type="dcterms:W3CDTF">2024-09-22T14:35:04Z</dcterms:created>
  <dc:creator>Anna Karaicheva</dc:creator>
</cp:coreProperties>
</file>