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FA4FAB6-0CF4-4F40-B164-0BB18429B6A8}">
  <a:tblStyle styleId="{7FA4FAB6-0CF4-4F40-B164-0BB18429B6A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a39af515b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g2a39af515b2_0_1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5" name="Google Shape;24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4" name="Google Shape;28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8" name="Google Shape;298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9.jp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Интерактивная карта кампусов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61875" y="3874150"/>
            <a:ext cx="975801" cy="97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91575" y="1805250"/>
            <a:ext cx="7229100" cy="22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"/>
              <a:buChar char="★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 студентов и посетителей университета зачастую возникают </a:t>
            </a:r>
            <a:r>
              <a:rPr b="1"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проблемы с навигацией</a:t>
            </a: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в каждом новом корпусе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"/>
              <a:buChar char="★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Необходимо идти в ногу со временем и иметь </a:t>
            </a:r>
            <a:r>
              <a:rPr b="1"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новейшие инструменты</a:t>
            </a: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для привлечения новых студентов и партнеров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456818" y="23589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132C40"/>
                </a:solidFill>
              </a:rPr>
              <a:t>Образовательные и другие учреждения</a:t>
            </a:r>
            <a:r>
              <a:rPr lang="ru" sz="1600">
                <a:solidFill>
                  <a:srgbClr val="132C40"/>
                </a:solidFill>
              </a:rPr>
              <a:t>, имеющие сложноструктурированные устройства корпусов и аудиторий, заинтересованные в инструментах, способных улучшить общее восприятие об университете и привлечь новых студентов и партнеров. 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01718" y="2356381"/>
            <a:ext cx="6568200" cy="14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600">
                <a:solidFill>
                  <a:srgbClr val="132C40"/>
                </a:solidFill>
              </a:rPr>
              <a:t>Учреждения, имеющие сложные структуры корпусов и аудиторий, сталкиваются с тем, что </a:t>
            </a:r>
            <a:r>
              <a:rPr b="1" lang="ru" sz="1600">
                <a:solidFill>
                  <a:srgbClr val="132C40"/>
                </a:solidFill>
              </a:rPr>
              <a:t>посетителям сложно ориентироваться</a:t>
            </a:r>
            <a:r>
              <a:rPr lang="ru" sz="1600">
                <a:solidFill>
                  <a:srgbClr val="132C40"/>
                </a:solidFill>
              </a:rPr>
              <a:t> в них. Это может привести к отрицательному воздействию на рабочий/учебный процесс и возникновению сложностей для посетителей. 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18" y="2123231"/>
            <a:ext cx="7993200" cy="23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132C40"/>
                </a:solidFill>
              </a:rPr>
              <a:t>М</a:t>
            </a:r>
            <a:r>
              <a:rPr b="1" lang="ru" sz="1400">
                <a:solidFill>
                  <a:srgbClr val="132C40"/>
                </a:solidFill>
              </a:rPr>
              <a:t>обильное приложение с интерактивной картой</a:t>
            </a:r>
            <a:r>
              <a:rPr lang="ru" sz="1400">
                <a:solidFill>
                  <a:srgbClr val="132C40"/>
                </a:solidFill>
              </a:rPr>
              <a:t>, которое удовлетворит все потребности посетителей учреждения и обеспечит положительный опыт посещения учебного заведения. </a:t>
            </a:r>
            <a:endParaRPr sz="1400"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132C40"/>
                </a:solidFill>
              </a:rPr>
              <a:t>Посетителям будет просто </a:t>
            </a:r>
            <a:r>
              <a:rPr lang="ru" sz="1400">
                <a:solidFill>
                  <a:srgbClr val="132C40"/>
                </a:solidFill>
              </a:rPr>
              <a:t>найти корпуса, аудитории и другие важные объекты интереса на кампусе университета. </a:t>
            </a:r>
            <a:endParaRPr sz="1400"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Кроме того, в приложении будет </a:t>
            </a:r>
            <a:r>
              <a:rPr b="1" lang="ru" sz="1400">
                <a:solidFill>
                  <a:srgbClr val="132C40"/>
                </a:solidFill>
              </a:rPr>
              <a:t>удобный список всех предстоящих мероприятий</a:t>
            </a:r>
            <a:r>
              <a:rPr lang="ru" sz="1400">
                <a:solidFill>
                  <a:srgbClr val="132C40"/>
                </a:solidFill>
              </a:rPr>
              <a:t> с подробной информацией. </a:t>
            </a:r>
            <a:endParaRPr sz="1400"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Наши клиенты могут не беспокоиться о своем имидже и стабильной работе системы.</a:t>
            </a:r>
            <a:endParaRPr sz="1400"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808050" y="1572050"/>
            <a:ext cx="7212600" cy="261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команда FloorScout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образовательным учреждениям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запутанности посетителей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недовольства гостей организации</a:t>
            </a:r>
            <a:endParaRPr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мобильного приложения “Интерактивная карта”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положительное впечатление об учреждении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ОЦЕНКА РЫНКА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1" name="Google Shape;201;p31"/>
          <p:cNvCxnSpPr/>
          <p:nvPr/>
        </p:nvCxnSpPr>
        <p:spPr>
          <a:xfrm rot="10800000">
            <a:off x="6302350" y="1924875"/>
            <a:ext cx="1280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2" name="Google Shape;202;p31"/>
          <p:cNvCxnSpPr/>
          <p:nvPr/>
        </p:nvCxnSpPr>
        <p:spPr>
          <a:xfrm rot="10800000">
            <a:off x="4572000" y="2668325"/>
            <a:ext cx="1280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3" name="Google Shape;203;p31"/>
          <p:cNvCxnSpPr/>
          <p:nvPr/>
        </p:nvCxnSpPr>
        <p:spPr>
          <a:xfrm rot="10800000">
            <a:off x="2753275" y="3386400"/>
            <a:ext cx="1280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" name="Google Shape;204;p31"/>
          <p:cNvCxnSpPr/>
          <p:nvPr/>
        </p:nvCxnSpPr>
        <p:spPr>
          <a:xfrm rot="10800000">
            <a:off x="664300" y="4201400"/>
            <a:ext cx="1280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05" name="Google Shape;20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825" y="353417"/>
            <a:ext cx="3954900" cy="600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550" y="1124675"/>
            <a:ext cx="4217450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1"/>
          <p:cNvSpPr txBox="1"/>
          <p:nvPr/>
        </p:nvSpPr>
        <p:spPr>
          <a:xfrm>
            <a:off x="6287950" y="280425"/>
            <a:ext cx="1156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PAM</a:t>
            </a:r>
            <a:endParaRPr b="1" sz="3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31"/>
          <p:cNvSpPr txBox="1"/>
          <p:nvPr/>
        </p:nvSpPr>
        <p:spPr>
          <a:xfrm>
            <a:off x="4557600" y="1044100"/>
            <a:ext cx="1156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</a:t>
            </a:r>
            <a:r>
              <a:rPr b="1" lang="ru" sz="3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AM</a:t>
            </a:r>
            <a:endParaRPr b="1" sz="3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31"/>
          <p:cNvSpPr txBox="1"/>
          <p:nvPr/>
        </p:nvSpPr>
        <p:spPr>
          <a:xfrm>
            <a:off x="2677075" y="1755600"/>
            <a:ext cx="1596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</a:t>
            </a:r>
            <a:r>
              <a:rPr b="1" lang="ru" sz="3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AM</a:t>
            </a:r>
            <a:endParaRPr b="1" sz="3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1"/>
          <p:cNvSpPr txBox="1"/>
          <p:nvPr/>
        </p:nvSpPr>
        <p:spPr>
          <a:xfrm>
            <a:off x="573700" y="2663625"/>
            <a:ext cx="1280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SO</a:t>
            </a:r>
            <a:r>
              <a:rPr b="1" lang="ru" sz="3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</a:t>
            </a:r>
            <a:endParaRPr b="1" sz="3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31"/>
          <p:cNvSpPr txBox="1"/>
          <p:nvPr/>
        </p:nvSpPr>
        <p:spPr>
          <a:xfrm>
            <a:off x="6364150" y="1450325"/>
            <a:ext cx="1280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65.000</a:t>
            </a:r>
            <a:endParaRPr sz="1600">
              <a:solidFill>
                <a:srgbClr val="FF0000"/>
              </a:solidFill>
            </a:endParaRPr>
          </a:p>
        </p:txBody>
      </p:sp>
      <p:sp>
        <p:nvSpPr>
          <p:cNvPr id="212" name="Google Shape;212;p31"/>
          <p:cNvSpPr txBox="1"/>
          <p:nvPr/>
        </p:nvSpPr>
        <p:spPr>
          <a:xfrm>
            <a:off x="7349875" y="1450325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организаций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3" name="Google Shape;213;p31"/>
          <p:cNvSpPr txBox="1"/>
          <p:nvPr/>
        </p:nvSpPr>
        <p:spPr>
          <a:xfrm>
            <a:off x="6150725" y="1388825"/>
            <a:ext cx="406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~</a:t>
            </a:r>
            <a:endParaRPr b="1" sz="24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4" name="Google Shape;214;p31"/>
          <p:cNvSpPr txBox="1"/>
          <p:nvPr/>
        </p:nvSpPr>
        <p:spPr>
          <a:xfrm>
            <a:off x="4654663" y="2214350"/>
            <a:ext cx="1280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55.000</a:t>
            </a:r>
            <a:endParaRPr sz="1600">
              <a:solidFill>
                <a:srgbClr val="FF0000"/>
              </a:solidFill>
            </a:endParaRPr>
          </a:p>
        </p:txBody>
      </p:sp>
      <p:sp>
        <p:nvSpPr>
          <p:cNvPr id="215" name="Google Shape;215;p31"/>
          <p:cNvSpPr txBox="1"/>
          <p:nvPr/>
        </p:nvSpPr>
        <p:spPr>
          <a:xfrm>
            <a:off x="5564188" y="221435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организаций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p31"/>
          <p:cNvSpPr txBox="1"/>
          <p:nvPr/>
        </p:nvSpPr>
        <p:spPr>
          <a:xfrm>
            <a:off x="2926213" y="2919325"/>
            <a:ext cx="1280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15.000</a:t>
            </a:r>
            <a:endParaRPr sz="1600">
              <a:solidFill>
                <a:srgbClr val="FF0000"/>
              </a:solidFill>
            </a:endParaRPr>
          </a:p>
        </p:txBody>
      </p:sp>
      <p:sp>
        <p:nvSpPr>
          <p:cNvPr id="217" name="Google Shape;217;p31"/>
          <p:cNvSpPr txBox="1"/>
          <p:nvPr/>
        </p:nvSpPr>
        <p:spPr>
          <a:xfrm>
            <a:off x="3607138" y="2919325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организаций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1"/>
          <p:cNvSpPr txBox="1"/>
          <p:nvPr/>
        </p:nvSpPr>
        <p:spPr>
          <a:xfrm>
            <a:off x="2707875" y="2850025"/>
            <a:ext cx="406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~</a:t>
            </a:r>
            <a:endParaRPr b="1" sz="24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31"/>
          <p:cNvSpPr txBox="1"/>
          <p:nvPr/>
        </p:nvSpPr>
        <p:spPr>
          <a:xfrm>
            <a:off x="877688" y="3723613"/>
            <a:ext cx="1280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1.500</a:t>
            </a:r>
            <a:endParaRPr sz="1600">
              <a:solidFill>
                <a:srgbClr val="FF0000"/>
              </a:solidFill>
            </a:endParaRPr>
          </a:p>
        </p:txBody>
      </p:sp>
      <p:sp>
        <p:nvSpPr>
          <p:cNvPr id="220" name="Google Shape;220;p31"/>
          <p:cNvSpPr txBox="1"/>
          <p:nvPr/>
        </p:nvSpPr>
        <p:spPr>
          <a:xfrm>
            <a:off x="1406213" y="3723613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организаций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1"/>
          <p:cNvSpPr txBox="1"/>
          <p:nvPr/>
        </p:nvSpPr>
        <p:spPr>
          <a:xfrm>
            <a:off x="659350" y="3654313"/>
            <a:ext cx="406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~</a:t>
            </a:r>
            <a:endParaRPr b="1" sz="24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1"/>
          <p:cNvSpPr txBox="1"/>
          <p:nvPr/>
        </p:nvSpPr>
        <p:spPr>
          <a:xfrm>
            <a:off x="5841250" y="105275"/>
            <a:ext cx="244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потенциальный </a:t>
            </a:r>
            <a:r>
              <a:rPr lang="ru" sz="12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объем</a:t>
            </a:r>
            <a:r>
              <a:rPr lang="ru" sz="1200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 рынка</a:t>
            </a:r>
            <a:endParaRPr sz="1200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31"/>
          <p:cNvSpPr txBox="1"/>
          <p:nvPr/>
        </p:nvSpPr>
        <p:spPr>
          <a:xfrm>
            <a:off x="4311825" y="889300"/>
            <a:ext cx="244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общий </a:t>
            </a: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объем</a:t>
            </a: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 рынка</a:t>
            </a:r>
            <a:endParaRPr sz="12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1"/>
          <p:cNvSpPr txBox="1"/>
          <p:nvPr/>
        </p:nvSpPr>
        <p:spPr>
          <a:xfrm>
            <a:off x="2343475" y="1551825"/>
            <a:ext cx="244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доступный объем рынка</a:t>
            </a:r>
            <a:endParaRPr sz="12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5" name="Google Shape;225;p31"/>
          <p:cNvSpPr txBox="1"/>
          <p:nvPr/>
        </p:nvSpPr>
        <p:spPr>
          <a:xfrm>
            <a:off x="-18350" y="2469113"/>
            <a:ext cx="2780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реально достижимый объем рынка</a:t>
            </a:r>
            <a:endParaRPr sz="1200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6" name="Google Shape;226;p31"/>
          <p:cNvSpPr txBox="1"/>
          <p:nvPr/>
        </p:nvSpPr>
        <p:spPr>
          <a:xfrm>
            <a:off x="4444750" y="215407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~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2"/>
          <p:cNvSpPr/>
          <p:nvPr/>
        </p:nvSpPr>
        <p:spPr>
          <a:xfrm>
            <a:off x="401726" y="5146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2"/>
          <p:cNvSpPr txBox="1"/>
          <p:nvPr/>
        </p:nvSpPr>
        <p:spPr>
          <a:xfrm>
            <a:off x="5401162" y="2088600"/>
            <a:ext cx="3197100" cy="15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Наше приложение предлагает </a:t>
            </a: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расширенные функции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подстраивается под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различные </a:t>
            </a: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потребности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университетов и </a:t>
            </a:r>
            <a:r>
              <a:rPr b="1"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предоставляет активную поддержку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5" name="Google Shape;235;p32"/>
          <p:cNvSpPr txBox="1"/>
          <p:nvPr>
            <p:ph type="title"/>
          </p:nvPr>
        </p:nvSpPr>
        <p:spPr>
          <a:xfrm>
            <a:off x="401725" y="4801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6" name="Google Shape;236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0" name="Google Shape;24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730" y="1261200"/>
            <a:ext cx="4809527" cy="342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4982" y="1261200"/>
            <a:ext cx="72390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49526" y="1275488"/>
            <a:ext cx="2066925" cy="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3"/>
          <p:cNvSpPr txBox="1"/>
          <p:nvPr/>
        </p:nvSpPr>
        <p:spPr>
          <a:xfrm>
            <a:off x="488944" y="2345556"/>
            <a:ext cx="69366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Наше решение будет монетизироваться несколькими способами: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"/>
              <a:buChar char="★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Продажа системы (приложения или дополнения)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"/>
              <a:buChar char="★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Поддержка системы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"/>
              <a:buChar char="★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Реализация дополнительных индивидуальных функций</a:t>
            </a:r>
            <a:endParaRPr b="1" i="1" sz="1600">
              <a:solidFill>
                <a:srgbClr val="FD493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3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2" name="Google Shape;25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3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4"/>
          <p:cNvSpPr txBox="1"/>
          <p:nvPr>
            <p:ph type="title"/>
          </p:nvPr>
        </p:nvSpPr>
        <p:spPr>
          <a:xfrm>
            <a:off x="457192" y="1196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2" name="Google Shape;262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4" name="Google Shape;26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9763" y="-45725"/>
            <a:ext cx="237307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4"/>
          <p:cNvSpPr txBox="1"/>
          <p:nvPr>
            <p:ph idx="1" type="body"/>
          </p:nvPr>
        </p:nvSpPr>
        <p:spPr>
          <a:xfrm>
            <a:off x="457200" y="719900"/>
            <a:ext cx="4114800" cy="18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Char char="★"/>
            </a:pPr>
            <a:r>
              <a:rPr lang="ru" sz="1500"/>
              <a:t>Провели исследования рынка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★"/>
            </a:pPr>
            <a:r>
              <a:rPr lang="ru" sz="1500"/>
              <a:t>Проанализировали конкурентов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★"/>
            </a:pPr>
            <a:r>
              <a:rPr lang="ru" sz="1500"/>
              <a:t>Оценили востребованность решения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★"/>
            </a:pPr>
            <a:r>
              <a:rPr lang="ru" sz="1500"/>
              <a:t>Провели опросы среди организаций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★"/>
            </a:pPr>
            <a:r>
              <a:rPr lang="ru" sz="1500"/>
              <a:t>Визуализировали рынок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 sz="1500"/>
          </a:p>
        </p:txBody>
      </p:sp>
      <p:sp>
        <p:nvSpPr>
          <p:cNvPr id="266" name="Google Shape;266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4"/>
          <p:cNvSpPr txBox="1"/>
          <p:nvPr/>
        </p:nvSpPr>
        <p:spPr>
          <a:xfrm>
            <a:off x="457200" y="2057400"/>
            <a:ext cx="3000000" cy="17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aleway"/>
              <a:buChar char="★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Посчитали ценность для конечного пользователя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aleway"/>
              <a:buChar char="★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Связались с разработчиками приложения МойЧувГУ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aleway"/>
              <a:buChar char="★"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Макет приложения</a:t>
            </a:r>
            <a:endParaRPr/>
          </a:p>
        </p:txBody>
      </p:sp>
      <p:pic>
        <p:nvPicPr>
          <p:cNvPr id="269" name="Google Shape;26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6674" y="1885910"/>
            <a:ext cx="2373050" cy="321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5"/>
          <p:cNvSpPr txBox="1"/>
          <p:nvPr>
            <p:ph type="title"/>
          </p:nvPr>
        </p:nvSpPr>
        <p:spPr>
          <a:xfrm>
            <a:off x="667892" y="293456"/>
            <a:ext cx="46557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900">
                <a:solidFill>
                  <a:schemeClr val="dk1"/>
                </a:solidFill>
              </a:rPr>
              <a:t>КОМАНДА СТАРТАПА</a:t>
            </a:r>
            <a:endParaRPr sz="2900">
              <a:solidFill>
                <a:schemeClr val="dk1"/>
              </a:solidFill>
            </a:endParaRPr>
          </a:p>
        </p:txBody>
      </p:sp>
      <p:graphicFrame>
        <p:nvGraphicFramePr>
          <p:cNvPr id="275" name="Google Shape;275;p35"/>
          <p:cNvGraphicFramePr/>
          <p:nvPr/>
        </p:nvGraphicFramePr>
        <p:xfrm>
          <a:off x="804485" y="924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{7FA4FAB6-0CF4-4F40-B164-0BB18429B6A8}</a:tableStyleId>
              </a:tblPr>
              <a:tblGrid>
                <a:gridCol w="2511675"/>
                <a:gridCol w="2511675"/>
                <a:gridCol w="2511675"/>
              </a:tblGrid>
              <a:tr h="322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22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Егоров Артем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https://t.me/qq_00022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Цветков Сергей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https://t.me/zips17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2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Николаева Евгения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https://t.me/evanikolaeva19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Булкина Анна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https://t.me/Ihopeicangothrowit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Никитин Эдуард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https://t.me/akula99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2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Галкина Анастасия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https://t.me/oransi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2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Трынова Юлия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https://t.me/iula_kebab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Смертин Борис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https://t.me/sellpin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14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Иванов Алексей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https://t.me/chelovekskimchi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Андреев Руслан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https://t.me/railand82</a:t>
                      </a:r>
                      <a:endParaRPr sz="10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87" name="Google Shape;287;p36"/>
          <p:cNvSpPr txBox="1"/>
          <p:nvPr>
            <p:ph idx="1" type="body"/>
          </p:nvPr>
        </p:nvSpPr>
        <p:spPr>
          <a:xfrm>
            <a:off x="456825" y="1433725"/>
            <a:ext cx="7973700" cy="19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●"/>
            </a:pPr>
            <a:r>
              <a:rPr lang="ru" sz="2000">
                <a:solidFill>
                  <a:srgbClr val="132C40"/>
                </a:solidFill>
              </a:rPr>
              <a:t>Планы развития</a:t>
            </a:r>
            <a:r>
              <a:rPr lang="ru" sz="2000">
                <a:solidFill>
                  <a:srgbClr val="132C40"/>
                </a:solidFill>
              </a:rPr>
              <a:t>, основные укрупненные задачи</a:t>
            </a:r>
            <a:endParaRPr sz="20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ru" sz="1700">
                <a:solidFill>
                  <a:srgbClr val="132C40"/>
                </a:solidFill>
              </a:rPr>
              <a:t>Доработать </a:t>
            </a:r>
            <a:r>
              <a:rPr lang="ru" sz="1700">
                <a:solidFill>
                  <a:srgbClr val="132C40"/>
                </a:solidFill>
              </a:rPr>
              <a:t>технические требования и функционал приложения</a:t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AutoNum type="arabicParenR"/>
            </a:pPr>
            <a:r>
              <a:rPr lang="ru" sz="1700">
                <a:solidFill>
                  <a:srgbClr val="132C40"/>
                </a:solidFill>
              </a:rPr>
              <a:t>Начать разработку BackEnd части приложения совместно с разработчиками МойЧувГУ</a:t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AutoNum type="arabicParenR"/>
            </a:pPr>
            <a:r>
              <a:rPr lang="ru" sz="1700">
                <a:solidFill>
                  <a:srgbClr val="132C40"/>
                </a:solidFill>
              </a:rPr>
              <a:t>Релиз приложения (системы)</a:t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AutoNum type="arabicParenR"/>
            </a:pPr>
            <a:r>
              <a:rPr lang="ru" sz="1700">
                <a:solidFill>
                  <a:srgbClr val="132C40"/>
                </a:solidFill>
              </a:rPr>
              <a:t>Получить отзыв об использовании готового приложения</a:t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AutoNum type="arabicParenR"/>
            </a:pPr>
            <a:r>
              <a:rPr lang="ru" sz="1700">
                <a:solidFill>
                  <a:srgbClr val="132C40"/>
                </a:solidFill>
              </a:rPr>
              <a:t>Продвижение проекта за счет рекламы и успешной реализации</a:t>
            </a:r>
            <a:endParaRPr sz="1700">
              <a:solidFill>
                <a:srgbClr val="132C40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AutoNum type="arabicParenR"/>
            </a:pPr>
            <a:r>
              <a:rPr lang="ru" sz="1700">
                <a:solidFill>
                  <a:srgbClr val="132C40"/>
                </a:solidFill>
              </a:rPr>
              <a:t>Поиск клиентов, нуждающихся в нашем решении</a:t>
            </a:r>
            <a:endParaRPr sz="17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288" name="Google Shape;288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01" name="Google Shape;301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700">
                <a:solidFill>
                  <a:srgbClr val="132C40"/>
                </a:solidFill>
              </a:rPr>
              <a:t>telegram:</a:t>
            </a:r>
            <a:endParaRPr sz="17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700">
                <a:solidFill>
                  <a:srgbClr val="132C40"/>
                </a:solidFill>
              </a:rPr>
              <a:t>@qq_00022</a:t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302" name="Google Shape;302;p37"/>
          <p:cNvSpPr txBox="1"/>
          <p:nvPr>
            <p:ph idx="1" type="body"/>
          </p:nvPr>
        </p:nvSpPr>
        <p:spPr>
          <a:xfrm>
            <a:off x="2081197" y="2454593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700">
                <a:solidFill>
                  <a:srgbClr val="132C40"/>
                </a:solidFill>
              </a:rPr>
              <a:t>e4g51@mail.ru	</a:t>
            </a:r>
            <a:endParaRPr sz="17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700">
                <a:solidFill>
                  <a:srgbClr val="132C40"/>
                </a:solidFill>
              </a:rPr>
              <a:t>+7 917 077-48-98</a:t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303" name="Google Shape;303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6" name="Google Shape;30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37"/>
          <p:cNvSpPr txBox="1"/>
          <p:nvPr/>
        </p:nvSpPr>
        <p:spPr>
          <a:xfrm>
            <a:off x="1808625" y="1060750"/>
            <a:ext cx="29916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2" name="Google Shape;31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2" y="2454588"/>
            <a:ext cx="1815249" cy="2149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