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</p:sldMasterIdLst>
  <p:sldIdLst>
    <p:sldId id="256" r:id="rId2"/>
    <p:sldId id="271" r:id="rId3"/>
    <p:sldId id="272" r:id="rId4"/>
    <p:sldId id="258" r:id="rId5"/>
    <p:sldId id="259" r:id="rId6"/>
    <p:sldId id="273" r:id="rId7"/>
    <p:sldId id="274" r:id="rId8"/>
    <p:sldId id="270" r:id="rId9"/>
    <p:sldId id="261" r:id="rId10"/>
    <p:sldId id="276" r:id="rId11"/>
    <p:sldId id="301" r:id="rId12"/>
    <p:sldId id="303" r:id="rId13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ергей Григорьев" initials="СГ" lastIdx="1" clrIdx="0">
    <p:extLst>
      <p:ext uri="{19B8F6BF-5375-455C-9EA6-DF929625EA0E}">
        <p15:presenceInfo xmlns:p15="http://schemas.microsoft.com/office/powerpoint/2012/main" userId="6754aaeee6803a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49" autoAdjust="0"/>
  </p:normalViewPr>
  <p:slideViewPr>
    <p:cSldViewPr snapToGrid="0">
      <p:cViewPr varScale="1">
        <p:scale>
          <a:sx n="86" d="100"/>
          <a:sy n="86" d="100"/>
        </p:scale>
        <p:origin x="13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2T13:07:48.043" idx="1">
    <p:pos x="5202" y="4192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357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2152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9038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8549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91681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37010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43769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188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177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6229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5579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3913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76650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4419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4063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6421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19313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1036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8200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159" y="300663"/>
            <a:ext cx="2718636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16408" y="277694"/>
            <a:ext cx="870612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32621" y="136749"/>
            <a:ext cx="743916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888" y="963084"/>
            <a:ext cx="4430623" cy="688378"/>
          </a:xfrm>
          <a:prstGeom prst="rect">
            <a:avLst/>
          </a:prstGeom>
        </p:spPr>
        <p:txBody>
          <a:bodyPr lIns="0" tIns="0" rIns="0" bIns="0"/>
          <a:lstStyle>
            <a:lvl1pPr marL="7220" indent="0">
              <a:buNone/>
              <a:tabLst/>
              <a:defRPr sz="1273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8" y="312349"/>
            <a:ext cx="4430623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6888" y="4401103"/>
            <a:ext cx="1880556" cy="1274618"/>
          </a:xfrm>
          <a:prstGeom prst="rect">
            <a:avLst/>
          </a:prstGeom>
        </p:spPr>
        <p:txBody>
          <a:bodyPr lIns="0" tIns="0" rIns="0" bIns="0"/>
          <a:lstStyle>
            <a:lvl1pPr marL="7220" indent="0">
              <a:buNone/>
              <a:tabLst/>
              <a:defRPr sz="91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7234" y="2393757"/>
            <a:ext cx="97331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1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888" y="4013175"/>
            <a:ext cx="1880556" cy="266007"/>
          </a:xfrm>
          <a:prstGeom prst="rect">
            <a:avLst/>
          </a:prstGeom>
        </p:spPr>
        <p:txBody>
          <a:bodyPr lIns="0" tIns="0" rIns="0" bIns="0"/>
          <a:lstStyle>
            <a:lvl1pPr marL="7220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67136" y="4401103"/>
            <a:ext cx="1880556" cy="1274618"/>
          </a:xfrm>
          <a:prstGeom prst="rect">
            <a:avLst/>
          </a:prstGeom>
        </p:spPr>
        <p:txBody>
          <a:bodyPr lIns="0" tIns="0" rIns="0" bIns="0"/>
          <a:lstStyle>
            <a:lvl1pPr marL="7220" indent="0">
              <a:buNone/>
              <a:tabLst/>
              <a:defRPr sz="91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567483" y="2393757"/>
            <a:ext cx="97331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1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67136" y="4013175"/>
            <a:ext cx="1880556" cy="266007"/>
          </a:xfrm>
          <a:prstGeom prst="rect">
            <a:avLst/>
          </a:prstGeom>
        </p:spPr>
        <p:txBody>
          <a:bodyPr lIns="0" tIns="0" rIns="0" bIns="0"/>
          <a:lstStyle>
            <a:lvl1pPr marL="7220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27385" y="4401103"/>
            <a:ext cx="1880556" cy="1274618"/>
          </a:xfrm>
          <a:prstGeom prst="rect">
            <a:avLst/>
          </a:prstGeom>
        </p:spPr>
        <p:txBody>
          <a:bodyPr lIns="0" tIns="0" rIns="0" bIns="0"/>
          <a:lstStyle>
            <a:lvl1pPr marL="7220" indent="0">
              <a:buNone/>
              <a:tabLst/>
              <a:defRPr sz="91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727731" y="2393757"/>
            <a:ext cx="97331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1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27385" y="4013175"/>
            <a:ext cx="1880556" cy="266007"/>
          </a:xfrm>
          <a:prstGeom prst="rect">
            <a:avLst/>
          </a:prstGeom>
        </p:spPr>
        <p:txBody>
          <a:bodyPr lIns="0" tIns="0" rIns="0" bIns="0"/>
          <a:lstStyle>
            <a:lvl1pPr marL="7220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87633" y="4401103"/>
            <a:ext cx="1880556" cy="1274618"/>
          </a:xfrm>
          <a:prstGeom prst="rect">
            <a:avLst/>
          </a:prstGeom>
        </p:spPr>
        <p:txBody>
          <a:bodyPr lIns="0" tIns="0" rIns="0" bIns="0"/>
          <a:lstStyle>
            <a:lvl1pPr marL="7220" indent="0">
              <a:buNone/>
              <a:tabLst/>
              <a:defRPr sz="91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887979" y="2393757"/>
            <a:ext cx="97331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1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7633" y="4013175"/>
            <a:ext cx="1880556" cy="266007"/>
          </a:xfrm>
          <a:prstGeom prst="rect">
            <a:avLst/>
          </a:prstGeom>
        </p:spPr>
        <p:txBody>
          <a:bodyPr lIns="0" tIns="0" rIns="0" bIns="0"/>
          <a:lstStyle>
            <a:lvl1pPr marL="7220" indent="0">
              <a:buNone/>
              <a:tabLst/>
              <a:defRPr sz="1273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781760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7473" y="-2278910"/>
            <a:ext cx="7025031" cy="8766138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6662512" y="6521037"/>
            <a:ext cx="2103120" cy="239981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17316" y="277694"/>
            <a:ext cx="2914247" cy="342199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260" y="3590155"/>
            <a:ext cx="6858000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092"/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260" y="2104159"/>
            <a:ext cx="7886195" cy="13248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183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412260" y="6521037"/>
            <a:ext cx="2926080" cy="239981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2261" y="432762"/>
            <a:ext cx="1445307" cy="71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5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3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fld id="{563CD3C4-1C77-46CD-8328-2D95CB6AD5B8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24.11.2023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24399CD2-A8FF-4850-B574-894D340851F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20471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Рисунок 8"/>
          <p:cNvPicPr/>
          <p:nvPr/>
        </p:nvPicPr>
        <p:blipFill>
          <a:blip r:embed="rId2"/>
          <a:srcRect r="59678"/>
          <a:stretch/>
        </p:blipFill>
        <p:spPr>
          <a:xfrm>
            <a:off x="5846400" y="742320"/>
            <a:ext cx="3304080" cy="6151680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303" name="CustomShape 1"/>
          <p:cNvSpPr/>
          <p:nvPr/>
        </p:nvSpPr>
        <p:spPr>
          <a:xfrm>
            <a:off x="5620680" y="25560"/>
            <a:ext cx="3529800" cy="685764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4" name="CustomShape 2"/>
          <p:cNvSpPr/>
          <p:nvPr/>
        </p:nvSpPr>
        <p:spPr>
          <a:xfrm>
            <a:off x="311654" y="1654614"/>
            <a:ext cx="8982709" cy="35995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Культурно-туристический центр </a:t>
            </a: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“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Казачий хутор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”</a:t>
            </a:r>
            <a:r>
              <a:rPr lang="ru-RU" sz="3200" b="1" dirty="0"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 </a:t>
            </a:r>
          </a:p>
          <a:p>
            <a:pPr algn="ctr"/>
            <a:endParaRPr lang="ru-RU" sz="3200" b="1" spc="-1" dirty="0">
              <a:latin typeface="Verdana"/>
              <a:ea typeface="Verdana"/>
            </a:endParaRPr>
          </a:p>
          <a:p>
            <a:endParaRPr lang="ru-RU" sz="2400" b="1" dirty="0">
              <a:solidFill>
                <a:schemeClr val="bg1"/>
              </a:solidFill>
            </a:endParaRPr>
          </a:p>
          <a:p>
            <a:endParaRPr lang="ru-RU" sz="2400" b="1" dirty="0">
              <a:solidFill>
                <a:schemeClr val="bg1"/>
              </a:solidFill>
            </a:endParaRPr>
          </a:p>
          <a:p>
            <a:endParaRPr lang="ru-RU" sz="24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Молчанова А.В и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Турусбеков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Е.П.</a:t>
            </a:r>
          </a:p>
          <a:p>
            <a:r>
              <a:rPr lang="ru-RU" sz="2000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        Район: г. Анапа, Анапский район</a:t>
            </a:r>
            <a:endParaRPr lang="ru-RU" sz="20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CustomShape 3"/>
          <p:cNvSpPr/>
          <p:nvPr/>
        </p:nvSpPr>
        <p:spPr>
          <a:xfrm>
            <a:off x="3669840" y="6140520"/>
            <a:ext cx="180396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Verdana"/>
                <a:ea typeface="Verdana"/>
              </a:rPr>
              <a:t>Кемерово 2023</a:t>
            </a:r>
            <a:endParaRPr lang="ru-RU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BB0609-7217-4380-812B-0396F1C55993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029810" y="460139"/>
            <a:ext cx="7297444" cy="296886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Создание культурно-исторического пространства для знакомства с казачьим бытом на Кубани, его культуры и истории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0CB55-0298-4A7B-9D79-B1507804E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80" y="265803"/>
            <a:ext cx="8229240" cy="114264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5F3769-09BE-417F-878C-377CB8D59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942" y="4165966"/>
            <a:ext cx="3240530" cy="25580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434C13-7A49-474D-8A42-DA97A5EF1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85" y="3103382"/>
            <a:ext cx="3471895" cy="28165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3B33C8-87A4-46D8-BCB8-345339E8F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920" y="3103382"/>
            <a:ext cx="3675720" cy="28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09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E3D60D-F81F-4A73-A311-0DD4A171136D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54855" y="363985"/>
            <a:ext cx="8229240" cy="1230361"/>
          </a:xfrm>
        </p:spPr>
        <p:txBody>
          <a:bodyPr/>
          <a:lstStyle/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890FF-5C80-4F4D-9BE6-887187367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49910"/>
            <a:ext cx="8229240" cy="467409"/>
          </a:xfrm>
        </p:spPr>
        <p:txBody>
          <a:bodyPr/>
          <a:lstStyle/>
          <a:p>
            <a:pPr algn="ctr"/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EE62394-1206-4DEA-9E8D-CCE09237AA90}"/>
              </a:ext>
            </a:extLst>
          </p:cNvPr>
          <p:cNvSpPr/>
          <p:nvPr/>
        </p:nvSpPr>
        <p:spPr>
          <a:xfrm>
            <a:off x="967666" y="0"/>
            <a:ext cx="7718774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  <a:p>
            <a:pPr algn="ctr"/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Отсутствие достаточного количества культурно исторических организаций и учреждений для ознакомления с культурой и историей казачьего быта.</a:t>
            </a: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Необходимость вовлечение детей и молодёжи в патриотическое движение и воспитание.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Необходимость качественного  семейного времяпровождения на отдыхе и в повседневной жизни.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Необходимость разработки проектов направленных на работу с людьми с ОВЗ.</a:t>
            </a: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проектов направленных на популяризацию спорта и здорового  образа жизни 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альтернативы в Анапском районе нет!</a:t>
            </a:r>
          </a:p>
        </p:txBody>
      </p:sp>
    </p:spTree>
    <p:extLst>
      <p:ext uri="{BB962C8B-B14F-4D97-AF65-F5344CB8AC3E}">
        <p14:creationId xmlns:p14="http://schemas.microsoft.com/office/powerpoint/2010/main" val="2899461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ustomShape 2"/>
          <p:cNvSpPr/>
          <p:nvPr/>
        </p:nvSpPr>
        <p:spPr>
          <a:xfrm>
            <a:off x="173880" y="263160"/>
            <a:ext cx="90000" cy="1212120"/>
          </a:xfrm>
          <a:prstGeom prst="rect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0" name="CustomShape 3"/>
          <p:cNvSpPr/>
          <p:nvPr/>
        </p:nvSpPr>
        <p:spPr>
          <a:xfrm>
            <a:off x="592284" y="0"/>
            <a:ext cx="748584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sz="2800" b="0" strike="noStrike" spc="-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395" y="291660"/>
            <a:ext cx="2960374" cy="17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296606" y="446073"/>
            <a:ext cx="4752663" cy="1771834"/>
          </a:xfrm>
        </p:spPr>
        <p:txBody>
          <a:bodyPr/>
          <a:lstStyle/>
          <a:p>
            <a:pPr marL="0" indent="0">
              <a:buNone/>
            </a:pPr>
            <a:r>
              <a:rPr lang="ru-RU" sz="2000" b="1" spc="-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D569F096-0759-45E7-B7B3-4CB438B1FC63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485678"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65C550-B197-41FD-9D04-D4B2A52BEAFE}"/>
              </a:ext>
            </a:extLst>
          </p:cNvPr>
          <p:cNvSpPr/>
          <p:nvPr/>
        </p:nvSpPr>
        <p:spPr>
          <a:xfrm>
            <a:off x="935798" y="754283"/>
            <a:ext cx="531408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Создание вовлечение условий для патриотического воспитания в различных формах работы (экскурсии, постановка шоу, обучение, мастер классы).</a:t>
            </a:r>
          </a:p>
          <a:p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E9576F8-2681-404D-BF9A-9D4F62018428}"/>
              </a:ext>
            </a:extLst>
          </p:cNvPr>
          <p:cNvSpPr/>
          <p:nvPr/>
        </p:nvSpPr>
        <p:spPr>
          <a:xfrm>
            <a:off x="862955" y="2063494"/>
            <a:ext cx="741808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предпринимательства, развитие экономики и социальных проектов района.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Создание различных форм досуговой деятельности, считывающие интересы жителей района (фотосессии с лошадьми, зрелищное шоу, школа верховой езды).</a:t>
            </a: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Создание различных форм работ (иппотерапия, живое общение с лошадьми)</a:t>
            </a: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Создание школа верховой езды для популяризации здорового образа жизни населения и знакомства казачьего стиля верховой езды.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CustomShape 1"/>
          <p:cNvSpPr/>
          <p:nvPr/>
        </p:nvSpPr>
        <p:spPr>
          <a:xfrm>
            <a:off x="173880" y="263160"/>
            <a:ext cx="90000" cy="1212120"/>
          </a:xfrm>
          <a:prstGeom prst="rect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8" name="CustomShape 2"/>
          <p:cNvSpPr/>
          <p:nvPr/>
        </p:nvSpPr>
        <p:spPr>
          <a:xfrm>
            <a:off x="608125" y="61926"/>
            <a:ext cx="748584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  <a:r>
              <a:rPr lang="ru-RU" sz="2800" b="1" strike="noStrike" spc="-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30" name="CustomShape 3"/>
          <p:cNvSpPr/>
          <p:nvPr/>
        </p:nvSpPr>
        <p:spPr>
          <a:xfrm>
            <a:off x="116640" y="-144360"/>
            <a:ext cx="22824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1" name="CustomShape 4"/>
          <p:cNvSpPr/>
          <p:nvPr/>
        </p:nvSpPr>
        <p:spPr>
          <a:xfrm>
            <a:off x="231120" y="7920"/>
            <a:ext cx="22824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2" name="CustomShape 5"/>
          <p:cNvSpPr/>
          <p:nvPr/>
        </p:nvSpPr>
        <p:spPr>
          <a:xfrm>
            <a:off x="345240" y="160200"/>
            <a:ext cx="22824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 useBgFill="1">
        <p:nvSpPr>
          <p:cNvPr id="10" name="CustomShape 3">
            <a:extLst>
              <a:ext uri="{FF2B5EF4-FFF2-40B4-BE49-F238E27FC236}">
                <a16:creationId xmlns:a16="http://schemas.microsoft.com/office/drawing/2014/main" id="{0C84EFCD-3D58-403B-A398-6AC23389BCFF}"/>
              </a:ext>
            </a:extLst>
          </p:cNvPr>
          <p:cNvSpPr/>
          <p:nvPr/>
        </p:nvSpPr>
        <p:spPr>
          <a:xfrm>
            <a:off x="386878" y="814691"/>
            <a:ext cx="8592120" cy="347642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BA302E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                             </a:t>
            </a:r>
          </a:p>
          <a:p>
            <a:pPr>
              <a:lnSpc>
                <a:spcPct val="100000"/>
              </a:lnSpc>
            </a:pPr>
            <a:r>
              <a:rPr lang="ru-RU" sz="2000" b="1" strike="noStrike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Рынок сбыта: </a:t>
            </a:r>
            <a:r>
              <a:rPr lang="ru-RU" sz="2000" strike="noStrike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массовый</a:t>
            </a:r>
            <a:r>
              <a:rPr lang="ru-RU" sz="2000" b="1" strike="noStrike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b="1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Потребитель: </a:t>
            </a:r>
            <a:r>
              <a:rPr lang="ru-RU" sz="2000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до 5 млн туристов посещают г. Анапа и Анапский район, физические </a:t>
            </a:r>
            <a:r>
              <a:rPr lang="ru-RU" sz="200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которые хотят</a:t>
            </a:r>
            <a:r>
              <a:rPr lang="en-US" sz="200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 провести своё время</a:t>
            </a:r>
            <a:r>
              <a:rPr lang="ru-RU" sz="200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насладиться красочным шоу на конной арене, обучиться верховой езде, заказать фотосессию</a:t>
            </a: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лошадьми,</a:t>
            </a:r>
            <a:r>
              <a:rPr lang="ru-RU" sz="200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поучаствовать в интересных мастер классах.</a:t>
            </a:r>
            <a:endParaRPr lang="ru-RU" sz="2000" b="1" strike="noStrike" spc="-1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000" b="1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Прямые Конкуренты: </a:t>
            </a:r>
            <a:r>
              <a:rPr lang="ru-RU" sz="2000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ш</a:t>
            </a: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оу </a:t>
            </a:r>
            <a:r>
              <a:rPr lang="en-US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Рыцарские турниры</a:t>
            </a:r>
            <a:r>
              <a:rPr lang="en-US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(не развито в зимний период, нет патриотизма, нет социальной помощи)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КТК </a:t>
            </a:r>
            <a:r>
              <a:rPr lang="en-US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</a:t>
            </a:r>
            <a:r>
              <a:rPr lang="en-US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(находится в другом городе, туда не поедут жители Анапского района).</a:t>
            </a:r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endParaRPr lang="ru-RU" sz="2000" spc="-1" dirty="0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" name="CustomShape 3">
            <a:extLst>
              <a:ext uri="{FF2B5EF4-FFF2-40B4-BE49-F238E27FC236}">
                <a16:creationId xmlns:a16="http://schemas.microsoft.com/office/drawing/2014/main" id="{B2E5A208-F677-48CA-AC99-E6BB0D5E0613}"/>
              </a:ext>
            </a:extLst>
          </p:cNvPr>
          <p:cNvSpPr/>
          <p:nvPr/>
        </p:nvSpPr>
        <p:spPr>
          <a:xfrm>
            <a:off x="1050035" y="4291112"/>
            <a:ext cx="7043930" cy="22453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endParaRPr lang="ru-RU" sz="2000" b="1" spc="-1" dirty="0">
              <a:solidFill>
                <a:srgbClr val="C00000"/>
              </a:solidFill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Косвенные конкуренты: </a:t>
            </a:r>
            <a:r>
              <a:rPr lang="ru-RU" sz="2000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дельфинарий, шоу </a:t>
            </a:r>
            <a:r>
              <a:rPr lang="en-US" sz="2000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“</a:t>
            </a:r>
            <a:r>
              <a:rPr lang="ru-RU" sz="2000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Африканская деревня</a:t>
            </a:r>
            <a:r>
              <a:rPr lang="en-US" sz="2000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”</a:t>
            </a:r>
            <a:r>
              <a:rPr lang="ru-RU" sz="2000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, квадроциклы, конные прогулки, летний шапито.</a:t>
            </a:r>
            <a:endParaRPr lang="ru-RU" sz="2000" spc="-1" dirty="0">
              <a:solidFill>
                <a:srgbClr val="C00000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Ценовой сегмент:</a:t>
            </a:r>
            <a:r>
              <a:rPr lang="ru-RU" sz="2000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до 1000 рублей</a:t>
            </a:r>
            <a:endParaRPr lang="ru-RU" sz="2000" strike="noStrike" spc="-1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Реклама: </a:t>
            </a:r>
            <a:r>
              <a:rPr lang="ru-RU" sz="20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Собственный сайт, реклама  в интернете, аккаунт в социальных сетях, реклама в тур. агентстве, рекламные баннеры.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52F5FB-73D0-45E6-BB03-B446DBF30D0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57200" y="887767"/>
            <a:ext cx="8229240" cy="1606858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6229F-24F4-45D0-971A-94D1820BE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9304"/>
            <a:ext cx="8229240" cy="114264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C8B74E4-7544-4451-959E-57FE1F23E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96324"/>
              </p:ext>
            </p:extLst>
          </p:nvPr>
        </p:nvGraphicFramePr>
        <p:xfrm>
          <a:off x="780876" y="1053336"/>
          <a:ext cx="7905564" cy="4614421"/>
        </p:xfrm>
        <a:graphic>
          <a:graphicData uri="http://schemas.openxmlformats.org/drawingml/2006/table">
            <a:tbl>
              <a:tblPr firstRow="1" firstCol="1" bandRow="1"/>
              <a:tblGrid>
                <a:gridCol w="2176005">
                  <a:extLst>
                    <a:ext uri="{9D8B030D-6E8A-4147-A177-3AD203B41FA5}">
                      <a16:colId xmlns:a16="http://schemas.microsoft.com/office/drawing/2014/main" val="776836478"/>
                    </a:ext>
                  </a:extLst>
                </a:gridCol>
                <a:gridCol w="2167230">
                  <a:extLst>
                    <a:ext uri="{9D8B030D-6E8A-4147-A177-3AD203B41FA5}">
                      <a16:colId xmlns:a16="http://schemas.microsoft.com/office/drawing/2014/main" val="4083327241"/>
                    </a:ext>
                  </a:extLst>
                </a:gridCol>
                <a:gridCol w="2632263">
                  <a:extLst>
                    <a:ext uri="{9D8B030D-6E8A-4147-A177-3AD203B41FA5}">
                      <a16:colId xmlns:a16="http://schemas.microsoft.com/office/drawing/2014/main" val="3592523924"/>
                    </a:ext>
                  </a:extLst>
                </a:gridCol>
                <a:gridCol w="930066">
                  <a:extLst>
                    <a:ext uri="{9D8B030D-6E8A-4147-A177-3AD203B41FA5}">
                      <a16:colId xmlns:a16="http://schemas.microsoft.com/office/drawing/2014/main" val="2214289892"/>
                    </a:ext>
                  </a:extLst>
                </a:gridCol>
              </a:tblGrid>
              <a:tr h="4705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направления деятельности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Предлагаемые преимущества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Сегменты клиентов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8090862"/>
                  </a:ext>
                </a:extLst>
              </a:tr>
              <a:tr h="105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шоу, мастер классы, конная школа, экскурсии, фотосессии, субаренда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Субарендаторы, фотографы, специалисты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Различные формы и виды работы, профессиональная команда (артисты, тренеры, танцоры), сценарий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Сектор В2С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904931"/>
                  </a:ext>
                </a:extLst>
              </a:tr>
              <a:tr h="315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Потоки выручки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Структура расходов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Основные ресурсы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969873"/>
                  </a:ext>
                </a:extLst>
              </a:tr>
              <a:tr h="2218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Собственный сайт, прямые продажи, работа с турфирмами, с детскими лагерями, реализация субаренды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Расходные материалы, аренда земли, зп сотрудникам, оборудование, маркетинг, налоги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Арена, производственное поле, работники, оборудование и разработанный сценарий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937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135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6A74CD-14B4-497C-9EC6-399BC408D6E4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39625" y="1003770"/>
            <a:ext cx="8522563" cy="573497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Срок окупаемости проекта 3 года</a:t>
            </a: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1"/>
              </a:spcBef>
              <a:buNone/>
            </a:pPr>
            <a:endParaRPr lang="ru-RU" sz="1800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76331-1063-4A5D-AAA4-B51DB1C48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21942"/>
            <a:ext cx="8229240" cy="114264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 проекта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FD6C052B-F190-4CDF-AED6-521BA7E83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578416"/>
              </p:ext>
            </p:extLst>
          </p:nvPr>
        </p:nvGraphicFramePr>
        <p:xfrm>
          <a:off x="825261" y="906092"/>
          <a:ext cx="8007840" cy="4948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6236">
                  <a:extLst>
                    <a:ext uri="{9D8B030D-6E8A-4147-A177-3AD203B41FA5}">
                      <a16:colId xmlns:a16="http://schemas.microsoft.com/office/drawing/2014/main" val="2380128421"/>
                    </a:ext>
                  </a:extLst>
                </a:gridCol>
                <a:gridCol w="4101604">
                  <a:extLst>
                    <a:ext uri="{9D8B030D-6E8A-4147-A177-3AD203B41FA5}">
                      <a16:colId xmlns:a16="http://schemas.microsoft.com/office/drawing/2014/main" val="6889804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491909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вложения 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899009"/>
                  </a:ext>
                </a:extLst>
              </a:tr>
              <a:tr h="462389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Займы в “Мой Бизнес”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80480"/>
                  </a:ext>
                </a:extLst>
              </a:tr>
              <a:tr h="462389">
                <a:tc>
                  <a:txBody>
                    <a:bodyPr/>
                    <a:lstStyle/>
                    <a:p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Минимальные инвестиции проекта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922987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Конюшня и арена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507153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Инвентарь для лошадей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722510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Лошади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206984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средства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856064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Расходные материалы 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086745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Костюмы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41736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Зарплата со соц. взносами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532041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Постоянные издержки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15677"/>
                  </a:ext>
                </a:extLst>
              </a:tr>
              <a:tr h="34001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земли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43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983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CustomShape 1"/>
          <p:cNvSpPr/>
          <p:nvPr/>
        </p:nvSpPr>
        <p:spPr>
          <a:xfrm>
            <a:off x="90540" y="92204"/>
            <a:ext cx="45719" cy="606060"/>
          </a:xfrm>
          <a:prstGeom prst="rect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5" name="CustomShape 3"/>
          <p:cNvSpPr/>
          <p:nvPr/>
        </p:nvSpPr>
        <p:spPr>
          <a:xfrm>
            <a:off x="113399" y="68998"/>
            <a:ext cx="9397356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РАСЧЁТ ФИНАНСОВЫХ РЕЗУЛЬТАТОВ</a:t>
            </a:r>
            <a:endParaRPr lang="ru-RU" sz="2800" b="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159812"/>
              </p:ext>
            </p:extLst>
          </p:nvPr>
        </p:nvGraphicFramePr>
        <p:xfrm>
          <a:off x="193083" y="698264"/>
          <a:ext cx="8757834" cy="5710447"/>
        </p:xfrm>
        <a:graphic>
          <a:graphicData uri="http://schemas.openxmlformats.org/drawingml/2006/table">
            <a:tbl>
              <a:tblPr/>
              <a:tblGrid>
                <a:gridCol w="3547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6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1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1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1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13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21637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ОТЧЕТ О ФИНАНСОВЫХ РЕЗУЛЬТАТАХ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2024 г.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2025 г.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2026 г.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2027 г.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2028 г.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Выручка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22 410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23 300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24 218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25 184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26 180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Себестоимость: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сырье и материалы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1 600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1 664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1 729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1 798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1 869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производственный персонал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1 352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1 406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1 461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1 519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1 579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прочие производственные расходы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370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385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400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416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432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Валовая прибыль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19 088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19 846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20 628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21 451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22 299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8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Административный и коммерческий персонал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8623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12 732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13 234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13 762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14 306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Коммерческие расходы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700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728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756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787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818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Налоги и сборы (на имущество)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5002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EBITDA (прибыль до вычета процентов, налога на прибыль и амортизации активов)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5 560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5 781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6 009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6 249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6 497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Амортизация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583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583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583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583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583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Проценты к уплате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680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510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340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170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-  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58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Прибыль (убыток) от операционной деятельности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4 297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4 688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5 086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5 496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5 913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Прибыль до налогообложения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4 297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4 688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5 086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5 496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5 913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358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Начисленный налог с дохода минус расходы (ЕСХН)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224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234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254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275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296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1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Чистая прибыль (убыток)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3 500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3 829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4 154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4 488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4 829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358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Нераспределенная чистая прибыль за период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тыс. руб.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3 500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3 829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4 154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4 488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4 829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358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Нераспределенная чистая прибыль нарастающим итогом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3 500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7 329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11 482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15 970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20 799   </a:t>
                      </a:r>
                    </a:p>
                  </a:txBody>
                  <a:tcPr marL="7417" marR="7417" marT="7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8320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CustomShape 1"/>
          <p:cNvSpPr/>
          <p:nvPr/>
        </p:nvSpPr>
        <p:spPr>
          <a:xfrm>
            <a:off x="173880" y="263160"/>
            <a:ext cx="90000" cy="1212120"/>
          </a:xfrm>
          <a:prstGeom prst="rect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9" name="CustomShape 2"/>
          <p:cNvSpPr/>
          <p:nvPr/>
        </p:nvSpPr>
        <p:spPr>
          <a:xfrm>
            <a:off x="710537" y="165390"/>
            <a:ext cx="748584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ПЛАН</a:t>
            </a:r>
            <a:endParaRPr lang="ru-RU" sz="2800" b="0" strike="noStrike" spc="-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1107421" y="608598"/>
            <a:ext cx="7598962" cy="6080842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1.Решени юридической документацией (Регистрация ИП, отправка заявок на гранды, оформление займов и заключение сделки с инвестором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Оформление земли в аренду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Постройка быстровозводимой конюшни под ключ, благоустройство конной арены, организация конной школы, сдача земли в субаренду для мастер классов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Покупка лошадей, кормов и инвентаря для лошадей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Заключение контрактов с рабочим персоналом, постановка конного спектакля двух видов шоу, утреннее и вечернее шоу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Организация репетиционного периода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Открытие, работа конных спектаклей в летний сезон, а в зимний период будет работать школа верховой езды, работа с детьми с ограниченными возможностями и фотосессии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EDA52C5F-BEAB-4D8D-B00E-5119921CA25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810088" y="188647"/>
            <a:ext cx="8163017" cy="405709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</a:p>
          <a:p>
            <a:pPr marL="0" indent="0" algn="ctr">
              <a:buNone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инвестиции 500 тыс. рублей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Разработанный сценарий спектаклей.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переговоры с потенциальными участниками проекта,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артистами.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  Понимание территориального размещение проекта в плана.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  Консультация по привлечению займов.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893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866"/>
            <a:ext cx="7429499" cy="78319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987925" y="3502025"/>
            <a:ext cx="4156075" cy="55563"/>
          </a:xfrm>
        </p:spPr>
        <p:txBody>
          <a:bodyPr>
            <a:noAutofit/>
          </a:bodyPr>
          <a:lstStyle/>
          <a:p>
            <a:r>
              <a:rPr lang="ru-RU" sz="1600" dirty="0" err="1"/>
              <a:t>Турусбеков</a:t>
            </a:r>
            <a:r>
              <a:rPr lang="ru-RU" sz="1600" dirty="0"/>
              <a:t> </a:t>
            </a:r>
            <a:r>
              <a:rPr lang="ru-RU" sz="1600" dirty="0" err="1"/>
              <a:t>Ермахан</a:t>
            </a:r>
            <a:r>
              <a:rPr lang="ru-RU" sz="1600" dirty="0"/>
              <a:t> </a:t>
            </a:r>
            <a:r>
              <a:rPr lang="ru-RU" sz="1600" dirty="0" err="1"/>
              <a:t>Пирмахамбетович</a:t>
            </a:r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6706B7-688C-4770-9DBD-C960742DB1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r="5389"/>
          <a:stretch>
            <a:fillRect/>
          </a:stretch>
        </p:blipFill>
        <p:spPr>
          <a:xfrm>
            <a:off x="4832858" y="642259"/>
            <a:ext cx="4156075" cy="3181350"/>
          </a:xfrm>
        </p:spPr>
      </p:pic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741433" y="3924185"/>
            <a:ext cx="3856036" cy="49863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1985 года  рождения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Артист-акробат и в РОСГОСЦИРКЕ.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Экономическое высшее специальное, большой опыт работы в конной сфере!</a:t>
            </a:r>
          </a:p>
          <a:p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3498850"/>
            <a:ext cx="4430713" cy="365125"/>
          </a:xfrm>
        </p:spPr>
        <p:txBody>
          <a:bodyPr>
            <a:normAutofit/>
          </a:bodyPr>
          <a:lstStyle/>
          <a:p>
            <a:r>
              <a:rPr lang="ru-RU" sz="1600" dirty="0"/>
              <a:t>Молчанова Алин Владимировна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0655D3-6CC9-4DAC-85CD-67511F9FA14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" r="5323"/>
          <a:stretch>
            <a:fillRect/>
          </a:stretch>
        </p:blipFill>
        <p:spPr>
          <a:xfrm>
            <a:off x="319596" y="642259"/>
            <a:ext cx="4193666" cy="3221715"/>
          </a:xfrm>
        </p:spPr>
      </p:pic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23139" y="3866162"/>
            <a:ext cx="3586579" cy="43846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1997 года рождения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Артист-акробат и артист балета в РОСГОСЦИРКЕ.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Юридическое высшее специальное, большой опыт работы в конной сфере!!</a:t>
            </a:r>
          </a:p>
          <a:p>
            <a:pPr>
              <a:lnSpc>
                <a:spcPct val="100000"/>
              </a:lnSpc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19092" y="3486161"/>
            <a:ext cx="4427538" cy="12414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ts val="1983"/>
              </a:lnSpc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983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</a:t>
            </a:r>
          </a:p>
          <a:p>
            <a:pPr>
              <a:lnSpc>
                <a:spcPts val="1983"/>
              </a:lnSpc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9092" y="2492386"/>
            <a:ext cx="4427538" cy="99377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1746500" y="3893085"/>
            <a:ext cx="4427263" cy="124264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983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961) 180-84-96</a:t>
            </a:r>
          </a:p>
          <a:p>
            <a:pPr>
              <a:lnSpc>
                <a:spcPts val="1983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alina-molchanova97@mail.ru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5294</TotalTime>
  <Words>1127</Words>
  <Application>Microsoft Office PowerPoint</Application>
  <PresentationFormat>Экран (4:3)</PresentationFormat>
  <Paragraphs>290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Tw Cen MT</vt:lpstr>
      <vt:lpstr>Verdana</vt:lpstr>
      <vt:lpstr>Контур</vt:lpstr>
      <vt:lpstr>Презентация PowerPoint</vt:lpstr>
      <vt:lpstr>Актуальность проекта</vt:lpstr>
      <vt:lpstr> </vt:lpstr>
      <vt:lpstr>Презентация PowerPoint</vt:lpstr>
      <vt:lpstr>Презентация PowerPoint</vt:lpstr>
      <vt:lpstr>Бизнес-модель</vt:lpstr>
      <vt:lpstr>Финансовый план проекта</vt:lpstr>
      <vt:lpstr>Презентация PowerPoint</vt:lpstr>
      <vt:lpstr>Презентация PowerPoint</vt:lpstr>
      <vt:lpstr>Презентация PowerPoint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Kirill2</dc:creator>
  <dc:description/>
  <cp:lastModifiedBy>Alina</cp:lastModifiedBy>
  <cp:revision>176</cp:revision>
  <dcterms:created xsi:type="dcterms:W3CDTF">2021-03-09T04:38:46Z</dcterms:created>
  <dcterms:modified xsi:type="dcterms:W3CDTF">2023-11-23T22:18:19Z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27</vt:i4>
  </property>
</Properties>
</file>