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84" r:id="rId4"/>
    <p:sldId id="283" r:id="rId5"/>
    <p:sldId id="282" r:id="rId6"/>
    <p:sldId id="276" r:id="rId7"/>
    <p:sldId id="277" r:id="rId8"/>
    <p:sldId id="278" r:id="rId9"/>
    <p:sldId id="28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9" autoAdjust="0"/>
    <p:restoredTop sz="94660"/>
  </p:normalViewPr>
  <p:slideViewPr>
    <p:cSldViewPr snapToGrid="0">
      <p:cViewPr>
        <p:scale>
          <a:sx n="50" d="100"/>
          <a:sy n="50" d="100"/>
        </p:scale>
        <p:origin x="1698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e36cf5108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0e36cf5108_2_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8394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457904" y="370257"/>
            <a:ext cx="21800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502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10363200" cy="21812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 лопастей для БПЛА</a:t>
            </a:r>
            <a:endParaRPr lang="ru-R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2" y="1446711"/>
            <a:ext cx="9361487" cy="5182689"/>
          </a:xfrm>
        </p:spPr>
        <p:txBody>
          <a:bodyPr>
            <a:normAutofit fontScale="55000" lnSpcReduction="20000"/>
          </a:bodyPr>
          <a:lstStyle/>
          <a:p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Растущий рынок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БПЛА</a:t>
            </a:r>
          </a:p>
          <a:p>
            <a:pPr marL="285750" indent="-285750" algn="just">
              <a:buFontTx/>
              <a:buChar char="-"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спроса: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каждым годом наблюдается рост спроса на беспилотные летательные аппараты (БПЛА) в различных сферах, таких как сельское хозяйство, транспорт, безопасность, мониторинг окружающей среды и военные нужды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Инновации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технологии: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в области БПЛА открывает новые возможности для применения, включая автоматизацию процессов и улучшение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функциональности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независимость</a:t>
            </a:r>
          </a:p>
          <a:p>
            <a:pPr marL="285750" indent="-285750" algn="just">
              <a:buFontTx/>
              <a:buChar char="-"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импорта: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лопастей для БПЛА позволит снизить зависимость от иностранных поставок и технологий, что особенно актуально в условиях международной политической нестабильности. 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локальной промышленности: Создание отечественного производства способствует развитию высоких технологий и укреплению оборонной промышленности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1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Запуская процесс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производства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лопастей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для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БПЛА мы обеспечиваем:</a:t>
            </a:r>
          </a:p>
          <a:p>
            <a:endParaRPr lang="ru-RU" sz="20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Импортозамещение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Снижение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рисков перебоев с поставками.</a:t>
            </a:r>
          </a:p>
          <a:p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Повышаем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качество.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Снижаем себестоимость БПЛА.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Правовые и регуляторные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ограничения.</a:t>
            </a:r>
            <a:endParaRPr lang="ru-RU" sz="2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15962" y="1186905"/>
            <a:ext cx="9209087" cy="5810250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Запуск производства </a:t>
            </a:r>
            <a:r>
              <a:rPr lang="ru-RU" sz="2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лопастей для </a:t>
            </a:r>
            <a:r>
              <a:rPr lang="ru-RU" sz="26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БПЛА, что обеспечит: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преимущества: создание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мест: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производства приведет к созданию рабочих мест, что положительно скажется на экономике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поступлений: Развитие производственной базы будет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налоговых поступлений в бюджет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и разработки: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лопастей для БПЛА может стать основой для научных исследований и инновационных разработок в области аэродинамики, материаловедения и робототехники.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университетами и НИИ: Возможность сотрудничества с образовательными и научными учреждениями для внедрения новых технологий и повышения квалификации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государственной политики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 В России существует ряд программ и инициатив, направленных на поддержку высоких технологий и беспилотных систем, что создает благоприятные условия для запуска нового производства.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субсидии: Возможность получения государственной поддержки в виде субсидий, грантов или налоговых льгот для развития новых производств.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925" y="-24660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110581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09000" y="1392519"/>
            <a:ext cx="8247062" cy="3819525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БПЛА: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использования БПЛА в различных отраслях (сельское хозяйство, логистика, охрана, мониторинг и другие) наблюдается рост спроса на компоненты, включая лопасти.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БПЛА используются в гражданских и военных целях, что создает разные сегменты рынка с различными требованиями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игроки - крупные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рынке присутствуют как крупные международные компании, так и небольшие специализированные производители. Крупные игроки часто имеют более развитые исследовательские и производственные мощности.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 последние годы наблюдается рост числа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предлагающих инновационные решения в области материалов и дизайна лопастей.</a:t>
            </a:r>
            <a:endParaRPr lang="ru-RU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grpSp>
        <p:nvGrpSpPr>
          <p:cNvPr id="5" name="Google Shape;85;p10"/>
          <p:cNvGrpSpPr/>
          <p:nvPr/>
        </p:nvGrpSpPr>
        <p:grpSpPr>
          <a:xfrm>
            <a:off x="-1392" y="3975397"/>
            <a:ext cx="9667846" cy="2473293"/>
            <a:chOff x="1856136" y="1463772"/>
            <a:chExt cx="12719489" cy="5780447"/>
          </a:xfrm>
        </p:grpSpPr>
        <p:sp>
          <p:nvSpPr>
            <p:cNvPr id="7" name="Google Shape;86;p10"/>
            <p:cNvSpPr/>
            <p:nvPr/>
          </p:nvSpPr>
          <p:spPr>
            <a:xfrm>
              <a:off x="1856136" y="1463772"/>
              <a:ext cx="10998639" cy="563607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87;p10"/>
            <p:cNvSpPr/>
            <p:nvPr/>
          </p:nvSpPr>
          <p:spPr>
            <a:xfrm>
              <a:off x="3276361" y="2514601"/>
              <a:ext cx="3213735" cy="3213735"/>
            </a:xfrm>
            <a:custGeom>
              <a:avLst/>
              <a:gdLst/>
              <a:ahLst/>
              <a:cxnLst/>
              <a:rect l="l" t="t" r="r" b="b"/>
              <a:pathLst>
                <a:path w="3213735" h="3213735" extrusionOk="0">
                  <a:moveTo>
                    <a:pt x="2742879" y="470475"/>
                  </a:moveTo>
                  <a:lnTo>
                    <a:pt x="2776484" y="505085"/>
                  </a:lnTo>
                  <a:lnTo>
                    <a:pt x="2808845" y="540440"/>
                  </a:lnTo>
                  <a:lnTo>
                    <a:pt x="2839961" y="576512"/>
                  </a:lnTo>
                  <a:lnTo>
                    <a:pt x="2869832" y="613273"/>
                  </a:lnTo>
                  <a:lnTo>
                    <a:pt x="2898459" y="650694"/>
                  </a:lnTo>
                  <a:lnTo>
                    <a:pt x="2925841" y="688749"/>
                  </a:lnTo>
                  <a:lnTo>
                    <a:pt x="2951978" y="727408"/>
                  </a:lnTo>
                  <a:lnTo>
                    <a:pt x="2976871" y="766643"/>
                  </a:lnTo>
                  <a:lnTo>
                    <a:pt x="3000519" y="806427"/>
                  </a:lnTo>
                  <a:lnTo>
                    <a:pt x="3022923" y="846731"/>
                  </a:lnTo>
                  <a:lnTo>
                    <a:pt x="3044082" y="887528"/>
                  </a:lnTo>
                  <a:lnTo>
                    <a:pt x="3063996" y="928788"/>
                  </a:lnTo>
                  <a:lnTo>
                    <a:pt x="3082666" y="970484"/>
                  </a:lnTo>
                  <a:lnTo>
                    <a:pt x="3100091" y="1012588"/>
                  </a:lnTo>
                  <a:lnTo>
                    <a:pt x="3116271" y="1055071"/>
                  </a:lnTo>
                  <a:lnTo>
                    <a:pt x="3131207" y="1097906"/>
                  </a:lnTo>
                  <a:lnTo>
                    <a:pt x="3144898" y="1141064"/>
                  </a:lnTo>
                  <a:lnTo>
                    <a:pt x="3157344" y="1184518"/>
                  </a:lnTo>
                  <a:lnTo>
                    <a:pt x="3168546" y="1228239"/>
                  </a:lnTo>
                  <a:lnTo>
                    <a:pt x="3178503" y="1272199"/>
                  </a:lnTo>
                  <a:lnTo>
                    <a:pt x="3187216" y="1316369"/>
                  </a:lnTo>
                  <a:lnTo>
                    <a:pt x="3194684" y="1360723"/>
                  </a:lnTo>
                  <a:lnTo>
                    <a:pt x="3200907" y="1405231"/>
                  </a:lnTo>
                  <a:lnTo>
                    <a:pt x="3205885" y="1449865"/>
                  </a:lnTo>
                  <a:lnTo>
                    <a:pt x="3209619" y="1494599"/>
                  </a:lnTo>
                  <a:lnTo>
                    <a:pt x="3212109" y="1539402"/>
                  </a:lnTo>
                  <a:lnTo>
                    <a:pt x="3213353" y="1584247"/>
                  </a:lnTo>
                  <a:lnTo>
                    <a:pt x="3213353" y="1629107"/>
                  </a:lnTo>
                  <a:lnTo>
                    <a:pt x="3212109" y="1673953"/>
                  </a:lnTo>
                  <a:lnTo>
                    <a:pt x="3209619" y="1718756"/>
                  </a:lnTo>
                  <a:lnTo>
                    <a:pt x="3205885" y="1763489"/>
                  </a:lnTo>
                  <a:lnTo>
                    <a:pt x="3200907" y="1808124"/>
                  </a:lnTo>
                  <a:lnTo>
                    <a:pt x="3194684" y="1852632"/>
                  </a:lnTo>
                  <a:lnTo>
                    <a:pt x="3187216" y="1896985"/>
                  </a:lnTo>
                  <a:lnTo>
                    <a:pt x="3178503" y="1941156"/>
                  </a:lnTo>
                  <a:lnTo>
                    <a:pt x="3168546" y="1985116"/>
                  </a:lnTo>
                  <a:lnTo>
                    <a:pt x="3157344" y="2028836"/>
                  </a:lnTo>
                  <a:lnTo>
                    <a:pt x="3144898" y="2072290"/>
                  </a:lnTo>
                  <a:lnTo>
                    <a:pt x="3131207" y="2115448"/>
                  </a:lnTo>
                  <a:lnTo>
                    <a:pt x="3116271" y="2158283"/>
                  </a:lnTo>
                  <a:lnTo>
                    <a:pt x="3100091" y="2200767"/>
                  </a:lnTo>
                  <a:lnTo>
                    <a:pt x="3082666" y="2242870"/>
                  </a:lnTo>
                  <a:lnTo>
                    <a:pt x="3063996" y="2284566"/>
                  </a:lnTo>
                  <a:lnTo>
                    <a:pt x="3044082" y="2325827"/>
                  </a:lnTo>
                  <a:lnTo>
                    <a:pt x="3022923" y="2366623"/>
                  </a:lnTo>
                  <a:lnTo>
                    <a:pt x="3000519" y="2406927"/>
                  </a:lnTo>
                  <a:lnTo>
                    <a:pt x="2976871" y="2446711"/>
                  </a:lnTo>
                  <a:lnTo>
                    <a:pt x="2951978" y="2485946"/>
                  </a:lnTo>
                  <a:lnTo>
                    <a:pt x="2925841" y="2524605"/>
                  </a:lnTo>
                  <a:lnTo>
                    <a:pt x="2898459" y="2562660"/>
                  </a:lnTo>
                  <a:lnTo>
                    <a:pt x="2869832" y="2600081"/>
                  </a:lnTo>
                  <a:lnTo>
                    <a:pt x="2839961" y="2636842"/>
                  </a:lnTo>
                  <a:lnTo>
                    <a:pt x="2808845" y="2672914"/>
                  </a:lnTo>
                  <a:lnTo>
                    <a:pt x="2776484" y="2708269"/>
                  </a:lnTo>
                  <a:lnTo>
                    <a:pt x="2742879" y="2742879"/>
                  </a:lnTo>
                  <a:lnTo>
                    <a:pt x="2708269" y="2776484"/>
                  </a:lnTo>
                  <a:lnTo>
                    <a:pt x="2672914" y="2808845"/>
                  </a:lnTo>
                  <a:lnTo>
                    <a:pt x="2636842" y="2839961"/>
                  </a:lnTo>
                  <a:lnTo>
                    <a:pt x="2600081" y="2869832"/>
                  </a:lnTo>
                  <a:lnTo>
                    <a:pt x="2562660" y="2898459"/>
                  </a:lnTo>
                  <a:lnTo>
                    <a:pt x="2524605" y="2925841"/>
                  </a:lnTo>
                  <a:lnTo>
                    <a:pt x="2485946" y="2951978"/>
                  </a:lnTo>
                  <a:lnTo>
                    <a:pt x="2446711" y="2976871"/>
                  </a:lnTo>
                  <a:lnTo>
                    <a:pt x="2406927" y="3000519"/>
                  </a:lnTo>
                  <a:lnTo>
                    <a:pt x="2366623" y="3022923"/>
                  </a:lnTo>
                  <a:lnTo>
                    <a:pt x="2325827" y="3044082"/>
                  </a:lnTo>
                  <a:lnTo>
                    <a:pt x="2284566" y="3063996"/>
                  </a:lnTo>
                  <a:lnTo>
                    <a:pt x="2242870" y="3082666"/>
                  </a:lnTo>
                  <a:lnTo>
                    <a:pt x="2200767" y="3100091"/>
                  </a:lnTo>
                  <a:lnTo>
                    <a:pt x="2158283" y="3116271"/>
                  </a:lnTo>
                  <a:lnTo>
                    <a:pt x="2115448" y="3131207"/>
                  </a:lnTo>
                  <a:lnTo>
                    <a:pt x="2072290" y="3144898"/>
                  </a:lnTo>
                  <a:lnTo>
                    <a:pt x="2028836" y="3157344"/>
                  </a:lnTo>
                  <a:lnTo>
                    <a:pt x="1985116" y="3168546"/>
                  </a:lnTo>
                  <a:lnTo>
                    <a:pt x="1941156" y="3178503"/>
                  </a:lnTo>
                  <a:lnTo>
                    <a:pt x="1896985" y="3187216"/>
                  </a:lnTo>
                  <a:lnTo>
                    <a:pt x="1852632" y="3194684"/>
                  </a:lnTo>
                  <a:lnTo>
                    <a:pt x="1808124" y="3200907"/>
                  </a:lnTo>
                  <a:lnTo>
                    <a:pt x="1763489" y="3205885"/>
                  </a:lnTo>
                  <a:lnTo>
                    <a:pt x="1718756" y="3209619"/>
                  </a:lnTo>
                  <a:lnTo>
                    <a:pt x="1673953" y="3212109"/>
                  </a:lnTo>
                  <a:lnTo>
                    <a:pt x="1629107" y="3213353"/>
                  </a:lnTo>
                  <a:lnTo>
                    <a:pt x="1584247" y="3213353"/>
                  </a:lnTo>
                  <a:lnTo>
                    <a:pt x="1539402" y="3212109"/>
                  </a:lnTo>
                  <a:lnTo>
                    <a:pt x="1494599" y="3209619"/>
                  </a:lnTo>
                  <a:lnTo>
                    <a:pt x="1449865" y="3205885"/>
                  </a:lnTo>
                  <a:lnTo>
                    <a:pt x="1405231" y="3200907"/>
                  </a:lnTo>
                  <a:lnTo>
                    <a:pt x="1360723" y="3194684"/>
                  </a:lnTo>
                  <a:lnTo>
                    <a:pt x="1316369" y="3187216"/>
                  </a:lnTo>
                  <a:lnTo>
                    <a:pt x="1272199" y="3178503"/>
                  </a:lnTo>
                  <a:lnTo>
                    <a:pt x="1228239" y="3168546"/>
                  </a:lnTo>
                  <a:lnTo>
                    <a:pt x="1184518" y="3157344"/>
                  </a:lnTo>
                  <a:lnTo>
                    <a:pt x="1141064" y="3144898"/>
                  </a:lnTo>
                  <a:lnTo>
                    <a:pt x="1097906" y="3131207"/>
                  </a:lnTo>
                  <a:lnTo>
                    <a:pt x="1055071" y="3116271"/>
                  </a:lnTo>
                  <a:lnTo>
                    <a:pt x="1012588" y="3100091"/>
                  </a:lnTo>
                  <a:lnTo>
                    <a:pt x="970484" y="3082666"/>
                  </a:lnTo>
                  <a:lnTo>
                    <a:pt x="928788" y="3063996"/>
                  </a:lnTo>
                  <a:lnTo>
                    <a:pt x="887528" y="3044082"/>
                  </a:lnTo>
                  <a:lnTo>
                    <a:pt x="846731" y="3022923"/>
                  </a:lnTo>
                  <a:lnTo>
                    <a:pt x="806427" y="3000519"/>
                  </a:lnTo>
                  <a:lnTo>
                    <a:pt x="766643" y="2976871"/>
                  </a:lnTo>
                  <a:lnTo>
                    <a:pt x="727408" y="2951978"/>
                  </a:lnTo>
                  <a:lnTo>
                    <a:pt x="688749" y="2925841"/>
                  </a:lnTo>
                  <a:lnTo>
                    <a:pt x="650694" y="2898459"/>
                  </a:lnTo>
                  <a:lnTo>
                    <a:pt x="613273" y="2869832"/>
                  </a:lnTo>
                  <a:lnTo>
                    <a:pt x="576512" y="2839961"/>
                  </a:lnTo>
                  <a:lnTo>
                    <a:pt x="540440" y="2808845"/>
                  </a:lnTo>
                  <a:lnTo>
                    <a:pt x="505085" y="2776484"/>
                  </a:lnTo>
                  <a:lnTo>
                    <a:pt x="470475" y="2742879"/>
                  </a:lnTo>
                  <a:lnTo>
                    <a:pt x="436870" y="2708269"/>
                  </a:lnTo>
                  <a:lnTo>
                    <a:pt x="404509" y="2672914"/>
                  </a:lnTo>
                  <a:lnTo>
                    <a:pt x="373393" y="2636842"/>
                  </a:lnTo>
                  <a:lnTo>
                    <a:pt x="343521" y="2600081"/>
                  </a:lnTo>
                  <a:lnTo>
                    <a:pt x="314895" y="2562660"/>
                  </a:lnTo>
                  <a:lnTo>
                    <a:pt x="287512" y="2524605"/>
                  </a:lnTo>
                  <a:lnTo>
                    <a:pt x="261375" y="2485946"/>
                  </a:lnTo>
                  <a:lnTo>
                    <a:pt x="236482" y="2446711"/>
                  </a:lnTo>
                  <a:lnTo>
                    <a:pt x="212834" y="2406927"/>
                  </a:lnTo>
                  <a:lnTo>
                    <a:pt x="190430" y="2366623"/>
                  </a:lnTo>
                  <a:lnTo>
                    <a:pt x="169271" y="2325827"/>
                  </a:lnTo>
                  <a:lnTo>
                    <a:pt x="149357" y="2284566"/>
                  </a:lnTo>
                  <a:lnTo>
                    <a:pt x="130687" y="2242870"/>
                  </a:lnTo>
                  <a:lnTo>
                    <a:pt x="113262" y="2200767"/>
                  </a:lnTo>
                  <a:lnTo>
                    <a:pt x="97082" y="2158283"/>
                  </a:lnTo>
                  <a:lnTo>
                    <a:pt x="82146" y="2115448"/>
                  </a:lnTo>
                  <a:lnTo>
                    <a:pt x="68455" y="2072290"/>
                  </a:lnTo>
                  <a:lnTo>
                    <a:pt x="56009" y="2028836"/>
                  </a:lnTo>
                  <a:lnTo>
                    <a:pt x="44807" y="1985116"/>
                  </a:lnTo>
                  <a:lnTo>
                    <a:pt x="34850" y="1941156"/>
                  </a:lnTo>
                  <a:lnTo>
                    <a:pt x="26137" y="1896985"/>
                  </a:lnTo>
                  <a:lnTo>
                    <a:pt x="18669" y="1852632"/>
                  </a:lnTo>
                  <a:lnTo>
                    <a:pt x="12446" y="1808124"/>
                  </a:lnTo>
                  <a:lnTo>
                    <a:pt x="7467" y="1763489"/>
                  </a:lnTo>
                  <a:lnTo>
                    <a:pt x="3733" y="1718756"/>
                  </a:lnTo>
                  <a:lnTo>
                    <a:pt x="1244" y="1673953"/>
                  </a:lnTo>
                  <a:lnTo>
                    <a:pt x="0" y="1629107"/>
                  </a:lnTo>
                  <a:lnTo>
                    <a:pt x="0" y="1584247"/>
                  </a:lnTo>
                  <a:lnTo>
                    <a:pt x="1244" y="1539402"/>
                  </a:lnTo>
                  <a:lnTo>
                    <a:pt x="3733" y="1494599"/>
                  </a:lnTo>
                  <a:lnTo>
                    <a:pt x="7467" y="1449865"/>
                  </a:lnTo>
                  <a:lnTo>
                    <a:pt x="12446" y="1405231"/>
                  </a:lnTo>
                  <a:lnTo>
                    <a:pt x="18669" y="1360723"/>
                  </a:lnTo>
                  <a:lnTo>
                    <a:pt x="26137" y="1316369"/>
                  </a:lnTo>
                  <a:lnTo>
                    <a:pt x="34850" y="1272199"/>
                  </a:lnTo>
                  <a:lnTo>
                    <a:pt x="44807" y="1228239"/>
                  </a:lnTo>
                  <a:lnTo>
                    <a:pt x="56009" y="1184518"/>
                  </a:lnTo>
                  <a:lnTo>
                    <a:pt x="68455" y="1141064"/>
                  </a:lnTo>
                  <a:lnTo>
                    <a:pt x="82146" y="1097906"/>
                  </a:lnTo>
                  <a:lnTo>
                    <a:pt x="97082" y="1055071"/>
                  </a:lnTo>
                  <a:lnTo>
                    <a:pt x="113262" y="1012588"/>
                  </a:lnTo>
                  <a:lnTo>
                    <a:pt x="130687" y="970484"/>
                  </a:lnTo>
                  <a:lnTo>
                    <a:pt x="149357" y="928788"/>
                  </a:lnTo>
                  <a:lnTo>
                    <a:pt x="169271" y="887528"/>
                  </a:lnTo>
                  <a:lnTo>
                    <a:pt x="190430" y="846731"/>
                  </a:lnTo>
                  <a:lnTo>
                    <a:pt x="212834" y="806427"/>
                  </a:lnTo>
                  <a:lnTo>
                    <a:pt x="236482" y="766643"/>
                  </a:lnTo>
                  <a:lnTo>
                    <a:pt x="261375" y="727408"/>
                  </a:lnTo>
                  <a:lnTo>
                    <a:pt x="287512" y="688749"/>
                  </a:lnTo>
                  <a:lnTo>
                    <a:pt x="314895" y="650694"/>
                  </a:lnTo>
                  <a:lnTo>
                    <a:pt x="343521" y="613273"/>
                  </a:lnTo>
                  <a:lnTo>
                    <a:pt x="373393" y="576512"/>
                  </a:lnTo>
                  <a:lnTo>
                    <a:pt x="404509" y="540440"/>
                  </a:lnTo>
                  <a:lnTo>
                    <a:pt x="436870" y="505085"/>
                  </a:lnTo>
                  <a:lnTo>
                    <a:pt x="470475" y="470475"/>
                  </a:lnTo>
                  <a:lnTo>
                    <a:pt x="505085" y="436870"/>
                  </a:lnTo>
                  <a:lnTo>
                    <a:pt x="540440" y="404509"/>
                  </a:lnTo>
                  <a:lnTo>
                    <a:pt x="576512" y="373393"/>
                  </a:lnTo>
                  <a:lnTo>
                    <a:pt x="613273" y="343521"/>
                  </a:lnTo>
                  <a:lnTo>
                    <a:pt x="650694" y="314895"/>
                  </a:lnTo>
                  <a:lnTo>
                    <a:pt x="688749" y="287512"/>
                  </a:lnTo>
                  <a:lnTo>
                    <a:pt x="727408" y="261375"/>
                  </a:lnTo>
                  <a:lnTo>
                    <a:pt x="766643" y="236482"/>
                  </a:lnTo>
                  <a:lnTo>
                    <a:pt x="806427" y="212834"/>
                  </a:lnTo>
                  <a:lnTo>
                    <a:pt x="846731" y="190430"/>
                  </a:lnTo>
                  <a:lnTo>
                    <a:pt x="887528" y="169271"/>
                  </a:lnTo>
                  <a:lnTo>
                    <a:pt x="928788" y="149357"/>
                  </a:lnTo>
                  <a:lnTo>
                    <a:pt x="970484" y="130687"/>
                  </a:lnTo>
                  <a:lnTo>
                    <a:pt x="1012588" y="113262"/>
                  </a:lnTo>
                  <a:lnTo>
                    <a:pt x="1055071" y="97082"/>
                  </a:lnTo>
                  <a:lnTo>
                    <a:pt x="1097906" y="82146"/>
                  </a:lnTo>
                  <a:lnTo>
                    <a:pt x="1141064" y="68455"/>
                  </a:lnTo>
                  <a:lnTo>
                    <a:pt x="1184518" y="56009"/>
                  </a:lnTo>
                  <a:lnTo>
                    <a:pt x="1228239" y="44807"/>
                  </a:lnTo>
                  <a:lnTo>
                    <a:pt x="1272199" y="34850"/>
                  </a:lnTo>
                  <a:lnTo>
                    <a:pt x="1316369" y="26137"/>
                  </a:lnTo>
                  <a:lnTo>
                    <a:pt x="1360723" y="18669"/>
                  </a:lnTo>
                  <a:lnTo>
                    <a:pt x="1405231" y="12446"/>
                  </a:lnTo>
                  <a:lnTo>
                    <a:pt x="1449865" y="7467"/>
                  </a:lnTo>
                  <a:lnTo>
                    <a:pt x="1494599" y="3733"/>
                  </a:lnTo>
                  <a:lnTo>
                    <a:pt x="1539402" y="1244"/>
                  </a:lnTo>
                  <a:lnTo>
                    <a:pt x="1584247" y="0"/>
                  </a:lnTo>
                  <a:lnTo>
                    <a:pt x="1629107" y="0"/>
                  </a:lnTo>
                  <a:lnTo>
                    <a:pt x="1673953" y="1244"/>
                  </a:lnTo>
                  <a:lnTo>
                    <a:pt x="1718756" y="3733"/>
                  </a:lnTo>
                  <a:lnTo>
                    <a:pt x="1763489" y="7467"/>
                  </a:lnTo>
                  <a:lnTo>
                    <a:pt x="1808124" y="12446"/>
                  </a:lnTo>
                  <a:lnTo>
                    <a:pt x="1852632" y="18669"/>
                  </a:lnTo>
                  <a:lnTo>
                    <a:pt x="1896985" y="26137"/>
                  </a:lnTo>
                  <a:lnTo>
                    <a:pt x="1941156" y="34850"/>
                  </a:lnTo>
                  <a:lnTo>
                    <a:pt x="1985116" y="44807"/>
                  </a:lnTo>
                  <a:lnTo>
                    <a:pt x="2028836" y="56009"/>
                  </a:lnTo>
                  <a:lnTo>
                    <a:pt x="2072290" y="68455"/>
                  </a:lnTo>
                  <a:lnTo>
                    <a:pt x="2115448" y="82146"/>
                  </a:lnTo>
                  <a:lnTo>
                    <a:pt x="2158283" y="97082"/>
                  </a:lnTo>
                  <a:lnTo>
                    <a:pt x="2200767" y="113262"/>
                  </a:lnTo>
                  <a:lnTo>
                    <a:pt x="2242870" y="130687"/>
                  </a:lnTo>
                  <a:lnTo>
                    <a:pt x="2284566" y="149357"/>
                  </a:lnTo>
                  <a:lnTo>
                    <a:pt x="2325827" y="169271"/>
                  </a:lnTo>
                  <a:lnTo>
                    <a:pt x="2366623" y="190430"/>
                  </a:lnTo>
                  <a:lnTo>
                    <a:pt x="2406927" y="212834"/>
                  </a:lnTo>
                  <a:lnTo>
                    <a:pt x="2446711" y="236482"/>
                  </a:lnTo>
                  <a:lnTo>
                    <a:pt x="2485946" y="261375"/>
                  </a:lnTo>
                  <a:lnTo>
                    <a:pt x="2524605" y="287512"/>
                  </a:lnTo>
                  <a:lnTo>
                    <a:pt x="2562660" y="314895"/>
                  </a:lnTo>
                  <a:lnTo>
                    <a:pt x="2600081" y="343521"/>
                  </a:lnTo>
                  <a:lnTo>
                    <a:pt x="2636842" y="373393"/>
                  </a:lnTo>
                  <a:lnTo>
                    <a:pt x="2672914" y="404509"/>
                  </a:lnTo>
                  <a:lnTo>
                    <a:pt x="2708269" y="436870"/>
                  </a:lnTo>
                  <a:lnTo>
                    <a:pt x="2742879" y="470475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88;p10"/>
            <p:cNvSpPr/>
            <p:nvPr/>
          </p:nvSpPr>
          <p:spPr>
            <a:xfrm>
              <a:off x="7619168" y="2710863"/>
              <a:ext cx="2821305" cy="2821305"/>
            </a:xfrm>
            <a:custGeom>
              <a:avLst/>
              <a:gdLst/>
              <a:ahLst/>
              <a:cxnLst/>
              <a:rect l="l" t="t" r="r" b="b"/>
              <a:pathLst>
                <a:path w="2821304" h="2821304" extrusionOk="0">
                  <a:moveTo>
                    <a:pt x="2407742" y="413101"/>
                  </a:moveTo>
                  <a:lnTo>
                    <a:pt x="2441449" y="447966"/>
                  </a:lnTo>
                  <a:lnTo>
                    <a:pt x="2473723" y="483685"/>
                  </a:lnTo>
                  <a:lnTo>
                    <a:pt x="2504562" y="520220"/>
                  </a:lnTo>
                  <a:lnTo>
                    <a:pt x="2533966" y="557536"/>
                  </a:lnTo>
                  <a:lnTo>
                    <a:pt x="2561937" y="595594"/>
                  </a:lnTo>
                  <a:lnTo>
                    <a:pt x="2588473" y="634357"/>
                  </a:lnTo>
                  <a:lnTo>
                    <a:pt x="2613574" y="673789"/>
                  </a:lnTo>
                  <a:lnTo>
                    <a:pt x="2637241" y="713853"/>
                  </a:lnTo>
                  <a:lnTo>
                    <a:pt x="2659474" y="754510"/>
                  </a:lnTo>
                  <a:lnTo>
                    <a:pt x="2680272" y="795724"/>
                  </a:lnTo>
                  <a:lnTo>
                    <a:pt x="2699636" y="837459"/>
                  </a:lnTo>
                  <a:lnTo>
                    <a:pt x="2717566" y="879676"/>
                  </a:lnTo>
                  <a:lnTo>
                    <a:pt x="2734061" y="922339"/>
                  </a:lnTo>
                  <a:lnTo>
                    <a:pt x="2749122" y="965410"/>
                  </a:lnTo>
                  <a:lnTo>
                    <a:pt x="2762749" y="1008852"/>
                  </a:lnTo>
                  <a:lnTo>
                    <a:pt x="2774941" y="1052629"/>
                  </a:lnTo>
                  <a:lnTo>
                    <a:pt x="2785699" y="1096703"/>
                  </a:lnTo>
                  <a:lnTo>
                    <a:pt x="2795022" y="1141036"/>
                  </a:lnTo>
                  <a:lnTo>
                    <a:pt x="2802911" y="1185593"/>
                  </a:lnTo>
                  <a:lnTo>
                    <a:pt x="2809366" y="1230335"/>
                  </a:lnTo>
                  <a:lnTo>
                    <a:pt x="2814386" y="1275226"/>
                  </a:lnTo>
                  <a:lnTo>
                    <a:pt x="2817972" y="1320228"/>
                  </a:lnTo>
                  <a:lnTo>
                    <a:pt x="2820124" y="1365305"/>
                  </a:lnTo>
                  <a:lnTo>
                    <a:pt x="2820841" y="1410418"/>
                  </a:lnTo>
                  <a:lnTo>
                    <a:pt x="2820124" y="1455532"/>
                  </a:lnTo>
                  <a:lnTo>
                    <a:pt x="2817972" y="1500608"/>
                  </a:lnTo>
                  <a:lnTo>
                    <a:pt x="2814386" y="1545610"/>
                  </a:lnTo>
                  <a:lnTo>
                    <a:pt x="2809366" y="1590501"/>
                  </a:lnTo>
                  <a:lnTo>
                    <a:pt x="2802911" y="1635244"/>
                  </a:lnTo>
                  <a:lnTo>
                    <a:pt x="2795022" y="1679800"/>
                  </a:lnTo>
                  <a:lnTo>
                    <a:pt x="2785699" y="1724134"/>
                  </a:lnTo>
                  <a:lnTo>
                    <a:pt x="2774941" y="1768208"/>
                  </a:lnTo>
                  <a:lnTo>
                    <a:pt x="2762749" y="1811985"/>
                  </a:lnTo>
                  <a:lnTo>
                    <a:pt x="2749122" y="1855428"/>
                  </a:lnTo>
                  <a:lnTo>
                    <a:pt x="2734061" y="1898499"/>
                  </a:lnTo>
                  <a:lnTo>
                    <a:pt x="2717566" y="1941162"/>
                  </a:lnTo>
                  <a:lnTo>
                    <a:pt x="2699636" y="1983379"/>
                  </a:lnTo>
                  <a:lnTo>
                    <a:pt x="2680272" y="2025114"/>
                  </a:lnTo>
                  <a:lnTo>
                    <a:pt x="2659474" y="2066329"/>
                  </a:lnTo>
                  <a:lnTo>
                    <a:pt x="2637241" y="2106987"/>
                  </a:lnTo>
                  <a:lnTo>
                    <a:pt x="2613574" y="2147050"/>
                  </a:lnTo>
                  <a:lnTo>
                    <a:pt x="2588473" y="2186483"/>
                  </a:lnTo>
                  <a:lnTo>
                    <a:pt x="2561937" y="2225247"/>
                  </a:lnTo>
                  <a:lnTo>
                    <a:pt x="2533966" y="2263305"/>
                  </a:lnTo>
                  <a:lnTo>
                    <a:pt x="2504562" y="2300621"/>
                  </a:lnTo>
                  <a:lnTo>
                    <a:pt x="2473723" y="2337157"/>
                  </a:lnTo>
                  <a:lnTo>
                    <a:pt x="2441449" y="2372877"/>
                  </a:lnTo>
                  <a:lnTo>
                    <a:pt x="2407742" y="2407742"/>
                  </a:lnTo>
                  <a:lnTo>
                    <a:pt x="2372877" y="2441449"/>
                  </a:lnTo>
                  <a:lnTo>
                    <a:pt x="2337157" y="2473723"/>
                  </a:lnTo>
                  <a:lnTo>
                    <a:pt x="2300621" y="2504562"/>
                  </a:lnTo>
                  <a:lnTo>
                    <a:pt x="2263305" y="2533966"/>
                  </a:lnTo>
                  <a:lnTo>
                    <a:pt x="2225247" y="2561937"/>
                  </a:lnTo>
                  <a:lnTo>
                    <a:pt x="2186483" y="2588473"/>
                  </a:lnTo>
                  <a:lnTo>
                    <a:pt x="2147050" y="2613574"/>
                  </a:lnTo>
                  <a:lnTo>
                    <a:pt x="2106987" y="2637241"/>
                  </a:lnTo>
                  <a:lnTo>
                    <a:pt x="2066329" y="2659474"/>
                  </a:lnTo>
                  <a:lnTo>
                    <a:pt x="2025114" y="2680272"/>
                  </a:lnTo>
                  <a:lnTo>
                    <a:pt x="1983379" y="2699636"/>
                  </a:lnTo>
                  <a:lnTo>
                    <a:pt x="1941162" y="2717566"/>
                  </a:lnTo>
                  <a:lnTo>
                    <a:pt x="1898499" y="2734061"/>
                  </a:lnTo>
                  <a:lnTo>
                    <a:pt x="1855428" y="2749122"/>
                  </a:lnTo>
                  <a:lnTo>
                    <a:pt x="1811985" y="2762749"/>
                  </a:lnTo>
                  <a:lnTo>
                    <a:pt x="1768208" y="2774941"/>
                  </a:lnTo>
                  <a:lnTo>
                    <a:pt x="1724134" y="2785699"/>
                  </a:lnTo>
                  <a:lnTo>
                    <a:pt x="1679800" y="2795022"/>
                  </a:lnTo>
                  <a:lnTo>
                    <a:pt x="1635244" y="2802911"/>
                  </a:lnTo>
                  <a:lnTo>
                    <a:pt x="1590501" y="2809366"/>
                  </a:lnTo>
                  <a:lnTo>
                    <a:pt x="1545610" y="2814386"/>
                  </a:lnTo>
                  <a:lnTo>
                    <a:pt x="1500608" y="2817972"/>
                  </a:lnTo>
                  <a:lnTo>
                    <a:pt x="1455532" y="2820124"/>
                  </a:lnTo>
                  <a:lnTo>
                    <a:pt x="1410418" y="2820841"/>
                  </a:lnTo>
                  <a:lnTo>
                    <a:pt x="1365305" y="2820124"/>
                  </a:lnTo>
                  <a:lnTo>
                    <a:pt x="1320228" y="2817972"/>
                  </a:lnTo>
                  <a:lnTo>
                    <a:pt x="1275226" y="2814386"/>
                  </a:lnTo>
                  <a:lnTo>
                    <a:pt x="1230335" y="2809366"/>
                  </a:lnTo>
                  <a:lnTo>
                    <a:pt x="1185593" y="2802911"/>
                  </a:lnTo>
                  <a:lnTo>
                    <a:pt x="1141036" y="2795022"/>
                  </a:lnTo>
                  <a:lnTo>
                    <a:pt x="1096703" y="2785699"/>
                  </a:lnTo>
                  <a:lnTo>
                    <a:pt x="1052629" y="2774941"/>
                  </a:lnTo>
                  <a:lnTo>
                    <a:pt x="1008852" y="2762749"/>
                  </a:lnTo>
                  <a:lnTo>
                    <a:pt x="965410" y="2749122"/>
                  </a:lnTo>
                  <a:lnTo>
                    <a:pt x="922339" y="2734061"/>
                  </a:lnTo>
                  <a:lnTo>
                    <a:pt x="879676" y="2717566"/>
                  </a:lnTo>
                  <a:lnTo>
                    <a:pt x="837459" y="2699636"/>
                  </a:lnTo>
                  <a:lnTo>
                    <a:pt x="795724" y="2680272"/>
                  </a:lnTo>
                  <a:lnTo>
                    <a:pt x="754510" y="2659474"/>
                  </a:lnTo>
                  <a:lnTo>
                    <a:pt x="713853" y="2637241"/>
                  </a:lnTo>
                  <a:lnTo>
                    <a:pt x="673789" y="2613574"/>
                  </a:lnTo>
                  <a:lnTo>
                    <a:pt x="634357" y="2588473"/>
                  </a:lnTo>
                  <a:lnTo>
                    <a:pt x="595594" y="2561937"/>
                  </a:lnTo>
                  <a:lnTo>
                    <a:pt x="557536" y="2533966"/>
                  </a:lnTo>
                  <a:lnTo>
                    <a:pt x="520220" y="2504562"/>
                  </a:lnTo>
                  <a:lnTo>
                    <a:pt x="483685" y="2473723"/>
                  </a:lnTo>
                  <a:lnTo>
                    <a:pt x="447966" y="2441449"/>
                  </a:lnTo>
                  <a:lnTo>
                    <a:pt x="413101" y="2407742"/>
                  </a:lnTo>
                  <a:lnTo>
                    <a:pt x="379393" y="2372877"/>
                  </a:lnTo>
                  <a:lnTo>
                    <a:pt x="347120" y="2337157"/>
                  </a:lnTo>
                  <a:lnTo>
                    <a:pt x="316280" y="2300621"/>
                  </a:lnTo>
                  <a:lnTo>
                    <a:pt x="286876" y="2263305"/>
                  </a:lnTo>
                  <a:lnTo>
                    <a:pt x="258905" y="2225247"/>
                  </a:lnTo>
                  <a:lnTo>
                    <a:pt x="232369" y="2186483"/>
                  </a:lnTo>
                  <a:lnTo>
                    <a:pt x="207267" y="2147050"/>
                  </a:lnTo>
                  <a:lnTo>
                    <a:pt x="183600" y="2106987"/>
                  </a:lnTo>
                  <a:lnTo>
                    <a:pt x="161367" y="2066329"/>
                  </a:lnTo>
                  <a:lnTo>
                    <a:pt x="140569" y="2025114"/>
                  </a:lnTo>
                  <a:lnTo>
                    <a:pt x="121204" y="1983379"/>
                  </a:lnTo>
                  <a:lnTo>
                    <a:pt x="103275" y="1941162"/>
                  </a:lnTo>
                  <a:lnTo>
                    <a:pt x="86779" y="1898499"/>
                  </a:lnTo>
                  <a:lnTo>
                    <a:pt x="71718" y="1855428"/>
                  </a:lnTo>
                  <a:lnTo>
                    <a:pt x="58092" y="1811985"/>
                  </a:lnTo>
                  <a:lnTo>
                    <a:pt x="45899" y="1768208"/>
                  </a:lnTo>
                  <a:lnTo>
                    <a:pt x="35142" y="1724134"/>
                  </a:lnTo>
                  <a:lnTo>
                    <a:pt x="25818" y="1679800"/>
                  </a:lnTo>
                  <a:lnTo>
                    <a:pt x="17929" y="1635244"/>
                  </a:lnTo>
                  <a:lnTo>
                    <a:pt x="11474" y="1590501"/>
                  </a:lnTo>
                  <a:lnTo>
                    <a:pt x="6454" y="1545610"/>
                  </a:lnTo>
                  <a:lnTo>
                    <a:pt x="2868" y="1500608"/>
                  </a:lnTo>
                  <a:lnTo>
                    <a:pt x="716" y="1455532"/>
                  </a:lnTo>
                  <a:lnTo>
                    <a:pt x="0" y="1410418"/>
                  </a:lnTo>
                  <a:lnTo>
                    <a:pt x="716" y="1365305"/>
                  </a:lnTo>
                  <a:lnTo>
                    <a:pt x="2868" y="1320228"/>
                  </a:lnTo>
                  <a:lnTo>
                    <a:pt x="6454" y="1275226"/>
                  </a:lnTo>
                  <a:lnTo>
                    <a:pt x="11474" y="1230335"/>
                  </a:lnTo>
                  <a:lnTo>
                    <a:pt x="17929" y="1185593"/>
                  </a:lnTo>
                  <a:lnTo>
                    <a:pt x="25818" y="1141036"/>
                  </a:lnTo>
                  <a:lnTo>
                    <a:pt x="35142" y="1096703"/>
                  </a:lnTo>
                  <a:lnTo>
                    <a:pt x="45899" y="1052629"/>
                  </a:lnTo>
                  <a:lnTo>
                    <a:pt x="58092" y="1008852"/>
                  </a:lnTo>
                  <a:lnTo>
                    <a:pt x="71718" y="965410"/>
                  </a:lnTo>
                  <a:lnTo>
                    <a:pt x="86779" y="922339"/>
                  </a:lnTo>
                  <a:lnTo>
                    <a:pt x="103275" y="879676"/>
                  </a:lnTo>
                  <a:lnTo>
                    <a:pt x="121204" y="837459"/>
                  </a:lnTo>
                  <a:lnTo>
                    <a:pt x="140569" y="795724"/>
                  </a:lnTo>
                  <a:lnTo>
                    <a:pt x="161367" y="754510"/>
                  </a:lnTo>
                  <a:lnTo>
                    <a:pt x="183600" y="713853"/>
                  </a:lnTo>
                  <a:lnTo>
                    <a:pt x="207267" y="673789"/>
                  </a:lnTo>
                  <a:lnTo>
                    <a:pt x="232369" y="634357"/>
                  </a:lnTo>
                  <a:lnTo>
                    <a:pt x="258905" y="595594"/>
                  </a:lnTo>
                  <a:lnTo>
                    <a:pt x="286876" y="557536"/>
                  </a:lnTo>
                  <a:lnTo>
                    <a:pt x="316280" y="520220"/>
                  </a:lnTo>
                  <a:lnTo>
                    <a:pt x="347120" y="483685"/>
                  </a:lnTo>
                  <a:lnTo>
                    <a:pt x="379393" y="447966"/>
                  </a:lnTo>
                  <a:lnTo>
                    <a:pt x="413101" y="413101"/>
                  </a:lnTo>
                  <a:lnTo>
                    <a:pt x="447966" y="379393"/>
                  </a:lnTo>
                  <a:lnTo>
                    <a:pt x="483685" y="347120"/>
                  </a:lnTo>
                  <a:lnTo>
                    <a:pt x="520220" y="316280"/>
                  </a:lnTo>
                  <a:lnTo>
                    <a:pt x="557536" y="286876"/>
                  </a:lnTo>
                  <a:lnTo>
                    <a:pt x="595594" y="258905"/>
                  </a:lnTo>
                  <a:lnTo>
                    <a:pt x="634357" y="232369"/>
                  </a:lnTo>
                  <a:lnTo>
                    <a:pt x="673789" y="207267"/>
                  </a:lnTo>
                  <a:lnTo>
                    <a:pt x="713853" y="183600"/>
                  </a:lnTo>
                  <a:lnTo>
                    <a:pt x="754510" y="161367"/>
                  </a:lnTo>
                  <a:lnTo>
                    <a:pt x="795724" y="140569"/>
                  </a:lnTo>
                  <a:lnTo>
                    <a:pt x="837459" y="121204"/>
                  </a:lnTo>
                  <a:lnTo>
                    <a:pt x="879676" y="103275"/>
                  </a:lnTo>
                  <a:lnTo>
                    <a:pt x="922339" y="86779"/>
                  </a:lnTo>
                  <a:lnTo>
                    <a:pt x="965410" y="71718"/>
                  </a:lnTo>
                  <a:lnTo>
                    <a:pt x="1008852" y="58092"/>
                  </a:lnTo>
                  <a:lnTo>
                    <a:pt x="1052629" y="45899"/>
                  </a:lnTo>
                  <a:lnTo>
                    <a:pt x="1096703" y="35142"/>
                  </a:lnTo>
                  <a:lnTo>
                    <a:pt x="1141036" y="25818"/>
                  </a:lnTo>
                  <a:lnTo>
                    <a:pt x="1185593" y="17929"/>
                  </a:lnTo>
                  <a:lnTo>
                    <a:pt x="1230335" y="11474"/>
                  </a:lnTo>
                  <a:lnTo>
                    <a:pt x="1275226" y="6454"/>
                  </a:lnTo>
                  <a:lnTo>
                    <a:pt x="1320228" y="2868"/>
                  </a:lnTo>
                  <a:lnTo>
                    <a:pt x="1365305" y="716"/>
                  </a:lnTo>
                  <a:lnTo>
                    <a:pt x="1410418" y="0"/>
                  </a:lnTo>
                  <a:lnTo>
                    <a:pt x="1455532" y="716"/>
                  </a:lnTo>
                  <a:lnTo>
                    <a:pt x="1500608" y="2868"/>
                  </a:lnTo>
                  <a:lnTo>
                    <a:pt x="1545610" y="6454"/>
                  </a:lnTo>
                  <a:lnTo>
                    <a:pt x="1590501" y="11474"/>
                  </a:lnTo>
                  <a:lnTo>
                    <a:pt x="1635244" y="17929"/>
                  </a:lnTo>
                  <a:lnTo>
                    <a:pt x="1679800" y="25818"/>
                  </a:lnTo>
                  <a:lnTo>
                    <a:pt x="1724134" y="35142"/>
                  </a:lnTo>
                  <a:lnTo>
                    <a:pt x="1768208" y="45899"/>
                  </a:lnTo>
                  <a:lnTo>
                    <a:pt x="1811985" y="58092"/>
                  </a:lnTo>
                  <a:lnTo>
                    <a:pt x="1855428" y="71718"/>
                  </a:lnTo>
                  <a:lnTo>
                    <a:pt x="1898499" y="86779"/>
                  </a:lnTo>
                  <a:lnTo>
                    <a:pt x="1941162" y="103275"/>
                  </a:lnTo>
                  <a:lnTo>
                    <a:pt x="1983379" y="121204"/>
                  </a:lnTo>
                  <a:lnTo>
                    <a:pt x="2025114" y="140569"/>
                  </a:lnTo>
                  <a:lnTo>
                    <a:pt x="2066329" y="161367"/>
                  </a:lnTo>
                  <a:lnTo>
                    <a:pt x="2106987" y="183600"/>
                  </a:lnTo>
                  <a:lnTo>
                    <a:pt x="2147050" y="207267"/>
                  </a:lnTo>
                  <a:lnTo>
                    <a:pt x="2186483" y="232369"/>
                  </a:lnTo>
                  <a:lnTo>
                    <a:pt x="2225247" y="258905"/>
                  </a:lnTo>
                  <a:lnTo>
                    <a:pt x="2263305" y="286876"/>
                  </a:lnTo>
                  <a:lnTo>
                    <a:pt x="2300621" y="316280"/>
                  </a:lnTo>
                  <a:lnTo>
                    <a:pt x="2337157" y="347120"/>
                  </a:lnTo>
                  <a:lnTo>
                    <a:pt x="2372877" y="379393"/>
                  </a:lnTo>
                  <a:lnTo>
                    <a:pt x="2407742" y="413101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89;p10"/>
            <p:cNvSpPr/>
            <p:nvPr/>
          </p:nvSpPr>
          <p:spPr>
            <a:xfrm>
              <a:off x="11569299" y="2831716"/>
              <a:ext cx="2579370" cy="2579370"/>
            </a:xfrm>
            <a:custGeom>
              <a:avLst/>
              <a:gdLst/>
              <a:ahLst/>
              <a:cxnLst/>
              <a:rect l="l" t="t" r="r" b="b"/>
              <a:pathLst>
                <a:path w="2579370" h="2579370" extrusionOk="0">
                  <a:moveTo>
                    <a:pt x="2201418" y="377703"/>
                  </a:moveTo>
                  <a:lnTo>
                    <a:pt x="2234973" y="412517"/>
                  </a:lnTo>
                  <a:lnTo>
                    <a:pt x="2266968" y="448256"/>
                  </a:lnTo>
                  <a:lnTo>
                    <a:pt x="2297402" y="484878"/>
                  </a:lnTo>
                  <a:lnTo>
                    <a:pt x="2326275" y="522337"/>
                  </a:lnTo>
                  <a:lnTo>
                    <a:pt x="2353588" y="560589"/>
                  </a:lnTo>
                  <a:lnTo>
                    <a:pt x="2379340" y="599591"/>
                  </a:lnTo>
                  <a:lnTo>
                    <a:pt x="2403531" y="639297"/>
                  </a:lnTo>
                  <a:lnTo>
                    <a:pt x="2426162" y="679666"/>
                  </a:lnTo>
                  <a:lnTo>
                    <a:pt x="2447231" y="720651"/>
                  </a:lnTo>
                  <a:lnTo>
                    <a:pt x="2466740" y="762209"/>
                  </a:lnTo>
                  <a:lnTo>
                    <a:pt x="2484689" y="804296"/>
                  </a:lnTo>
                  <a:lnTo>
                    <a:pt x="2501076" y="846868"/>
                  </a:lnTo>
                  <a:lnTo>
                    <a:pt x="2515903" y="889881"/>
                  </a:lnTo>
                  <a:lnTo>
                    <a:pt x="2529169" y="933291"/>
                  </a:lnTo>
                  <a:lnTo>
                    <a:pt x="2540875" y="977053"/>
                  </a:lnTo>
                  <a:lnTo>
                    <a:pt x="2551019" y="1021123"/>
                  </a:lnTo>
                  <a:lnTo>
                    <a:pt x="2559603" y="1065459"/>
                  </a:lnTo>
                  <a:lnTo>
                    <a:pt x="2566627" y="1110014"/>
                  </a:lnTo>
                  <a:lnTo>
                    <a:pt x="2572089" y="1154746"/>
                  </a:lnTo>
                  <a:lnTo>
                    <a:pt x="2575991" y="1199610"/>
                  </a:lnTo>
                  <a:lnTo>
                    <a:pt x="2578332" y="1244563"/>
                  </a:lnTo>
                  <a:lnTo>
                    <a:pt x="2579112" y="1289559"/>
                  </a:lnTo>
                  <a:lnTo>
                    <a:pt x="2578332" y="1334556"/>
                  </a:lnTo>
                  <a:lnTo>
                    <a:pt x="2575991" y="1379508"/>
                  </a:lnTo>
                  <a:lnTo>
                    <a:pt x="2572089" y="1424372"/>
                  </a:lnTo>
                  <a:lnTo>
                    <a:pt x="2566627" y="1469104"/>
                  </a:lnTo>
                  <a:lnTo>
                    <a:pt x="2559603" y="1513660"/>
                  </a:lnTo>
                  <a:lnTo>
                    <a:pt x="2551019" y="1557995"/>
                  </a:lnTo>
                  <a:lnTo>
                    <a:pt x="2540875" y="1602066"/>
                  </a:lnTo>
                  <a:lnTo>
                    <a:pt x="2529169" y="1645828"/>
                  </a:lnTo>
                  <a:lnTo>
                    <a:pt x="2515903" y="1689238"/>
                  </a:lnTo>
                  <a:lnTo>
                    <a:pt x="2501076" y="1732250"/>
                  </a:lnTo>
                  <a:lnTo>
                    <a:pt x="2484689" y="1774823"/>
                  </a:lnTo>
                  <a:lnTo>
                    <a:pt x="2466740" y="1816910"/>
                  </a:lnTo>
                  <a:lnTo>
                    <a:pt x="2447231" y="1858468"/>
                  </a:lnTo>
                  <a:lnTo>
                    <a:pt x="2426162" y="1899453"/>
                  </a:lnTo>
                  <a:lnTo>
                    <a:pt x="2403531" y="1939822"/>
                  </a:lnTo>
                  <a:lnTo>
                    <a:pt x="2379340" y="1979529"/>
                  </a:lnTo>
                  <a:lnTo>
                    <a:pt x="2353588" y="2018530"/>
                  </a:lnTo>
                  <a:lnTo>
                    <a:pt x="2326275" y="2056783"/>
                  </a:lnTo>
                  <a:lnTo>
                    <a:pt x="2297402" y="2094242"/>
                  </a:lnTo>
                  <a:lnTo>
                    <a:pt x="2266968" y="2130863"/>
                  </a:lnTo>
                  <a:lnTo>
                    <a:pt x="2234973" y="2166603"/>
                  </a:lnTo>
                  <a:lnTo>
                    <a:pt x="2201418" y="2201418"/>
                  </a:lnTo>
                  <a:lnTo>
                    <a:pt x="2166603" y="2234973"/>
                  </a:lnTo>
                  <a:lnTo>
                    <a:pt x="2130863" y="2266968"/>
                  </a:lnTo>
                  <a:lnTo>
                    <a:pt x="2094242" y="2297402"/>
                  </a:lnTo>
                  <a:lnTo>
                    <a:pt x="2056783" y="2326275"/>
                  </a:lnTo>
                  <a:lnTo>
                    <a:pt x="2018530" y="2353588"/>
                  </a:lnTo>
                  <a:lnTo>
                    <a:pt x="1979529" y="2379340"/>
                  </a:lnTo>
                  <a:lnTo>
                    <a:pt x="1939822" y="2403531"/>
                  </a:lnTo>
                  <a:lnTo>
                    <a:pt x="1899453" y="2426162"/>
                  </a:lnTo>
                  <a:lnTo>
                    <a:pt x="1858468" y="2447231"/>
                  </a:lnTo>
                  <a:lnTo>
                    <a:pt x="1816910" y="2466740"/>
                  </a:lnTo>
                  <a:lnTo>
                    <a:pt x="1774823" y="2484689"/>
                  </a:lnTo>
                  <a:lnTo>
                    <a:pt x="1732250" y="2501076"/>
                  </a:lnTo>
                  <a:lnTo>
                    <a:pt x="1689238" y="2515903"/>
                  </a:lnTo>
                  <a:lnTo>
                    <a:pt x="1645828" y="2529169"/>
                  </a:lnTo>
                  <a:lnTo>
                    <a:pt x="1602066" y="2540875"/>
                  </a:lnTo>
                  <a:lnTo>
                    <a:pt x="1557995" y="2551019"/>
                  </a:lnTo>
                  <a:lnTo>
                    <a:pt x="1513660" y="2559603"/>
                  </a:lnTo>
                  <a:lnTo>
                    <a:pt x="1469104" y="2566627"/>
                  </a:lnTo>
                  <a:lnTo>
                    <a:pt x="1424372" y="2572089"/>
                  </a:lnTo>
                  <a:lnTo>
                    <a:pt x="1379508" y="2575991"/>
                  </a:lnTo>
                  <a:lnTo>
                    <a:pt x="1334556" y="2578332"/>
                  </a:lnTo>
                  <a:lnTo>
                    <a:pt x="1289559" y="2579112"/>
                  </a:lnTo>
                  <a:lnTo>
                    <a:pt x="1244563" y="2578332"/>
                  </a:lnTo>
                  <a:lnTo>
                    <a:pt x="1199610" y="2575991"/>
                  </a:lnTo>
                  <a:lnTo>
                    <a:pt x="1154746" y="2572089"/>
                  </a:lnTo>
                  <a:lnTo>
                    <a:pt x="1110014" y="2566627"/>
                  </a:lnTo>
                  <a:lnTo>
                    <a:pt x="1065459" y="2559603"/>
                  </a:lnTo>
                  <a:lnTo>
                    <a:pt x="1021123" y="2551019"/>
                  </a:lnTo>
                  <a:lnTo>
                    <a:pt x="977053" y="2540875"/>
                  </a:lnTo>
                  <a:lnTo>
                    <a:pt x="933291" y="2529169"/>
                  </a:lnTo>
                  <a:lnTo>
                    <a:pt x="889881" y="2515903"/>
                  </a:lnTo>
                  <a:lnTo>
                    <a:pt x="846868" y="2501076"/>
                  </a:lnTo>
                  <a:lnTo>
                    <a:pt x="804296" y="2484689"/>
                  </a:lnTo>
                  <a:lnTo>
                    <a:pt x="762209" y="2466740"/>
                  </a:lnTo>
                  <a:lnTo>
                    <a:pt x="720651" y="2447231"/>
                  </a:lnTo>
                  <a:lnTo>
                    <a:pt x="679666" y="2426162"/>
                  </a:lnTo>
                  <a:lnTo>
                    <a:pt x="639297" y="2403531"/>
                  </a:lnTo>
                  <a:lnTo>
                    <a:pt x="599591" y="2379340"/>
                  </a:lnTo>
                  <a:lnTo>
                    <a:pt x="560589" y="2353588"/>
                  </a:lnTo>
                  <a:lnTo>
                    <a:pt x="522337" y="2326275"/>
                  </a:lnTo>
                  <a:lnTo>
                    <a:pt x="484878" y="2297402"/>
                  </a:lnTo>
                  <a:lnTo>
                    <a:pt x="448256" y="2266968"/>
                  </a:lnTo>
                  <a:lnTo>
                    <a:pt x="412517" y="2234973"/>
                  </a:lnTo>
                  <a:lnTo>
                    <a:pt x="377703" y="2201418"/>
                  </a:lnTo>
                  <a:lnTo>
                    <a:pt x="344146" y="2166603"/>
                  </a:lnTo>
                  <a:lnTo>
                    <a:pt x="312151" y="2130863"/>
                  </a:lnTo>
                  <a:lnTo>
                    <a:pt x="281716" y="2094242"/>
                  </a:lnTo>
                  <a:lnTo>
                    <a:pt x="252842" y="2056783"/>
                  </a:lnTo>
                  <a:lnTo>
                    <a:pt x="225529" y="2018530"/>
                  </a:lnTo>
                  <a:lnTo>
                    <a:pt x="199776" y="1979529"/>
                  </a:lnTo>
                  <a:lnTo>
                    <a:pt x="175585" y="1939822"/>
                  </a:lnTo>
                  <a:lnTo>
                    <a:pt x="152954" y="1899453"/>
                  </a:lnTo>
                  <a:lnTo>
                    <a:pt x="131883" y="1858468"/>
                  </a:lnTo>
                  <a:lnTo>
                    <a:pt x="112374" y="1816910"/>
                  </a:lnTo>
                  <a:lnTo>
                    <a:pt x="94425" y="1774823"/>
                  </a:lnTo>
                  <a:lnTo>
                    <a:pt x="78037" y="1732250"/>
                  </a:lnTo>
                  <a:lnTo>
                    <a:pt x="63210" y="1689238"/>
                  </a:lnTo>
                  <a:lnTo>
                    <a:pt x="49944" y="1645828"/>
                  </a:lnTo>
                  <a:lnTo>
                    <a:pt x="38238" y="1602066"/>
                  </a:lnTo>
                  <a:lnTo>
                    <a:pt x="28093" y="1557995"/>
                  </a:lnTo>
                  <a:lnTo>
                    <a:pt x="19509" y="1513660"/>
                  </a:lnTo>
                  <a:lnTo>
                    <a:pt x="12486" y="1469104"/>
                  </a:lnTo>
                  <a:lnTo>
                    <a:pt x="7023" y="1424372"/>
                  </a:lnTo>
                  <a:lnTo>
                    <a:pt x="3121" y="1379508"/>
                  </a:lnTo>
                  <a:lnTo>
                    <a:pt x="780" y="1334556"/>
                  </a:lnTo>
                  <a:lnTo>
                    <a:pt x="0" y="1289559"/>
                  </a:lnTo>
                  <a:lnTo>
                    <a:pt x="780" y="1244563"/>
                  </a:lnTo>
                  <a:lnTo>
                    <a:pt x="3121" y="1199610"/>
                  </a:lnTo>
                  <a:lnTo>
                    <a:pt x="7023" y="1154746"/>
                  </a:lnTo>
                  <a:lnTo>
                    <a:pt x="12486" y="1110014"/>
                  </a:lnTo>
                  <a:lnTo>
                    <a:pt x="19509" y="1065459"/>
                  </a:lnTo>
                  <a:lnTo>
                    <a:pt x="28093" y="1021123"/>
                  </a:lnTo>
                  <a:lnTo>
                    <a:pt x="38238" y="977053"/>
                  </a:lnTo>
                  <a:lnTo>
                    <a:pt x="49944" y="933291"/>
                  </a:lnTo>
                  <a:lnTo>
                    <a:pt x="63210" y="889881"/>
                  </a:lnTo>
                  <a:lnTo>
                    <a:pt x="78037" y="846868"/>
                  </a:lnTo>
                  <a:lnTo>
                    <a:pt x="94425" y="804296"/>
                  </a:lnTo>
                  <a:lnTo>
                    <a:pt x="112374" y="762209"/>
                  </a:lnTo>
                  <a:lnTo>
                    <a:pt x="131883" y="720651"/>
                  </a:lnTo>
                  <a:lnTo>
                    <a:pt x="152954" y="679666"/>
                  </a:lnTo>
                  <a:lnTo>
                    <a:pt x="175585" y="639297"/>
                  </a:lnTo>
                  <a:lnTo>
                    <a:pt x="199776" y="599591"/>
                  </a:lnTo>
                  <a:lnTo>
                    <a:pt x="225529" y="560589"/>
                  </a:lnTo>
                  <a:lnTo>
                    <a:pt x="252842" y="522337"/>
                  </a:lnTo>
                  <a:lnTo>
                    <a:pt x="281716" y="484878"/>
                  </a:lnTo>
                  <a:lnTo>
                    <a:pt x="312151" y="448256"/>
                  </a:lnTo>
                  <a:lnTo>
                    <a:pt x="344146" y="412517"/>
                  </a:lnTo>
                  <a:lnTo>
                    <a:pt x="377703" y="377703"/>
                  </a:lnTo>
                  <a:lnTo>
                    <a:pt x="412517" y="344146"/>
                  </a:lnTo>
                  <a:lnTo>
                    <a:pt x="448256" y="312151"/>
                  </a:lnTo>
                  <a:lnTo>
                    <a:pt x="484878" y="281716"/>
                  </a:lnTo>
                  <a:lnTo>
                    <a:pt x="522337" y="252842"/>
                  </a:lnTo>
                  <a:lnTo>
                    <a:pt x="560589" y="225529"/>
                  </a:lnTo>
                  <a:lnTo>
                    <a:pt x="599591" y="199776"/>
                  </a:lnTo>
                  <a:lnTo>
                    <a:pt x="639297" y="175585"/>
                  </a:lnTo>
                  <a:lnTo>
                    <a:pt x="679666" y="152954"/>
                  </a:lnTo>
                  <a:lnTo>
                    <a:pt x="720651" y="131883"/>
                  </a:lnTo>
                  <a:lnTo>
                    <a:pt x="762209" y="112374"/>
                  </a:lnTo>
                  <a:lnTo>
                    <a:pt x="804296" y="94425"/>
                  </a:lnTo>
                  <a:lnTo>
                    <a:pt x="846868" y="78037"/>
                  </a:lnTo>
                  <a:lnTo>
                    <a:pt x="889881" y="63210"/>
                  </a:lnTo>
                  <a:lnTo>
                    <a:pt x="933291" y="49944"/>
                  </a:lnTo>
                  <a:lnTo>
                    <a:pt x="977053" y="38238"/>
                  </a:lnTo>
                  <a:lnTo>
                    <a:pt x="1021123" y="28093"/>
                  </a:lnTo>
                  <a:lnTo>
                    <a:pt x="1065459" y="19509"/>
                  </a:lnTo>
                  <a:lnTo>
                    <a:pt x="1110014" y="12486"/>
                  </a:lnTo>
                  <a:lnTo>
                    <a:pt x="1154746" y="7023"/>
                  </a:lnTo>
                  <a:lnTo>
                    <a:pt x="1199610" y="3121"/>
                  </a:lnTo>
                  <a:lnTo>
                    <a:pt x="1244563" y="780"/>
                  </a:lnTo>
                  <a:lnTo>
                    <a:pt x="1289559" y="0"/>
                  </a:lnTo>
                  <a:lnTo>
                    <a:pt x="1334556" y="780"/>
                  </a:lnTo>
                  <a:lnTo>
                    <a:pt x="1379508" y="3121"/>
                  </a:lnTo>
                  <a:lnTo>
                    <a:pt x="1424372" y="7023"/>
                  </a:lnTo>
                  <a:lnTo>
                    <a:pt x="1469104" y="12486"/>
                  </a:lnTo>
                  <a:lnTo>
                    <a:pt x="1513660" y="19509"/>
                  </a:lnTo>
                  <a:lnTo>
                    <a:pt x="1557995" y="28093"/>
                  </a:lnTo>
                  <a:lnTo>
                    <a:pt x="1602066" y="38238"/>
                  </a:lnTo>
                  <a:lnTo>
                    <a:pt x="1645828" y="49944"/>
                  </a:lnTo>
                  <a:lnTo>
                    <a:pt x="1689238" y="63210"/>
                  </a:lnTo>
                  <a:lnTo>
                    <a:pt x="1732250" y="78037"/>
                  </a:lnTo>
                  <a:lnTo>
                    <a:pt x="1774823" y="94425"/>
                  </a:lnTo>
                  <a:lnTo>
                    <a:pt x="1816910" y="112374"/>
                  </a:lnTo>
                  <a:lnTo>
                    <a:pt x="1858468" y="131883"/>
                  </a:lnTo>
                  <a:lnTo>
                    <a:pt x="1899453" y="152954"/>
                  </a:lnTo>
                  <a:lnTo>
                    <a:pt x="1939822" y="175585"/>
                  </a:lnTo>
                  <a:lnTo>
                    <a:pt x="1979529" y="199776"/>
                  </a:lnTo>
                  <a:lnTo>
                    <a:pt x="2018530" y="225529"/>
                  </a:lnTo>
                  <a:lnTo>
                    <a:pt x="2056783" y="252842"/>
                  </a:lnTo>
                  <a:lnTo>
                    <a:pt x="2094242" y="281716"/>
                  </a:lnTo>
                  <a:lnTo>
                    <a:pt x="2130863" y="312151"/>
                  </a:lnTo>
                  <a:lnTo>
                    <a:pt x="2166603" y="344146"/>
                  </a:lnTo>
                  <a:lnTo>
                    <a:pt x="2201418" y="377703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0;p10"/>
            <p:cNvSpPr/>
            <p:nvPr/>
          </p:nvSpPr>
          <p:spPr>
            <a:xfrm>
              <a:off x="6682574" y="3866386"/>
              <a:ext cx="740410" cy="509905"/>
            </a:xfrm>
            <a:custGeom>
              <a:avLst/>
              <a:gdLst/>
              <a:ahLst/>
              <a:cxnLst/>
              <a:rect l="l" t="t" r="r" b="b"/>
              <a:pathLst>
                <a:path w="740410" h="509904" extrusionOk="0">
                  <a:moveTo>
                    <a:pt x="368299" y="413306"/>
                  </a:moveTo>
                  <a:lnTo>
                    <a:pt x="368299" y="509785"/>
                  </a:lnTo>
                  <a:lnTo>
                    <a:pt x="740412" y="254892"/>
                  </a:lnTo>
                  <a:lnTo>
                    <a:pt x="368299" y="0"/>
                  </a:lnTo>
                  <a:lnTo>
                    <a:pt x="368299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299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1;p10"/>
            <p:cNvSpPr/>
            <p:nvPr/>
          </p:nvSpPr>
          <p:spPr>
            <a:xfrm>
              <a:off x="10632286" y="3866386"/>
              <a:ext cx="741045" cy="509905"/>
            </a:xfrm>
            <a:custGeom>
              <a:avLst/>
              <a:gdLst/>
              <a:ahLst/>
              <a:cxnLst/>
              <a:rect l="l" t="t" r="r" b="b"/>
              <a:pathLst>
                <a:path w="741045" h="509904" extrusionOk="0">
                  <a:moveTo>
                    <a:pt x="368300" y="413306"/>
                  </a:moveTo>
                  <a:lnTo>
                    <a:pt x="368300" y="509785"/>
                  </a:lnTo>
                  <a:lnTo>
                    <a:pt x="740846" y="254892"/>
                  </a:lnTo>
                  <a:lnTo>
                    <a:pt x="368300" y="0"/>
                  </a:lnTo>
                  <a:lnTo>
                    <a:pt x="368300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300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;p10"/>
            <p:cNvSpPr/>
            <p:nvPr/>
          </p:nvSpPr>
          <p:spPr>
            <a:xfrm>
              <a:off x="3158330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3;p10"/>
            <p:cNvSpPr/>
            <p:nvPr/>
          </p:nvSpPr>
          <p:spPr>
            <a:xfrm>
              <a:off x="7311233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4;p10"/>
            <p:cNvSpPr/>
            <p:nvPr/>
          </p:nvSpPr>
          <p:spPr>
            <a:xfrm>
              <a:off x="11133925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705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5;p10"/>
            <p:cNvSpPr txBox="1"/>
            <p:nvPr/>
          </p:nvSpPr>
          <p:spPr>
            <a:xfrm>
              <a:off x="11638696" y="4419100"/>
              <a:ext cx="2509974" cy="18642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7,4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6;p10"/>
            <p:cNvSpPr txBox="1"/>
            <p:nvPr/>
          </p:nvSpPr>
          <p:spPr>
            <a:xfrm>
              <a:off x="8060702" y="3458215"/>
              <a:ext cx="2045999" cy="262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3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SAM</a:t>
              </a:r>
              <a:endParaRPr sz="13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в ЦФО</a:t>
              </a:r>
              <a:endParaRPr sz="13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76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7;p10"/>
            <p:cNvSpPr txBox="1"/>
            <p:nvPr/>
          </p:nvSpPr>
          <p:spPr>
            <a:xfrm>
              <a:off x="11638696" y="3124604"/>
              <a:ext cx="2452360" cy="1720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SOM</a:t>
              </a: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ru-RU" sz="1300" dirty="0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в Тульской области</a:t>
              </a:r>
              <a:endParaRPr sz="13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20" name="Google Shape;101;p10"/>
            <p:cNvSpPr txBox="1"/>
            <p:nvPr/>
          </p:nvSpPr>
          <p:spPr>
            <a:xfrm>
              <a:off x="3607809" y="3458215"/>
              <a:ext cx="2578241" cy="37860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TAM</a:t>
              </a:r>
              <a:endParaRPr sz="17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  <a:p>
              <a:pPr marL="12700" marR="5080" lvl="0" indent="0" algn="ctr" rtl="0">
                <a:lnSpc>
                  <a:spcPct val="102600"/>
                </a:lnSpc>
                <a:spcBef>
                  <a:spcPts val="7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Рынок </a:t>
              </a:r>
              <a:r>
                <a:rPr lang="ru-RU" sz="13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дронов</a:t>
              </a:r>
              <a:r>
                <a:rPr lang="ru-RU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в</a:t>
              </a:r>
              <a:r>
                <a:rPr lang="ru-RU" sz="1300" b="0" i="0" u="none" strike="noStrike" cap="none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  </a:t>
              </a:r>
              <a:r>
                <a:rPr lang="ru-RU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РФ</a:t>
              </a:r>
              <a:endParaRPr sz="13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млрд. руб.</a:t>
              </a:r>
              <a:endParaRPr sz="17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2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7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486674"/>
              </p:ext>
            </p:extLst>
          </p:nvPr>
        </p:nvGraphicFramePr>
        <p:xfrm>
          <a:off x="0" y="1249308"/>
          <a:ext cx="11450470" cy="6011136"/>
        </p:xfrm>
        <a:graphic>
          <a:graphicData uri="http://schemas.openxmlformats.org/drawingml/2006/table">
            <a:tbl>
              <a:tblPr/>
              <a:tblGrid>
                <a:gridCol w="1719618">
                  <a:extLst>
                    <a:ext uri="{9D8B030D-6E8A-4147-A177-3AD203B41FA5}">
                      <a16:colId xmlns="" xmlns:a16="http://schemas.microsoft.com/office/drawing/2014/main" val="2196310177"/>
                    </a:ext>
                  </a:extLst>
                </a:gridCol>
                <a:gridCol w="2648408">
                  <a:extLst>
                    <a:ext uri="{9D8B030D-6E8A-4147-A177-3AD203B41FA5}">
                      <a16:colId xmlns="" xmlns:a16="http://schemas.microsoft.com/office/drawing/2014/main" val="188652598"/>
                    </a:ext>
                  </a:extLst>
                </a:gridCol>
                <a:gridCol w="190326"/>
                <a:gridCol w="1561447"/>
                <a:gridCol w="3215268">
                  <a:extLst>
                    <a:ext uri="{9D8B030D-6E8A-4147-A177-3AD203B41FA5}">
                      <a16:colId xmlns="" xmlns:a16="http://schemas.microsoft.com/office/drawing/2014/main" val="4010015701"/>
                    </a:ext>
                  </a:extLst>
                </a:gridCol>
                <a:gridCol w="2115403">
                  <a:extLst>
                    <a:ext uri="{9D8B030D-6E8A-4147-A177-3AD203B41FA5}">
                      <a16:colId xmlns="" xmlns:a16="http://schemas.microsoft.com/office/drawing/2014/main" val="3242445992"/>
                    </a:ext>
                  </a:extLst>
                </a:gridCol>
              </a:tblGrid>
              <a:tr h="831945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партнеры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Производители оборудования.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Образовательные учреждения: Государственные организации.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НКО.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активности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Регистрация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правовой формы деятельности.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Выбор системы налогообложения.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Изготовление прототипов 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лопастей для БПЛА 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 ассортименте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Наладить рынок сбыта.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Приобрести (расширить оборудование).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Закупить расходные материалы.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Запуск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производства.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Ценностные предложения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Производственный процесс в РФ лопастей для БПЛА.</a:t>
                      </a:r>
                      <a:endParaRPr lang="ru-RU" altLang="ru-RU" sz="1400" b="0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Разработанная</a:t>
                      </a:r>
                      <a:r>
                        <a:rPr lang="ru-RU" sz="20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система мотивации</a:t>
                      </a: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</a:t>
                      </a: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потребителей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В2С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В2В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G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2699614"/>
                  </a:ext>
                </a:extLst>
              </a:tr>
              <a:tr h="438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Онлайн-продажи: Собственный интернет-магазин и партнерские платформы.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Офлайн-продажи: Розничные магазины и специализированные выставки.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Прямые продажи: Работа с крупными клиентами и организациями через прямые контракты.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Команда экспертов.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Техническая база: о</a:t>
                      </a: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борудование. Цех.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Партнерские сети.</a:t>
                      </a:r>
                      <a:endParaRPr lang="ru-RU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6802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издержек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Оборудование.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400" b="0" i="0" u="none" strike="noStrike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Сырье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. 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Транспортировка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Электроэнергия. 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Аренда помещения.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Продажа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лопастей для БПЛА - основной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источник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дохода.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Техническое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обслуживание и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ремонт.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Консультационные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услуги: Доход от консультаций и поддержки клиентов.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745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04469" y="1344066"/>
            <a:ext cx="10658781" cy="3819525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вызовы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проектирования: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лопастей с оптимальными аэродинамическими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ристиками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 высококвалифицированных специалистов и сложных вычислительных ресурсов.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Материалы: Найти баланс между весом, прочностью и стоимостью материалов для лопастей остается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сложной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задачей. Некоторые новые материалы могут быть дорогими в производстве или трудными в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обработке.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Конкуренция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конкуренции: Рынок насыщен как крупными производителями, так 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стартапами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создает давление на ценообразование и требует постоянных инноваций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Копирование технологий: Быстрое распространение технологий может привести к тому, что уникальные разработки становятся доступными конкурентам, что снижает конкурентные преимущества.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Регуляторные и сертификационные барьеры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с сертификацией: Процесс сертификации лопастей для БПЛА может быть длительным и дорогостоящим, особенно для новых технологий 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Регулирование безопасности: Необходимость соответствия строгим стандартам безопасности может замедлить внедрение новых решений.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Производственные ограничения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Капиталозатратность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Производственные процессы могут требовать значительных инвестиций в оборудование и технологии, что ограничивает возможности для малых и средних предприятий.</a:t>
            </a:r>
            <a:endParaRPr lang="ru-RU" sz="17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289356" y="262459"/>
            <a:ext cx="7492694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производства лопастей для беспилотных летательных аппаратов (БПЛА) существует несколько текущих проблем, которые могут влиять на эффективность и развитие этого сегмента рынка: </a:t>
            </a:r>
          </a:p>
        </p:txBody>
      </p:sp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/>
          </a:bodyPr>
          <a:lstStyle/>
          <a:p>
            <a:pPr marL="571500" indent="-342900">
              <a:spcBef>
                <a:spcPts val="1417"/>
              </a:spcBef>
            </a:pPr>
            <a:r>
              <a:rPr lang="ru-RU" sz="1800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 производства.</a:t>
            </a:r>
          </a:p>
          <a:p>
            <a:pPr marL="571500" indent="-342900">
              <a:spcBef>
                <a:spcPts val="1417"/>
              </a:spcBef>
            </a:pPr>
            <a:r>
              <a:rPr lang="ru-RU" sz="1800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</a:t>
            </a:r>
            <a:r>
              <a:rPr lang="ru-RU" sz="1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директор.</a:t>
            </a:r>
          </a:p>
          <a:p>
            <a:pPr marL="571500" indent="-342900">
              <a:spcBef>
                <a:spcPts val="1417"/>
              </a:spcBef>
            </a:pPr>
            <a:r>
              <a:rPr lang="ru-RU" sz="1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маркетингу и продвижению.</a:t>
            </a:r>
          </a:p>
          <a:p>
            <a:pPr marL="571500" indent="-342900">
              <a:spcBef>
                <a:spcPts val="1417"/>
              </a:spcBef>
            </a:pPr>
            <a:r>
              <a:rPr lang="ru-RU" sz="1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Бухгалтер-экономист.</a:t>
            </a:r>
          </a:p>
          <a:p>
            <a:pPr marL="571500" indent="-342900">
              <a:spcBef>
                <a:spcPts val="1417"/>
              </a:spcBef>
            </a:pPr>
            <a:r>
              <a:rPr lang="ru-RU" sz="1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 цеха</a:t>
            </a:r>
            <a:r>
              <a:rPr lang="ru-RU" sz="1800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spc="-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цеха</a:t>
            </a:r>
            <a:endParaRPr lang="ru-RU" sz="1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"/>
          <p:cNvSpPr txBox="1">
            <a:spLocks noGrp="1"/>
          </p:cNvSpPr>
          <p:nvPr>
            <p:ph type="sldNum" idx="12"/>
          </p:nvPr>
        </p:nvSpPr>
        <p:spPr>
          <a:xfrm>
            <a:off x="12143704" y="370257"/>
            <a:ext cx="2181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cxnSp>
        <p:nvCxnSpPr>
          <p:cNvPr id="114" name="Google Shape;114;p12"/>
          <p:cNvCxnSpPr/>
          <p:nvPr/>
        </p:nvCxnSpPr>
        <p:spPr>
          <a:xfrm rot="10800000" flipH="1">
            <a:off x="1075575" y="2944825"/>
            <a:ext cx="9959700" cy="1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" name="Google Shape;115;p12"/>
          <p:cNvCxnSpPr/>
          <p:nvPr/>
        </p:nvCxnSpPr>
        <p:spPr>
          <a:xfrm>
            <a:off x="1075575" y="2685200"/>
            <a:ext cx="0" cy="46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" name="Google Shape;116;p12"/>
          <p:cNvCxnSpPr/>
          <p:nvPr/>
        </p:nvCxnSpPr>
        <p:spPr>
          <a:xfrm>
            <a:off x="1595875" y="2552131"/>
            <a:ext cx="13775" cy="37589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2"/>
          <p:cNvCxnSpPr/>
          <p:nvPr/>
        </p:nvCxnSpPr>
        <p:spPr>
          <a:xfrm>
            <a:off x="3876700" y="2248225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12"/>
          <p:cNvCxnSpPr/>
          <p:nvPr/>
        </p:nvCxnSpPr>
        <p:spPr>
          <a:xfrm>
            <a:off x="4655600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12"/>
          <p:cNvCxnSpPr/>
          <p:nvPr/>
        </p:nvCxnSpPr>
        <p:spPr>
          <a:xfrm>
            <a:off x="6811575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12"/>
          <p:cNvCxnSpPr/>
          <p:nvPr/>
        </p:nvCxnSpPr>
        <p:spPr>
          <a:xfrm>
            <a:off x="8175500" y="22663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12"/>
          <p:cNvCxnSpPr/>
          <p:nvPr/>
        </p:nvCxnSpPr>
        <p:spPr>
          <a:xfrm>
            <a:off x="9607650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2" name="Google Shape;122;p12"/>
          <p:cNvSpPr txBox="1"/>
          <p:nvPr/>
        </p:nvSpPr>
        <p:spPr>
          <a:xfrm>
            <a:off x="213649" y="3125700"/>
            <a:ext cx="1073751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Сейчас</a:t>
            </a:r>
            <a:endParaRPr dirty="0"/>
          </a:p>
        </p:txBody>
      </p:sp>
      <p:sp>
        <p:nvSpPr>
          <p:cNvPr id="123" name="Google Shape;123;p12"/>
          <p:cNvSpPr txBox="1"/>
          <p:nvPr/>
        </p:nvSpPr>
        <p:spPr>
          <a:xfrm>
            <a:off x="1075574" y="1641625"/>
            <a:ext cx="185635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НОЯБРЬ </a:t>
            </a:r>
            <a:r>
              <a:rPr lang="ru-RU" b="1" dirty="0"/>
              <a:t>24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Проверка гипотез</a:t>
            </a:r>
            <a:endParaRPr dirty="0"/>
          </a:p>
        </p:txBody>
      </p:sp>
      <p:sp>
        <p:nvSpPr>
          <p:cNvPr id="124" name="Google Shape;124;p12"/>
          <p:cNvSpPr txBox="1"/>
          <p:nvPr/>
        </p:nvSpPr>
        <p:spPr>
          <a:xfrm>
            <a:off x="3252775" y="1664875"/>
            <a:ext cx="1902338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 smtClean="0"/>
              <a:t>ФЕВ 25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Прототип АУК</a:t>
            </a:r>
            <a:endParaRPr dirty="0"/>
          </a:p>
        </p:txBody>
      </p:sp>
      <p:sp>
        <p:nvSpPr>
          <p:cNvPr id="125" name="Google Shape;125;p12"/>
          <p:cNvSpPr txBox="1"/>
          <p:nvPr/>
        </p:nvSpPr>
        <p:spPr>
          <a:xfrm>
            <a:off x="4965168" y="1529876"/>
            <a:ext cx="2180513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АПРЕЛЬ </a:t>
            </a:r>
            <a:r>
              <a:rPr lang="ru-RU" b="1" dirty="0" smtClean="0"/>
              <a:t>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</a:rPr>
              <a:t>Презентация готовой продукции</a:t>
            </a:r>
            <a:endParaRPr dirty="0"/>
          </a:p>
        </p:txBody>
      </p:sp>
      <p:sp>
        <p:nvSpPr>
          <p:cNvPr id="126" name="Google Shape;126;p12"/>
          <p:cNvSpPr txBox="1"/>
          <p:nvPr/>
        </p:nvSpPr>
        <p:spPr>
          <a:xfrm>
            <a:off x="5799604" y="3556533"/>
            <a:ext cx="2757541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МАЙ </a:t>
            </a:r>
            <a:r>
              <a:rPr lang="ru-RU" b="1" dirty="0"/>
              <a:t>25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dk1"/>
                </a:solidFill>
              </a:rPr>
              <a:t>Первые продажи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27" name="Google Shape;127;p12"/>
          <p:cNvSpPr txBox="1"/>
          <p:nvPr/>
        </p:nvSpPr>
        <p:spPr>
          <a:xfrm>
            <a:off x="3680944" y="3556533"/>
            <a:ext cx="1903676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 smtClean="0"/>
              <a:t>АПРЕЛЬ 25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Тестирование</a:t>
            </a:r>
            <a:endParaRPr dirty="0"/>
          </a:p>
        </p:txBody>
      </p:sp>
      <p:sp>
        <p:nvSpPr>
          <p:cNvPr id="128" name="Google Shape;128;p12"/>
          <p:cNvSpPr txBox="1"/>
          <p:nvPr/>
        </p:nvSpPr>
        <p:spPr>
          <a:xfrm>
            <a:off x="7271150" y="544010"/>
            <a:ext cx="2336500" cy="1821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ИЮНЬ </a:t>
            </a:r>
            <a:r>
              <a:rPr lang="ru-RU" b="1" dirty="0"/>
              <a:t>25</a:t>
            </a:r>
          </a:p>
          <a:p>
            <a:pPr lvl="0"/>
            <a:r>
              <a:rPr lang="ru-RU" dirty="0">
                <a:solidFill>
                  <a:schemeClr val="dk1"/>
                </a:solidFill>
              </a:rPr>
              <a:t>Встречи с инвесторами для масштабирования в новом направлении.</a:t>
            </a:r>
            <a:r>
              <a:rPr lang="ru-RU" b="1" dirty="0"/>
              <a:t> </a:t>
            </a:r>
            <a:endParaRPr dirty="0"/>
          </a:p>
        </p:txBody>
      </p:sp>
      <p:sp>
        <p:nvSpPr>
          <p:cNvPr id="129" name="Google Shape;129;p12"/>
          <p:cNvSpPr txBox="1"/>
          <p:nvPr/>
        </p:nvSpPr>
        <p:spPr>
          <a:xfrm>
            <a:off x="8855149" y="3607825"/>
            <a:ext cx="2963811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ЯНВ </a:t>
            </a:r>
            <a:r>
              <a:rPr lang="ru-RU" b="1" dirty="0" smtClean="0"/>
              <a:t>- ИЮЛ 26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Модернизация для масштабирования (новое производственное направление)</a:t>
            </a:r>
            <a:endParaRPr dirty="0"/>
          </a:p>
        </p:txBody>
      </p:sp>
      <p:cxnSp>
        <p:nvCxnSpPr>
          <p:cNvPr id="130" name="Google Shape;130;p12"/>
          <p:cNvCxnSpPr/>
          <p:nvPr/>
        </p:nvCxnSpPr>
        <p:spPr>
          <a:xfrm>
            <a:off x="2424325" y="2928025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2"/>
          <p:cNvCxnSpPr/>
          <p:nvPr/>
        </p:nvCxnSpPr>
        <p:spPr>
          <a:xfrm>
            <a:off x="5950424" y="2429301"/>
            <a:ext cx="901" cy="51678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12"/>
          <p:cNvSpPr txBox="1"/>
          <p:nvPr/>
        </p:nvSpPr>
        <p:spPr>
          <a:xfrm>
            <a:off x="1365598" y="3454661"/>
            <a:ext cx="2153076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ЯНВАРЬ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</a:rPr>
              <a:t>Формирование ТЗ для АУК.</a:t>
            </a:r>
            <a:endParaRPr dirty="0"/>
          </a:p>
        </p:txBody>
      </p:sp>
      <p:pic>
        <p:nvPicPr>
          <p:cNvPr id="22" name="Рисунок 7"/>
          <p:cNvPicPr/>
          <p:nvPr/>
        </p:nvPicPr>
        <p:blipFill>
          <a:blip r:embed="rId3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 w="0">
            <a:noFill/>
          </a:ln>
        </p:spPr>
      </p:pic>
      <p:sp>
        <p:nvSpPr>
          <p:cNvPr id="25" name="Заголовок 3"/>
          <p:cNvSpPr/>
          <p:nvPr/>
        </p:nvSpPr>
        <p:spPr>
          <a:xfrm>
            <a:off x="1365598" y="208743"/>
            <a:ext cx="7218000" cy="107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0" strike="noStrike" cap="all" spc="-1" dirty="0">
                <a:solidFill>
                  <a:srgbClr val="5B9BD5"/>
                </a:solidFill>
                <a:latin typeface="Tahoma"/>
                <a:ea typeface="Tahoma"/>
              </a:rPr>
              <a:t>ПЛАНЫ РАЗВИТИЯ</a:t>
            </a:r>
            <a:r>
              <a:rPr sz="3200" dirty="0"/>
              <a:t/>
            </a:r>
            <a:br>
              <a:rPr sz="3200" dirty="0"/>
            </a:b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575" y="1926"/>
            <a:ext cx="3019425" cy="2800350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9607650" y="20874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66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859</Words>
  <Application>Microsoft Office PowerPoint</Application>
  <PresentationFormat>Широкоэкранный</PresentationFormat>
  <Paragraphs>133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Tahoma</vt:lpstr>
      <vt:lpstr>Times New Roman</vt:lpstr>
      <vt:lpstr>Wingdings</vt:lpstr>
      <vt:lpstr>Тема Office</vt:lpstr>
      <vt:lpstr>Производство лопастей для БПЛА</vt:lpstr>
      <vt:lpstr>Актуальность проекта </vt:lpstr>
      <vt:lpstr>ПРОБЛЕМА </vt:lpstr>
      <vt:lpstr>Презентация PowerPoint</vt:lpstr>
      <vt:lpstr>РЫНОК </vt:lpstr>
      <vt:lpstr>БИЗНЕС-МОДЕЛЬ  </vt:lpstr>
      <vt:lpstr>Презентация PowerPoint</vt:lpstr>
      <vt:lpstr>КОМАНДА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24</cp:revision>
  <dcterms:created xsi:type="dcterms:W3CDTF">2024-10-28T15:31:12Z</dcterms:created>
  <dcterms:modified xsi:type="dcterms:W3CDTF">2024-12-07T17:37:57Z</dcterms:modified>
</cp:coreProperties>
</file>