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9" r:id="rId3"/>
    <p:sldId id="257" r:id="rId4"/>
    <p:sldId id="258" r:id="rId5"/>
    <p:sldId id="261" r:id="rId6"/>
    <p:sldId id="271" r:id="rId7"/>
    <p:sldId id="270" r:id="rId8"/>
    <p:sldId id="260" r:id="rId9"/>
    <p:sldId id="264" r:id="rId10"/>
    <p:sldId id="263" r:id="rId11"/>
    <p:sldId id="269" r:id="rId12"/>
    <p:sldId id="262" r:id="rId13"/>
    <p:sldId id="266" r:id="rId14"/>
    <p:sldId id="265" r:id="rId15"/>
    <p:sldId id="26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DD8"/>
    <a:srgbClr val="F5E1F1"/>
    <a:srgbClr val="F38996"/>
    <a:srgbClr val="F446F4"/>
    <a:srgbClr val="F9A9F7"/>
    <a:srgbClr val="CC66FF"/>
    <a:srgbClr val="FF3F3F"/>
    <a:srgbClr val="F99DF9"/>
    <a:srgbClr val="F4ADF9"/>
    <a:srgbClr val="F785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11" autoAdjust="0"/>
    <p:restoredTop sz="94660"/>
  </p:normalViewPr>
  <p:slideViewPr>
    <p:cSldViewPr snapToGrid="0">
      <p:cViewPr>
        <p:scale>
          <a:sx n="86" d="100"/>
          <a:sy n="86" d="100"/>
        </p:scale>
        <p:origin x="246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08D4C3F5-17E0-4406-9096-079B3EDC4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Graphic 3">
            <a:hlinkClick r:id="rId3"/>
            <a:extLst>
              <a:ext uri="{FF2B5EF4-FFF2-40B4-BE49-F238E27FC236}">
                <a16:creationId xmlns:a16="http://schemas.microsoft.com/office/drawing/2014/main" id="{C6EC0193-6271-45E0-A726-CF16A3B47B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5" name="TextBox 14">
            <a:hlinkClick r:id="rId6"/>
            <a:extLst>
              <a:ext uri="{FF2B5EF4-FFF2-40B4-BE49-F238E27FC236}">
                <a16:creationId xmlns:a16="http://schemas.microsoft.com/office/drawing/2014/main" id="{BD54EE53-8B11-4042-A448-4FC69C86E8BC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769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4A46AC0-A546-467D-A066-5ADF4D8F34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Graphic 3">
            <a:hlinkClick r:id="rId3"/>
            <a:extLst>
              <a:ext uri="{FF2B5EF4-FFF2-40B4-BE49-F238E27FC236}">
                <a16:creationId xmlns:a16="http://schemas.microsoft.com/office/drawing/2014/main" id="{9528DC4A-B5CE-4F1B-AB0B-A00A15B444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6" name="TextBox 15">
            <a:hlinkClick r:id="rId6"/>
            <a:extLst>
              <a:ext uri="{FF2B5EF4-FFF2-40B4-BE49-F238E27FC236}">
                <a16:creationId xmlns:a16="http://schemas.microsoft.com/office/drawing/2014/main" id="{6DBDA155-3501-4E76-8907-5891C225743A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5C3D2F88-D799-4B47-AC66-737E7BB1D3B3}"/>
              </a:ext>
            </a:extLst>
          </p:cNvPr>
          <p:cNvSpPr/>
          <p:nvPr/>
        </p:nvSpPr>
        <p:spPr>
          <a:xfrm>
            <a:off x="2644327" y="1668206"/>
            <a:ext cx="6903346" cy="3521588"/>
          </a:xfrm>
          <a:prstGeom prst="roundRect">
            <a:avLst>
              <a:gd name="adj" fmla="val 5461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2650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CFEF821-B9CF-4D81-91A0-DF9D0C493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Graphic 3">
            <a:hlinkClick r:id="rId3"/>
            <a:extLst>
              <a:ext uri="{FF2B5EF4-FFF2-40B4-BE49-F238E27FC236}">
                <a16:creationId xmlns:a16="http://schemas.microsoft.com/office/drawing/2014/main" id="{4F8066B4-F754-4F75-8BE7-5633541B0F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3" name="TextBox 12">
            <a:hlinkClick r:id="rId6"/>
            <a:extLst>
              <a:ext uri="{FF2B5EF4-FFF2-40B4-BE49-F238E27FC236}">
                <a16:creationId xmlns:a16="http://schemas.microsoft.com/office/drawing/2014/main" id="{E7175B05-5481-4C01-9984-B8DA5C606DFA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A36765CA-1AAA-42C4-B2C3-F6694D39EA11}"/>
              </a:ext>
            </a:extLst>
          </p:cNvPr>
          <p:cNvSpPr/>
          <p:nvPr/>
        </p:nvSpPr>
        <p:spPr>
          <a:xfrm>
            <a:off x="2644327" y="1668206"/>
            <a:ext cx="6903346" cy="3521588"/>
          </a:xfrm>
          <a:prstGeom prst="roundRect">
            <a:avLst>
              <a:gd name="adj" fmla="val 5461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3879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1736A6D-CF78-458C-93AE-EB3F5FDC9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Graphic 3">
            <a:hlinkClick r:id="rId3"/>
            <a:extLst>
              <a:ext uri="{FF2B5EF4-FFF2-40B4-BE49-F238E27FC236}">
                <a16:creationId xmlns:a16="http://schemas.microsoft.com/office/drawing/2014/main" id="{6AA88F39-6935-40FA-9052-43978D53B4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9" name="TextBox 18">
            <a:hlinkClick r:id="rId6"/>
            <a:extLst>
              <a:ext uri="{FF2B5EF4-FFF2-40B4-BE49-F238E27FC236}">
                <a16:creationId xmlns:a16="http://schemas.microsoft.com/office/drawing/2014/main" id="{BCF96144-7A55-40E7-BEFB-BA33A5C1AF90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640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697D8617-2E15-4786-AF66-53DF88D546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3" name="TextBox 12">
            <a:hlinkClick r:id="rId5"/>
            <a:extLst>
              <a:ext uri="{FF2B5EF4-FFF2-40B4-BE49-F238E27FC236}">
                <a16:creationId xmlns:a16="http://schemas.microsoft.com/office/drawing/2014/main" id="{799FE8A0-5358-449B-9392-6F61CAF4E820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36FE0AC0-FA7C-47A3-BA0C-A55902A444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82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3">
            <a:hlinkClick r:id="rId2"/>
            <a:extLst>
              <a:ext uri="{FF2B5EF4-FFF2-40B4-BE49-F238E27FC236}">
                <a16:creationId xmlns:a16="http://schemas.microsoft.com/office/drawing/2014/main" id="{FCB193D5-E145-434E-A89D-5234F5B09D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3" name="TextBox 12">
            <a:hlinkClick r:id="rId5"/>
            <a:extLst>
              <a:ext uri="{FF2B5EF4-FFF2-40B4-BE49-F238E27FC236}">
                <a16:creationId xmlns:a16="http://schemas.microsoft.com/office/drawing/2014/main" id="{D9D27FA3-F5BB-4AD0-9123-B88DC4637BEA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D8A7AB15-A44A-4FF5-85DC-2A5AB540C1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3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>
            <a:extLst>
              <a:ext uri="{FF2B5EF4-FFF2-40B4-BE49-F238E27FC236}">
                <a16:creationId xmlns:a16="http://schemas.microsoft.com/office/drawing/2014/main" id="{BF001353-CAF6-479E-86F6-C5A278AC9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AEBA205-6642-422D-AE9C-C9F2835E0677}"/>
              </a:ext>
            </a:extLst>
          </p:cNvPr>
          <p:cNvSpPr/>
          <p:nvPr/>
        </p:nvSpPr>
        <p:spPr>
          <a:xfrm>
            <a:off x="2277533" y="1425425"/>
            <a:ext cx="7636934" cy="4007150"/>
          </a:xfrm>
          <a:prstGeom prst="roundRect">
            <a:avLst>
              <a:gd name="adj" fmla="val 4053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7" name="Graphic 3">
            <a:hlinkClick r:id="rId3"/>
            <a:extLst>
              <a:ext uri="{FF2B5EF4-FFF2-40B4-BE49-F238E27FC236}">
                <a16:creationId xmlns:a16="http://schemas.microsoft.com/office/drawing/2014/main" id="{7C986200-0C84-4850-BDDD-36AC969AB1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8" name="TextBox 17">
            <a:hlinkClick r:id="rId6"/>
            <a:extLst>
              <a:ext uri="{FF2B5EF4-FFF2-40B4-BE49-F238E27FC236}">
                <a16:creationId xmlns:a16="http://schemas.microsoft.com/office/drawing/2014/main" id="{2DD4306A-F31F-4A16-BB80-05A980A123C1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055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3">
            <a:hlinkClick r:id="rId2"/>
            <a:extLst>
              <a:ext uri="{FF2B5EF4-FFF2-40B4-BE49-F238E27FC236}">
                <a16:creationId xmlns:a16="http://schemas.microsoft.com/office/drawing/2014/main" id="{4A7945C6-ECD5-42F8-B179-F0B8E645F5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7" name="TextBox 16">
            <a:hlinkClick r:id="rId5"/>
            <a:extLst>
              <a:ext uri="{FF2B5EF4-FFF2-40B4-BE49-F238E27FC236}">
                <a16:creationId xmlns:a16="http://schemas.microsoft.com/office/drawing/2014/main" id="{EE698240-4674-407D-849C-5DFA33F45EF6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57A6EF4E-6165-42D3-972B-292F0707CB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05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F7A58891-85B3-436D-9EAA-22D5D771E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Graphic 3">
            <a:hlinkClick r:id="rId3"/>
            <a:extLst>
              <a:ext uri="{FF2B5EF4-FFF2-40B4-BE49-F238E27FC236}">
                <a16:creationId xmlns:a16="http://schemas.microsoft.com/office/drawing/2014/main" id="{D714FF5F-D70E-473B-8758-FE12E16B0C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8" name="TextBox 17">
            <a:hlinkClick r:id="rId6"/>
            <a:extLst>
              <a:ext uri="{FF2B5EF4-FFF2-40B4-BE49-F238E27FC236}">
                <a16:creationId xmlns:a16="http://schemas.microsoft.com/office/drawing/2014/main" id="{31A897F1-707E-45B1-9C2E-A497D3F51613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3935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F3174F6E-0954-4BC9-AC86-40F501CD8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Graphic 3">
            <a:hlinkClick r:id="rId3"/>
            <a:extLst>
              <a:ext uri="{FF2B5EF4-FFF2-40B4-BE49-F238E27FC236}">
                <a16:creationId xmlns:a16="http://schemas.microsoft.com/office/drawing/2014/main" id="{8472E702-8019-42CC-8517-EF218998D4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8" name="TextBox 17">
            <a:hlinkClick r:id="rId6"/>
            <a:extLst>
              <a:ext uri="{FF2B5EF4-FFF2-40B4-BE49-F238E27FC236}">
                <a16:creationId xmlns:a16="http://schemas.microsoft.com/office/drawing/2014/main" id="{8FFCB004-2E0B-4690-B521-B6912A1B47A2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185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3">
            <a:hlinkClick r:id="rId2"/>
            <a:extLst>
              <a:ext uri="{FF2B5EF4-FFF2-40B4-BE49-F238E27FC236}">
                <a16:creationId xmlns:a16="http://schemas.microsoft.com/office/drawing/2014/main" id="{EEE8D4E8-5388-485E-931A-1AFDED0EC1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20" name="TextBox 19">
            <a:hlinkClick r:id="rId5"/>
            <a:extLst>
              <a:ext uri="{FF2B5EF4-FFF2-40B4-BE49-F238E27FC236}">
                <a16:creationId xmlns:a16="http://schemas.microsoft.com/office/drawing/2014/main" id="{08D49078-C328-4350-AF14-CD6F4DD97D73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C97F60C-9E68-4284-95B0-B1FF20CE18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37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1E41C603-573F-4E45-A264-61C4149B0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Graphic 3">
            <a:hlinkClick r:id="rId3"/>
            <a:extLst>
              <a:ext uri="{FF2B5EF4-FFF2-40B4-BE49-F238E27FC236}">
                <a16:creationId xmlns:a16="http://schemas.microsoft.com/office/drawing/2014/main" id="{765D0A16-5AA7-4758-A487-68A4AE3424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3" name="TextBox 12">
            <a:hlinkClick r:id="rId6"/>
            <a:extLst>
              <a:ext uri="{FF2B5EF4-FFF2-40B4-BE49-F238E27FC236}">
                <a16:creationId xmlns:a16="http://schemas.microsoft.com/office/drawing/2014/main" id="{63417441-1688-442C-84C3-ED4B41808C0C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939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FF3E7BAD-BCAC-4D43-94C1-EED90C778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Graphic 3">
            <a:hlinkClick r:id="rId3"/>
            <a:extLst>
              <a:ext uri="{FF2B5EF4-FFF2-40B4-BE49-F238E27FC236}">
                <a16:creationId xmlns:a16="http://schemas.microsoft.com/office/drawing/2014/main" id="{C82BC1B8-FF5D-4C51-8D86-3B010A8014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8" name="TextBox 17">
            <a:hlinkClick r:id="rId6"/>
            <a:extLst>
              <a:ext uri="{FF2B5EF4-FFF2-40B4-BE49-F238E27FC236}">
                <a16:creationId xmlns:a16="http://schemas.microsoft.com/office/drawing/2014/main" id="{C8DE9F36-F921-415F-B535-6BA8CC958BEA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304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69D45339-DBF8-4130-97EB-D4232EB25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440A76AD-D512-4DB7-98B4-32234A207961}"/>
              </a:ext>
            </a:extLst>
          </p:cNvPr>
          <p:cNvSpPr/>
          <p:nvPr/>
        </p:nvSpPr>
        <p:spPr>
          <a:xfrm>
            <a:off x="7280958" y="1079539"/>
            <a:ext cx="3896269" cy="4698922"/>
          </a:xfrm>
          <a:prstGeom prst="roundRect">
            <a:avLst>
              <a:gd name="adj" fmla="val 4901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그림 개체 틀 4">
            <a:extLst>
              <a:ext uri="{FF2B5EF4-FFF2-40B4-BE49-F238E27FC236}">
                <a16:creationId xmlns:a16="http://schemas.microsoft.com/office/drawing/2014/main" id="{5F33BAC2-CA15-405C-BD54-7FE9E79807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55626" y="1478280"/>
            <a:ext cx="3146936" cy="3901440"/>
          </a:xfrm>
          <a:prstGeom prst="roundRect">
            <a:avLst>
              <a:gd name="adj" fmla="val 5044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6" name="Graphic 3">
            <a:hlinkClick r:id="rId3"/>
            <a:extLst>
              <a:ext uri="{FF2B5EF4-FFF2-40B4-BE49-F238E27FC236}">
                <a16:creationId xmlns:a16="http://schemas.microsoft.com/office/drawing/2014/main" id="{3DD12D49-ECEC-4693-978F-7491160389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7" name="TextBox 16">
            <a:hlinkClick r:id="rId6"/>
            <a:extLst>
              <a:ext uri="{FF2B5EF4-FFF2-40B4-BE49-F238E27FC236}">
                <a16:creationId xmlns:a16="http://schemas.microsoft.com/office/drawing/2014/main" id="{8D7376F4-F22C-41F5-BB13-634725EC7A7E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652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EC51221-E366-4114-8A87-91D6F8594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Graphic 3">
            <a:hlinkClick r:id="rId3"/>
            <a:extLst>
              <a:ext uri="{FF2B5EF4-FFF2-40B4-BE49-F238E27FC236}">
                <a16:creationId xmlns:a16="http://schemas.microsoft.com/office/drawing/2014/main" id="{B81A0716-76B7-4E1C-BB77-A23D529795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7" name="TextBox 16">
            <a:hlinkClick r:id="rId6"/>
            <a:extLst>
              <a:ext uri="{FF2B5EF4-FFF2-40B4-BE49-F238E27FC236}">
                <a16:creationId xmlns:a16="http://schemas.microsoft.com/office/drawing/2014/main" id="{0DE8DADA-B477-4C14-A39A-CE3529D7A5B9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C625EAF4-CB9C-4731-B64D-B9C509C11B68}"/>
              </a:ext>
            </a:extLst>
          </p:cNvPr>
          <p:cNvSpPr/>
          <p:nvPr/>
        </p:nvSpPr>
        <p:spPr>
          <a:xfrm>
            <a:off x="756826" y="552742"/>
            <a:ext cx="2705242" cy="4055344"/>
          </a:xfrm>
          <a:prstGeom prst="roundRect">
            <a:avLst>
              <a:gd name="adj" fmla="val 5993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그림 개체 틀 4">
            <a:extLst>
              <a:ext uri="{FF2B5EF4-FFF2-40B4-BE49-F238E27FC236}">
                <a16:creationId xmlns:a16="http://schemas.microsoft.com/office/drawing/2014/main" id="{B2050B70-05F5-4CA7-96D6-0D609F96BC6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73578" y="675977"/>
            <a:ext cx="2471739" cy="3808874"/>
          </a:xfrm>
          <a:prstGeom prst="roundRect">
            <a:avLst>
              <a:gd name="adj" fmla="val 381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6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77671D15-6E50-47A1-9CFE-CEA6E0A126B5}"/>
              </a:ext>
            </a:extLst>
          </p:cNvPr>
          <p:cNvSpPr/>
          <p:nvPr/>
        </p:nvSpPr>
        <p:spPr>
          <a:xfrm>
            <a:off x="5772986" y="2373149"/>
            <a:ext cx="2705242" cy="4055344"/>
          </a:xfrm>
          <a:prstGeom prst="roundRect">
            <a:avLst>
              <a:gd name="adj" fmla="val 5993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7F9BB8AF-4C42-42D0-9B39-1EAE0193E73C}"/>
              </a:ext>
            </a:extLst>
          </p:cNvPr>
          <p:cNvSpPr/>
          <p:nvPr/>
        </p:nvSpPr>
        <p:spPr>
          <a:xfrm>
            <a:off x="8729933" y="2373149"/>
            <a:ext cx="2705242" cy="4055344"/>
          </a:xfrm>
          <a:prstGeom prst="roundRect">
            <a:avLst>
              <a:gd name="adj" fmla="val 5993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그림 개체 틀 4">
            <a:extLst>
              <a:ext uri="{FF2B5EF4-FFF2-40B4-BE49-F238E27FC236}">
                <a16:creationId xmlns:a16="http://schemas.microsoft.com/office/drawing/2014/main" id="{51450D4F-860E-4C23-A313-C5290BCD084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89738" y="2496384"/>
            <a:ext cx="2471739" cy="3808874"/>
          </a:xfrm>
          <a:prstGeom prst="roundRect">
            <a:avLst>
              <a:gd name="adj" fmla="val 381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6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5" name="그림 개체 틀 4">
            <a:extLst>
              <a:ext uri="{FF2B5EF4-FFF2-40B4-BE49-F238E27FC236}">
                <a16:creationId xmlns:a16="http://schemas.microsoft.com/office/drawing/2014/main" id="{DA601CDC-8A59-4BFB-B21B-0A5D2025B97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46685" y="2496384"/>
            <a:ext cx="2471739" cy="3808874"/>
          </a:xfrm>
          <a:prstGeom prst="roundRect">
            <a:avLst>
              <a:gd name="adj" fmla="val 381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6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4162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621BE56E-C4DF-47E0-AAE4-0EEF8DB6F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F4502AC3-1B28-44FB-AB96-A225048E40DB}"/>
              </a:ext>
            </a:extLst>
          </p:cNvPr>
          <p:cNvSpPr/>
          <p:nvPr/>
        </p:nvSpPr>
        <p:spPr>
          <a:xfrm>
            <a:off x="761020" y="1809547"/>
            <a:ext cx="10669960" cy="4318623"/>
          </a:xfrm>
          <a:prstGeom prst="roundRect">
            <a:avLst>
              <a:gd name="adj" fmla="val 3419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2" name="그림 개체 틀 4">
            <a:extLst>
              <a:ext uri="{FF2B5EF4-FFF2-40B4-BE49-F238E27FC236}">
                <a16:creationId xmlns:a16="http://schemas.microsoft.com/office/drawing/2014/main" id="{4B891352-B6EF-4934-A2E3-6FE97937DE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08357" y="2111376"/>
            <a:ext cx="4857162" cy="2247122"/>
          </a:xfrm>
          <a:prstGeom prst="roundRect">
            <a:avLst>
              <a:gd name="adj" fmla="val 4245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bIns="432000" anchor="b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6" name="Graphic 3">
            <a:hlinkClick r:id="rId3"/>
            <a:extLst>
              <a:ext uri="{FF2B5EF4-FFF2-40B4-BE49-F238E27FC236}">
                <a16:creationId xmlns:a16="http://schemas.microsoft.com/office/drawing/2014/main" id="{EB3A9092-7EFA-40C9-BCC9-66FF9FC0D3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7" name="TextBox 16">
            <a:hlinkClick r:id="rId6"/>
            <a:extLst>
              <a:ext uri="{FF2B5EF4-FFF2-40B4-BE49-F238E27FC236}">
                <a16:creationId xmlns:a16="http://schemas.microsoft.com/office/drawing/2014/main" id="{3A02706E-8429-4631-B5B3-C494190E810A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그림 개체 틀 4">
            <a:extLst>
              <a:ext uri="{FF2B5EF4-FFF2-40B4-BE49-F238E27FC236}">
                <a16:creationId xmlns:a16="http://schemas.microsoft.com/office/drawing/2014/main" id="{3531EA8C-A42E-430C-8B02-ACC85DFBB3E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6481" y="2111376"/>
            <a:ext cx="4857162" cy="2247122"/>
          </a:xfrm>
          <a:prstGeom prst="roundRect">
            <a:avLst>
              <a:gd name="adj" fmla="val 4245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bIns="432000" anchor="b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1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>
            <a:extLst>
              <a:ext uri="{FF2B5EF4-FFF2-40B4-BE49-F238E27FC236}">
                <a16:creationId xmlns:a16="http://schemas.microsoft.com/office/drawing/2014/main" id="{D8F1FEDB-CCF9-4A51-97D1-480DE5AF0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Graphic 3">
            <a:hlinkClick r:id="rId3"/>
            <a:extLst>
              <a:ext uri="{FF2B5EF4-FFF2-40B4-BE49-F238E27FC236}">
                <a16:creationId xmlns:a16="http://schemas.microsoft.com/office/drawing/2014/main" id="{E01989A7-74D4-415D-A777-B7FEADC912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8" name="TextBox 17">
            <a:hlinkClick r:id="rId6"/>
            <a:extLst>
              <a:ext uri="{FF2B5EF4-FFF2-40B4-BE49-F238E27FC236}">
                <a16:creationId xmlns:a16="http://schemas.microsoft.com/office/drawing/2014/main" id="{8513FA59-8B45-4545-B666-5F8249187050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그림 개체 틀 2">
            <a:extLst>
              <a:ext uri="{FF2B5EF4-FFF2-40B4-BE49-F238E27FC236}">
                <a16:creationId xmlns:a16="http://schemas.microsoft.com/office/drawing/2014/main" id="{3DBC5FBF-CAD7-4823-9805-E20C16DC927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35528" y="1683114"/>
            <a:ext cx="2193515" cy="2194768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6" name="그림 개체 틀 2">
            <a:extLst>
              <a:ext uri="{FF2B5EF4-FFF2-40B4-BE49-F238E27FC236}">
                <a16:creationId xmlns:a16="http://schemas.microsoft.com/office/drawing/2014/main" id="{787F1FE4-3066-4BD8-8807-C59026B3FC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62958" y="1683114"/>
            <a:ext cx="2193515" cy="2194768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7" name="그림 개체 틀 2">
            <a:extLst>
              <a:ext uri="{FF2B5EF4-FFF2-40B4-BE49-F238E27FC236}">
                <a16:creationId xmlns:a16="http://schemas.microsoft.com/office/drawing/2014/main" id="{95171633-F974-4AF7-9A6A-ABEC096D8EC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90387" y="1683114"/>
            <a:ext cx="2193515" cy="2194768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8" name="그림 개체 틀 2">
            <a:extLst>
              <a:ext uri="{FF2B5EF4-FFF2-40B4-BE49-F238E27FC236}">
                <a16:creationId xmlns:a16="http://schemas.microsoft.com/office/drawing/2014/main" id="{7BD0C22B-7F59-46E3-B5BE-7A971DF7CA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08098" y="1683114"/>
            <a:ext cx="2193515" cy="2194768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4576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719C7DC2-F3F9-4768-91B1-83F1FB711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그림 개체 틀 11">
            <a:extLst>
              <a:ext uri="{FF2B5EF4-FFF2-40B4-BE49-F238E27FC236}">
                <a16:creationId xmlns:a16="http://schemas.microsoft.com/office/drawing/2014/main" id="{2250B862-9367-4E4F-A653-1FA5B56A05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162028" y="1059419"/>
            <a:ext cx="2194694" cy="4761846"/>
          </a:xfrm>
          <a:prstGeom prst="roundRect">
            <a:avLst>
              <a:gd name="adj" fmla="val 14137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3" name="Graphic 3">
            <a:hlinkClick r:id="rId3"/>
            <a:extLst>
              <a:ext uri="{FF2B5EF4-FFF2-40B4-BE49-F238E27FC236}">
                <a16:creationId xmlns:a16="http://schemas.microsoft.com/office/drawing/2014/main" id="{97F1FF06-408B-4454-876C-8F6BCCD189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5" name="TextBox 14">
            <a:hlinkClick r:id="rId6"/>
            <a:extLst>
              <a:ext uri="{FF2B5EF4-FFF2-40B4-BE49-F238E27FC236}">
                <a16:creationId xmlns:a16="http://schemas.microsoft.com/office/drawing/2014/main" id="{BCA6F0FD-502D-47F3-ADF8-E070F9B454C0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32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:a16="http://schemas.microsoft.com/office/drawing/2014/main" id="{D3B3E751-27DE-4433-99D9-B29855338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그림 개체 틀 5">
            <a:extLst>
              <a:ext uri="{FF2B5EF4-FFF2-40B4-BE49-F238E27FC236}">
                <a16:creationId xmlns:a16="http://schemas.microsoft.com/office/drawing/2014/main" id="{A5BD5DF5-0949-4824-AFFB-C7FC7FFE799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33479" y="947752"/>
            <a:ext cx="3720526" cy="4962496"/>
          </a:xfrm>
          <a:prstGeom prst="roundRect">
            <a:avLst>
              <a:gd name="adj" fmla="val 137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6" name="Graphic 3">
            <a:hlinkClick r:id="rId3"/>
            <a:extLst>
              <a:ext uri="{FF2B5EF4-FFF2-40B4-BE49-F238E27FC236}">
                <a16:creationId xmlns:a16="http://schemas.microsoft.com/office/drawing/2014/main" id="{0C60F994-1467-4AAE-8662-EBADDE2F34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7" name="TextBox 16">
            <a:hlinkClick r:id="rId6"/>
            <a:extLst>
              <a:ext uri="{FF2B5EF4-FFF2-40B4-BE49-F238E27FC236}">
                <a16:creationId xmlns:a16="http://schemas.microsoft.com/office/drawing/2014/main" id="{D389EA6B-907F-4AF5-BF05-72CEB1EC0572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434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6D92B791-9FAA-4806-99BE-518F2B49A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그림 개체 틀 8">
            <a:extLst>
              <a:ext uri="{FF2B5EF4-FFF2-40B4-BE49-F238E27FC236}">
                <a16:creationId xmlns:a16="http://schemas.microsoft.com/office/drawing/2014/main" id="{A18B21B1-7A3A-4744-A296-6C505AB8A7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6206" y="1325444"/>
            <a:ext cx="5209432" cy="322274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2" name="Graphic 3">
            <a:hlinkClick r:id="rId3"/>
            <a:extLst>
              <a:ext uri="{FF2B5EF4-FFF2-40B4-BE49-F238E27FC236}">
                <a16:creationId xmlns:a16="http://schemas.microsoft.com/office/drawing/2014/main" id="{05E4B85A-49FD-4F53-814B-7DE7C09718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13" name="TextBox 12">
            <a:hlinkClick r:id="rId6"/>
            <a:extLst>
              <a:ext uri="{FF2B5EF4-FFF2-40B4-BE49-F238E27FC236}">
                <a16:creationId xmlns:a16="http://schemas.microsoft.com/office/drawing/2014/main" id="{35138BCE-654B-435A-960A-BD962644C98F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129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3">
            <a:hlinkClick r:id="rId2"/>
            <a:extLst>
              <a:ext uri="{FF2B5EF4-FFF2-40B4-BE49-F238E27FC236}">
                <a16:creationId xmlns:a16="http://schemas.microsoft.com/office/drawing/2014/main" id="{71F38C06-904D-490E-8856-4CE3EEB302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8" name="TextBox 7">
            <a:hlinkClick r:id="rId5"/>
            <a:extLst>
              <a:ext uri="{FF2B5EF4-FFF2-40B4-BE49-F238E27FC236}">
                <a16:creationId xmlns:a16="http://schemas.microsoft.com/office/drawing/2014/main" id="{A67408FB-33A4-4C1A-8BDB-7333E6677C53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268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PTMON cus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3BBB64E3-D6D9-4C70-8391-B00700074F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932003"/>
            <a:ext cx="2239204" cy="246221"/>
          </a:xfrm>
          <a:prstGeom prst="rect">
            <a:avLst/>
          </a:prstGeom>
        </p:spPr>
      </p:pic>
      <p:sp>
        <p:nvSpPr>
          <p:cNvPr id="5" name="TextBox 4">
            <a:hlinkClick r:id="rId5"/>
            <a:extLst>
              <a:ext uri="{FF2B5EF4-FFF2-40B4-BE49-F238E27FC236}">
                <a16:creationId xmlns:a16="http://schemas.microsoft.com/office/drawing/2014/main" id="{2654B4B7-5883-4686-9451-CD62B932125C}"/>
              </a:ext>
            </a:extLst>
          </p:cNvPr>
          <p:cNvSpPr txBox="1"/>
          <p:nvPr/>
        </p:nvSpPr>
        <p:spPr>
          <a:xfrm>
            <a:off x="4181605" y="69877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107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507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11" Type="http://schemas.microsoft.com/office/2007/relationships/hdphoto" Target="../media/hdphoto4.wdp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microsoft.com/office/2007/relationships/hdphoto" Target="../media/hdphoto5.wdp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7.wdp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4.png"/><Relationship Id="rId17" Type="http://schemas.microsoft.com/office/2007/relationships/hdphoto" Target="../media/hdphoto9.wdp"/><Relationship Id="rId2" Type="http://schemas.openxmlformats.org/officeDocument/2006/relationships/image" Target="../media/image27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11" Type="http://schemas.microsoft.com/office/2007/relationships/hdphoto" Target="../media/hdphoto6.wdp"/><Relationship Id="rId5" Type="http://schemas.openxmlformats.org/officeDocument/2006/relationships/image" Target="../media/image30.png"/><Relationship Id="rId15" Type="http://schemas.microsoft.com/office/2007/relationships/hdphoto" Target="../media/hdphoto8.wdp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image" Target="../media/image7.png"/><Relationship Id="rId1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0.wdp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6">
            <a:extLst>
              <a:ext uri="{FF2B5EF4-FFF2-40B4-BE49-F238E27FC236}">
                <a16:creationId xmlns:a16="http://schemas.microsoft.com/office/drawing/2014/main" id="{89FB554C-8DEF-40EB-834D-9266DEEC2EF0}"/>
              </a:ext>
            </a:extLst>
          </p:cNvPr>
          <p:cNvSpPr/>
          <p:nvPr/>
        </p:nvSpPr>
        <p:spPr>
          <a:xfrm>
            <a:off x="1562911" y="1900392"/>
            <a:ext cx="9066179" cy="2418134"/>
          </a:xfrm>
          <a:prstGeom prst="roundRect">
            <a:avLst>
              <a:gd name="adj" fmla="val 10696"/>
            </a:avLst>
          </a:prstGeom>
          <a:solidFill>
            <a:schemeClr val="bg2">
              <a:lumMod val="75000"/>
              <a:alpha val="60000"/>
            </a:schemeClr>
          </a:solidFill>
          <a:ln w="6350">
            <a:solidFill>
              <a:srgbClr val="F5E1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36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Разработка линии по переработке и создании филамента из вторичных материалов для аддитивного производства </a:t>
            </a:r>
          </a:p>
          <a:p>
            <a:pPr algn="ctr">
              <a:lnSpc>
                <a:spcPct val="80000"/>
              </a:lnSpc>
            </a:pPr>
            <a:r>
              <a:rPr lang="ru-RU" sz="36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СтС-318795</a:t>
            </a:r>
            <a:endParaRPr lang="en-US" sz="3600" b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사각형: 둥근 모서리 11">
            <a:extLst>
              <a:ext uri="{FF2B5EF4-FFF2-40B4-BE49-F238E27FC236}">
                <a16:creationId xmlns:a16="http://schemas.microsoft.com/office/drawing/2014/main" id="{6D45B75F-9513-4ED1-9FD1-56434427E47E}"/>
              </a:ext>
            </a:extLst>
          </p:cNvPr>
          <p:cNvSpPr/>
          <p:nvPr/>
        </p:nvSpPr>
        <p:spPr>
          <a:xfrm>
            <a:off x="5693435" y="4997192"/>
            <a:ext cx="6232442" cy="716652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  <a:alpha val="60000"/>
            </a:schemeClr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20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Лидер Проекта: </a:t>
            </a:r>
            <a:r>
              <a:rPr lang="ru-RU" altLang="ko-KR" sz="2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Горбунов Алексей Максимович</a:t>
            </a:r>
            <a:endParaRPr lang="ko-KR" altLang="en-US" sz="20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5450"/>
            <a:ext cx="1372700" cy="7982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700" y="6111158"/>
            <a:ext cx="1256672" cy="706878"/>
          </a:xfrm>
          <a:prstGeom prst="rect">
            <a:avLst/>
          </a:prstGeom>
        </p:spPr>
      </p:pic>
      <p:sp>
        <p:nvSpPr>
          <p:cNvPr id="8" name="사각형: 둥근 모서리 11">
            <a:extLst>
              <a:ext uri="{FF2B5EF4-FFF2-40B4-BE49-F238E27FC236}">
                <a16:creationId xmlns:a16="http://schemas.microsoft.com/office/drawing/2014/main" id="{6D45B75F-9513-4ED1-9FD1-56434427E47E}"/>
              </a:ext>
            </a:extLst>
          </p:cNvPr>
          <p:cNvSpPr/>
          <p:nvPr/>
        </p:nvSpPr>
        <p:spPr>
          <a:xfrm>
            <a:off x="5693436" y="5854392"/>
            <a:ext cx="6232440" cy="770085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  <a:alpha val="60000"/>
            </a:schemeClr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Контакты:</a:t>
            </a:r>
            <a:r>
              <a:rPr lang="ru-RU" sz="2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Почта – </a:t>
            </a:r>
            <a:r>
              <a:rPr lang="en-US" sz="2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rgrin759@gmail.com</a:t>
            </a:r>
            <a:endParaRPr lang="ru-RU" sz="20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Номер телефона –</a:t>
            </a:r>
            <a:r>
              <a:rPr lang="en-US" sz="2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+7(922)217-62-30</a:t>
            </a:r>
            <a:endParaRPr lang="ru-RU" sz="20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ko-KR" altLang="en-US" sz="20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080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사각형: 둥근 모서리 11">
            <a:extLst>
              <a:ext uri="{FF2B5EF4-FFF2-40B4-BE49-F238E27FC236}">
                <a16:creationId xmlns:a16="http://schemas.microsoft.com/office/drawing/2014/main" id="{13F4D9AD-CD94-4F73-806D-2D40BA0CCCD3}"/>
              </a:ext>
            </a:extLst>
          </p:cNvPr>
          <p:cNvSpPr/>
          <p:nvPr/>
        </p:nvSpPr>
        <p:spPr>
          <a:xfrm>
            <a:off x="3780263" y="21961"/>
            <a:ext cx="4750420" cy="814996"/>
          </a:xfrm>
          <a:prstGeom prst="roundRect">
            <a:avLst>
              <a:gd name="adj" fmla="val 50000"/>
            </a:avLst>
          </a:prstGeom>
          <a:solidFill>
            <a:srgbClr val="F5E1F1">
              <a:alpha val="51000"/>
            </a:srgbClr>
          </a:solidFill>
          <a:ln w="6350">
            <a:solidFill>
              <a:srgbClr val="F5E1F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altLang="ko-KR" sz="3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Актуальность</a:t>
            </a:r>
            <a:endParaRPr lang="ko-KR" altLang="en-US" sz="32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Title 7"/>
          <p:cNvSpPr txBox="1">
            <a:spLocks/>
          </p:cNvSpPr>
          <p:nvPr/>
        </p:nvSpPr>
        <p:spPr>
          <a:xfrm>
            <a:off x="368229" y="275732"/>
            <a:ext cx="10972800" cy="775612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atin typeface="Helvetica" panose="020B0604020202020204" pitchFamily="34" charset="0"/>
              <a:ea typeface="Arial Unicode MS" panose="020B0604020202020204" pitchFamily="34" charset="-128"/>
              <a:cs typeface="Helvetica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43148" y="4998911"/>
            <a:ext cx="2944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Объемы рынка РФ в сфере</a:t>
            </a:r>
          </a:p>
          <a:p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аддитивных технологий</a:t>
            </a:r>
          </a:p>
        </p:txBody>
      </p:sp>
      <p:sp>
        <p:nvSpPr>
          <p:cNvPr id="21" name="사각형: 둥근 모서리 6">
            <a:extLst>
              <a:ext uri="{FF2B5EF4-FFF2-40B4-BE49-F238E27FC236}">
                <a16:creationId xmlns:a16="http://schemas.microsoft.com/office/drawing/2014/main" id="{89FB554C-8DEF-40EB-834D-9266DEEC2EF0}"/>
              </a:ext>
            </a:extLst>
          </p:cNvPr>
          <p:cNvSpPr/>
          <p:nvPr/>
        </p:nvSpPr>
        <p:spPr>
          <a:xfrm>
            <a:off x="6768982" y="1747235"/>
            <a:ext cx="4646203" cy="1374040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Среднегодовой темп роста  - 21%</a:t>
            </a:r>
            <a:endParaRPr lang="en-US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2" name="사각형: 둥근 모서리 6">
            <a:extLst>
              <a:ext uri="{FF2B5EF4-FFF2-40B4-BE49-F238E27FC236}">
                <a16:creationId xmlns:a16="http://schemas.microsoft.com/office/drawing/2014/main" id="{89FB554C-8DEF-40EB-834D-9266DEEC2EF0}"/>
              </a:ext>
            </a:extLst>
          </p:cNvPr>
          <p:cNvSpPr/>
          <p:nvPr/>
        </p:nvSpPr>
        <p:spPr>
          <a:xfrm>
            <a:off x="6694826" y="3789933"/>
            <a:ext cx="4646203" cy="1374040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Множество отраслей промышленности постепенно внедряют аддитивные технологии.</a:t>
            </a:r>
            <a:endParaRPr lang="en-US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5328" y="6151122"/>
            <a:ext cx="1256672" cy="7068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399" y="6106510"/>
            <a:ext cx="1372700" cy="798294"/>
          </a:xfrm>
          <a:prstGeom prst="rect">
            <a:avLst/>
          </a:prstGeom>
        </p:spPr>
      </p:pic>
      <p:sp>
        <p:nvSpPr>
          <p:cNvPr id="12" name="Title 7">
            <a:extLst>
              <a:ext uri="{FF2B5EF4-FFF2-40B4-BE49-F238E27FC236}">
                <a16:creationId xmlns:a16="http://schemas.microsoft.com/office/drawing/2014/main" id="{03670E52-9775-4A14-801D-51B5D862CBBA}"/>
              </a:ext>
            </a:extLst>
          </p:cNvPr>
          <p:cNvSpPr txBox="1">
            <a:spLocks/>
          </p:cNvSpPr>
          <p:nvPr/>
        </p:nvSpPr>
        <p:spPr>
          <a:xfrm>
            <a:off x="-15508" y="48217"/>
            <a:ext cx="12223015" cy="775612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>
              <a:latin typeface="Helvetica" panose="020B0604020202020204" pitchFamily="34" charset="0"/>
              <a:ea typeface="Arial Unicode MS" panose="020B0604020202020204" pitchFamily="34" charset="-128"/>
              <a:cs typeface="Helvetica" panose="020B0604020202020204" pitchFamily="34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11FB9DD3-B199-440E-99DB-B4918C579CBF}"/>
              </a:ext>
            </a:extLst>
          </p:cNvPr>
          <p:cNvSpPr/>
          <p:nvPr/>
        </p:nvSpPr>
        <p:spPr>
          <a:xfrm>
            <a:off x="477334" y="2719766"/>
            <a:ext cx="2314011" cy="2140334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2023: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4152,1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млн. руб.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D0E171AD-C8AB-4FEB-AA2A-FC1C96BA2082}"/>
              </a:ext>
            </a:extLst>
          </p:cNvPr>
          <p:cNvSpPr/>
          <p:nvPr/>
        </p:nvSpPr>
        <p:spPr>
          <a:xfrm>
            <a:off x="2791345" y="2148684"/>
            <a:ext cx="3063284" cy="2850227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solidFill>
              <a:schemeClr val="bg1"/>
            </a:solidFill>
          </a:ln>
          <a:effectLst>
            <a:reflection blurRad="6350" stA="50000" endA="300" endPos="55500" dist="1016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2024: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6459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254070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사각형: 둥근 모서리 11">
            <a:extLst>
              <a:ext uri="{FF2B5EF4-FFF2-40B4-BE49-F238E27FC236}">
                <a16:creationId xmlns:a16="http://schemas.microsoft.com/office/drawing/2014/main" id="{AB2DE055-9D57-4D17-A7ED-168EB895BEEE}"/>
              </a:ext>
            </a:extLst>
          </p:cNvPr>
          <p:cNvSpPr/>
          <p:nvPr/>
        </p:nvSpPr>
        <p:spPr>
          <a:xfrm>
            <a:off x="3326675" y="261313"/>
            <a:ext cx="5172892" cy="716652"/>
          </a:xfrm>
          <a:prstGeom prst="roundRect">
            <a:avLst>
              <a:gd name="adj" fmla="val 50000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ko-KR" altLang="en-US" sz="32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9523"/>
            <a:ext cx="5494244" cy="1443837"/>
          </a:xfrm>
          <a:prstGeom prst="rect">
            <a:avLst/>
          </a:prstGeom>
        </p:spPr>
      </p:pic>
      <p:sp>
        <p:nvSpPr>
          <p:cNvPr id="4" name="Title 7"/>
          <p:cNvSpPr txBox="1">
            <a:spLocks/>
          </p:cNvSpPr>
          <p:nvPr/>
        </p:nvSpPr>
        <p:spPr>
          <a:xfrm>
            <a:off x="368229" y="271080"/>
            <a:ext cx="10972800" cy="775612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Helvetica" panose="020B0604020202020204" pitchFamily="34" charset="0"/>
                <a:ea typeface="Arial Unicode MS" panose="020B0604020202020204" pitchFamily="34" charset="-128"/>
                <a:cs typeface="Helvetica" panose="020B0604020202020204" pitchFamily="34" charset="0"/>
              </a:rPr>
              <a:t> Проблема отрасли</a:t>
            </a:r>
            <a:endParaRPr lang="en-US" dirty="0">
              <a:latin typeface="Helvetica" panose="020B0604020202020204" pitchFamily="34" charset="0"/>
              <a:ea typeface="Arial Unicode MS" panose="020B0604020202020204" pitchFamily="34" charset="-128"/>
              <a:cs typeface="Helvetica" panose="020B0604020202020204" pitchFamily="34" charset="0"/>
            </a:endParaRPr>
          </a:p>
        </p:txBody>
      </p:sp>
      <p:sp>
        <p:nvSpPr>
          <p:cNvPr id="6" name="사각형: 둥근 모서리 11">
            <a:extLst>
              <a:ext uri="{FF2B5EF4-FFF2-40B4-BE49-F238E27FC236}">
                <a16:creationId xmlns:a16="http://schemas.microsoft.com/office/drawing/2014/main" id="{6D45B75F-9513-4ED1-9FD1-56434427E47E}"/>
              </a:ext>
            </a:extLst>
          </p:cNvPr>
          <p:cNvSpPr/>
          <p:nvPr/>
        </p:nvSpPr>
        <p:spPr>
          <a:xfrm>
            <a:off x="368229" y="1051344"/>
            <a:ext cx="11094254" cy="716652"/>
          </a:xfrm>
          <a:prstGeom prst="roundRect">
            <a:avLst>
              <a:gd name="adj" fmla="val 50000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Цель проекта: организация предприятия по производству устройств </a:t>
            </a:r>
            <a:r>
              <a:rPr lang="ru-RU" dirty="0" err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рециклинга</a:t>
            </a:r>
            <a:r>
              <a:rPr lang="ru-RU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вторичного сырья для аддитивного производства</a:t>
            </a:r>
            <a:endParaRPr lang="en-US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082" y="3081721"/>
            <a:ext cx="1452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REC PET-G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750гр.</a:t>
            </a:r>
          </a:p>
          <a:p>
            <a:pPr algn="ctr"/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1 750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0984" y="3081721"/>
            <a:ext cx="1290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REC PET-G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2кг.</a:t>
            </a:r>
          </a:p>
          <a:p>
            <a:pPr algn="ctr"/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3 990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07340" y="3081721"/>
            <a:ext cx="1452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REC PET-G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750гр.</a:t>
            </a:r>
          </a:p>
          <a:p>
            <a:pPr algn="ctr"/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1 750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руб.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24115" y="3079149"/>
            <a:ext cx="1290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REC PET-G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2кг.</a:t>
            </a:r>
          </a:p>
          <a:p>
            <a:pPr algn="ctr"/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3 990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руб.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9764" y="4835112"/>
            <a:ext cx="2108308" cy="15812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7314680" y="4405781"/>
            <a:ext cx="2056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Брак и прерванная печать</a:t>
            </a:r>
          </a:p>
          <a:p>
            <a:pPr algn="ctr"/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30% от массы катушки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72565" y="5985455"/>
            <a:ext cx="2152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100% исходного материала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9533" y="4835112"/>
            <a:ext cx="1571496" cy="117862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9926968" y="4404224"/>
            <a:ext cx="1256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Поддержки </a:t>
            </a:r>
          </a:p>
          <a:p>
            <a:pPr algn="ctr"/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Каждая деталь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92517" y="5985455"/>
            <a:ext cx="19255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dirty="0">
                <a:latin typeface="Helvetica" panose="020B0604020202020204" pitchFamily="34" charset="0"/>
                <a:cs typeface="Helvetica" panose="020B0604020202020204" pitchFamily="34" charset="0"/>
              </a:rPr>
              <a:t>25% исходного материала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5455133" y="4190489"/>
            <a:ext cx="1388175" cy="24678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5160776" y="4404224"/>
            <a:ext cx="1976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Калибровка 3</a:t>
            </a:r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D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принтера</a:t>
            </a: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10% от массы катушки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43056" y="5985455"/>
            <a:ext cx="2152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100% исходного материала</a:t>
            </a:r>
          </a:p>
        </p:txBody>
      </p:sp>
      <p:sp>
        <p:nvSpPr>
          <p:cNvPr id="23" name="사각형: 둥근 모서리 6">
            <a:extLst>
              <a:ext uri="{FF2B5EF4-FFF2-40B4-BE49-F238E27FC236}">
                <a16:creationId xmlns:a16="http://schemas.microsoft.com/office/drawing/2014/main" id="{89FB554C-8DEF-40EB-834D-9266DEEC2EF0}"/>
              </a:ext>
            </a:extLst>
          </p:cNvPr>
          <p:cNvSpPr/>
          <p:nvPr/>
        </p:nvSpPr>
        <p:spPr>
          <a:xfrm>
            <a:off x="5529257" y="2457155"/>
            <a:ext cx="5949513" cy="1243988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На рынке существует потребность в сокращении отходы аддитивного производства. Большая цена и средние издержки в размере 67% значительно повышают стоимость готового изделия.</a:t>
            </a:r>
          </a:p>
        </p:txBody>
      </p:sp>
      <p:sp>
        <p:nvSpPr>
          <p:cNvPr id="25" name="사각형: 둥근 모서리 6">
            <a:extLst>
              <a:ext uri="{FF2B5EF4-FFF2-40B4-BE49-F238E27FC236}">
                <a16:creationId xmlns:a16="http://schemas.microsoft.com/office/drawing/2014/main" id="{89FB554C-8DEF-40EB-834D-9266DEEC2EF0}"/>
              </a:ext>
            </a:extLst>
          </p:cNvPr>
          <p:cNvSpPr/>
          <p:nvPr/>
        </p:nvSpPr>
        <p:spPr>
          <a:xfrm>
            <a:off x="319057" y="4177658"/>
            <a:ext cx="4646203" cy="1374040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Помимо обычных пользовательских отходы, существуют учебные заведения, где процент брака выше, а готовые изделия редко находят применение.</a:t>
            </a:r>
            <a:endParaRPr lang="en-US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5450"/>
            <a:ext cx="1372700" cy="79829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8985" y="6123954"/>
            <a:ext cx="1256672" cy="70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98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사각형: 둥근 모서리 6">
            <a:extLst>
              <a:ext uri="{FF2B5EF4-FFF2-40B4-BE49-F238E27FC236}">
                <a16:creationId xmlns:a16="http://schemas.microsoft.com/office/drawing/2014/main" id="{A024B134-08FA-4AAD-85BD-0B56919AFF68}"/>
              </a:ext>
            </a:extLst>
          </p:cNvPr>
          <p:cNvSpPr/>
          <p:nvPr/>
        </p:nvSpPr>
        <p:spPr>
          <a:xfrm>
            <a:off x="8038661" y="1060224"/>
            <a:ext cx="3817848" cy="5667398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사각형: 둥근 모서리 11">
            <a:extLst>
              <a:ext uri="{FF2B5EF4-FFF2-40B4-BE49-F238E27FC236}">
                <a16:creationId xmlns:a16="http://schemas.microsoft.com/office/drawing/2014/main" id="{6D45B75F-9513-4ED1-9FD1-56434427E47E}"/>
              </a:ext>
            </a:extLst>
          </p:cNvPr>
          <p:cNvSpPr/>
          <p:nvPr/>
        </p:nvSpPr>
        <p:spPr>
          <a:xfrm>
            <a:off x="4043158" y="225119"/>
            <a:ext cx="4163243" cy="716652"/>
          </a:xfrm>
          <a:prstGeom prst="roundRect">
            <a:avLst>
              <a:gd name="adj" fmla="val 50000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altLang="ko-KR" sz="3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Решение</a:t>
            </a:r>
            <a:endParaRPr lang="ko-KR" altLang="en-US" sz="32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42423" y="5071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5328" y="11606"/>
            <a:ext cx="1256672" cy="7068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717" y="11606"/>
            <a:ext cx="1372700" cy="7982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2D11CC-CF1A-4E96-9061-79251E7EC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92" y="1060224"/>
            <a:ext cx="7361065" cy="4737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  <a:effectLst/>
        </p:spPr>
      </p:pic>
      <p:sp>
        <p:nvSpPr>
          <p:cNvPr id="11" name="사각형: 둥근 모서리 11">
            <a:extLst>
              <a:ext uri="{FF2B5EF4-FFF2-40B4-BE49-F238E27FC236}">
                <a16:creationId xmlns:a16="http://schemas.microsoft.com/office/drawing/2014/main" id="{AD137695-DFF8-42DB-9569-D6788EE1C02D}"/>
              </a:ext>
            </a:extLst>
          </p:cNvPr>
          <p:cNvSpPr/>
          <p:nvPr/>
        </p:nvSpPr>
        <p:spPr>
          <a:xfrm>
            <a:off x="335491" y="6010970"/>
            <a:ext cx="7361066" cy="716652"/>
          </a:xfrm>
          <a:prstGeom prst="roundRect">
            <a:avLst>
              <a:gd name="adj" fmla="val 50000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Схема прототипа устройства рециклинга вторичного сырья для аддитивного производства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D60228-AE0E-4F77-A72B-8A7C112088E7}"/>
              </a:ext>
            </a:extLst>
          </p:cNvPr>
          <p:cNvSpPr txBox="1"/>
          <p:nvPr/>
        </p:nvSpPr>
        <p:spPr>
          <a:xfrm>
            <a:off x="8255726" y="1272563"/>
            <a:ext cx="352697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Данная конструкция позволит:</a:t>
            </a:r>
          </a:p>
          <a:p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Перерабатывать </a:t>
            </a:r>
            <a:r>
              <a:rPr lang="ru-RU" dirty="0" err="1"/>
              <a:t>филамент</a:t>
            </a:r>
            <a:r>
              <a:rPr lang="ru-RU" dirty="0"/>
              <a:t> из различных отходов аддитивного производства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Получать готовый </a:t>
            </a:r>
            <a:r>
              <a:rPr lang="ru-RU" dirty="0" err="1"/>
              <a:t>филамент</a:t>
            </a:r>
            <a:r>
              <a:rPr lang="ru-RU" dirty="0"/>
              <a:t> для использования в производстве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Изготавливать потребителю композитные материалы с необходимыми ему параметрами.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Создавать изделий полученных путем литья под давлением различных форм.</a:t>
            </a:r>
          </a:p>
        </p:txBody>
      </p:sp>
    </p:spTree>
    <p:extLst>
      <p:ext uri="{BB962C8B-B14F-4D97-AF65-F5344CB8AC3E}">
        <p14:creationId xmlns:p14="http://schemas.microsoft.com/office/powerpoint/2010/main" val="3612803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6">
            <a:extLst>
              <a:ext uri="{FF2B5EF4-FFF2-40B4-BE49-F238E27FC236}">
                <a16:creationId xmlns:a16="http://schemas.microsoft.com/office/drawing/2014/main" id="{89FB554C-8DEF-40EB-834D-9266DEEC2EF0}"/>
              </a:ext>
            </a:extLst>
          </p:cNvPr>
          <p:cNvSpPr/>
          <p:nvPr/>
        </p:nvSpPr>
        <p:spPr>
          <a:xfrm>
            <a:off x="957205" y="1450729"/>
            <a:ext cx="5233785" cy="1650124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6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Техническая характеристика экструдера:</a:t>
            </a:r>
            <a:endParaRPr lang="ru-RU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Рабочая температура: ≤300 °</a:t>
            </a:r>
            <a:r>
              <a:rPr lang="en-US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</a:t>
            </a:r>
            <a:endParaRPr lang="ru-RU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Скорость экструзии:  66 мм</a:t>
            </a:r>
            <a:r>
              <a:rPr lang="en-US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/c</a:t>
            </a:r>
            <a:endParaRPr lang="ru-RU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Материалы подходящие </a:t>
            </a:r>
          </a:p>
          <a:p>
            <a:r>
              <a:rPr lang="ru-RU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для использования: </a:t>
            </a:r>
            <a:r>
              <a:rPr lang="en-US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ABS</a:t>
            </a:r>
            <a:r>
              <a:rPr lang="ru-RU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</a:t>
            </a:r>
            <a:r>
              <a:rPr lang="ru-RU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Nylon</a:t>
            </a:r>
            <a:r>
              <a:rPr lang="ru-RU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PVA</a:t>
            </a:r>
            <a:r>
              <a:rPr lang="ru-RU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PCL</a:t>
            </a:r>
            <a:r>
              <a:rPr lang="ru-RU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PS</a:t>
            </a:r>
            <a:endParaRPr lang="ru-RU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Размеры установки: 652</a:t>
            </a:r>
            <a:r>
              <a:rPr lang="en-US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x382x196 (</a:t>
            </a:r>
            <a:r>
              <a:rPr lang="ru-RU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мм</a:t>
            </a:r>
            <a:r>
              <a:rPr lang="en-US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  <a:endParaRPr lang="ru-RU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092" b="83397" l="25027" r="79807">
                        <a14:foregroundMark x1="61332" y1="23092" x2="61332" y2="23092"/>
                        <a14:foregroundMark x1="25027" y1="43893" x2="26101" y2="60305"/>
                        <a14:foregroundMark x1="26316" y1="61641" x2="25349" y2="59733"/>
                        <a14:foregroundMark x1="40602" y1="83397" x2="40279" y2="80344"/>
                        <a14:backgroundMark x1="57358" y1="74046" x2="78088" y2="61832"/>
                        <a14:backgroundMark x1="66165" y1="69466" x2="71214" y2="60115"/>
                        <a14:backgroundMark x1="78518" y1="57443" x2="78947" y2="37023"/>
                        <a14:backgroundMark x1="47798" y1="25191" x2="47798" y2="251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673" t="16601" r="13138" b="12897"/>
          <a:stretch/>
        </p:blipFill>
        <p:spPr>
          <a:xfrm>
            <a:off x="510722" y="3176121"/>
            <a:ext cx="6128664" cy="35622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33" t="14031" r="25178" b="18046"/>
          <a:stretch/>
        </p:blipFill>
        <p:spPr>
          <a:xfrm>
            <a:off x="7330894" y="856240"/>
            <a:ext cx="3903901" cy="30797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35328" y="0"/>
            <a:ext cx="1256672" cy="70687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465" y="-45708"/>
            <a:ext cx="1372700" cy="7982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D4C085-5A7F-41C2-8D2E-76312DAEED6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2" t="18361" r="31834" b="28139"/>
          <a:stretch/>
        </p:blipFill>
        <p:spPr>
          <a:xfrm>
            <a:off x="7837560" y="4085372"/>
            <a:ext cx="4354440" cy="2772628"/>
          </a:xfrm>
          <a:prstGeom prst="rect">
            <a:avLst/>
          </a:prstGeom>
        </p:spPr>
      </p:pic>
      <p:sp>
        <p:nvSpPr>
          <p:cNvPr id="13" name="사각형: 둥근 모서리 11">
            <a:extLst>
              <a:ext uri="{FF2B5EF4-FFF2-40B4-BE49-F238E27FC236}">
                <a16:creationId xmlns:a16="http://schemas.microsoft.com/office/drawing/2014/main" id="{025AAD6F-CE18-4A5B-AECC-BC3D29EB50B2}"/>
              </a:ext>
            </a:extLst>
          </p:cNvPr>
          <p:cNvSpPr/>
          <p:nvPr/>
        </p:nvSpPr>
        <p:spPr>
          <a:xfrm>
            <a:off x="2494923" y="250587"/>
            <a:ext cx="7350033" cy="716652"/>
          </a:xfrm>
          <a:prstGeom prst="roundRect">
            <a:avLst>
              <a:gd name="adj" fmla="val 50000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altLang="ko-KR" sz="3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Первый прототип экструдера</a:t>
            </a:r>
            <a:endParaRPr lang="ko-KR" altLang="en-US" sz="32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614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1">
            <a:extLst>
              <a:ext uri="{FF2B5EF4-FFF2-40B4-BE49-F238E27FC236}">
                <a16:creationId xmlns:a16="http://schemas.microsoft.com/office/drawing/2014/main" id="{54328E58-8BDE-4AA1-9DF8-2A68362CF18C}"/>
              </a:ext>
            </a:extLst>
          </p:cNvPr>
          <p:cNvSpPr/>
          <p:nvPr/>
        </p:nvSpPr>
        <p:spPr>
          <a:xfrm>
            <a:off x="3092733" y="190285"/>
            <a:ext cx="6328751" cy="716652"/>
          </a:xfrm>
          <a:prstGeom prst="roundRect">
            <a:avLst>
              <a:gd name="adj" fmla="val 50000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altLang="ko-KR" sz="3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Модель устройства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D9466EB-8DEF-4779-92D4-797A4AA7DC17}"/>
              </a:ext>
            </a:extLst>
          </p:cNvPr>
          <p:cNvSpPr/>
          <p:nvPr/>
        </p:nvSpPr>
        <p:spPr>
          <a:xfrm>
            <a:off x="1515292" y="1454331"/>
            <a:ext cx="4107841" cy="3631475"/>
          </a:xfrm>
          <a:prstGeom prst="rect">
            <a:avLst/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+mj-lt"/>
              </a:rPr>
              <a:t>Модель </a:t>
            </a:r>
            <a:r>
              <a:rPr lang="ru-RU" sz="2400" dirty="0" err="1">
                <a:solidFill>
                  <a:schemeClr val="tx1"/>
                </a:solidFill>
                <a:latin typeface="+mj-lt"/>
              </a:rPr>
              <a:t>арсения</a:t>
            </a:r>
            <a:r>
              <a:rPr lang="ru-RU" sz="2400" dirty="0">
                <a:solidFill>
                  <a:schemeClr val="tx1"/>
                </a:solidFill>
                <a:latin typeface="+mj-lt"/>
              </a:rPr>
              <a:t> и про термопласт здесь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0BD0CD-685F-4245-A230-F36C3422A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108" y="1454331"/>
            <a:ext cx="5279365" cy="20883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73302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사각형: 둥근 모서리 6">
            <a:extLst>
              <a:ext uri="{FF2B5EF4-FFF2-40B4-BE49-F238E27FC236}">
                <a16:creationId xmlns:a16="http://schemas.microsoft.com/office/drawing/2014/main" id="{27B8FC04-D371-4BDF-B308-2A884EE86570}"/>
              </a:ext>
            </a:extLst>
          </p:cNvPr>
          <p:cNvSpPr/>
          <p:nvPr/>
        </p:nvSpPr>
        <p:spPr>
          <a:xfrm>
            <a:off x="411832" y="5014036"/>
            <a:ext cx="5257533" cy="629114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5328" y="0"/>
            <a:ext cx="1256672" cy="70687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465" y="-45708"/>
            <a:ext cx="1372700" cy="7982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3A01D1D-BB88-49B3-AD0E-C4EF1C847109}"/>
              </a:ext>
            </a:extLst>
          </p:cNvPr>
          <p:cNvSpPr txBox="1"/>
          <p:nvPr/>
        </p:nvSpPr>
        <p:spPr>
          <a:xfrm>
            <a:off x="1211884" y="5143321"/>
            <a:ext cx="3657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Helvetica" panose="020B0604020202020204" pitchFamily="34" charset="0"/>
                <a:cs typeface="Helvetica" panose="020B0604020202020204" pitchFamily="34" charset="0"/>
              </a:rPr>
              <a:t>Расчет </a:t>
            </a:r>
            <a:r>
              <a:rPr lang="ru-RU" dirty="0" err="1">
                <a:latin typeface="Helvetica" panose="020B0604020202020204" pitchFamily="34" charset="0"/>
                <a:cs typeface="Helvetica" panose="020B0604020202020204" pitchFamily="34" charset="0"/>
              </a:rPr>
              <a:t>Экструдирующей</a:t>
            </a:r>
            <a:r>
              <a:rPr lang="ru-RU" dirty="0">
                <a:latin typeface="Helvetica" panose="020B0604020202020204" pitchFamily="34" charset="0"/>
                <a:cs typeface="Helvetica" panose="020B0604020202020204" pitchFamily="34" charset="0"/>
              </a:rPr>
              <a:t> пары</a:t>
            </a:r>
          </a:p>
        </p:txBody>
      </p:sp>
      <p:sp>
        <p:nvSpPr>
          <p:cNvPr id="9" name="사각형: 둥근 모서리 11">
            <a:extLst>
              <a:ext uri="{FF2B5EF4-FFF2-40B4-BE49-F238E27FC236}">
                <a16:creationId xmlns:a16="http://schemas.microsoft.com/office/drawing/2014/main" id="{401F3C16-273C-4992-B783-D9E73D7CDAB8}"/>
              </a:ext>
            </a:extLst>
          </p:cNvPr>
          <p:cNvSpPr/>
          <p:nvPr/>
        </p:nvSpPr>
        <p:spPr>
          <a:xfrm>
            <a:off x="4043158" y="225119"/>
            <a:ext cx="4163243" cy="716652"/>
          </a:xfrm>
          <a:prstGeom prst="roundRect">
            <a:avLst>
              <a:gd name="adj" fmla="val 50000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altLang="ko-KR" sz="3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Расчёт шнека</a:t>
            </a:r>
            <a:endParaRPr lang="ko-KR" altLang="en-US" sz="32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E862D1-4B77-42D0-9135-3DD50D0A07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833" y="1878852"/>
            <a:ext cx="5257533" cy="30066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191EA7A-A9F6-423D-9733-3B27529DFA23}"/>
              </a:ext>
            </a:extLst>
          </p:cNvPr>
          <p:cNvSpPr/>
          <p:nvPr/>
        </p:nvSpPr>
        <p:spPr>
          <a:xfrm>
            <a:off x="6984274" y="1375954"/>
            <a:ext cx="4711337" cy="2053046"/>
          </a:xfrm>
          <a:prstGeom prst="rect">
            <a:avLst/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+mj-lt"/>
              </a:rPr>
              <a:t>график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CC67A54-619E-42D4-9E7A-BB3B3C2A60C7}"/>
              </a:ext>
            </a:extLst>
          </p:cNvPr>
          <p:cNvSpPr/>
          <p:nvPr/>
        </p:nvSpPr>
        <p:spPr>
          <a:xfrm>
            <a:off x="6852327" y="4250476"/>
            <a:ext cx="4711337" cy="2053046"/>
          </a:xfrm>
          <a:prstGeom prst="rect">
            <a:avLst/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+mj-lt"/>
              </a:rPr>
              <a:t>график</a:t>
            </a:r>
          </a:p>
        </p:txBody>
      </p:sp>
    </p:spTree>
    <p:extLst>
      <p:ext uri="{BB962C8B-B14F-4D97-AF65-F5344CB8AC3E}">
        <p14:creationId xmlns:p14="http://schemas.microsoft.com/office/powerpoint/2010/main" val="2590919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4">
            <a:extLst>
              <a:ext uri="{FF2B5EF4-FFF2-40B4-BE49-F238E27FC236}">
                <a16:creationId xmlns:a16="http://schemas.microsoft.com/office/drawing/2014/main" id="{2DC9867D-3099-4187-A238-E3C6909BE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631057"/>
              </p:ext>
            </p:extLst>
          </p:nvPr>
        </p:nvGraphicFramePr>
        <p:xfrm>
          <a:off x="1026526" y="1033237"/>
          <a:ext cx="10138947" cy="541981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585542">
                  <a:extLst>
                    <a:ext uri="{9D8B030D-6E8A-4147-A177-3AD203B41FA5}">
                      <a16:colId xmlns:a16="http://schemas.microsoft.com/office/drawing/2014/main" val="275193902"/>
                    </a:ext>
                  </a:extLst>
                </a:gridCol>
                <a:gridCol w="3713513">
                  <a:extLst>
                    <a:ext uri="{9D8B030D-6E8A-4147-A177-3AD203B41FA5}">
                      <a16:colId xmlns:a16="http://schemas.microsoft.com/office/drawing/2014/main" val="1265565758"/>
                    </a:ext>
                  </a:extLst>
                </a:gridCol>
                <a:gridCol w="3839892">
                  <a:extLst>
                    <a:ext uri="{9D8B030D-6E8A-4147-A177-3AD203B41FA5}">
                      <a16:colId xmlns:a16="http://schemas.microsoft.com/office/drawing/2014/main" val="1576832771"/>
                    </a:ext>
                  </a:extLst>
                </a:gridCol>
              </a:tblGrid>
              <a:tr h="79176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Конкуренты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242311"/>
                  </a:ext>
                </a:extLst>
              </a:tr>
              <a:tr h="847207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Возможность управления с приложения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Высокая производительность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 Высокая цена</a:t>
                      </a:r>
                    </a:p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 Санкционный производитель</a:t>
                      </a:r>
                    </a:p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 Сложность эксплуатации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3448806"/>
                  </a:ext>
                </a:extLst>
              </a:tr>
              <a:tr h="791767"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-Удобный формфактор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 Санкционный производитель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9338221"/>
                  </a:ext>
                </a:extLst>
              </a:tr>
              <a:tr h="1094309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 Низкая цена</a:t>
                      </a:r>
                    </a:p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</a:t>
                      </a:r>
                      <a:r>
                        <a:rPr lang="en-US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</a:t>
                      </a:r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Простота использования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 Отсутствует регулировки </a:t>
                      </a:r>
                    </a:p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 Залипание пластика</a:t>
                      </a:r>
                    </a:p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 Быстрый износ компонентов</a:t>
                      </a:r>
                    </a:p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 Низкокачественные комплектующие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6857671"/>
                  </a:ext>
                </a:extLst>
              </a:tr>
              <a:tr h="847207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</a:t>
                      </a:r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Эргономичный дизайн</a:t>
                      </a:r>
                    </a:p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-Компактность</a:t>
                      </a:r>
                    </a:p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-Простое управление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</a:t>
                      </a:r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Низкая производительность</a:t>
                      </a:r>
                    </a:p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 Низкокачественные комплектующие</a:t>
                      </a:r>
                    </a:p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 Санкционный производитель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6572076"/>
                  </a:ext>
                </a:extLst>
              </a:tr>
              <a:tr h="1047555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-Качественная сборка </a:t>
                      </a:r>
                    </a:p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-Высокая производительность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 Модульная продажа</a:t>
                      </a:r>
                    </a:p>
                    <a:p>
                      <a:r>
                        <a:rPr lang="ru-RU" sz="14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 Санкционный производитель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7040124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5328" y="0"/>
            <a:ext cx="1256672" cy="7068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836" y="0"/>
            <a:ext cx="1372700" cy="7982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427D6EEC-7BAB-409D-9C27-4B9AFBDC03D0}"/>
              </a:ext>
            </a:extLst>
          </p:cNvPr>
          <p:cNvSpPr/>
          <p:nvPr/>
        </p:nvSpPr>
        <p:spPr>
          <a:xfrm>
            <a:off x="1585336" y="3602833"/>
            <a:ext cx="1647731" cy="525101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Helvetica" panose="020B0604020202020204" pitchFamily="34" charset="0"/>
              </a:rPr>
              <a:t>Wellzoom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Helvetica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EDD74F1-FEA8-465C-85A8-3F2BB3BC5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141" y="1826045"/>
            <a:ext cx="1590120" cy="63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go-3devo">
            <a:extLst>
              <a:ext uri="{FF2B5EF4-FFF2-40B4-BE49-F238E27FC236}">
                <a16:creationId xmlns:a16="http://schemas.microsoft.com/office/drawing/2014/main" id="{96285275-2103-44BB-A49C-51076606D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205" y="2631439"/>
            <a:ext cx="1306662" cy="65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8D5E17-68AD-4507-979B-F54065F1AC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7451" y="4428346"/>
            <a:ext cx="1864169" cy="120668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3186F0-61DA-44B6-9875-4524E6A37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4799" y="5721835"/>
            <a:ext cx="1828803" cy="357188"/>
          </a:xfrm>
          <a:prstGeom prst="rect">
            <a:avLst/>
          </a:prstGeom>
        </p:spPr>
      </p:pic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E389C694-5C84-4E54-8314-3B00DAD221C7}"/>
              </a:ext>
            </a:extLst>
          </p:cNvPr>
          <p:cNvSpPr/>
          <p:nvPr/>
        </p:nvSpPr>
        <p:spPr>
          <a:xfrm>
            <a:off x="2823754" y="154176"/>
            <a:ext cx="6544491" cy="716652"/>
          </a:xfrm>
          <a:prstGeom prst="roundRect">
            <a:avLst>
              <a:gd name="adj" fmla="val 50000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altLang="ko-KR" sz="3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Аналоги и конкуренты</a:t>
            </a:r>
          </a:p>
        </p:txBody>
      </p:sp>
      <p:pic>
        <p:nvPicPr>
          <p:cNvPr id="6" name="Picture 4" descr="красный крестик скачать бесплатно - Красный крестик крестику Компьютерные  иконки клип-арт - Красный Крестик ПНГ">
            <a:extLst>
              <a:ext uri="{FF2B5EF4-FFF2-40B4-BE49-F238E27FC236}">
                <a16:creationId xmlns:a16="http://schemas.microsoft.com/office/drawing/2014/main" id="{44F34D2C-BF49-42B5-BB0E-1B4A09A45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54" b="98462" l="7308" r="90385">
                        <a14:foregroundMark x1="37692" y1="6154" x2="39615" y2="13077"/>
                        <a14:foregroundMark x1="83077" y1="7308" x2="83462" y2="4615"/>
                        <a14:foregroundMark x1="89615" y1="13462" x2="90385" y2="12308"/>
                        <a14:foregroundMark x1="66923" y1="82308" x2="66639" y2="91954"/>
                        <a14:foregroundMark x1="16538" y1="88077" x2="18846" y2="98846"/>
                        <a14:foregroundMark x1="9327" y1="83846" x2="7692" y2="85000"/>
                        <a14:foregroundMark x1="14231" y1="80385" x2="9327" y2="83846"/>
                        <a14:foregroundMark x1="34231" y1="3846" x2="33846" y2="1154"/>
                        <a14:backgroundMark x1="8462" y1="83846" x2="8462" y2="83846"/>
                        <a14:backgroundMark x1="7308" y1="85385" x2="6538" y2="84231"/>
                        <a14:backgroundMark x1="7692" y1="85000" x2="9615" y2="87692"/>
                        <a14:backgroundMark x1="64615" y1="96538" x2="66923" y2="94615"/>
                        <a14:backgroundMark x1="9231" y1="89615" x2="7308" y2="84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448" y="1169800"/>
            <a:ext cx="564827" cy="56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Зеленая галочка без фона в пнг (png) формате">
            <a:extLst>
              <a:ext uri="{FF2B5EF4-FFF2-40B4-BE49-F238E27FC236}">
                <a16:creationId xmlns:a16="http://schemas.microsoft.com/office/drawing/2014/main" id="{ED71DDF5-01B0-4475-83F5-5531F7D68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2500" l="4795" r="89041">
                        <a14:foregroundMark x1="18493" y1="66667" x2="5479" y2="55833"/>
                        <a14:foregroundMark x1="28103" y1="91784" x2="31507" y2="88333"/>
                        <a14:backgroundMark x1="29452" y1="95833" x2="26712" y2="9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720" y="1105771"/>
            <a:ext cx="765108" cy="62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095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사각형: 둥근 모서리 6">
            <a:extLst>
              <a:ext uri="{FF2B5EF4-FFF2-40B4-BE49-F238E27FC236}">
                <a16:creationId xmlns:a16="http://schemas.microsoft.com/office/drawing/2014/main" id="{D320DF4A-A934-4BDF-A228-3C84EFD2D9E0}"/>
              </a:ext>
            </a:extLst>
          </p:cNvPr>
          <p:cNvSpPr/>
          <p:nvPr/>
        </p:nvSpPr>
        <p:spPr>
          <a:xfrm>
            <a:off x="7014587" y="5798125"/>
            <a:ext cx="2676328" cy="895629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5" name="사각형: 둥근 모서리 6">
            <a:extLst>
              <a:ext uri="{FF2B5EF4-FFF2-40B4-BE49-F238E27FC236}">
                <a16:creationId xmlns:a16="http://schemas.microsoft.com/office/drawing/2014/main" id="{A9FA5EB4-D853-4455-9CA9-4B9A5F16F42A}"/>
              </a:ext>
            </a:extLst>
          </p:cNvPr>
          <p:cNvSpPr/>
          <p:nvPr/>
        </p:nvSpPr>
        <p:spPr>
          <a:xfrm>
            <a:off x="2459940" y="6012962"/>
            <a:ext cx="2676328" cy="646331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2" name="사각형: 둥근 모서리 6">
            <a:extLst>
              <a:ext uri="{FF2B5EF4-FFF2-40B4-BE49-F238E27FC236}">
                <a16:creationId xmlns:a16="http://schemas.microsoft.com/office/drawing/2014/main" id="{6999119D-6BDC-46DD-B362-E82BE1079020}"/>
              </a:ext>
            </a:extLst>
          </p:cNvPr>
          <p:cNvSpPr/>
          <p:nvPr/>
        </p:nvSpPr>
        <p:spPr>
          <a:xfrm>
            <a:off x="6826893" y="2720726"/>
            <a:ext cx="3566922" cy="1065708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사각형: 둥근 모서리 6">
            <a:extLst>
              <a:ext uri="{FF2B5EF4-FFF2-40B4-BE49-F238E27FC236}">
                <a16:creationId xmlns:a16="http://schemas.microsoft.com/office/drawing/2014/main" id="{F737F34C-676B-4CA9-8F9E-D38FB3E53526}"/>
              </a:ext>
            </a:extLst>
          </p:cNvPr>
          <p:cNvSpPr/>
          <p:nvPr/>
        </p:nvSpPr>
        <p:spPr>
          <a:xfrm>
            <a:off x="770003" y="2869241"/>
            <a:ext cx="2323575" cy="1284015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5328" y="0"/>
            <a:ext cx="1256672" cy="7068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465" y="0"/>
            <a:ext cx="1372700" cy="798294"/>
          </a:xfrm>
          <a:prstGeom prst="rect">
            <a:avLst/>
          </a:prstGeom>
        </p:spPr>
      </p:pic>
      <p:sp>
        <p:nvSpPr>
          <p:cNvPr id="7" name="사각형: 둥근 모서리 11">
            <a:extLst>
              <a:ext uri="{FF2B5EF4-FFF2-40B4-BE49-F238E27FC236}">
                <a16:creationId xmlns:a16="http://schemas.microsoft.com/office/drawing/2014/main" id="{A662439A-9689-43AF-A9AC-953A7183666C}"/>
              </a:ext>
            </a:extLst>
          </p:cNvPr>
          <p:cNvSpPr/>
          <p:nvPr/>
        </p:nvSpPr>
        <p:spPr>
          <a:xfrm>
            <a:off x="2074694" y="152864"/>
            <a:ext cx="7632771" cy="716652"/>
          </a:xfrm>
          <a:prstGeom prst="roundRect">
            <a:avLst>
              <a:gd name="adj" fmla="val 50000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altLang="ko-KR" sz="3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Преимущества будущего устройства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DF3156-38D7-4109-8136-00E3BAC48BC0}"/>
              </a:ext>
            </a:extLst>
          </p:cNvPr>
          <p:cNvSpPr txBox="1"/>
          <p:nvPr/>
        </p:nvSpPr>
        <p:spPr>
          <a:xfrm>
            <a:off x="6912351" y="2791915"/>
            <a:ext cx="36693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Свободный отечественный рынок, не сформировавшиеся конкуренты и аналоги на нем.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A0CF3F-EBA5-4AE0-9D1C-B55C38A7E209}"/>
              </a:ext>
            </a:extLst>
          </p:cNvPr>
          <p:cNvSpPr txBox="1"/>
          <p:nvPr/>
        </p:nvSpPr>
        <p:spPr>
          <a:xfrm>
            <a:off x="770003" y="2891896"/>
            <a:ext cx="25662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Возможность добавления на установку литейных форм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63E0588-481F-49AE-885C-469F1FD037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95" b="90397" l="6375" r="95000">
                        <a14:foregroundMark x1="7625" y1="18163" x2="9625" y2="40292"/>
                        <a14:foregroundMark x1="6375" y1="17119" x2="17625" y2="15240"/>
                        <a14:foregroundMark x1="13750" y1="32985" x2="20250" y2="82881"/>
                        <a14:foregroundMark x1="14875" y1="84760" x2="44875" y2="75992"/>
                        <a14:foregroundMark x1="44875" y1="75992" x2="47000" y2="74530"/>
                        <a14:foregroundMark x1="31000" y1="29019" x2="39875" y2="50104"/>
                        <a14:foregroundMark x1="10375" y1="39666" x2="11750" y2="39040"/>
                        <a14:foregroundMark x1="14375" y1="82672" x2="26125" y2="80585"/>
                        <a14:foregroundMark x1="12125" y1="80585" x2="13125" y2="86013"/>
                        <a14:foregroundMark x1="27000" y1="50522" x2="29625" y2="62004"/>
                        <a14:foregroundMark x1="59875" y1="15449" x2="95000" y2="22129"/>
                        <a14:foregroundMark x1="59250" y1="70146" x2="58125" y2="76409"/>
                        <a14:foregroundMark x1="20000" y1="26305" x2="39250" y2="17954"/>
                        <a14:foregroundMark x1="13250" y1="14823" x2="21125" y2="14405"/>
                        <a14:foregroundMark x1="25375" y1="13570" x2="23375" y2="14614"/>
                        <a14:foregroundMark x1="22375" y1="14614" x2="24250" y2="13361"/>
                        <a14:foregroundMark x1="21000" y1="13570" x2="25000" y2="13570"/>
                        <a14:foregroundMark x1="59875" y1="66597" x2="57625" y2="78706"/>
                        <a14:foregroundMark x1="87625" y1="72234" x2="86875" y2="83925"/>
                        <a14:foregroundMark x1="86125" y1="77453" x2="86625" y2="88518"/>
                        <a14:foregroundMark x1="86750" y1="90397" x2="87125" y2="77035"/>
                        <a14:foregroundMark x1="87000" y1="85595" x2="87500" y2="78914"/>
                        <a14:foregroundMark x1="89000" y1="78914" x2="90000" y2="69937"/>
                        <a14:foregroundMark x1="91250" y1="36534" x2="92875" y2="37161"/>
                        <a14:foregroundMark x1="93250" y1="32150" x2="93500" y2="43424"/>
                        <a14:foregroundMark x1="91750" y1="45929" x2="91875" y2="49896"/>
                        <a14:foregroundMark x1="92625" y1="45929" x2="92625" y2="48852"/>
                        <a14:foregroundMark x1="92250" y1="50939" x2="91875" y2="53027"/>
                        <a14:foregroundMark x1="57125" y1="83299" x2="57125" y2="83299"/>
                        <a14:foregroundMark x1="86625" y1="84551" x2="86625" y2="84551"/>
                        <a14:foregroundMark x1="86125" y1="84134" x2="86125" y2="84134"/>
                        <a14:foregroundMark x1="85875" y1="83925" x2="85875" y2="83925"/>
                        <a14:foregroundMark x1="87625" y1="87683" x2="87750" y2="83299"/>
                        <a14:foregroundMark x1="85875" y1="88309" x2="85875" y2="83299"/>
                        <a14:foregroundMark x1="56500" y1="71608" x2="61625" y2="716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7" y="1054182"/>
            <a:ext cx="3154825" cy="1888951"/>
          </a:xfrm>
          <a:prstGeom prst="rect">
            <a:avLst/>
          </a:prstGeom>
        </p:spPr>
      </p:pic>
      <p:sp>
        <p:nvSpPr>
          <p:cNvPr id="20" name="Блок-схема: альтернативный процесс 19">
            <a:extLst>
              <a:ext uri="{FF2B5EF4-FFF2-40B4-BE49-F238E27FC236}">
                <a16:creationId xmlns:a16="http://schemas.microsoft.com/office/drawing/2014/main" id="{6AB97A03-2F70-4C2A-9278-B32BA4A44179}"/>
              </a:ext>
            </a:extLst>
          </p:cNvPr>
          <p:cNvSpPr/>
          <p:nvPr/>
        </p:nvSpPr>
        <p:spPr>
          <a:xfrm>
            <a:off x="7375021" y="1226639"/>
            <a:ext cx="2760291" cy="1208912"/>
          </a:xfrm>
          <a:prstGeom prst="flowChartAlternateProcess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No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compettitors</a:t>
            </a:r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1E82183B-A369-40BC-9C97-CD4384FBF488}"/>
              </a:ext>
            </a:extLst>
          </p:cNvPr>
          <p:cNvCxnSpPr>
            <a:cxnSpLocks/>
          </p:cNvCxnSpPr>
          <p:nvPr/>
        </p:nvCxnSpPr>
        <p:spPr>
          <a:xfrm flipV="1">
            <a:off x="7443387" y="1333144"/>
            <a:ext cx="2691925" cy="10169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B33A2F2-09E2-4637-816C-C8D458EF5797}"/>
              </a:ext>
            </a:extLst>
          </p:cNvPr>
          <p:cNvSpPr txBox="1"/>
          <p:nvPr/>
        </p:nvSpPr>
        <p:spPr>
          <a:xfrm>
            <a:off x="2501085" y="6012962"/>
            <a:ext cx="25940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Устройство определения пластика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4614D42-CFD0-42DE-8907-22016721BB78}"/>
              </a:ext>
            </a:extLst>
          </p:cNvPr>
          <p:cNvSpPr txBox="1"/>
          <p:nvPr/>
        </p:nvSpPr>
        <p:spPr>
          <a:xfrm>
            <a:off x="7014587" y="5770424"/>
            <a:ext cx="25940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Более эффективное водяное охлаждение для филамента</a:t>
            </a:r>
          </a:p>
        </p:txBody>
      </p:sp>
    </p:spTree>
    <p:extLst>
      <p:ext uri="{BB962C8B-B14F-4D97-AF65-F5344CB8AC3E}">
        <p14:creationId xmlns:p14="http://schemas.microsoft.com/office/powerpoint/2010/main" val="2703963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523" y="1123465"/>
            <a:ext cx="9815235" cy="60393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5328" y="-23001"/>
            <a:ext cx="1256672" cy="706878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9204385" y="1123465"/>
            <a:ext cx="0" cy="4190407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C6A8C7-ED94-4AD7-9F42-FAD5FE05F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328" y="652197"/>
            <a:ext cx="1372700" cy="798294"/>
          </a:xfrm>
          <a:prstGeom prst="rect">
            <a:avLst/>
          </a:prstGeom>
        </p:spPr>
      </p:pic>
      <p:sp>
        <p:nvSpPr>
          <p:cNvPr id="9" name="사각형: 둥근 모서리 11">
            <a:extLst>
              <a:ext uri="{FF2B5EF4-FFF2-40B4-BE49-F238E27FC236}">
                <a16:creationId xmlns:a16="http://schemas.microsoft.com/office/drawing/2014/main" id="{1EC36B34-0501-4E0B-B69F-3B1F67759E7C}"/>
              </a:ext>
            </a:extLst>
          </p:cNvPr>
          <p:cNvSpPr/>
          <p:nvPr/>
        </p:nvSpPr>
        <p:spPr>
          <a:xfrm>
            <a:off x="3929278" y="171179"/>
            <a:ext cx="4327723" cy="716652"/>
          </a:xfrm>
          <a:prstGeom prst="roundRect">
            <a:avLst>
              <a:gd name="adj" fmla="val 50000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altLang="ko-KR" sz="3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Бизнес модель</a:t>
            </a:r>
          </a:p>
        </p:txBody>
      </p:sp>
    </p:spTree>
    <p:extLst>
      <p:ext uri="{BB962C8B-B14F-4D97-AF65-F5344CB8AC3E}">
        <p14:creationId xmlns:p14="http://schemas.microsoft.com/office/powerpoint/2010/main" val="2163560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5328" y="0"/>
            <a:ext cx="1256672" cy="706878"/>
          </a:xfrm>
          <a:prstGeom prst="rect">
            <a:avLst/>
          </a:prstGeom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661833"/>
              </p:ext>
            </p:extLst>
          </p:nvPr>
        </p:nvGraphicFramePr>
        <p:xfrm>
          <a:off x="368229" y="859752"/>
          <a:ext cx="11043583" cy="554233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927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9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1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25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25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25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25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25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252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252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1252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252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1252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25057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160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НАЧАЛЬНЫЕ РАСХОДЫ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 ME </a:t>
                      </a:r>
                      <a:r>
                        <a:rPr lang="en-US" sz="1000" u="none" strike="noStrike" dirty="0" err="1">
                          <a:effectLst/>
                        </a:rPr>
                        <a:t>Re:plast</a:t>
                      </a:r>
                      <a:endParaRPr lang="en-US" sz="10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 gridSpan="13"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24 мая 2023 г.</a:t>
                      </a:r>
                      <a:endParaRPr lang="ru-RU" sz="10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1" i="0" u="none" strike="noStrike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1" i="0" u="none" strike="noStrike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1" i="0" u="none" strike="noStrike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0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ДОХОД</a:t>
                      </a:r>
                      <a:endParaRPr lang="ru-RU" sz="10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ЯНВАРЬ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ФЕВРАЛЬ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МАРТ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АПРЕЛЬ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МАЙ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ИЮНЬ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ИЮЛЬ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АВГУСТ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СЕНТЯБРЬ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ОКТЯБРЬ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НОЯБРЬ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ДЕКАБРЬ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 НАЧАЛА ГОДА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0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Прогноз продаж продукции</a:t>
                      </a:r>
                      <a:endParaRPr lang="ru-RU" sz="900" b="0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0 ₽</a:t>
                      </a:r>
                      <a:endParaRPr lang="ru-RU" sz="900" b="0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239 996 ₽</a:t>
                      </a:r>
                      <a:endParaRPr lang="ru-RU" sz="900" b="0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2 639 956 ₽</a:t>
                      </a:r>
                      <a:endParaRPr lang="ru-RU" sz="900" b="0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Выручка от услуг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2 639 956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Чистая выручка от продаж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479 992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479 992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479 992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479 992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479 992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479 992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479 992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479 992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479 992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479 992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479 992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5 279 912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Стоимость проданных товаров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95 998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95 998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95 998 ₽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95 998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95 998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95 998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95 998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95 998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95 998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95 998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95 998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1 055 982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Валовая прибыль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383 994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383 994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383 994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383 994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383 994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383 994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383 994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383 994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383 994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383 994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383 994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4 223 930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1" i="0" u="none" strike="noStrike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30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РАСХОДЫ</a:t>
                      </a:r>
                      <a:endParaRPr lang="ru-RU" sz="10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ЯНВАРЬ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ФЕВРАЛЬ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МАРТ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АПРЕЛЬ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МАЙ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ИЮНЬ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ИЮЛЬ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АВГУСТ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СЕНТЯБРЬ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ОКТЯБРЬ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НОЯБРЬ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ДЕКАБРЬ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 НАЧАЛА ГОДА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9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Заработная плата</a:t>
                      </a:r>
                      <a:endParaRPr lang="ru-RU" sz="900" b="0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81 210,00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81 210,00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81 210,00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81 210,00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81 210,00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81 210,00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81 210,00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81 210,00 ₽</a:t>
                      </a:r>
                      <a:endParaRPr lang="ru-RU" sz="900" b="0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81 210,00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81 210,00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81 210,00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81 210,00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974 520 ₽</a:t>
                      </a:r>
                      <a:endParaRPr lang="ru-RU" sz="900" b="0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Маркетинг и реклама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7 670,00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7 670,00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15 340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Аренда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22 000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22 000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22 000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22 000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22 000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22 000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22 000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22 000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22 000 ₽</a:t>
                      </a:r>
                      <a:endParaRPr lang="ru-RU" sz="900" b="0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22 000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22 000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22 000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264 000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Коммунальные услуги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7 500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7 500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7 500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7 500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4 500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4 500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4 500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4 500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7 500 ₽</a:t>
                      </a:r>
                      <a:endParaRPr lang="ru-RU" sz="900" b="0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7 500 ₽</a:t>
                      </a:r>
                      <a:endParaRPr lang="ru-RU" sz="900" b="0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7 500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7 500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78 000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Линия по созданию филамента</a:t>
                      </a:r>
                      <a:endParaRPr lang="ru-RU" sz="900" b="0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299 999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599 998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299 999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0 ₽</a:t>
                      </a:r>
                      <a:endParaRPr lang="ru-RU" sz="900" b="0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1 199 996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Общие расходы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418 379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110 710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110 710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110 710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707 708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115 380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107 710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407 709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110 710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110 710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110 710 ₽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110 710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2 531 856 ₽</a:t>
                      </a:r>
                      <a:endParaRPr lang="ru-RU" sz="900" b="0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5035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Расходы по налогу на прибыль</a:t>
                      </a:r>
                    </a:p>
                    <a:p>
                      <a:endParaRPr lang="ru-RU" dirty="0"/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-62 757 ₽</a:t>
                      </a:r>
                    </a:p>
                    <a:p>
                      <a:endParaRPr lang="ru-RU" dirty="0"/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-16 607 ₽</a:t>
                      </a:r>
                    </a:p>
                    <a:p>
                      <a:endParaRPr lang="ru-RU" dirty="0"/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-16 607 ₽</a:t>
                      </a:r>
                    </a:p>
                    <a:p>
                      <a:endParaRPr lang="ru-RU" dirty="0"/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-16 607 ₽</a:t>
                      </a:r>
                    </a:p>
                    <a:p>
                      <a:endParaRPr lang="ru-RU" dirty="0"/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</a:t>
                      </a:r>
                      <a:r>
                        <a:rPr lang="ru-RU" sz="900" u="none" strike="noStrike" dirty="0">
                          <a:effectLst/>
                        </a:rPr>
                        <a:t>106 156 </a:t>
                      </a: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₽</a:t>
                      </a:r>
                    </a:p>
                    <a:p>
                      <a:endParaRPr lang="ru-RU" dirty="0"/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-17 307 ₽</a:t>
                      </a:r>
                    </a:p>
                    <a:p>
                      <a:endParaRPr lang="ru-RU" dirty="0"/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-16 157 ₽</a:t>
                      </a:r>
                      <a:endParaRPr lang="ru-RU" dirty="0"/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-61 156 ₽</a:t>
                      </a:r>
                    </a:p>
                    <a:p>
                      <a:endParaRPr lang="ru-RU" dirty="0"/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-16 607 ₽</a:t>
                      </a:r>
                    </a:p>
                    <a:p>
                      <a:endParaRPr lang="ru-RU" dirty="0"/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-16 607 ₽</a:t>
                      </a:r>
                    </a:p>
                    <a:p>
                      <a:endParaRPr lang="ru-RU" dirty="0"/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-16 607 ₽</a:t>
                      </a:r>
                    </a:p>
                    <a:p>
                      <a:endParaRPr lang="ru-RU" dirty="0"/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-16 607 </a:t>
                      </a:r>
                      <a:endParaRPr lang="ru-RU" dirty="0"/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Расходы по налогу на прибыль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-16 607 ₽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-106 156 ₽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-17 307 ₽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-16 157 ₽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-61 156 ₽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-16 607 ₽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-16 607 ₽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-16 607 ₽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-16 607 ₽</a:t>
                      </a:r>
                      <a:endParaRPr lang="ru-RU" sz="9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 ₽</a:t>
                      </a:r>
                      <a:endParaRPr lang="ru-RU" sz="9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1" i="0" u="none" strike="noStrike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1" i="0" u="none" strike="noStrike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1" i="0" u="none" strike="noStrike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1" i="0" u="none" strike="noStrike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ЧИСТАЯ ПРИБЫЛЬ</a:t>
                      </a:r>
                      <a:endParaRPr lang="ru-RU" sz="10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2 531 856 ₽</a:t>
                      </a:r>
                      <a:endParaRPr lang="ru-RU" sz="1000" b="1" i="0" u="none" strike="noStrike" dirty="0">
                        <a:solidFill>
                          <a:srgbClr val="2F2F2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6047"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1" i="0" u="none" strike="noStrike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1" i="0" u="none" strike="noStrike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1" i="0" u="none" strike="noStrike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1" i="0" u="none" strike="noStrike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1" i="0" u="none" strike="noStrike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6" marR="7286" marT="7286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628" y="0"/>
            <a:ext cx="1372700" cy="798294"/>
          </a:xfrm>
          <a:prstGeom prst="rect">
            <a:avLst/>
          </a:prstGeom>
        </p:spPr>
      </p:pic>
      <p:sp>
        <p:nvSpPr>
          <p:cNvPr id="8" name="사각형: 둥근 모서리 11">
            <a:extLst>
              <a:ext uri="{FF2B5EF4-FFF2-40B4-BE49-F238E27FC236}">
                <a16:creationId xmlns:a16="http://schemas.microsoft.com/office/drawing/2014/main" id="{A8645CC4-158D-4B1A-9BAD-EC56E0EFC1A1}"/>
              </a:ext>
            </a:extLst>
          </p:cNvPr>
          <p:cNvSpPr/>
          <p:nvPr/>
        </p:nvSpPr>
        <p:spPr>
          <a:xfrm>
            <a:off x="3757394" y="143100"/>
            <a:ext cx="4327723" cy="716652"/>
          </a:xfrm>
          <a:prstGeom prst="roundRect">
            <a:avLst>
              <a:gd name="adj" fmla="val 50000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altLang="ko-KR" sz="3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Финансовый план</a:t>
            </a:r>
          </a:p>
        </p:txBody>
      </p:sp>
    </p:spTree>
    <p:extLst>
      <p:ext uri="{BB962C8B-B14F-4D97-AF65-F5344CB8AC3E}">
        <p14:creationId xmlns:p14="http://schemas.microsoft.com/office/powerpoint/2010/main" val="634168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사각형: 둥근 모서리 6">
            <a:extLst>
              <a:ext uri="{FF2B5EF4-FFF2-40B4-BE49-F238E27FC236}">
                <a16:creationId xmlns:a16="http://schemas.microsoft.com/office/drawing/2014/main" id="{635652E7-F424-483A-A1EE-A7EE8D3AAC22}"/>
              </a:ext>
            </a:extLst>
          </p:cNvPr>
          <p:cNvSpPr/>
          <p:nvPr/>
        </p:nvSpPr>
        <p:spPr>
          <a:xfrm>
            <a:off x="9369879" y="2611204"/>
            <a:ext cx="2333489" cy="522229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4" name="사각형: 둥근 모서리 6">
            <a:extLst>
              <a:ext uri="{FF2B5EF4-FFF2-40B4-BE49-F238E27FC236}">
                <a16:creationId xmlns:a16="http://schemas.microsoft.com/office/drawing/2014/main" id="{4AC2D019-8011-4B6A-BFD3-A3D188F5C70F}"/>
              </a:ext>
            </a:extLst>
          </p:cNvPr>
          <p:cNvSpPr/>
          <p:nvPr/>
        </p:nvSpPr>
        <p:spPr>
          <a:xfrm>
            <a:off x="8981023" y="5204023"/>
            <a:ext cx="3053027" cy="409266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2" name="사각형: 둥근 모서리 6">
            <a:extLst>
              <a:ext uri="{FF2B5EF4-FFF2-40B4-BE49-F238E27FC236}">
                <a16:creationId xmlns:a16="http://schemas.microsoft.com/office/drawing/2014/main" id="{C81565EE-5727-463C-AE71-EF86CDDE2914}"/>
              </a:ext>
            </a:extLst>
          </p:cNvPr>
          <p:cNvSpPr/>
          <p:nvPr/>
        </p:nvSpPr>
        <p:spPr>
          <a:xfrm>
            <a:off x="7103133" y="6163795"/>
            <a:ext cx="1541722" cy="409266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3" name="사각형: 둥근 모서리 6">
            <a:extLst>
              <a:ext uri="{FF2B5EF4-FFF2-40B4-BE49-F238E27FC236}">
                <a16:creationId xmlns:a16="http://schemas.microsoft.com/office/drawing/2014/main" id="{2EE38387-74EF-49D7-ACBC-B478CBF03256}"/>
              </a:ext>
            </a:extLst>
          </p:cNvPr>
          <p:cNvSpPr/>
          <p:nvPr/>
        </p:nvSpPr>
        <p:spPr>
          <a:xfrm>
            <a:off x="7086951" y="3702169"/>
            <a:ext cx="1541722" cy="409266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0" name="사각형: 둥근 모서리 6">
            <a:extLst>
              <a:ext uri="{FF2B5EF4-FFF2-40B4-BE49-F238E27FC236}">
                <a16:creationId xmlns:a16="http://schemas.microsoft.com/office/drawing/2014/main" id="{5D9BB6CB-5FC9-4FF8-8EE2-04C43065284B}"/>
              </a:ext>
            </a:extLst>
          </p:cNvPr>
          <p:cNvSpPr/>
          <p:nvPr/>
        </p:nvSpPr>
        <p:spPr>
          <a:xfrm>
            <a:off x="5007444" y="3133433"/>
            <a:ext cx="1659047" cy="629114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9" name="사각형: 둥근 모서리 6">
            <a:extLst>
              <a:ext uri="{FF2B5EF4-FFF2-40B4-BE49-F238E27FC236}">
                <a16:creationId xmlns:a16="http://schemas.microsoft.com/office/drawing/2014/main" id="{5CC3987F-7D4B-41BF-B810-4C46BD3973B4}"/>
              </a:ext>
            </a:extLst>
          </p:cNvPr>
          <p:cNvSpPr/>
          <p:nvPr/>
        </p:nvSpPr>
        <p:spPr>
          <a:xfrm>
            <a:off x="4976444" y="5305232"/>
            <a:ext cx="1581228" cy="526454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8" name="사각형: 둥근 모서리 6">
            <a:extLst>
              <a:ext uri="{FF2B5EF4-FFF2-40B4-BE49-F238E27FC236}">
                <a16:creationId xmlns:a16="http://schemas.microsoft.com/office/drawing/2014/main" id="{EDF0EDE5-D50C-4DA8-8EAC-9922D270CD06}"/>
              </a:ext>
            </a:extLst>
          </p:cNvPr>
          <p:cNvSpPr/>
          <p:nvPr/>
        </p:nvSpPr>
        <p:spPr>
          <a:xfrm>
            <a:off x="3006474" y="6253015"/>
            <a:ext cx="1541722" cy="409266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7" name="사각형: 둥근 모서리 6">
            <a:extLst>
              <a:ext uri="{FF2B5EF4-FFF2-40B4-BE49-F238E27FC236}">
                <a16:creationId xmlns:a16="http://schemas.microsoft.com/office/drawing/2014/main" id="{6133C0B5-E69B-4C40-8E16-6709A0C085E7}"/>
              </a:ext>
            </a:extLst>
          </p:cNvPr>
          <p:cNvSpPr/>
          <p:nvPr/>
        </p:nvSpPr>
        <p:spPr>
          <a:xfrm>
            <a:off x="3064853" y="4051092"/>
            <a:ext cx="1541722" cy="409266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6" name="사각형: 둥근 모서리 6">
            <a:extLst>
              <a:ext uri="{FF2B5EF4-FFF2-40B4-BE49-F238E27FC236}">
                <a16:creationId xmlns:a16="http://schemas.microsoft.com/office/drawing/2014/main" id="{E3550C1D-A519-48D6-ACBD-1681B1C643EB}"/>
              </a:ext>
            </a:extLst>
          </p:cNvPr>
          <p:cNvSpPr/>
          <p:nvPr/>
        </p:nvSpPr>
        <p:spPr>
          <a:xfrm>
            <a:off x="545522" y="5628745"/>
            <a:ext cx="1959684" cy="526454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5" name="사각형: 둥근 모서리 6">
            <a:extLst>
              <a:ext uri="{FF2B5EF4-FFF2-40B4-BE49-F238E27FC236}">
                <a16:creationId xmlns:a16="http://schemas.microsoft.com/office/drawing/2014/main" id="{D667B2B1-6F0D-40D9-AA7F-C1903873C4C5}"/>
              </a:ext>
            </a:extLst>
          </p:cNvPr>
          <p:cNvSpPr/>
          <p:nvPr/>
        </p:nvSpPr>
        <p:spPr>
          <a:xfrm>
            <a:off x="612776" y="3003880"/>
            <a:ext cx="1959684" cy="629114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625" y="1007853"/>
            <a:ext cx="2201923" cy="2201923"/>
          </a:xfrm>
          <a:prstGeom prst="rect">
            <a:avLst/>
          </a:prstGeom>
        </p:spPr>
      </p:pic>
      <p:pic>
        <p:nvPicPr>
          <p:cNvPr id="1040" name="Picture 16" descr="Фрезерно-гравировальный станок Cutter GT - Санкт-Петербур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843" y="2729212"/>
            <a:ext cx="3053027" cy="305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Vector 200 - 200x200мм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637" y="2122614"/>
            <a:ext cx="2110072" cy="157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3D принтер Elegoo Mars 3 Pro 4K - купить с доставкой по РФ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630" y="4396022"/>
            <a:ext cx="1402440" cy="157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8" descr="Фотополимерный 3D принтер Anycubic Photon Mono X купить по выгодной цене 0  руб. в Москве и любом населенном пункте Росс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0" descr="Фотополимерный 3D принтер Anycubic Photon Mono X купить по выгодной цене 0  руб. в Москве и любом населенном пункте Росси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2" descr="3D сканер Shining 3D Einscan SE V2 купить в Москве | Цены на 3D сканер  Shining 3D Einscan SE V2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3D сканер Shining 3D Einscan SE V2 купить в Москве | Цены на 3D сканер  Shining 3D Einscan SE V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200" y="4207805"/>
            <a:ext cx="1541721" cy="78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1151" y="428607"/>
            <a:ext cx="3952770" cy="263518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35328" y="0"/>
            <a:ext cx="1256672" cy="70687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300" y="-21608"/>
            <a:ext cx="1372700" cy="7982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021866" y="5233313"/>
            <a:ext cx="2916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Фрезерный станок </a:t>
            </a: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CUTTER GTX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51533" y="2598131"/>
            <a:ext cx="286681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Станок токарный ЭНКОР Корвет-401</a:t>
            </a:r>
          </a:p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003517" y="3744966"/>
            <a:ext cx="1749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Vector 200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(2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 шт.)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11480" y="6163795"/>
            <a:ext cx="15333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ELEGOO MARS</a:t>
            </a:r>
          </a:p>
          <a:p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04119" y="3122235"/>
            <a:ext cx="1426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ANYCUBIC PHOTON M3 MAX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76444" y="5307757"/>
            <a:ext cx="153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Shining 3D </a:t>
            </a:r>
            <a:r>
              <a:rPr lang="en-US" sz="1200" dirty="0" err="1">
                <a:latin typeface="Helvetica" panose="020B0604020202020204" pitchFamily="34" charset="0"/>
                <a:cs typeface="Helvetica" panose="020B0604020202020204" pitchFamily="34" charset="0"/>
              </a:rPr>
              <a:t>Einscan</a:t>
            </a:r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 SE V2</a:t>
            </a:r>
            <a:b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ru-RU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2" name="사각형: 둥근 모서리 11">
            <a:extLst>
              <a:ext uri="{FF2B5EF4-FFF2-40B4-BE49-F238E27FC236}">
                <a16:creationId xmlns:a16="http://schemas.microsoft.com/office/drawing/2014/main" id="{1D0BAF03-9552-4B93-8DAC-808D34C8C644}"/>
              </a:ext>
            </a:extLst>
          </p:cNvPr>
          <p:cNvSpPr/>
          <p:nvPr/>
        </p:nvSpPr>
        <p:spPr>
          <a:xfrm>
            <a:off x="3064853" y="106194"/>
            <a:ext cx="5744985" cy="716652"/>
          </a:xfrm>
          <a:prstGeom prst="roundRect">
            <a:avLst>
              <a:gd name="adj" fmla="val 50000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altLang="ko-KR" sz="3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Имеющееся оборудование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D229891-7217-4B8E-AF7E-CD68F04349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222" b="90000" l="10000" r="90000">
                        <a14:foregroundMark x1="30167" y1="9778" x2="29500" y2="78667"/>
                        <a14:foregroundMark x1="29500" y1="78667" x2="32000" y2="90222"/>
                        <a14:foregroundMark x1="32000" y1="90222" x2="59167" y2="91111"/>
                        <a14:foregroundMark x1="59167" y1="91111" x2="67333" y2="87556"/>
                        <a14:foregroundMark x1="67333" y1="87556" x2="70000" y2="14889"/>
                        <a14:foregroundMark x1="70000" y1="14889" x2="60500" y2="8222"/>
                        <a14:foregroundMark x1="60500" y1="8222" x2="30500" y2="9778"/>
                        <a14:foregroundMark x1="66667" y1="9778" x2="71000" y2="10222"/>
                        <a14:foregroundMark x1="60000" y1="76444" x2="44833" y2="74222"/>
                        <a14:foregroundMark x1="44833" y1="74222" x2="63333" y2="75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13" t="2040" r="26727" b="-2040"/>
          <a:stretch/>
        </p:blipFill>
        <p:spPr bwMode="auto">
          <a:xfrm>
            <a:off x="3128383" y="1897280"/>
            <a:ext cx="1419813" cy="220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EF776FD-3DF8-4FBC-AB72-B8722A46B5E9}"/>
              </a:ext>
            </a:extLst>
          </p:cNvPr>
          <p:cNvSpPr txBox="1"/>
          <p:nvPr/>
        </p:nvSpPr>
        <p:spPr>
          <a:xfrm>
            <a:off x="2962596" y="4069305"/>
            <a:ext cx="1749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Vector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300 </a:t>
            </a:r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(2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 шт.)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052" name="Picture 4" descr="3D-принтер ZENIT 3D — Zenit3D">
            <a:extLst>
              <a:ext uri="{FF2B5EF4-FFF2-40B4-BE49-F238E27FC236}">
                <a16:creationId xmlns:a16="http://schemas.microsoft.com/office/drawing/2014/main" id="{72B26761-3016-4A63-9E3E-8322F39DE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846" b="93344" l="9948" r="89981">
                        <a14:foregroundMark x1="33612" y1="10281" x2="40052" y2="7085"/>
                        <a14:foregroundMark x1="44690" y1="6988" x2="49165" y2="6894"/>
                        <a14:foregroundMark x1="40052" y1="7085" x2="42901" y2="7025"/>
                        <a14:foregroundMark x1="49165" y1="6894" x2="54055" y2="10663"/>
                        <a14:foregroundMark x1="37166" y1="35043" x2="49284" y2="34804"/>
                        <a14:foregroundMark x1="49284" y1="34804" x2="52791" y2="34924"/>
                        <a14:foregroundMark x1="31083" y1="32371" x2="44800" y2="43559"/>
                        <a14:foregroundMark x1="44800" y1="43559" x2="44800" y2="43559"/>
                        <a14:foregroundMark x1="53936" y1="85210" x2="26837" y2="89957"/>
                        <a14:foregroundMark x1="26837" y1="89957" x2="34256" y2="92128"/>
                        <a14:foregroundMark x1="34256" y1="92128" x2="55344" y2="90911"/>
                        <a14:foregroundMark x1="55344" y1="90911" x2="57991" y2="90911"/>
                        <a14:foregroundMark x1="30439" y1="93344" x2="30439" y2="93344"/>
                        <a14:foregroundMark x1="35401" y1="39361" x2="35401" y2="39361"/>
                        <a14:foregroundMark x1="32610" y1="32514" x2="36283" y2="58158"/>
                        <a14:backgroundMark x1="43655" y1="7109" x2="43655" y2="7109"/>
                        <a14:backgroundMark x1="42772" y1="7228" x2="44537" y2="7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335" y="4582313"/>
            <a:ext cx="1652686" cy="165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ECE06CE-93C3-4807-B793-A4140F325995}"/>
              </a:ext>
            </a:extLst>
          </p:cNvPr>
          <p:cNvSpPr txBox="1"/>
          <p:nvPr/>
        </p:nvSpPr>
        <p:spPr>
          <a:xfrm>
            <a:off x="3168562" y="6252276"/>
            <a:ext cx="12175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ZENIT 3D</a:t>
            </a:r>
          </a:p>
          <a:p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B7C11F61-2378-49BF-B2EA-516E52D55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175" b="97421" l="8929" r="90000">
                        <a14:foregroundMark x1="43393" y1="2976" x2="57143" y2="4563"/>
                        <a14:foregroundMark x1="57143" y1="4563" x2="55179" y2="20238"/>
                        <a14:foregroundMark x1="55179" y1="20238" x2="68929" y2="28175"/>
                        <a14:foregroundMark x1="68929" y1="28175" x2="86786" y2="17262"/>
                        <a14:foregroundMark x1="86786" y1="17262" x2="91250" y2="87103"/>
                        <a14:foregroundMark x1="91250" y1="87103" x2="47500" y2="92659"/>
                        <a14:foregroundMark x1="47500" y1="92659" x2="38571" y2="90873"/>
                        <a14:foregroundMark x1="38571" y1="90873" x2="35536" y2="68849"/>
                        <a14:foregroundMark x1="35536" y1="68849" x2="38393" y2="40079"/>
                        <a14:foregroundMark x1="38393" y1="40079" x2="26071" y2="63690"/>
                        <a14:foregroundMark x1="26071" y1="63690" x2="40714" y2="71627"/>
                        <a14:foregroundMark x1="40714" y1="71627" x2="31964" y2="44841"/>
                        <a14:foregroundMark x1="31964" y1="44841" x2="17857" y2="65079"/>
                        <a14:foregroundMark x1="17857" y1="65079" x2="16429" y2="45238"/>
                        <a14:foregroundMark x1="16429" y1="45238" x2="10179" y2="60119"/>
                        <a14:foregroundMark x1="10179" y1="60119" x2="12500" y2="82937"/>
                        <a14:foregroundMark x1="12500" y1="82937" x2="8929" y2="92063"/>
                        <a14:foregroundMark x1="8929" y1="92063" x2="50179" y2="97222"/>
                        <a14:foregroundMark x1="20357" y1="96032" x2="20357" y2="97817"/>
                        <a14:foregroundMark x1="43036" y1="19643" x2="45714" y2="10119"/>
                        <a14:foregroundMark x1="45714" y1="10119" x2="48571" y2="9722"/>
                        <a14:foregroundMark x1="56607" y1="7341" x2="47857" y2="3175"/>
                        <a14:foregroundMark x1="47857" y1="3175" x2="43750" y2="33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22" y="3752165"/>
            <a:ext cx="1959683" cy="1763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D3A18EA-1BAC-4C44-81FB-1F84069B7FED}"/>
              </a:ext>
            </a:extLst>
          </p:cNvPr>
          <p:cNvSpPr txBox="1"/>
          <p:nvPr/>
        </p:nvSpPr>
        <p:spPr>
          <a:xfrm>
            <a:off x="713466" y="5651588"/>
            <a:ext cx="153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Aurora PRO SPEEDWAY 250</a:t>
            </a:r>
            <a:b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ru-RU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056" name="Picture 8" descr="Характеристики Компрессор поршневой DENZEL DLS 2250/100 безмасляный [58029]  (1926285) смотреть в СИТИЛИНК">
            <a:extLst>
              <a:ext uri="{FF2B5EF4-FFF2-40B4-BE49-F238E27FC236}">
                <a16:creationId xmlns:a16="http://schemas.microsoft.com/office/drawing/2014/main" id="{E16F1E87-F163-4A00-B370-B79F8AD62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455" b="97091" l="1000" r="98000">
                        <a14:foregroundMark x1="70000" y1="31879" x2="84889" y2="5939"/>
                        <a14:foregroundMark x1="84889" y1="5939" x2="74667" y2="5455"/>
                        <a14:foregroundMark x1="74667" y1="5455" x2="40222" y2="20606"/>
                        <a14:foregroundMark x1="40222" y1="20606" x2="36111" y2="32364"/>
                        <a14:foregroundMark x1="36111" y1="32364" x2="87778" y2="6667"/>
                        <a14:foregroundMark x1="87778" y1="6667" x2="92889" y2="54545"/>
                        <a14:foregroundMark x1="92667" y1="71394" x2="91111" y2="80848"/>
                        <a14:foregroundMark x1="91111" y1="80848" x2="92333" y2="71394"/>
                        <a14:foregroundMark x1="92333" y1="71394" x2="89778" y2="72727"/>
                        <a14:foregroundMark x1="35111" y1="97212" x2="14556" y2="87879"/>
                        <a14:foregroundMark x1="14556" y1="87879" x2="9667" y2="80970"/>
                        <a14:foregroundMark x1="9667" y1="80970" x2="7222" y2="66667"/>
                        <a14:foregroundMark x1="7222" y1="66667" x2="8222" y2="61939"/>
                        <a14:foregroundMark x1="38222" y1="27394" x2="43556" y2="14061"/>
                        <a14:foregroundMark x1="43556" y1="14061" x2="69333" y2="5091"/>
                        <a14:foregroundMark x1="67556" y1="2788" x2="76778" y2="1455"/>
                        <a14:foregroundMark x1="7667" y1="26424" x2="1000" y2="26182"/>
                        <a14:foregroundMark x1="1000" y1="26182" x2="8556" y2="41212"/>
                        <a14:foregroundMark x1="8556" y1="41212" x2="9778" y2="42667"/>
                        <a14:foregroundMark x1="23222" y1="43394" x2="24667" y2="63152"/>
                        <a14:foregroundMark x1="22444" y1="43030" x2="21556" y2="70424"/>
                        <a14:foregroundMark x1="34556" y1="94182" x2="23222" y2="96121"/>
                        <a14:foregroundMark x1="23222" y1="96121" x2="22556" y2="97091"/>
                        <a14:foregroundMark x1="95889" y1="39879" x2="98000" y2="51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13" y="1144844"/>
            <a:ext cx="1846992" cy="169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08FCC20-E77C-4E01-BFAD-566E5435E8B9}"/>
              </a:ext>
            </a:extLst>
          </p:cNvPr>
          <p:cNvSpPr txBox="1"/>
          <p:nvPr/>
        </p:nvSpPr>
        <p:spPr>
          <a:xfrm>
            <a:off x="755905" y="2970126"/>
            <a:ext cx="174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0" i="0" dirty="0">
                <a:solidFill>
                  <a:srgbClr val="151528"/>
                </a:solidFill>
                <a:effectLst/>
                <a:latin typeface="PTRootUIWeb"/>
              </a:rPr>
              <a:t>Компрессор поршневой DENZEL DLS 2250/100</a:t>
            </a:r>
          </a:p>
        </p:txBody>
      </p:sp>
    </p:spTree>
    <p:extLst>
      <p:ext uri="{BB962C8B-B14F-4D97-AF65-F5344CB8AC3E}">
        <p14:creationId xmlns:p14="http://schemas.microsoft.com/office/powerpoint/2010/main" val="773893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사각형: 둥근 모서리 6">
            <a:extLst>
              <a:ext uri="{FF2B5EF4-FFF2-40B4-BE49-F238E27FC236}">
                <a16:creationId xmlns:a16="http://schemas.microsoft.com/office/drawing/2014/main" id="{4D04C1C3-8A0F-486B-995D-BA2A30D301CB}"/>
              </a:ext>
            </a:extLst>
          </p:cNvPr>
          <p:cNvSpPr/>
          <p:nvPr/>
        </p:nvSpPr>
        <p:spPr>
          <a:xfrm>
            <a:off x="9024923" y="6022377"/>
            <a:ext cx="2979093" cy="369332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사각형: 둥근 모서리 6">
            <a:extLst>
              <a:ext uri="{FF2B5EF4-FFF2-40B4-BE49-F238E27FC236}">
                <a16:creationId xmlns:a16="http://schemas.microsoft.com/office/drawing/2014/main" id="{7F004143-6F75-4855-8BE3-EE4A41BE9F2D}"/>
              </a:ext>
            </a:extLst>
          </p:cNvPr>
          <p:cNvSpPr/>
          <p:nvPr/>
        </p:nvSpPr>
        <p:spPr>
          <a:xfrm>
            <a:off x="6250245" y="6022377"/>
            <a:ext cx="2738860" cy="369332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사각형: 둥근 모서리 6">
            <a:extLst>
              <a:ext uri="{FF2B5EF4-FFF2-40B4-BE49-F238E27FC236}">
                <a16:creationId xmlns:a16="http://schemas.microsoft.com/office/drawing/2014/main" id="{4C34ADBE-BE47-43C4-8543-3560FA35A7B8}"/>
              </a:ext>
            </a:extLst>
          </p:cNvPr>
          <p:cNvSpPr/>
          <p:nvPr/>
        </p:nvSpPr>
        <p:spPr>
          <a:xfrm>
            <a:off x="196944" y="6022377"/>
            <a:ext cx="3180131" cy="369332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사각형: 둥근 모서리 6">
            <a:extLst>
              <a:ext uri="{FF2B5EF4-FFF2-40B4-BE49-F238E27FC236}">
                <a16:creationId xmlns:a16="http://schemas.microsoft.com/office/drawing/2014/main" id="{28D05442-94DB-45A6-B6E1-8F83E4B8E270}"/>
              </a:ext>
            </a:extLst>
          </p:cNvPr>
          <p:cNvSpPr/>
          <p:nvPr/>
        </p:nvSpPr>
        <p:spPr>
          <a:xfrm>
            <a:off x="3444231" y="6022377"/>
            <a:ext cx="2738860" cy="369332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5328" y="0"/>
            <a:ext cx="1256672" cy="7068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4138" t="3492" r="4573" b="5328"/>
          <a:stretch/>
        </p:blipFill>
        <p:spPr>
          <a:xfrm>
            <a:off x="179273" y="1305240"/>
            <a:ext cx="3197803" cy="4455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7373" r="4458"/>
          <a:stretch/>
        </p:blipFill>
        <p:spPr>
          <a:xfrm>
            <a:off x="3444230" y="1305240"/>
            <a:ext cx="2738860" cy="4455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59F422-4F98-4F8C-8554-1F5A6F46A7E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717" t="2891" r="4647" b="1842"/>
          <a:stretch/>
        </p:blipFill>
        <p:spPr>
          <a:xfrm>
            <a:off x="6250244" y="1305240"/>
            <a:ext cx="2738860" cy="4455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1AF6491-8681-4692-A5FE-84E51210E4B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13" t="9198" r="8068" b="771"/>
          <a:stretch/>
        </p:blipFill>
        <p:spPr>
          <a:xfrm>
            <a:off x="9056258" y="1305239"/>
            <a:ext cx="2947758" cy="4455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454019" y="5991600"/>
            <a:ext cx="2648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" panose="020B0604020202020204" pitchFamily="34" charset="0"/>
                <a:cs typeface="Helvetica" panose="020B0604020202020204" pitchFamily="34" charset="0"/>
              </a:rPr>
              <a:t>ООО «Компания-СТК»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34150" y="5991600"/>
            <a:ext cx="2648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" panose="020B0604020202020204" pitchFamily="34" charset="0"/>
                <a:cs typeface="Helvetica" panose="020B0604020202020204" pitchFamily="34" charset="0"/>
              </a:rPr>
              <a:t>ООО «ТПП Контур»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8021" y="6022377"/>
            <a:ext cx="20913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ООО «ТРИПЛ ТЭК»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283" y="-45708"/>
            <a:ext cx="1372700" cy="7982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89BC98F-1EC8-4D78-A701-02478F8ECE16}"/>
              </a:ext>
            </a:extLst>
          </p:cNvPr>
          <p:cNvSpPr txBox="1"/>
          <p:nvPr/>
        </p:nvSpPr>
        <p:spPr>
          <a:xfrm>
            <a:off x="9571549" y="6022377"/>
            <a:ext cx="20913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ООО «НЕСТОР»</a:t>
            </a:r>
          </a:p>
        </p:txBody>
      </p:sp>
      <p:sp>
        <p:nvSpPr>
          <p:cNvPr id="20" name="사각형: 둥근 모서리 11">
            <a:extLst>
              <a:ext uri="{FF2B5EF4-FFF2-40B4-BE49-F238E27FC236}">
                <a16:creationId xmlns:a16="http://schemas.microsoft.com/office/drawing/2014/main" id="{002ED22A-79C0-4E4B-89A2-6BB3A4F0FCA0}"/>
              </a:ext>
            </a:extLst>
          </p:cNvPr>
          <p:cNvSpPr/>
          <p:nvPr/>
        </p:nvSpPr>
        <p:spPr>
          <a:xfrm>
            <a:off x="2890280" y="108621"/>
            <a:ext cx="6681269" cy="716652"/>
          </a:xfrm>
          <a:prstGeom prst="roundRect">
            <a:avLst>
              <a:gd name="adj" fmla="val 50000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altLang="ko-KR" sz="3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Заинтересованные предприятия</a:t>
            </a:r>
          </a:p>
        </p:txBody>
      </p:sp>
    </p:spTree>
    <p:extLst>
      <p:ext uri="{BB962C8B-B14F-4D97-AF65-F5344CB8AC3E}">
        <p14:creationId xmlns:p14="http://schemas.microsoft.com/office/powerpoint/2010/main" val="3887356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사각형: 둥근 모서리 11">
            <a:extLst>
              <a:ext uri="{FF2B5EF4-FFF2-40B4-BE49-F238E27FC236}">
                <a16:creationId xmlns:a16="http://schemas.microsoft.com/office/drawing/2014/main" id="{F576CB68-054F-4468-A61C-E18F1FFF65B2}"/>
              </a:ext>
            </a:extLst>
          </p:cNvPr>
          <p:cNvSpPr/>
          <p:nvPr/>
        </p:nvSpPr>
        <p:spPr>
          <a:xfrm>
            <a:off x="3953691" y="224787"/>
            <a:ext cx="4659086" cy="716652"/>
          </a:xfrm>
          <a:prstGeom prst="roundRect">
            <a:avLst>
              <a:gd name="adj" fmla="val 50000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ko-KR" altLang="en-US" sz="32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Прямоугольник с двумя скругленными соседними углами 10"/>
          <p:cNvSpPr/>
          <p:nvPr/>
        </p:nvSpPr>
        <p:spPr>
          <a:xfrm>
            <a:off x="8180889" y="1294779"/>
            <a:ext cx="1825418" cy="2166512"/>
          </a:xfrm>
          <a:prstGeom prst="round2SameRect">
            <a:avLst/>
          </a:prstGeom>
          <a:gradFill flip="none" rotWithShape="1">
            <a:gsLst>
              <a:gs pos="0">
                <a:srgbClr val="CC66FF"/>
              </a:gs>
              <a:gs pos="100000">
                <a:srgbClr val="F99DF9">
                  <a:alpha val="55000"/>
                </a:srgbClr>
              </a:gs>
            </a:gsLst>
            <a:lin ang="2700000" scaled="1"/>
            <a:tileRect/>
          </a:gradFill>
          <a:ln w="6350">
            <a:solidFill>
              <a:srgbClr val="CC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Прямоугольник с двумя скругленными соседними углами 8"/>
          <p:cNvSpPr/>
          <p:nvPr/>
        </p:nvSpPr>
        <p:spPr>
          <a:xfrm>
            <a:off x="6215435" y="1294248"/>
            <a:ext cx="1622414" cy="2167043"/>
          </a:xfrm>
          <a:prstGeom prst="round2SameRect">
            <a:avLst/>
          </a:prstGeom>
          <a:gradFill flip="none" rotWithShape="1">
            <a:gsLst>
              <a:gs pos="0">
                <a:srgbClr val="CC66FF"/>
              </a:gs>
              <a:gs pos="100000">
                <a:srgbClr val="F99DF9">
                  <a:alpha val="55000"/>
                </a:srgbClr>
              </a:gs>
            </a:gsLst>
            <a:lin ang="2700000" scaled="1"/>
            <a:tileRect/>
          </a:gradFill>
          <a:ln w="6350">
            <a:solidFill>
              <a:srgbClr val="CC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Прямоугольник с двумя скругленными соседними углами 7"/>
          <p:cNvSpPr/>
          <p:nvPr/>
        </p:nvSpPr>
        <p:spPr>
          <a:xfrm>
            <a:off x="3994749" y="1294248"/>
            <a:ext cx="1770469" cy="2166512"/>
          </a:xfrm>
          <a:prstGeom prst="round2SameRect">
            <a:avLst/>
          </a:prstGeom>
          <a:gradFill flip="none" rotWithShape="1">
            <a:gsLst>
              <a:gs pos="0">
                <a:srgbClr val="CC66FF"/>
              </a:gs>
              <a:gs pos="100000">
                <a:srgbClr val="F99DF9">
                  <a:alpha val="55000"/>
                </a:srgbClr>
              </a:gs>
            </a:gsLst>
            <a:lin ang="2700000" scaled="1"/>
            <a:tileRect/>
          </a:gradFill>
          <a:ln w="6350">
            <a:solidFill>
              <a:srgbClr val="CC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Прямоугольник с двумя скругленными соседними углами 6"/>
          <p:cNvSpPr/>
          <p:nvPr/>
        </p:nvSpPr>
        <p:spPr>
          <a:xfrm>
            <a:off x="1753869" y="1294248"/>
            <a:ext cx="1622414" cy="2062822"/>
          </a:xfrm>
          <a:prstGeom prst="round2SameRect">
            <a:avLst/>
          </a:prstGeom>
          <a:gradFill flip="none" rotWithShape="1">
            <a:gsLst>
              <a:gs pos="0">
                <a:srgbClr val="CC66FF"/>
              </a:gs>
              <a:gs pos="100000">
                <a:srgbClr val="F99DF9">
                  <a:alpha val="55000"/>
                </a:srgbClr>
              </a:gs>
            </a:gsLst>
            <a:lin ang="2700000" scaled="1"/>
            <a:tileRect/>
          </a:gradFill>
          <a:ln w="6350">
            <a:solidFill>
              <a:srgbClr val="CC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798" y="1283555"/>
            <a:ext cx="1622414" cy="217773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337" y="1886927"/>
            <a:ext cx="1944162" cy="160043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5" t="4022" r="18769" b="25384"/>
          <a:stretch/>
        </p:blipFill>
        <p:spPr>
          <a:xfrm>
            <a:off x="1751705" y="1185621"/>
            <a:ext cx="1640941" cy="2167043"/>
          </a:xfrm>
          <a:prstGeom prst="rect">
            <a:avLst/>
          </a:prstGeom>
          <a:effec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7252" y="1316553"/>
            <a:ext cx="1825418" cy="2144737"/>
          </a:xfrm>
          <a:prstGeom prst="rect">
            <a:avLst/>
          </a:prstGeom>
          <a:effectLst/>
        </p:spPr>
      </p:pic>
      <p:sp>
        <p:nvSpPr>
          <p:cNvPr id="12" name="TextBox 11"/>
          <p:cNvSpPr txBox="1"/>
          <p:nvPr/>
        </p:nvSpPr>
        <p:spPr>
          <a:xfrm>
            <a:off x="1794588" y="3659358"/>
            <a:ext cx="16224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Драничников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Игорь Алексеевич – Маркетинг, анализ рынка – 1 год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79422" y="3573013"/>
            <a:ext cx="177046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Макаров Дмитрий Сергеевич – инженер-конструктор, специалист в области САП, опыт – 3 года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1798" y="3573013"/>
            <a:ext cx="180473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Горбунов Алексей Максимович</a:t>
            </a:r>
            <a:r>
              <a:rPr lang="ru-RU" sz="14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–руководитель,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Финансовый менеджер, технолог, опыт </a:t>
            </a:r>
            <a:r>
              <a:rPr lang="ru-RU" sz="1400" dirty="0" err="1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опыт</a:t>
            </a:r>
            <a:r>
              <a:rPr lang="ru-RU" sz="14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</a:t>
            </a:r>
            <a:r>
              <a:rPr lang="en-US" sz="14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  <a:r>
              <a:rPr lang="ru-RU" sz="14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года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6739" y="3599051"/>
            <a:ext cx="182541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Лыжин Иван Николаевич – Инженер-Проектировщик, специалист в области САП, опыт – 3 года</a:t>
            </a:r>
          </a:p>
        </p:txBody>
      </p:sp>
      <p:sp>
        <p:nvSpPr>
          <p:cNvPr id="17" name="Title 7"/>
          <p:cNvSpPr txBox="1">
            <a:spLocks/>
          </p:cNvSpPr>
          <p:nvPr/>
        </p:nvSpPr>
        <p:spPr>
          <a:xfrm>
            <a:off x="4197820" y="214509"/>
            <a:ext cx="10972800" cy="775612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latin typeface="Helvetica" panose="020B0604020202020204" pitchFamily="34" charset="0"/>
                <a:ea typeface="Arial Unicode MS" panose="020B0604020202020204" pitchFamily="34" charset="-128"/>
                <a:cs typeface="Helvetica" panose="020B0604020202020204" pitchFamily="34" charset="0"/>
              </a:rPr>
              <a:t>Наша команда</a:t>
            </a:r>
            <a:endParaRPr lang="en-US" dirty="0">
              <a:latin typeface="Helvetica" panose="020B0604020202020204" pitchFamily="34" charset="0"/>
              <a:ea typeface="Arial Unicode MS" panose="020B0604020202020204" pitchFamily="34" charset="-128"/>
              <a:cs typeface="Helvetica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35328" y="0"/>
            <a:ext cx="1256672" cy="706878"/>
          </a:xfrm>
          <a:prstGeom prst="rect">
            <a:avLst/>
          </a:prstGeom>
        </p:spPr>
      </p:pic>
      <p:sp>
        <p:nvSpPr>
          <p:cNvPr id="19" name="사각형: 둥근 모서리 6">
            <a:extLst>
              <a:ext uri="{FF2B5EF4-FFF2-40B4-BE49-F238E27FC236}">
                <a16:creationId xmlns:a16="http://schemas.microsoft.com/office/drawing/2014/main" id="{89FB554C-8DEF-40EB-834D-9266DEEC2EF0}"/>
              </a:ext>
            </a:extLst>
          </p:cNvPr>
          <p:cNvSpPr/>
          <p:nvPr/>
        </p:nvSpPr>
        <p:spPr>
          <a:xfrm>
            <a:off x="609600" y="5370786"/>
            <a:ext cx="10900038" cy="1093076"/>
          </a:xfrm>
          <a:prstGeom prst="roundRect">
            <a:avLst>
              <a:gd name="adj" fmla="val 10696"/>
            </a:avLst>
          </a:prstGeom>
          <a:solidFill>
            <a:srgbClr val="E1DAE6">
              <a:alpha val="51000"/>
            </a:srgbClr>
          </a:solidFill>
          <a:ln w="63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Научные руководители проекта: Некрасов Р.Ю., к.т.н., заведующий кафедрой «Технология машиностроения», Стариков А.И. старший преподаватель кафедры «Технология машиностроения»</a:t>
            </a:r>
          </a:p>
          <a:p>
            <a:r>
              <a:rPr lang="ru-RU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Консультанты проекта: Губенко А.С. от предприятия ООО «ТРИПЛ ТЭК», Писарев Д.Е. от предприятия  ООО «НЕСТОР»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4513" y="-78925"/>
            <a:ext cx="1372700" cy="79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341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/>
          <p:cNvSpPr txBox="1">
            <a:spLocks/>
          </p:cNvSpPr>
          <p:nvPr/>
        </p:nvSpPr>
        <p:spPr>
          <a:xfrm>
            <a:off x="3352798" y="2903318"/>
            <a:ext cx="6085491" cy="775612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latin typeface="Helvetica" panose="020B0604020202020204" pitchFamily="34" charset="0"/>
                <a:ea typeface="Arial Unicode MS" panose="020B0604020202020204" pitchFamily="34" charset="-128"/>
                <a:cs typeface="Helvetica" panose="020B0604020202020204" pitchFamily="34" charset="0"/>
              </a:rPr>
              <a:t>Спасибо за внимание!</a:t>
            </a:r>
            <a:endParaRPr lang="en-US" dirty="0">
              <a:latin typeface="Helvetica" panose="020B0604020202020204" pitchFamily="34" charset="0"/>
              <a:ea typeface="Arial Unicode MS" panose="020B0604020202020204" pitchFamily="34" charset="-128"/>
              <a:cs typeface="Helvetica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5450"/>
            <a:ext cx="1372700" cy="7982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700" y="6151122"/>
            <a:ext cx="1256672" cy="70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626969"/>
      </p:ext>
    </p:extLst>
  </p:cSld>
  <p:clrMapOvr>
    <a:masterClrMapping/>
  </p:clrMapOvr>
</p:sld>
</file>

<file path=ppt/theme/theme1.xml><?xml version="1.0" encoding="utf-8"?>
<a:theme xmlns:a="http://schemas.openxmlformats.org/drawingml/2006/main" name="PPTMON them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ppins Black - Poppins Light">
      <a:majorFont>
        <a:latin typeface="Poppins Black"/>
        <a:ea typeface="Arial Unicode MS"/>
        <a:cs typeface=""/>
      </a:majorFont>
      <a:minorFont>
        <a:latin typeface="Poppins Light"/>
        <a:ea typeface="Arial Unicode MS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bg1">
                <a:alpha val="50000"/>
              </a:schemeClr>
            </a:gs>
            <a:gs pos="100000">
              <a:schemeClr val="bg1">
                <a:alpha val="10000"/>
              </a:schemeClr>
            </a:gs>
          </a:gsLst>
          <a:lin ang="5400000" scaled="1"/>
        </a:gradFill>
        <a:ln w="6350">
          <a:solidFill>
            <a:schemeClr val="bg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>
              <a:lumMod val="85000"/>
              <a:lumOff val="1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Systems Engineer CV - PPTMON</Template>
  <TotalTime>2991</TotalTime>
  <Words>1270</Words>
  <Application>Microsoft Office PowerPoint</Application>
  <PresentationFormat>Широкоэкранный</PresentationFormat>
  <Paragraphs>410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Adobe Gothic Std B</vt:lpstr>
      <vt:lpstr>Arial</vt:lpstr>
      <vt:lpstr>Calibri</vt:lpstr>
      <vt:lpstr>Helvetica</vt:lpstr>
      <vt:lpstr>Poppins Black</vt:lpstr>
      <vt:lpstr>Poppins Light</vt:lpstr>
      <vt:lpstr>PTRootUIWeb</vt:lpstr>
      <vt:lpstr>Wingdings</vt:lpstr>
      <vt:lpstr>PPTMON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Igorrr</cp:lastModifiedBy>
  <cp:revision>128</cp:revision>
  <dcterms:created xsi:type="dcterms:W3CDTF">2023-05-26T16:17:07Z</dcterms:created>
  <dcterms:modified xsi:type="dcterms:W3CDTF">2023-08-06T19:48:09Z</dcterms:modified>
</cp:coreProperties>
</file>