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  <p:sldMasterId id="2147483685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0" r:id="rId12"/>
    <p:sldId id="263" r:id="rId13"/>
    <p:sldId id="264" r:id="rId14"/>
    <p:sldId id="265" r:id="rId15"/>
    <p:sldId id="269" r:id="rId16"/>
    <p:sldId id="266" r:id="rId17"/>
    <p:sldId id="268" r:id="rId1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Helvetica Neue" panose="02000503000000020004" pitchFamily="2" charset="0"/>
      <p:regular r:id="rId24"/>
      <p:bold r:id="rId25"/>
      <p:italic r:id="rId26"/>
      <p:boldItalic r:id="rId27"/>
    </p:embeddedFont>
    <p:embeddedFont>
      <p:font typeface="Montserrat" pitchFamily="2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Raleway ExtraBold" pitchFamily="2" charset="0"/>
      <p:bold r:id="rId36"/>
      <p:italic r:id="rId37"/>
      <p:boldItalic r:id="rId38"/>
    </p:embeddedFont>
    <p:embeddedFont>
      <p:font typeface="Raleway SemiBold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c9JfZXGjuEgZE13glVxvvucbe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3012AB-4D93-454B-A84E-DC8303FA54A2}">
  <a:tblStyle styleId="{A73012AB-4D93-454B-A84E-DC8303FA54A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7"/>
    <p:restoredTop sz="94688"/>
  </p:normalViewPr>
  <p:slideViewPr>
    <p:cSldViewPr snapToGrid="0">
      <p:cViewPr varScale="1">
        <p:scale>
          <a:sx n="155" d="100"/>
          <a:sy n="155" d="100"/>
        </p:scale>
        <p:origin x="5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c67d0a74f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2c67d0a74f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1 ВАРИАНТ ИСПОЛЬЗОВАНИЯ</a:t>
            </a: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Добавить стоимость и доступность в </a:t>
            </a:r>
            <a:r>
              <a:rPr lang="ru-RU" dirty="0" err="1"/>
              <a:t>рф</a:t>
            </a:r>
            <a:endParaRPr dirty="0"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c67d0a74f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2c67d0a74f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Получается 50к за операцию в целом, а ты хочешь 50к на прототип потратить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6" name="Google Shape;2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6208184" y="476779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298450" y="465481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1">
  <p:cSld name="SECTION_HEADER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8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56817" y="1257881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456818" y="2340281"/>
            <a:ext cx="79932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432332" y="1152469"/>
            <a:ext cx="8400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3"/>
          <p:cNvSpPr txBox="1">
            <a:spLocks noGrp="1"/>
          </p:cNvSpPr>
          <p:nvPr>
            <p:ph type="ctrTitle"/>
          </p:nvPr>
        </p:nvSpPr>
        <p:spPr>
          <a:xfrm>
            <a:off x="441819" y="1465988"/>
            <a:ext cx="38136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subTitle" idx="1"/>
          </p:nvPr>
        </p:nvSpPr>
        <p:spPr>
          <a:xfrm>
            <a:off x="441819" y="2812219"/>
            <a:ext cx="42693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-106904" y="4724286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33"/>
          <p:cNvSpPr txBox="1"/>
          <p:nvPr/>
        </p:nvSpPr>
        <p:spPr>
          <a:xfrm>
            <a:off x="545478" y="3499856"/>
            <a:ext cx="4044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432332" y="1957500"/>
            <a:ext cx="6181800" cy="1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47" name="Google Shape;147;p34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34"/>
          <p:cNvSpPr txBox="1">
            <a:spLocks noGrp="1"/>
          </p:cNvSpPr>
          <p:nvPr>
            <p:ph type="title" idx="2"/>
          </p:nvPr>
        </p:nvSpPr>
        <p:spPr>
          <a:xfrm>
            <a:off x="432332" y="1221750"/>
            <a:ext cx="61818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sz="2200" b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57" name="Google Shape;157;p37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1_Title and body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8"/>
          <p:cNvPicPr preferRelativeResize="0"/>
          <p:nvPr/>
        </p:nvPicPr>
        <p:blipFill rotWithShape="1">
          <a:blip r:embed="rId2">
            <a:alphaModFix/>
          </a:blip>
          <a:srcRect t="1755" r="2181" b="4320"/>
          <a:stretch/>
        </p:blipFill>
        <p:spPr>
          <a:xfrm>
            <a:off x="5397690" y="0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8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8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64" name="Google Shape;164;p38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1_Title and body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1827" y="-157074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9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ldNum" idx="12"/>
          </p:nvPr>
        </p:nvSpPr>
        <p:spPr>
          <a:xfrm>
            <a:off x="8117013" y="4869477"/>
            <a:ext cx="790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70" name="Google Shape;170;p39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600" lvl="2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800" lvl="3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6000" lvl="4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200" lvl="5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400" lvl="6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600" lvl="7" indent="-3048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800" lvl="8" indent="-30480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76" name="Google Shape;176;p40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441819" y="1993289"/>
            <a:ext cx="3813600" cy="6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None/>
              <a:defRPr sz="3000">
                <a:solidFill>
                  <a:srgbClr val="9900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000"/>
              <a:buFont typeface="Raleway"/>
              <a:buNone/>
              <a:defRPr sz="3000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441819" y="2812219"/>
            <a:ext cx="4269300" cy="446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aleway"/>
              <a:buNone/>
              <a:defRPr sz="17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-106904" y="4724375"/>
            <a:ext cx="548700" cy="3385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545478" y="3499856"/>
            <a:ext cx="4044900" cy="2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8441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8">
          <p15:clr>
            <a:srgbClr val="E46962"/>
          </p15:clr>
        </p15:guide>
        <p15:guide id="2" orient="horz" pos="923">
          <p15:clr>
            <a:srgbClr val="E46962"/>
          </p15:clr>
        </p15:guide>
        <p15:guide id="3" pos="2968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6817" y="1378715"/>
            <a:ext cx="4655700" cy="600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 SemiBold"/>
              <a:buNone/>
              <a:defRPr b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6818" y="2340282"/>
            <a:ext cx="7993200" cy="397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189" lvl="0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378" lvl="1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566" lvl="2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754" lvl="3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5943" lvl="4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132" lvl="5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320" lvl="6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509" lvl="7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697" lvl="8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485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E46962"/>
          </p15:clr>
        </p15:guide>
        <p15:guide id="2" orient="horz" pos="800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Ваш макет 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32332" y="1957500"/>
            <a:ext cx="6181800" cy="6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/>
          <p:nvPr/>
        </p:nvSpPr>
        <p:spPr>
          <a:xfrm>
            <a:off x="432332" y="1258838"/>
            <a:ext cx="1038900" cy="515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 idx="2"/>
          </p:nvPr>
        </p:nvSpPr>
        <p:spPr>
          <a:xfrm>
            <a:off x="432332" y="1221750"/>
            <a:ext cx="6181800" cy="523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aleway SemiBold"/>
              <a:buNone/>
              <a:defRPr sz="2200" b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Raleway SemiBold"/>
              <a:buNone/>
              <a:defRPr sz="30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39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E46962"/>
          </p15:clr>
        </p15:guide>
        <p15:guide id="2" orient="horz" pos="793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32332" y="445031"/>
            <a:ext cx="7976100" cy="600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32332" y="1152469"/>
            <a:ext cx="8400000" cy="397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189" lvl="0" indent="-30479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378" lvl="1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566" lvl="2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754" lvl="3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5943" lvl="4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132" lvl="5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320" lvl="6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509" lvl="7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697" lvl="8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48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  <p15:guide id="2" pos="272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84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 sz="1300">
                <a:solidFill>
                  <a:srgbClr val="132C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9961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4962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189" lvl="0" indent="-3428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117013" y="4869449"/>
            <a:ext cx="790200" cy="21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80" name="Google Shape;80;p21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622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2"/>
          <p:cNvPicPr preferRelativeResize="0"/>
          <p:nvPr/>
        </p:nvPicPr>
        <p:blipFill rotWithShape="1">
          <a:blip r:embed="rId2">
            <a:alphaModFix/>
          </a:blip>
          <a:srcRect t="1756" r="2181" b="4320"/>
          <a:stretch/>
        </p:blipFill>
        <p:spPr>
          <a:xfrm>
            <a:off x="5397691" y="1"/>
            <a:ext cx="3746309" cy="51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2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32603" y="4283434"/>
            <a:ext cx="1314430" cy="7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64848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189" lvl="0" indent="-3428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117013" y="4869449"/>
            <a:ext cx="790200" cy="21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87" name="Google Shape;87;p22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212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91827" y="-157073"/>
            <a:ext cx="1277952" cy="18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311700" y="154338"/>
            <a:ext cx="85206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80140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189" lvl="0" indent="-3428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117013" y="4869449"/>
            <a:ext cx="790200" cy="21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29150" rIns="58300" bIns="29150" anchor="ctr" anchorCtr="0">
            <a:sp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93" name="Google Shape;93;p23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21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189" lvl="0" indent="-3174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378" lvl="1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566" lvl="2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754" lvl="3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5943" lvl="4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132" lvl="5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320" lvl="6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509" lvl="7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697" lvl="8" indent="-304793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lvl1pPr marL="457189" lvl="0" indent="-3174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378" lvl="1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2pPr>
            <a:lvl3pPr marL="1371566" lvl="2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3pPr>
            <a:lvl4pPr marL="1828754" lvl="3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4pPr>
            <a:lvl5pPr marL="2285943" lvl="4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5pPr>
            <a:lvl6pPr marL="2743132" lvl="5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■"/>
              <a:defRPr sz="1100"/>
            </a:lvl6pPr>
            <a:lvl7pPr marL="3200320" lvl="6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●"/>
              <a:defRPr sz="1100"/>
            </a:lvl7pPr>
            <a:lvl8pPr marL="3657509" lvl="7" indent="-304793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200"/>
              <a:buChar char="○"/>
              <a:defRPr sz="1100"/>
            </a:lvl8pPr>
            <a:lvl9pPr marL="4114697" lvl="8" indent="-304793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SzPts val="1200"/>
              <a:buChar char="■"/>
              <a:defRPr sz="1100"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3C84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pic>
        <p:nvPicPr>
          <p:cNvPr id="99" name="Google Shape;99;p24" descr="E:\-=Tanya=-\2035 Работа\-=Айдентика 2035=-\лого университета\Univer20_35_RGB.em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9083" y="242441"/>
            <a:ext cx="453132" cy="224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83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sz="2700" b="1" i="0" u="none" strike="noStrike" cap="none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700"/>
              <a:buFont typeface="Raleway"/>
              <a:buNone/>
              <a:defRPr sz="2700" b="1">
                <a:solidFill>
                  <a:srgbClr val="8F00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305"/>
            <a:ext cx="548700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470298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hyperlink" Target="mailto:iliagaltsev@gmail.com" TargetMode="External"/><Relationship Id="rId4" Type="http://schemas.openxmlformats.org/officeDocument/2006/relationships/hyperlink" Target="https://vk.com/ilya_hay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950" y="-42475"/>
            <a:ext cx="9501100" cy="51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3005" y="277235"/>
            <a:ext cx="1025173" cy="39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4906" y="249944"/>
            <a:ext cx="765356" cy="595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"/>
          <p:cNvSpPr txBox="1"/>
          <p:nvPr/>
        </p:nvSpPr>
        <p:spPr>
          <a:xfrm>
            <a:off x="177612" y="3992777"/>
            <a:ext cx="3825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Спикер-лидер - Гальцев Илья Дмитриевич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070C0"/>
                </a:solidFill>
              </a:rPr>
              <a:t>Студент 6 курса </a:t>
            </a:r>
            <a:r>
              <a:rPr lang="ru-RU" sz="1200" b="1" dirty="0">
                <a:solidFill>
                  <a:srgbClr val="0070C0"/>
                </a:solidFill>
              </a:rPr>
              <a:t>Института клинической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070C0"/>
                </a:solidFill>
              </a:rPr>
              <a:t>медицины </a:t>
            </a:r>
            <a:r>
              <a:rPr lang="ru" sz="1200" b="1" dirty="0">
                <a:solidFill>
                  <a:srgbClr val="0070C0"/>
                </a:solidFill>
              </a:rPr>
              <a:t>СамГМУ</a:t>
            </a:r>
            <a:endParaRPr dirty="0"/>
          </a:p>
        </p:txBody>
      </p:sp>
      <p:pic>
        <p:nvPicPr>
          <p:cNvPr id="185" name="Google Shape;18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0921" y="317090"/>
            <a:ext cx="1115247" cy="3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5126" y="277235"/>
            <a:ext cx="1067037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64919" y="3314708"/>
            <a:ext cx="1603320" cy="133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6;p25">
            <a:extLst>
              <a:ext uri="{FF2B5EF4-FFF2-40B4-BE49-F238E27FC236}">
                <a16:creationId xmlns:a16="http://schemas.microsoft.com/office/drawing/2014/main" id="{FF5BC5D8-D361-8262-2F11-5D778328A409}"/>
              </a:ext>
            </a:extLst>
          </p:cNvPr>
          <p:cNvSpPr txBox="1">
            <a:spLocks/>
          </p:cNvSpPr>
          <p:nvPr/>
        </p:nvSpPr>
        <p:spPr>
          <a:xfrm>
            <a:off x="102790" y="1436233"/>
            <a:ext cx="4655700" cy="15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2400" b="1" dirty="0"/>
              <a:t>БИОДЕГРАДИРУЕМОЕ УСТРОЙСТВО ДЛЯ ФИКСАЦИИ ТРАНСПЛАНТАТА НА КОРТИКАЛЬНЫЙ СЛОЙ КОСТИ</a:t>
            </a:r>
          </a:p>
        </p:txBody>
      </p:sp>
      <p:sp>
        <p:nvSpPr>
          <p:cNvPr id="3" name="Google Shape;107;p25">
            <a:extLst>
              <a:ext uri="{FF2B5EF4-FFF2-40B4-BE49-F238E27FC236}">
                <a16:creationId xmlns:a16="http://schemas.microsoft.com/office/drawing/2014/main" id="{CF39D6EF-3682-BA87-035E-9AEA2B95CD68}"/>
              </a:ext>
            </a:extLst>
          </p:cNvPr>
          <p:cNvSpPr txBox="1">
            <a:spLocks/>
          </p:cNvSpPr>
          <p:nvPr/>
        </p:nvSpPr>
        <p:spPr>
          <a:xfrm>
            <a:off x="113244" y="3265334"/>
            <a:ext cx="3825300" cy="55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КОРТИКАЛЬНАЯ ПУГОВИЦА</a:t>
            </a:r>
          </a:p>
        </p:txBody>
      </p:sp>
      <p:pic>
        <p:nvPicPr>
          <p:cNvPr id="7" name="Рисунок 6" descr="Изображение выглядит как Человеческое лицо, человек, одежда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4F12D1-8CA7-FFFF-FCD4-5BA0706AA0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4447" y="2842054"/>
            <a:ext cx="2393703" cy="23014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401716" y="236313"/>
            <a:ext cx="5669806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 txBox="1">
            <a:spLocks noGrp="1"/>
          </p:cNvSpPr>
          <p:nvPr>
            <p:ph type="title"/>
          </p:nvPr>
        </p:nvSpPr>
        <p:spPr>
          <a:xfrm>
            <a:off x="401716" y="236313"/>
            <a:ext cx="572490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-RU" sz="3000" dirty="0">
                <a:solidFill>
                  <a:schemeClr val="lt1"/>
                </a:solidFill>
              </a:rPr>
              <a:t>ФИНАНСОВАЯ</a:t>
            </a:r>
            <a:r>
              <a:rPr lang="ru" sz="3000" dirty="0">
                <a:solidFill>
                  <a:schemeClr val="lt1"/>
                </a:solidFill>
              </a:rPr>
              <a:t>-МОДЕЛЬ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98" name="Google Shape;298;p10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10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10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10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5008E01F-A7CE-4A38-C99E-951C507C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716" y="2379476"/>
            <a:ext cx="5355904" cy="2166717"/>
          </a:xfrm>
        </p:spPr>
        <p:txBody>
          <a:bodyPr/>
          <a:lstStyle/>
          <a:p>
            <a:pPr marL="381000" indent="-228600">
              <a:buAutoNum type="arabicPeriod"/>
            </a:pPr>
            <a:r>
              <a:rPr lang="ru-RU" sz="1400" dirty="0"/>
              <a:t>Себестоимость 1 единицы продукта от 35 000 до 43 000 рублей </a:t>
            </a:r>
          </a:p>
          <a:p>
            <a:pPr marL="381000" indent="-228600">
              <a:buAutoNum type="arabicPeriod"/>
            </a:pPr>
            <a:r>
              <a:rPr lang="ru-RU" sz="1400" dirty="0"/>
              <a:t>Стоимость для пациента от 43 000 до 53 000 рублей (у конкурентов цена может доходить до 50 000 рублей)</a:t>
            </a:r>
          </a:p>
          <a:p>
            <a:pPr marL="381000" indent="-228600">
              <a:buAutoNum type="arabicPeriod"/>
            </a:pPr>
            <a:r>
              <a:rPr lang="ru-RU" sz="1400" dirty="0"/>
              <a:t>Маржинальность 20</a:t>
            </a:r>
            <a:r>
              <a:rPr lang="en-CA" sz="1400" dirty="0"/>
              <a:t>%</a:t>
            </a:r>
            <a:r>
              <a:rPr lang="ru-RU" sz="1400" dirty="0"/>
              <a:t> (на каждое устройство)</a:t>
            </a:r>
          </a:p>
          <a:p>
            <a:pPr marL="381000" indent="-228600">
              <a:buAutoNum type="arabicPeriod"/>
            </a:pPr>
            <a:r>
              <a:rPr lang="ru-RU" sz="1400" dirty="0"/>
              <a:t>Необходимый объем инвестиций на создание функционального прототипа составит 1 млн. рублей</a:t>
            </a:r>
          </a:p>
          <a:p>
            <a:pPr marL="381000" indent="-228600">
              <a:buAutoNum type="arabicPeriod"/>
            </a:pPr>
            <a:r>
              <a:rPr lang="ru-RU" sz="1400" dirty="0"/>
              <a:t>Срок окупаемости - 3-5 лет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43EF2CD-39C8-0727-F434-6B0A5657FC74}"/>
              </a:ext>
            </a:extLst>
          </p:cNvPr>
          <p:cNvSpPr txBox="1">
            <a:spLocks/>
          </p:cNvSpPr>
          <p:nvPr/>
        </p:nvSpPr>
        <p:spPr>
          <a:xfrm>
            <a:off x="247973" y="1054500"/>
            <a:ext cx="8146943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52400" indent="0">
              <a:buFont typeface="Raleway"/>
              <a:buNone/>
            </a:pPr>
            <a:r>
              <a:rPr lang="ru-RU" sz="1400" dirty="0"/>
              <a:t>При составлении финансовой модели мы анализировали оптовую и розничную закупку устройств конкурентов, а также руководствовались примерной стоимостью изготовления нашего устройства в розницу и оптом и пришли к выводу, что наше устройство конкурентно способно, так как</a:t>
            </a:r>
            <a:r>
              <a:rPr lang="en-CA" sz="1400" dirty="0"/>
              <a:t>:</a:t>
            </a:r>
          </a:p>
        </p:txBody>
      </p:sp>
      <p:pic>
        <p:nvPicPr>
          <p:cNvPr id="9" name="Рисунок 8" descr="Изображение выглядит как рисунок, графическая вставка, зарисовк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0254E96-54F1-70AC-F678-86AFCFC5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89" y="2571750"/>
            <a:ext cx="2528945" cy="18387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title"/>
          </p:nvPr>
        </p:nvSpPr>
        <p:spPr>
          <a:xfrm>
            <a:off x="401715" y="223164"/>
            <a:ext cx="7781389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lang="ru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ТЕКУЩИЕ РЕЗУЛЬТАТЫ – декабрь 2025г.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11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6;p34">
            <a:extLst>
              <a:ext uri="{FF2B5EF4-FFF2-40B4-BE49-F238E27FC236}">
                <a16:creationId xmlns:a16="http://schemas.microsoft.com/office/drawing/2014/main" id="{02D4FB07-88E4-2FC6-B643-DDBC72E276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3210" y="822922"/>
            <a:ext cx="3812072" cy="3893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400" dirty="0"/>
              <a:t>В работе подготовка патента на полезную модель устройства</a:t>
            </a:r>
          </a:p>
          <a:p>
            <a:pPr marL="228600" lvl="0" indent="-22860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400" dirty="0"/>
              <a:t>Создан чертеж устройства </a:t>
            </a:r>
          </a:p>
          <a:p>
            <a:pPr marL="228600" lvl="0" indent="-22860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400" dirty="0"/>
              <a:t>Получено согласие на создание прототипа устройства на базе Клиник СамГМУ</a:t>
            </a:r>
            <a:endParaRPr lang="ru-RU" sz="1400" dirty="0">
              <a:highlight>
                <a:srgbClr val="00FF00"/>
              </a:highlight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400" dirty="0"/>
              <a:t>Проработан рынок и целевая аудитория и рассчитана финансовая модель устройства, создано техническое задание для инженеров.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4EBF1D-F552-A1E8-8C9C-6E96FD128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509" y="1642298"/>
            <a:ext cx="4547803" cy="23127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1225478" y="335608"/>
            <a:ext cx="7716949" cy="48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>
              <a:buSzPts val="2800"/>
            </a:pPr>
            <a:r>
              <a:rPr lang="ru" sz="2400" dirty="0">
                <a:solidFill>
                  <a:schemeClr val="dk1"/>
                </a:solidFill>
              </a:rPr>
              <a:t>ПЛАНЫ РАЗВИТИЯ </a:t>
            </a:r>
            <a:r>
              <a:rPr lang="ru-RU" sz="2400" dirty="0">
                <a:solidFill>
                  <a:schemeClr val="dk1"/>
                </a:solidFill>
              </a:rPr>
              <a:t>И НЕОБХОДИМЫЕ РЕСУРСЫ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 defTabSz="914378">
              <a:buClr>
                <a:srgbClr val="FFFFFF"/>
              </a:buClr>
              <a:buSzPts val="1300"/>
            </a:pP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/>
            <a:fld id="{00000000-1234-1234-1234-123412341234}" type="slidenum">
              <a:rPr lang="ru" sz="1000">
                <a:solidFill>
                  <a:srgbClr val="FFFFFF"/>
                </a:solidFill>
                <a:ea typeface="+mn-ea"/>
              </a:rPr>
              <a:pPr algn="ctr" defTabSz="914378"/>
              <a:t>12</a:t>
            </a:fld>
            <a:endParaRPr sz="1000">
              <a:solidFill>
                <a:srgbClr val="FFFFFF"/>
              </a:solidFill>
              <a:ea typeface="+mn-ea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73731" y="261690"/>
            <a:ext cx="687900" cy="68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defTabSz="914378"/>
            <a:endParaRPr>
              <a:ea typeface="+mn-ea"/>
            </a:endParaRPr>
          </a:p>
        </p:txBody>
      </p:sp>
      <p:pic>
        <p:nvPicPr>
          <p:cNvPr id="264" name="Google Shape;26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29" y="335608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algn="ctr" defTabSz="914378">
              <a:buClr>
                <a:srgbClr val="FCAF17"/>
              </a:buClr>
              <a:buSzPts val="1300"/>
            </a:pP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defTabSz="914378">
              <a:buClr>
                <a:srgbClr val="FD493D"/>
              </a:buClr>
              <a:buSzPts val="1300"/>
            </a:pP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defTabSz="914378">
              <a:buClr>
                <a:srgbClr val="FD493D"/>
              </a:buClr>
              <a:buSzPts val="1300"/>
            </a:pP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defTabSz="914378">
              <a:buClr>
                <a:srgbClr val="FD493D"/>
              </a:buClr>
              <a:buSzPts val="1300"/>
            </a:pP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226;p33">
            <a:extLst>
              <a:ext uri="{FF2B5EF4-FFF2-40B4-BE49-F238E27FC236}">
                <a16:creationId xmlns:a16="http://schemas.microsoft.com/office/drawing/2014/main" id="{070D910B-FF42-4A17-AFBE-0AA9A5A127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590" y="1948809"/>
            <a:ext cx="2451814" cy="807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900" dirty="0"/>
              <a:t>Разработка продукта (материалы, расходники)</a:t>
            </a:r>
          </a:p>
          <a:p>
            <a:pPr marL="3429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ru-RU" sz="900" dirty="0"/>
              <a:t>Проектирование новых устройств </a:t>
            </a:r>
            <a:endParaRPr sz="900" dirty="0"/>
          </a:p>
        </p:txBody>
      </p:sp>
      <p:sp>
        <p:nvSpPr>
          <p:cNvPr id="6" name="Google Shape;226;p33">
            <a:extLst>
              <a:ext uri="{FF2B5EF4-FFF2-40B4-BE49-F238E27FC236}">
                <a16:creationId xmlns:a16="http://schemas.microsoft.com/office/drawing/2014/main" id="{5A45E162-86E6-CAD4-339F-2999FB7F9F73}"/>
              </a:ext>
            </a:extLst>
          </p:cNvPr>
          <p:cNvSpPr txBox="1">
            <a:spLocks/>
          </p:cNvSpPr>
          <p:nvPr/>
        </p:nvSpPr>
        <p:spPr>
          <a:xfrm>
            <a:off x="2756404" y="1937252"/>
            <a:ext cx="2874211" cy="20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900" dirty="0"/>
              <a:t>Подготовка объектов интеллектуальной собственности и правовой безопасности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900" dirty="0"/>
              <a:t>Поиск коллаборации с подразделениями СамГМУ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900" dirty="0"/>
              <a:t>Организация производства устройства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900" dirty="0"/>
              <a:t>Привлечение финансирования</a:t>
            </a:r>
            <a:r>
              <a:rPr lang="en-CA" sz="900" dirty="0"/>
              <a:t>:</a:t>
            </a:r>
            <a:r>
              <a:rPr lang="ru-RU" sz="900" dirty="0"/>
              <a:t> гранты, инвестиции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900" dirty="0"/>
              <a:t>Поиск новых инженерных решений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900" dirty="0"/>
              <a:t>Проектирование новых устройств</a:t>
            </a:r>
          </a:p>
        </p:txBody>
      </p:sp>
      <p:sp>
        <p:nvSpPr>
          <p:cNvPr id="7" name="Google Shape;226;p33">
            <a:extLst>
              <a:ext uri="{FF2B5EF4-FFF2-40B4-BE49-F238E27FC236}">
                <a16:creationId xmlns:a16="http://schemas.microsoft.com/office/drawing/2014/main" id="{5F175A59-DF64-2953-309B-02CD258E07FB}"/>
              </a:ext>
            </a:extLst>
          </p:cNvPr>
          <p:cNvSpPr txBox="1">
            <a:spLocks/>
          </p:cNvSpPr>
          <p:nvPr/>
        </p:nvSpPr>
        <p:spPr>
          <a:xfrm>
            <a:off x="5630615" y="1893560"/>
            <a:ext cx="3157508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1000" dirty="0"/>
              <a:t>Подготовка объектов интеллектуальной собственности и правовой безопасности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1000" dirty="0"/>
              <a:t>Поиск коллаборации с подразделениями СамГМУ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1000" dirty="0"/>
              <a:t>Организация производства устройства на базе СамГМУ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1000" dirty="0"/>
              <a:t>Привлечение финансирования</a:t>
            </a:r>
            <a:r>
              <a:rPr lang="en-CA" sz="1000" dirty="0"/>
              <a:t>:</a:t>
            </a:r>
            <a:r>
              <a:rPr lang="ru-RU" sz="1000" dirty="0"/>
              <a:t> гранты, инвестиции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1000" dirty="0"/>
              <a:t>Разработка коробочного решения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1000" dirty="0"/>
              <a:t>Подготовка коробочного решения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1000" dirty="0"/>
              <a:t>Поиск новых инженерных решений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1000" dirty="0"/>
              <a:t>Проектирование новых устройств</a:t>
            </a:r>
          </a:p>
          <a:p>
            <a:pPr marL="342900" indent="-254000">
              <a:lnSpc>
                <a:spcPct val="150000"/>
              </a:lnSpc>
              <a:buClr>
                <a:schemeClr val="dk1"/>
              </a:buClr>
            </a:pPr>
            <a:r>
              <a:rPr lang="ru-RU" sz="1000" dirty="0"/>
              <a:t>Создание прототипа устройства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0F3B6FA9-2418-9FBF-2541-AB4413DDCE9E}"/>
              </a:ext>
            </a:extLst>
          </p:cNvPr>
          <p:cNvSpPr/>
          <p:nvPr/>
        </p:nvSpPr>
        <p:spPr>
          <a:xfrm>
            <a:off x="6413037" y="1300436"/>
            <a:ext cx="1309365" cy="5931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2027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16C47B34-C63C-C2A8-D79A-95906C3F0D8F}"/>
              </a:ext>
            </a:extLst>
          </p:cNvPr>
          <p:cNvSpPr/>
          <p:nvPr/>
        </p:nvSpPr>
        <p:spPr>
          <a:xfrm>
            <a:off x="3644425" y="1300436"/>
            <a:ext cx="1309365" cy="5931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C9CFB71A-CB57-8FD9-851B-D946C81595FB}"/>
              </a:ext>
            </a:extLst>
          </p:cNvPr>
          <p:cNvSpPr/>
          <p:nvPr/>
        </p:nvSpPr>
        <p:spPr>
          <a:xfrm>
            <a:off x="875814" y="1300436"/>
            <a:ext cx="1309365" cy="5931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2025.2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"/>
          <p:cNvSpPr txBox="1">
            <a:spLocks noGrp="1"/>
          </p:cNvSpPr>
          <p:nvPr>
            <p:ph type="title"/>
          </p:nvPr>
        </p:nvSpPr>
        <p:spPr>
          <a:xfrm>
            <a:off x="456817" y="278156"/>
            <a:ext cx="465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dk1"/>
                </a:solidFill>
              </a:rPr>
              <a:t>КОМАНДА СТАРТАПА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2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Google Shape;246;p35">
            <a:extLst>
              <a:ext uri="{FF2B5EF4-FFF2-40B4-BE49-F238E27FC236}">
                <a16:creationId xmlns:a16="http://schemas.microsoft.com/office/drawing/2014/main" id="{7433B923-1886-0F0E-5801-F2FE0EB69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222451"/>
              </p:ext>
            </p:extLst>
          </p:nvPr>
        </p:nvGraphicFramePr>
        <p:xfrm>
          <a:off x="697423" y="1044300"/>
          <a:ext cx="7237709" cy="35157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9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РОЛЬ</a:t>
                      </a:r>
                      <a:endParaRPr sz="110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ФАМИЛИЯ ИМЯ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ФОТО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11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ЛИДЕР (CEO), ТЕХНОЛОГ, РАЗРАБОТКА (СТО)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Гальцев Илья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11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МАРКЕТОЛОГ (СMO)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 err="1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Пуштова</a:t>
                      </a:r>
                      <a:r>
                        <a:rPr lang="ru-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 Анастасия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11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НАУЧНЫЙ РУКОВОДИТЕЛЬ К.М.Н., ДОЦЕНТ КАФЕДРЫ ТРАВМАТОЛОГИИ-ОРТОПЕДИИ САМГМУ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Зуев-Ратников Сергей Дмитриевич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132C40"/>
                          </a:solidFill>
                          <a:latin typeface="Raleway SemiBold"/>
                          <a:ea typeface="Raleway SemiBold"/>
                          <a:cs typeface="Raleway SemiBold"/>
                          <a:sym typeface="Raleway SemiBold"/>
                        </a:rPr>
                        <a:t>Тут будет фото 0_0</a:t>
                      </a:r>
                      <a:endParaRPr sz="1100" dirty="0">
                        <a:solidFill>
                          <a:srgbClr val="132C40"/>
                        </a:solidFill>
                        <a:latin typeface="Raleway SemiBold"/>
                        <a:ea typeface="Raleway SemiBold"/>
                        <a:cs typeface="Raleway SemiBold"/>
                        <a:sym typeface="Raleway SemiBol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949849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Человеческое лицо, человек, одежда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EF4934D-2474-724E-FBFF-372A28A84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675" y="1511529"/>
            <a:ext cx="1039461" cy="99939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Человеческое лицо, черно-белый, одеж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E4F2EDB-2B8E-0761-BC58-2F5894871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173" y="2528352"/>
            <a:ext cx="1013485" cy="9993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"/>
          <p:cNvSpPr txBox="1">
            <a:spLocks noGrp="1"/>
          </p:cNvSpPr>
          <p:nvPr>
            <p:ph type="title"/>
          </p:nvPr>
        </p:nvSpPr>
        <p:spPr>
          <a:xfrm>
            <a:off x="1266688" y="406879"/>
            <a:ext cx="4655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КОНТАКТЫ ЛИДЕРА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350" name="Google Shape;350;p14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p14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4"/>
          <p:cNvSpPr/>
          <p:nvPr/>
        </p:nvSpPr>
        <p:spPr>
          <a:xfrm>
            <a:off x="401716" y="332967"/>
            <a:ext cx="687900" cy="6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624" y="406879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4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p14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14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14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276;p37">
            <a:extLst>
              <a:ext uri="{FF2B5EF4-FFF2-40B4-BE49-F238E27FC236}">
                <a16:creationId xmlns:a16="http://schemas.microsoft.com/office/drawing/2014/main" id="{C61EF3FE-1029-A4C4-265E-66ABF3B321D1}"/>
              </a:ext>
            </a:extLst>
          </p:cNvPr>
          <p:cNvSpPr txBox="1">
            <a:spLocks/>
          </p:cNvSpPr>
          <p:nvPr/>
        </p:nvSpPr>
        <p:spPr>
          <a:xfrm>
            <a:off x="530726" y="1862112"/>
            <a:ext cx="3603600" cy="245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06400" indent="-203200">
              <a:buSzPts val="1400"/>
              <a:buFont typeface="Raleway"/>
              <a:buNone/>
            </a:pPr>
            <a:r>
              <a:rPr lang="ru-RU" sz="1400" b="1" dirty="0">
                <a:solidFill>
                  <a:srgbClr val="132C40"/>
                </a:solidFill>
              </a:rPr>
              <a:t>Гальцев Илья Дмитриевич</a:t>
            </a:r>
          </a:p>
          <a:p>
            <a:pPr marL="406400" indent="-203200">
              <a:buSzPts val="1400"/>
              <a:buFont typeface="Raleway"/>
              <a:buNone/>
            </a:pPr>
            <a:r>
              <a:rPr lang="ru-RU" sz="1400" dirty="0">
                <a:solidFill>
                  <a:srgbClr val="132C40"/>
                </a:solidFill>
              </a:rPr>
              <a:t>Студент 6 курса Института</a:t>
            </a:r>
          </a:p>
          <a:p>
            <a:pPr marL="406400" indent="-203200">
              <a:buSzPts val="1400"/>
              <a:buFont typeface="Raleway"/>
              <a:buNone/>
            </a:pPr>
            <a:r>
              <a:rPr lang="ru-RU" sz="1400" dirty="0">
                <a:solidFill>
                  <a:srgbClr val="132C40"/>
                </a:solidFill>
              </a:rPr>
              <a:t>клинической медицины СамГМУ</a:t>
            </a:r>
          </a:p>
          <a:p>
            <a:pPr marL="406400" indent="-203200">
              <a:buSzPts val="1400"/>
              <a:buFont typeface="Raleway"/>
              <a:buNone/>
            </a:pPr>
            <a:endParaRPr lang="ru-RU" sz="1400" dirty="0">
              <a:solidFill>
                <a:srgbClr val="132C40"/>
              </a:solidFill>
            </a:endParaRPr>
          </a:p>
          <a:p>
            <a:pPr marL="406400" indent="-203200">
              <a:buSzPts val="1400"/>
              <a:buFont typeface="Raleway"/>
              <a:buNone/>
            </a:pPr>
            <a:r>
              <a:rPr lang="ru-RU" sz="1400" b="1" dirty="0">
                <a:solidFill>
                  <a:srgbClr val="132C40"/>
                </a:solidFill>
              </a:rPr>
              <a:t>Телеграмм</a:t>
            </a:r>
            <a:r>
              <a:rPr lang="en-CA" sz="1400" b="1" dirty="0">
                <a:solidFill>
                  <a:srgbClr val="132C40"/>
                </a:solidFill>
              </a:rPr>
              <a:t>: </a:t>
            </a:r>
            <a:r>
              <a:rPr lang="en-CA" sz="1400" dirty="0">
                <a:solidFill>
                  <a:srgbClr val="132C40"/>
                </a:solidFill>
              </a:rPr>
              <a:t>@</a:t>
            </a:r>
            <a:r>
              <a:rPr lang="en-CA" sz="1400" dirty="0" err="1">
                <a:solidFill>
                  <a:srgbClr val="132C40"/>
                </a:solidFill>
              </a:rPr>
              <a:t>ilya_hayt</a:t>
            </a:r>
            <a:endParaRPr lang="ru-RU" sz="1400" dirty="0">
              <a:solidFill>
                <a:srgbClr val="132C40"/>
              </a:solidFill>
            </a:endParaRPr>
          </a:p>
          <a:p>
            <a:pPr marL="406400" indent="-203200">
              <a:buSzPts val="1400"/>
              <a:buFont typeface="Raleway"/>
              <a:buNone/>
            </a:pPr>
            <a:r>
              <a:rPr lang="ru-RU" sz="1400" b="1" dirty="0">
                <a:solidFill>
                  <a:srgbClr val="132C40"/>
                </a:solidFill>
              </a:rPr>
              <a:t>ВК</a:t>
            </a:r>
            <a:r>
              <a:rPr lang="en-CA" sz="1400" b="1" dirty="0">
                <a:solidFill>
                  <a:srgbClr val="132C40"/>
                </a:solidFill>
              </a:rPr>
              <a:t>:</a:t>
            </a:r>
            <a:r>
              <a:rPr lang="ru-RU" sz="1400" b="1" dirty="0">
                <a:solidFill>
                  <a:srgbClr val="132C40"/>
                </a:solidFill>
              </a:rPr>
              <a:t> </a:t>
            </a:r>
            <a:r>
              <a:rPr lang="en-CA" sz="1400" dirty="0">
                <a:solidFill>
                  <a:srgbClr val="132C40"/>
                </a:solidFill>
                <a:hlinkClick r:id="rId4"/>
              </a:rPr>
              <a:t>https://vk.com/ilya_hayt</a:t>
            </a:r>
            <a:endParaRPr lang="ru-RU" sz="1400" dirty="0">
              <a:solidFill>
                <a:srgbClr val="132C40"/>
              </a:solidFill>
            </a:endParaRPr>
          </a:p>
          <a:p>
            <a:pPr marL="406400" indent="-203200">
              <a:buSzPts val="1400"/>
              <a:buFont typeface="Raleway"/>
              <a:buNone/>
            </a:pPr>
            <a:r>
              <a:rPr lang="ru-RU" sz="1400" b="1" dirty="0">
                <a:solidFill>
                  <a:srgbClr val="132C40"/>
                </a:solidFill>
              </a:rPr>
              <a:t>Электронная почта</a:t>
            </a:r>
            <a:r>
              <a:rPr lang="en-CA" sz="1400" b="1" dirty="0">
                <a:solidFill>
                  <a:srgbClr val="132C40"/>
                </a:solidFill>
              </a:rPr>
              <a:t>:</a:t>
            </a:r>
            <a:endParaRPr lang="ru-RU" sz="1400" b="1" dirty="0">
              <a:solidFill>
                <a:srgbClr val="132C40"/>
              </a:solidFill>
            </a:endParaRPr>
          </a:p>
          <a:p>
            <a:pPr marL="406400" indent="-203200">
              <a:buSzPts val="1400"/>
              <a:buFont typeface="Raleway"/>
              <a:buNone/>
            </a:pPr>
            <a:r>
              <a:rPr lang="en-CA" sz="1400" b="1" dirty="0">
                <a:solidFill>
                  <a:srgbClr val="132C40"/>
                </a:solidFill>
                <a:hlinkClick r:id="rId5"/>
              </a:rPr>
              <a:t>iliagaltsev@gmail.com</a:t>
            </a:r>
            <a:endParaRPr lang="en-CA" sz="1400" b="1" dirty="0">
              <a:solidFill>
                <a:srgbClr val="132C40"/>
              </a:solidFill>
            </a:endParaRPr>
          </a:p>
          <a:p>
            <a:pPr marL="406400" indent="-203200">
              <a:buSzPts val="1400"/>
              <a:buFont typeface="Raleway"/>
              <a:buNone/>
            </a:pPr>
            <a:r>
              <a:rPr lang="ru-RU" sz="1400" b="1" dirty="0">
                <a:solidFill>
                  <a:srgbClr val="132C40"/>
                </a:solidFill>
              </a:rPr>
              <a:t>Телефон</a:t>
            </a:r>
            <a:r>
              <a:rPr lang="en-CA" sz="1400" b="1" dirty="0">
                <a:solidFill>
                  <a:srgbClr val="132C40"/>
                </a:solidFill>
              </a:rPr>
              <a:t>: </a:t>
            </a:r>
            <a:r>
              <a:rPr lang="en-CA" sz="1400" dirty="0">
                <a:solidFill>
                  <a:srgbClr val="132C40"/>
                </a:solidFill>
              </a:rPr>
              <a:t>+79171020176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59DF21-CF6E-2826-0927-F80990D3E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371" y="1862112"/>
            <a:ext cx="24638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"/>
          <p:cNvSpPr txBox="1"/>
          <p:nvPr/>
        </p:nvSpPr>
        <p:spPr>
          <a:xfrm>
            <a:off x="7440246" y="31261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7229232" y="0"/>
            <a:ext cx="1914000" cy="369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7494444" y="3461532"/>
            <a:ext cx="1648500" cy="16938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7494443" y="321818"/>
            <a:ext cx="1648500" cy="15699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7494443" y="1891712"/>
            <a:ext cx="1648500" cy="15699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8" name="Google Shape;1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182" y="3916831"/>
            <a:ext cx="869415" cy="86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189" y="671990"/>
            <a:ext cx="869415" cy="86941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"/>
          <p:cNvSpPr/>
          <p:nvPr/>
        </p:nvSpPr>
        <p:spPr>
          <a:xfrm>
            <a:off x="7229232" y="309844"/>
            <a:ext cx="265500" cy="48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6741150" y="5155325"/>
            <a:ext cx="226200" cy="677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Актуальность (степень  важности/востребованности решения определенной проблемы, задачи или вопроса на текущий момент, в конкретной ситуации, предпосылки, почему сможем решить /научно-технологические заделы)</a:t>
            </a:r>
            <a:endParaRPr sz="12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" sz="1200" b="0" i="0" u="none" strike="noStrike" cap="none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проблема</a:t>
            </a:r>
            <a:endParaRPr sz="12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" sz="1200" b="0" i="0" u="none" strike="noStrike" cap="none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тренды/данные, подтверждающие актуальность для ВУЗа/региона/предприятия</a:t>
            </a:r>
            <a:endParaRPr sz="12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Raleway"/>
              <a:buChar char="●"/>
            </a:pPr>
            <a:r>
              <a:rPr lang="ru" sz="1200" b="0" i="0" u="none" strike="noStrike" cap="none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почему сможем решить /какие научно-технологические заделы, компетенции</a:t>
            </a:r>
            <a:endParaRPr sz="1200" b="0" i="0" u="none" strike="noStrike" cap="none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2"/>
          <p:cNvSpPr txBox="1"/>
          <p:nvPr/>
        </p:nvSpPr>
        <p:spPr>
          <a:xfrm>
            <a:off x="440257" y="111625"/>
            <a:ext cx="62082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750" tIns="77750" rIns="77750" bIns="777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0" i="0" u="none" strike="noStrike" cap="none" dirty="0">
                <a:solidFill>
                  <a:srgbClr val="8F00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АКТУАЛЬНОСТЬ ПРОЕКТА</a:t>
            </a:r>
            <a:endParaRPr sz="3000" b="0" i="0" u="none" strike="noStrike" cap="none" dirty="0">
              <a:solidFill>
                <a:srgbClr val="8F00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03" name="Google Shape;203;p2"/>
          <p:cNvGrpSpPr/>
          <p:nvPr/>
        </p:nvGrpSpPr>
        <p:grpSpPr>
          <a:xfrm>
            <a:off x="0" y="681925"/>
            <a:ext cx="4728304" cy="97200"/>
            <a:chOff x="0" y="692501"/>
            <a:chExt cx="2624940" cy="97200"/>
          </a:xfrm>
        </p:grpSpPr>
        <p:sp>
          <p:nvSpPr>
            <p:cNvPr id="204" name="Google Shape;204;p2"/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31;p26">
            <a:extLst>
              <a:ext uri="{FF2B5EF4-FFF2-40B4-BE49-F238E27FC236}">
                <a16:creationId xmlns:a16="http://schemas.microsoft.com/office/drawing/2014/main" id="{097FFF53-B67F-5928-E46A-C33200113474}"/>
              </a:ext>
            </a:extLst>
          </p:cNvPr>
          <p:cNvSpPr txBox="1"/>
          <p:nvPr/>
        </p:nvSpPr>
        <p:spPr>
          <a:xfrm>
            <a:off x="-144484" y="877261"/>
            <a:ext cx="7241110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/>
            <a:r>
              <a:rPr lang="ru-RU" b="1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Востребованность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 в здравоохранении устройства для проведения операций при реконструктивной пластике связочного аппарата, которое обеспечит</a:t>
            </a:r>
            <a:r>
              <a:rPr lang="en-CA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:</a:t>
            </a:r>
          </a:p>
          <a:p>
            <a:pPr marL="838200" indent="-228600">
              <a:buAutoNum type="arabicPeriod"/>
            </a:pPr>
            <a:r>
              <a:rPr lang="ru-RU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Простоту использования из-за простоты конструкции</a:t>
            </a:r>
            <a:r>
              <a:rPr lang="en-CA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;</a:t>
            </a:r>
            <a:endParaRPr lang="ru-RU" dirty="0">
              <a:solidFill>
                <a:schemeClr val="tx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838200" indent="-228600">
              <a:buAutoNum type="arabicPeriod"/>
            </a:pPr>
            <a:r>
              <a:rPr lang="ru-RU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Уменьшение срока реабилитации пациентов с травмами связочного аппарата.</a:t>
            </a:r>
          </a:p>
          <a:p>
            <a:pPr marL="609600" lvl="0"/>
            <a:endParaRPr lang="ru-RU" dirty="0">
              <a:solidFill>
                <a:schemeClr val="tx1"/>
              </a:solidFill>
              <a:latin typeface="Raleway" pitchFamily="2" charset="0"/>
            </a:endParaRPr>
          </a:p>
          <a:p>
            <a:pPr marL="609600" lvl="0"/>
            <a:r>
              <a:rPr lang="ru-RU" b="1" dirty="0">
                <a:solidFill>
                  <a:schemeClr val="tx1"/>
                </a:solidFill>
                <a:latin typeface="Raleway" pitchFamily="2" charset="0"/>
              </a:rPr>
              <a:t>Применимость 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устройства в широком спектре повреждений связок</a:t>
            </a:r>
            <a:r>
              <a:rPr lang="en-CA" dirty="0">
                <a:solidFill>
                  <a:schemeClr val="tx1"/>
                </a:solidFill>
                <a:latin typeface="Raleway" pitchFamily="2" charset="0"/>
              </a:rPr>
              <a:t>:</a:t>
            </a:r>
            <a:endParaRPr lang="ru-RU" dirty="0">
              <a:solidFill>
                <a:schemeClr val="tx1"/>
              </a:solidFill>
              <a:latin typeface="Raleway" pitchFamily="2" charset="0"/>
            </a:endParaRPr>
          </a:p>
          <a:p>
            <a:pPr marL="838200" lvl="0" indent="-228600">
              <a:buAutoNum type="arabicPeriod"/>
            </a:pPr>
            <a:r>
              <a:rPr lang="ru-RU" dirty="0">
                <a:solidFill>
                  <a:schemeClr val="tx1"/>
                </a:solidFill>
                <a:latin typeface="Raleway" pitchFamily="2" charset="0"/>
              </a:rPr>
              <a:t>Повреждение передней крестообразной связки (ПКС) коленного сустава – до 70 случаев на 100000 населения в год.</a:t>
            </a:r>
          </a:p>
          <a:p>
            <a:pPr marL="838200" lvl="0" indent="-228600">
              <a:buAutoNum type="arabicPeriod"/>
            </a:pPr>
            <a:r>
              <a:rPr lang="ru-RU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Повреждение сухожилия длинной головки бицепса - до 5 случаев на 100000 населения в год.</a:t>
            </a:r>
          </a:p>
          <a:p>
            <a:pPr marL="838200" lvl="0" indent="-228600">
              <a:buAutoNum type="arabicPeriod"/>
            </a:pPr>
            <a:r>
              <a:rPr lang="ru-RU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Повреждение задней крестообразной связки коленного сустава - до 3 случаев на 100000 населения в год.</a:t>
            </a:r>
          </a:p>
          <a:p>
            <a:pPr marL="609600" lvl="0"/>
            <a:endParaRPr lang="ru-RU" dirty="0">
              <a:solidFill>
                <a:schemeClr val="tx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609600" lvl="0"/>
            <a:r>
              <a:rPr lang="ru-RU" b="1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Тренд на увеличение </a:t>
            </a:r>
            <a:r>
              <a:rPr lang="ru-RU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частоты травм связочного аппарата</a:t>
            </a:r>
            <a:r>
              <a:rPr lang="en-CA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:</a:t>
            </a:r>
            <a:endParaRPr lang="ru-RU" dirty="0">
              <a:solidFill>
                <a:schemeClr val="tx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838200" lvl="0" indent="-228600">
              <a:buAutoNum type="arabicPeriod"/>
            </a:pPr>
            <a:r>
              <a:rPr lang="ru-RU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Малоактивный образ жизни и увеличение веса людей</a:t>
            </a:r>
            <a:r>
              <a:rPr lang="en-CA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;</a:t>
            </a:r>
            <a:endParaRPr lang="ru-RU" dirty="0">
              <a:solidFill>
                <a:schemeClr val="tx1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marL="838200" lvl="0" indent="-228600">
              <a:buAutoNum type="arabicPeriod"/>
            </a:pPr>
            <a:r>
              <a:rPr lang="ru-RU" dirty="0">
                <a:solidFill>
                  <a:schemeClr val="tx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Увеличение числа пациентов, с травмами полученными в условиях СВО.</a:t>
            </a:r>
          </a:p>
          <a:p>
            <a:pPr marL="609600" lvl="0"/>
            <a:endParaRPr lang="ru-RU" dirty="0">
              <a:solidFill>
                <a:srgbClr val="132C40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1268524" y="253887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ПРОБЛЕМА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4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456748" y="194694"/>
            <a:ext cx="687900" cy="68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55" y="268611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8;p28">
            <a:extLst>
              <a:ext uri="{FF2B5EF4-FFF2-40B4-BE49-F238E27FC236}">
                <a16:creationId xmlns:a16="http://schemas.microsoft.com/office/drawing/2014/main" id="{7856C05C-AFE4-40E7-7FD2-9F1ED8C789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748" y="938967"/>
            <a:ext cx="7612362" cy="54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132C40"/>
                </a:solidFill>
              </a:rPr>
              <a:t>Необходимость повышения качества выполнения оперативного вмешательства путем создания нового устройства для фиксации трансплантата, которое поможет решить следующие проблемы</a:t>
            </a:r>
            <a:r>
              <a:rPr lang="en-CA" dirty="0">
                <a:solidFill>
                  <a:srgbClr val="132C40"/>
                </a:solidFill>
              </a:rPr>
              <a:t>:</a:t>
            </a:r>
            <a:endParaRPr sz="1400" dirty="0">
              <a:solidFill>
                <a:srgbClr val="132C40"/>
              </a:solidFill>
            </a:endParaRPr>
          </a:p>
        </p:txBody>
      </p:sp>
      <p:sp>
        <p:nvSpPr>
          <p:cNvPr id="3" name="Google Shape;158;p28">
            <a:extLst>
              <a:ext uri="{FF2B5EF4-FFF2-40B4-BE49-F238E27FC236}">
                <a16:creationId xmlns:a16="http://schemas.microsoft.com/office/drawing/2014/main" id="{FB4C9428-802F-ADE8-4F1A-2D66471E99FE}"/>
              </a:ext>
            </a:extLst>
          </p:cNvPr>
          <p:cNvSpPr txBox="1">
            <a:spLocks/>
          </p:cNvSpPr>
          <p:nvPr/>
        </p:nvSpPr>
        <p:spPr>
          <a:xfrm>
            <a:off x="1384490" y="1598794"/>
            <a:ext cx="6568200" cy="330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ru-RU" dirty="0">
                <a:solidFill>
                  <a:srgbClr val="132C40"/>
                </a:solidFill>
              </a:rPr>
              <a:t>Государство</a:t>
            </a:r>
            <a:r>
              <a:rPr lang="en-CA" dirty="0">
                <a:solidFill>
                  <a:srgbClr val="132C40"/>
                </a:solidFill>
              </a:rPr>
              <a:t>:</a:t>
            </a:r>
          </a:p>
          <a:p>
            <a:pPr marL="228600" indent="-228600">
              <a:buFont typeface="Raleway"/>
              <a:buAutoNum type="arabicPeriod"/>
            </a:pPr>
            <a:r>
              <a:rPr lang="ru-RU" dirty="0">
                <a:solidFill>
                  <a:srgbClr val="132C40"/>
                </a:solidFill>
              </a:rPr>
              <a:t>Высокие затраты на ревизионные вмешательства</a:t>
            </a:r>
            <a:r>
              <a:rPr lang="en-CA" dirty="0">
                <a:solidFill>
                  <a:srgbClr val="132C40"/>
                </a:solidFill>
              </a:rPr>
              <a:t>;</a:t>
            </a:r>
            <a:r>
              <a:rPr lang="ru-RU" dirty="0">
                <a:solidFill>
                  <a:srgbClr val="132C40"/>
                </a:solidFill>
              </a:rPr>
              <a:t> </a:t>
            </a:r>
          </a:p>
          <a:p>
            <a:pPr marL="228600" indent="-228600">
              <a:buFont typeface="Raleway"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Длительное</a:t>
            </a:r>
            <a:r>
              <a:rPr lang="ru-RU" dirty="0">
                <a:solidFill>
                  <a:srgbClr val="132C40"/>
                </a:solidFill>
              </a:rPr>
              <a:t> восстановление трудоспособного населения после операции.</a:t>
            </a:r>
          </a:p>
          <a:p>
            <a:pPr marL="0" indent="0">
              <a:buNone/>
            </a:pPr>
            <a:endParaRPr lang="ru-RU" dirty="0">
              <a:solidFill>
                <a:srgbClr val="132C4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132C40"/>
                </a:solidFill>
              </a:rPr>
              <a:t>Клиники</a:t>
            </a:r>
            <a:r>
              <a:rPr lang="en-CA" dirty="0">
                <a:solidFill>
                  <a:srgbClr val="132C40"/>
                </a:solidFill>
              </a:rPr>
              <a:t>:</a:t>
            </a:r>
            <a:endParaRPr lang="ru-RU" dirty="0">
              <a:solidFill>
                <a:srgbClr val="132C40"/>
              </a:solidFill>
            </a:endParaRPr>
          </a:p>
          <a:p>
            <a:pPr marL="228600" indent="-228600">
              <a:buAutoNum type="arabicPeriod"/>
            </a:pPr>
            <a:r>
              <a:rPr lang="ru-RU" dirty="0">
                <a:solidFill>
                  <a:srgbClr val="132C40"/>
                </a:solidFill>
              </a:rPr>
              <a:t>Проведение повторного хирургического вмешательства</a:t>
            </a:r>
            <a:r>
              <a:rPr lang="en-CA" dirty="0">
                <a:solidFill>
                  <a:srgbClr val="132C40"/>
                </a:solidFill>
              </a:rPr>
              <a:t>;</a:t>
            </a:r>
            <a:endParaRPr lang="ru-RU" dirty="0">
              <a:solidFill>
                <a:srgbClr val="132C40"/>
              </a:solidFill>
            </a:endParaRPr>
          </a:p>
          <a:p>
            <a:pPr marL="228600" indent="-228600">
              <a:buAutoNum type="arabicPeriod"/>
            </a:pPr>
            <a:r>
              <a:rPr lang="ru-RU" dirty="0">
                <a:solidFill>
                  <a:srgbClr val="132C40"/>
                </a:solidFill>
              </a:rPr>
              <a:t>Затягивания операции из-за возникающих сложностей.</a:t>
            </a:r>
          </a:p>
          <a:p>
            <a:pPr marL="0" indent="0">
              <a:buFont typeface="Raleway"/>
              <a:buNone/>
            </a:pPr>
            <a:endParaRPr lang="ru-RU" dirty="0">
              <a:solidFill>
                <a:srgbClr val="132C40"/>
              </a:solidFill>
            </a:endParaRPr>
          </a:p>
          <a:p>
            <a:pPr marL="0" indent="0">
              <a:buFont typeface="Raleway"/>
              <a:buNone/>
            </a:pPr>
            <a:r>
              <a:rPr lang="ru-RU" dirty="0">
                <a:solidFill>
                  <a:srgbClr val="132C40"/>
                </a:solidFill>
              </a:rPr>
              <a:t>Работодатель</a:t>
            </a:r>
            <a:r>
              <a:rPr lang="en-CA" dirty="0">
                <a:solidFill>
                  <a:srgbClr val="132C40"/>
                </a:solidFill>
              </a:rPr>
              <a:t>:</a:t>
            </a:r>
          </a:p>
          <a:p>
            <a:pPr marL="228600" indent="-228600">
              <a:buAutoNum type="arabicPeriod"/>
            </a:pPr>
            <a:r>
              <a:rPr lang="ru-RU" dirty="0">
                <a:solidFill>
                  <a:srgbClr val="132C40"/>
                </a:solidFill>
              </a:rPr>
              <a:t>Длительное отсутствие сотрудников с травмами связок из-за больничного</a:t>
            </a:r>
            <a:r>
              <a:rPr lang="en-CA" dirty="0">
                <a:solidFill>
                  <a:srgbClr val="132C40"/>
                </a:solidFill>
              </a:rPr>
              <a:t>; </a:t>
            </a:r>
          </a:p>
          <a:p>
            <a:pPr marL="228600" indent="-228600">
              <a:buAutoNum type="arabicPeriod"/>
            </a:pPr>
            <a:r>
              <a:rPr lang="ru-RU" dirty="0">
                <a:solidFill>
                  <a:srgbClr val="132C40"/>
                </a:solidFill>
              </a:rPr>
              <a:t>Необходимость предоставления работы в формате легкий труд</a:t>
            </a:r>
            <a:r>
              <a:rPr lang="en-CA" dirty="0">
                <a:solidFill>
                  <a:srgbClr val="132C40"/>
                </a:solidFill>
              </a:rPr>
              <a:t>.</a:t>
            </a:r>
            <a:endParaRPr lang="ru-RU" dirty="0">
              <a:solidFill>
                <a:srgbClr val="132C4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132C40"/>
              </a:solidFill>
            </a:endParaRPr>
          </a:p>
          <a:p>
            <a:pPr marL="0" indent="0">
              <a:buFont typeface="Raleway"/>
              <a:buNone/>
            </a:pPr>
            <a:r>
              <a:rPr lang="ru-RU" dirty="0">
                <a:solidFill>
                  <a:srgbClr val="132C40"/>
                </a:solidFill>
              </a:rPr>
              <a:t>Пациент</a:t>
            </a:r>
            <a:r>
              <a:rPr lang="en-CA" dirty="0">
                <a:solidFill>
                  <a:srgbClr val="132C40"/>
                </a:solidFill>
              </a:rPr>
              <a:t>:</a:t>
            </a:r>
          </a:p>
          <a:p>
            <a:pPr marL="228600" indent="-228600">
              <a:buFont typeface="Raleway"/>
              <a:buAutoNum type="arabicPeriod"/>
            </a:pPr>
            <a:r>
              <a:rPr lang="ru-RU" dirty="0">
                <a:solidFill>
                  <a:srgbClr val="132C40"/>
                </a:solidFill>
              </a:rPr>
              <a:t>Появления послеоперационных осложнений</a:t>
            </a:r>
            <a:r>
              <a:rPr lang="en-CA" dirty="0">
                <a:solidFill>
                  <a:srgbClr val="132C40"/>
                </a:solidFill>
              </a:rPr>
              <a:t>;</a:t>
            </a:r>
            <a:endParaRPr lang="ru-RU" dirty="0">
              <a:solidFill>
                <a:srgbClr val="132C40"/>
              </a:solidFill>
            </a:endParaRPr>
          </a:p>
          <a:p>
            <a:pPr marL="228600" indent="-228600">
              <a:buFont typeface="Raleway"/>
              <a:buAutoNum type="arabicPeriod"/>
            </a:pPr>
            <a:r>
              <a:rPr lang="ru-RU" dirty="0">
                <a:solidFill>
                  <a:srgbClr val="132C40"/>
                </a:solidFill>
              </a:rPr>
              <a:t>Длительная реабилитация</a:t>
            </a:r>
            <a:r>
              <a:rPr lang="en-CA" dirty="0">
                <a:solidFill>
                  <a:srgbClr val="132C40"/>
                </a:solidFill>
              </a:rPr>
              <a:t>.</a:t>
            </a:r>
            <a:endParaRPr lang="ru-RU" dirty="0">
              <a:solidFill>
                <a:srgbClr val="132C40"/>
              </a:solidFill>
            </a:endParaRPr>
          </a:p>
        </p:txBody>
      </p:sp>
      <p:pic>
        <p:nvPicPr>
          <p:cNvPr id="4" name="Рисунок 3" descr="Изображение выглядит как графическая вставка, рисунок, карта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1CABE21-889A-4D0F-4251-571A0CF35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26" y="1546356"/>
            <a:ext cx="597411" cy="68245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яч, синий, Цвет электр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B204EB0-753D-609E-6270-2CF32CCDB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46" y="4103018"/>
            <a:ext cx="782261" cy="7863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A9A6AF-BBE7-4539-A1AD-4E58BA56D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34" y="3299370"/>
            <a:ext cx="648590" cy="59083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Прямоугольник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3601CB3-2980-E675-C7DA-A146A5044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52" y="2352931"/>
            <a:ext cx="782261" cy="7822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>
            <a:spLocks noGrp="1"/>
          </p:cNvSpPr>
          <p:nvPr>
            <p:ph type="title"/>
          </p:nvPr>
        </p:nvSpPr>
        <p:spPr>
          <a:xfrm>
            <a:off x="1227637" y="249171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>
                <a:solidFill>
                  <a:schemeClr val="dk1"/>
                </a:solidFill>
              </a:rPr>
              <a:t>РЕШЕНИЕ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431819" y="195081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6" name="Google Shape;2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722" y="268998"/>
            <a:ext cx="539947" cy="5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1;p26">
            <a:extLst>
              <a:ext uri="{FF2B5EF4-FFF2-40B4-BE49-F238E27FC236}">
                <a16:creationId xmlns:a16="http://schemas.microsoft.com/office/drawing/2014/main" id="{7B0A8C84-AF3F-CFA7-2D39-EEE81B33051D}"/>
              </a:ext>
            </a:extLst>
          </p:cNvPr>
          <p:cNvSpPr txBox="1"/>
          <p:nvPr/>
        </p:nvSpPr>
        <p:spPr>
          <a:xfrm>
            <a:off x="-282679" y="882862"/>
            <a:ext cx="6527468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Функции</a:t>
            </a:r>
            <a:r>
              <a:rPr lang="en-CA" b="1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Фиксирует трансплантат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Удерживает натяжение между трансплантатом и устройством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Обеспечивает стабильность коленного сустава после операции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Увеличивает площадь соприкосновения трансплантата и кости</a:t>
            </a:r>
            <a:endParaRPr lang="en-CA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algn="l" rtl="0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algn="l" rt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Особенности устройства</a:t>
            </a:r>
            <a:r>
              <a:rPr lang="en-CA" b="1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lang="en-CA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Биодеградируемое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Имеет обтекаемую ассиметричную форму 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Обладает кортикальным выступом и углублениями для тяговых и фиксирующих нитей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dirty="0">
              <a:solidFill>
                <a:srgbClr val="132C4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lvl="0" algn="l" rtl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Преимущества для пациентов</a:t>
            </a:r>
            <a:r>
              <a:rPr lang="en-CA" b="1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Снижение сроков реабилитации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Снижение вероятности послеоперационных осложнений</a:t>
            </a:r>
          </a:p>
          <a:p>
            <a:pPr marL="8382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32C40"/>
                </a:solidFill>
                <a:latin typeface="Raleway"/>
                <a:ea typeface="Raleway"/>
                <a:cs typeface="Raleway"/>
                <a:sym typeface="Raleway"/>
              </a:rPr>
              <a:t>Снижение вероятности повторного хирургического вмешательства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22AE0-04C1-40E1-53A6-0C2A60A27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73" y="665416"/>
            <a:ext cx="1866930" cy="2668389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исунок, зарисовка, Детское искусство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D3C3A58-6E75-885C-41DD-5528498B5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845" y="3408506"/>
            <a:ext cx="2464800" cy="15555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401717" y="248658"/>
            <a:ext cx="2846700" cy="51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401716" y="214158"/>
            <a:ext cx="2846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>
                <a:solidFill>
                  <a:schemeClr val="lt1"/>
                </a:solidFill>
              </a:rPr>
              <a:t>КОНКУРЕНТЫ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072241C-754E-6F19-4CA3-3F97A302D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0561"/>
              </p:ext>
            </p:extLst>
          </p:nvPr>
        </p:nvGraphicFramePr>
        <p:xfrm>
          <a:off x="463709" y="759258"/>
          <a:ext cx="8100027" cy="423261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44060">
                  <a:extLst>
                    <a:ext uri="{9D8B030D-6E8A-4147-A177-3AD203B41FA5}">
                      <a16:colId xmlns:a16="http://schemas.microsoft.com/office/drawing/2014/main" val="3591790491"/>
                    </a:ext>
                  </a:extLst>
                </a:gridCol>
                <a:gridCol w="1821051">
                  <a:extLst>
                    <a:ext uri="{9D8B030D-6E8A-4147-A177-3AD203B41FA5}">
                      <a16:colId xmlns:a16="http://schemas.microsoft.com/office/drawing/2014/main" val="1691814913"/>
                    </a:ext>
                  </a:extLst>
                </a:gridCol>
                <a:gridCol w="1472339">
                  <a:extLst>
                    <a:ext uri="{9D8B030D-6E8A-4147-A177-3AD203B41FA5}">
                      <a16:colId xmlns:a16="http://schemas.microsoft.com/office/drawing/2014/main" val="683661747"/>
                    </a:ext>
                  </a:extLst>
                </a:gridCol>
                <a:gridCol w="1518834">
                  <a:extLst>
                    <a:ext uri="{9D8B030D-6E8A-4147-A177-3AD203B41FA5}">
                      <a16:colId xmlns:a16="http://schemas.microsoft.com/office/drawing/2014/main" val="3954528947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val="2518053901"/>
                    </a:ext>
                  </a:extLst>
                </a:gridCol>
              </a:tblGrid>
              <a:tr h="54701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latin typeface="Montserrat" charset="-52"/>
                        </a:rPr>
                        <a:t>Компания</a:t>
                      </a:r>
                      <a:r>
                        <a:rPr lang="ru-RU" sz="1000" b="1" u="none" strike="noStrike" cap="none" baseline="0" dirty="0">
                          <a:latin typeface="Montserrat" charset="-52"/>
                        </a:rPr>
                        <a:t> и оборудование</a:t>
                      </a:r>
                      <a:endParaRPr sz="1000" b="1" u="none" strike="noStrike" cap="none" dirty="0"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5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rgbClr val="0D0D0D"/>
                          </a:solidFill>
                          <a:latin typeface="Montserrat" charset="-52"/>
                        </a:rPr>
                        <a:t>Устройство для фиксации трансплантата</a:t>
                      </a:r>
                      <a:endParaRPr sz="1000" b="1" u="none" strike="noStrike" cap="none" dirty="0">
                        <a:solidFill>
                          <a:srgbClr val="0D0D0D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2"/>
                          </a:solidFill>
                          <a:latin typeface="Montserrat" charset="-52"/>
                        </a:rPr>
                        <a:t>Кортикальный фиксатор </a:t>
                      </a:r>
                      <a:r>
                        <a:rPr lang="en-CA" sz="1000" b="1" dirty="0" err="1">
                          <a:solidFill>
                            <a:schemeClr val="tx2"/>
                          </a:solidFill>
                          <a:latin typeface="Montserrat" charset="-52"/>
                        </a:rPr>
                        <a:t>GraftMax</a:t>
                      </a:r>
                      <a:r>
                        <a:rPr lang="en-CA" sz="1000" b="1" dirty="0">
                          <a:solidFill>
                            <a:schemeClr val="tx2"/>
                          </a:solidFill>
                          <a:latin typeface="Montserrat" charset="-52"/>
                        </a:rPr>
                        <a:t> Button</a:t>
                      </a:r>
                      <a:endParaRPr lang="ru-RU" sz="1000" b="1" dirty="0">
                        <a:solidFill>
                          <a:schemeClr val="tx2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rgbClr val="0D0D0D"/>
                          </a:solidFill>
                          <a:latin typeface="Montserrat" charset="-52"/>
                        </a:rPr>
                        <a:t>Кортикальный фиксатор </a:t>
                      </a:r>
                      <a:r>
                        <a:rPr lang="en-CA" sz="1000" b="1" u="none" strike="noStrike" cap="none" dirty="0" err="1">
                          <a:solidFill>
                            <a:srgbClr val="0D0D0D"/>
                          </a:solidFill>
                          <a:latin typeface="Montserrat" charset="-52"/>
                        </a:rPr>
                        <a:t>Arthex</a:t>
                      </a:r>
                      <a:endParaRPr sz="1000" b="1" u="none" strike="noStrike" cap="none" dirty="0">
                        <a:solidFill>
                          <a:srgbClr val="0D0D0D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12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rgbClr val="0D0D0D"/>
                          </a:solidFill>
                          <a:latin typeface="Montserrat" charset="-52"/>
                        </a:rPr>
                        <a:t>Биодеградируемые винты </a:t>
                      </a:r>
                      <a:r>
                        <a:rPr lang="en-CA" sz="1000" b="1" u="none" strike="noStrike" cap="none" dirty="0">
                          <a:solidFill>
                            <a:srgbClr val="0D0D0D"/>
                          </a:solidFill>
                          <a:latin typeface="Montserrat" charset="-52"/>
                        </a:rPr>
                        <a:t>INION </a:t>
                      </a:r>
                      <a:r>
                        <a:rPr lang="en-CA" sz="1000" b="1" u="none" strike="noStrike" cap="none" dirty="0" err="1">
                          <a:solidFill>
                            <a:srgbClr val="0D0D0D"/>
                          </a:solidFill>
                          <a:latin typeface="Montserrat" charset="-52"/>
                        </a:rPr>
                        <a:t>Hexalon</a:t>
                      </a:r>
                      <a:endParaRPr sz="1000" b="1" u="none" strike="noStrike" cap="none" dirty="0">
                        <a:solidFill>
                          <a:srgbClr val="0D0D0D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3163098230"/>
                  </a:ext>
                </a:extLst>
              </a:tr>
              <a:tr h="2269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Биодеградация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Присутствует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Отсутствует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Отсутствует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Присутствует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3148586899"/>
                  </a:ext>
                </a:extLst>
              </a:tr>
              <a:tr h="2446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Повреждение трансплантата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Montserrat" charset="-52"/>
                        </a:rPr>
                        <a:t>Отсутствует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ontserrat" charset="-52"/>
                        </a:rPr>
                        <a:t>Отсутствует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Montserrat" charset="-52"/>
                        </a:rPr>
                        <a:t>Отсутствует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Montserrat" charset="-52"/>
                        </a:rPr>
                        <a:t>Происходит всегда</a:t>
                      </a: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491373438"/>
                  </a:ext>
                </a:extLst>
              </a:tr>
              <a:tr h="6524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7D59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b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Сложность позиционирования устройства на кортикальном слое</a:t>
                      </a:r>
                      <a:endParaRPr sz="1000" b="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Отсутствует из-за наличия кортикального выступа, эффекта </a:t>
                      </a:r>
                      <a:r>
                        <a:rPr lang="en-CA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“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нырка</a:t>
                      </a:r>
                      <a:r>
                        <a:rPr lang="en-CA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”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 и обтекаемой формы</a:t>
                      </a:r>
                      <a:endParaRPr lang="en-US" sz="1000" b="0" i="0" u="none" strike="noStrike" cap="none" dirty="0">
                        <a:solidFill>
                          <a:schemeClr val="tx1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6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Присутствует из-за нехватки особенностей строения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Присутствует из-за нехватки особенностей строения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Отсутствует из-за функциональной простоты установки</a:t>
                      </a:r>
                      <a:endParaRPr lang="en-US" sz="1000" b="0" i="0" u="none" strike="noStrike" cap="none" dirty="0">
                        <a:solidFill>
                          <a:schemeClr val="tx1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3527668528"/>
                  </a:ext>
                </a:extLst>
              </a:tr>
              <a:tr h="558492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Уменьшение натяжения фиксирующей нити в послеоперационном периоде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Отсутствует из-за наличия кортикального выступа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Присутствует из-за </a:t>
                      </a:r>
                      <a:r>
                        <a:rPr lang="ru-RU" sz="1000" b="0" i="0" u="none" strike="noStrike" cap="none" dirty="0" err="1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интерпонирования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 мягких тканей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Присутствует из-за </a:t>
                      </a:r>
                      <a:r>
                        <a:rPr lang="ru-RU" sz="1000" b="0" i="0" u="none" strike="noStrike" cap="none" dirty="0" err="1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интерпонирования</a:t>
                      </a:r>
                      <a:r>
                        <a:rPr lang="ru-RU" sz="1000" b="0" i="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Arial"/>
                          <a:cs typeface="Arial"/>
                          <a:sym typeface="Arial"/>
                        </a:rPr>
                        <a:t> мягких тканей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endParaRPr lang="ru-RU" sz="900" b="0" i="0" u="none" strike="noStrike" cap="none" dirty="0">
                        <a:solidFill>
                          <a:schemeClr val="tx1"/>
                        </a:solidFill>
                        <a:latin typeface="Montserrat" charset="-52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Присутствует из-за повреждения трансплантата и кости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377045029"/>
                  </a:ext>
                </a:extLst>
              </a:tr>
              <a:tr h="356567">
                <a:tc>
                  <a:txBody>
                    <a:bodyPr/>
                    <a:lstStyle/>
                    <a:p>
                      <a:pPr algn="l"/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Montserrat" charset="-52"/>
                        </a:rPr>
                        <a:t>Интерпонирование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 мягких тканей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Маловероятно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Возможно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Возможно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Всегда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798795426"/>
                  </a:ext>
                </a:extLst>
              </a:tr>
              <a:tr h="33695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Повреждение кости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Отсутствует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Отсутствует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Отсутствует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Всегда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3578231214"/>
                  </a:ext>
                </a:extLst>
              </a:tr>
              <a:tr h="2568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Calibri"/>
                          <a:cs typeface="Calibri"/>
                          <a:sym typeface="Calibri"/>
                        </a:rPr>
                        <a:t>Реабилитация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4-5 недель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От 6 недель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3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От 6 недель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От 8 недель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3729933449"/>
                  </a:ext>
                </a:extLst>
              </a:tr>
              <a:tr h="2568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D0D0D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  <a:ea typeface="Calibri"/>
                          <a:cs typeface="Calibri"/>
                          <a:sym typeface="Calibri"/>
                        </a:rPr>
                        <a:t>Стоимость в РФ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40 000-45 000 руб.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40 000-45 000 руб.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40 000-45 000 руб.</a:t>
                      </a: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tx1"/>
                          </a:solidFill>
                          <a:latin typeface="Montserrat" charset="-52"/>
                        </a:rPr>
                        <a:t>35 000 руб.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Montserrat" charset="-52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41970240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"/>
          <p:cNvSpPr txBox="1">
            <a:spLocks noGrp="1"/>
          </p:cNvSpPr>
          <p:nvPr>
            <p:ph type="title"/>
          </p:nvPr>
        </p:nvSpPr>
        <p:spPr>
          <a:xfrm>
            <a:off x="1392766" y="267806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ЦЕЛЕВАЯ АУДИТОРИЯ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256" name="Google Shape;256;p5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568983" y="213712"/>
            <a:ext cx="687900" cy="68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5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5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3" name="Google Shape;2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895" y="287633"/>
            <a:ext cx="539947" cy="539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928EE55-47A5-EE0D-44CE-533492118047}"/>
              </a:ext>
            </a:extLst>
          </p:cNvPr>
          <p:cNvGrpSpPr/>
          <p:nvPr/>
        </p:nvGrpSpPr>
        <p:grpSpPr>
          <a:xfrm>
            <a:off x="1236740" y="1044298"/>
            <a:ext cx="1392566" cy="1301335"/>
            <a:chOff x="1153066" y="1007235"/>
            <a:chExt cx="1759131" cy="1788873"/>
          </a:xfrm>
        </p:grpSpPr>
        <p:pic>
          <p:nvPicPr>
            <p:cNvPr id="3" name="Google Shape;185;p20">
              <a:extLst>
                <a:ext uri="{FF2B5EF4-FFF2-40B4-BE49-F238E27FC236}">
                  <a16:creationId xmlns:a16="http://schemas.microsoft.com/office/drawing/2014/main" id="{60D5FC58-D364-6960-C0E4-A0F11016D4D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8439" y="1333082"/>
              <a:ext cx="748383" cy="8271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4" name="Google Shape;191;p20">
              <a:extLst>
                <a:ext uri="{FF2B5EF4-FFF2-40B4-BE49-F238E27FC236}">
                  <a16:creationId xmlns:a16="http://schemas.microsoft.com/office/drawing/2014/main" id="{CAEB3D35-4FB3-E617-807B-A91501C3DE5A}"/>
                </a:ext>
              </a:extLst>
            </p:cNvPr>
            <p:cNvSpPr/>
            <p:nvPr/>
          </p:nvSpPr>
          <p:spPr>
            <a:xfrm>
              <a:off x="1153066" y="1007235"/>
              <a:ext cx="1759131" cy="1788873"/>
            </a:xfrm>
            <a:prstGeom prst="ellipse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98;p20">
              <a:extLst>
                <a:ext uri="{FF2B5EF4-FFF2-40B4-BE49-F238E27FC236}">
                  <a16:creationId xmlns:a16="http://schemas.microsoft.com/office/drawing/2014/main" id="{4DC1B83A-C74E-88F3-8D77-422012781AFA}"/>
                </a:ext>
              </a:extLst>
            </p:cNvPr>
            <p:cNvSpPr txBox="1"/>
            <p:nvPr/>
          </p:nvSpPr>
          <p:spPr>
            <a:xfrm>
              <a:off x="1470348" y="2145694"/>
              <a:ext cx="1210113" cy="29705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ru-RU" sz="1200" b="1" dirty="0">
                  <a:solidFill>
                    <a:schemeClr val="bg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Клиники</a:t>
              </a:r>
              <a:endParaRPr sz="10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0D41D7A-9E20-BFAE-684B-9BDD7DEF170E}"/>
              </a:ext>
            </a:extLst>
          </p:cNvPr>
          <p:cNvGrpSpPr/>
          <p:nvPr/>
        </p:nvGrpSpPr>
        <p:grpSpPr>
          <a:xfrm>
            <a:off x="3586926" y="1044298"/>
            <a:ext cx="1394139" cy="1301335"/>
            <a:chOff x="5166621" y="1035294"/>
            <a:chExt cx="1811669" cy="1732752"/>
          </a:xfrm>
        </p:grpSpPr>
        <p:pic>
          <p:nvPicPr>
            <p:cNvPr id="7" name="Google Shape;186;p20">
              <a:extLst>
                <a:ext uri="{FF2B5EF4-FFF2-40B4-BE49-F238E27FC236}">
                  <a16:creationId xmlns:a16="http://schemas.microsoft.com/office/drawing/2014/main" id="{A453DEAB-A8AF-FB7D-E247-1545ACB2EAE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68637" y="1362039"/>
              <a:ext cx="807635" cy="8628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8" name="Google Shape;188;p20">
              <a:extLst>
                <a:ext uri="{FF2B5EF4-FFF2-40B4-BE49-F238E27FC236}">
                  <a16:creationId xmlns:a16="http://schemas.microsoft.com/office/drawing/2014/main" id="{2A40E906-190E-F276-873F-1BA0BC7537B5}"/>
                </a:ext>
              </a:extLst>
            </p:cNvPr>
            <p:cNvSpPr/>
            <p:nvPr/>
          </p:nvSpPr>
          <p:spPr>
            <a:xfrm>
              <a:off x="5166621" y="1035294"/>
              <a:ext cx="1811669" cy="1732752"/>
            </a:xfrm>
            <a:prstGeom prst="ellipse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92;p20">
              <a:extLst>
                <a:ext uri="{FF2B5EF4-FFF2-40B4-BE49-F238E27FC236}">
                  <a16:creationId xmlns:a16="http://schemas.microsoft.com/office/drawing/2014/main" id="{092955F3-F8E6-B845-18AB-F3E86EC5E256}"/>
                </a:ext>
              </a:extLst>
            </p:cNvPr>
            <p:cNvSpPr txBox="1"/>
            <p:nvPr/>
          </p:nvSpPr>
          <p:spPr>
            <a:xfrm>
              <a:off x="5566420" y="2187170"/>
              <a:ext cx="1019410" cy="364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ru-RU" sz="1200" b="1" dirty="0">
                  <a:solidFill>
                    <a:schemeClr val="bg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Врач</a:t>
              </a:r>
              <a:endParaRPr sz="105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0B20E00-9102-7611-73B7-624C11E85C84}"/>
              </a:ext>
            </a:extLst>
          </p:cNvPr>
          <p:cNvGrpSpPr/>
          <p:nvPr/>
        </p:nvGrpSpPr>
        <p:grpSpPr>
          <a:xfrm>
            <a:off x="5938686" y="1044300"/>
            <a:ext cx="1480138" cy="1301335"/>
            <a:chOff x="9183322" y="1053209"/>
            <a:chExt cx="1806983" cy="1714837"/>
          </a:xfrm>
        </p:grpSpPr>
        <p:sp>
          <p:nvSpPr>
            <p:cNvPr id="11" name="Google Shape;190;p20">
              <a:extLst>
                <a:ext uri="{FF2B5EF4-FFF2-40B4-BE49-F238E27FC236}">
                  <a16:creationId xmlns:a16="http://schemas.microsoft.com/office/drawing/2014/main" id="{7C2F5FDA-1CAD-2013-8E5C-3D197C790436}"/>
                </a:ext>
              </a:extLst>
            </p:cNvPr>
            <p:cNvSpPr/>
            <p:nvPr/>
          </p:nvSpPr>
          <p:spPr>
            <a:xfrm>
              <a:off x="9183322" y="1053209"/>
              <a:ext cx="1806983" cy="1714837"/>
            </a:xfrm>
            <a:prstGeom prst="ellipse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96;p20">
              <a:extLst>
                <a:ext uri="{FF2B5EF4-FFF2-40B4-BE49-F238E27FC236}">
                  <a16:creationId xmlns:a16="http://schemas.microsoft.com/office/drawing/2014/main" id="{E13105D1-94B3-1813-9EAC-4875C0C98423}"/>
                </a:ext>
              </a:extLst>
            </p:cNvPr>
            <p:cNvSpPr txBox="1"/>
            <p:nvPr/>
          </p:nvSpPr>
          <p:spPr>
            <a:xfrm>
              <a:off x="9266505" y="2230502"/>
              <a:ext cx="1591630" cy="149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ru-RU" sz="1100" b="1" dirty="0">
                  <a:solidFill>
                    <a:schemeClr val="bg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Конечный потребитель</a:t>
              </a:r>
              <a:endParaRPr lang="en-US" sz="11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en-US" sz="1100" b="1" dirty="0">
                  <a:solidFill>
                    <a:schemeClr val="bg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</a:t>
              </a:r>
              <a:r>
                <a:rPr lang="ru-RU" sz="1100" b="1" dirty="0">
                  <a:solidFill>
                    <a:schemeClr val="bg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пациент)</a:t>
              </a:r>
              <a:endParaRPr sz="1100" b="1" dirty="0">
                <a:solidFill>
                  <a:schemeClr val="bg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" name="Улыбающееся лицо 12">
              <a:extLst>
                <a:ext uri="{FF2B5EF4-FFF2-40B4-BE49-F238E27FC236}">
                  <a16:creationId xmlns:a16="http://schemas.microsoft.com/office/drawing/2014/main" id="{A43C115E-58AF-6DAB-E9FB-799E02D56DB6}"/>
                </a:ext>
              </a:extLst>
            </p:cNvPr>
            <p:cNvSpPr/>
            <p:nvPr/>
          </p:nvSpPr>
          <p:spPr>
            <a:xfrm>
              <a:off x="9702416" y="1365567"/>
              <a:ext cx="708076" cy="635378"/>
            </a:xfrm>
            <a:prstGeom prst="smileyFac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86C1CB-72EC-4B05-7C3A-589EF3A99C6C}"/>
              </a:ext>
            </a:extLst>
          </p:cNvPr>
          <p:cNvSpPr txBox="1"/>
          <p:nvPr/>
        </p:nvSpPr>
        <p:spPr>
          <a:xfrm>
            <a:off x="724314" y="2578201"/>
            <a:ext cx="2723232" cy="2199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Имеют травматолого-ортопедическое отделение с оперативными услугами</a:t>
            </a:r>
          </a:p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Частные клиники - </a:t>
            </a:r>
            <a:r>
              <a:rPr lang="ru-RU" sz="1200" dirty="0">
                <a:solidFill>
                  <a:schemeClr val="bg2"/>
                </a:solidFill>
                <a:latin typeface="Raleway" pitchFamily="2" charset="0"/>
              </a:rPr>
              <a:t>имеют оборудование и с выручкой от 100 млн. руб./год</a:t>
            </a:r>
          </a:p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Государственные бюджетные учреждения здравоохранения - с наличием квот на малоинвазивные операции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D6A90-A216-5B28-4AE1-67208190AFB0}"/>
              </a:ext>
            </a:extLst>
          </p:cNvPr>
          <p:cNvSpPr txBox="1"/>
          <p:nvPr/>
        </p:nvSpPr>
        <p:spPr>
          <a:xfrm>
            <a:off x="3447603" y="2590057"/>
            <a:ext cx="2248737" cy="135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Травматолог-ортопед </a:t>
            </a:r>
          </a:p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Высокая оперативная активность </a:t>
            </a:r>
            <a:r>
              <a:rPr lang="en-CA" sz="1200" dirty="0">
                <a:solidFill>
                  <a:srgbClr val="132C40"/>
                </a:solidFill>
                <a:latin typeface="Raleway" pitchFamily="2" charset="0"/>
              </a:rPr>
              <a:t>&gt; </a:t>
            </a: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300 операций в год</a:t>
            </a:r>
          </a:p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Опыт работы </a:t>
            </a:r>
            <a:r>
              <a:rPr lang="en-CA" sz="1200" dirty="0">
                <a:solidFill>
                  <a:srgbClr val="132C40"/>
                </a:solidFill>
                <a:latin typeface="Raleway" pitchFamily="2" charset="0"/>
              </a:rPr>
              <a:t>&gt; </a:t>
            </a: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7 лет </a:t>
            </a:r>
          </a:p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Открыт к инновациям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A80D44-5E7D-E40E-4164-A7A74BF9FC64}"/>
              </a:ext>
            </a:extLst>
          </p:cNvPr>
          <p:cNvSpPr txBox="1"/>
          <p:nvPr/>
        </p:nvSpPr>
        <p:spPr>
          <a:xfrm>
            <a:off x="5696397" y="2578531"/>
            <a:ext cx="2364106" cy="2199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Имеет показания к операции на связочный аппарат </a:t>
            </a:r>
          </a:p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Готов на дополнительные затраты, связанные с применениям новых технологий </a:t>
            </a:r>
          </a:p>
          <a:p>
            <a:pPr marL="2730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r>
              <a:rPr lang="ru-RU" sz="1200" dirty="0">
                <a:solidFill>
                  <a:srgbClr val="132C40"/>
                </a:solidFill>
                <a:latin typeface="Raleway" pitchFamily="2" charset="0"/>
              </a:rPr>
              <a:t>Замотивирован на ускоренные сроки реабилитации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"/>
          <p:cNvSpPr txBox="1">
            <a:spLocks noGrp="1"/>
          </p:cNvSpPr>
          <p:nvPr>
            <p:ph type="title"/>
          </p:nvPr>
        </p:nvSpPr>
        <p:spPr>
          <a:xfrm>
            <a:off x="401716" y="259758"/>
            <a:ext cx="8463315" cy="579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000" dirty="0">
                <a:solidFill>
                  <a:schemeClr val="dk1"/>
                </a:solidFill>
              </a:rPr>
              <a:t>ЦЕННОСТЬ, ЦЕННОСТНОЕ ПРЕДЛОЖЕНИЕ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7;p30">
            <a:extLst>
              <a:ext uri="{FF2B5EF4-FFF2-40B4-BE49-F238E27FC236}">
                <a16:creationId xmlns:a16="http://schemas.microsoft.com/office/drawing/2014/main" id="{14BC9D3B-6079-F19D-23CD-14B0835BD095}"/>
              </a:ext>
            </a:extLst>
          </p:cNvPr>
          <p:cNvSpPr txBox="1"/>
          <p:nvPr/>
        </p:nvSpPr>
        <p:spPr>
          <a:xfrm>
            <a:off x="401716" y="889919"/>
            <a:ext cx="7663126" cy="383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Мы, компания</a:t>
            </a:r>
            <a:r>
              <a:rPr lang="ru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Х,</a:t>
            </a: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помогаем</a:t>
            </a:r>
            <a:r>
              <a:rPr lang="ru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пациентам с повреждением связочного аппарата</a:t>
            </a: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в ситуации</a:t>
            </a:r>
            <a:r>
              <a:rPr lang="ru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необходимости проведения хирургического вмешательства для купирования болевого синдрома или коррекции физической нагрузки в связи с травмой</a:t>
            </a: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решать проблему</a:t>
            </a:r>
            <a:r>
              <a:rPr lang="ru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долговременной и затрудненной реабилитации, послеоперационных осложнений и длительного возвращения в активную жизнь</a:t>
            </a: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с помощью</a:t>
            </a:r>
            <a:r>
              <a:rPr lang="ru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применения нашего инновационного устройства</a:t>
            </a: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получать</a:t>
            </a:r>
            <a:r>
              <a:rPr lang="ru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ускоренную реабилитацию, передовое оказание медицинских услуг, облегчение протекания хирургического вмешательства и скорейшее возвращение в нормальную жизнь</a:t>
            </a: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</a:rPr>
              <a:t>8</a:t>
            </a:fld>
            <a:endParaRPr sz="1000">
              <a:solidFill>
                <a:schemeClr val="lt1"/>
              </a:solidFill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488944" y="282124"/>
            <a:ext cx="3524700" cy="59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88944" y="259485"/>
            <a:ext cx="4655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chemeClr val="lt1"/>
                </a:solidFill>
              </a:rPr>
              <a:t>БИЗНЕС-МОДЕЛЬ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Рисунок 3" descr="Изображение выглядит как текст, снимок экрана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2286A19-BBE7-1FF9-FD35-ACC05822B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44" y="928624"/>
            <a:ext cx="7973131" cy="41881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31191C-7296-2925-A219-310057AD2F25}"/>
              </a:ext>
            </a:extLst>
          </p:cNvPr>
          <p:cNvSpPr/>
          <p:nvPr/>
        </p:nvSpPr>
        <p:spPr>
          <a:xfrm>
            <a:off x="7036231" y="3916837"/>
            <a:ext cx="1425844" cy="1199930"/>
          </a:xfrm>
          <a:prstGeom prst="rect">
            <a:avLst/>
          </a:prstGeom>
          <a:solidFill>
            <a:schemeClr val="bg1"/>
          </a:solidFill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B395E-83D5-084B-17C5-B8DB5609D09F}"/>
              </a:ext>
            </a:extLst>
          </p:cNvPr>
          <p:cNvSpPr txBox="1"/>
          <p:nvPr/>
        </p:nvSpPr>
        <p:spPr>
          <a:xfrm>
            <a:off x="583868" y="1325313"/>
            <a:ext cx="1481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Raleway" pitchFamily="2" charset="0"/>
              </a:rPr>
              <a:t>НИИ бионики и </a:t>
            </a:r>
            <a:r>
              <a:rPr lang="ru-RU" sz="1050" dirty="0" err="1">
                <a:latin typeface="Raleway" pitchFamily="2" charset="0"/>
              </a:rPr>
              <a:t>персонифициро</a:t>
            </a:r>
            <a:r>
              <a:rPr lang="ru-RU" sz="1050" dirty="0">
                <a:latin typeface="Raleway" pitchFamily="2" charset="0"/>
              </a:rPr>
              <a:t>-ванной медицины СамГМУ</a:t>
            </a:r>
            <a:endParaRPr lang="ru-RU" sz="1050" dirty="0">
              <a:highlight>
                <a:srgbClr val="00FF00"/>
              </a:highlight>
              <a:latin typeface="Raleway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FD0F1-88A5-3573-C9CB-22B5FB1F2B58}"/>
              </a:ext>
            </a:extLst>
          </p:cNvPr>
          <p:cNvSpPr txBox="1"/>
          <p:nvPr/>
        </p:nvSpPr>
        <p:spPr>
          <a:xfrm>
            <a:off x="2255248" y="1305836"/>
            <a:ext cx="143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Raleway" pitchFamily="2" charset="0"/>
              </a:rPr>
              <a:t>1. Создание устройств</a:t>
            </a:r>
          </a:p>
          <a:p>
            <a:r>
              <a:rPr lang="ru-RU" sz="800" dirty="0">
                <a:latin typeface="Raleway" pitchFamily="2" charset="0"/>
              </a:rPr>
              <a:t>2. Продажа устройств</a:t>
            </a:r>
          </a:p>
          <a:p>
            <a:r>
              <a:rPr lang="ru-RU" sz="800" dirty="0">
                <a:latin typeface="Raleway" pitchFamily="2" charset="0"/>
              </a:rPr>
              <a:t>3. Замена устройств</a:t>
            </a:r>
          </a:p>
          <a:p>
            <a:r>
              <a:rPr lang="ru-RU" sz="800" dirty="0">
                <a:latin typeface="Raleway" pitchFamily="2" charset="0"/>
              </a:rPr>
              <a:t>4. Разработка подобных устройств</a:t>
            </a:r>
          </a:p>
          <a:p>
            <a:endParaRPr lang="ru-RU" sz="800" dirty="0">
              <a:latin typeface="Raleway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19718-7076-6411-6440-FD7383C1D3E5}"/>
              </a:ext>
            </a:extLst>
          </p:cNvPr>
          <p:cNvSpPr txBox="1"/>
          <p:nvPr/>
        </p:nvSpPr>
        <p:spPr>
          <a:xfrm>
            <a:off x="2255249" y="2704633"/>
            <a:ext cx="1181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Raleway" pitchFamily="2" charset="0"/>
              </a:rPr>
              <a:t>Человеческие (10 человек)</a:t>
            </a:r>
          </a:p>
          <a:p>
            <a:r>
              <a:rPr lang="ru-RU" sz="800" dirty="0">
                <a:latin typeface="Raleway" pitchFamily="2" charset="0"/>
              </a:rPr>
              <a:t>Интеллектуальные ресурсы (патент)</a:t>
            </a:r>
          </a:p>
          <a:p>
            <a:r>
              <a:rPr lang="ru-RU" sz="800" dirty="0">
                <a:latin typeface="Raleway" pitchFamily="2" charset="0"/>
              </a:rPr>
              <a:t>Финансы (10 млн. рублей на создание серийного образца)</a:t>
            </a:r>
          </a:p>
          <a:p>
            <a:endParaRPr lang="ru-RU" sz="800" dirty="0">
              <a:latin typeface="Raleway" pitchFamily="2" charset="0"/>
            </a:endParaRPr>
          </a:p>
          <a:p>
            <a:endParaRPr lang="ru-RU" sz="800" dirty="0">
              <a:latin typeface="Raleway" pitchFamily="2" charset="0"/>
            </a:endParaRPr>
          </a:p>
          <a:p>
            <a:endParaRPr lang="ru-RU" sz="800" dirty="0">
              <a:latin typeface="Raleway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162F2-E064-C5A1-EFF0-E1A7638B1FB6}"/>
              </a:ext>
            </a:extLst>
          </p:cNvPr>
          <p:cNvSpPr txBox="1"/>
          <p:nvPr/>
        </p:nvSpPr>
        <p:spPr>
          <a:xfrm>
            <a:off x="3694175" y="1264903"/>
            <a:ext cx="1481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aleway" pitchFamily="2" charset="0"/>
              </a:rPr>
              <a:t>Мы продаем инновационный продукт, который </a:t>
            </a:r>
          </a:p>
          <a:p>
            <a:r>
              <a:rPr lang="ru-RU" sz="1000" dirty="0">
                <a:latin typeface="Raleway" pitchFamily="2" charset="0"/>
              </a:rPr>
              <a:t>1. Поможет вернуться к активной жизни и пройти курс реабилитации быстрее</a:t>
            </a:r>
          </a:p>
          <a:p>
            <a:r>
              <a:rPr lang="ru-RU" sz="1000" dirty="0">
                <a:latin typeface="Raleway" pitchFamily="2" charset="0"/>
              </a:rPr>
              <a:t>2. Снизит риск повторного хирургического вмешательства</a:t>
            </a:r>
          </a:p>
          <a:p>
            <a:r>
              <a:rPr lang="ru-RU" sz="1000" dirty="0">
                <a:latin typeface="Raleway" pitchFamily="2" charset="0"/>
              </a:rPr>
              <a:t>3. Снизит риск послеоперационных осложнений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022AF-AD7D-BAFE-A77F-C57D374318AD}"/>
              </a:ext>
            </a:extLst>
          </p:cNvPr>
          <p:cNvSpPr txBox="1"/>
          <p:nvPr/>
        </p:nvSpPr>
        <p:spPr>
          <a:xfrm>
            <a:off x="5274414" y="1264903"/>
            <a:ext cx="1721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aleway" pitchFamily="2" charset="0"/>
              </a:rPr>
              <a:t>Персонифицированный подход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03536-D788-E1F8-AC78-F8C11E2D59CC}"/>
              </a:ext>
            </a:extLst>
          </p:cNvPr>
          <p:cNvSpPr txBox="1"/>
          <p:nvPr/>
        </p:nvSpPr>
        <p:spPr>
          <a:xfrm>
            <a:off x="5290822" y="2676918"/>
            <a:ext cx="148102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Raleway" pitchFamily="2" charset="0"/>
              </a:rPr>
              <a:t>Взаимодействия врач/пациент</a:t>
            </a:r>
          </a:p>
          <a:p>
            <a:r>
              <a:rPr lang="ru-RU" sz="1050" dirty="0">
                <a:latin typeface="Raleway" pitchFamily="2" charset="0"/>
              </a:rPr>
              <a:t>Медицинские форумы</a:t>
            </a:r>
          </a:p>
          <a:p>
            <a:r>
              <a:rPr lang="ru-RU" sz="1050" dirty="0">
                <a:latin typeface="Raleway" pitchFamily="2" charset="0"/>
              </a:rPr>
              <a:t>Госзакупки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516DD-1CFC-886D-FD0F-ACD1D28F4E59}"/>
              </a:ext>
            </a:extLst>
          </p:cNvPr>
          <p:cNvSpPr txBox="1"/>
          <p:nvPr/>
        </p:nvSpPr>
        <p:spPr>
          <a:xfrm>
            <a:off x="6995608" y="1264903"/>
            <a:ext cx="1384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Raleway" pitchFamily="2" charset="0"/>
              </a:rPr>
              <a:t>Пациенты с травмами или жалобами на связочный аппарат, которым рекомендовано оперативное лечение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F3A948-680F-7EB0-6233-FC2D2363839E}"/>
              </a:ext>
            </a:extLst>
          </p:cNvPr>
          <p:cNvSpPr txBox="1"/>
          <p:nvPr/>
        </p:nvSpPr>
        <p:spPr>
          <a:xfrm>
            <a:off x="488941" y="4130982"/>
            <a:ext cx="39958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aleway" pitchFamily="2" charset="0"/>
              </a:rPr>
              <a:t>1. Создание функционального прототипа составит 1 млн. рублей </a:t>
            </a:r>
          </a:p>
          <a:p>
            <a:r>
              <a:rPr lang="ru-RU" sz="1000" dirty="0">
                <a:latin typeface="Raleway" pitchFamily="2" charset="0"/>
              </a:rPr>
              <a:t>2. Создание предсерийного образца составит около 5 млн. рублей </a:t>
            </a:r>
          </a:p>
          <a:p>
            <a:r>
              <a:rPr lang="ru-RU" sz="1000" dirty="0">
                <a:latin typeface="Raleway" pitchFamily="2" charset="0"/>
              </a:rPr>
              <a:t>3. Создание серийного образца составит 10 млн. рублей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03A83E-1D2D-EE33-BBDB-923A55F465B5}"/>
              </a:ext>
            </a:extLst>
          </p:cNvPr>
          <p:cNvSpPr txBox="1"/>
          <p:nvPr/>
        </p:nvSpPr>
        <p:spPr>
          <a:xfrm>
            <a:off x="4572000" y="4246399"/>
            <a:ext cx="3890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Raleway" pitchFamily="2" charset="0"/>
              </a:rPr>
              <a:t>Продажа устройства </a:t>
            </a:r>
          </a:p>
          <a:p>
            <a:r>
              <a:rPr lang="ru-RU" sz="1050" dirty="0">
                <a:latin typeface="Raleway" pitchFamily="2" charset="0"/>
              </a:rPr>
              <a:t>Каждое устройство приносит около 10 000 рублей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/>
          <p:nvPr/>
        </p:nvSpPr>
        <p:spPr>
          <a:xfrm>
            <a:off x="-5084" y="4774004"/>
            <a:ext cx="406800" cy="3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-5081" y="4889325"/>
            <a:ext cx="406800" cy="1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488944" y="273366"/>
            <a:ext cx="2559056" cy="5673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 txBox="1">
            <a:spLocks noGrp="1"/>
          </p:cNvSpPr>
          <p:nvPr>
            <p:ph type="title"/>
          </p:nvPr>
        </p:nvSpPr>
        <p:spPr>
          <a:xfrm>
            <a:off x="488944" y="261103"/>
            <a:ext cx="4655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300" tIns="58300" rIns="58300" bIns="583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ru" sz="3000" dirty="0">
                <a:solidFill>
                  <a:schemeClr val="lt1"/>
                </a:solidFill>
              </a:rPr>
              <a:t>РЫНОК, руб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284" name="Google Shape;284;p9"/>
          <p:cNvSpPr/>
          <p:nvPr/>
        </p:nvSpPr>
        <p:spPr>
          <a:xfrm>
            <a:off x="8788235" y="0"/>
            <a:ext cx="354900" cy="20886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F17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8788179" y="4333388"/>
            <a:ext cx="354900" cy="822000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8788179" y="2088579"/>
            <a:ext cx="354900" cy="1159500"/>
          </a:xfrm>
          <a:prstGeom prst="rect">
            <a:avLst/>
          </a:prstGeom>
          <a:solidFill>
            <a:srgbClr val="8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8788179" y="3248117"/>
            <a:ext cx="354900" cy="1085100"/>
          </a:xfrm>
          <a:prstGeom prst="rect">
            <a:avLst/>
          </a:prstGeom>
          <a:solidFill>
            <a:srgbClr val="ADDAE3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493D"/>
              </a:buClr>
              <a:buSzPts val="1300"/>
              <a:buFont typeface="Helvetica Neue"/>
              <a:buNone/>
            </a:pPr>
            <a:endParaRPr sz="1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F9513FC-1833-BED9-6144-E00C07778D1F}"/>
              </a:ext>
            </a:extLst>
          </p:cNvPr>
          <p:cNvSpPr/>
          <p:nvPr/>
        </p:nvSpPr>
        <p:spPr>
          <a:xfrm>
            <a:off x="269270" y="1267574"/>
            <a:ext cx="3574975" cy="353133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" name="Google Shape;172;p31">
            <a:extLst>
              <a:ext uri="{FF2B5EF4-FFF2-40B4-BE49-F238E27FC236}">
                <a16:creationId xmlns:a16="http://schemas.microsoft.com/office/drawing/2014/main" id="{8B0292A8-3B6B-F4DE-F580-73B80F76ECD2}"/>
              </a:ext>
            </a:extLst>
          </p:cNvPr>
          <p:cNvSpPr/>
          <p:nvPr/>
        </p:nvSpPr>
        <p:spPr>
          <a:xfrm>
            <a:off x="5299757" y="993815"/>
            <a:ext cx="2681698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Total Available Market (рынок РФ)</a:t>
            </a:r>
            <a:endParaRPr sz="1100" dirty="0"/>
          </a:p>
        </p:txBody>
      </p:sp>
      <p:sp>
        <p:nvSpPr>
          <p:cNvPr id="6" name="Google Shape;173;p31">
            <a:extLst>
              <a:ext uri="{FF2B5EF4-FFF2-40B4-BE49-F238E27FC236}">
                <a16:creationId xmlns:a16="http://schemas.microsoft.com/office/drawing/2014/main" id="{18575AE7-3EA9-617A-B100-D5C1E59B57B9}"/>
              </a:ext>
            </a:extLst>
          </p:cNvPr>
          <p:cNvSpPr/>
          <p:nvPr/>
        </p:nvSpPr>
        <p:spPr>
          <a:xfrm>
            <a:off x="4829436" y="993815"/>
            <a:ext cx="470321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TAM</a:t>
            </a:r>
            <a:endParaRPr sz="1100" dirty="0"/>
          </a:p>
        </p:txBody>
      </p:sp>
      <p:sp>
        <p:nvSpPr>
          <p:cNvPr id="7" name="Google Shape;175;p31">
            <a:extLst>
              <a:ext uri="{FF2B5EF4-FFF2-40B4-BE49-F238E27FC236}">
                <a16:creationId xmlns:a16="http://schemas.microsoft.com/office/drawing/2014/main" id="{EB27DE98-AB42-E0FF-11E5-CB2F9E2DB599}"/>
              </a:ext>
            </a:extLst>
          </p:cNvPr>
          <p:cNvSpPr/>
          <p:nvPr/>
        </p:nvSpPr>
        <p:spPr>
          <a:xfrm>
            <a:off x="5299756" y="1355176"/>
            <a:ext cx="3574975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Serviceable Available Market (рынок Сам. </a:t>
            </a:r>
            <a:r>
              <a:rPr lang="ru-RU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О</a:t>
            </a:r>
            <a:r>
              <a:rPr lang="ru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бл.)</a:t>
            </a:r>
            <a:endParaRPr sz="1100" dirty="0"/>
          </a:p>
        </p:txBody>
      </p:sp>
      <p:sp>
        <p:nvSpPr>
          <p:cNvPr id="8" name="Google Shape;176;p31">
            <a:extLst>
              <a:ext uri="{FF2B5EF4-FFF2-40B4-BE49-F238E27FC236}">
                <a16:creationId xmlns:a16="http://schemas.microsoft.com/office/drawing/2014/main" id="{F05AFA18-FE33-7A46-8D30-0FE080B06A3D}"/>
              </a:ext>
            </a:extLst>
          </p:cNvPr>
          <p:cNvSpPr/>
          <p:nvPr/>
        </p:nvSpPr>
        <p:spPr>
          <a:xfrm>
            <a:off x="4830638" y="1355177"/>
            <a:ext cx="469119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SAM</a:t>
            </a:r>
            <a:endParaRPr sz="1100" dirty="0"/>
          </a:p>
        </p:txBody>
      </p:sp>
      <p:sp>
        <p:nvSpPr>
          <p:cNvPr id="9" name="Google Shape;178;p31">
            <a:extLst>
              <a:ext uri="{FF2B5EF4-FFF2-40B4-BE49-F238E27FC236}">
                <a16:creationId xmlns:a16="http://schemas.microsoft.com/office/drawing/2014/main" id="{0460F6E1-D4C4-DE63-EE1F-7BA863532B22}"/>
              </a:ext>
            </a:extLst>
          </p:cNvPr>
          <p:cNvSpPr/>
          <p:nvPr/>
        </p:nvSpPr>
        <p:spPr>
          <a:xfrm>
            <a:off x="5308635" y="1736188"/>
            <a:ext cx="2335015" cy="40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Serviceable Obtainable Market (рынок Клиник СамГМУ)</a:t>
            </a:r>
            <a:endParaRPr sz="12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ru" sz="1200" b="1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 dirty="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" name="Google Shape;179;p31">
            <a:extLst>
              <a:ext uri="{FF2B5EF4-FFF2-40B4-BE49-F238E27FC236}">
                <a16:creationId xmlns:a16="http://schemas.microsoft.com/office/drawing/2014/main" id="{CEF85CE1-55B6-E003-D9B1-A66FB7434ED9}"/>
              </a:ext>
            </a:extLst>
          </p:cNvPr>
          <p:cNvSpPr/>
          <p:nvPr/>
        </p:nvSpPr>
        <p:spPr>
          <a:xfrm>
            <a:off x="4817413" y="1736773"/>
            <a:ext cx="482344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SOM </a:t>
            </a:r>
            <a:endParaRPr sz="1200" dirty="0">
              <a:solidFill>
                <a:schemeClr val="dk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CECA349-AF33-15A0-D745-0E7CCDC18879}"/>
              </a:ext>
            </a:extLst>
          </p:cNvPr>
          <p:cNvSpPr/>
          <p:nvPr/>
        </p:nvSpPr>
        <p:spPr>
          <a:xfrm>
            <a:off x="4406316" y="994455"/>
            <a:ext cx="423120" cy="253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97E90D-6D1A-0826-39D1-766BAFFC9F25}"/>
              </a:ext>
            </a:extLst>
          </p:cNvPr>
          <p:cNvSpPr/>
          <p:nvPr/>
        </p:nvSpPr>
        <p:spPr>
          <a:xfrm>
            <a:off x="4406316" y="1355177"/>
            <a:ext cx="423120" cy="2539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9F164C-EA8D-E9C9-78A6-9290321CAC6E}"/>
              </a:ext>
            </a:extLst>
          </p:cNvPr>
          <p:cNvSpPr/>
          <p:nvPr/>
        </p:nvSpPr>
        <p:spPr>
          <a:xfrm>
            <a:off x="4404822" y="1711332"/>
            <a:ext cx="424614" cy="2793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F244F81-1CE9-889E-F385-C9F149226B67}"/>
              </a:ext>
            </a:extLst>
          </p:cNvPr>
          <p:cNvSpPr/>
          <p:nvPr/>
        </p:nvSpPr>
        <p:spPr>
          <a:xfrm>
            <a:off x="959613" y="2719773"/>
            <a:ext cx="2159173" cy="207913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E8186A5-07BA-C9A8-21F0-7BEBCF05352F}"/>
              </a:ext>
            </a:extLst>
          </p:cNvPr>
          <p:cNvSpPr/>
          <p:nvPr/>
        </p:nvSpPr>
        <p:spPr>
          <a:xfrm>
            <a:off x="1225568" y="3247064"/>
            <a:ext cx="1662381" cy="15619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A5CAE-7D31-EEA0-4A6C-7F49C26DF3E6}"/>
              </a:ext>
            </a:extLst>
          </p:cNvPr>
          <p:cNvSpPr txBox="1"/>
          <p:nvPr/>
        </p:nvSpPr>
        <p:spPr>
          <a:xfrm>
            <a:off x="4360110" y="2399346"/>
            <a:ext cx="4315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Анализ произведен на примере самой частой операции на связочный аппарат (пластика ПКС с применением одного фиксатора)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E446D9-E6B8-3215-C02B-518E15CBDC04}"/>
              </a:ext>
            </a:extLst>
          </p:cNvPr>
          <p:cNvSpPr txBox="1"/>
          <p:nvPr/>
        </p:nvSpPr>
        <p:spPr>
          <a:xfrm>
            <a:off x="1207261" y="1857746"/>
            <a:ext cx="169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1540 операций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77 000 000 руб.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0B8AFD-DD36-C2B8-EB30-98427CE88EB5}"/>
              </a:ext>
            </a:extLst>
          </p:cNvPr>
          <p:cNvSpPr txBox="1"/>
          <p:nvPr/>
        </p:nvSpPr>
        <p:spPr>
          <a:xfrm>
            <a:off x="1315126" y="2837335"/>
            <a:ext cx="148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750 операций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37 500 000 руб.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E4645B-4F1E-52AE-C19F-04A5B2D1D03B}"/>
              </a:ext>
            </a:extLst>
          </p:cNvPr>
          <p:cNvSpPr txBox="1"/>
          <p:nvPr/>
        </p:nvSpPr>
        <p:spPr>
          <a:xfrm>
            <a:off x="1337909" y="3759340"/>
            <a:ext cx="143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450 операций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22 500 000 руб.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BE256-2D40-4A0B-734D-50E94A78323C}"/>
              </a:ext>
            </a:extLst>
          </p:cNvPr>
          <p:cNvSpPr txBox="1"/>
          <p:nvPr/>
        </p:nvSpPr>
        <p:spPr>
          <a:xfrm>
            <a:off x="4360110" y="3546667"/>
            <a:ext cx="45146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350" i="1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Примечание</a:t>
            </a:r>
            <a:r>
              <a:rPr lang="en-CA" sz="1350" i="1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350" i="1" kern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350" i="1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расчете рынка не учтены ТОП-5 по видам травм: </a:t>
            </a:r>
            <a:r>
              <a:rPr lang="ru-RU" sz="1350" i="1" kern="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тенодез</a:t>
            </a:r>
            <a:r>
              <a:rPr lang="ru-RU" sz="1350" i="1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передняя и задняя крестообразная связка, реконструкция проксимальной и дистальной головок бицепса и АКС </a:t>
            </a:r>
            <a:endParaRPr lang="ru-RU" sz="1350" i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8F00FF"/>
      </a:dk1>
      <a:lt1>
        <a:srgbClr val="FFFFFF"/>
      </a:lt1>
      <a:dk2>
        <a:srgbClr val="000000"/>
      </a:dk2>
      <a:lt2>
        <a:srgbClr val="000000"/>
      </a:lt2>
      <a:accent1>
        <a:srgbClr val="FBB3C1"/>
      </a:accent1>
      <a:accent2>
        <a:srgbClr val="FCAF17"/>
      </a:accent2>
      <a:accent3>
        <a:srgbClr val="FD493D"/>
      </a:accent3>
      <a:accent4>
        <a:srgbClr val="DBE6FD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1204</Words>
  <Application>Microsoft Macintosh PowerPoint</Application>
  <PresentationFormat>Экран (16:9)</PresentationFormat>
  <Paragraphs>237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Raleway SemiBold</vt:lpstr>
      <vt:lpstr>Arial</vt:lpstr>
      <vt:lpstr>Helvetica Neue</vt:lpstr>
      <vt:lpstr>Raleway ExtraBold</vt:lpstr>
      <vt:lpstr>Raleway</vt:lpstr>
      <vt:lpstr>Century Gothic</vt:lpstr>
      <vt:lpstr>Montserrat</vt:lpstr>
      <vt:lpstr>Calibri</vt:lpstr>
      <vt:lpstr>Тема Office</vt:lpstr>
      <vt:lpstr>Simple Light</vt:lpstr>
      <vt:lpstr>Simple Light</vt:lpstr>
      <vt:lpstr>1_Simple Light</vt:lpstr>
      <vt:lpstr>Презентация PowerPoint</vt:lpstr>
      <vt:lpstr>Презентация PowerPoint</vt:lpstr>
      <vt:lpstr>ПРОБЛЕМА</vt:lpstr>
      <vt:lpstr>РЕШЕНИЕ</vt:lpstr>
      <vt:lpstr>КОНКУРЕНТЫ</vt:lpstr>
      <vt:lpstr>ЦЕЛЕВАЯ АУДИТОРИЯ</vt:lpstr>
      <vt:lpstr>ЦЕННОСТЬ, ЦЕННОСТНОЕ ПРЕДЛОЖЕНИЕ</vt:lpstr>
      <vt:lpstr>БИЗНЕС-МОДЕЛЬ</vt:lpstr>
      <vt:lpstr>РЫНОК, руб</vt:lpstr>
      <vt:lpstr>ФИНАНСОВАЯ-МОДЕЛЬ</vt:lpstr>
      <vt:lpstr>ТЕКУЩИЕ РЕЗУЛЬТАТЫ – декабрь 2025г.</vt:lpstr>
      <vt:lpstr>ПЛАНЫ РАЗВИТИЯ И НЕОБХОДИМЫЕ РЕСУРСЫ</vt:lpstr>
      <vt:lpstr>КОМАНДА СТАРТАПА</vt:lpstr>
      <vt:lpstr>КОНТАКТЫ ЛИДЕРА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Persona</dc:creator>
  <cp:lastModifiedBy>a1230</cp:lastModifiedBy>
  <cp:revision>18</cp:revision>
  <dcterms:modified xsi:type="dcterms:W3CDTF">2025-12-08T17:36:01Z</dcterms:modified>
</cp:coreProperties>
</file>