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0" r:id="rId5"/>
    <p:sldId id="261" r:id="rId6"/>
    <p:sldId id="263" r:id="rId7"/>
    <p:sldId id="262" r:id="rId8"/>
    <p:sldId id="264" r:id="rId9"/>
    <p:sldId id="265" r:id="rId10"/>
    <p:sldId id="276" r:id="rId11"/>
    <p:sldId id="277" r:id="rId12"/>
    <p:sldId id="278" r:id="rId13"/>
    <p:sldId id="279" r:id="rId14"/>
    <p:sldId id="271" r:id="rId15"/>
    <p:sldId id="275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66FF66"/>
    <a:srgbClr val="EE00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503" autoAdjust="0"/>
  </p:normalViewPr>
  <p:slideViewPr>
    <p:cSldViewPr snapToGrid="0">
      <p:cViewPr varScale="1">
        <p:scale>
          <a:sx n="91" d="100"/>
          <a:sy n="91" d="100"/>
        </p:scale>
        <p:origin x="3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4DDDB-F618-4602-B74D-8EAF956F8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92ADD5-A619-4991-B5C6-80D06CD49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E8288F-B746-4644-A728-00D7EFE62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2D0343-EB85-497E-9241-9E382F04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2DC0E3-D69D-48B9-939A-41E785364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54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BB3DD-740B-4E1E-BA48-D8249124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E6EF39-B674-4389-AD7A-4C960CA0D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9349CD-B046-46E8-836C-AF1DC186D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E6DB26-BE2D-43D5-A5A4-8C27D3EB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72CEF7-6E8B-4DFE-ADDF-85163F74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57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089AB-3A61-421E-872E-A0A09265C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FC8F2A-B37E-433E-9184-26FC51CAF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A4F9BF-550D-438B-9BD8-8C09AEA9D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706838-93C0-49F3-9778-1E0B22777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D50C5B-9874-4005-B837-E39F8C104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459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EC0CD-B5EA-4E65-8488-7ACDF5D0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66353E-AA55-4275-AB67-EB284C9D6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99C3F8-BED0-44D4-A469-620C18BE2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5F658D-B8A4-46DC-95EB-997DDCC8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39824B-A97A-49C8-926A-5AFD8633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549721-5AEE-4638-A1A1-EAA81DD4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971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51F5D4-F40E-490E-8103-9E2EF6814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5DB6CD-C8A4-47DD-A11D-16F76F4F4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72274F-AB7E-4C11-9EBC-A5AF6E99C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F04BD6-F9BD-4C27-86B3-27E4731534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86533D-6CCC-4F89-A22C-D84B3B8A51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5C11881-445A-4151-8F38-E4967F276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6855C53-C41F-4699-BF8A-0444DB3C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3A9A48-F612-4570-A3FF-820AB66C5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675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9B91AB-65F7-4232-8CB8-CFC1B4B40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745542-998E-4733-BF56-AF8470921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9970F1-D57B-4C54-A67E-EB094E232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37892FD-00B3-4E17-B15A-CE36FAE55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0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947A41-85DE-40F0-A5AA-943E6548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011DF8-6510-4ED4-A4EB-C316C9EDE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5308F5-444E-4447-B45D-F7C7F9683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84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72F270-62BC-4BD2-9695-2CD0465D6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9B89BF-8026-45EB-AEF1-8DF3985CE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37E34C-4EB5-4EAC-8524-ECCF60541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F7891C-0C86-4ECB-9D6E-2571EB8F3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A9428E-6013-487A-910E-DF7D73A81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8C56A9-63A7-4BAC-B376-AAB3D2833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80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D0796-3C43-48D2-B8B7-08F1155A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F555CED-CCC3-4984-9251-369D7DFB8F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574262-EB8C-477D-ACA7-1B3DA974B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7CA595-00A4-4717-B226-F047D7C70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55A8EA-C242-4555-B74F-75F2454B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8B6321-1151-473F-AE59-DF05D747B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77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83B48-B645-4DF8-9573-91EB9639D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353CD4-2D61-41DA-9593-0B6C87F22A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B1C07F-F303-4554-BC09-23D256A4C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B5FA3F-C194-4D29-B5BE-B1A56CFF8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34C246-BA35-4A52-9194-B2BD340D8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636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0C638CD-0AAE-4E7F-AC3C-E8AF668EC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750730-AE6C-446C-8769-1D880AB27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F48CC6-7DEB-4FD2-81A2-8E91560A7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5934D2-9876-467E-8008-1C024B56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BBD13E-974B-4E9F-92F5-7775E03BA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745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73AC4-D0E7-4058-969D-356B619DE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D22B5E-2933-4A62-B5B0-908FAD7B7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084BB6-0981-453C-8D14-83DE9128A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7854B-76DD-4A0B-97BC-6D65BE37679B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6D88FD-7975-4CE1-8E63-5B31DEEB1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75FA7D-01A7-4ED1-8DC0-A43AD13E0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37C3C-AF45-4EAD-BFDB-C1ED566F1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27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600A4-57D6-40C5-ADA7-669C76445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1600"/>
            <a:ext cx="6038911" cy="2317458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Интерактивный сайт по программированию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4740C3-58F9-4ACD-BF89-91A101AA5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28999"/>
            <a:ext cx="6031895" cy="3429001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ru-RU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Проект студентов</a:t>
            </a:r>
            <a:br>
              <a:rPr lang="en-US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ru-RU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Передовой Инженерной Школы</a:t>
            </a:r>
            <a:br>
              <a:rPr lang="ru-RU" b="1" dirty="0">
                <a:latin typeface="Arial Black" panose="020B0A04020102020204" pitchFamily="34" charset="0"/>
                <a:cs typeface="GothicE" panose="00000400000000000000" pitchFamily="2" charset="0"/>
              </a:rPr>
            </a:br>
            <a:br>
              <a:rPr lang="ru-RU" b="1" dirty="0">
                <a:latin typeface="Arial Black" panose="020B0A04020102020204" pitchFamily="34" charset="0"/>
                <a:cs typeface="GothicE" panose="00000400000000000000" pitchFamily="2" charset="0"/>
              </a:rPr>
            </a:b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Лидер проекта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:</a:t>
            </a:r>
            <a:br>
              <a:rPr lang="ru-RU" sz="1600" b="1" dirty="0">
                <a:latin typeface="Arial Black" panose="020B0A04020102020204" pitchFamily="34" charset="0"/>
                <a:cs typeface="GothicE" panose="00000400000000000000" pitchFamily="2" charset="0"/>
              </a:rPr>
            </a:b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Кузнецов Севастьян 0482-08</a:t>
            </a:r>
            <a:b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Telegram: @MrXylio</a:t>
            </a:r>
            <a:b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Телефон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: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+7 900 998-86-54</a:t>
            </a:r>
          </a:p>
          <a:p>
            <a:pPr algn="l">
              <a:lnSpc>
                <a:spcPct val="110000"/>
              </a:lnSpc>
            </a:pP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Другие члены команды проекта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:</a:t>
            </a:r>
            <a:b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Карпузов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 Максим 0482-05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;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Тимофеев Артём 0482-05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;</a:t>
            </a:r>
            <a:b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Михайлова Лаура 0482-06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;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Никитин Максим 0482-08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E6D074-C0BF-4E82-86B9-E974A1754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012" y="0"/>
            <a:ext cx="6149988" cy="6858000"/>
          </a:xfrm>
          <a:prstGeom prst="rect">
            <a:avLst/>
          </a:prstGeom>
        </p:spPr>
      </p:pic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CB8598B9-6F25-4704-ABAC-CE5B9D8BEE4C}"/>
              </a:ext>
            </a:extLst>
          </p:cNvPr>
          <p:cNvSpPr/>
          <p:nvPr/>
        </p:nvSpPr>
        <p:spPr>
          <a:xfrm>
            <a:off x="6042012" y="11600"/>
            <a:ext cx="6149988" cy="6775094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60;p1">
            <a:extLst>
              <a:ext uri="{FF2B5EF4-FFF2-40B4-BE49-F238E27FC236}">
                <a16:creationId xmlns:a16="http://schemas.microsoft.com/office/drawing/2014/main" id="{756EE064-E286-4A04-943B-F6B0C4647D3B}"/>
              </a:ext>
            </a:extLst>
          </p:cNvPr>
          <p:cNvSpPr/>
          <p:nvPr/>
        </p:nvSpPr>
        <p:spPr>
          <a:xfrm>
            <a:off x="8771582" y="3215550"/>
            <a:ext cx="3411852" cy="355964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61;p1">
            <a:extLst>
              <a:ext uri="{FF2B5EF4-FFF2-40B4-BE49-F238E27FC236}">
                <a16:creationId xmlns:a16="http://schemas.microsoft.com/office/drawing/2014/main" id="{4682FA7F-6B16-4C82-82CF-87197947C0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0461" y="2330889"/>
            <a:ext cx="2808374" cy="2136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2;p1">
            <a:extLst>
              <a:ext uri="{FF2B5EF4-FFF2-40B4-BE49-F238E27FC236}">
                <a16:creationId xmlns:a16="http://schemas.microsoft.com/office/drawing/2014/main" id="{C80F35CC-D9A8-4BB3-A10C-E96357F435E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02255" y="3381307"/>
            <a:ext cx="3170738" cy="303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3;p1">
            <a:extLst>
              <a:ext uri="{FF2B5EF4-FFF2-40B4-BE49-F238E27FC236}">
                <a16:creationId xmlns:a16="http://schemas.microsoft.com/office/drawing/2014/main" id="{CC765FA0-3E12-4311-95BC-F49CBF39863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71582" y="0"/>
            <a:ext cx="3421969" cy="3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4C08BF1-3945-4764-BB21-1BDC6567827A}"/>
              </a:ext>
            </a:extLst>
          </p:cNvPr>
          <p:cNvSpPr/>
          <p:nvPr/>
        </p:nvSpPr>
        <p:spPr>
          <a:xfrm>
            <a:off x="-1" y="-1"/>
            <a:ext cx="6040462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905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D6BC-8331-4DF6-90C9-19F424415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0" i="0" dirty="0"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Интерактивный сайт по программированию</a:t>
            </a:r>
            <a:endParaRPr lang="ru-RU" sz="3200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3CAB32-61CB-4AB1-8189-B885C96FC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Ø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Основные пункты: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Краткое описание проекта: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Разработка платформы для обучения программированию с акцентом на интерактивные элементы и практику.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Актуальность темы: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Рост спроса на специалистов в области программирования.</a:t>
            </a: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Необходимость доступного и качественного обучения для различных целевых групп.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Цели презентации: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Представить концепцию проекта, его задачи, целевую аудиторию и предполагаемые преимущества.</a:t>
            </a: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Обсудить планы по реализации и дальнейшему развитию проекта.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Мотивация к работе над проектом</a:t>
            </a: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"Согласно исследованиям, 70% людей, обучающихся программированию, предпочли бы интерактивный подход."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38655D7-CCBC-4E5F-A0BD-60BC76A4FD6B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5A6CF9-65B7-499A-99A8-BF161B3F19EE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 descr="Закрыть со сплошной заливкой">
            <a:extLst>
              <a:ext uri="{FF2B5EF4-FFF2-40B4-BE49-F238E27FC236}">
                <a16:creationId xmlns:a16="http://schemas.microsoft.com/office/drawing/2014/main" id="{FF890A81-4D2E-4FBB-A7A8-EF49C6F81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38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5423E-A7E4-4B73-9C4C-16CC83389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0" i="0" dirty="0"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Актуальные проблемы в обучении программированию</a:t>
            </a:r>
            <a:endParaRPr lang="ru-RU" sz="3200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5CC092-F58F-4496-AF32-A903B9B89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Ø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Основные проблемы: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Нехватка качественных ресурсов: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Большое количество доступных материалов, но мало качественных и структурированных ресурсов, которые по-настоящему обучают.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Сложность поиска материалов по уровням подготовки: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Пользователи испытывают трудности в нахождении обучающих материалов, соответствующих их уровню знаний (начинающие, средний, продвинутый).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Отсутствие интерактивных платформ: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Многие доступные ресурсы являются статичными и не предоставляют возможности для практического применения знаний в интерактивном формате.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Мотивация и вовлеченность: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Высокий уровень заброшенности курсов из-за недостатка мотивации и поддержки со стороны сообщества, а также отсутствия интересных форматов взаимодействия.</a:t>
            </a:r>
          </a:p>
          <a:p>
            <a:pPr marL="0" indent="0" algn="l">
              <a:buNone/>
            </a:pPr>
            <a:endParaRPr lang="ru-RU" b="0" i="0" dirty="0">
              <a:effectLst/>
              <a:latin typeface="D-DINExp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B4358F-5035-4A2C-A447-1E6DA1733079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904408-E728-4A8F-8388-B43FFA6FB465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Закрыть со сплошной заливкой">
            <a:extLst>
              <a:ext uri="{FF2B5EF4-FFF2-40B4-BE49-F238E27FC236}">
                <a16:creationId xmlns:a16="http://schemas.microsoft.com/office/drawing/2014/main" id="{BB04CA15-6683-43E9-9557-960D84C7F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87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5423E-A7E4-4B73-9C4C-16CC83389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Решение а</a:t>
            </a:r>
            <a:r>
              <a:rPr lang="ru-RU" sz="3200" b="0" i="0" dirty="0"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ктуальных проблем в обучении программированию</a:t>
            </a:r>
            <a:endParaRPr lang="ru-RU" sz="3200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5CC092-F58F-4496-AF32-A903B9B89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Ø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Решение проблем: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Качественные ресурсы:</a:t>
            </a:r>
          </a:p>
          <a:p>
            <a:pPr marL="457200" lvl="1" indent="0">
              <a:buNone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Создание интерактивного сайта, который предлагает курсы и материалы, прошедшие тщательную проверку, обеспечивая высокий уровень качества и структурированности.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Упрощенный поиск материалов:</a:t>
            </a:r>
          </a:p>
          <a:p>
            <a:pPr marL="457200" lvl="1" indent="0">
              <a:buNone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Разработка удобной системы навигации, позволяющей пользователям легко находить материалы в соответствии с их уровнем подготовки (начинающий, средний, продвинутый) с помощью фильтров и рекомендаций.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Интерактивные платформы:</a:t>
            </a:r>
          </a:p>
          <a:p>
            <a:pPr marL="457200" lvl="1" indent="0">
              <a:buNone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Внедрение интерактивных форматов обучения, включая задания, </a:t>
            </a:r>
            <a:r>
              <a:rPr lang="ru-RU" sz="1600" b="1" i="0" dirty="0" err="1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квизы</a:t>
            </a: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 и практические проекты, позволяющих пользователям применять полученные знания на практике.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Мотивация и вовлеченность:</a:t>
            </a:r>
          </a:p>
          <a:p>
            <a:pPr marL="457200" lvl="1" indent="0">
              <a:buNone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Создание сообщества, где участники могут взаимодействовать друг с другом, получать поддержку и делиться успехами, а также различные форматы взаимодействия, включая геймификацию и </a:t>
            </a:r>
            <a:r>
              <a:rPr lang="ru-RU" sz="1600" b="1" i="0" dirty="0" err="1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челленджи</a:t>
            </a: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.</a:t>
            </a:r>
            <a:endParaRPr lang="ru-RU" sz="1600" b="0" i="0" dirty="0">
              <a:effectLst/>
              <a:latin typeface="D-DINExp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B4358F-5035-4A2C-A447-1E6DA1733079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904408-E728-4A8F-8388-B43FFA6FB465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Закрыть со сплошной заливкой">
            <a:extLst>
              <a:ext uri="{FF2B5EF4-FFF2-40B4-BE49-F238E27FC236}">
                <a16:creationId xmlns:a16="http://schemas.microsoft.com/office/drawing/2014/main" id="{BB04CA15-6683-43E9-9557-960D84C7F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22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3B774-E145-46CB-9164-459CC80A5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0" i="0" dirty="0"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Определение целевой аудитории интерактивного сайта по программированию</a:t>
            </a:r>
            <a:endParaRPr lang="ru-RU" sz="3200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3EAF19-7393-4E13-9B35-1C8A6A8F8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Ø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Основные группы целевой аудитории:</a:t>
            </a:r>
          </a:p>
          <a:p>
            <a:pPr algn="l">
              <a:buFont typeface="+mj-lt"/>
              <a:buAutoNum type="arabicPeriod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Студенты и школьники: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Молодые люди, желающие освоить программирование как часть образовательной программы или для будущей карьеры.</a:t>
            </a:r>
          </a:p>
          <a:p>
            <a:pPr algn="l">
              <a:buFont typeface="+mj-lt"/>
              <a:buAutoNum type="arabicPeriod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Начинающие программисты: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Люди, которые только начинают свой путь в программировании и ищут ресурсы для обучения языкам (Python, Java, JavaScript и др.).</a:t>
            </a:r>
          </a:p>
          <a:p>
            <a:pPr algn="l">
              <a:buFont typeface="+mj-lt"/>
              <a:buAutoNum type="arabicPeriod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Работающие профессионалы: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Специалисты в других областях, стремящиеся сменить карьеру или дополнить свои навыки в IT.</a:t>
            </a:r>
          </a:p>
          <a:p>
            <a:pPr algn="l">
              <a:buFont typeface="+mj-lt"/>
              <a:buAutoNum type="arabicPeriod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Дети и подростки: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457200" lvl="1" indent="0" algn="l">
              <a:buNone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Подрастающее поколение, интересующееся технологиями и стремящееся изучать программирование в игровой форме.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39B2EB8-5814-4F75-98CC-EF122A9A7D3F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1B983E0-E7D5-4BC2-90E6-6262F31BDD06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Закрыть со сплошной заливкой">
            <a:extLst>
              <a:ext uri="{FF2B5EF4-FFF2-40B4-BE49-F238E27FC236}">
                <a16:creationId xmlns:a16="http://schemas.microsoft.com/office/drawing/2014/main" id="{34653D5F-9248-477F-B5E3-3132A196A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768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779029-3A60-4D77-ACA1-12C8EDCB2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836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0" i="0" dirty="0"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Анализ конкуренции в сфере онлайн-обучения программированию</a:t>
            </a:r>
            <a:endParaRPr lang="ru-RU" sz="3200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3B93EE-6351-4A60-A8B0-75FA8DDA0E14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F48FB0-8497-4346-9723-C96911B7E2BA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 descr="Закрыть со сплошной заливкой">
            <a:extLst>
              <a:ext uri="{FF2B5EF4-FFF2-40B4-BE49-F238E27FC236}">
                <a16:creationId xmlns:a16="http://schemas.microsoft.com/office/drawing/2014/main" id="{FDFE5C4A-BF1F-45EE-8D45-6205EBDE9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1D685029-E3E8-46B2-84C6-E0852EC6BC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324464"/>
              </p:ext>
            </p:extLst>
          </p:nvPr>
        </p:nvGraphicFramePr>
        <p:xfrm>
          <a:off x="0" y="1769402"/>
          <a:ext cx="12192000" cy="5088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0863">
                  <a:extLst>
                    <a:ext uri="{9D8B030D-6E8A-4147-A177-3AD203B41FA5}">
                      <a16:colId xmlns:a16="http://schemas.microsoft.com/office/drawing/2014/main" val="4114149571"/>
                    </a:ext>
                  </a:extLst>
                </a:gridCol>
                <a:gridCol w="3338819">
                  <a:extLst>
                    <a:ext uri="{9D8B030D-6E8A-4147-A177-3AD203B41FA5}">
                      <a16:colId xmlns:a16="http://schemas.microsoft.com/office/drawing/2014/main" val="3970643438"/>
                    </a:ext>
                  </a:extLst>
                </a:gridCol>
                <a:gridCol w="2676088">
                  <a:extLst>
                    <a:ext uri="{9D8B030D-6E8A-4147-A177-3AD203B41FA5}">
                      <a16:colId xmlns:a16="http://schemas.microsoft.com/office/drawing/2014/main" val="3038248301"/>
                    </a:ext>
                  </a:extLst>
                </a:gridCol>
                <a:gridCol w="3786230">
                  <a:extLst>
                    <a:ext uri="{9D8B030D-6E8A-4147-A177-3AD203B41FA5}">
                      <a16:colId xmlns:a16="http://schemas.microsoft.com/office/drawing/2014/main" val="564827411"/>
                    </a:ext>
                  </a:extLst>
                </a:gridCol>
              </a:tblGrid>
              <a:tr h="312622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Название конкурента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Преимущества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scadia Mono SemiBold" panose="020B0609020000020004" pitchFamily="49" charset="0"/>
                          <a:cs typeface="Cascadia Mono SemiBold" panose="020B0609020000020004" pitchFamily="49" charset="0"/>
                        </a:rPr>
                        <a:t>Недостатки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Преимущества нашего проекта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709211"/>
                  </a:ext>
                </a:extLst>
              </a:tr>
              <a:tr h="750290">
                <a:tc rowSpan="4">
                  <a:txBody>
                    <a:bodyPr/>
                    <a:lstStyle/>
                    <a:p>
                      <a:r>
                        <a:rPr lang="en-US" sz="1600" b="1" i="0" u="none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Coursera</a:t>
                      </a:r>
                      <a:endParaRPr lang="ru-RU" sz="1600" b="1" u="none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Высококачественные курсы от университетов и ведущих компаний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Порой высокая стоимость курсов и сертификатов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Более выгодные курсы с доступными сертификатами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484383"/>
                  </a:ext>
                </a:extLst>
              </a:tr>
              <a:tr h="750290">
                <a:tc vMerge="1">
                  <a:txBody>
                    <a:bodyPr/>
                    <a:lstStyle/>
                    <a:p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Возможность получения университетского сертификата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Ограниченные внеклассные занятия и взаимодействие с преподавателями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Возможность прямого общения с менторами и практическое обучение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522957"/>
                  </a:ext>
                </a:extLst>
              </a:tr>
              <a:tr h="750290">
                <a:tc vMerge="1">
                  <a:txBody>
                    <a:bodyPr/>
                    <a:lstStyle/>
                    <a:p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Хорошая система оценки и экзаменов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Некоторые курсы требуют длительных сроков для завершения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Гибкость в планировании и настройке обучения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693120"/>
                  </a:ext>
                </a:extLst>
              </a:tr>
              <a:tr h="666388">
                <a:tc vMerge="1">
                  <a:txBody>
                    <a:bodyPr/>
                    <a:lstStyle/>
                    <a:p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Доступ к материалам даже после окончания курсов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Мало возможностей для получения быстрого результата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Быстрые модули и возможность получения результатов сразу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083231"/>
                  </a:ext>
                </a:extLst>
              </a:tr>
              <a:tr h="576972">
                <a:tc rowSpan="3">
                  <a:txBody>
                    <a:bodyPr/>
                    <a:lstStyle/>
                    <a:p>
                      <a:r>
                        <a:rPr lang="en-US" sz="1600" b="1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GeekBrains</a:t>
                      </a:r>
                      <a:endParaRPr lang="ru-RU" sz="16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Широкий курс по актуальным темам и технологии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Долгие курсы, могут занимать много времени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Короткие модули и возможность гибкого планирования курсов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597658"/>
                  </a:ext>
                </a:extLst>
              </a:tr>
              <a:tr h="750290">
                <a:tc vMerge="1">
                  <a:txBody>
                    <a:bodyPr/>
                    <a:lstStyle/>
                    <a:p>
                      <a:endParaRPr lang="ru-RU" sz="120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Сильный акцент на практические задания и портфолио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Отсутствие персонализации в обучении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Персонализированная программа обучения с учетом интересов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485402"/>
                  </a:ext>
                </a:extLst>
              </a:tr>
              <a:tr h="531455">
                <a:tc vMerge="1">
                  <a:txBody>
                    <a:bodyPr/>
                    <a:lstStyle/>
                    <a:p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Поддержка менторов и сообщества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Высокая стоимость некоторых курсов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Более доступные цены и качественная поддержка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284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433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6D633D-4643-4416-8911-77F682CD8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0" i="0" dirty="0"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Анализ конкуренции в сфере онлайн-обучения программированию</a:t>
            </a:r>
            <a:endParaRPr lang="ru-RU" sz="3200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C285D1-FC09-435D-A097-B5B63369976E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66EA4BA-3929-4C0A-BBF9-B06FF602F3AB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 descr="Закрыть со сплошной заливкой">
            <a:extLst>
              <a:ext uri="{FF2B5EF4-FFF2-40B4-BE49-F238E27FC236}">
                <a16:creationId xmlns:a16="http://schemas.microsoft.com/office/drawing/2014/main" id="{3605D47E-AD09-4D98-BA08-A2ACA8A72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43946DC9-C25E-4BAA-9658-2D879182D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991774"/>
              </p:ext>
            </p:extLst>
          </p:nvPr>
        </p:nvGraphicFramePr>
        <p:xfrm>
          <a:off x="-1" y="1776259"/>
          <a:ext cx="12192000" cy="5081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0863">
                  <a:extLst>
                    <a:ext uri="{9D8B030D-6E8A-4147-A177-3AD203B41FA5}">
                      <a16:colId xmlns:a16="http://schemas.microsoft.com/office/drawing/2014/main" val="2801393483"/>
                    </a:ext>
                  </a:extLst>
                </a:gridCol>
                <a:gridCol w="3338819">
                  <a:extLst>
                    <a:ext uri="{9D8B030D-6E8A-4147-A177-3AD203B41FA5}">
                      <a16:colId xmlns:a16="http://schemas.microsoft.com/office/drawing/2014/main" val="1646671048"/>
                    </a:ext>
                  </a:extLst>
                </a:gridCol>
                <a:gridCol w="2676088">
                  <a:extLst>
                    <a:ext uri="{9D8B030D-6E8A-4147-A177-3AD203B41FA5}">
                      <a16:colId xmlns:a16="http://schemas.microsoft.com/office/drawing/2014/main" val="193649410"/>
                    </a:ext>
                  </a:extLst>
                </a:gridCol>
                <a:gridCol w="3786230">
                  <a:extLst>
                    <a:ext uri="{9D8B030D-6E8A-4147-A177-3AD203B41FA5}">
                      <a16:colId xmlns:a16="http://schemas.microsoft.com/office/drawing/2014/main" val="1732189719"/>
                    </a:ext>
                  </a:extLst>
                </a:gridCol>
              </a:tblGrid>
              <a:tr h="297179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Название конкурента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Преимущества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scadia Mono SemiBold" panose="020B0609020000020004" pitchFamily="49" charset="0"/>
                          <a:cs typeface="Cascadia Mono SemiBold" panose="020B0609020000020004" pitchFamily="49" charset="0"/>
                        </a:rPr>
                        <a:t>Недостатки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Преимущества нашего проекта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03171"/>
                  </a:ext>
                </a:extLst>
              </a:tr>
              <a:tr h="713227">
                <a:tc rowSpan="4">
                  <a:txBody>
                    <a:bodyPr/>
                    <a:lstStyle/>
                    <a:p>
                      <a:r>
                        <a:rPr lang="en-US" sz="1600" b="1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Codecademy</a:t>
                      </a:r>
                      <a:endParaRPr lang="ru-RU" sz="16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Широкий выбор интерактивных курсов по различным языкам программирования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Платный контент недоступен для всех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Доступная ценовая политика для начинающих программистов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329715"/>
                  </a:ext>
                </a:extLst>
              </a:tr>
              <a:tr h="713227">
                <a:tc vMerge="1">
                  <a:txBody>
                    <a:bodyPr/>
                    <a:lstStyle/>
                    <a:p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Удобный и интуитивно понятный интерфейс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Ограниченные возможности для более опытных пользователей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Программы, которые адаптируются к уровню знаний пользователя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79064"/>
                  </a:ext>
                </a:extLst>
              </a:tr>
              <a:tr h="713227">
                <a:tc vMerge="1">
                  <a:txBody>
                    <a:bodyPr/>
                    <a:lstStyle/>
                    <a:p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Интерактивные задания и обратная связь по коду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Недостаточное внимание к теоретическим аспектам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Баланс между теорией и практикой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596412"/>
                  </a:ext>
                </a:extLst>
              </a:tr>
              <a:tr h="505202">
                <a:tc vMerge="1">
                  <a:txBody>
                    <a:bodyPr/>
                    <a:lstStyle/>
                    <a:p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Сообщество для обсуждения и получения помощи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Некоторые курсы могут быть слишком базовыми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Обширное сообщество экспертов для получения советов и рекомендаций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684308"/>
                  </a:ext>
                </a:extLst>
              </a:tr>
              <a:tr h="713227">
                <a:tc rowSpan="3">
                  <a:txBody>
                    <a:bodyPr/>
                    <a:lstStyle/>
                    <a:p>
                      <a:r>
                        <a:rPr lang="en-US" sz="1600" b="1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SoloLearn</a:t>
                      </a:r>
                      <a:endParaRPr lang="ru-RU" sz="16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Бесплатное изучение основ программирования с мобильного телефона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Меньше углубленного контента и курсов для профессионалов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Сильный фокус на практических проектах и задачах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845205"/>
                  </a:ext>
                </a:extLst>
              </a:tr>
              <a:tr h="505202">
                <a:tc vMerge="1">
                  <a:txBody>
                    <a:bodyPr/>
                    <a:lstStyle/>
                    <a:p>
                      <a:endParaRPr lang="ru-RU" sz="120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Активное сообщество для обмена знаниями и опытом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Невозможность проходить более сложные курсы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Удобный интерфейс и доступность на всех устройствах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331252"/>
                  </a:ext>
                </a:extLst>
              </a:tr>
              <a:tr h="921252">
                <a:tc vMerge="1">
                  <a:txBody>
                    <a:bodyPr/>
                    <a:lstStyle/>
                    <a:p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Интерактивная система кодирования с немедленной обратной связью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Не всегда достаточно материалов для глубокого понимания темы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Модули, которые просты для понимания и позволяют начать с нуля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82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478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6685DC-B200-4BE3-914E-C4E9E36F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0" i="0" dirty="0"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Оценка стоимости разработки и запуска интерактивного сайта для обучения программированию</a:t>
            </a:r>
            <a:endParaRPr lang="ru-RU" sz="3200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54A3E1-97E6-49C8-84C4-F10B1DF9C9CC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839AC7B-7E84-4F1E-A120-5D9147C746D8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 descr="Закрыть со сплошной заливкой">
            <a:extLst>
              <a:ext uri="{FF2B5EF4-FFF2-40B4-BE49-F238E27FC236}">
                <a16:creationId xmlns:a16="http://schemas.microsoft.com/office/drawing/2014/main" id="{33EE0D6C-8D20-441C-A7FB-8C5AC4CCF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CBE6B6C-25A0-4525-B02B-160DE43BF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162341"/>
              </p:ext>
            </p:extLst>
          </p:nvPr>
        </p:nvGraphicFramePr>
        <p:xfrm>
          <a:off x="0" y="1776260"/>
          <a:ext cx="12192000" cy="5081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785">
                  <a:extLst>
                    <a:ext uri="{9D8B030D-6E8A-4147-A177-3AD203B41FA5}">
                      <a16:colId xmlns:a16="http://schemas.microsoft.com/office/drawing/2014/main" val="3507737133"/>
                    </a:ext>
                  </a:extLst>
                </a:gridCol>
                <a:gridCol w="4842731">
                  <a:extLst>
                    <a:ext uri="{9D8B030D-6E8A-4147-A177-3AD203B41FA5}">
                      <a16:colId xmlns:a16="http://schemas.microsoft.com/office/drawing/2014/main" val="3659538695"/>
                    </a:ext>
                  </a:extLst>
                </a:gridCol>
                <a:gridCol w="3881484">
                  <a:extLst>
                    <a:ext uri="{9D8B030D-6E8A-4147-A177-3AD203B41FA5}">
                      <a16:colId xmlns:a16="http://schemas.microsoft.com/office/drawing/2014/main" val="1499344337"/>
                    </a:ext>
                  </a:extLst>
                </a:gridCol>
              </a:tblGrid>
              <a:tr h="358978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Этап разработки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Описание этапа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Примерная стоимость (руб.)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700473"/>
                  </a:ext>
                </a:extLst>
              </a:tr>
              <a:tr h="687802"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  <a:latin typeface="Cascadia Mono SemiBold" panose="020B0609020000020004" pitchFamily="49" charset="0"/>
                          <a:cs typeface="Cascadia Mono SemiBold" panose="020B0609020000020004" pitchFamily="49" charset="0"/>
                        </a:rPr>
                        <a:t>Исследование и планирование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Анализ рынка, целевой аудитории, конкурентов и формирование концепции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30,000 - 50,000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262977"/>
                  </a:ext>
                </a:extLst>
              </a:tr>
              <a:tr h="685845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Проектирование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Cascadia Mono SemiBold" panose="020B0609020000020004" pitchFamily="49" charset="0"/>
                          <a:cs typeface="Cascadia Mono SemiBold" panose="020B0609020000020004" pitchFamily="49" charset="0"/>
                        </a:rPr>
                        <a:t>Создание UML-диаграмм, макетов пользовательского интерфейса и архитектуры сайта</a:t>
                      </a: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20,000 - 40,000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782491"/>
                  </a:ext>
                </a:extLst>
              </a:tr>
              <a:tr h="685845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Разработка контента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Cascadia Mono SemiBold" panose="020B0609020000020004" pitchFamily="49" charset="0"/>
                          <a:cs typeface="Cascadia Mono SemiBold" panose="020B0609020000020004" pitchFamily="49" charset="0"/>
                        </a:rPr>
                        <a:t>Написание учебных материалов, создание заданий и тестов</a:t>
                      </a: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25,000 - 50,000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12140"/>
                  </a:ext>
                </a:extLst>
              </a:tr>
              <a:tr h="491288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Дизайн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Разработка дизайна интерфейса, графики и анимации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35,000 - 60,000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965146"/>
                  </a:ext>
                </a:extLst>
              </a:tr>
              <a:tr h="687802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Программирование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Кoding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 (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front-end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 и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back-end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), взаимодействие с базой данных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100,000 - 200,000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486430"/>
                  </a:ext>
                </a:extLst>
              </a:tr>
              <a:tr h="598297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Тестирование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Проверка функциональности, производительности, безопасности и пользовательского опыта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20,000 - 40,000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269069"/>
                  </a:ext>
                </a:extLst>
              </a:tr>
              <a:tr h="885883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Запуск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Настройка серверов, развертывание сайта и подготовка к публичному запуску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15,000 - 30,000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342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908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1BD9BB-875F-42AA-B69A-CEC24B2CB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Оценка стоимости дальнейшего поддержания интерактивного сайта для обучения программированию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070DD6-CB34-4891-8D63-36163CCF0723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E9AC9A5-CBA3-4545-B322-7AF8428624D7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 descr="Закрыть со сплошной заливкой">
            <a:extLst>
              <a:ext uri="{FF2B5EF4-FFF2-40B4-BE49-F238E27FC236}">
                <a16:creationId xmlns:a16="http://schemas.microsoft.com/office/drawing/2014/main" id="{4CA95DF8-8EA2-4D3C-8260-0D70D02DE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C4AD761D-7ABF-4644-B7F0-BE0655CB46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543555"/>
              </p:ext>
            </p:extLst>
          </p:nvPr>
        </p:nvGraphicFramePr>
        <p:xfrm>
          <a:off x="0" y="1776260"/>
          <a:ext cx="12192001" cy="5081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372">
                  <a:extLst>
                    <a:ext uri="{9D8B030D-6E8A-4147-A177-3AD203B41FA5}">
                      <a16:colId xmlns:a16="http://schemas.microsoft.com/office/drawing/2014/main" val="1240325629"/>
                    </a:ext>
                  </a:extLst>
                </a:gridCol>
                <a:gridCol w="3673291">
                  <a:extLst>
                    <a:ext uri="{9D8B030D-6E8A-4147-A177-3AD203B41FA5}">
                      <a16:colId xmlns:a16="http://schemas.microsoft.com/office/drawing/2014/main" val="2998359685"/>
                    </a:ext>
                  </a:extLst>
                </a:gridCol>
                <a:gridCol w="2944169">
                  <a:extLst>
                    <a:ext uri="{9D8B030D-6E8A-4147-A177-3AD203B41FA5}">
                      <a16:colId xmlns:a16="http://schemas.microsoft.com/office/drawing/2014/main" val="2429039881"/>
                    </a:ext>
                  </a:extLst>
                </a:gridCol>
                <a:gridCol w="2944169">
                  <a:extLst>
                    <a:ext uri="{9D8B030D-6E8A-4147-A177-3AD203B41FA5}">
                      <a16:colId xmlns:a16="http://schemas.microsoft.com/office/drawing/2014/main" val="1955572764"/>
                    </a:ext>
                  </a:extLst>
                </a:gridCol>
              </a:tblGrid>
              <a:tr h="501967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Этап поддержки и развития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Описание этапа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Примерная стоимость (руб.)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Периодичность оплаты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735230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Хостинг и серверы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Оплата за услуги хостинга, выделенные серверы и доменные имена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Cascadia Mono SemiBold" panose="020B0609020000020004" pitchFamily="49" charset="0"/>
                          <a:cs typeface="Cascadia Mono SemiBold" panose="020B0609020000020004" pitchFamily="49" charset="0"/>
                        </a:rPr>
                        <a:t>15,000 - 30,000</a:t>
                      </a: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Ежемесячно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145260"/>
                  </a:ext>
                </a:extLst>
              </a:tr>
              <a:tr h="581711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Обслуживание сайта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Cascadia Mono SemiBold" panose="020B0609020000020004" pitchFamily="49" charset="0"/>
                          <a:cs typeface="Cascadia Mono SemiBold" panose="020B0609020000020004" pitchFamily="49" charset="0"/>
                        </a:rPr>
                        <a:t>Техническая поддержка, обновления системы, резервное копирование</a:t>
                      </a: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20,000 - 40,000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Ежемесячно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407932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Модерация контента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Оплата модераторов для проверки и одобрения новых заданий и материалов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15,000 - 25,000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Ежемесячно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809639"/>
                  </a:ext>
                </a:extLst>
              </a:tr>
              <a:tr h="581711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Создание новых заданий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Разработка новых образовательных материалов, тестов и заданий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30,000 - 50,000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Каждый квартал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832289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Доработка и развитие сайта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Улучшение функционала, исправление ошибок и добавление новых функций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40,000 - 80,000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Каждые пол года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085399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Обратная связь и поддержка пользователей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Обработка запросов пользователей, работа с комментариями и отзывами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20,000 - 35,000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Cascadia Mono SemiBold" panose="020B0609020000020004" pitchFamily="49" charset="0"/>
                          <a:cs typeface="Cascadia Mono SemiBold" panose="020B0609020000020004" pitchFamily="49" charset="0"/>
                        </a:rPr>
                        <a:t>Ежемесячно</a:t>
                      </a: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55982"/>
                  </a:ext>
                </a:extLst>
              </a:tr>
              <a:tr h="581711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Обратная связь и исследования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Сбор отзывов пользователей для улучшения программы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10,000 - 20,000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Cascadia Mono SemiBold" panose="020B0609020000020004" pitchFamily="49" charset="0"/>
                          <a:cs typeface="Cascadia Mono SemiBold" panose="020B0609020000020004" pitchFamily="49" charset="0"/>
                        </a:rPr>
                        <a:t>Годовой</a:t>
                      </a: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51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7687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778CA06-B100-4476-A96D-139D5A33D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Оценка стоимости и планы по рекламе и маркетингу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CC4C562-E2C4-45F9-B7B9-8A709176EDE7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0D8E9FB-9C6E-4CDB-9224-98E947AEE473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 descr="Закрыть со сплошной заливкой">
            <a:extLst>
              <a:ext uri="{FF2B5EF4-FFF2-40B4-BE49-F238E27FC236}">
                <a16:creationId xmlns:a16="http://schemas.microsoft.com/office/drawing/2014/main" id="{020A6E1E-C5BB-413B-8B06-339FDB8BE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99AC8FE4-CB5C-48EE-9C46-7E72BAD9CA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248110"/>
              </p:ext>
            </p:extLst>
          </p:nvPr>
        </p:nvGraphicFramePr>
        <p:xfrm>
          <a:off x="0" y="1776260"/>
          <a:ext cx="12192001" cy="5081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372">
                  <a:extLst>
                    <a:ext uri="{9D8B030D-6E8A-4147-A177-3AD203B41FA5}">
                      <a16:colId xmlns:a16="http://schemas.microsoft.com/office/drawing/2014/main" val="1240325629"/>
                    </a:ext>
                  </a:extLst>
                </a:gridCol>
                <a:gridCol w="3673291">
                  <a:extLst>
                    <a:ext uri="{9D8B030D-6E8A-4147-A177-3AD203B41FA5}">
                      <a16:colId xmlns:a16="http://schemas.microsoft.com/office/drawing/2014/main" val="2998359685"/>
                    </a:ext>
                  </a:extLst>
                </a:gridCol>
                <a:gridCol w="2944169">
                  <a:extLst>
                    <a:ext uri="{9D8B030D-6E8A-4147-A177-3AD203B41FA5}">
                      <a16:colId xmlns:a16="http://schemas.microsoft.com/office/drawing/2014/main" val="2429039881"/>
                    </a:ext>
                  </a:extLst>
                </a:gridCol>
                <a:gridCol w="2944169">
                  <a:extLst>
                    <a:ext uri="{9D8B030D-6E8A-4147-A177-3AD203B41FA5}">
                      <a16:colId xmlns:a16="http://schemas.microsoft.com/office/drawing/2014/main" val="1955572764"/>
                    </a:ext>
                  </a:extLst>
                </a:gridCol>
              </a:tblGrid>
              <a:tr h="672809">
                <a:tc>
                  <a:txBody>
                    <a:bodyPr/>
                    <a:lstStyle/>
                    <a:p>
                      <a:r>
                        <a:rPr lang="ru-RU" sz="1200" b="1" i="0" kern="1200" dirty="0" err="1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Паблики</a:t>
                      </a:r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 или каналы для рекламы (</a:t>
                      </a:r>
                      <a:r>
                        <a:rPr lang="ru-RU" sz="1200" b="1" i="0" kern="1200" dirty="0" err="1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Вконтакте</a:t>
                      </a:r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 или </a:t>
                      </a:r>
                      <a:r>
                        <a:rPr lang="ru-RU" sz="1200" b="1" i="0" kern="1200" dirty="0" err="1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Телеграм</a:t>
                      </a:r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)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Причина выбора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Примерные расходы (руб.)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Прогнозируемый прирост пользователей в месяц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735230"/>
                  </a:ext>
                </a:extLst>
              </a:tr>
              <a:tr h="949848">
                <a:tc>
                  <a:txBody>
                    <a:bodyPr/>
                    <a:lstStyle/>
                    <a:p>
                      <a:pPr lvl="0"/>
                      <a:r>
                        <a:rPr lang="ru-RU" sz="1200" b="1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Паблики</a:t>
                      </a:r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 по программированию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Популярные сообщества, где собирается целевая аудитория, интересующаяся программированием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20,000 - 50,000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500 - 1,000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145260"/>
                  </a:ext>
                </a:extLst>
              </a:tr>
              <a:tr h="779693">
                <a:tc>
                  <a:txBody>
                    <a:bodyPr/>
                    <a:lstStyle/>
                    <a:p>
                      <a:pPr lvl="0"/>
                      <a:r>
                        <a:rPr lang="ru-RU" sz="1200" b="1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Паблики</a:t>
                      </a:r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 по видеоиграм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Каналы о видеоиграх, где активные пользователи заинтересованы в обучении и новых проектах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15,000 - 35,000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dirty="0">
                          <a:effectLst/>
                          <a:latin typeface="Cascadia Mono SemiBold" panose="020B0609020000020004" pitchFamily="49" charset="0"/>
                          <a:cs typeface="Cascadia Mono SemiBold" panose="020B0609020000020004" pitchFamily="49" charset="0"/>
                        </a:rPr>
                        <a:t>300 - 700</a:t>
                      </a: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407932"/>
                  </a:ext>
                </a:extLst>
              </a:tr>
              <a:tr h="949848">
                <a:tc>
                  <a:txBody>
                    <a:bodyPr/>
                    <a:lstStyle/>
                    <a:p>
                      <a:pPr lvl="0"/>
                      <a:r>
                        <a:rPr lang="ru-RU" sz="1200" b="1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Паблики</a:t>
                      </a:r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 о технологиях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Группы, освещающие технологии и IT. Здесь можно привлечь людей, интересующихся новинками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25,000 - 60,000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400 - 800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809639"/>
                  </a:ext>
                </a:extLst>
              </a:tr>
              <a:tr h="779693">
                <a:tc>
                  <a:txBody>
                    <a:bodyPr/>
                    <a:lstStyle/>
                    <a:p>
                      <a:pPr lvl="0"/>
                      <a:r>
                        <a:rPr lang="ru-RU" sz="1200" b="1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Паблики</a:t>
                      </a:r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 по компьютерам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Популярные каналы, связанные с компьютерной техникой, где можно донести информацию о сайте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10,000 - 25,000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200 - 500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832289"/>
                  </a:ext>
                </a:extLst>
              </a:tr>
              <a:tr h="949848">
                <a:tc>
                  <a:txBody>
                    <a:bodyPr/>
                    <a:lstStyle/>
                    <a:p>
                      <a:pPr lvl="0"/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Группы для студентов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Паблики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, ориентированные на студентов и молодую аудиторию. помогают привлечь внимание к обучающим курсам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30,000 - 70,000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600 - 1,200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085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366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133A951-7A40-4C55-8E76-5A6937D4A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Оценка прибыли и монетизация проекта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49AAAE-507E-4F1A-9A5E-F747873FE14C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1F1A07E-7F01-410A-9120-B3DCE24DB5CC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 descr="Закрыть со сплошной заливкой">
            <a:extLst>
              <a:ext uri="{FF2B5EF4-FFF2-40B4-BE49-F238E27FC236}">
                <a16:creationId xmlns:a16="http://schemas.microsoft.com/office/drawing/2014/main" id="{0A98A89B-6BF3-4EE1-B383-1079F4173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87C2325-4419-4262-B2DA-CA21A67D1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104217"/>
              </p:ext>
            </p:extLst>
          </p:nvPr>
        </p:nvGraphicFramePr>
        <p:xfrm>
          <a:off x="0" y="1776260"/>
          <a:ext cx="12192001" cy="5081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372">
                  <a:extLst>
                    <a:ext uri="{9D8B030D-6E8A-4147-A177-3AD203B41FA5}">
                      <a16:colId xmlns:a16="http://schemas.microsoft.com/office/drawing/2014/main" val="1240325629"/>
                    </a:ext>
                  </a:extLst>
                </a:gridCol>
                <a:gridCol w="3673291">
                  <a:extLst>
                    <a:ext uri="{9D8B030D-6E8A-4147-A177-3AD203B41FA5}">
                      <a16:colId xmlns:a16="http://schemas.microsoft.com/office/drawing/2014/main" val="2998359685"/>
                    </a:ext>
                  </a:extLst>
                </a:gridCol>
                <a:gridCol w="2944169">
                  <a:extLst>
                    <a:ext uri="{9D8B030D-6E8A-4147-A177-3AD203B41FA5}">
                      <a16:colId xmlns:a16="http://schemas.microsoft.com/office/drawing/2014/main" val="2429039881"/>
                    </a:ext>
                  </a:extLst>
                </a:gridCol>
                <a:gridCol w="2944169">
                  <a:extLst>
                    <a:ext uri="{9D8B030D-6E8A-4147-A177-3AD203B41FA5}">
                      <a16:colId xmlns:a16="http://schemas.microsoft.com/office/drawing/2014/main" val="1955572764"/>
                    </a:ext>
                  </a:extLst>
                </a:gridCol>
              </a:tblGrid>
              <a:tr h="672809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Источник монетизации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Описание источника монетизации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Примерная сумма дохода в месяц (руб.)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Примечания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735230"/>
                  </a:ext>
                </a:extLst>
              </a:tr>
              <a:tr h="949848">
                <a:tc>
                  <a:txBody>
                    <a:bodyPr/>
                    <a:lstStyle/>
                    <a:p>
                      <a:pPr lvl="0"/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Подписка на платный контент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Пользователи платят за доступ к эксклюзивным материалам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60,000 - 120,000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Предполагаемая база 200-400 пользователей по 300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руб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145260"/>
                  </a:ext>
                </a:extLst>
              </a:tr>
              <a:tr h="779693">
                <a:tc>
                  <a:txBody>
                    <a:bodyPr/>
                    <a:lstStyle/>
                    <a:p>
                      <a:pPr lvl="0"/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Реклама на сайте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Размещение рекламных баннеров и партнерских программ (например, Google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AdSense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)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20,000 - 40,000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Зависит от трафика и формата рекламы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407932"/>
                  </a:ext>
                </a:extLst>
              </a:tr>
              <a:tr h="949848">
                <a:tc>
                  <a:txBody>
                    <a:bodyPr/>
                    <a:lstStyle/>
                    <a:p>
                      <a:pPr lvl="0"/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Партнёрские программы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Комиссионные от продаж товаров или услуг, представленных на сайте</a:t>
                      </a:r>
                      <a:endParaRPr lang="ru-RU" sz="1200" dirty="0">
                        <a:effectLst/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 marL="99060" marR="990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15,000 - 30,000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Зависят от партнёров и пользовательской активности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809639"/>
                  </a:ext>
                </a:extLst>
              </a:tr>
              <a:tr h="779693">
                <a:tc>
                  <a:txBody>
                    <a:bodyPr/>
                    <a:lstStyle/>
                    <a:p>
                      <a:pPr lvl="0"/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Продажа дополнительных услуг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Организация вебинаров, индивидуальных консультаций и специализированных курсов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10,000 - 25,000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В зависимости от предложения и спроса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832289"/>
                  </a:ext>
                </a:extLst>
              </a:tr>
              <a:tr h="949848">
                <a:tc>
                  <a:txBody>
                    <a:bodyPr/>
                    <a:lstStyle/>
                    <a:p>
                      <a:pPr lvl="0"/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Донаты и финансирование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Поддержка от пользователей через платформы вроде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Patreon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 или прямые переводы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5,000 - 15,000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Cascadia Mono SemiBold" panose="020B0609020000020004" pitchFamily="49" charset="0"/>
                          <a:ea typeface="+mn-ea"/>
                          <a:cs typeface="Cascadia Mono SemiBold" panose="020B0609020000020004" pitchFamily="49" charset="0"/>
                        </a:rPr>
                        <a:t>Зависит от лояльности пользователей</a:t>
                      </a:r>
                      <a:endParaRPr lang="ru-RU" sz="1200" dirty="0">
                        <a:latin typeface="Cascadia Mono SemiBold" panose="020B0609020000020004" pitchFamily="49" charset="0"/>
                        <a:cs typeface="Cascadia Mono SemiBold" panose="020B06090200000200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085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501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71736F0-D8F9-431D-A9AC-B28CC6770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anose="05000000000000000000" pitchFamily="2" charset="2"/>
              <a:buChar char="Ø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Общая сводка, траты и прибыль сайта: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Разработка и запуск: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Итоговые планируемые траты на создание начальной версии сайта готовой для запуска равняются 245 000 - 470 000.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Ежемесячные траты на поддержание и разработку сайта: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Итоговые планируемые траты на 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поддержание и разработку сайта </a:t>
            </a: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равняются 87 500 - 162 000 в месяц.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Ежемесячные траты на рекламу и маркетинг: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Итоговые планируемые траты на 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рекламу и маркетинг </a:t>
            </a: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равняются 100 000 - 240 000 в месяц.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Расчёт ежемесячного дохода сайта</a:t>
            </a: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Итоговые </a:t>
            </a:r>
            <a:r>
              <a:rPr lang="ru-RU" sz="1600" b="0" i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планируемые стартовые </a:t>
            </a: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доходы сайта с монетизации равняются 110 000 - 230 000 в месяц.</a:t>
            </a:r>
          </a:p>
          <a:p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D0E6103-6C59-416F-AD4F-5D81A11CE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Оценка итоговых трат на создание, поддержание и рекламу сайта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9902C87-B09C-4620-BF9A-95129E8064D5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5B60FC-E69B-4F37-85E7-180EB771E5A0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Закрыть со сплошной заливкой">
            <a:extLst>
              <a:ext uri="{FF2B5EF4-FFF2-40B4-BE49-F238E27FC236}">
                <a16:creationId xmlns:a16="http://schemas.microsoft.com/office/drawing/2014/main" id="{B50D9A42-3335-4F74-A863-491341C97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33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34CD205-CF4B-4A20-AB3C-45834816E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Ø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Общая </a:t>
            </a:r>
            <a:r>
              <a:rPr lang="ru-RU" sz="1600" b="1" i="0" dirty="0">
                <a:solidFill>
                  <a:schemeClr val="bg1">
                    <a:lumMod val="50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сводка, окупаемость сайта: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bg1">
                    <a:lumMod val="50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Итоговая прибыль или убытки в месяц:</a:t>
            </a:r>
            <a:endParaRPr lang="ru-RU" sz="1600" b="0" i="0" dirty="0">
              <a:solidFill>
                <a:schemeClr val="bg1">
                  <a:lumMod val="50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chemeClr val="bg1">
                    <a:lumMod val="50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В условиях невысоких доходов сайт может уходить в минус на </a:t>
            </a:r>
            <a:r>
              <a:rPr lang="ru-RU" sz="1600" b="1" i="0" dirty="0">
                <a:solidFill>
                  <a:schemeClr val="bg1">
                    <a:lumMod val="50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77,500 рублей в месяц</a:t>
            </a:r>
            <a:r>
              <a:rPr lang="ru-RU" sz="1600" b="0" i="0" dirty="0">
                <a:solidFill>
                  <a:schemeClr val="bg1">
                    <a:lumMod val="50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chemeClr val="bg1">
                    <a:lumMod val="50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В условиях успешной монетизации возможен доход в </a:t>
            </a:r>
            <a:r>
              <a:rPr lang="ru-RU" sz="1600" b="1" i="0" dirty="0">
                <a:solidFill>
                  <a:schemeClr val="bg1">
                    <a:lumMod val="50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42,500 рублей в месяц</a:t>
            </a:r>
            <a:r>
              <a:rPr lang="ru-RU" sz="1600" b="0" i="0" dirty="0">
                <a:solidFill>
                  <a:schemeClr val="bg1">
                    <a:lumMod val="50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bg1">
                    <a:lumMod val="50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Окупаемость сайта:</a:t>
            </a:r>
            <a:endParaRPr lang="ru-RU" sz="1600" b="0" i="0" dirty="0">
              <a:solidFill>
                <a:schemeClr val="bg1">
                  <a:lumMod val="50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Для полного покрытия начальных убытков потребуется 4 месяца, если сайт будет работать в убыток.</a:t>
            </a:r>
            <a:endParaRPr lang="en-US" sz="1600" dirty="0">
              <a:solidFill>
                <a:schemeClr val="accent3">
                  <a:lumMod val="75000"/>
                </a:schemeClr>
              </a:solidFill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Сайт может окупиться и выйти в чистую прибыль за 6 месяцев, при условии роста доходов.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ru-RU" sz="16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Вывод:</a:t>
            </a:r>
            <a:endParaRPr lang="ru-RU" sz="16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При минимальных затратах сайт, вероятнее всего, будет демонстрировать меньший доход.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Увеличение начальных и текущих затрат на рекламу и поддержку может способствовать росту дохода.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Прогнозируемый ежемесячный доход составлен на основе первых месяцев, и, с учётом всех расходов, предполагается его постепенный рост в будущем.</a:t>
            </a:r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1007CC7-F293-44EE-861E-2F0123BE6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Оценка окупаемости сайта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B912687-3801-4AFB-9704-7BB1A467F014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2483895-CF9B-4EE8-8343-9FA0979A5579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 descr="Закрыть со сплошной заливкой">
            <a:extLst>
              <a:ext uri="{FF2B5EF4-FFF2-40B4-BE49-F238E27FC236}">
                <a16:creationId xmlns:a16="http://schemas.microsoft.com/office/drawing/2014/main" id="{11E02871-612A-45F9-A3B1-5AEBEDF36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36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9F6122-C6A7-4D8C-8123-95A166DC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696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i="0" dirty="0"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Стратегия долгосрочного развития и роста платформы</a:t>
            </a:r>
            <a:endParaRPr lang="ru-RU" sz="3200" b="1" dirty="0"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F7ABB0-4E54-44DF-A5D4-3DBC5A9B8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Autofit/>
          </a:bodyPr>
          <a:lstStyle/>
          <a:p>
            <a:pPr algn="l">
              <a:buFont typeface="Wingdings" panose="05000000000000000000" pitchFamily="2" charset="2"/>
              <a:buChar char="Ø"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Расширение контента:</a:t>
            </a:r>
          </a:p>
          <a:p>
            <a:pPr marL="457200" lvl="1" indent="0">
              <a:buNone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Создание курсов по востребованным языкам и технологиям программирования. Введение новых форматов обучения, таких как </a:t>
            </a:r>
            <a:r>
              <a:rPr lang="ru-RU" sz="1400" b="1" i="0" dirty="0" err="1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видеолекции</a:t>
            </a: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, вебинары и мастер-классы.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Партнёрства:</a:t>
            </a:r>
          </a:p>
          <a:p>
            <a:pPr marL="457200" lvl="1" indent="0">
              <a:buNone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Сотрудничество с учебными заведениями и профессиональными организациями для улучшения качества контента. Привлечение экспертов и опытных разработчиков в качестве консультантов и преподавателей.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Продвижение и маркетинг:</a:t>
            </a:r>
          </a:p>
          <a:p>
            <a:pPr marL="457200" lvl="1" indent="0">
              <a:buNone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Активное использование социальных сетей и аналитики для привлечения пользователей. Проведение рекламных кампаний и акций для новых пользователей и их вовлечения.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Улучшение пользовательского опыта:</a:t>
            </a:r>
          </a:p>
          <a:p>
            <a:pPr marL="457200" lvl="1" indent="0">
              <a:buNone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Оптимизация интерфейса для повышения удобства использования. Внедрение обратной связи от пользователей для постоянного улучшения материалов и функционала.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Постепенное внедрение технологий:</a:t>
            </a:r>
          </a:p>
          <a:p>
            <a:pPr marL="457200" lvl="1" indent="0">
              <a:buNone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Использование AI и ML для персонализации образовательного процесса. Разработка мобильного приложения для доступа к контенту на ходу.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Создание сообщества:</a:t>
            </a:r>
          </a:p>
          <a:p>
            <a:pPr marL="457200" lvl="1" indent="0">
              <a:buNone/>
            </a:pPr>
            <a:r>
              <a:rPr lang="ru-RU" sz="1400" b="1" i="0" dirty="0">
                <a:solidFill>
                  <a:schemeClr val="accent3">
                    <a:lumMod val="75000"/>
                  </a:schemeClr>
                </a:solidFill>
                <a:effectLst/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Введение форумов и платформ для обмена опытом между учениками. Проведение мероприятий, способствующих взаимодействию пользователей.</a:t>
            </a:r>
            <a:endParaRPr lang="ru-RU" sz="1400" b="0" i="0" dirty="0">
              <a:solidFill>
                <a:schemeClr val="accent3">
                  <a:lumMod val="75000"/>
                </a:schemeClr>
              </a:solidFill>
              <a:effectLst/>
              <a:latin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C6ED102-64F4-41A4-9C9D-4A524019FDE8}"/>
              </a:ext>
            </a:extLst>
          </p:cNvPr>
          <p:cNvSpPr/>
          <p:nvPr/>
        </p:nvSpPr>
        <p:spPr>
          <a:xfrm>
            <a:off x="0" y="0"/>
            <a:ext cx="12192000" cy="450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69B460E-ED0E-4853-B0D0-1F7A7083E203}"/>
              </a:ext>
            </a:extLst>
          </p:cNvPr>
          <p:cNvSpPr/>
          <p:nvPr/>
        </p:nvSpPr>
        <p:spPr>
          <a:xfrm>
            <a:off x="11794921" y="75501"/>
            <a:ext cx="318782" cy="302004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 descr="Закрыть со сплошной заливкой">
            <a:extLst>
              <a:ext uri="{FF2B5EF4-FFF2-40B4-BE49-F238E27FC236}">
                <a16:creationId xmlns:a16="http://schemas.microsoft.com/office/drawing/2014/main" id="{1CEDDA01-F80F-4E27-A680-F206557D0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84973" y="56009"/>
            <a:ext cx="338677" cy="3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5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58A495-CA74-4B38-A590-7B0A96B3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algn="ctr"/>
            <a:r>
              <a:rPr lang="ru-RU" sz="9600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СПАСИБО ЗА ВНИМАНИЕ!</a:t>
            </a:r>
          </a:p>
        </p:txBody>
      </p:sp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A745AEFB-E277-4BE3-BE33-6A82073FF944}"/>
              </a:ext>
            </a:extLst>
          </p:cNvPr>
          <p:cNvSpPr/>
          <p:nvPr/>
        </p:nvSpPr>
        <p:spPr>
          <a:xfrm flipV="1">
            <a:off x="0" y="0"/>
            <a:ext cx="6096000" cy="342900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ый треугольник 3">
            <a:extLst>
              <a:ext uri="{FF2B5EF4-FFF2-40B4-BE49-F238E27FC236}">
                <a16:creationId xmlns:a16="http://schemas.microsoft.com/office/drawing/2014/main" id="{F4AAAD91-3944-4B13-A4A4-FB9B030EC100}"/>
              </a:ext>
            </a:extLst>
          </p:cNvPr>
          <p:cNvSpPr/>
          <p:nvPr/>
        </p:nvSpPr>
        <p:spPr>
          <a:xfrm flipH="1">
            <a:off x="6095997" y="3428999"/>
            <a:ext cx="6096001" cy="342900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7385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1665</Words>
  <Application>Microsoft Office PowerPoint</Application>
  <PresentationFormat>Широкоэкранный</PresentationFormat>
  <Paragraphs>245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Cascadia Mono SemiBold</vt:lpstr>
      <vt:lpstr>D-DINExp</vt:lpstr>
      <vt:lpstr>Wingdings</vt:lpstr>
      <vt:lpstr>Тема Office</vt:lpstr>
      <vt:lpstr>Интерактивный сайт по программированию</vt:lpstr>
      <vt:lpstr>Интерактивный сайт по программированию</vt:lpstr>
      <vt:lpstr>Актуальные проблемы в обучении программированию</vt:lpstr>
      <vt:lpstr>Решение актуальных проблем в обучении программированию</vt:lpstr>
      <vt:lpstr>Определение целевой аудитории интерактивного сайта по программированию</vt:lpstr>
      <vt:lpstr>Анализ конкуренции в сфере онлайн-обучения программированию</vt:lpstr>
      <vt:lpstr>Анализ конкуренции в сфере онлайн-обучения программированию</vt:lpstr>
      <vt:lpstr>Оценка стоимости разработки и запуска интерактивного сайта для обучения программированию</vt:lpstr>
      <vt:lpstr>Оценка стоимости дальнейшего поддержания интерактивного сайта для обучения программированию</vt:lpstr>
      <vt:lpstr>Оценка стоимости и планы по рекламе и маркетингу</vt:lpstr>
      <vt:lpstr>Оценка прибыли и монетизация проекта</vt:lpstr>
      <vt:lpstr>Оценка итоговых трат на создание, поддержание и рекламу сайта</vt:lpstr>
      <vt:lpstr>Оценка окупаемости сайта</vt:lpstr>
      <vt:lpstr>Стратегия долгосрочного развития и роста платформы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Интерактивный сайт по программированию</dc:title>
  <dc:creator>Maxim Karpuzov</dc:creator>
  <cp:lastModifiedBy>Maxim Karpuzov</cp:lastModifiedBy>
  <cp:revision>45</cp:revision>
  <dcterms:created xsi:type="dcterms:W3CDTF">2024-10-15T12:04:01Z</dcterms:created>
  <dcterms:modified xsi:type="dcterms:W3CDTF">2024-11-20T18:48:35Z</dcterms:modified>
</cp:coreProperties>
</file>