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92" d="100"/>
          <a:sy n="192" d="100"/>
        </p:scale>
        <p:origin x="81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title>
      <c:tx>
        <c:rich>
          <a:bodyPr rot="0"/>
          <a:lstStyle/>
          <a:p>
            <a:pPr>
              <a:defRPr sz="1800" b="1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1" i="0" u="none" strike="noStrike">
                <a:solidFill>
                  <a:srgbClr val="000000"/>
                </a:solidFill>
                <a:latin typeface="Arial"/>
              </a:rPr>
              <a:t>Возраст</a:t>
            </a:r>
          </a:p>
        </c:rich>
      </c:tx>
      <c:layout>
        <c:manualLayout>
          <c:xMode val="edge"/>
          <c:yMode val="edge"/>
          <c:x val="0.316307"/>
          <c:y val="0"/>
          <c:w val="0.36738599999999999"/>
          <c:h val="5.7409399999999999E-2"/>
        </c:manualLayout>
      </c:layout>
      <c:overlay val="1"/>
      <c:spPr>
        <a:noFill/>
        <a:effectLst/>
      </c:spPr>
    </c:title>
    <c:autoTitleDeleted val="0"/>
    <c:view3D>
      <c:rotX val="50"/>
      <c:hPercent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5.7409399999999999E-2"/>
          <c:w val="0.99"/>
          <c:h val="0.930091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Возраст</c:v>
                </c:pt>
              </c:strCache>
            </c:strRef>
          </c:tx>
          <c:spPr>
            <a:solidFill>
              <a:schemeClr val="accent1">
                <a:alpha val="90000"/>
              </a:schemeClr>
            </a:solidFill>
            <a:ln w="19050" cap="flat">
              <a:noFill/>
              <a:prstDash val="solid"/>
              <a:round/>
            </a:ln>
            <a:effectLst/>
            <a:sp3d prstMaterial="matte"/>
          </c:spPr>
          <c:explosion val="9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81B9-458A-8745-81D3B2E1C572}"/>
              </c:ext>
            </c:extLst>
          </c:dPt>
          <c:dPt>
            <c:idx val="1"/>
            <c:bubble3D val="0"/>
            <c:explosion val="30"/>
            <c:spPr>
              <a:solidFill>
                <a:schemeClr val="accent2">
                  <a:alpha val="90000"/>
                </a:schemeClr>
              </a:solidFill>
              <a:ln w="19050" cap="flat">
                <a:noFill/>
                <a:prstDash val="solid"/>
                <a:round/>
              </a:ln>
              <a:effectLst/>
              <a:sp3d prstMaterial="matte"/>
            </c:spPr>
            <c:extLst>
              <c:ext xmlns:c16="http://schemas.microsoft.com/office/drawing/2014/chart" uri="{C3380CC4-5D6E-409C-BE32-E72D297353CC}">
                <c16:uniqueId val="{00000003-81B9-458A-8745-81D3B2E1C572}"/>
              </c:ext>
            </c:extLst>
          </c:dPt>
          <c:dPt>
            <c:idx val="2"/>
            <c:bubble3D val="0"/>
            <c:explosion val="30"/>
            <c:spPr>
              <a:solidFill>
                <a:schemeClr val="accent3">
                  <a:alpha val="90000"/>
                </a:schemeClr>
              </a:solidFill>
              <a:ln w="19050" cap="flat">
                <a:noFill/>
                <a:prstDash val="solid"/>
                <a:round/>
              </a:ln>
              <a:effectLst/>
              <a:sp3d prstMaterial="matte"/>
            </c:spPr>
            <c:extLst>
              <c:ext xmlns:c16="http://schemas.microsoft.com/office/drawing/2014/chart" uri="{C3380CC4-5D6E-409C-BE32-E72D297353CC}">
                <c16:uniqueId val="{00000005-81B9-458A-8745-81D3B2E1C572}"/>
              </c:ext>
            </c:extLst>
          </c:dPt>
          <c:dPt>
            <c:idx val="3"/>
            <c:bubble3D val="0"/>
            <c:explosion val="31"/>
            <c:spPr>
              <a:solidFill>
                <a:schemeClr val="accent4">
                  <a:alpha val="90000"/>
                </a:schemeClr>
              </a:solidFill>
              <a:ln w="19050" cap="flat">
                <a:noFill/>
                <a:prstDash val="solid"/>
                <a:round/>
              </a:ln>
              <a:effectLst/>
              <a:sp3d prstMaterial="matte"/>
            </c:spPr>
            <c:extLst>
              <c:ext xmlns:c16="http://schemas.microsoft.com/office/drawing/2014/chart" uri="{C3380CC4-5D6E-409C-BE32-E72D297353CC}">
                <c16:uniqueId val="{00000007-81B9-458A-8745-81D3B2E1C572}"/>
              </c:ext>
            </c:extLst>
          </c:dPt>
          <c:dLbls>
            <c:dLbl>
              <c:idx val="0"/>
              <c:numFmt formatCode="0.##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4285F4"/>
                      </a:solidFill>
                      <a:latin typeface="Arial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1B9-458A-8745-81D3B2E1C572}"/>
                </c:ext>
              </c:extLst>
            </c:dLbl>
            <c:dLbl>
              <c:idx val="1"/>
              <c:numFmt formatCode="0.#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212121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B9-458A-8745-81D3B2E1C572}"/>
                </c:ext>
              </c:extLst>
            </c:dLbl>
            <c:dLbl>
              <c:idx val="2"/>
              <c:numFmt formatCode="0.#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78909C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B9-458A-8745-81D3B2E1C572}"/>
                </c:ext>
              </c:extLst>
            </c:dLbl>
            <c:dLbl>
              <c:idx val="3"/>
              <c:numFmt formatCode="0.#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AB4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B9-458A-8745-81D3B2E1C572}"/>
                </c:ext>
              </c:extLst>
            </c:dLbl>
            <c:numFmt formatCode="0.#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4285F4"/>
                    </a:solidFill>
                    <a:latin typeface="Arial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25-55 лет</c:v>
                </c:pt>
                <c:pt idx="1">
                  <c:v>15-25 лет</c:v>
                </c:pt>
                <c:pt idx="2">
                  <c:v>55 +</c:v>
                </c:pt>
                <c:pt idx="3">
                  <c:v>Другие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B9-458A-8745-81D3B2E1C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8" y="2150848"/>
            <a:ext cx="8520603" cy="841802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Текст заголовка</a:t>
            </a:r>
          </a:p>
        </p:txBody>
      </p:sp>
      <p:sp>
        <p:nvSpPr>
          <p:cNvPr id="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9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8" y="1152475"/>
            <a:ext cx="3999903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8" y="1152475"/>
            <a:ext cx="3999903" cy="3416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8" y="555600"/>
            <a:ext cx="2808003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5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8" y="1389598"/>
            <a:ext cx="2808003" cy="3179403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0250" y="450148"/>
            <a:ext cx="6367801" cy="4090803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Текст заголовка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6"/>
            <a:ext cx="4572000" cy="5143503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2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3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8" y="4230575"/>
            <a:ext cx="5998804" cy="605102"/>
          </a:xfrm>
          <a:prstGeom prst="rect">
            <a:avLst/>
          </a:prstGeom>
        </p:spPr>
        <p:txBody>
          <a:bodyPr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8" y="1106125"/>
            <a:ext cx="8520603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8" y="3152225"/>
            <a:ext cx="8520603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3" cy="57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8" y="1152475"/>
            <a:ext cx="8520603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84348" y="4700820"/>
            <a:ext cx="336812" cy="318394"/>
          </a:xfrm>
          <a:prstGeom prst="rect">
            <a:avLst/>
          </a:prstGeom>
          <a:ln w="12700">
            <a:miter lim="400000"/>
          </a:ln>
        </p:spPr>
        <p:txBody>
          <a:bodyPr wrap="none" lIns="91423" tIns="91423" rIns="91423" bIns="91423" anchor="ctr">
            <a:normAutofit/>
          </a:bodyPr>
          <a:lstStyle>
            <a:lvl1pPr algn="r">
              <a:defRPr sz="1000">
                <a:solidFill>
                  <a:srgbClr val="58585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6pPr>
      <a:lvl7pPr marL="3291113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7pPr>
      <a:lvl8pPr marL="3748313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8pPr>
      <a:lvl9pPr marL="4205513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4.jpe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5" descr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5" y="325039"/>
            <a:ext cx="831851" cy="569122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Прямоугольник 9"/>
          <p:cNvSpPr/>
          <p:nvPr/>
        </p:nvSpPr>
        <p:spPr>
          <a:xfrm>
            <a:off x="-1" y="2934267"/>
            <a:ext cx="9144001" cy="457206"/>
          </a:xfrm>
          <a:prstGeom prst="rect">
            <a:avLst/>
          </a:prstGeom>
          <a:solidFill>
            <a:srgbClr val="8D00F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04" name="Рисунок 15" descr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839" y="263730"/>
            <a:ext cx="683421" cy="63460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Прямоугольник 16"/>
          <p:cNvSpPr/>
          <p:nvPr/>
        </p:nvSpPr>
        <p:spPr>
          <a:xfrm>
            <a:off x="0" y="1379547"/>
            <a:ext cx="6121021" cy="935434"/>
          </a:xfrm>
          <a:prstGeom prst="rect">
            <a:avLst/>
          </a:prstGeom>
          <a:solidFill>
            <a:srgbClr val="FD4F4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6" name="Google Shape;54;p13"/>
          <p:cNvSpPr txBox="1">
            <a:spLocks noGrp="1"/>
          </p:cNvSpPr>
          <p:nvPr>
            <p:ph type="ctrTitle"/>
          </p:nvPr>
        </p:nvSpPr>
        <p:spPr>
          <a:xfrm>
            <a:off x="858194" y="1379547"/>
            <a:ext cx="5262829" cy="935434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а35 Мобильное приложение для нейрохакинга</a:t>
            </a:r>
          </a:p>
        </p:txBody>
      </p:sp>
      <p:sp>
        <p:nvSpPr>
          <p:cNvPr id="107" name="TextBox 3"/>
          <p:cNvSpPr txBox="1"/>
          <p:nvPr/>
        </p:nvSpPr>
        <p:spPr>
          <a:xfrm>
            <a:off x="862295" y="3472749"/>
            <a:ext cx="3560389" cy="554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ИКТИБ/ИУЭС ЮФУ</a:t>
            </a:r>
          </a:p>
          <a:p>
            <a:pPr>
              <a:defRPr sz="16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</a:t>
            </a:r>
          </a:p>
        </p:txBody>
      </p:sp>
      <p:pic>
        <p:nvPicPr>
          <p:cNvPr id="108" name="Рисунок 4" descr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92" y="2429323"/>
            <a:ext cx="4031480" cy="248640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Google Shape;54;p13"/>
          <p:cNvSpPr txBox="1"/>
          <p:nvPr/>
        </p:nvSpPr>
        <p:spPr>
          <a:xfrm>
            <a:off x="6284793" y="1605324"/>
            <a:ext cx="2688612" cy="483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 anchor="ctr">
            <a:spAutoFit/>
          </a:bodyPr>
          <a:lstStyle>
            <a:lvl1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Демо-день</a:t>
            </a:r>
          </a:p>
        </p:txBody>
      </p:sp>
      <p:pic>
        <p:nvPicPr>
          <p:cNvPr id="110" name="Рисунок 13" descr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490" y="328050"/>
            <a:ext cx="948228" cy="5702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51744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Краткое описание проекта</a:t>
            </a:r>
          </a:p>
        </p:txBody>
      </p:sp>
      <p:pic>
        <p:nvPicPr>
          <p:cNvPr id="113" name="Рисунок 2" descr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Google Shape;134;p29"/>
          <p:cNvSpPr txBox="1">
            <a:spLocks noGrp="1"/>
          </p:cNvSpPr>
          <p:nvPr>
            <p:ph type="body" idx="1"/>
          </p:nvPr>
        </p:nvSpPr>
        <p:spPr>
          <a:xfrm>
            <a:off x="406492" y="1078907"/>
            <a:ext cx="6123518" cy="341640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90000"/>
              </a:lnSpc>
              <a:buSzTx/>
              <a:buNone/>
              <a:tabLst>
                <a:tab pos="139700" algn="l"/>
                <a:tab pos="279400" algn="l"/>
                <a:tab pos="419100" algn="l"/>
                <a:tab pos="558800" algn="l"/>
                <a:tab pos="711200" algn="l"/>
                <a:tab pos="850900" algn="l"/>
                <a:tab pos="990600" algn="l"/>
                <a:tab pos="1130300" algn="l"/>
                <a:tab pos="1270000" algn="l"/>
                <a:tab pos="1422400" algn="l"/>
                <a:tab pos="1562100" algn="l"/>
                <a:tab pos="1701800" algn="l"/>
              </a:tabLst>
              <a:defRPr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Проект, который я могу описать, представляет собой повязку на голову с нейронными связями, которая позволяет пользователю через специальное приложение включать музыку. Цель этого проекта - помочь пользователю определить, какая музыка способствует его расслаблению, а какая - концентрации.</a:t>
            </a:r>
          </a:p>
          <a:p>
            <a:pPr marL="0" indent="0" algn="just">
              <a:lnSpc>
                <a:spcPct val="90000"/>
              </a:lnSpc>
              <a:buSzTx/>
              <a:buNone/>
              <a:tabLst>
                <a:tab pos="139700" algn="l"/>
                <a:tab pos="279400" algn="l"/>
                <a:tab pos="419100" algn="l"/>
                <a:tab pos="558800" algn="l"/>
                <a:tab pos="711200" algn="l"/>
                <a:tab pos="850900" algn="l"/>
                <a:tab pos="990600" algn="l"/>
                <a:tab pos="1130300" algn="l"/>
                <a:tab pos="1270000" algn="l"/>
                <a:tab pos="1422400" algn="l"/>
                <a:tab pos="1562100" algn="l"/>
                <a:tab pos="1701800" algn="l"/>
              </a:tabLst>
              <a:defRPr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Повязка на голову оснащена нейронными сенсорами, которые мониторят активность мозга пользователя. С помощью специальных алгоритмов и искусственного интеллекта, разработчики приложения обучают повязку распознавать паттерны мозговой активности, связанные с расслаблением и концентрацией.</a:t>
            </a:r>
          </a:p>
          <a:p>
            <a:pPr marL="0" indent="0" algn="just">
              <a:lnSpc>
                <a:spcPct val="90000"/>
              </a:lnSpc>
              <a:buSzTx/>
              <a:buNone/>
              <a:tabLst>
                <a:tab pos="139700" algn="l"/>
                <a:tab pos="279400" algn="l"/>
                <a:tab pos="419100" algn="l"/>
                <a:tab pos="558800" algn="l"/>
                <a:tab pos="711200" algn="l"/>
                <a:tab pos="850900" algn="l"/>
                <a:tab pos="990600" algn="l"/>
                <a:tab pos="1130300" algn="l"/>
                <a:tab pos="1270000" algn="l"/>
                <a:tab pos="1422400" algn="l"/>
                <a:tab pos="1562100" algn="l"/>
                <a:tab pos="1701800" algn="l"/>
              </a:tabLst>
              <a:defRPr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Пользователь, используя приложение на своем устройстве, может выбрать режим "расслабление" или "концентрация". Когда повязка на голове обнаруживает соответствующую активность мозга, она автоматически включает музыку, которая соответствует выбранному режиму.</a:t>
            </a:r>
          </a:p>
          <a:p>
            <a:pPr marL="0" indent="0" algn="just">
              <a:lnSpc>
                <a:spcPct val="90000"/>
              </a:lnSpc>
              <a:buSzTx/>
              <a:buNone/>
              <a:tabLst>
                <a:tab pos="139700" algn="l"/>
                <a:tab pos="279400" algn="l"/>
                <a:tab pos="419100" algn="l"/>
                <a:tab pos="558800" algn="l"/>
                <a:tab pos="711200" algn="l"/>
                <a:tab pos="850900" algn="l"/>
                <a:tab pos="990600" algn="l"/>
                <a:tab pos="1130300" algn="l"/>
                <a:tab pos="1270000" algn="l"/>
                <a:tab pos="1422400" algn="l"/>
                <a:tab pos="1562100" algn="l"/>
                <a:tab pos="1701800" algn="l"/>
              </a:tabLst>
              <a:defRPr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Важно отметить, что каждый человек уникален, и его предпочтения в музыке могут отличаться. Поэтому процесс обучения повязки будет индивидуализированным для каждого пользователя. Пользователь будет иметь возможность указать, какая музыка его расслабляет, а какая помогает ему сконцентрироваться. Повязка будет записывать данные о реакции мозга на различные музыкальные жанры и песни, чтобы со временем предлагать идеальную музыку для каждого режима.</a:t>
            </a:r>
          </a:p>
          <a:p>
            <a:pPr marL="0" indent="0" algn="just">
              <a:lnSpc>
                <a:spcPct val="90000"/>
              </a:lnSpc>
              <a:buSzTx/>
              <a:buNone/>
              <a:tabLst>
                <a:tab pos="139700" algn="l"/>
                <a:tab pos="279400" algn="l"/>
                <a:tab pos="419100" algn="l"/>
                <a:tab pos="558800" algn="l"/>
                <a:tab pos="711200" algn="l"/>
                <a:tab pos="850900" algn="l"/>
                <a:tab pos="990600" algn="l"/>
                <a:tab pos="1130300" algn="l"/>
                <a:tab pos="1270000" algn="l"/>
                <a:tab pos="1422400" algn="l"/>
                <a:tab pos="1562100" algn="l"/>
                <a:tab pos="1701800" algn="l"/>
              </a:tabLst>
              <a:defRPr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Такой проект может быть полезным для людей среднего возраста, которые испытывают трудности с расслаблением и концентрацией. Музыка имеет мощное воздействие на нашу психическую и эмоциональную составляющую, и эта повязка с нейронными связями может помочь пользователям достичь желаемого состояния ума.</a:t>
            </a:r>
          </a:p>
        </p:txBody>
      </p:sp>
      <p:pic>
        <p:nvPicPr>
          <p:cNvPr id="116" name="Рисунок 1" descr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Рисунок 1" descr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9202" y="724447"/>
            <a:ext cx="2350605" cy="24082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0" name="Рисунок 3"/>
          <p:cNvGrpSpPr/>
          <p:nvPr/>
        </p:nvGrpSpPr>
        <p:grpSpPr>
          <a:xfrm>
            <a:off x="6981304" y="3249945"/>
            <a:ext cx="1743956" cy="1729690"/>
            <a:chOff x="0" y="0"/>
            <a:chExt cx="1743954" cy="1729688"/>
          </a:xfrm>
        </p:grpSpPr>
        <p:sp>
          <p:nvSpPr>
            <p:cNvPr id="118" name="Фигура"/>
            <p:cNvSpPr/>
            <p:nvPr/>
          </p:nvSpPr>
          <p:spPr>
            <a:xfrm>
              <a:off x="-1" y="-1"/>
              <a:ext cx="1743957" cy="1729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6"/>
                  </a:moveTo>
                  <a:lnTo>
                    <a:pt x="0" y="1856"/>
                  </a:lnTo>
                  <a:cubicBezTo>
                    <a:pt x="0" y="831"/>
                    <a:pt x="824" y="0"/>
                    <a:pt x="1841" y="0"/>
                  </a:cubicBezTo>
                  <a:lnTo>
                    <a:pt x="19759" y="0"/>
                  </a:lnTo>
                  <a:lnTo>
                    <a:pt x="19759" y="0"/>
                  </a:lnTo>
                  <a:cubicBezTo>
                    <a:pt x="20776" y="0"/>
                    <a:pt x="21600" y="831"/>
                    <a:pt x="21600" y="1856"/>
                  </a:cubicBezTo>
                  <a:lnTo>
                    <a:pt x="21600" y="19744"/>
                  </a:lnTo>
                  <a:lnTo>
                    <a:pt x="21600" y="19744"/>
                  </a:lnTo>
                  <a:cubicBezTo>
                    <a:pt x="21600" y="20769"/>
                    <a:pt x="20776" y="21600"/>
                    <a:pt x="19759" y="21600"/>
                  </a:cubicBezTo>
                  <a:lnTo>
                    <a:pt x="1841" y="21600"/>
                  </a:lnTo>
                  <a:lnTo>
                    <a:pt x="1841" y="21600"/>
                  </a:lnTo>
                  <a:cubicBezTo>
                    <a:pt x="824" y="21600"/>
                    <a:pt x="0" y="20769"/>
                    <a:pt x="0" y="19744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119" name="image6.png" descr="image6.png"/>
            <p:cNvPicPr>
              <a:picLocks noChangeAspect="1"/>
            </p:cNvPicPr>
            <p:nvPr/>
          </p:nvPicPr>
          <p:blipFill>
            <a:blip r:embed="rId7"/>
            <a:srcRect r="4" b="6"/>
            <a:stretch>
              <a:fillRect/>
            </a:stretch>
          </p:blipFill>
          <p:spPr>
            <a:xfrm>
              <a:off x="0" y="0"/>
              <a:ext cx="1743869" cy="1729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3" y="0"/>
                  </a:moveTo>
                  <a:cubicBezTo>
                    <a:pt x="827" y="0"/>
                    <a:pt x="0" y="833"/>
                    <a:pt x="0" y="1859"/>
                  </a:cubicBezTo>
                  <a:lnTo>
                    <a:pt x="0" y="19746"/>
                  </a:lnTo>
                  <a:cubicBezTo>
                    <a:pt x="0" y="20772"/>
                    <a:pt x="827" y="21600"/>
                    <a:pt x="1843" y="21600"/>
                  </a:cubicBezTo>
                  <a:lnTo>
                    <a:pt x="19761" y="21600"/>
                  </a:lnTo>
                  <a:cubicBezTo>
                    <a:pt x="20778" y="21600"/>
                    <a:pt x="21600" y="20772"/>
                    <a:pt x="21600" y="19746"/>
                  </a:cubicBezTo>
                  <a:lnTo>
                    <a:pt x="21600" y="1859"/>
                  </a:lnTo>
                  <a:cubicBezTo>
                    <a:pt x="21600" y="833"/>
                    <a:pt x="20778" y="0"/>
                    <a:pt x="19761" y="0"/>
                  </a:cubicBezTo>
                  <a:lnTo>
                    <a:pt x="1843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7;p28"/>
          <p:cNvSpPr txBox="1">
            <a:spLocks noGrp="1"/>
          </p:cNvSpPr>
          <p:nvPr>
            <p:ph type="title"/>
          </p:nvPr>
        </p:nvSpPr>
        <p:spPr>
          <a:xfrm>
            <a:off x="504053" y="136027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Целевая аудитория</a:t>
            </a:r>
          </a:p>
        </p:txBody>
      </p:sp>
      <p:sp>
        <p:nvSpPr>
          <p:cNvPr id="125" name="Google Shape;134;p29"/>
          <p:cNvSpPr txBox="1">
            <a:spLocks noGrp="1"/>
          </p:cNvSpPr>
          <p:nvPr>
            <p:ph type="body" sz="quarter" idx="1"/>
          </p:nvPr>
        </p:nvSpPr>
        <p:spPr>
          <a:xfrm>
            <a:off x="1375440" y="2984900"/>
            <a:ext cx="2817438" cy="57270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200"/>
              </a:spcBef>
              <a:buSzTx/>
              <a:buNone/>
              <a:defRPr sz="1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Офисный работник, испытывающий «эмоциональное выгорание»</a:t>
            </a:r>
          </a:p>
        </p:txBody>
      </p:sp>
      <p:pic>
        <p:nvPicPr>
          <p:cNvPr id="126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4" descr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9" name="Диаграмма 3"/>
          <p:cNvGraphicFramePr/>
          <p:nvPr/>
        </p:nvGraphicFramePr>
        <p:xfrm>
          <a:off x="4559137" y="3261069"/>
          <a:ext cx="2515674" cy="15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0" name="Рисунок 6" descr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213" y="3667340"/>
            <a:ext cx="691759" cy="691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Рисунок 9" descr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739" y="4500617"/>
            <a:ext cx="631233" cy="631234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Google Shape;127;p28"/>
          <p:cNvSpPr txBox="1"/>
          <p:nvPr/>
        </p:nvSpPr>
        <p:spPr>
          <a:xfrm>
            <a:off x="504053" y="2353897"/>
            <a:ext cx="8520602" cy="57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 anchor="ctr">
            <a:normAutofit/>
          </a:bodyPr>
          <a:lstStyle>
            <a:lvl1pPr>
              <a:defRPr sz="2000" b="1">
                <a:solidFill>
                  <a:schemeClr val="accent2">
                    <a:lumOff val="2176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Портрет ЦА</a:t>
            </a:r>
          </a:p>
        </p:txBody>
      </p:sp>
      <p:pic>
        <p:nvPicPr>
          <p:cNvPr id="133" name="Рисунок 12" descr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34" y="2821913"/>
            <a:ext cx="783157" cy="78315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Google Shape;134;p29"/>
          <p:cNvSpPr txBox="1"/>
          <p:nvPr/>
        </p:nvSpPr>
        <p:spPr>
          <a:xfrm>
            <a:off x="656452" y="959673"/>
            <a:ext cx="8287523" cy="3416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>
            <a:lvl1pPr marL="177800" indent="-177800">
              <a:lnSpc>
                <a:spcPct val="115000"/>
              </a:lnSpc>
              <a:spcBef>
                <a:spcPts val="1200"/>
              </a:spcBef>
              <a:buClr>
                <a:srgbClr val="FF0000"/>
              </a:buClr>
              <a:buSzPts val="1600"/>
              <a:buFont typeface="Arial"/>
              <a:buChar char="•"/>
              <a:defRPr sz="1600">
                <a:solidFill>
                  <a:srgbClr val="5858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Проблема с погружением в дела и невозможностью расслабиться у людей среднего возраста может быть вызвана различными факторами, включая рабочую нагрузку, семейные обязанности, финансовые обязательства, физические и психологические изменения, а также отсутствие времени для себя. Важно найти баланс между работой, семьей и личным временем, чтобы обеспечить здоровье и благополучие</a:t>
            </a:r>
          </a:p>
        </p:txBody>
      </p:sp>
      <p:sp>
        <p:nvSpPr>
          <p:cNvPr id="135" name="Google Shape;134;p29"/>
          <p:cNvSpPr txBox="1"/>
          <p:nvPr/>
        </p:nvSpPr>
        <p:spPr>
          <a:xfrm>
            <a:off x="1348211" y="3829353"/>
            <a:ext cx="2817438" cy="572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>
            <a:lvl1pPr>
              <a:lnSpc>
                <a:spcPct val="115000"/>
              </a:lnSpc>
              <a:spcBef>
                <a:spcPts val="1200"/>
              </a:spcBef>
              <a:defRPr sz="1100">
                <a:solidFill>
                  <a:srgbClr val="5858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Спортсмен, готовящийся к соревнованиям</a:t>
            </a:r>
          </a:p>
        </p:txBody>
      </p:sp>
      <p:sp>
        <p:nvSpPr>
          <p:cNvPr id="136" name="Google Shape;134;p29"/>
          <p:cNvSpPr txBox="1"/>
          <p:nvPr/>
        </p:nvSpPr>
        <p:spPr>
          <a:xfrm>
            <a:off x="1348211" y="4460359"/>
            <a:ext cx="3457152" cy="503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lnSpc>
                <a:spcPct val="115000"/>
              </a:lnSpc>
              <a:spcBef>
                <a:spcPts val="1200"/>
              </a:spcBef>
              <a:defRPr sz="1100">
                <a:solidFill>
                  <a:srgbClr val="5858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Человек профессий, требующих высокую концентрацию (ювелир, авиадиспетчер, программист)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Конкурентный анализ</a:t>
            </a:r>
          </a:p>
        </p:txBody>
      </p:sp>
      <p:pic>
        <p:nvPicPr>
          <p:cNvPr id="141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Рисунок 4" descr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44" name="Таблица"/>
          <p:cNvGraphicFramePr/>
          <p:nvPr/>
        </p:nvGraphicFramePr>
        <p:xfrm>
          <a:off x="749396" y="999582"/>
          <a:ext cx="7989374" cy="3689114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133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5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970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Конкуренты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Преимущество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Важность для потребителя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Недостаток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Важность для потребителя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Наш ответ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970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Нейромир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Эта инновационная повязка использует технологию нейроинтерфейса для взаимодействия с мозгом и создания оптимальной атмосферы для сосредоточенной работы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Нейронная повязка оснащена электродами, которые могут регистрировать электрическую активность мозга. Она подключается к специальному приложению на смартфоне, которое анализирует данные с электродов и выбирает соответствующую музыку для улучшения концентрации.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изучает, как музыка влияет на мозговую активность и работу различных областей мозга.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Нейронная повязка оснащена электродами, которые могут регистрировать электрическую активность мозга. Она подключается к специальному приложению на смартфоне, которое анализирует данные с электродов и выбирает соответствующую музыку для улучшения концентрации.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Наша повязка предлагает не только возможность улучшить концентрацию, но и изучить, как музыка влияет на мозговую активность и работу различных областей мозга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970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Нейроботикс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Основная идея проекта заключается в том, чтобы создать устройство, которое помогает людям улучшить свою способность к сосредоточению и повысить эффективность их работы или учебы. Повязка на голову содержит небольшие электроды, которые измеряют электрическую активность мозга и передают ее на компьютер.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 А представляет собой инновационное решение, которое объединяет нейротехнологии и музыку для улучшения концентрации. Этот подход может быть особенно полезен для тех, кто испытывает трудности с концентрацией и нуждается в дополнительной поддержке.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>
                          <a:solidFill>
                            <a:schemeClr val="accent2">
                              <a:lumOff val="-2588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Возможно, что нейронная повязка на голову не будет одинаково эффективна для всех пользователей. Реакция мозга на музыку может различаться в зависимости от индивидуальных особенностей и предпочтений каждого человек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Представляет собой инновационное решение, которое объединяет нейротехнологии и музыку для улучшения концентрации. Этот подход может быть особенно полезен для тех, кто испытывает трудности с концентрацией и нуждается в дополнительной поддержке.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Наша повязка подстраивается под каждого человека индивидуально, что будет привлекать каждого пользователя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Конкурентное преимущество</a:t>
            </a:r>
          </a:p>
        </p:txBody>
      </p:sp>
      <p:sp>
        <p:nvSpPr>
          <p:cNvPr id="149" name="Google Shape;134;p29"/>
          <p:cNvSpPr txBox="1">
            <a:spLocks noGrp="1"/>
          </p:cNvSpPr>
          <p:nvPr>
            <p:ph type="body" idx="1"/>
          </p:nvPr>
        </p:nvSpPr>
        <p:spPr>
          <a:xfrm>
            <a:off x="482842" y="1053054"/>
            <a:ext cx="7788248" cy="3416403"/>
          </a:xfrm>
          <a:prstGeom prst="rect">
            <a:avLst/>
          </a:prstGeom>
        </p:spPr>
        <p:txBody>
          <a:bodyPr/>
          <a:lstStyle/>
          <a:p>
            <a:pPr marL="177800" indent="-177800" algn="just">
              <a:spcBef>
                <a:spcPts val="1200"/>
              </a:spcBef>
              <a:buClr>
                <a:srgbClr val="FF0000"/>
              </a:buClr>
              <a:buSzPts val="1300"/>
              <a:buChar char="•"/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Индивидуальность, наша повязка подстраивается под вкусы каждого пользователя. Простота приложения. Огромный выбор музыки. Изучение мозговой активности.</a:t>
            </a:r>
          </a:p>
          <a:p>
            <a:pPr marL="177800" indent="-177800" algn="just">
              <a:spcBef>
                <a:spcPts val="1200"/>
              </a:spcBef>
              <a:buClr>
                <a:srgbClr val="FF0000"/>
              </a:buClr>
              <a:buSzPts val="1300"/>
              <a:buChar char="•"/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Наш проект представляет собой нейронную повязку на голову с нейронными связями, которая помогает пользователям определить, какая музыка способствует их расслаблению, а какая - концентрации. Мы стремимся предоставить инновационное решение, которое позволяет пользователям достичь желаемого состояния ума и повысить их психическую и эмоциональную концентрацию. Наша повязка оснащена нейронными сенсорами, которые мониторят активность мозга пользователя, и с помощью специального приложения на устройстве пользователя, мы предлагаем индивидуализированный подход к выбору музыки, основанный на реакции мозга на различные жанры и песни. Мы верим, что наш проект поможет людям среднего возраста преодолеть трудности с расслаблением и концентрацией, и достичь оптимального состояния ума для повышения их продуктивности и благополучия.</a:t>
            </a:r>
          </a:p>
        </p:txBody>
      </p:sp>
      <p:pic>
        <p:nvPicPr>
          <p:cNvPr id="150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Рисунок 4" descr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27;p28"/>
          <p:cNvSpPr txBox="1">
            <a:spLocks noGrp="1"/>
          </p:cNvSpPr>
          <p:nvPr>
            <p:ph type="title"/>
          </p:nvPr>
        </p:nvSpPr>
        <p:spPr>
          <a:xfrm>
            <a:off x="311699" y="637634"/>
            <a:ext cx="8520602" cy="3271310"/>
          </a:xfrm>
          <a:prstGeom prst="rect">
            <a:avLst/>
          </a:prstGeom>
        </p:spPr>
        <p:txBody>
          <a:bodyPr anchor="ctr"/>
          <a:lstStyle/>
          <a:p>
            <a:pPr defTabSz="795527">
              <a:defRPr sz="15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Анализ рынка</a:t>
            </a:r>
          </a:p>
          <a:p>
            <a:pPr defTabSz="795527">
              <a:defRPr sz="15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defTabSz="795527">
              <a:defRPr sz="800" b="1">
                <a:solidFill>
                  <a:schemeClr val="accent2">
                    <a:lumOff val="-258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TAM (Total Addressable Market) представляет собой общий потенциальный объем рынка, который можно достичь в данной отрасли. Для оценки TAM мы можем учесть количество людей, страдающих различными нейрологическими расстройствами или потенциально заинтересованных в использовании нейротехнологий для улучшения своего психического или физического состояния. С учетом того, что множество людей по всему миру сталкиваются с нейрологическими проблемами, потенциальный TAM для рынка неейротехнологий может быть значительным.</a:t>
            </a:r>
            <a:r>
              <a:rPr>
                <a:solidFill>
                  <a:schemeClr val="accent5">
                    <a:satOff val="-50445"/>
                    <a:lumOff val="16813"/>
                  </a:schemeClr>
                </a:solidFill>
              </a:rPr>
              <a:t>(Источник ChatGPT)</a:t>
            </a:r>
          </a:p>
          <a:p>
            <a:pPr defTabSz="795527">
              <a:defRPr sz="800">
                <a:solidFill>
                  <a:schemeClr val="accent5">
                    <a:satOff val="-50445"/>
                    <a:lumOff val="16813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chemeClr val="accent5">
                  <a:satOff val="-50445"/>
                  <a:lumOff val="16813"/>
                </a:schemeClr>
              </a:solidFill>
            </a:endParaRPr>
          </a:p>
          <a:p>
            <a:pPr defTabSz="795527">
              <a:defRPr sz="800">
                <a:solidFill>
                  <a:srgbClr val="AA002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</a:t>
            </a:r>
            <a:r>
              <a:rPr i="1"/>
              <a:t>Потенциальный объем рынка людей</a:t>
            </a:r>
            <a:r>
              <a:t> = </a:t>
            </a:r>
            <a:r>
              <a:rPr b="1"/>
              <a:t>3.000.000</a:t>
            </a:r>
          </a:p>
          <a:p>
            <a:pPr defTabSz="795527">
              <a:defRPr sz="800" b="1">
                <a:solidFill>
                  <a:srgbClr val="AA002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b="1"/>
          </a:p>
          <a:p>
            <a:pPr defTabSz="795527">
              <a:defRPr sz="800" b="1">
                <a:solidFill>
                  <a:schemeClr val="accent2">
                    <a:lumOff val="-258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SAM (Serviceable Available Market) представляет собой долю рынка, которую компания или набор компаний может фактически обслужить. В случае рынка нейротехнологий, SAM будет зависеть от количества компаний, предлагающих продукты или услуги в этой сфере, а также от их способности достичь и обслужить клиентов. Чтобы определить SAM, мы должны учесть различные факторы, включая конкуренцию, проникновение на рынок и отраслевые тренды.</a:t>
            </a:r>
          </a:p>
          <a:p>
            <a:pPr defTabSz="795527">
              <a:defRPr sz="800">
                <a:solidFill>
                  <a:schemeClr val="accent2">
                    <a:lumOff val="-258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95527">
              <a:defRPr sz="800">
                <a:solidFill>
                  <a:srgbClr val="CF4D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</a:t>
            </a:r>
            <a:r>
              <a:rPr>
                <a:solidFill>
                  <a:srgbClr val="AC0013"/>
                </a:solidFill>
              </a:rPr>
              <a:t>Компании которые </a:t>
            </a:r>
            <a:r>
              <a:rPr i="1">
                <a:solidFill>
                  <a:srgbClr val="AC0013"/>
                </a:solidFill>
              </a:rPr>
              <a:t>могут предложить продукты</a:t>
            </a:r>
            <a:r>
              <a:rPr>
                <a:solidFill>
                  <a:srgbClr val="AC0013"/>
                </a:solidFill>
              </a:rPr>
              <a:t> их примерно </a:t>
            </a:r>
            <a:r>
              <a:rPr b="1">
                <a:solidFill>
                  <a:srgbClr val="AC0013"/>
                </a:solidFill>
              </a:rPr>
              <a:t>200</a:t>
            </a:r>
            <a:endParaRPr>
              <a:solidFill>
                <a:srgbClr val="AC0013"/>
              </a:solidFill>
            </a:endParaRPr>
          </a:p>
          <a:p>
            <a:pPr defTabSz="795527">
              <a:defRPr sz="800">
                <a:solidFill>
                  <a:srgbClr val="AC00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AC0013"/>
              </a:solidFill>
            </a:endParaRPr>
          </a:p>
          <a:p>
            <a:pPr defTabSz="795527">
              <a:defRPr sz="800" b="1">
                <a:solidFill>
                  <a:schemeClr val="accent2">
                    <a:lumOff val="-258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SOM (Share of Market) представляет собой долю рынка, которую конкретная компания занимает.SOM может изменяться в зависимости от различных факторов, таких как качество продукта, инновационность, маркетинговая стратегия и конкуренция.</a:t>
            </a:r>
          </a:p>
          <a:p>
            <a:pPr defTabSz="795527">
              <a:defRPr sz="800">
                <a:solidFill>
                  <a:schemeClr val="accent2">
                    <a:lumOff val="-258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95527">
              <a:defRPr sz="800">
                <a:solidFill>
                  <a:srgbClr val="9B153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-Компаний которые предлагают </a:t>
            </a:r>
            <a:r>
              <a:rPr i="1"/>
              <a:t>такой же продукт</a:t>
            </a:r>
            <a:r>
              <a:t> как и мы около </a:t>
            </a:r>
            <a:r>
              <a:rPr b="1"/>
              <a:t>15</a:t>
            </a:r>
          </a:p>
        </p:txBody>
      </p:sp>
      <p:pic>
        <p:nvPicPr>
          <p:cNvPr id="157" name="Рисунок 3" descr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Модели монетизации</a:t>
            </a:r>
          </a:p>
        </p:txBody>
      </p:sp>
      <p:sp>
        <p:nvSpPr>
          <p:cNvPr id="164" name="TextBox 4"/>
          <p:cNvSpPr txBox="1"/>
          <p:nvPr/>
        </p:nvSpPr>
        <p:spPr>
          <a:xfrm>
            <a:off x="1357060" y="1189169"/>
            <a:ext cx="4919915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9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Продажа готового устройства + комплект базового программного обеспечения (150 тыс. рублей)</a:t>
            </a:r>
          </a:p>
        </p:txBody>
      </p:sp>
      <p:pic>
        <p:nvPicPr>
          <p:cNvPr id="165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Рисунок 12" descr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Рисунок 1" descr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064" y="829267"/>
            <a:ext cx="780602" cy="950634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4"/>
          <p:cNvSpPr txBox="1"/>
          <p:nvPr/>
        </p:nvSpPr>
        <p:spPr>
          <a:xfrm>
            <a:off x="1357060" y="2254324"/>
            <a:ext cx="3838827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900">
                <a:latin typeface="Calibri"/>
                <a:ea typeface="Calibri"/>
                <a:cs typeface="Calibri"/>
                <a:sym typeface="Calibri"/>
              </a:defRPr>
            </a:pPr>
            <a:r>
              <a:t>Проведение занятий по «нейрохакингу» (1500-2000 руб. / час)</a:t>
            </a:r>
          </a:p>
        </p:txBody>
      </p:sp>
      <p:pic>
        <p:nvPicPr>
          <p:cNvPr id="170" name="Рисунок 3" descr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942" y="1948152"/>
            <a:ext cx="1039118" cy="714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Рисунок 5" descr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611" y="2830489"/>
            <a:ext cx="955779" cy="714087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extBox 4"/>
          <p:cNvSpPr txBox="1"/>
          <p:nvPr/>
        </p:nvSpPr>
        <p:spPr>
          <a:xfrm>
            <a:off x="1357060" y="3088646"/>
            <a:ext cx="4567491" cy="205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9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Внутренняя реклама приложений и устройств нейрохакинга (по согласованию)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Каналы продвижения</a:t>
            </a:r>
          </a:p>
        </p:txBody>
      </p:sp>
      <p:pic>
        <p:nvPicPr>
          <p:cNvPr id="177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extBox 9"/>
          <p:cNvSpPr txBox="1"/>
          <p:nvPr/>
        </p:nvSpPr>
        <p:spPr>
          <a:xfrm>
            <a:off x="529504" y="1069865"/>
            <a:ext cx="8059189" cy="21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таргетированные рекламные объявления в соцсетях («Вконтакте», «Telegram»);</a:t>
            </a:r>
          </a:p>
          <a:p>
            <a:pPr marL="4000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2857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реклама у блоггеров c аудиторией от 20 до 50 тысяч подписчиков («Youtube», «Дзен»);</a:t>
            </a:r>
          </a:p>
          <a:p>
            <a:pPr marL="4000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2857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реклама на медиа-платформах, посвященных ментальным и психологическим проблемам у людей</a:t>
            </a:r>
          </a:p>
          <a:p>
            <a:pPr indent="1143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2857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личная рекомендация в медицинских кругах после пробных продаж;</a:t>
            </a:r>
          </a:p>
          <a:p>
            <a:pPr marL="4000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285750" indent="-285750">
              <a:buSzPct val="100000"/>
              <a:buChar char="❑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упоминание в IT сообществах  в социальных сетях.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UNIT- экономика</a:t>
            </a:r>
          </a:p>
        </p:txBody>
      </p:sp>
      <p:pic>
        <p:nvPicPr>
          <p:cNvPr id="185" name="Рисунок 3" descr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unit.jpg" descr="unit.jpg"/>
          <p:cNvPicPr>
            <a:picLocks noChangeAspect="1"/>
          </p:cNvPicPr>
          <p:nvPr/>
        </p:nvPicPr>
        <p:blipFill>
          <a:blip r:embed="rId6"/>
          <a:srcRect l="3941" t="21460" r="42142" b="14507"/>
          <a:stretch>
            <a:fillRect/>
          </a:stretch>
        </p:blipFill>
        <p:spPr>
          <a:xfrm>
            <a:off x="366117" y="706319"/>
            <a:ext cx="7216582" cy="407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Что уже сделано и перспективы</a:t>
            </a:r>
          </a:p>
        </p:txBody>
      </p:sp>
      <p:pic>
        <p:nvPicPr>
          <p:cNvPr id="193" name="Рисунок 3" descr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8" name="Рисунок 6"/>
          <p:cNvGrpSpPr/>
          <p:nvPr/>
        </p:nvGrpSpPr>
        <p:grpSpPr>
          <a:xfrm>
            <a:off x="1979166" y="677810"/>
            <a:ext cx="1432462" cy="3193195"/>
            <a:chOff x="0" y="0"/>
            <a:chExt cx="1432460" cy="3193193"/>
          </a:xfrm>
        </p:grpSpPr>
        <p:sp>
          <p:nvSpPr>
            <p:cNvPr id="196" name="Фигура"/>
            <p:cNvSpPr/>
            <p:nvPr/>
          </p:nvSpPr>
          <p:spPr>
            <a:xfrm>
              <a:off x="0" y="0"/>
              <a:ext cx="1432461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33"/>
                  </a:moveTo>
                  <a:lnTo>
                    <a:pt x="0" y="833"/>
                  </a:lnTo>
                  <a:cubicBezTo>
                    <a:pt x="0" y="37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373"/>
                    <a:pt x="21600" y="833"/>
                  </a:cubicBezTo>
                  <a:lnTo>
                    <a:pt x="21600" y="20767"/>
                  </a:lnTo>
                  <a:lnTo>
                    <a:pt x="21600" y="20767"/>
                  </a:lnTo>
                  <a:cubicBezTo>
                    <a:pt x="21600" y="2122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227"/>
                    <a:pt x="0" y="20767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197" name="image14.png" descr="image14.png"/>
            <p:cNvPicPr>
              <a:picLocks noChangeAspect="1"/>
            </p:cNvPicPr>
            <p:nvPr/>
          </p:nvPicPr>
          <p:blipFill>
            <a:blip r:embed="rId6"/>
            <a:srcRect r="9"/>
            <a:stretch>
              <a:fillRect/>
            </a:stretch>
          </p:blipFill>
          <p:spPr>
            <a:xfrm>
              <a:off x="0" y="0"/>
              <a:ext cx="1432322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" y="0"/>
                  </a:moveTo>
                  <a:cubicBezTo>
                    <a:pt x="830" y="0"/>
                    <a:pt x="0" y="372"/>
                    <a:pt x="0" y="832"/>
                  </a:cubicBezTo>
                  <a:lnTo>
                    <a:pt x="0" y="20768"/>
                  </a:lnTo>
                  <a:cubicBezTo>
                    <a:pt x="0" y="21228"/>
                    <a:pt x="830" y="21600"/>
                    <a:pt x="1855" y="21600"/>
                  </a:cubicBezTo>
                  <a:lnTo>
                    <a:pt x="19745" y="21600"/>
                  </a:lnTo>
                  <a:cubicBezTo>
                    <a:pt x="20770" y="21600"/>
                    <a:pt x="21600" y="21228"/>
                    <a:pt x="21600" y="20768"/>
                  </a:cubicBezTo>
                  <a:lnTo>
                    <a:pt x="21600" y="832"/>
                  </a:lnTo>
                  <a:cubicBezTo>
                    <a:pt x="21600" y="372"/>
                    <a:pt x="20770" y="0"/>
                    <a:pt x="19745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grpSp>
        <p:nvGrpSpPr>
          <p:cNvPr id="201" name="Рисунок 7"/>
          <p:cNvGrpSpPr/>
          <p:nvPr/>
        </p:nvGrpSpPr>
        <p:grpSpPr>
          <a:xfrm>
            <a:off x="3806892" y="677810"/>
            <a:ext cx="1476423" cy="3193195"/>
            <a:chOff x="0" y="0"/>
            <a:chExt cx="1476421" cy="3193193"/>
          </a:xfrm>
        </p:grpSpPr>
        <p:sp>
          <p:nvSpPr>
            <p:cNvPr id="199" name="Фигура"/>
            <p:cNvSpPr/>
            <p:nvPr/>
          </p:nvSpPr>
          <p:spPr>
            <a:xfrm>
              <a:off x="-1" y="0"/>
              <a:ext cx="1476424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8"/>
                  </a:moveTo>
                  <a:lnTo>
                    <a:pt x="0" y="858"/>
                  </a:lnTo>
                  <a:cubicBezTo>
                    <a:pt x="0" y="384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384"/>
                    <a:pt x="21600" y="858"/>
                  </a:cubicBezTo>
                  <a:lnTo>
                    <a:pt x="21600" y="20742"/>
                  </a:lnTo>
                  <a:lnTo>
                    <a:pt x="21600" y="20742"/>
                  </a:lnTo>
                  <a:cubicBezTo>
                    <a:pt x="21600" y="21216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216"/>
                    <a:pt x="0" y="20742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200" name="image15.png" descr="image15.png"/>
            <p:cNvPicPr>
              <a:picLocks noChangeAspect="1"/>
            </p:cNvPicPr>
            <p:nvPr/>
          </p:nvPicPr>
          <p:blipFill>
            <a:blip r:embed="rId7"/>
            <a:srcRect r="3"/>
            <a:stretch>
              <a:fillRect/>
            </a:stretch>
          </p:blipFill>
          <p:spPr>
            <a:xfrm>
              <a:off x="0" y="0"/>
              <a:ext cx="1476375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8" y="0"/>
                  </a:moveTo>
                  <a:cubicBezTo>
                    <a:pt x="833" y="0"/>
                    <a:pt x="0" y="385"/>
                    <a:pt x="0" y="859"/>
                  </a:cubicBezTo>
                  <a:lnTo>
                    <a:pt x="0" y="20741"/>
                  </a:lnTo>
                  <a:cubicBezTo>
                    <a:pt x="0" y="21215"/>
                    <a:pt x="833" y="21600"/>
                    <a:pt x="1858" y="21600"/>
                  </a:cubicBezTo>
                  <a:lnTo>
                    <a:pt x="19742" y="21600"/>
                  </a:lnTo>
                  <a:cubicBezTo>
                    <a:pt x="20767" y="21600"/>
                    <a:pt x="21600" y="21215"/>
                    <a:pt x="21600" y="20741"/>
                  </a:cubicBezTo>
                  <a:lnTo>
                    <a:pt x="21600" y="859"/>
                  </a:lnTo>
                  <a:cubicBezTo>
                    <a:pt x="21600" y="385"/>
                    <a:pt x="20767" y="0"/>
                    <a:pt x="19742" y="0"/>
                  </a:cubicBezTo>
                  <a:lnTo>
                    <a:pt x="1858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grpSp>
        <p:nvGrpSpPr>
          <p:cNvPr id="204" name="Рисунок 8"/>
          <p:cNvGrpSpPr/>
          <p:nvPr/>
        </p:nvGrpSpPr>
        <p:grpSpPr>
          <a:xfrm>
            <a:off x="5641399" y="697716"/>
            <a:ext cx="1459243" cy="3200919"/>
            <a:chOff x="0" y="0"/>
            <a:chExt cx="1459242" cy="3200917"/>
          </a:xfrm>
        </p:grpSpPr>
        <p:sp>
          <p:nvSpPr>
            <p:cNvPr id="202" name="Фигура"/>
            <p:cNvSpPr/>
            <p:nvPr/>
          </p:nvSpPr>
          <p:spPr>
            <a:xfrm>
              <a:off x="0" y="-1"/>
              <a:ext cx="1459243" cy="320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46"/>
                  </a:moveTo>
                  <a:lnTo>
                    <a:pt x="0" y="846"/>
                  </a:lnTo>
                  <a:cubicBezTo>
                    <a:pt x="0" y="379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379"/>
                    <a:pt x="21600" y="846"/>
                  </a:cubicBezTo>
                  <a:lnTo>
                    <a:pt x="21600" y="20754"/>
                  </a:lnTo>
                  <a:lnTo>
                    <a:pt x="21600" y="20754"/>
                  </a:lnTo>
                  <a:cubicBezTo>
                    <a:pt x="21600" y="21221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221"/>
                    <a:pt x="0" y="20754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203" name="image16.png" descr="image16.png"/>
            <p:cNvPicPr>
              <a:picLocks noChangeAspect="1"/>
            </p:cNvPicPr>
            <p:nvPr/>
          </p:nvPicPr>
          <p:blipFill>
            <a:blip r:embed="rId8"/>
            <a:srcRect b="3"/>
            <a:stretch>
              <a:fillRect/>
            </a:stretch>
          </p:blipFill>
          <p:spPr>
            <a:xfrm>
              <a:off x="0" y="0"/>
              <a:ext cx="1459243" cy="3200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" y="0"/>
                  </a:moveTo>
                  <a:cubicBezTo>
                    <a:pt x="831" y="0"/>
                    <a:pt x="0" y="379"/>
                    <a:pt x="0" y="846"/>
                  </a:cubicBezTo>
                  <a:lnTo>
                    <a:pt x="0" y="20754"/>
                  </a:lnTo>
                  <a:cubicBezTo>
                    <a:pt x="0" y="21221"/>
                    <a:pt x="831" y="21600"/>
                    <a:pt x="1856" y="21600"/>
                  </a:cubicBezTo>
                  <a:lnTo>
                    <a:pt x="19744" y="21600"/>
                  </a:lnTo>
                  <a:cubicBezTo>
                    <a:pt x="20769" y="21600"/>
                    <a:pt x="21600" y="21221"/>
                    <a:pt x="21600" y="20754"/>
                  </a:cubicBezTo>
                  <a:lnTo>
                    <a:pt x="21600" y="846"/>
                  </a:lnTo>
                  <a:cubicBezTo>
                    <a:pt x="21600" y="379"/>
                    <a:pt x="20769" y="0"/>
                    <a:pt x="19744" y="0"/>
                  </a:cubicBezTo>
                  <a:lnTo>
                    <a:pt x="1856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grpSp>
        <p:nvGrpSpPr>
          <p:cNvPr id="207" name="Рисунок 9"/>
          <p:cNvGrpSpPr/>
          <p:nvPr/>
        </p:nvGrpSpPr>
        <p:grpSpPr>
          <a:xfrm>
            <a:off x="7508355" y="701577"/>
            <a:ext cx="1493034" cy="3193195"/>
            <a:chOff x="0" y="0"/>
            <a:chExt cx="1493032" cy="3193193"/>
          </a:xfrm>
        </p:grpSpPr>
        <p:sp>
          <p:nvSpPr>
            <p:cNvPr id="205" name="Фигура"/>
            <p:cNvSpPr/>
            <p:nvPr/>
          </p:nvSpPr>
          <p:spPr>
            <a:xfrm>
              <a:off x="-1" y="0"/>
              <a:ext cx="1493035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8"/>
                  </a:moveTo>
                  <a:lnTo>
                    <a:pt x="0" y="868"/>
                  </a:lnTo>
                  <a:cubicBezTo>
                    <a:pt x="0" y="389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389"/>
                    <a:pt x="21600" y="868"/>
                  </a:cubicBezTo>
                  <a:lnTo>
                    <a:pt x="21600" y="20732"/>
                  </a:lnTo>
                  <a:lnTo>
                    <a:pt x="21600" y="20732"/>
                  </a:lnTo>
                  <a:cubicBezTo>
                    <a:pt x="21600" y="21211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211"/>
                    <a:pt x="0" y="20732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206" name="image17.png" descr="image17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0" y="0"/>
              <a:ext cx="1493033" cy="319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" y="0"/>
                  </a:moveTo>
                  <a:cubicBezTo>
                    <a:pt x="829" y="0"/>
                    <a:pt x="0" y="388"/>
                    <a:pt x="0" y="867"/>
                  </a:cubicBezTo>
                  <a:lnTo>
                    <a:pt x="0" y="20733"/>
                  </a:lnTo>
                  <a:cubicBezTo>
                    <a:pt x="0" y="21212"/>
                    <a:pt x="829" y="21600"/>
                    <a:pt x="1855" y="21600"/>
                  </a:cubicBezTo>
                  <a:lnTo>
                    <a:pt x="19745" y="21600"/>
                  </a:lnTo>
                  <a:cubicBezTo>
                    <a:pt x="20771" y="21600"/>
                    <a:pt x="21600" y="21212"/>
                    <a:pt x="21600" y="20733"/>
                  </a:cubicBezTo>
                  <a:lnTo>
                    <a:pt x="21600" y="867"/>
                  </a:lnTo>
                  <a:cubicBezTo>
                    <a:pt x="21600" y="388"/>
                    <a:pt x="20771" y="0"/>
                    <a:pt x="19745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pic>
        <p:nvPicPr>
          <p:cNvPr id="208" name="Рисунок 14" descr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1047" y="3938999"/>
            <a:ext cx="3948114" cy="12045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1" name="Рисунок 15"/>
          <p:cNvGrpSpPr/>
          <p:nvPr/>
        </p:nvGrpSpPr>
        <p:grpSpPr>
          <a:xfrm>
            <a:off x="139613" y="645055"/>
            <a:ext cx="1488699" cy="3249716"/>
            <a:chOff x="0" y="0"/>
            <a:chExt cx="1488697" cy="3249715"/>
          </a:xfrm>
        </p:grpSpPr>
        <p:sp>
          <p:nvSpPr>
            <p:cNvPr id="209" name="Фигура"/>
            <p:cNvSpPr/>
            <p:nvPr/>
          </p:nvSpPr>
          <p:spPr>
            <a:xfrm>
              <a:off x="-1" y="-1"/>
              <a:ext cx="1488699" cy="3249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"/>
                  </a:moveTo>
                  <a:lnTo>
                    <a:pt x="0" y="850"/>
                  </a:lnTo>
                  <a:cubicBezTo>
                    <a:pt x="0" y="381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381"/>
                    <a:pt x="21600" y="850"/>
                  </a:cubicBezTo>
                  <a:lnTo>
                    <a:pt x="21600" y="20750"/>
                  </a:lnTo>
                  <a:lnTo>
                    <a:pt x="21600" y="20750"/>
                  </a:lnTo>
                  <a:cubicBezTo>
                    <a:pt x="21600" y="21219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219"/>
                    <a:pt x="0" y="20750"/>
                  </a:cubicBezTo>
                  <a:close/>
                </a:path>
              </a:pathLst>
            </a:custGeom>
            <a:solidFill>
              <a:schemeClr val="accent2">
                <a:lumOff val="8002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210" name="image19.png" descr="image19.png"/>
            <p:cNvPicPr>
              <a:picLocks noChangeAspect="1"/>
            </p:cNvPicPr>
            <p:nvPr/>
          </p:nvPicPr>
          <p:blipFill>
            <a:blip r:embed="rId11"/>
            <a:srcRect r="1" b="3"/>
            <a:stretch>
              <a:fillRect/>
            </a:stretch>
          </p:blipFill>
          <p:spPr>
            <a:xfrm>
              <a:off x="0" y="0"/>
              <a:ext cx="1488679" cy="3249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" y="0"/>
                  </a:moveTo>
                  <a:cubicBezTo>
                    <a:pt x="829" y="0"/>
                    <a:pt x="0" y="380"/>
                    <a:pt x="0" y="849"/>
                  </a:cubicBezTo>
                  <a:lnTo>
                    <a:pt x="0" y="20751"/>
                  </a:lnTo>
                  <a:cubicBezTo>
                    <a:pt x="0" y="21220"/>
                    <a:pt x="829" y="21600"/>
                    <a:pt x="1854" y="21600"/>
                  </a:cubicBezTo>
                  <a:lnTo>
                    <a:pt x="19746" y="21600"/>
                  </a:lnTo>
                  <a:cubicBezTo>
                    <a:pt x="20771" y="21600"/>
                    <a:pt x="21600" y="21220"/>
                    <a:pt x="21600" y="20751"/>
                  </a:cubicBezTo>
                  <a:lnTo>
                    <a:pt x="21600" y="849"/>
                  </a:lnTo>
                  <a:cubicBezTo>
                    <a:pt x="21600" y="380"/>
                    <a:pt x="20771" y="0"/>
                    <a:pt x="19746" y="0"/>
                  </a:cubicBezTo>
                  <a:lnTo>
                    <a:pt x="1854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127;p28"/>
          <p:cNvSpPr txBox="1">
            <a:spLocks noGrp="1"/>
          </p:cNvSpPr>
          <p:nvPr>
            <p:ph type="title"/>
          </p:nvPr>
        </p:nvSpPr>
        <p:spPr>
          <a:xfrm>
            <a:off x="483784" y="144920"/>
            <a:ext cx="8520602" cy="572704"/>
          </a:xfrm>
          <a:prstGeom prst="rect">
            <a:avLst/>
          </a:prstGeom>
        </p:spPr>
        <p:txBody>
          <a:bodyPr anchor="ctr"/>
          <a:lstStyle>
            <a:lvl1pPr>
              <a:defRPr sz="2000" b="1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Команда проекта</a:t>
            </a:r>
          </a:p>
        </p:txBody>
      </p:sp>
      <p:pic>
        <p:nvPicPr>
          <p:cNvPr id="216" name="Рисунок 3" descr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4" y="154065"/>
            <a:ext cx="527052" cy="365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Рисунок 15" descr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726" y="137197"/>
            <a:ext cx="445528" cy="413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23" y="163866"/>
            <a:ext cx="599184" cy="360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Рисунок 2" descr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762000"/>
            <a:ext cx="8096250" cy="3619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1290</Words>
  <Application>Microsoft Office PowerPoint</Application>
  <PresentationFormat>Экран (16:9)</PresentationFormat>
  <Paragraphs>79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Simple Light</vt:lpstr>
      <vt:lpstr>а35 Мобильное приложение для нейрохакинга</vt:lpstr>
      <vt:lpstr>Краткое описание проекта</vt:lpstr>
      <vt:lpstr>Целевая аудитория</vt:lpstr>
      <vt:lpstr>Конкурентный анализ</vt:lpstr>
      <vt:lpstr>Конкурентное преимущество</vt:lpstr>
      <vt:lpstr>Анализ рынка  TAM (Total Addressable Market) представляет собой общий потенциальный объем рынка, который можно достичь в данной отрасли. Для оценки TAM мы можем учесть количество людей, страдающих различными нейрологическими расстройствами или потенциально заинтересованных в использовании нейротехнологий для улучшения своего психического или физического состояния. С учетом того, что множество людей по всему миру сталкиваются с нейрологическими проблемами, потенциальный TAM для рынка неейротехнологий может быть значительным.(Источник ChatGPT)  -Потенциальный объем рынка людей = 3.000.000  SAM (Serviceable Available Market) представляет собой долю рынка, которую компания или набор компаний может фактически обслужить. В случае рынка нейротехнологий, SAM будет зависеть от количества компаний, предлагающих продукты или услуги в этой сфере, а также от их способности достичь и обслужить клиентов. Чтобы определить SAM, мы должны учесть различные факторы, включая конкуренцию, проникновение на рынок и отраслевые тренды.  -Компании которые могут предложить продукты их примерно 200  SOM (Share of Market) представляет собой долю рынка, которую конкретная компания занимает.SOM может изменяться в зависимости от различных факторов, таких как качество продукта, инновационность, маркетинговая стратегия и конкуренция.  -Компаний которые предлагают такой же продукт как и мы около 15</vt:lpstr>
      <vt:lpstr>Модели монетизации</vt:lpstr>
      <vt:lpstr>Каналы продвижения</vt:lpstr>
      <vt:lpstr>UNIT- экономика</vt:lpstr>
      <vt:lpstr>Что уже сделано и перспективы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а35 Мобильное приложение для нейрохакинга</dc:title>
  <dc:creator>Rekla</dc:creator>
  <cp:lastModifiedBy>konst.oleinikov@gmail.com</cp:lastModifiedBy>
  <cp:revision>1</cp:revision>
  <dcterms:modified xsi:type="dcterms:W3CDTF">2023-12-09T08:20:54Z</dcterms:modified>
</cp:coreProperties>
</file>