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PT Sans" charset="-52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6B3F713F-1DEC-4F00-BD49-A9DE611C0FC8}">
  <a:tblStyle styleId="{6B3F713F-1DEC-4F00-BD49-A9DE611C0F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245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69560841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69560841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b28f1c9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b28f1c90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b28f1c904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db28f1c904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69560841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69560841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1d0c3e399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e1d0c3e399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85720" y="2571750"/>
            <a:ext cx="8643998" cy="105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1800"/>
              </a:spcBef>
              <a:spcAft>
                <a:spcPts val="4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Интеллектуальная </a:t>
            </a:r>
            <a:r>
              <a:rPr lang="ru-RU" sz="2000" b="1" dirty="0" smtClean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система освещения </a:t>
            </a:r>
            <a:r>
              <a:rPr lang="ru-RU" sz="2000" b="1" dirty="0" smtClean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многопользовательского пространства</a:t>
            </a:r>
            <a:r>
              <a:rPr lang="ru-RU" sz="2000" b="1" dirty="0" smtClean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, </a:t>
            </a:r>
            <a:r>
              <a:rPr lang="ru-RU" sz="2000" b="1" dirty="0" smtClean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направленная </a:t>
            </a:r>
            <a:r>
              <a:rPr lang="ru-RU" sz="2000" b="1" dirty="0" smtClean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на повышение эффективности труда</a:t>
            </a:r>
          </a:p>
        </p:txBody>
      </p:sp>
      <p:pic>
        <p:nvPicPr>
          <p:cNvPr id="1026" name="Picture 2" descr="D:\КТ\Синий и Черный Гекса Игры Логотип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85734"/>
            <a:ext cx="2857520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7138300" y="2505075"/>
            <a:ext cx="1874400" cy="23526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Землянова Екатерина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LeaderID 2169961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Дизайн архитектурной среды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Светодизайн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Естественное освещение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3D-моделирование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Графика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Дизайн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10800" y="85850"/>
            <a:ext cx="15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 err="1">
                <a:latin typeface="PT Sans"/>
                <a:ea typeface="PT Sans"/>
                <a:cs typeface="PT Sans"/>
                <a:sym typeface="PT Sans"/>
              </a:rPr>
              <a:t>Кто</a:t>
            </a:r>
            <a:r>
              <a:rPr lang="en-GB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b="1" dirty="0" err="1">
                <a:latin typeface="PT Sans"/>
                <a:ea typeface="PT Sans"/>
                <a:cs typeface="PT Sans"/>
                <a:sym typeface="PT Sans"/>
              </a:rPr>
              <a:t>мы</a:t>
            </a:r>
            <a:r>
              <a:rPr lang="en-GB" b="1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10800" y="658550"/>
            <a:ext cx="8901900" cy="1771500"/>
          </a:xfrm>
          <a:prstGeom prst="rect">
            <a:avLst/>
          </a:prstGeom>
          <a:solidFill>
            <a:srgbClr val="A2C4C9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Мы сложившаяся команда из Университета ИТМО, у нас есть успешный опыт выполнения научных исследований в области освещения и программирования, а также  опыт создания прототипа системы управления освещения с нуля. </a:t>
            </a:r>
            <a:endParaRPr sz="14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Подробнее о нас можно прочитать по ссылке: https://news.itmo.ru/ru/education/trend/news/10170/</a:t>
            </a:r>
            <a:endParaRPr sz="14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400">
                <a:latin typeface="PT Sans"/>
                <a:ea typeface="PT Sans"/>
                <a:cs typeface="PT Sans"/>
                <a:sym typeface="PT Sans"/>
              </a:rPr>
              <a:t>   </a:t>
            </a:r>
            <a:endParaRPr sz="14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110800" y="2505075"/>
            <a:ext cx="1756200" cy="23526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Рослякова Светлана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/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LeaderID 2162542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Здоровье и освещение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Системы управления освещением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Интернет вещей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Светотехника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Преподавание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Коммуникации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3575350" y="2505075"/>
            <a:ext cx="1697400" cy="23526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Леонов Александр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solidFill>
                  <a:schemeClr val="dk1"/>
                </a:solidFill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LeaderID </a:t>
            </a: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2169729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Программно-аппаратное взаимодействие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Освещение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Информационные технологии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Программирование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Документирование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Написание статей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921675" y="2505075"/>
            <a:ext cx="1599000" cy="23526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Лаушкина Анастасия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LeaderID 1261772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Адаптивное освещение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Здоровье человека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Машинное обучение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Дизайн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Архитектура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Научные исследования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5327425" y="2505075"/>
            <a:ext cx="1756200" cy="23526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Брагина Татьяна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LeaderID 2169956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Интеллектуальное освещение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Интерьеры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Психология труда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 u="sng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Презентации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Дизайн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Создание концепции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33700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latin typeface="PT Sans"/>
                <a:ea typeface="PT Sans"/>
                <a:cs typeface="PT Sans"/>
                <a:sym typeface="PT Sans"/>
              </a:rPr>
              <a:t>Краткий</a:t>
            </a:r>
            <a:r>
              <a:rPr lang="en-GB" sz="24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2400" b="1" dirty="0" err="1">
                <a:latin typeface="PT Sans"/>
                <a:ea typeface="PT Sans"/>
                <a:cs typeface="PT Sans"/>
                <a:sym typeface="PT Sans"/>
              </a:rPr>
              <a:t>паспорт</a:t>
            </a:r>
            <a:r>
              <a:rPr lang="en-GB" sz="24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2400" b="1" dirty="0" err="1"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en-GB" sz="2400" b="1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2400" b="1">
              <a:latin typeface="PT Sans"/>
              <a:ea typeface="PT Sans"/>
              <a:cs typeface="PT Sans"/>
              <a:sym typeface="PT Sans"/>
            </a:endParaRPr>
          </a:p>
          <a:p>
            <a:pPr lvl="0" algn="l"/>
            <a:r>
              <a:rPr lang="ru-RU" sz="2400" dirty="0" smtClean="0">
                <a:latin typeface="PT Sans"/>
                <a:ea typeface="PT Sans"/>
                <a:cs typeface="PT Sans"/>
                <a:sym typeface="PT Sans"/>
              </a:rPr>
              <a:t>Интеллектуальная система освещения многопользовательского пространства</a:t>
            </a:r>
            <a:r>
              <a:rPr lang="ru-RU" sz="2400" dirty="0" smtClean="0"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ru-RU" sz="2400" dirty="0" smtClean="0">
                <a:latin typeface="PT Sans"/>
                <a:ea typeface="PT Sans"/>
                <a:cs typeface="PT Sans"/>
                <a:sym typeface="PT Sans"/>
              </a:rPr>
              <a:t>направленная на повышение эффективности труда</a:t>
            </a:r>
          </a:p>
        </p:txBody>
      </p:sp>
      <p:pic>
        <p:nvPicPr>
          <p:cNvPr id="2050" name="Picture 2" descr="D:\КТ\Slanted Panels Photography Studio Twitter Head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71456"/>
            <a:ext cx="9144001" cy="304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oogle Shape;78;p16"/>
          <p:cNvGraphicFramePr/>
          <p:nvPr/>
        </p:nvGraphicFramePr>
        <p:xfrm>
          <a:off x="5672938" y="1407375"/>
          <a:ext cx="3040175" cy="2561350"/>
        </p:xfrm>
        <a:graphic>
          <a:graphicData uri="http://schemas.openxmlformats.org/drawingml/2006/table">
            <a:tbl>
              <a:tblPr>
                <a:noFill/>
                <a:tableStyleId>{6B3F713F-1DEC-4F00-BD49-A9DE611C0FC8}</a:tableStyleId>
              </a:tblPr>
              <a:tblGrid>
                <a:gridCol w="949975"/>
                <a:gridCol w="2090200"/>
              </a:tblGrid>
              <a:tr h="14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Для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пользователей</a:t>
                      </a:r>
                      <a:endParaRPr sz="8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наша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Интеллектуальная система освещения многопользовательского пространства на основе технологии Ad Hoc </a:t>
                      </a:r>
                      <a:endParaRPr sz="8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87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будет выполнять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автоматическое изменение освещенности и коррелированной цветовой температуры</a:t>
                      </a:r>
                      <a:endParaRPr sz="8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" b="1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3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 в отличие от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традиционных систем управления освещением</a:t>
                      </a:r>
                      <a:endParaRPr sz="8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будет иметь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возможность автоматического изменения фотометрических характеристик с ориентацией на индивидуальное психоэмоциональное состояние человека</a:t>
                      </a:r>
                      <a:endParaRPr sz="8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79" name="Google Shape;79;p16"/>
          <p:cNvSpPr txBox="1"/>
          <p:nvPr/>
        </p:nvSpPr>
        <p:spPr>
          <a:xfrm>
            <a:off x="5672950" y="1005450"/>
            <a:ext cx="25236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en-GB" sz="1000" b="1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800">
              <a:solidFill>
                <a:srgbClr val="595959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149450" y="120825"/>
            <a:ext cx="87255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Интеллектуальная система освещения</a:t>
            </a:r>
            <a:endParaRPr sz="20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169775" y="1053075"/>
            <a:ext cx="16455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lang="en-GB" sz="1000" b="1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en-GB" sz="1000" b="1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en-GB" sz="1000" b="1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800"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82" name="Google Shape;82;p16"/>
          <p:cNvGraphicFramePr/>
          <p:nvPr/>
        </p:nvGraphicFramePr>
        <p:xfrm>
          <a:off x="255500" y="1442950"/>
          <a:ext cx="5029775" cy="3275135"/>
        </p:xfrm>
        <a:graphic>
          <a:graphicData uri="http://schemas.openxmlformats.org/drawingml/2006/table">
            <a:tbl>
              <a:tblPr>
                <a:noFill/>
                <a:tableStyleId>{6B3F713F-1DEC-4F00-BD49-A9DE611C0FC8}</a:tableStyleId>
              </a:tblPr>
              <a:tblGrid>
                <a:gridCol w="2125300"/>
                <a:gridCol w="2904475"/>
              </a:tblGrid>
              <a:tr h="14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Наш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пользователь (работник офиса/учащийся)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8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хочет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индивидуальное освещение в многопользовательских пространствах с учетом психоэмоционального состояния человека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44875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но не может, потому что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0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ему мешают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отсутствие системы управления освещения и алгоритмов, которые адаптируется под несколько психоэмоциональных  состояний разных людей одновременно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" b="1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0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а существующие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решения в системах управления освещением ориентируются на энергоэффективность и предустановленные расписания изменения световых характеристик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19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обладают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ограниченным функционалом адаптации световых характеристик к психоэмоциональному состоянию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6575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 потому не позволяют автоматизировать системы управления освещения по психоэмоциональному состоянию нескольких людей с учетом последних научных исследований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236550" y="1067675"/>
            <a:ext cx="4884900" cy="26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 err="1">
                <a:latin typeface="PT Sans"/>
                <a:ea typeface="PT Sans"/>
                <a:cs typeface="PT Sans"/>
                <a:sym typeface="PT Sans"/>
              </a:rPr>
              <a:t>Образ</a:t>
            </a:r>
            <a:r>
              <a:rPr lang="en-GB" sz="10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000" b="1" dirty="0" err="1">
                <a:latin typeface="PT Sans"/>
                <a:ea typeface="PT Sans"/>
                <a:cs typeface="PT Sans"/>
                <a:sym typeface="PT Sans"/>
              </a:rPr>
              <a:t>быстрого</a:t>
            </a:r>
            <a:r>
              <a:rPr lang="en-GB" sz="10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000" b="1" dirty="0" err="1">
                <a:latin typeface="PT Sans"/>
                <a:ea typeface="PT Sans"/>
                <a:cs typeface="PT Sans"/>
                <a:sym typeface="PT Sans"/>
              </a:rPr>
              <a:t>результата</a:t>
            </a:r>
            <a:endParaRPr sz="10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u="sng" dirty="0">
                <a:latin typeface="PT Sans"/>
                <a:ea typeface="PT Sans"/>
                <a:cs typeface="PT Sans"/>
                <a:sym typeface="PT Sans"/>
              </a:rPr>
              <a:t>К </a:t>
            </a:r>
            <a:r>
              <a:rPr lang="en-GB" sz="1000" b="1" u="sng" dirty="0" err="1">
                <a:latin typeface="PT Sans"/>
                <a:ea typeface="PT Sans"/>
                <a:cs typeface="PT Sans"/>
                <a:sym typeface="PT Sans"/>
              </a:rPr>
              <a:t>концу</a:t>
            </a:r>
            <a:r>
              <a:rPr lang="en-GB" sz="1000" b="1" u="sng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000" b="1" u="sng" dirty="0" err="1">
                <a:latin typeface="PT Sans"/>
                <a:ea typeface="PT Sans"/>
                <a:cs typeface="PT Sans"/>
                <a:sym typeface="PT Sans"/>
              </a:rPr>
              <a:t>июля</a:t>
            </a:r>
            <a:r>
              <a:rPr lang="en-GB" sz="1000" b="1" u="sng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1000" b="1" u="sng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получить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понимание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реализуемости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внести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корректировки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в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проект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после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общения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со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специалистами</a:t>
            </a:r>
            <a:endParaRPr sz="1100" i="1"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u="sng" dirty="0" err="1">
                <a:latin typeface="PT Sans"/>
                <a:ea typeface="PT Sans"/>
                <a:cs typeface="PT Sans"/>
                <a:sym typeface="PT Sans"/>
              </a:rPr>
              <a:t>Через</a:t>
            </a:r>
            <a:r>
              <a:rPr lang="en-GB" sz="1000" b="1" u="sng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000" b="1" u="sng" dirty="0" err="1">
                <a:latin typeface="PT Sans"/>
                <a:ea typeface="PT Sans"/>
                <a:cs typeface="PT Sans"/>
                <a:sym typeface="PT Sans"/>
              </a:rPr>
              <a:t>год</a:t>
            </a:r>
            <a:r>
              <a:rPr lang="en-GB" sz="1000" b="1" u="sng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1000" b="1" u="sng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завершить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разработку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данного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программирование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системы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управления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освещения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и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упаковку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продукта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в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чем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может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понадобиться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помощь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инвесторов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которые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могут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быть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привлечены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после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участия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в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Архипелаге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smtClean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2</a:t>
            </a:r>
            <a:r>
              <a:rPr lang="ru-RU" sz="1100" i="1" dirty="0" smtClean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0.35</a:t>
            </a:r>
            <a:endParaRPr sz="1100" i="1"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u="sng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Через</a:t>
            </a:r>
            <a:r>
              <a:rPr lang="en-GB" sz="10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3 </a:t>
            </a:r>
            <a:r>
              <a:rPr lang="en-GB" sz="1000" b="1" u="sng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года</a:t>
            </a:r>
            <a:r>
              <a:rPr lang="en-GB" sz="10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1000" b="1" u="sng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наладить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производство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и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продажи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данного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продукта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на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рынке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РФ и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стран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таможенного</a:t>
            </a:r>
            <a:r>
              <a:rPr lang="en-GB" sz="1100" i="1" dirty="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i="1" dirty="0" err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союза</a:t>
            </a:r>
            <a:endParaRPr sz="1000" b="1" u="sng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u="sng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88" name="Google Shape;88;p17"/>
          <p:cNvCxnSpPr/>
          <p:nvPr/>
        </p:nvCxnSpPr>
        <p:spPr>
          <a:xfrm>
            <a:off x="5208650" y="-3300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89" name="Google Shape;89;p17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5208650" y="1031825"/>
            <a:ext cx="3865800" cy="29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latin typeface="PT Sans"/>
                <a:ea typeface="PT Sans"/>
                <a:cs typeface="PT Sans"/>
                <a:sym typeface="PT Sans"/>
              </a:rPr>
              <a:t>  </a:t>
            </a:r>
            <a:r>
              <a:rPr lang="en-GB" sz="1200" b="1" dirty="0" err="1">
                <a:latin typeface="PT Sans"/>
                <a:ea typeface="PT Sans"/>
                <a:cs typeface="PT Sans"/>
                <a:sym typeface="PT Sans"/>
              </a:rPr>
              <a:t>Состав</a:t>
            </a:r>
            <a:r>
              <a:rPr lang="en-GB" sz="12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b="1" dirty="0" err="1">
                <a:latin typeface="PT Sans"/>
                <a:ea typeface="PT Sans"/>
                <a:cs typeface="PT Sans"/>
                <a:sym typeface="PT Sans"/>
              </a:rPr>
              <a:t>команды</a:t>
            </a:r>
            <a:r>
              <a:rPr lang="en-GB" sz="1200" b="1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Рослякова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Светлана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Витальевна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/ 2162542 /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руководитель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инженер-светотехник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Брагина 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Татьяна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Владимировна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/ 2169956/ </a:t>
            </a:r>
            <a:r>
              <a:rPr lang="ru-RU" sz="12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ответственный исполнитель</a:t>
            </a:r>
            <a:r>
              <a:rPr lang="en-GB" sz="12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светодизайнер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 </a:t>
            </a:r>
            <a:endParaRPr lang="ru-RU" sz="1200" dirty="0" smtClean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indent="-304800">
              <a:buSzPts val="1200"/>
              <a:buFont typeface="PT Sans"/>
              <a:buAutoNum type="arabicPeriod"/>
            </a:pPr>
            <a:r>
              <a:rPr lang="ru-RU" sz="1200" dirty="0" err="1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Лаушкина</a:t>
            </a:r>
            <a:r>
              <a:rPr lang="ru-RU" sz="12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Анастасия Александровна / </a:t>
            </a:r>
            <a:r>
              <a:rPr lang="ru-RU" sz="1200" dirty="0" smtClean="0">
                <a:latin typeface="PT Sans"/>
                <a:ea typeface="PT Sans"/>
                <a:cs typeface="PT Sans"/>
                <a:sym typeface="PT Sans"/>
              </a:rPr>
              <a:t>1261772 </a:t>
            </a:r>
            <a:r>
              <a:rPr lang="ru-RU" sz="12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/ исследовательница, </a:t>
            </a:r>
            <a:r>
              <a:rPr lang="ru-RU" sz="1200" dirty="0" err="1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светодизайнер</a:t>
            </a:r>
            <a:r>
              <a:rPr lang="ru-RU" sz="12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Землянова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Екатерина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Игоревна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/ 2169961 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/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светодизайнер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исследовательница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Леонов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Александр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Сергеевич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/ 2169729 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/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программист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электроника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236550" y="180500"/>
            <a:ext cx="51252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Интеллектуальная система освещения</a:t>
            </a:r>
            <a:endParaRPr sz="20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PresentationFormat>Экран (16:9)</PresentationFormat>
  <Paragraphs>102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PT Sans</vt:lpstr>
      <vt:lpstr>Courier New</vt:lpstr>
      <vt:lpstr>Simple Light</vt:lpstr>
      <vt:lpstr>Интеллектуальная система освещения многопользовательского пространства, направленная на повышение эффективности труда</vt:lpstr>
      <vt:lpstr>Кто мы:</vt:lpstr>
      <vt:lpstr>Краткий паспорт проекта: Интеллектуальная система освещения многопользовательского пространства, направленная на повышение эффективности труда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Интеллектуальная система освещения многопользовательского пространства, направленная на повышение эффективности труда</dc:title>
  <dc:creator>Татьяна Брагина</dc:creator>
  <cp:lastModifiedBy>Татьяна Брагина</cp:lastModifiedBy>
  <cp:revision>1</cp:revision>
  <dcterms:modified xsi:type="dcterms:W3CDTF">2022-05-24T11:53:22Z</dcterms:modified>
</cp:coreProperties>
</file>