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a0bff78eb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a0bff78eb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a0bff78e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a0bff78e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a0bff78eb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a0bff78eb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a0bff78eb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a0bff78eb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a0bff78eb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a0bff78eb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a0bff78eb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a0bff78eb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a0bff78ebd_0_45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a0bff78ebd_0_4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a0bff78ebd_0_38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a0bff78ebd_0_38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a0bff78ebd_0_9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a0bff78ebd_0_9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a0bff78ebd_0_16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a0bff78ebd_0_1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a0bff78ebd_0_2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a0bff78ebd_0_2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a0bff78ebd_0_29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a0bff78ebd_0_2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AUTOLAYOUT"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" name="Google Shape;52;p13"/>
          <p:cNvCxnSpPr/>
          <p:nvPr/>
        </p:nvCxnSpPr>
        <p:spPr>
          <a:xfrm>
            <a:off x="474475" y="336950"/>
            <a:ext cx="3163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3" name="Google Shape;53;p13"/>
          <p:cNvCxnSpPr/>
          <p:nvPr/>
        </p:nvCxnSpPr>
        <p:spPr>
          <a:xfrm>
            <a:off x="3828800" y="344225"/>
            <a:ext cx="486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4" name="Google Shape;54;p13"/>
          <p:cNvSpPr txBox="1"/>
          <p:nvPr>
            <p:ph type="title"/>
          </p:nvPr>
        </p:nvSpPr>
        <p:spPr>
          <a:xfrm>
            <a:off x="474475" y="450125"/>
            <a:ext cx="3163200" cy="2062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828775" y="450125"/>
            <a:ext cx="4863000" cy="4115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 1">
  <p:cSld name="AUTOLAYOUT_1">
    <p:bg>
      <p:bgPr>
        <a:solidFill>
          <a:srgbClr val="FFFFFF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4"/>
          <p:cNvSpPr/>
          <p:nvPr/>
        </p:nvSpPr>
        <p:spPr>
          <a:xfrm>
            <a:off x="188400" y="188400"/>
            <a:ext cx="8767200" cy="476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/>
          <p:nvPr/>
        </p:nvSpPr>
        <p:spPr>
          <a:xfrm>
            <a:off x="282600" y="282600"/>
            <a:ext cx="8578800" cy="457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14"/>
          <p:cNvCxnSpPr/>
          <p:nvPr/>
        </p:nvCxnSpPr>
        <p:spPr>
          <a:xfrm>
            <a:off x="282600" y="4607275"/>
            <a:ext cx="42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4"/>
          <p:cNvCxnSpPr/>
          <p:nvPr/>
        </p:nvCxnSpPr>
        <p:spPr>
          <a:xfrm>
            <a:off x="8438400" y="536225"/>
            <a:ext cx="42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4"/>
          <p:cNvSpPr txBox="1"/>
          <p:nvPr>
            <p:ph type="title"/>
          </p:nvPr>
        </p:nvSpPr>
        <p:spPr>
          <a:xfrm>
            <a:off x="705600" y="1415400"/>
            <a:ext cx="3394200" cy="2249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4252525" y="836250"/>
            <a:ext cx="4185900" cy="34080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5" name="Google Shape;6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 2">
  <p:cSld name="AUTOLAYOUT_2">
    <p:bg>
      <p:bgPr>
        <a:solidFill>
          <a:srgbClr val="FFFFFF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/>
          <p:nvPr/>
        </p:nvSpPr>
        <p:spPr>
          <a:xfrm>
            <a:off x="188400" y="188400"/>
            <a:ext cx="8767200" cy="476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/>
          <p:nvPr/>
        </p:nvSpPr>
        <p:spPr>
          <a:xfrm>
            <a:off x="282600" y="282600"/>
            <a:ext cx="8578800" cy="457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0" name="Google Shape;70;p15"/>
          <p:cNvCxnSpPr/>
          <p:nvPr/>
        </p:nvCxnSpPr>
        <p:spPr>
          <a:xfrm>
            <a:off x="282600" y="4607275"/>
            <a:ext cx="42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" name="Google Shape;71;p15"/>
          <p:cNvCxnSpPr/>
          <p:nvPr/>
        </p:nvCxnSpPr>
        <p:spPr>
          <a:xfrm>
            <a:off x="8438400" y="536225"/>
            <a:ext cx="42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" name="Google Shape;72;p15"/>
          <p:cNvSpPr txBox="1"/>
          <p:nvPr>
            <p:ph type="title"/>
          </p:nvPr>
        </p:nvSpPr>
        <p:spPr>
          <a:xfrm>
            <a:off x="1960500" y="1897200"/>
            <a:ext cx="5223000" cy="980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3" name="Google Shape;73;p15"/>
          <p:cNvSpPr txBox="1"/>
          <p:nvPr>
            <p:ph idx="1" type="subTitle"/>
          </p:nvPr>
        </p:nvSpPr>
        <p:spPr>
          <a:xfrm>
            <a:off x="1960500" y="2892024"/>
            <a:ext cx="5223000" cy="354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4" name="Google Shape;7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 4">
  <p:cSld name="AUTOLAYOUT_4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0" y="981549"/>
            <a:ext cx="9144000" cy="70800"/>
          </a:xfrm>
          <a:prstGeom prst="rect">
            <a:avLst/>
          </a:prstGeom>
          <a:solidFill>
            <a:srgbClr val="2121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 rotWithShape="1">
          <a:blip r:embed="rId2">
            <a:alphaModFix/>
          </a:blip>
          <a:srcRect b="38309" l="0" r="0" t="38312"/>
          <a:stretch/>
        </p:blipFill>
        <p:spPr>
          <a:xfrm>
            <a:off x="0" y="0"/>
            <a:ext cx="9144006" cy="981554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>
            <p:ph type="ctrTitle"/>
          </p:nvPr>
        </p:nvSpPr>
        <p:spPr>
          <a:xfrm>
            <a:off x="2938225" y="2491450"/>
            <a:ext cx="5379900" cy="1019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000"/>
              <a:buNone/>
              <a:defRPr b="1" sz="3000">
                <a:solidFill>
                  <a:srgbClr val="21212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000"/>
              <a:buNone/>
              <a:defRPr b="1" sz="3000">
                <a:solidFill>
                  <a:srgbClr val="21212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000"/>
              <a:buNone/>
              <a:defRPr b="1" sz="3000">
                <a:solidFill>
                  <a:srgbClr val="21212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000"/>
              <a:buNone/>
              <a:defRPr b="1" sz="3000">
                <a:solidFill>
                  <a:srgbClr val="21212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000"/>
              <a:buNone/>
              <a:defRPr b="1" sz="3000">
                <a:solidFill>
                  <a:srgbClr val="21212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000"/>
              <a:buNone/>
              <a:defRPr b="1" sz="3000">
                <a:solidFill>
                  <a:srgbClr val="21212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000"/>
              <a:buNone/>
              <a:defRPr b="1" sz="3000">
                <a:solidFill>
                  <a:srgbClr val="21212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000"/>
              <a:buNone/>
              <a:defRPr b="1" sz="3000">
                <a:solidFill>
                  <a:srgbClr val="21212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000"/>
              <a:buNone/>
              <a:defRPr b="1" sz="3000">
                <a:solidFill>
                  <a:srgbClr val="212121"/>
                </a:solidFill>
              </a:defRPr>
            </a:lvl9pPr>
          </a:lstStyle>
          <a:p/>
        </p:txBody>
      </p:sp>
      <p:sp>
        <p:nvSpPr>
          <p:cNvPr id="80" name="Google Shape;80;p16"/>
          <p:cNvSpPr txBox="1"/>
          <p:nvPr>
            <p:ph idx="1" type="subTitle"/>
          </p:nvPr>
        </p:nvSpPr>
        <p:spPr>
          <a:xfrm>
            <a:off x="2938225" y="3571325"/>
            <a:ext cx="5379900" cy="5505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None/>
              <a:defRPr sz="1400">
                <a:solidFill>
                  <a:srgbClr val="21212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None/>
              <a:defRPr sz="1400">
                <a:solidFill>
                  <a:srgbClr val="21212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None/>
              <a:defRPr sz="1400">
                <a:solidFill>
                  <a:srgbClr val="21212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None/>
              <a:defRPr sz="1400">
                <a:solidFill>
                  <a:srgbClr val="21212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None/>
              <a:defRPr sz="1400">
                <a:solidFill>
                  <a:srgbClr val="21212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None/>
              <a:defRPr sz="1400">
                <a:solidFill>
                  <a:srgbClr val="21212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None/>
              <a:defRPr sz="1400">
                <a:solidFill>
                  <a:srgbClr val="21212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None/>
              <a:defRPr sz="1400">
                <a:solidFill>
                  <a:srgbClr val="21212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None/>
              <a:defRPr sz="1400">
                <a:solidFill>
                  <a:srgbClr val="212121"/>
                </a:solidFill>
              </a:defRPr>
            </a:lvl9pPr>
          </a:lstStyle>
          <a:p/>
        </p:txBody>
      </p:sp>
      <p:sp>
        <p:nvSpPr>
          <p:cNvPr id="81" name="Google Shape;8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14.png"/><Relationship Id="rId5" Type="http://schemas.openxmlformats.org/officeDocument/2006/relationships/image" Target="../media/image8.png"/><Relationship Id="rId6" Type="http://schemas.openxmlformats.org/officeDocument/2006/relationships/image" Target="../media/image13.png"/><Relationship Id="rId7" Type="http://schemas.openxmlformats.org/officeDocument/2006/relationships/image" Target="../media/image9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ctrTitle"/>
          </p:nvPr>
        </p:nvSpPr>
        <p:spPr>
          <a:xfrm>
            <a:off x="0" y="938400"/>
            <a:ext cx="5748900" cy="123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Your Helper</a:t>
            </a:r>
            <a:endParaRPr/>
          </a:p>
        </p:txBody>
      </p:sp>
      <p:sp>
        <p:nvSpPr>
          <p:cNvPr id="87" name="Google Shape;87;p17"/>
          <p:cNvSpPr txBox="1"/>
          <p:nvPr>
            <p:ph idx="1" type="subTitle"/>
          </p:nvPr>
        </p:nvSpPr>
        <p:spPr>
          <a:xfrm>
            <a:off x="0" y="2523675"/>
            <a:ext cx="6708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Программа для помощи людям с ограниченными возможностями.</a:t>
            </a:r>
            <a:endParaRPr/>
          </a:p>
        </p:txBody>
      </p:sp>
      <p:sp>
        <p:nvSpPr>
          <p:cNvPr id="88" name="Google Shape;88;p17"/>
          <p:cNvSpPr txBox="1"/>
          <p:nvPr/>
        </p:nvSpPr>
        <p:spPr>
          <a:xfrm>
            <a:off x="0" y="4743300"/>
            <a:ext cx="254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Медведев Олег Романович</a:t>
            </a:r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4089197"/>
            <a:ext cx="1306326" cy="100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8949" y="216945"/>
            <a:ext cx="1121151" cy="585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6275" y="272624"/>
            <a:ext cx="1497124" cy="47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 rotWithShape="1">
          <a:blip r:embed="rId7">
            <a:alphaModFix/>
          </a:blip>
          <a:srcRect b="17665" l="0" r="0" t="25201"/>
          <a:stretch/>
        </p:blipFill>
        <p:spPr>
          <a:xfrm>
            <a:off x="6336650" y="189575"/>
            <a:ext cx="1121144" cy="64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39373" y="250199"/>
            <a:ext cx="1530677" cy="51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 помощью чего создана программа?</a:t>
            </a:r>
            <a:endParaRPr/>
          </a:p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Thunkable - среда разработки, основанная на блочном </a:t>
            </a:r>
            <a:r>
              <a:rPr lang="ru"/>
              <a:t>программировании</a:t>
            </a:r>
            <a:r>
              <a:rPr lang="ru"/>
              <a:t>, что позволяет создавать легкие виды программ за короткое время.</a:t>
            </a:r>
            <a:endParaRPr/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725" y="2751676"/>
            <a:ext cx="8596549" cy="160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Для чего нужна эта программа?</a:t>
            </a:r>
            <a:endParaRPr/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311700" y="1152475"/>
            <a:ext cx="8520600" cy="21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Главная цель - помощь людям с ограниченными возможностями.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А если более подробно, то: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arenR"/>
            </a:pPr>
            <a:r>
              <a:rPr lang="ru"/>
              <a:t>Сделать общение немых людей с окружающими более естественным.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"/>
              <a:t>Облегчить окружающим общение с глухими людьми.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"/>
              <a:t>Назвать объект камерой телефона для </a:t>
            </a:r>
            <a:r>
              <a:rPr lang="ru"/>
              <a:t>слабовидящего человека.</a:t>
            </a:r>
            <a:r>
              <a:rPr lang="ru"/>
              <a:t> </a:t>
            </a:r>
            <a:endParaRPr/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75" y="3277325"/>
            <a:ext cx="1782225" cy="178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5808" y="2689800"/>
            <a:ext cx="3312375" cy="29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 rotWithShape="1">
          <a:blip r:embed="rId5">
            <a:alphaModFix/>
          </a:blip>
          <a:srcRect b="-2933" l="0" r="5473" t="0"/>
          <a:stretch/>
        </p:blipFill>
        <p:spPr>
          <a:xfrm>
            <a:off x="7147600" y="3301975"/>
            <a:ext cx="1684700" cy="173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/>
          <p:nvPr>
            <p:ph type="title"/>
          </p:nvPr>
        </p:nvSpPr>
        <p:spPr>
          <a:xfrm>
            <a:off x="311700" y="445025"/>
            <a:ext cx="356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Структура программы. Главная страница.</a:t>
            </a:r>
            <a:endParaRPr/>
          </a:p>
        </p:txBody>
      </p:sp>
      <p:sp>
        <p:nvSpPr>
          <p:cNvPr id="115" name="Google Shape;115;p20"/>
          <p:cNvSpPr txBox="1"/>
          <p:nvPr>
            <p:ph idx="1" type="body"/>
          </p:nvPr>
        </p:nvSpPr>
        <p:spPr>
          <a:xfrm>
            <a:off x="311700" y="1526400"/>
            <a:ext cx="2955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Три кнопки и никакой лишней информации - удобство и простота использования!</a:t>
            </a:r>
            <a:endParaRPr/>
          </a:p>
        </p:txBody>
      </p:sp>
      <p:pic>
        <p:nvPicPr>
          <p:cNvPr id="116" name="Google Shape;116;p20"/>
          <p:cNvPicPr preferRelativeResize="0"/>
          <p:nvPr/>
        </p:nvPicPr>
        <p:blipFill rotWithShape="1">
          <a:blip r:embed="rId3">
            <a:alphaModFix/>
          </a:blip>
          <a:srcRect b="5069" l="2934" r="1462" t="6450"/>
          <a:stretch/>
        </p:blipFill>
        <p:spPr>
          <a:xfrm>
            <a:off x="5192900" y="324563"/>
            <a:ext cx="2292950" cy="455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>
            <p:ph type="title"/>
          </p:nvPr>
        </p:nvSpPr>
        <p:spPr>
          <a:xfrm>
            <a:off x="311700" y="445025"/>
            <a:ext cx="3597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Структура программы. Функция TTS.</a:t>
            </a:r>
            <a:endParaRPr/>
          </a:p>
        </p:txBody>
      </p:sp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311700" y="1357075"/>
            <a:ext cx="3971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TTS - модуль, выполняющий функцию воспроизведения текста. Озвучивание напечатанного текста сделает общение глухого человека с окружением более естественным. </a:t>
            </a:r>
            <a:endParaRPr/>
          </a:p>
        </p:txBody>
      </p:sp>
      <p:pic>
        <p:nvPicPr>
          <p:cNvPr id="123" name="Google Shape;123;p21"/>
          <p:cNvPicPr preferRelativeResize="0"/>
          <p:nvPr/>
        </p:nvPicPr>
        <p:blipFill rotWithShape="1">
          <a:blip r:embed="rId3">
            <a:alphaModFix/>
          </a:blip>
          <a:srcRect b="6332" l="2304" r="1689" t="3844"/>
          <a:stretch/>
        </p:blipFill>
        <p:spPr>
          <a:xfrm>
            <a:off x="5319875" y="398638"/>
            <a:ext cx="2166050" cy="43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311700" y="445025"/>
            <a:ext cx="3653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Структура программы. Функция печати речи. </a:t>
            </a:r>
            <a:endParaRPr/>
          </a:p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294000" y="1335925"/>
            <a:ext cx="3688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Данная функция захватывает речь человека, переводя ее в текстовый вид на экран телефона. Это намного облегчит общение с глухими людьми и освободит от обязанности знания языка жестов.</a:t>
            </a:r>
            <a:endParaRPr/>
          </a:p>
        </p:txBody>
      </p:sp>
      <p:pic>
        <p:nvPicPr>
          <p:cNvPr id="130" name="Google Shape;130;p22"/>
          <p:cNvPicPr preferRelativeResize="0"/>
          <p:nvPr/>
        </p:nvPicPr>
        <p:blipFill rotWithShape="1">
          <a:blip r:embed="rId3">
            <a:alphaModFix/>
          </a:blip>
          <a:srcRect b="4931" l="3098" r="2150" t="3409"/>
          <a:stretch/>
        </p:blipFill>
        <p:spPr>
          <a:xfrm>
            <a:off x="5235225" y="354338"/>
            <a:ext cx="2137851" cy="4434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/>
          <p:nvPr>
            <p:ph type="title"/>
          </p:nvPr>
        </p:nvSpPr>
        <p:spPr>
          <a:xfrm>
            <a:off x="311700" y="445025"/>
            <a:ext cx="396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Структура программы. </a:t>
            </a:r>
            <a:r>
              <a:rPr lang="ru"/>
              <a:t>Распознавание</a:t>
            </a:r>
            <a:r>
              <a:rPr lang="ru"/>
              <a:t> объекта.</a:t>
            </a:r>
            <a:endParaRPr/>
          </a:p>
        </p:txBody>
      </p:sp>
      <p:sp>
        <p:nvSpPr>
          <p:cNvPr id="136" name="Google Shape;136;p23"/>
          <p:cNvSpPr txBox="1"/>
          <p:nvPr>
            <p:ph idx="1" type="body"/>
          </p:nvPr>
        </p:nvSpPr>
        <p:spPr>
          <a:xfrm>
            <a:off x="311700" y="1420575"/>
            <a:ext cx="3710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Функция, которая сильно поможет слабовидящим людям частично ориентироваться в пространстве, </a:t>
            </a:r>
            <a:endParaRPr/>
          </a:p>
        </p:txBody>
      </p:sp>
      <p:pic>
        <p:nvPicPr>
          <p:cNvPr id="137" name="Google Shape;137;p23"/>
          <p:cNvPicPr preferRelativeResize="0"/>
          <p:nvPr/>
        </p:nvPicPr>
        <p:blipFill rotWithShape="1">
          <a:blip r:embed="rId3">
            <a:alphaModFix/>
          </a:blip>
          <a:srcRect b="2483" l="2626" r="3247" t="3786"/>
          <a:stretch/>
        </p:blipFill>
        <p:spPr>
          <a:xfrm>
            <a:off x="5270500" y="388050"/>
            <a:ext cx="2123724" cy="4367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/>
          <p:nvPr>
            <p:ph type="ctrTitle"/>
          </p:nvPr>
        </p:nvSpPr>
        <p:spPr>
          <a:xfrm>
            <a:off x="311700" y="254000"/>
            <a:ext cx="8520600" cy="89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Целевая аудитория</a:t>
            </a:r>
            <a:endParaRPr/>
          </a:p>
        </p:txBody>
      </p:sp>
      <p:sp>
        <p:nvSpPr>
          <p:cNvPr id="143" name="Google Shape;143;p24"/>
          <p:cNvSpPr txBox="1"/>
          <p:nvPr>
            <p:ph idx="1" type="subTitle"/>
          </p:nvPr>
        </p:nvSpPr>
        <p:spPr>
          <a:xfrm>
            <a:off x="100050" y="1578250"/>
            <a:ext cx="3597000" cy="26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ru" sz="2180"/>
              <a:t>Программа рассчитана на ее использование людьми с ограниченными возможностями, а </a:t>
            </a:r>
            <a:r>
              <a:rPr lang="ru" sz="2180"/>
              <a:t>также</a:t>
            </a:r>
            <a:r>
              <a:rPr lang="ru" sz="2180"/>
              <a:t> персонами, которые </a:t>
            </a:r>
            <a:r>
              <a:rPr lang="ru" sz="2180"/>
              <a:t>коммуницируют с данной группой людей.</a:t>
            </a:r>
            <a:r>
              <a:rPr lang="ru" sz="2180"/>
              <a:t>  </a:t>
            </a:r>
            <a:endParaRPr sz="2180"/>
          </a:p>
        </p:txBody>
      </p:sp>
      <p:pic>
        <p:nvPicPr>
          <p:cNvPr id="144" name="Google Shape;14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125" y="1376788"/>
            <a:ext cx="3043825" cy="304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/>
          <p:nvPr>
            <p:ph type="ctrTitle"/>
          </p:nvPr>
        </p:nvSpPr>
        <p:spPr>
          <a:xfrm>
            <a:off x="475850" y="1440175"/>
            <a:ext cx="5379900" cy="101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Объем рынка</a:t>
            </a:r>
            <a:endParaRPr/>
          </a:p>
        </p:txBody>
      </p:sp>
      <p:sp>
        <p:nvSpPr>
          <p:cNvPr id="150" name="Google Shape;150;p25"/>
          <p:cNvSpPr txBox="1"/>
          <p:nvPr>
            <p:ph idx="1" type="subTitle"/>
          </p:nvPr>
        </p:nvSpPr>
        <p:spPr>
          <a:xfrm>
            <a:off x="475850" y="2766975"/>
            <a:ext cx="6029400" cy="13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/>
              <a:t>Данный проект рассчитан на рынок Российской Федерации. Особенность универсальности программы для многих мобильных устройств упрощает </a:t>
            </a:r>
            <a:r>
              <a:rPr lang="ru" sz="1600"/>
              <a:t>ее</a:t>
            </a:r>
            <a:r>
              <a:rPr lang="ru" sz="1600"/>
              <a:t> распространение по всей стране.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type="title"/>
          </p:nvPr>
        </p:nvSpPr>
        <p:spPr>
          <a:xfrm>
            <a:off x="474475" y="450125"/>
            <a:ext cx="3163200" cy="206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Преимущества программы:</a:t>
            </a:r>
            <a:endParaRPr/>
          </a:p>
        </p:txBody>
      </p:sp>
      <p:sp>
        <p:nvSpPr>
          <p:cNvPr id="156" name="Google Shape;156;p26"/>
          <p:cNvSpPr txBox="1"/>
          <p:nvPr>
            <p:ph idx="1" type="body"/>
          </p:nvPr>
        </p:nvSpPr>
        <p:spPr>
          <a:xfrm>
            <a:off x="3828775" y="450125"/>
            <a:ext cx="4863000" cy="4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"/>
              <a:t>Все функции собраны в одном приложении, </a:t>
            </a:r>
            <a:r>
              <a:rPr lang="ru"/>
              <a:t>аналогов</a:t>
            </a:r>
            <a:r>
              <a:rPr lang="ru"/>
              <a:t> такому не найдено.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"/>
              <a:t>Простой и понятный дизайн, без лишней информации - минимализм.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"/>
              <a:t>Небольшой вес программы - 114 мб.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"/>
              <a:t>Редкость функции произношения названия объекта камеры.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"/>
              <a:t>Малая конкуренция.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type="title"/>
          </p:nvPr>
        </p:nvSpPr>
        <p:spPr>
          <a:xfrm>
            <a:off x="628000" y="455850"/>
            <a:ext cx="3394200" cy="224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Дальнейшие планы.</a:t>
            </a:r>
            <a:endParaRPr/>
          </a:p>
        </p:txBody>
      </p:sp>
      <p:sp>
        <p:nvSpPr>
          <p:cNvPr id="162" name="Google Shape;162;p27"/>
          <p:cNvSpPr txBox="1"/>
          <p:nvPr>
            <p:ph idx="1" type="body"/>
          </p:nvPr>
        </p:nvSpPr>
        <p:spPr>
          <a:xfrm>
            <a:off x="4252525" y="867750"/>
            <a:ext cx="4185900" cy="340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Краткосрочные</a:t>
            </a:r>
            <a:endParaRPr/>
          </a:p>
          <a:p>
            <a:pPr indent="-304165" lvl="0" marL="457200" rtl="0" algn="l">
              <a:spcBef>
                <a:spcPts val="1600"/>
              </a:spcBef>
              <a:spcAft>
                <a:spcPts val="0"/>
              </a:spcAft>
              <a:buSzPct val="100000"/>
              <a:buAutoNum type="arabicParenR"/>
            </a:pPr>
            <a:r>
              <a:rPr lang="ru"/>
              <a:t>Изменение дизайна программы под дизайн системных приложений телефона.</a:t>
            </a:r>
            <a:endParaRPr/>
          </a:p>
          <a:p>
            <a:pPr indent="-304165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ru"/>
              <a:t>Добавление перевода текста на ныне популярные языки.</a:t>
            </a:r>
            <a:endParaRPr/>
          </a:p>
          <a:p>
            <a:pPr indent="-304165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ru"/>
              <a:t>Добавление </a:t>
            </a:r>
            <a:r>
              <a:rPr lang="ru"/>
              <a:t>популярных</a:t>
            </a:r>
            <a:r>
              <a:rPr lang="ru"/>
              <a:t> языков в интерфейс программы.</a:t>
            </a:r>
            <a:endParaRPr/>
          </a:p>
          <a:p>
            <a:pPr indent="-304165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ru"/>
              <a:t>Патент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Долгосрочные</a:t>
            </a:r>
            <a:endParaRPr/>
          </a:p>
          <a:p>
            <a:pPr indent="-304165" lvl="0" marL="457200" rtl="0" algn="l">
              <a:spcBef>
                <a:spcPts val="1600"/>
              </a:spcBef>
              <a:spcAft>
                <a:spcPts val="0"/>
              </a:spcAft>
              <a:buSzPct val="100000"/>
              <a:buAutoNum type="arabicParenR"/>
            </a:pPr>
            <a:r>
              <a:rPr lang="ru"/>
              <a:t>Перевод программы на язык программирования Java / Kotlin.</a:t>
            </a:r>
            <a:endParaRPr/>
          </a:p>
          <a:p>
            <a:pPr indent="-304165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ru"/>
              <a:t>Создание искусственного интеллекта для более точного распознавания объектов.</a:t>
            </a:r>
            <a:endParaRPr/>
          </a:p>
          <a:p>
            <a:pPr indent="-304165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ru"/>
              <a:t>Опрос людей с ограниченными возможностями для улучшения приложения.</a:t>
            </a:r>
            <a:endParaRPr/>
          </a:p>
        </p:txBody>
      </p:sp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 b="10626" l="0" r="0" t="0"/>
          <a:stretch/>
        </p:blipFill>
        <p:spPr>
          <a:xfrm>
            <a:off x="418338" y="2371675"/>
            <a:ext cx="3813525" cy="184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/>
          <p:nvPr>
            <p:ph type="title"/>
          </p:nvPr>
        </p:nvSpPr>
        <p:spPr>
          <a:xfrm>
            <a:off x="1960500" y="1897200"/>
            <a:ext cx="5223000" cy="98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Главная цель в проекте - сотрудничество с государством.</a:t>
            </a:r>
            <a:endParaRPr/>
          </a:p>
        </p:txBody>
      </p:sp>
      <p:sp>
        <p:nvSpPr>
          <p:cNvPr id="169" name="Google Shape;169;p28"/>
          <p:cNvSpPr txBox="1"/>
          <p:nvPr>
            <p:ph idx="1" type="subTitle"/>
          </p:nvPr>
        </p:nvSpPr>
        <p:spPr>
          <a:xfrm>
            <a:off x="1611750" y="2877902"/>
            <a:ext cx="5920500" cy="138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Установление данной программу в прошивку импортных </a:t>
            </a:r>
            <a:r>
              <a:rPr lang="ru" sz="1500"/>
              <a:t>устройств, как Яндекс и т.п.</a:t>
            </a:r>
            <a:endParaRPr sz="15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200"/>
              <a:t>Спасибо за внимание!</a:t>
            </a:r>
            <a:br>
              <a:rPr lang="ru" sz="5200"/>
            </a:br>
            <a:r>
              <a:rPr lang="ru" sz="3311"/>
              <a:t>Возможность услышать ваше мнение - это еще одна возможность улучшить данный проект.</a:t>
            </a:r>
            <a:endParaRPr sz="331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9"/>
          <p:cNvSpPr txBox="1"/>
          <p:nvPr/>
        </p:nvSpPr>
        <p:spPr>
          <a:xfrm>
            <a:off x="5835000" y="4527900"/>
            <a:ext cx="3309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TG: @fckuhpcrt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Почта: 002medvedev002@gmail.com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