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74" r:id="rId7"/>
    <p:sldId id="276" r:id="rId8"/>
    <p:sldId id="264" r:id="rId9"/>
    <p:sldId id="265" r:id="rId10"/>
    <p:sldId id="268" r:id="rId11"/>
    <p:sldId id="269" r:id="rId12"/>
    <p:sldId id="271" r:id="rId13"/>
    <p:sldId id="275" r:id="rId14"/>
    <p:sldId id="273" r:id="rId15"/>
  </p:sldIdLst>
  <p:sldSz cx="9144000" cy="5143500" type="screen16x9"/>
  <p:notesSz cx="6858000" cy="9144000"/>
  <p:embeddedFontLst>
    <p:embeddedFont>
      <p:font typeface="Inter" panose="02000503000000020004" pitchFamily="2" charset="0"/>
      <p:regular r:id="rId17"/>
      <p:bold r:id="rId18"/>
    </p:embeddedFont>
    <p:embeddedFont>
      <p:font typeface="Inter SemiBold" panose="02000503000000020004" pitchFamily="2" charset="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810">
          <p15:clr>
            <a:srgbClr val="9AA0A6"/>
          </p15:clr>
        </p15:guide>
        <p15:guide id="4" pos="454">
          <p15:clr>
            <a:srgbClr val="9AA0A6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hn1ruHU9y22ylInsZ2kzIgm5ck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0016F95-CD63-4554-AEC5-948CB566EC59}">
  <a:tblStyle styleId="{A0016F95-CD63-4554-AEC5-948CB566EC5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20"/>
    <p:restoredTop sz="94667"/>
  </p:normalViewPr>
  <p:slideViewPr>
    <p:cSldViewPr snapToGrid="0">
      <p:cViewPr varScale="1">
        <p:scale>
          <a:sx n="147" d="100"/>
          <a:sy n="147" d="100"/>
        </p:scale>
        <p:origin x="896" y="192"/>
      </p:cViewPr>
      <p:guideLst>
        <p:guide orient="horz" pos="1620"/>
        <p:guide pos="2880"/>
        <p:guide orient="horz" pos="2810"/>
        <p:guide pos="4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70091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Опционально для скоринга</a:t>
            </a:r>
            <a:br>
              <a:rPr lang="ru"/>
            </a:br>
            <a:r>
              <a:rPr lang="ru"/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Обязательна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 + cusdev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Обязательна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Обязательна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66608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Обязательно для скоринга – 1-2 главных конкурента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Обязательна для питча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4041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Обязательно для скоринга – 1-2 главных конкурента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Обязательна для питча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>
            <a:off x="448331" y="405055"/>
            <a:ext cx="8428381" cy="1615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l"/>
            <a:r>
              <a:rPr lang="ru-RU" sz="3800" dirty="0">
                <a:latin typeface="Inter SemiBold"/>
                <a:ea typeface="Inter SemiBold"/>
                <a:cs typeface="Inter SemiBold"/>
                <a:sym typeface="Inter SemiBold"/>
              </a:rPr>
              <a:t>3D Моделирование в автомобильной промышленности</a:t>
            </a:r>
            <a:endParaRPr sz="3800"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448330" y="2318495"/>
            <a:ext cx="7960173" cy="1120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lvl="0">
              <a:buSzPts val="1700"/>
            </a:pPr>
            <a:r>
              <a:rPr lang="ru-RU" sz="1700" dirty="0">
                <a:latin typeface="Inter"/>
                <a:ea typeface="Inter"/>
                <a:cs typeface="Inter"/>
                <a:sym typeface="Inter"/>
              </a:rPr>
              <a:t>ЗD моделирование и </a:t>
            </a:r>
            <a:r>
              <a:rPr lang="ru-RU" sz="1700" dirty="0" err="1">
                <a:latin typeface="Inter"/>
                <a:ea typeface="Inter"/>
                <a:cs typeface="Inter"/>
                <a:sym typeface="Inter"/>
              </a:rPr>
              <a:t>принтеринг</a:t>
            </a:r>
            <a:r>
              <a:rPr lang="ru-RU" sz="1700" dirty="0">
                <a:latin typeface="Inter"/>
                <a:ea typeface="Inter"/>
                <a:cs typeface="Inter"/>
                <a:sym typeface="Inter"/>
              </a:rPr>
              <a:t> форм и макетов для изготовления автомобильных запчастей, а также внедрение данных технологий в компании, занимающиеся производством автомобильных запчастей.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body" idx="1"/>
          </p:nvPr>
        </p:nvSpPr>
        <p:spPr>
          <a:xfrm>
            <a:off x="559500" y="1061925"/>
            <a:ext cx="7864500" cy="3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35999" lvl="0" indent="0">
              <a:spcAft>
                <a:spcPts val="1200"/>
              </a:spcAft>
              <a:buNone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Отечественные компании, занимающиеся производством запчастей и автомобилей (в </a:t>
            </a:r>
            <a:r>
              <a:rPr lang="ru-RU" sz="1400" dirty="0" err="1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т.ч</a:t>
            </a: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. для импортных автомобилей).</a:t>
            </a:r>
          </a:p>
          <a:p>
            <a:pPr marL="35999" lvl="0" indent="0">
              <a:spcAft>
                <a:spcPts val="1200"/>
              </a:spcAft>
              <a:buNone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Например, компании, которые не могут полностью и своевременно удовлетворять спрос на запчасти импортных или своих автомобилей.</a:t>
            </a:r>
          </a:p>
          <a:p>
            <a:pPr marL="321749" indent="-285750">
              <a:spcAft>
                <a:spcPts val="1200"/>
              </a:spcAft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«АвтоВАЗ»</a:t>
            </a:r>
          </a:p>
          <a:p>
            <a:pPr marL="321749" indent="-285750">
              <a:spcAft>
                <a:spcPts val="1200"/>
              </a:spcAft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«КамАЗ» </a:t>
            </a:r>
          </a:p>
          <a:p>
            <a:pPr marL="321749" indent="-285750">
              <a:spcAft>
                <a:spcPts val="1200"/>
              </a:spcAft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ПАО «</a:t>
            </a:r>
            <a:r>
              <a:rPr lang="ru-RU" sz="1400" dirty="0" err="1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Соллерс</a:t>
            </a: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» и др.</a:t>
            </a:r>
          </a:p>
          <a:p>
            <a:pPr marL="35999" lvl="0" indent="0">
              <a:spcAft>
                <a:spcPts val="1200"/>
              </a:spcAft>
              <a:buNone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5999" lvl="0" indent="0">
              <a:spcAft>
                <a:spcPts val="1200"/>
              </a:spcAft>
              <a:buNone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5999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" name="Google Shape;62;p2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Целевая аудитория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9225" y="4068650"/>
            <a:ext cx="9144000" cy="10749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C1CA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4" name="Google Shape;64;p2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2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"/>
          <p:cNvSpPr txBox="1">
            <a:spLocks noGrp="1"/>
          </p:cNvSpPr>
          <p:nvPr>
            <p:ph type="body" idx="1"/>
          </p:nvPr>
        </p:nvSpPr>
        <p:spPr>
          <a:xfrm>
            <a:off x="373359" y="962530"/>
            <a:ext cx="7864500" cy="2946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316800" lvl="0" indent="-175300">
              <a:lnSpc>
                <a:spcPct val="100000"/>
              </a:lnSpc>
              <a:spcBef>
                <a:spcPts val="900"/>
              </a:spcBef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Невозможность владельцев автомобилей приобретать оригинальные детали у производителя из-за их труднодоступности или  вышедшей из производства модели. </a:t>
            </a:r>
          </a:p>
          <a:p>
            <a:pPr marL="316800" lvl="0" indent="-175300">
              <a:lnSpc>
                <a:spcPct val="100000"/>
              </a:lnSpc>
              <a:spcBef>
                <a:spcPts val="900"/>
              </a:spcBef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Высокие затраты на хранение и инвентаризацию у малых ремонтных мастерских, а также невозможность изготавливать детали на заказ. </a:t>
            </a:r>
            <a:endParaRPr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16800" lvl="0" indent="-1753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Производители автозапчастей не всегда могут экономически выгодно изготавливать и поставлять детали на рынок и удовлетворять спрос автовладельцев. </a:t>
            </a:r>
          </a:p>
          <a:p>
            <a:pPr marL="316800" lvl="0" indent="-1753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Существование некачественных реплик </a:t>
            </a:r>
          </a:p>
          <a:p>
            <a:pPr marL="316800" lvl="0" indent="-1753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endParaRPr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0" name="Google Shape;70;p3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Проблемы</a:t>
            </a:r>
            <a:endParaRPr b="1"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9225" y="4068650"/>
            <a:ext cx="9144000" cy="10749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C1CA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3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4" name="Google Shape;74;p3"/>
          <p:cNvSpPr txBox="1">
            <a:spLocks noGrp="1"/>
          </p:cNvSpPr>
          <p:nvPr>
            <p:ph type="body" idx="1"/>
          </p:nvPr>
        </p:nvSpPr>
        <p:spPr>
          <a:xfrm>
            <a:off x="373359" y="4068650"/>
            <a:ext cx="6020205" cy="62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r>
              <a:rPr lang="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Подтверждением данных проблем является множество новостных каналов и статистика по импорту автозапчастей.</a:t>
            </a:r>
            <a:endParaRPr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"/>
          <p:cNvSpPr txBox="1">
            <a:spLocks noGrp="1"/>
          </p:cNvSpPr>
          <p:nvPr>
            <p:ph type="body" idx="1"/>
          </p:nvPr>
        </p:nvSpPr>
        <p:spPr>
          <a:xfrm>
            <a:off x="258417" y="894522"/>
            <a:ext cx="8623458" cy="3565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316800" lvl="0" indent="-175300">
              <a:lnSpc>
                <a:spcPct val="100000"/>
              </a:lnSpc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Получение запчастей без приобретения оригинальных деталей у производителя. Это выгодно для старых моделей автомобилей, для которых оригинальные запчасти уже не производятся или труднодоступны.</a:t>
            </a:r>
            <a:endParaRPr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16800" lvl="0" indent="-175300">
              <a:lnSpc>
                <a:spcPct val="100000"/>
              </a:lnSpc>
              <a:spcBef>
                <a:spcPts val="900"/>
              </a:spcBef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Позволяет малым автомастерским изготавливать необходимые детали на заказ без необходимости хранить большой запас оригинальных или аналоговых запчастей. Снижение затрат на инвентаризацию и складирование,  более быстрое выполнение ремонтных работ. </a:t>
            </a:r>
          </a:p>
          <a:p>
            <a:pPr marL="316800" lvl="0" indent="-175300">
              <a:lnSpc>
                <a:spcPct val="100000"/>
              </a:lnSpc>
              <a:spcBef>
                <a:spcPts val="900"/>
              </a:spcBef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Более гибкое и экономически выгодное изготовление и поставка деталей на рынок. Быстрое реагирование на потребности рынка.</a:t>
            </a:r>
            <a:endParaRPr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9225" y="3799900"/>
            <a:ext cx="9144000" cy="13434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C1CA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2" name="Google Shape;82;p4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Решение</a:t>
            </a:r>
            <a:endParaRPr b="1"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4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4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"/>
          <p:cNvSpPr txBox="1">
            <a:spLocks noGrp="1"/>
          </p:cNvSpPr>
          <p:nvPr>
            <p:ph type="title"/>
          </p:nvPr>
        </p:nvSpPr>
        <p:spPr>
          <a:xfrm>
            <a:off x="491180" y="861799"/>
            <a:ext cx="8139595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/>
            <a:r>
              <a:rPr lang="ru-RU" sz="3200" dirty="0">
                <a:latin typeface="Inter SemiBold"/>
                <a:ea typeface="Inter SemiBold"/>
                <a:cs typeface="Inter SemiBold"/>
                <a:sym typeface="Inter SemiBold"/>
              </a:rPr>
              <a:t>Продукт</a:t>
            </a:r>
            <a:br>
              <a:rPr lang="ru-RU" dirty="0">
                <a:latin typeface="Inter SemiBold"/>
                <a:ea typeface="Inter SemiBold"/>
                <a:cs typeface="Inter SemiBold"/>
                <a:sym typeface="Inter SemiBold"/>
              </a:rPr>
            </a:br>
            <a:b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</a:br>
            <a:r>
              <a:rPr lang="ru-RU" sz="12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Продуктом нашего проекта будет являться бизнес-модель, предполагающая использование технологичного оборудования 3</a:t>
            </a:r>
            <a:r>
              <a:rPr lang="en" sz="12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D </a:t>
            </a:r>
            <a:r>
              <a:rPr lang="ru-RU" sz="1200" dirty="0" err="1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принтинга</a:t>
            </a:r>
            <a:r>
              <a:rPr lang="ru-RU" sz="12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автомобильных запчастей для импортных автомобилей преимущественно.</a:t>
            </a:r>
            <a:br>
              <a:rPr lang="ru-RU" sz="12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</a:br>
            <a:endParaRPr lang="ru-RU"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2" name="Google Shape;92;p5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5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A0C921-0370-F438-F09A-BC8AE4547829}"/>
              </a:ext>
            </a:extLst>
          </p:cNvPr>
          <p:cNvSpPr txBox="1"/>
          <p:nvPr/>
        </p:nvSpPr>
        <p:spPr>
          <a:xfrm>
            <a:off x="2004646" y="52753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 descr="Автозапчасти на 3D-принтере: плюсы и минусы новой технологии для  автовладельцев - Электронный журнал Авто3н">
            <a:extLst>
              <a:ext uri="{FF2B5EF4-FFF2-40B4-BE49-F238E27FC236}">
                <a16:creationId xmlns:a16="http://schemas.microsoft.com/office/drawing/2014/main" id="{BE2B121D-88E1-FA0C-C42B-235931EC4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369" y="2141621"/>
            <a:ext cx="4205606" cy="227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3D печать автомобилей: детали и запчасти на 3D-принтере">
            <a:extLst>
              <a:ext uri="{FF2B5EF4-FFF2-40B4-BE49-F238E27FC236}">
                <a16:creationId xmlns:a16="http://schemas.microsoft.com/office/drawing/2014/main" id="{A544942D-1FE0-0913-C2BC-1106B497F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81" y="2234384"/>
            <a:ext cx="4573504" cy="217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 dirty="0">
                <a:latin typeface="Inter"/>
                <a:ea typeface="Inter"/>
                <a:cs typeface="Inter"/>
                <a:sym typeface="Inter"/>
              </a:rPr>
              <a:t>Цепочка бизнес-модели </a:t>
            </a:r>
            <a:endParaRPr b="1"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4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6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5FAA94-F31F-35A6-EA2C-0610F2BF3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739" y="897998"/>
            <a:ext cx="6981510" cy="425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72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/>
          <p:nvPr/>
        </p:nvSpPr>
        <p:spPr>
          <a:xfrm>
            <a:off x="9225" y="4594350"/>
            <a:ext cx="9144000" cy="5493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C1CA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3" name="Google Shape;143;p9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Конкуренты </a:t>
            </a:r>
            <a:b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</a:br>
            <a:r>
              <a:rPr lang="ru" sz="1100" dirty="0">
                <a:latin typeface="Inter SemiBold"/>
                <a:ea typeface="Inter SemiBold"/>
                <a:cs typeface="Inter SemiBold"/>
                <a:sym typeface="Inter SemiBold"/>
              </a:rPr>
              <a:t>Ниша </a:t>
            </a:r>
            <a:r>
              <a:rPr lang="ru-RU" sz="1100" dirty="0">
                <a:latin typeface="Inter SemiBold"/>
                <a:ea typeface="Inter SemiBold"/>
                <a:cs typeface="Inter SemiBold"/>
                <a:sym typeface="Inter SemiBold"/>
              </a:rPr>
              <a:t>мало занята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aphicFrame>
        <p:nvGraphicFramePr>
          <p:cNvPr id="145" name="Google Shape;145;p9"/>
          <p:cNvGraphicFramePr/>
          <p:nvPr>
            <p:extLst>
              <p:ext uri="{D42A27DB-BD31-4B8C-83A1-F6EECF244321}">
                <p14:modId xmlns:p14="http://schemas.microsoft.com/office/powerpoint/2010/main" val="3985407956"/>
              </p:ext>
            </p:extLst>
          </p:nvPr>
        </p:nvGraphicFramePr>
        <p:xfrm>
          <a:off x="720000" y="1371600"/>
          <a:ext cx="7655652" cy="2458575"/>
        </p:xfrm>
        <a:graphic>
          <a:graphicData uri="http://schemas.openxmlformats.org/drawingml/2006/table">
            <a:tbl>
              <a:tblPr>
                <a:noFill/>
                <a:tableStyleId>{A0016F95-CD63-4554-AEC5-948CB566EC59}</a:tableStyleId>
              </a:tblPr>
              <a:tblGrid>
                <a:gridCol w="1913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3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3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3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7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Критерии</a:t>
                      </a:r>
                      <a:endParaRPr sz="800" b="1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b="1" u="none" strike="noStrike" cap="none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Наша компания</a:t>
                      </a:r>
                      <a:endParaRPr sz="800" b="1" u="none" strike="noStrike" cap="none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3</a:t>
                      </a:r>
                      <a:r>
                        <a:rPr lang="en-US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D PRINT SPB (</a:t>
                      </a:r>
                      <a:r>
                        <a:rPr lang="ru-RU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г. Санкт-Петербург)</a:t>
                      </a:r>
                      <a:endParaRPr sz="800" b="1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DIGITAL CRAFT 3D (</a:t>
                      </a:r>
                      <a:r>
                        <a:rPr lang="ru-RU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Московская обл.)</a:t>
                      </a:r>
                      <a:endParaRPr sz="800" b="1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7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Качество материалов</a:t>
                      </a:r>
                      <a:endParaRPr sz="800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–</a:t>
                      </a:r>
                      <a:endParaRPr sz="800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7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Скорость изготовления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–</a:t>
                      </a:r>
                      <a:endParaRPr sz="800" u="none" strike="noStrike" cap="non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7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Низкая цена</a:t>
                      </a:r>
                      <a:endParaRPr sz="800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7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Персонализация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6" name="Google Shape;146;p9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7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929046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/>
          <p:nvPr/>
        </p:nvSpPr>
        <p:spPr>
          <a:xfrm>
            <a:off x="9225" y="4594350"/>
            <a:ext cx="9144000" cy="5493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C1CA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3" name="Google Shape;143;p9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Конкуренты </a:t>
            </a:r>
            <a:b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</a:br>
            <a:r>
              <a:rPr lang="en-US" sz="1100" dirty="0">
                <a:latin typeface="Inter SemiBold"/>
                <a:ea typeface="Inter SemiBold"/>
                <a:cs typeface="Inter SemiBold"/>
                <a:sym typeface="Inter SemiBold"/>
              </a:rPr>
              <a:t>E</a:t>
            </a:r>
            <a:r>
              <a:rPr lang="ru" sz="1100" dirty="0">
                <a:latin typeface="Inter SemiBold"/>
                <a:ea typeface="Inter SemiBold"/>
                <a:cs typeface="Inter SemiBold"/>
                <a:sym typeface="Inter SemiBold"/>
              </a:rPr>
              <a:t>сть косвенные конкуренты (поставщики)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aphicFrame>
        <p:nvGraphicFramePr>
          <p:cNvPr id="145" name="Google Shape;145;p9"/>
          <p:cNvGraphicFramePr/>
          <p:nvPr>
            <p:extLst>
              <p:ext uri="{D42A27DB-BD31-4B8C-83A1-F6EECF244321}">
                <p14:modId xmlns:p14="http://schemas.microsoft.com/office/powerpoint/2010/main" val="2655949554"/>
              </p:ext>
            </p:extLst>
          </p:nvPr>
        </p:nvGraphicFramePr>
        <p:xfrm>
          <a:off x="720000" y="1371600"/>
          <a:ext cx="7655652" cy="2458575"/>
        </p:xfrm>
        <a:graphic>
          <a:graphicData uri="http://schemas.openxmlformats.org/drawingml/2006/table">
            <a:tbl>
              <a:tblPr>
                <a:noFill/>
                <a:tableStyleId>{A0016F95-CD63-4554-AEC5-948CB566EC59}</a:tableStyleId>
              </a:tblPr>
              <a:tblGrid>
                <a:gridCol w="1913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3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3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3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7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Критерии</a:t>
                      </a:r>
                      <a:endParaRPr sz="800" b="1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b="1" u="none" strike="noStrike" cap="none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Наша компания</a:t>
                      </a:r>
                      <a:endParaRPr sz="800" b="1" u="none" strike="noStrike" cap="none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Alfa-NW (</a:t>
                      </a:r>
                      <a:r>
                        <a:rPr lang="ru-RU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г. Санкт-Петербург)</a:t>
                      </a:r>
                      <a:endParaRPr sz="800" b="1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All4Motors (</a:t>
                      </a:r>
                      <a:r>
                        <a:rPr lang="ru-RU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Московская обл.)</a:t>
                      </a:r>
                      <a:endParaRPr sz="800" b="1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7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Качество материалов</a:t>
                      </a:r>
                      <a:endParaRPr sz="800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–</a:t>
                      </a:r>
                      <a:endParaRPr sz="8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7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Скорость изготовления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–</a:t>
                      </a:r>
                      <a:endParaRPr sz="8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–</a:t>
                      </a:r>
                      <a:endParaRPr sz="800" u="none" strike="noStrike" cap="non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7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Низкая цена</a:t>
                      </a:r>
                      <a:endParaRPr sz="800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7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Персонализация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_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6" name="Google Shape;146;p9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8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"/>
          <p:cNvSpPr/>
          <p:nvPr/>
        </p:nvSpPr>
        <p:spPr>
          <a:xfrm>
            <a:off x="9225" y="4414700"/>
            <a:ext cx="9144000" cy="7290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2" name="Google Shape;152;p10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Конкурентные преимущества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54" name="Google Shape;154;p10"/>
          <p:cNvSpPr txBox="1"/>
          <p:nvPr/>
        </p:nvSpPr>
        <p:spPr>
          <a:xfrm>
            <a:off x="635700" y="1250675"/>
            <a:ext cx="1919100" cy="46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lvl="0" algn="ctr">
              <a:spcAft>
                <a:spcPts val="500"/>
              </a:spcAft>
              <a:buSzPts val="1400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Материалы</a:t>
            </a:r>
            <a:endParaRPr sz="14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5" name="Google Shape;155;p10"/>
          <p:cNvSpPr txBox="1"/>
          <p:nvPr/>
        </p:nvSpPr>
        <p:spPr>
          <a:xfrm>
            <a:off x="635700" y="1544025"/>
            <a:ext cx="1919100" cy="1218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lvl="0" algn="ctr">
              <a:spcAft>
                <a:spcPts val="500"/>
              </a:spcAft>
              <a:buSzPts val="800"/>
            </a:pPr>
            <a:r>
              <a:rPr lang="ru-RU" sz="900" dirty="0"/>
              <a:t>Выбор оптимальных материалов для изготовления запчастей, таких как пластик, металл или композитные материалы, в зависимости от требуемых свойств и характеристик запчасти.</a:t>
            </a:r>
            <a:endParaRPr sz="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0"/>
          <p:cNvSpPr txBox="1"/>
          <p:nvPr/>
        </p:nvSpPr>
        <p:spPr>
          <a:xfrm>
            <a:off x="3612450" y="1250675"/>
            <a:ext cx="1919100" cy="46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lvl="0" algn="ctr">
              <a:spcAft>
                <a:spcPts val="500"/>
              </a:spcAft>
              <a:buSzPts val="1400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Скорость печати</a:t>
            </a:r>
            <a:endParaRPr sz="14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7" name="Google Shape;157;p10"/>
          <p:cNvSpPr txBox="1"/>
          <p:nvPr/>
        </p:nvSpPr>
        <p:spPr>
          <a:xfrm>
            <a:off x="3558111" y="1544025"/>
            <a:ext cx="2046228" cy="107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lvl="0" algn="ctr">
              <a:spcAft>
                <a:spcPts val="500"/>
              </a:spcAft>
              <a:buSzPts val="800"/>
            </a:pPr>
            <a:r>
              <a:rPr lang="ru-RU" sz="900" dirty="0"/>
              <a:t>Оптимизация времени, необходимого для печати каждой запчасти, чтобы обеспечить эффективность и конкурентоспособность производственного процесса</a:t>
            </a:r>
            <a:r>
              <a:rPr lang="ru-RU" sz="800" dirty="0"/>
              <a:t>.</a:t>
            </a:r>
            <a:endParaRPr sz="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0"/>
          <p:cNvSpPr txBox="1"/>
          <p:nvPr/>
        </p:nvSpPr>
        <p:spPr>
          <a:xfrm>
            <a:off x="6596400" y="1137943"/>
            <a:ext cx="1919100" cy="67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lvl="0" algn="ctr">
              <a:spcAft>
                <a:spcPts val="500"/>
              </a:spcAft>
              <a:buSzPts val="1400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Стоимость производства</a:t>
            </a:r>
            <a:endParaRPr sz="14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9" name="Google Shape;159;p10"/>
          <p:cNvSpPr txBox="1"/>
          <p:nvPr/>
        </p:nvSpPr>
        <p:spPr>
          <a:xfrm>
            <a:off x="6596400" y="1682524"/>
            <a:ext cx="1988804" cy="941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lvl="0" algn="ctr">
              <a:spcAft>
                <a:spcPts val="500"/>
              </a:spcAft>
              <a:buSzPts val="800"/>
            </a:pPr>
            <a:r>
              <a:rPr lang="ru-RU" sz="800" dirty="0"/>
              <a:t> </a:t>
            </a:r>
            <a:r>
              <a:rPr lang="ru-RU" sz="900" dirty="0"/>
              <a:t>Учет экономической эффективности процесса 3D-печати при изготовлении запчастей, включая стоимость материалов и </a:t>
            </a:r>
            <a:r>
              <a:rPr lang="ru-RU" sz="900" dirty="0" err="1"/>
              <a:t>энергозатраты</a:t>
            </a:r>
            <a:r>
              <a:rPr lang="ru-RU" sz="800" dirty="0"/>
              <a:t>.</a:t>
            </a:r>
            <a:endParaRPr sz="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0"/>
          <p:cNvSpPr txBox="1"/>
          <p:nvPr/>
        </p:nvSpPr>
        <p:spPr>
          <a:xfrm>
            <a:off x="635700" y="2790886"/>
            <a:ext cx="1919100" cy="46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lvl="0" algn="ctr">
              <a:spcAft>
                <a:spcPts val="500"/>
              </a:spcAft>
              <a:buSzPts val="1400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Точность</a:t>
            </a:r>
            <a:endParaRPr sz="14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1" name="Google Shape;161;p10"/>
          <p:cNvSpPr txBox="1"/>
          <p:nvPr/>
        </p:nvSpPr>
        <p:spPr>
          <a:xfrm>
            <a:off x="635700" y="3190189"/>
            <a:ext cx="1919100" cy="8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lvl="0" algn="ctr">
              <a:spcAft>
                <a:spcPts val="500"/>
              </a:spcAft>
              <a:buSzPts val="800"/>
            </a:pPr>
            <a:r>
              <a:rPr lang="ru-RU" sz="900" dirty="0"/>
              <a:t>Обеспечение высокой точности изготовления запчастей, чтобы они соответствовали требуемым размерам и форме.</a:t>
            </a:r>
            <a:endParaRPr sz="9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162" name="Google Shape;162;p10"/>
          <p:cNvSpPr txBox="1"/>
          <p:nvPr/>
        </p:nvSpPr>
        <p:spPr>
          <a:xfrm>
            <a:off x="3612449" y="2708331"/>
            <a:ext cx="1973341" cy="46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Индивидуальность</a:t>
            </a:r>
            <a:endParaRPr sz="140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3" name="Google Shape;163;p10"/>
          <p:cNvSpPr txBox="1"/>
          <p:nvPr/>
        </p:nvSpPr>
        <p:spPr>
          <a:xfrm>
            <a:off x="3458817" y="3048063"/>
            <a:ext cx="2411896" cy="1356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lvl="0" algn="ctr">
              <a:spcAft>
                <a:spcPts val="500"/>
              </a:spcAft>
              <a:buSzPts val="800"/>
            </a:pPr>
            <a:r>
              <a:rPr lang="ru-RU" sz="900" dirty="0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rPr>
              <a:t>Возможность создания индивидуальных, специализированных деталей. Это позволяет оптимизировать производственные процессы и уменьшить количество отходов, так как детали могут быть созданы с учетом конкретных требований и спецификаций автомобиля. </a:t>
            </a:r>
            <a:endParaRPr sz="9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164" name="Google Shape;164;p10"/>
          <p:cNvSpPr txBox="1"/>
          <p:nvPr/>
        </p:nvSpPr>
        <p:spPr>
          <a:xfrm>
            <a:off x="6596400" y="2661949"/>
            <a:ext cx="1919100" cy="46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Хранение</a:t>
            </a:r>
            <a:endParaRPr sz="140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5" name="Google Shape;165;p10"/>
          <p:cNvSpPr txBox="1"/>
          <p:nvPr/>
        </p:nvSpPr>
        <p:spPr>
          <a:xfrm>
            <a:off x="6467061" y="3001681"/>
            <a:ext cx="2163713" cy="1495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lvl="0" algn="ctr">
              <a:spcAft>
                <a:spcPts val="500"/>
              </a:spcAft>
              <a:buSzPts val="800"/>
            </a:pPr>
            <a:r>
              <a:rPr lang="ru-RU" sz="900" dirty="0"/>
              <a:t>3D </a:t>
            </a:r>
            <a:r>
              <a:rPr lang="ru-RU" sz="900" dirty="0" err="1"/>
              <a:t>принтинг</a:t>
            </a:r>
            <a:r>
              <a:rPr lang="ru-RU" sz="900" dirty="0"/>
              <a:t> позволяет создавать запчасти по требованию, что сокращает затраты на хранение и инвентаризацию автомобильных запчастей. Вместо того, чтобы содержать большие складские запасы, компании могут просто печатать запчасти по мере необходимости.</a:t>
            </a:r>
            <a:endParaRPr sz="9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166" name="Google Shape;166;p10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9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"/>
          <p:cNvSpPr/>
          <p:nvPr/>
        </p:nvSpPr>
        <p:spPr>
          <a:xfrm>
            <a:off x="51812" y="4212000"/>
            <a:ext cx="9144000" cy="9315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2" name="Google Shape;212;p13"/>
          <p:cNvSpPr txBox="1">
            <a:spLocks noGrp="1"/>
          </p:cNvSpPr>
          <p:nvPr>
            <p:ph type="title"/>
          </p:nvPr>
        </p:nvSpPr>
        <p:spPr>
          <a:xfrm>
            <a:off x="223649" y="208504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Стратегия выход на рынок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223648" y="1379090"/>
            <a:ext cx="3986987" cy="67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lvl="0" algn="ctr">
              <a:spcAft>
                <a:spcPts val="500"/>
              </a:spcAft>
              <a:buSzPts val="1400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Автоматизация и оптимизация рабочих процессов</a:t>
            </a:r>
            <a:endParaRPr sz="14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4" name="Google Shape;214;p13"/>
          <p:cNvSpPr txBox="1"/>
          <p:nvPr/>
        </p:nvSpPr>
        <p:spPr>
          <a:xfrm>
            <a:off x="223648" y="2453056"/>
            <a:ext cx="3986987" cy="1236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lvl="0" algn="just">
              <a:spcAft>
                <a:spcPts val="500"/>
              </a:spcAft>
              <a:buSzPts val="800"/>
            </a:pPr>
            <a:r>
              <a:rPr lang="ru-RU" sz="1000" dirty="0">
                <a:solidFill>
                  <a:schemeClr val="tx1"/>
                </a:solidFill>
              </a:rPr>
              <a:t>Параллельное создание библиотек стандартных деталей или макросов для автоматического создания сложных конструкций позволит ускорить процесс моделирования.</a:t>
            </a:r>
          </a:p>
          <a:p>
            <a:pPr marL="35999" lvl="0" algn="just">
              <a:spcAft>
                <a:spcPts val="500"/>
              </a:spcAft>
              <a:buSzPts val="800"/>
            </a:pPr>
            <a:r>
              <a:rPr lang="ru-RU" sz="1000" dirty="0">
                <a:solidFill>
                  <a:schemeClr val="tx1"/>
                </a:solidFill>
              </a:rPr>
              <a:t>Это позволит сэкономить время и ресурсы, делая ваши решения более масштабируемыми и дешевыми по сравнению с ручной работой, предлагаемой конкурентами</a:t>
            </a:r>
            <a:r>
              <a:rPr lang="ru-RU" sz="900" dirty="0"/>
              <a:t>.</a:t>
            </a:r>
          </a:p>
        </p:txBody>
      </p:sp>
      <p:sp>
        <p:nvSpPr>
          <p:cNvPr id="218" name="Google Shape;218;p13"/>
          <p:cNvSpPr txBox="1"/>
          <p:nvPr/>
        </p:nvSpPr>
        <p:spPr>
          <a:xfrm>
            <a:off x="4933365" y="2514627"/>
            <a:ext cx="3451535" cy="556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lvl="0" algn="just">
              <a:spcAft>
                <a:spcPts val="500"/>
              </a:spcAft>
              <a:buSzPts val="800"/>
            </a:pPr>
            <a:r>
              <a:rPr lang="ru-RU" sz="1000" dirty="0">
                <a:solidFill>
                  <a:schemeClr val="tx1"/>
                </a:solidFill>
              </a:rPr>
              <a:t>Гибкие тарифные планы и модели ценообразования для клиентов.</a:t>
            </a:r>
            <a:endParaRPr sz="1000" b="0" i="0" u="none" strike="noStrike" cap="none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220" name="Google Shape;220;p13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10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" name="Google Shape;217;p13">
            <a:extLst>
              <a:ext uri="{FF2B5EF4-FFF2-40B4-BE49-F238E27FC236}">
                <a16:creationId xmlns:a16="http://schemas.microsoft.com/office/drawing/2014/main" id="{90FF04CD-22B5-51CA-8B99-8DB372FD827B}"/>
              </a:ext>
            </a:extLst>
          </p:cNvPr>
          <p:cNvSpPr txBox="1"/>
          <p:nvPr/>
        </p:nvSpPr>
        <p:spPr>
          <a:xfrm>
            <a:off x="4933364" y="1523842"/>
            <a:ext cx="3451535" cy="46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Ценовая привлекательность</a:t>
            </a:r>
            <a:endParaRPr sz="14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5" name="Google Shape;215;p14"/>
          <p:cNvCxnSpPr>
            <a:stCxn id="216" idx="2"/>
            <a:endCxn id="217" idx="4"/>
          </p:cNvCxnSpPr>
          <p:nvPr/>
        </p:nvCxnSpPr>
        <p:spPr>
          <a:xfrm>
            <a:off x="1447650" y="2217851"/>
            <a:ext cx="0" cy="915600"/>
          </a:xfrm>
          <a:prstGeom prst="straightConnector1">
            <a:avLst/>
          </a:prstGeom>
          <a:noFill/>
          <a:ln w="9525" cap="flat" cmpd="sng">
            <a:solidFill>
              <a:srgbClr val="C1CA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8" name="Google Shape;218;p14"/>
          <p:cNvSpPr txBox="1"/>
          <p:nvPr/>
        </p:nvSpPr>
        <p:spPr>
          <a:xfrm>
            <a:off x="720000" y="2828250"/>
            <a:ext cx="619050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ru-RU" sz="6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Декабрь</a:t>
            </a:r>
            <a:endParaRPr sz="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9" name="Google Shape;219;p14"/>
          <p:cNvSpPr txBox="1"/>
          <p:nvPr/>
        </p:nvSpPr>
        <p:spPr>
          <a:xfrm>
            <a:off x="1392949" y="2828250"/>
            <a:ext cx="529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ru-RU" sz="6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Январь</a:t>
            </a:r>
            <a:endParaRPr sz="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0" name="Google Shape;220;p14"/>
          <p:cNvSpPr txBox="1"/>
          <p:nvPr/>
        </p:nvSpPr>
        <p:spPr>
          <a:xfrm>
            <a:off x="2065914" y="2828250"/>
            <a:ext cx="581892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ru-RU" sz="6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Февраль</a:t>
            </a:r>
            <a:endParaRPr sz="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1" name="Google Shape;221;p14"/>
          <p:cNvSpPr txBox="1"/>
          <p:nvPr/>
        </p:nvSpPr>
        <p:spPr>
          <a:xfrm>
            <a:off x="2738870" y="2828250"/>
            <a:ext cx="502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ru-RU" sz="6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Март</a:t>
            </a:r>
            <a:endParaRPr sz="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2" name="Google Shape;222;p14"/>
          <p:cNvSpPr txBox="1"/>
          <p:nvPr/>
        </p:nvSpPr>
        <p:spPr>
          <a:xfrm>
            <a:off x="3411827" y="2828250"/>
            <a:ext cx="502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ru-RU" sz="6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Апрель </a:t>
            </a:r>
            <a:endParaRPr sz="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3" name="Google Shape;223;p14"/>
          <p:cNvSpPr txBox="1"/>
          <p:nvPr/>
        </p:nvSpPr>
        <p:spPr>
          <a:xfrm>
            <a:off x="4084784" y="2828250"/>
            <a:ext cx="502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ru-RU" sz="6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Май</a:t>
            </a:r>
            <a:endParaRPr sz="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4" name="Google Shape;224;p14"/>
          <p:cNvSpPr txBox="1"/>
          <p:nvPr/>
        </p:nvSpPr>
        <p:spPr>
          <a:xfrm>
            <a:off x="4757741" y="2828250"/>
            <a:ext cx="502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ru" sz="6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Июнь</a:t>
            </a:r>
            <a:endParaRPr sz="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5" name="Google Shape;225;p14"/>
          <p:cNvSpPr txBox="1"/>
          <p:nvPr/>
        </p:nvSpPr>
        <p:spPr>
          <a:xfrm>
            <a:off x="5430698" y="2828250"/>
            <a:ext cx="502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ru-RU" sz="6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Июль</a:t>
            </a:r>
            <a:endParaRPr sz="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6" name="Google Shape;226;p14"/>
          <p:cNvSpPr txBox="1"/>
          <p:nvPr/>
        </p:nvSpPr>
        <p:spPr>
          <a:xfrm>
            <a:off x="6103649" y="2828250"/>
            <a:ext cx="593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ru-RU" sz="6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Август</a:t>
            </a:r>
            <a:endParaRPr sz="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7" name="Google Shape;227;p14"/>
          <p:cNvSpPr txBox="1"/>
          <p:nvPr/>
        </p:nvSpPr>
        <p:spPr>
          <a:xfrm>
            <a:off x="6776611" y="2828250"/>
            <a:ext cx="64186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ru-RU" sz="6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Сентябрь</a:t>
            </a:r>
            <a:endParaRPr sz="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8" name="Google Shape;228;p14"/>
          <p:cNvSpPr txBox="1"/>
          <p:nvPr/>
        </p:nvSpPr>
        <p:spPr>
          <a:xfrm>
            <a:off x="7449567" y="2828250"/>
            <a:ext cx="672957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ru-RU" sz="6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Октябрь</a:t>
            </a:r>
            <a:endParaRPr sz="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9" name="Google Shape;229;p14"/>
          <p:cNvSpPr txBox="1"/>
          <p:nvPr/>
        </p:nvSpPr>
        <p:spPr>
          <a:xfrm>
            <a:off x="8122525" y="2828250"/>
            <a:ext cx="502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ru-RU" sz="6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Ноябрь</a:t>
            </a:r>
            <a:endParaRPr sz="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0" name="Google Shape;230;p14"/>
          <p:cNvSpPr/>
          <p:nvPr/>
        </p:nvSpPr>
        <p:spPr>
          <a:xfrm>
            <a:off x="9225" y="4050000"/>
            <a:ext cx="9144000" cy="10935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2755475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1" name="Google Shape;231;p14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Дорожная карта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cxnSp>
        <p:nvCxnSpPr>
          <p:cNvPr id="232" name="Google Shape;232;p14"/>
          <p:cNvCxnSpPr/>
          <p:nvPr/>
        </p:nvCxnSpPr>
        <p:spPr>
          <a:xfrm>
            <a:off x="711625" y="3105150"/>
            <a:ext cx="7836900" cy="0"/>
          </a:xfrm>
          <a:prstGeom prst="straightConnector1">
            <a:avLst/>
          </a:prstGeom>
          <a:noFill/>
          <a:ln w="9525" cap="flat" cmpd="sng">
            <a:solidFill>
              <a:srgbClr val="C1CAD8"/>
            </a:solidFill>
            <a:prstDash val="solid"/>
            <a:round/>
            <a:headEnd type="oval" w="med" len="med"/>
            <a:tailEnd type="triangle" w="med" len="med"/>
          </a:ln>
        </p:spPr>
      </p:cxnSp>
      <p:sp>
        <p:nvSpPr>
          <p:cNvPr id="233" name="Google Shape;233;p14"/>
          <p:cNvSpPr/>
          <p:nvPr/>
        </p:nvSpPr>
        <p:spPr>
          <a:xfrm>
            <a:off x="907613" y="3230875"/>
            <a:ext cx="1289100" cy="207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dirty="0">
                <a:latin typeface="Inter"/>
                <a:ea typeface="Inter"/>
                <a:cs typeface="Inter"/>
                <a:sym typeface="Inter"/>
              </a:rPr>
              <a:t>Подготовка проекта</a:t>
            </a:r>
            <a:endParaRPr sz="8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4" name="Google Shape;234;p14"/>
          <p:cNvSpPr/>
          <p:nvPr/>
        </p:nvSpPr>
        <p:spPr>
          <a:xfrm>
            <a:off x="3668953" y="3239349"/>
            <a:ext cx="3208800" cy="207300"/>
          </a:xfrm>
          <a:prstGeom prst="rect">
            <a:avLst/>
          </a:prstGeom>
          <a:solidFill>
            <a:srgbClr val="2E85E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dirty="0">
                <a:solidFill>
                  <a:srgbClr val="FFFFFF"/>
                </a:solidFill>
                <a:latin typeface="Inter"/>
                <a:ea typeface="Inter"/>
                <a:sym typeface="Inter"/>
              </a:rPr>
              <a:t>Реализация проекта</a:t>
            </a:r>
            <a:endParaRPr sz="14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4"/>
          <p:cNvSpPr/>
          <p:nvPr/>
        </p:nvSpPr>
        <p:spPr>
          <a:xfrm>
            <a:off x="2288283" y="3230875"/>
            <a:ext cx="1289100" cy="207300"/>
          </a:xfrm>
          <a:prstGeom prst="rect">
            <a:avLst/>
          </a:prstGeom>
          <a:solidFill>
            <a:srgbClr val="6AA8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dirty="0">
                <a:solidFill>
                  <a:srgbClr val="FFFFFF"/>
                </a:solidFill>
                <a:latin typeface="Inter"/>
                <a:ea typeface="Inter"/>
                <a:sym typeface="Inter"/>
              </a:rPr>
              <a:t>Поиск инвесторов </a:t>
            </a:r>
            <a:endParaRPr sz="14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4"/>
          <p:cNvSpPr/>
          <p:nvPr/>
        </p:nvSpPr>
        <p:spPr>
          <a:xfrm>
            <a:off x="6947287" y="3230875"/>
            <a:ext cx="1289100" cy="2073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-RU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Продвижение проекта</a:t>
            </a:r>
            <a:endParaRPr sz="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4"/>
          <p:cNvSpPr/>
          <p:nvPr/>
        </p:nvSpPr>
        <p:spPr>
          <a:xfrm>
            <a:off x="1415250" y="3068600"/>
            <a:ext cx="64800" cy="64800"/>
          </a:xfrm>
          <a:prstGeom prst="ellipse">
            <a:avLst/>
          </a:prstGeom>
          <a:solidFill>
            <a:srgbClr val="C1CA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4"/>
          <p:cNvSpPr/>
          <p:nvPr/>
        </p:nvSpPr>
        <p:spPr>
          <a:xfrm>
            <a:off x="2088926" y="3068600"/>
            <a:ext cx="64800" cy="64800"/>
          </a:xfrm>
          <a:prstGeom prst="ellipse">
            <a:avLst/>
          </a:prstGeom>
          <a:solidFill>
            <a:srgbClr val="C1CA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4"/>
          <p:cNvSpPr/>
          <p:nvPr/>
        </p:nvSpPr>
        <p:spPr>
          <a:xfrm>
            <a:off x="2762602" y="3067866"/>
            <a:ext cx="64800" cy="64800"/>
          </a:xfrm>
          <a:prstGeom prst="ellipse">
            <a:avLst/>
          </a:prstGeom>
          <a:solidFill>
            <a:srgbClr val="C1CA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4"/>
          <p:cNvSpPr/>
          <p:nvPr/>
        </p:nvSpPr>
        <p:spPr>
          <a:xfrm>
            <a:off x="3436278" y="3067866"/>
            <a:ext cx="64800" cy="64800"/>
          </a:xfrm>
          <a:prstGeom prst="ellipse">
            <a:avLst/>
          </a:prstGeom>
          <a:solidFill>
            <a:srgbClr val="C1CA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4"/>
          <p:cNvSpPr/>
          <p:nvPr/>
        </p:nvSpPr>
        <p:spPr>
          <a:xfrm>
            <a:off x="4109954" y="3067866"/>
            <a:ext cx="64800" cy="64800"/>
          </a:xfrm>
          <a:prstGeom prst="ellipse">
            <a:avLst/>
          </a:prstGeom>
          <a:solidFill>
            <a:srgbClr val="C1CA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4"/>
          <p:cNvSpPr/>
          <p:nvPr/>
        </p:nvSpPr>
        <p:spPr>
          <a:xfrm>
            <a:off x="4783630" y="3067866"/>
            <a:ext cx="64800" cy="64800"/>
          </a:xfrm>
          <a:prstGeom prst="ellipse">
            <a:avLst/>
          </a:prstGeom>
          <a:solidFill>
            <a:srgbClr val="C1CA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4"/>
          <p:cNvSpPr/>
          <p:nvPr/>
        </p:nvSpPr>
        <p:spPr>
          <a:xfrm>
            <a:off x="5457306" y="3068600"/>
            <a:ext cx="64800" cy="64800"/>
          </a:xfrm>
          <a:prstGeom prst="ellipse">
            <a:avLst/>
          </a:prstGeom>
          <a:solidFill>
            <a:srgbClr val="C1CA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4"/>
          <p:cNvSpPr/>
          <p:nvPr/>
        </p:nvSpPr>
        <p:spPr>
          <a:xfrm>
            <a:off x="6130982" y="3068600"/>
            <a:ext cx="64800" cy="64800"/>
          </a:xfrm>
          <a:prstGeom prst="ellipse">
            <a:avLst/>
          </a:prstGeom>
          <a:solidFill>
            <a:srgbClr val="C1CA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4"/>
          <p:cNvSpPr/>
          <p:nvPr/>
        </p:nvSpPr>
        <p:spPr>
          <a:xfrm>
            <a:off x="6804658" y="3067866"/>
            <a:ext cx="64800" cy="64800"/>
          </a:xfrm>
          <a:prstGeom prst="ellipse">
            <a:avLst/>
          </a:prstGeom>
          <a:solidFill>
            <a:srgbClr val="C1CA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4"/>
          <p:cNvSpPr/>
          <p:nvPr/>
        </p:nvSpPr>
        <p:spPr>
          <a:xfrm>
            <a:off x="7478335" y="3067866"/>
            <a:ext cx="64800" cy="64800"/>
          </a:xfrm>
          <a:prstGeom prst="ellipse">
            <a:avLst/>
          </a:prstGeom>
          <a:solidFill>
            <a:srgbClr val="C1CA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4"/>
          <p:cNvSpPr/>
          <p:nvPr/>
        </p:nvSpPr>
        <p:spPr>
          <a:xfrm>
            <a:off x="8152011" y="3067866"/>
            <a:ext cx="64800" cy="64800"/>
          </a:xfrm>
          <a:prstGeom prst="ellipse">
            <a:avLst/>
          </a:prstGeom>
          <a:solidFill>
            <a:srgbClr val="C1CA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4"/>
          <p:cNvSpPr/>
          <p:nvPr/>
        </p:nvSpPr>
        <p:spPr>
          <a:xfrm>
            <a:off x="803100" y="1789151"/>
            <a:ext cx="1289100" cy="4287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247" name="Google Shape;247;p14"/>
          <p:cNvCxnSpPr>
            <a:stCxn id="248" idx="2"/>
          </p:cNvCxnSpPr>
          <p:nvPr/>
        </p:nvCxnSpPr>
        <p:spPr>
          <a:xfrm>
            <a:off x="3830950" y="2217851"/>
            <a:ext cx="0" cy="888600"/>
          </a:xfrm>
          <a:prstGeom prst="straightConnector1">
            <a:avLst/>
          </a:prstGeom>
          <a:noFill/>
          <a:ln w="9525" cap="flat" cmpd="sng">
            <a:solidFill>
              <a:srgbClr val="C1CA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8" name="Google Shape;248;p14"/>
          <p:cNvSpPr/>
          <p:nvPr/>
        </p:nvSpPr>
        <p:spPr>
          <a:xfrm>
            <a:off x="3186400" y="1789151"/>
            <a:ext cx="1289100" cy="4287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dirty="0">
                <a:latin typeface="Inter"/>
                <a:ea typeface="Inter"/>
                <a:cs typeface="Inter"/>
                <a:sym typeface="Inter"/>
              </a:rPr>
              <a:t>Подготовка продукта </a:t>
            </a:r>
            <a:endParaRPr sz="8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249" name="Google Shape;249;p14"/>
          <p:cNvCxnSpPr>
            <a:cxnSpLocks/>
            <a:stCxn id="250" idx="2"/>
          </p:cNvCxnSpPr>
          <p:nvPr/>
        </p:nvCxnSpPr>
        <p:spPr>
          <a:xfrm>
            <a:off x="8008358" y="2217851"/>
            <a:ext cx="0" cy="888600"/>
          </a:xfrm>
          <a:prstGeom prst="straightConnector1">
            <a:avLst/>
          </a:prstGeom>
          <a:noFill/>
          <a:ln w="9525" cap="flat" cmpd="sng">
            <a:solidFill>
              <a:srgbClr val="C1CA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0" name="Google Shape;250;p14"/>
          <p:cNvSpPr/>
          <p:nvPr/>
        </p:nvSpPr>
        <p:spPr>
          <a:xfrm>
            <a:off x="7363808" y="1789151"/>
            <a:ext cx="1289100" cy="4287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dirty="0">
                <a:latin typeface="Inter"/>
                <a:ea typeface="Inter"/>
                <a:cs typeface="Inter"/>
                <a:sym typeface="Inter"/>
              </a:rPr>
              <a:t>Рекламное обеспечение</a:t>
            </a:r>
            <a:endParaRPr sz="8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1" name="Google Shape;251;p14"/>
          <p:cNvSpPr txBox="1"/>
          <p:nvPr/>
        </p:nvSpPr>
        <p:spPr>
          <a:xfrm>
            <a:off x="720000" y="2537600"/>
            <a:ext cx="369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2" name="Google Shape;252;p14"/>
          <p:cNvSpPr txBox="1"/>
          <p:nvPr/>
        </p:nvSpPr>
        <p:spPr>
          <a:xfrm>
            <a:off x="2747883" y="2537600"/>
            <a:ext cx="369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3" name="Google Shape;253;p14"/>
          <p:cNvSpPr txBox="1"/>
          <p:nvPr/>
        </p:nvSpPr>
        <p:spPr>
          <a:xfrm>
            <a:off x="4752700" y="2537600"/>
            <a:ext cx="369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4" name="Google Shape;254;p14"/>
          <p:cNvSpPr txBox="1"/>
          <p:nvPr/>
        </p:nvSpPr>
        <p:spPr>
          <a:xfrm>
            <a:off x="6785663" y="2537600"/>
            <a:ext cx="369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55" name="Google Shape;255;p14"/>
          <p:cNvGrpSpPr/>
          <p:nvPr/>
        </p:nvGrpSpPr>
        <p:grpSpPr>
          <a:xfrm>
            <a:off x="1216180" y="2479301"/>
            <a:ext cx="154763" cy="597600"/>
            <a:chOff x="3425225" y="675025"/>
            <a:chExt cx="154763" cy="597600"/>
          </a:xfrm>
        </p:grpSpPr>
        <p:cxnSp>
          <p:nvCxnSpPr>
            <p:cNvPr id="256" name="Google Shape;256;p14"/>
            <p:cNvCxnSpPr/>
            <p:nvPr/>
          </p:nvCxnSpPr>
          <p:spPr>
            <a:xfrm>
              <a:off x="3425225" y="675025"/>
              <a:ext cx="0" cy="597600"/>
            </a:xfrm>
            <a:prstGeom prst="straightConnector1">
              <a:avLst/>
            </a:prstGeom>
            <a:noFill/>
            <a:ln w="19050" cap="flat" cmpd="sng">
              <a:solidFill>
                <a:srgbClr val="F9CB9C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7" name="Google Shape;257;p14"/>
            <p:cNvSpPr/>
            <p:nvPr/>
          </p:nvSpPr>
          <p:spPr>
            <a:xfrm rot="-5400000">
              <a:off x="3314188" y="797225"/>
              <a:ext cx="387900" cy="1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ru" sz="600" b="0" i="0" u="none" strike="noStrike" cap="none">
                  <a:solidFill>
                    <a:srgbClr val="E69138"/>
                  </a:solidFill>
                  <a:latin typeface="Inter"/>
                  <a:ea typeface="Inter"/>
                  <a:cs typeface="Inter"/>
                  <a:sym typeface="Inter"/>
                </a:rPr>
                <a:t>сегодня</a:t>
              </a:r>
              <a:endParaRPr sz="600" b="0" i="0" u="none" strike="noStrike" cap="none">
                <a:solidFill>
                  <a:srgbClr val="E69138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58" name="Google Shape;258;p14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11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" name="Google Shape;248;p14">
            <a:extLst>
              <a:ext uri="{FF2B5EF4-FFF2-40B4-BE49-F238E27FC236}">
                <a16:creationId xmlns:a16="http://schemas.microsoft.com/office/drawing/2014/main" id="{E768384E-AD41-F5EB-7964-0FAEA30F2E06}"/>
              </a:ext>
            </a:extLst>
          </p:cNvPr>
          <p:cNvSpPr/>
          <p:nvPr/>
        </p:nvSpPr>
        <p:spPr>
          <a:xfrm>
            <a:off x="775421" y="1809631"/>
            <a:ext cx="1289100" cy="4287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dirty="0">
                <a:latin typeface="Inter"/>
                <a:ea typeface="Inter"/>
                <a:cs typeface="Inter"/>
                <a:sym typeface="Inter"/>
              </a:rPr>
              <a:t>Представление проекта</a:t>
            </a:r>
            <a:endParaRPr sz="8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5"/>
          <p:cNvSpPr/>
          <p:nvPr/>
        </p:nvSpPr>
        <p:spPr>
          <a:xfrm>
            <a:off x="5924100" y="234638"/>
            <a:ext cx="3219900" cy="5143500"/>
          </a:xfrm>
          <a:prstGeom prst="rect">
            <a:avLst/>
          </a:prstGeom>
          <a:solidFill>
            <a:srgbClr val="2E85E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9225" y="4016225"/>
            <a:ext cx="9144000" cy="11274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4" name="Google Shape;284;p15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Команда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85" name="Google Shape;285;p15"/>
          <p:cNvSpPr txBox="1"/>
          <p:nvPr/>
        </p:nvSpPr>
        <p:spPr>
          <a:xfrm>
            <a:off x="1674000" y="1170000"/>
            <a:ext cx="3386400" cy="46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000" tIns="90000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1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Александр Бутылов</a:t>
            </a:r>
            <a:endParaRPr sz="14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6" name="Google Shape;286;p15"/>
          <p:cNvSpPr txBox="1"/>
          <p:nvPr/>
        </p:nvSpPr>
        <p:spPr>
          <a:xfrm>
            <a:off x="1674000" y="1418400"/>
            <a:ext cx="3386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CEO Компании</a:t>
            </a:r>
            <a:endParaRPr sz="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5"/>
          <p:cNvSpPr txBox="1"/>
          <p:nvPr/>
        </p:nvSpPr>
        <p:spPr>
          <a:xfrm>
            <a:off x="6945151" y="1192550"/>
            <a:ext cx="2044200" cy="418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Светлана Крысова</a:t>
            </a:r>
            <a:endParaRPr sz="1100" b="0" i="0" u="none" strike="noStrike" cap="none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5" name="Google Shape;295;p15"/>
          <p:cNvSpPr txBox="1"/>
          <p:nvPr/>
        </p:nvSpPr>
        <p:spPr>
          <a:xfrm>
            <a:off x="6945151" y="1421936"/>
            <a:ext cx="2044200" cy="371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Администра</a:t>
            </a:r>
            <a:r>
              <a:rPr lang="ru" sz="800" b="0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тор проекта</a:t>
            </a:r>
            <a:endParaRPr sz="8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5"/>
          <p:cNvSpPr txBox="1"/>
          <p:nvPr/>
        </p:nvSpPr>
        <p:spPr>
          <a:xfrm>
            <a:off x="6945151" y="2000792"/>
            <a:ext cx="2044200" cy="418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1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Елизавета Ащеулова</a:t>
            </a:r>
            <a:endParaRPr sz="1100" b="0" i="0" u="none" strike="noStrike" cap="none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9" name="Google Shape;299;p15"/>
          <p:cNvSpPr txBox="1"/>
          <p:nvPr/>
        </p:nvSpPr>
        <p:spPr>
          <a:xfrm>
            <a:off x="6935926" y="2268164"/>
            <a:ext cx="2044200" cy="559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500"/>
              </a:spcAft>
              <a:buSzPts val="800"/>
            </a:pPr>
            <a:r>
              <a:rPr lang="ru-RU" sz="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Администра</a:t>
            </a:r>
            <a:r>
              <a:rPr lang="ru-RU" sz="800" b="0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тор проекта</a:t>
            </a:r>
            <a:endParaRPr lang="ru-RU" sz="8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5"/>
          <p:cNvSpPr txBox="1"/>
          <p:nvPr/>
        </p:nvSpPr>
        <p:spPr>
          <a:xfrm>
            <a:off x="6945151" y="2806388"/>
            <a:ext cx="2044200" cy="418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Арина Царапора</a:t>
            </a:r>
            <a:endParaRPr sz="1100" b="0" i="0" u="none" strike="noStrike" cap="none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2" name="Google Shape;302;p15"/>
          <p:cNvSpPr txBox="1"/>
          <p:nvPr/>
        </p:nvSpPr>
        <p:spPr>
          <a:xfrm>
            <a:off x="6945151" y="3035774"/>
            <a:ext cx="2044200" cy="559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500"/>
              </a:spcAft>
              <a:buSzPts val="800"/>
            </a:pPr>
            <a:r>
              <a:rPr lang="ru-RU" sz="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Администра</a:t>
            </a:r>
            <a:r>
              <a:rPr lang="ru-RU" sz="800" b="0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тор проекта</a:t>
            </a:r>
            <a:endParaRPr lang="ru-RU" sz="8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5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12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BB2EE1-9177-E195-A65F-1B26A38B5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341" y="1993565"/>
            <a:ext cx="648810" cy="6488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E12C15-4C6D-2854-345E-8B259F3C2A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6575" y="1215588"/>
            <a:ext cx="616634" cy="61663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03AF8B-23FB-4027-CC5A-D10192222D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487" y="2813085"/>
            <a:ext cx="648810" cy="6488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5C2096-5526-96AF-E8B1-5A7DD842BB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771" y="1022558"/>
            <a:ext cx="955991" cy="95599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6"/>
          <p:cNvSpPr txBox="1">
            <a:spLocks noGrp="1"/>
          </p:cNvSpPr>
          <p:nvPr>
            <p:ph type="body" idx="1"/>
          </p:nvPr>
        </p:nvSpPr>
        <p:spPr>
          <a:xfrm>
            <a:off x="612000" y="985725"/>
            <a:ext cx="7864500" cy="3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285750" indent="-285750">
              <a:lnSpc>
                <a:spcPct val="100000"/>
              </a:lnSpc>
              <a:spcAft>
                <a:spcPts val="900"/>
              </a:spcAft>
            </a:pPr>
            <a:r>
              <a:rPr lang="ru" sz="14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r>
              <a:rPr lang="en-US" sz="14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.000.000</a:t>
            </a:r>
            <a:r>
              <a:rPr lang="ru" sz="14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руб </a:t>
            </a:r>
            <a:r>
              <a:rPr lang="en-US" sz="14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(</a:t>
            </a:r>
            <a:r>
              <a:rPr lang="ru-RU" sz="14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изготовление и продвижение продукта</a:t>
            </a:r>
            <a:r>
              <a:rPr lang="en-US" sz="14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  <a:endParaRPr lang="ru" sz="14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285750" indent="-285750">
              <a:lnSpc>
                <a:spcPct val="100000"/>
              </a:lnSpc>
              <a:spcAft>
                <a:spcPts val="900"/>
              </a:spcAft>
            </a:pPr>
            <a:r>
              <a:rPr lang="ru-RU" sz="14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Срок - 2 года</a:t>
            </a:r>
          </a:p>
          <a:p>
            <a:pPr marL="285750" indent="-285750">
              <a:lnSpc>
                <a:spcPct val="100000"/>
              </a:lnSpc>
              <a:spcAft>
                <a:spcPts val="900"/>
              </a:spcAft>
            </a:pPr>
            <a:r>
              <a:rPr lang="ru-RU" sz="14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Доля инвестору – 15</a:t>
            </a:r>
            <a:r>
              <a:rPr lang="en-US" sz="14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%</a:t>
            </a:r>
          </a:p>
          <a:p>
            <a:pPr marL="285750" indent="-285750">
              <a:lnSpc>
                <a:spcPct val="100000"/>
              </a:lnSpc>
              <a:spcAft>
                <a:spcPts val="900"/>
              </a:spcAft>
            </a:pPr>
            <a:endParaRPr lang="ru-RU" sz="14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endParaRPr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7" name="Google Shape;287;p16"/>
          <p:cNvSpPr/>
          <p:nvPr/>
        </p:nvSpPr>
        <p:spPr>
          <a:xfrm>
            <a:off x="9225" y="4236450"/>
            <a:ext cx="9144000" cy="9072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5615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8" name="Google Shape;288;p16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Инвестиционный запрос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89" name="Google Shape;289;p16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13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28"/>
            <a:ext cx="9144003" cy="5143473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7"/>
          <p:cNvSpPr txBox="1">
            <a:spLocks noGrp="1"/>
          </p:cNvSpPr>
          <p:nvPr>
            <p:ph type="body" idx="1"/>
          </p:nvPr>
        </p:nvSpPr>
        <p:spPr>
          <a:xfrm>
            <a:off x="612000" y="985725"/>
            <a:ext cx="7864500" cy="9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9" name="Google Shape;319;p17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Контакты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320" name="Google Shape;320;p17"/>
          <p:cNvSpPr txBox="1">
            <a:spLocks noGrp="1"/>
          </p:cNvSpPr>
          <p:nvPr>
            <p:ph type="body" idx="1"/>
          </p:nvPr>
        </p:nvSpPr>
        <p:spPr>
          <a:xfrm>
            <a:off x="612000" y="3231175"/>
            <a:ext cx="4604100" cy="9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ts val="1800"/>
              <a:buNone/>
            </a:pPr>
            <a:r>
              <a:rPr lang="ru" sz="14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Елизавета Ащеулова</a:t>
            </a:r>
            <a:endParaRPr sz="11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1" name="Google Shape;321;p17"/>
          <p:cNvSpPr txBox="1"/>
          <p:nvPr/>
        </p:nvSpPr>
        <p:spPr>
          <a:xfrm>
            <a:off x="612000" y="3532313"/>
            <a:ext cx="3000000" cy="651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Звоните</a:t>
            </a: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+7 962 718 13 33</a:t>
            </a: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2" name="Google Shape;322;p17"/>
          <p:cNvSpPr txBox="1"/>
          <p:nvPr/>
        </p:nvSpPr>
        <p:spPr>
          <a:xfrm>
            <a:off x="2216100" y="3532313"/>
            <a:ext cx="3000000" cy="651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Пишите</a:t>
            </a: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lizavetaasheulova17.02.2004</a:t>
            </a:r>
            <a:r>
              <a:rPr lang="ru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@mail.</a:t>
            </a:r>
            <a:r>
              <a:rPr lang="en-US" sz="1100" b="0" i="0" u="none" strike="noStrike" cap="none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ru</a:t>
            </a: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3" name="Google Shape;323;p17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14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" name="Google Shape;320;p17">
            <a:extLst>
              <a:ext uri="{FF2B5EF4-FFF2-40B4-BE49-F238E27FC236}">
                <a16:creationId xmlns:a16="http://schemas.microsoft.com/office/drawing/2014/main" id="{4E8AEC61-7262-DD25-BFF5-91D2663CDDFF}"/>
              </a:ext>
            </a:extLst>
          </p:cNvPr>
          <p:cNvSpPr txBox="1">
            <a:spLocks/>
          </p:cNvSpPr>
          <p:nvPr/>
        </p:nvSpPr>
        <p:spPr>
          <a:xfrm>
            <a:off x="612000" y="4122300"/>
            <a:ext cx="4604100" cy="9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500"/>
              </a:spcAft>
              <a:buFont typeface="Arial"/>
              <a:buNone/>
            </a:pPr>
            <a:r>
              <a:rPr lang="ru-RU" sz="14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Царапора</a:t>
            </a:r>
            <a:r>
              <a:rPr lang="ru-RU" sz="14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Арина</a:t>
            </a:r>
            <a:endParaRPr lang="ru-RU" sz="11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" name="Google Shape;321;p17">
            <a:extLst>
              <a:ext uri="{FF2B5EF4-FFF2-40B4-BE49-F238E27FC236}">
                <a16:creationId xmlns:a16="http://schemas.microsoft.com/office/drawing/2014/main" id="{DD4B6AF6-D735-45B7-C2FC-9FEDE5E96B05}"/>
              </a:ext>
            </a:extLst>
          </p:cNvPr>
          <p:cNvSpPr txBox="1"/>
          <p:nvPr/>
        </p:nvSpPr>
        <p:spPr>
          <a:xfrm>
            <a:off x="600973" y="4496455"/>
            <a:ext cx="3000000" cy="651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Звоните</a:t>
            </a: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+7 950 023 07 76</a:t>
            </a: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" name="Google Shape;322;p17">
            <a:extLst>
              <a:ext uri="{FF2B5EF4-FFF2-40B4-BE49-F238E27FC236}">
                <a16:creationId xmlns:a16="http://schemas.microsoft.com/office/drawing/2014/main" id="{0FBBEB83-4EDD-87DD-12D5-0D81A5C23758}"/>
              </a:ext>
            </a:extLst>
          </p:cNvPr>
          <p:cNvSpPr txBox="1"/>
          <p:nvPr/>
        </p:nvSpPr>
        <p:spPr>
          <a:xfrm>
            <a:off x="2216099" y="4557898"/>
            <a:ext cx="3326929" cy="651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Пишите</a:t>
            </a: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arinats1</a:t>
            </a:r>
            <a:r>
              <a:rPr lang="ru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@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</a:t>
            </a:r>
            <a:r>
              <a:rPr lang="ru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mail.</a:t>
            </a:r>
            <a:r>
              <a:rPr lang="en-US" sz="11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com</a:t>
            </a: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767</Words>
  <Application>Microsoft Macintosh PowerPoint</Application>
  <PresentationFormat>Экран (16:9)</PresentationFormat>
  <Paragraphs>157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Inter</vt:lpstr>
      <vt:lpstr>Inter SemiBold</vt:lpstr>
      <vt:lpstr>Simple Light</vt:lpstr>
      <vt:lpstr>3D Моделирование в автомобильной промышленности</vt:lpstr>
      <vt:lpstr>Целевая аудитория</vt:lpstr>
      <vt:lpstr>Проблемы</vt:lpstr>
      <vt:lpstr>Решение</vt:lpstr>
      <vt:lpstr>Продукт  Продуктом нашего проекта будет являться бизнес-модель, предполагающая использование технологичного оборудования 3D принтинга автомобильных запчастей для импортных автомобилей преимущественно. </vt:lpstr>
      <vt:lpstr>Цепочка бизнес-модели </vt:lpstr>
      <vt:lpstr>Конкуренты  Ниша мало занята</vt:lpstr>
      <vt:lpstr>Конкуренты  Eсть косвенные конкуренты (поставщики)</vt:lpstr>
      <vt:lpstr>Конкурентные преимущества</vt:lpstr>
      <vt:lpstr>Стратегия выход на рынок</vt:lpstr>
      <vt:lpstr>Дорожная карта</vt:lpstr>
      <vt:lpstr>Команда</vt:lpstr>
      <vt:lpstr>Инвестиционный запрос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компании</dc:title>
  <cp:lastModifiedBy>Microsoft Office User</cp:lastModifiedBy>
  <cp:revision>19</cp:revision>
  <dcterms:modified xsi:type="dcterms:W3CDTF">2023-11-27T22:50:49Z</dcterms:modified>
</cp:coreProperties>
</file>