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4"/>
    <p:sldMasterId id="2147483674" r:id="rId5"/>
  </p:sldMasterIdLst>
  <p:notesMasterIdLst>
    <p:notesMasterId r:id="rId18"/>
  </p:notesMasterIdLst>
  <p:handoutMasterIdLst>
    <p:handoutMasterId r:id="rId19"/>
  </p:handoutMasterIdLst>
  <p:sldIdLst>
    <p:sldId id="323" r:id="rId6"/>
    <p:sldId id="314" r:id="rId7"/>
    <p:sldId id="327" r:id="rId8"/>
    <p:sldId id="328" r:id="rId9"/>
    <p:sldId id="316" r:id="rId10"/>
    <p:sldId id="331" r:id="rId11"/>
    <p:sldId id="317" r:id="rId12"/>
    <p:sldId id="318" r:id="rId13"/>
    <p:sldId id="329" r:id="rId14"/>
    <p:sldId id="319" r:id="rId15"/>
    <p:sldId id="320" r:id="rId16"/>
    <p:sldId id="324" r:id="rId17"/>
  </p:sldIdLst>
  <p:sldSz cx="9906000" cy="6858000" type="A4"/>
  <p:notesSz cx="6797675" cy="9926638"/>
  <p:defaultTextStyle>
    <a:defPPr>
      <a:defRPr lang="ru-RU"/>
    </a:defPPr>
    <a:lvl1pPr marL="0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9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2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80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4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99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62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2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8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7DA2"/>
    <a:srgbClr val="E93B47"/>
    <a:srgbClr val="FFD05B"/>
    <a:srgbClr val="6DA3C0"/>
    <a:srgbClr val="D1E2EB"/>
    <a:srgbClr val="FFFFFF"/>
    <a:srgbClr val="F75931"/>
    <a:srgbClr val="68BBCB"/>
    <a:srgbClr val="FFC072"/>
    <a:srgbClr val="F759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99" autoAdjust="0"/>
    <p:restoredTop sz="96271"/>
  </p:normalViewPr>
  <p:slideViewPr>
    <p:cSldViewPr snapToGrid="0">
      <p:cViewPr varScale="1">
        <p:scale>
          <a:sx n="76" d="100"/>
          <a:sy n="76" d="100"/>
        </p:scale>
        <p:origin x="114" y="65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-3168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 /><Relationship Id="rId13" Type="http://schemas.openxmlformats.org/officeDocument/2006/relationships/slide" Target="slides/slide8.xml" /><Relationship Id="rId18" Type="http://schemas.openxmlformats.org/officeDocument/2006/relationships/notesMaster" Target="notesMasters/notesMaster1.xml" /><Relationship Id="rId3" Type="http://schemas.openxmlformats.org/officeDocument/2006/relationships/customXml" Target="../customXml/item3.xml" /><Relationship Id="rId21" Type="http://schemas.openxmlformats.org/officeDocument/2006/relationships/viewProps" Target="viewProps.xml" /><Relationship Id="rId7" Type="http://schemas.openxmlformats.org/officeDocument/2006/relationships/slide" Target="slides/slide2.xml" /><Relationship Id="rId12" Type="http://schemas.openxmlformats.org/officeDocument/2006/relationships/slide" Target="slides/slide7.xml" /><Relationship Id="rId17" Type="http://schemas.openxmlformats.org/officeDocument/2006/relationships/slide" Target="slides/slide12.xml" /><Relationship Id="rId2" Type="http://schemas.openxmlformats.org/officeDocument/2006/relationships/customXml" Target="../customXml/item2.xml" /><Relationship Id="rId16" Type="http://schemas.openxmlformats.org/officeDocument/2006/relationships/slide" Target="slides/slide11.xml" /><Relationship Id="rId20" Type="http://schemas.openxmlformats.org/officeDocument/2006/relationships/presProps" Target="presProps.xml" /><Relationship Id="rId1" Type="http://schemas.openxmlformats.org/officeDocument/2006/relationships/customXml" Target="../customXml/item1.xml" /><Relationship Id="rId6" Type="http://schemas.openxmlformats.org/officeDocument/2006/relationships/slide" Target="slides/slide1.xml" /><Relationship Id="rId11" Type="http://schemas.openxmlformats.org/officeDocument/2006/relationships/slide" Target="slides/slide6.xml" /><Relationship Id="rId5" Type="http://schemas.openxmlformats.org/officeDocument/2006/relationships/slideMaster" Target="slideMasters/slideMaster2.xml" /><Relationship Id="rId15" Type="http://schemas.openxmlformats.org/officeDocument/2006/relationships/slide" Target="slides/slide10.xml" /><Relationship Id="rId23" Type="http://schemas.openxmlformats.org/officeDocument/2006/relationships/tableStyles" Target="tableStyles.xml" /><Relationship Id="rId10" Type="http://schemas.openxmlformats.org/officeDocument/2006/relationships/slide" Target="slides/slide5.xml" /><Relationship Id="rId19" Type="http://schemas.openxmlformats.org/officeDocument/2006/relationships/handoutMaster" Target="handoutMasters/handoutMaster1.xml" /><Relationship Id="rId4" Type="http://schemas.openxmlformats.org/officeDocument/2006/relationships/slideMaster" Target="slideMasters/slideMaster1.xml" /><Relationship Id="rId9" Type="http://schemas.openxmlformats.org/officeDocument/2006/relationships/slide" Target="slides/slide4.xml" /><Relationship Id="rId14" Type="http://schemas.openxmlformats.org/officeDocument/2006/relationships/slide" Target="slides/slide9.xml" /><Relationship Id="rId22" Type="http://schemas.openxmlformats.org/officeDocument/2006/relationships/theme" Target="theme/theme1.xml" 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 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dPt>
            <c:idx val="0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FD20-49AE-BC40-AEDDED7D1FD1}"/>
              </c:ext>
            </c:extLst>
          </c:dPt>
          <c:cat>
            <c:strRef>
              <c:f>Лист1!$A$2:$A$3</c:f>
              <c:strCache>
                <c:ptCount val="2"/>
                <c:pt idx="0">
                  <c:v>Бюджетные средства</c:v>
                </c:pt>
                <c:pt idx="1">
                  <c:v>Внебюджетные средства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174</c:v>
                </c:pt>
                <c:pt idx="1">
                  <c:v>386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D20-49AE-BC40-AEDDED7D1F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0C4BAA-E369-44AD-87C0-64F34E7C73DA}" type="datetimeFigureOut">
              <a:rPr lang="ru-RU" smtClean="0"/>
              <a:pPr/>
              <a:t>23.11.2023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B2E880-491A-4E3B-8D0D-90D32A0718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1235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3BA728-D73C-E140-8099-AC13A4281303}" type="datetimeFigureOut">
              <a:rPr lang="ru-RU" smtClean="0"/>
              <a:pPr/>
              <a:t>23.11.2023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2A862-1F40-B349-91D5-3B9B128B79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993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59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2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80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4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99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62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2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8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 /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 /><Relationship Id="rId1" Type="http://schemas.openxmlformats.org/officeDocument/2006/relationships/slideMaster" Target="../slideMasters/slideMaster2.xml" 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 /><Relationship Id="rId1" Type="http://schemas.openxmlformats.org/officeDocument/2006/relationships/slideMaster" Target="../slideMasters/slideMaster2.xml" 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 /><Relationship Id="rId1" Type="http://schemas.openxmlformats.org/officeDocument/2006/relationships/slideMaster" Target="../slideMasters/slideMaster2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690" y="2847059"/>
            <a:ext cx="864198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700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690" y="4429134"/>
            <a:ext cx="8641984" cy="1314450"/>
          </a:xfrm>
        </p:spPr>
        <p:txBody>
          <a:bodyPr>
            <a:normAutofit/>
          </a:bodyPr>
          <a:lstStyle>
            <a:lvl1pPr marL="0" indent="0" algn="l">
              <a:buNone/>
              <a:defRPr sz="1700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419913" indent="0" algn="ctr">
              <a:buNone/>
              <a:defRPr sz="1800"/>
            </a:lvl2pPr>
            <a:lvl3pPr marL="839828" indent="0" algn="ctr">
              <a:buNone/>
              <a:defRPr sz="1700"/>
            </a:lvl3pPr>
            <a:lvl4pPr marL="1259742" indent="0" algn="ctr">
              <a:buNone/>
              <a:defRPr sz="1500"/>
            </a:lvl4pPr>
            <a:lvl5pPr marL="1679655" indent="0" algn="ctr">
              <a:buNone/>
              <a:defRPr sz="1500"/>
            </a:lvl5pPr>
            <a:lvl6pPr marL="2099569" indent="0" algn="ctr">
              <a:buNone/>
              <a:defRPr sz="1500"/>
            </a:lvl6pPr>
            <a:lvl7pPr marL="2519483" indent="0" algn="ctr">
              <a:buNone/>
              <a:defRPr sz="1500"/>
            </a:lvl7pPr>
            <a:lvl8pPr marL="2939397" indent="0" algn="ctr">
              <a:buNone/>
              <a:defRPr sz="1500"/>
            </a:lvl8pPr>
            <a:lvl9pPr marL="3359310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82331" y="4303843"/>
            <a:ext cx="2709080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82328" y="4303832"/>
            <a:ext cx="52666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73"/>
          <a:stretch/>
        </p:blipFill>
        <p:spPr>
          <a:xfrm>
            <a:off x="680633" y="852941"/>
            <a:ext cx="1852881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836289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pos="715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9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7" y="1736728"/>
            <a:ext cx="8721437" cy="4351338"/>
          </a:xfrm>
        </p:spPr>
        <p:txBody>
          <a:bodyPr/>
          <a:lstStyle>
            <a:lvl1pPr marL="330642" indent="-330642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184" indent="-274432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SzPct val="100000"/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34" indent="-221529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698" indent="-20995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5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6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8723399" y="6426969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577853" y="1192099"/>
            <a:ext cx="4789309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33064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 слайда (опционально)</a:t>
            </a:r>
          </a:p>
        </p:txBody>
      </p:sp>
    </p:spTree>
    <p:extLst>
      <p:ext uri="{BB962C8B-B14F-4D97-AF65-F5344CB8AC3E}">
        <p14:creationId xmlns:p14="http://schemas.microsoft.com/office/powerpoint/2010/main" val="11365350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9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7" y="1156156"/>
            <a:ext cx="8721437" cy="5041446"/>
          </a:xfrm>
        </p:spPr>
        <p:txBody>
          <a:bodyPr/>
          <a:lstStyle>
            <a:lvl1pPr marL="330642" indent="-330642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184" indent="-274432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34" indent="-221529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698" indent="-20995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 marL="1889612" indent="-209957">
              <a:buFont typeface="Arial" panose="020B0604020202020204" pitchFamily="34" charset="0"/>
              <a:buChar char="•"/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5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6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8723399" y="6426969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0290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690" y="2847059"/>
            <a:ext cx="864198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700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690" y="4429134"/>
            <a:ext cx="8641984" cy="1314450"/>
          </a:xfrm>
        </p:spPr>
        <p:txBody>
          <a:bodyPr>
            <a:normAutofit/>
          </a:bodyPr>
          <a:lstStyle>
            <a:lvl1pPr marL="0" indent="0" algn="l">
              <a:buNone/>
              <a:defRPr sz="1700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419938" indent="0" algn="ctr">
              <a:buNone/>
              <a:defRPr sz="1800"/>
            </a:lvl2pPr>
            <a:lvl3pPr marL="839876" indent="0" algn="ctr">
              <a:buNone/>
              <a:defRPr sz="1700"/>
            </a:lvl3pPr>
            <a:lvl4pPr marL="1259815" indent="0" algn="ctr">
              <a:buNone/>
              <a:defRPr sz="1500"/>
            </a:lvl4pPr>
            <a:lvl5pPr marL="1679753" indent="0" algn="ctr">
              <a:buNone/>
              <a:defRPr sz="1500"/>
            </a:lvl5pPr>
            <a:lvl6pPr marL="2099691" indent="0" algn="ctr">
              <a:buNone/>
              <a:defRPr sz="1500"/>
            </a:lvl6pPr>
            <a:lvl7pPr marL="2519629" indent="0" algn="ctr">
              <a:buNone/>
              <a:defRPr sz="1500"/>
            </a:lvl7pPr>
            <a:lvl8pPr marL="2939567" indent="0" algn="ctr">
              <a:buNone/>
              <a:defRPr sz="1500"/>
            </a:lvl8pPr>
            <a:lvl9pPr marL="3359506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82331" y="4303841"/>
            <a:ext cx="2709080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82328" y="4303832"/>
            <a:ext cx="52666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73"/>
          <a:stretch/>
        </p:blipFill>
        <p:spPr>
          <a:xfrm>
            <a:off x="680631" y="852941"/>
            <a:ext cx="1852881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41595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pos="715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5" y="1736727"/>
            <a:ext cx="8721437" cy="4351338"/>
          </a:xfrm>
        </p:spPr>
        <p:txBody>
          <a:bodyPr/>
          <a:lstStyle>
            <a:lvl1pPr marL="330660" indent="-330660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226" indent="-274448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SzPct val="100000"/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98" indent="-221542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784" indent="-209969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577851" y="1192099"/>
            <a:ext cx="4789309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33066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 слайда (опционально)</a:t>
            </a:r>
          </a:p>
        </p:txBody>
      </p:sp>
    </p:spTree>
    <p:extLst>
      <p:ext uri="{BB962C8B-B14F-4D97-AF65-F5344CB8AC3E}">
        <p14:creationId xmlns:p14="http://schemas.microsoft.com/office/powerpoint/2010/main" val="9793172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5" y="1156156"/>
            <a:ext cx="8721437" cy="5041446"/>
          </a:xfrm>
        </p:spPr>
        <p:txBody>
          <a:bodyPr/>
          <a:lstStyle>
            <a:lvl1pPr marL="330660" indent="-330660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226" indent="-274448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98" indent="-221542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784" indent="-209969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 marL="1889722" indent="-209969">
              <a:buFont typeface="Arial" panose="020B0604020202020204" pitchFamily="34" charset="0"/>
              <a:buChar char="•"/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139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80671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4" Type="http://schemas.openxmlformats.org/officeDocument/2006/relationships/theme" Target="../theme/theme1.xml" 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 /><Relationship Id="rId2" Type="http://schemas.openxmlformats.org/officeDocument/2006/relationships/slideLayout" Target="../slideLayouts/slideLayout5.xml" /><Relationship Id="rId1" Type="http://schemas.openxmlformats.org/officeDocument/2006/relationships/slideLayout" Target="../slideLayouts/slideLayout4.xml" /><Relationship Id="rId5" Type="http://schemas.openxmlformats.org/officeDocument/2006/relationships/theme" Target="../theme/theme2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1325563"/>
          </a:xfrm>
          <a:prstGeom prst="rect">
            <a:avLst/>
          </a:prstGeom>
        </p:spPr>
        <p:txBody>
          <a:bodyPr vert="horz" lIns="83984" tIns="41992" rIns="83984" bIns="41992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8"/>
            <a:ext cx="8543925" cy="4351338"/>
          </a:xfrm>
          <a:prstGeom prst="rect">
            <a:avLst/>
          </a:prstGeom>
        </p:spPr>
        <p:txBody>
          <a:bodyPr vert="horz" lIns="83984" tIns="41992" rIns="83984" bIns="41992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5" y="6356351"/>
            <a:ext cx="3343275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2" y="6356351"/>
            <a:ext cx="2228850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111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</p:sldLayoutIdLst>
  <p:hf hdr="0" ftr="0"/>
  <p:txStyles>
    <p:titleStyle>
      <a:lvl1pPr algn="l" defTabSz="839828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9957" indent="-209957" algn="l" defTabSz="839828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9871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785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69698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89612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526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438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49355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69267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913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39828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742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655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569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483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9397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9310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83988" tIns="41994" rIns="83988" bIns="41994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6"/>
            <a:ext cx="8543925" cy="4351338"/>
          </a:xfrm>
          <a:prstGeom prst="rect">
            <a:avLst/>
          </a:prstGeom>
        </p:spPr>
        <p:txBody>
          <a:bodyPr vert="horz" lIns="83988" tIns="41994" rIns="83988" bIns="41994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2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747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</p:sldLayoutIdLst>
  <p:hf hdr="0" ftr="0"/>
  <p:txStyles>
    <p:titleStyle>
      <a:lvl1pPr algn="l" defTabSz="839876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9969" indent="-209969" algn="l" defTabSz="839876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07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846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69784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89722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660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598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49537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69475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938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39876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815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753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691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629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9567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9506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 /><Relationship Id="rId3" Type="http://schemas.openxmlformats.org/officeDocument/2006/relationships/image" Target="../media/image5.png" /><Relationship Id="rId7" Type="http://schemas.openxmlformats.org/officeDocument/2006/relationships/image" Target="../media/image8.pn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4.xml" /><Relationship Id="rId6" Type="http://schemas.openxmlformats.org/officeDocument/2006/relationships/image" Target="../media/image7.jpeg" /><Relationship Id="rId11" Type="http://schemas.openxmlformats.org/officeDocument/2006/relationships/image" Target="../media/image12.jpeg" /><Relationship Id="rId5" Type="http://schemas.openxmlformats.org/officeDocument/2006/relationships/image" Target="../media/image6.png" /><Relationship Id="rId10" Type="http://schemas.openxmlformats.org/officeDocument/2006/relationships/image" Target="../media/image11.jpeg" /><Relationship Id="rId4" Type="http://schemas.openxmlformats.org/officeDocument/2006/relationships/chart" Target="../charts/chart1.xml" /><Relationship Id="rId9" Type="http://schemas.openxmlformats.org/officeDocument/2006/relationships/image" Target="../media/image10.jpeg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4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4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4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4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4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4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618565" y="1801906"/>
            <a:ext cx="9072282" cy="1121711"/>
          </a:xfrm>
          <a:prstGeom prst="rect">
            <a:avLst/>
          </a:prstGeom>
        </p:spPr>
        <p:txBody>
          <a:bodyPr>
            <a:noAutofit/>
          </a:bodyPr>
          <a:lstStyle>
            <a:lvl1pPr algn="l" defTabSz="8398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en-US" sz="3200" b="1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3D </a:t>
            </a:r>
            <a:r>
              <a:rPr lang="ru-RU" sz="3200" b="1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принтер, печатающий стеклом</a:t>
            </a:r>
            <a:b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ru-RU" sz="1800" spc="-2" dirty="0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</p:txBody>
      </p:sp>
      <p:sp>
        <p:nvSpPr>
          <p:cNvPr id="3" name="Нижний колонтитул 3"/>
          <p:cNvSpPr txBox="1">
            <a:spLocks/>
          </p:cNvSpPr>
          <p:nvPr/>
        </p:nvSpPr>
        <p:spPr>
          <a:xfrm>
            <a:off x="636487" y="6137714"/>
            <a:ext cx="278802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defPPr>
              <a:defRPr lang="ru-RU"/>
            </a:defPPr>
            <a:lvl1pPr marL="0" algn="ctr" defTabSz="914321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chemeClr val="accent4">
                    <a:lumMod val="50000"/>
                  </a:schemeClr>
                </a:solidFill>
              </a:rPr>
              <a:t>2023, РГРТУ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8565" y="5271808"/>
            <a:ext cx="9287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57" marR="2503" defTabSz="839876"/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Акселерационная программа: </a:t>
            </a:r>
          </a:p>
          <a:p>
            <a:pPr marL="6257" marR="2503" defTabSz="839876"/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Школа студенческого технологического предпринимательства «Мой </a:t>
            </a:r>
            <a:r>
              <a:rPr lang="ru-RU" sz="1600" b="1" spc="-5" dirty="0" err="1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стартап</a:t>
            </a:r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»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463" y="5845148"/>
            <a:ext cx="1661692" cy="950259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7628965" y="49163"/>
            <a:ext cx="2268068" cy="2891261"/>
            <a:chOff x="5699037" y="1158679"/>
            <a:chExt cx="4207116" cy="4540492"/>
          </a:xfrm>
        </p:grpSpPr>
        <p:grpSp>
          <p:nvGrpSpPr>
            <p:cNvPr id="13" name="object 10"/>
            <p:cNvGrpSpPr/>
            <p:nvPr/>
          </p:nvGrpSpPr>
          <p:grpSpPr>
            <a:xfrm>
              <a:off x="5699037" y="1158679"/>
              <a:ext cx="4207078" cy="3613531"/>
              <a:chOff x="11566123" y="1047087"/>
              <a:chExt cx="8538210" cy="7333615"/>
            </a:xfrm>
          </p:grpSpPr>
          <p:sp>
            <p:nvSpPr>
              <p:cNvPr id="15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  <p:sp>
            <p:nvSpPr>
              <p:cNvPr id="16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</p:grpSp>
        <p:sp>
          <p:nvSpPr>
            <p:cNvPr id="14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887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Группа 21"/>
          <p:cNvGrpSpPr/>
          <p:nvPr/>
        </p:nvGrpSpPr>
        <p:grpSpPr>
          <a:xfrm>
            <a:off x="699123" y="4971517"/>
            <a:ext cx="4545105" cy="19160"/>
            <a:chOff x="717176" y="5971994"/>
            <a:chExt cx="4545105" cy="19160"/>
          </a:xfrm>
        </p:grpSpPr>
        <p:cxnSp>
          <p:nvCxnSpPr>
            <p:cNvPr id="23" name="Прямая соединительная линия 22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Прямоугольник 24"/>
          <p:cNvSpPr/>
          <p:nvPr/>
        </p:nvSpPr>
        <p:spPr>
          <a:xfrm>
            <a:off x="618565" y="3934384"/>
            <a:ext cx="4944035" cy="994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Рынок НТИ: «</a:t>
            </a:r>
            <a:r>
              <a:rPr lang="ru-RU" spc="-2" dirty="0" err="1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Технет</a:t>
            </a: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»</a:t>
            </a:r>
            <a:b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</a:b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Сквозная технология: «</a:t>
            </a:r>
            <a:r>
              <a:rPr lang="ru-RU" spc="-2" dirty="0" err="1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Стеклопечать</a:t>
            </a: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 и </a:t>
            </a:r>
            <a:r>
              <a:rPr lang="ru-RU" spc="-2" dirty="0" err="1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стеклографика</a:t>
            </a: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»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5" y="29364"/>
            <a:ext cx="3576917" cy="153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538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5349" y="370940"/>
            <a:ext cx="1468599" cy="29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86" b="1" dirty="0"/>
              <a:t>Профиль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Shape 185" descr="C:\Users\pankratov.in\YandexDisk\!NTI\DOCS\ProjectPresentation\icons\PNG\256\19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78217" y="840843"/>
            <a:ext cx="430058" cy="41147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974720" y="860130"/>
            <a:ext cx="112639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Цель проекта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H="1">
            <a:off x="381000" y="3017526"/>
            <a:ext cx="518921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975162" y="3132163"/>
            <a:ext cx="155734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Результаты проекта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H="1">
            <a:off x="375349" y="5229200"/>
            <a:ext cx="914965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Shape 186" descr="C:\Users\pankratov.in\YandexDisk\!NTI\DOCS\ProjectPresentation\icons\PNG\256\246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3655" y="5300038"/>
            <a:ext cx="649242" cy="649242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Shape 180"/>
          <p:cNvSpPr/>
          <p:nvPr/>
        </p:nvSpPr>
        <p:spPr>
          <a:xfrm>
            <a:off x="1422797" y="5388687"/>
            <a:ext cx="4613909" cy="29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86" dirty="0">
                <a:sym typeface="Calibri"/>
              </a:rPr>
              <a:t>Общая стоимость проекта (тыс. рублей)</a:t>
            </a:r>
            <a:endParaRPr sz="1286" dirty="0"/>
          </a:p>
        </p:txBody>
      </p:sp>
      <p:sp>
        <p:nvSpPr>
          <p:cNvPr id="29" name="Shape 189"/>
          <p:cNvSpPr/>
          <p:nvPr/>
        </p:nvSpPr>
        <p:spPr>
          <a:xfrm>
            <a:off x="5261606" y="5400217"/>
            <a:ext cx="1134336" cy="312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286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1 371 000</a:t>
            </a:r>
            <a:endParaRPr sz="1286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Shape 187"/>
          <p:cNvSpPr/>
          <p:nvPr/>
        </p:nvSpPr>
        <p:spPr>
          <a:xfrm>
            <a:off x="1605364" y="5980340"/>
            <a:ext cx="1598871" cy="4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143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Собственные средства</a:t>
            </a:r>
            <a:br>
              <a:rPr lang="ru-RU" sz="1143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143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25 000</a:t>
            </a:r>
            <a:endParaRPr sz="1143" b="1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Shape 190"/>
          <p:cNvSpPr/>
          <p:nvPr/>
        </p:nvSpPr>
        <p:spPr>
          <a:xfrm>
            <a:off x="4027183" y="5980742"/>
            <a:ext cx="1827836" cy="439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Привлекаемые средства</a:t>
            </a:r>
            <a:b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1 346</a:t>
            </a:r>
            <a:r>
              <a:rPr lang="en-US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000</a:t>
            </a:r>
            <a:endParaRPr sz="1143" b="1" dirty="0">
              <a:solidFill>
                <a:schemeClr val="accent5">
                  <a:lumMod val="7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2" name="Диаграмма 31"/>
          <p:cNvGraphicFramePr/>
          <p:nvPr/>
        </p:nvGraphicFramePr>
        <p:xfrm>
          <a:off x="3170395" y="5753834"/>
          <a:ext cx="965142" cy="915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Shape 208"/>
          <p:cNvSpPr/>
          <p:nvPr/>
        </p:nvSpPr>
        <p:spPr>
          <a:xfrm>
            <a:off x="436151" y="1271021"/>
            <a:ext cx="3690864" cy="1719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lvl="0" algn="just"/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Разработка и создание устройства, способного печатать стеклом.</a:t>
            </a:r>
          </a:p>
        </p:txBody>
      </p:sp>
      <p:sp>
        <p:nvSpPr>
          <p:cNvPr id="37" name="Shape 208"/>
          <p:cNvSpPr/>
          <p:nvPr/>
        </p:nvSpPr>
        <p:spPr>
          <a:xfrm>
            <a:off x="482875" y="3529339"/>
            <a:ext cx="5048264" cy="1673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lvl="0" algn="just"/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Разработка и создание макета готового устройства, способного печатать стеклом. </a:t>
            </a:r>
          </a:p>
        </p:txBody>
      </p:sp>
      <p:pic>
        <p:nvPicPr>
          <p:cNvPr id="39" name="Shape 177" descr="C:\Users\pankratov.in\YandexDisk\!NTI\DOCS\ProjectPresentation\icons\PNG\256\330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3549" y="3120394"/>
            <a:ext cx="411831" cy="40297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TextBox 44"/>
          <p:cNvSpPr txBox="1"/>
          <p:nvPr/>
        </p:nvSpPr>
        <p:spPr>
          <a:xfrm>
            <a:off x="5695734" y="805852"/>
            <a:ext cx="140544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Команда проекта</a:t>
            </a:r>
          </a:p>
        </p:txBody>
      </p:sp>
      <p:sp>
        <p:nvSpPr>
          <p:cNvPr id="46" name="Shape 275"/>
          <p:cNvSpPr/>
          <p:nvPr/>
        </p:nvSpPr>
        <p:spPr>
          <a:xfrm>
            <a:off x="8027595" y="1163503"/>
            <a:ext cx="1562335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Мария </a:t>
            </a:r>
            <a:r>
              <a:rPr lang="ru-RU" sz="1000" b="1" dirty="0" err="1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Гузанова</a:t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929" dirty="0">
                <a:latin typeface="Calibri"/>
                <a:ea typeface="Calibri"/>
                <a:cs typeface="Calibri"/>
                <a:sym typeface="Calibri"/>
              </a:rPr>
              <a:t>Экономист</a:t>
            </a:r>
            <a:endParaRPr sz="929" dirty="0">
              <a:latin typeface="Calibri"/>
              <a:ea typeface="Calibri"/>
              <a:cs typeface="Calibri"/>
            </a:endParaRPr>
          </a:p>
        </p:txBody>
      </p:sp>
      <p:sp>
        <p:nvSpPr>
          <p:cNvPr id="48" name="Shape 275"/>
          <p:cNvSpPr/>
          <p:nvPr/>
        </p:nvSpPr>
        <p:spPr>
          <a:xfrm>
            <a:off x="6090996" y="1136849"/>
            <a:ext cx="1702376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lvl="0"/>
            <a:r>
              <a:rPr lang="ru-RU" sz="1000" b="1" dirty="0">
                <a:solidFill>
                  <a:srgbClr val="003462"/>
                </a:solidFill>
                <a:sym typeface="Calibri"/>
              </a:rPr>
              <a:t>Максим Рогозин</a:t>
            </a:r>
            <a:endParaRPr sz="1286" dirty="0"/>
          </a:p>
        </p:txBody>
      </p:sp>
      <p:sp>
        <p:nvSpPr>
          <p:cNvPr id="50" name="Shape 275"/>
          <p:cNvSpPr/>
          <p:nvPr/>
        </p:nvSpPr>
        <p:spPr>
          <a:xfrm>
            <a:off x="6104290" y="1873978"/>
            <a:ext cx="1585940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Андрей Маренков</a:t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929" dirty="0">
                <a:latin typeface="Calibri"/>
                <a:ea typeface="Calibri"/>
                <a:cs typeface="Calibri"/>
                <a:sym typeface="Calibri"/>
              </a:rPr>
              <a:t>Технический специалист</a:t>
            </a:r>
            <a:endParaRPr sz="929" dirty="0">
              <a:latin typeface="Calibri"/>
              <a:ea typeface="Calibri"/>
              <a:cs typeface="Calibri"/>
            </a:endParaRPr>
          </a:p>
        </p:txBody>
      </p:sp>
      <p:sp>
        <p:nvSpPr>
          <p:cNvPr id="51" name="Shape 280"/>
          <p:cNvSpPr/>
          <p:nvPr/>
        </p:nvSpPr>
        <p:spPr>
          <a:xfrm>
            <a:off x="6229141" y="2193484"/>
            <a:ext cx="1309651" cy="309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endParaRPr sz="786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2" name="Shape 275"/>
          <p:cNvSpPr/>
          <p:nvPr/>
        </p:nvSpPr>
        <p:spPr>
          <a:xfrm>
            <a:off x="8018911" y="1936286"/>
            <a:ext cx="1494491" cy="389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Дарья Обухова</a:t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929" dirty="0">
                <a:latin typeface="Calibri"/>
                <a:ea typeface="Calibri"/>
                <a:cs typeface="Calibri"/>
                <a:sym typeface="Calibri"/>
              </a:rPr>
              <a:t>Экономист</a:t>
            </a:r>
            <a:endParaRPr sz="929" dirty="0">
              <a:latin typeface="Calibri"/>
              <a:ea typeface="Calibri"/>
              <a:cs typeface="Calibri"/>
            </a:endParaRPr>
          </a:p>
        </p:txBody>
      </p:sp>
      <p:sp>
        <p:nvSpPr>
          <p:cNvPr id="54" name="Rounded Rectangle 2099"/>
          <p:cNvSpPr/>
          <p:nvPr/>
        </p:nvSpPr>
        <p:spPr>
          <a:xfrm>
            <a:off x="6133992" y="1374085"/>
            <a:ext cx="1197820" cy="226960"/>
          </a:xfrm>
          <a:prstGeom prst="roundRect">
            <a:avLst>
              <a:gd name="adj" fmla="val 25436"/>
            </a:avLst>
          </a:prstGeom>
          <a:solidFill>
            <a:srgbClr val="D1E2EB">
              <a:alpha val="70980"/>
            </a:srgbClr>
          </a:solidFill>
          <a:ln w="6350">
            <a:solidFill>
              <a:schemeClr val="accent2">
                <a:lumMod val="75000"/>
              </a:schemeClr>
            </a:solidFill>
          </a:ln>
        </p:spPr>
        <p:txBody>
          <a:bodyPr wrap="square" lIns="0" tIns="25712" rIns="0" bIns="25712" anchor="ctr">
            <a:spAutoFit/>
          </a:bodyPr>
          <a:lstStyle/>
          <a:p>
            <a:pPr lvl="0" algn="ctr"/>
            <a:r>
              <a:rPr lang="ru-RU" sz="929" dirty="0">
                <a:latin typeface="Calibri"/>
                <a:ea typeface="Calibri"/>
                <a:cs typeface="Calibri"/>
              </a:rPr>
              <a:t>Руководитель проекта</a:t>
            </a:r>
          </a:p>
        </p:txBody>
      </p:sp>
      <p:pic>
        <p:nvPicPr>
          <p:cNvPr id="58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42256" y="1961767"/>
            <a:ext cx="363374" cy="484498"/>
          </a:xfrm>
          <a:prstGeom prst="rect">
            <a:avLst/>
          </a:prstGeom>
          <a:noFill/>
          <a:ln w="15875" cap="flat" cmpd="sng">
            <a:noFill/>
            <a:round/>
            <a:headEnd/>
            <a:tailEnd/>
          </a:ln>
          <a:effectLst>
            <a:outerShdw blurRad="127000" dist="38100" dir="2700000" sx="99000" sy="99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Shape 179"/>
          <p:cNvSpPr/>
          <p:nvPr/>
        </p:nvSpPr>
        <p:spPr>
          <a:xfrm>
            <a:off x="6695133" y="4284212"/>
            <a:ext cx="1755399" cy="1047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br>
              <a:rPr lang="ru-RU" sz="1071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071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Этап 1. Пилот: 2023-2024</a:t>
            </a:r>
            <a:endParaRPr sz="107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429"/>
              </a:spcBef>
            </a:pPr>
            <a:r>
              <a:rPr lang="ru-RU" sz="1071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Этап 2. Развитие: 2025-2026</a:t>
            </a:r>
            <a:endParaRPr sz="107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429"/>
              </a:spcBef>
            </a:pPr>
            <a:r>
              <a:rPr lang="ru-RU" sz="1071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Этап 3. Тираж: 2027-2028</a:t>
            </a:r>
            <a:endParaRPr sz="107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sz="1071" dirty="0"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64" name="Shape 191" descr="C:\Users\pankratov.in\YandexDisk\!NTI\DOCS\ProjectPresentation\icons\PNG\256\372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265509" y="4250595"/>
            <a:ext cx="352459" cy="3613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6" name="Shape 203"/>
          <p:cNvGrpSpPr/>
          <p:nvPr/>
        </p:nvGrpSpPr>
        <p:grpSpPr>
          <a:xfrm>
            <a:off x="6238857" y="4171603"/>
            <a:ext cx="215490" cy="263809"/>
            <a:chOff x="8202534" y="1348519"/>
            <a:chExt cx="301686" cy="369332"/>
          </a:xfrm>
        </p:grpSpPr>
        <p:sp>
          <p:nvSpPr>
            <p:cNvPr id="67" name="Shape 204"/>
            <p:cNvSpPr/>
            <p:nvPr/>
          </p:nvSpPr>
          <p:spPr>
            <a:xfrm>
              <a:off x="8262938" y="1447963"/>
              <a:ext cx="173414" cy="173414"/>
            </a:xfrm>
            <a:prstGeom prst="roundRect">
              <a:avLst>
                <a:gd name="adj" fmla="val 50000"/>
              </a:avLst>
            </a:prstGeom>
            <a:solidFill>
              <a:srgbClr val="FFD05B"/>
            </a:solidFill>
            <a:ln>
              <a:noFill/>
            </a:ln>
          </p:spPr>
          <p:txBody>
            <a:bodyPr spcFirstLastPara="1" wrap="square" lIns="65304" tIns="32643" rIns="65304" bIns="32643" anchor="ctr" anchorCtr="0">
              <a:noAutofit/>
            </a:bodyPr>
            <a:lstStyle/>
            <a:p>
              <a:pPr algn="ctr"/>
              <a:endParaRPr sz="1286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Shape 205"/>
            <p:cNvSpPr txBox="1"/>
            <p:nvPr/>
          </p:nvSpPr>
          <p:spPr>
            <a:xfrm>
              <a:off x="8202534" y="1348519"/>
              <a:ext cx="30168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304" tIns="32643" rIns="65304" bIns="32643" anchor="t" anchorCtr="0">
              <a:noAutofit/>
            </a:bodyPr>
            <a:lstStyle/>
            <a:p>
              <a:r>
                <a:rPr lang="ru-RU" sz="1286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Р</a:t>
              </a:r>
              <a:endParaRPr sz="1286"/>
            </a:p>
          </p:txBody>
        </p:sp>
        <p:cxnSp>
          <p:nvCxnSpPr>
            <p:cNvPr id="69" name="Shape 206"/>
            <p:cNvCxnSpPr/>
            <p:nvPr/>
          </p:nvCxnSpPr>
          <p:spPr>
            <a:xfrm>
              <a:off x="8299637" y="1568905"/>
              <a:ext cx="89926" cy="0"/>
            </a:xfrm>
            <a:prstGeom prst="straightConnector1">
              <a:avLst/>
            </a:prstGeom>
            <a:noFill/>
            <a:ln w="9525" cap="rnd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70" name="Прямоугольник 69"/>
          <p:cNvSpPr/>
          <p:nvPr/>
        </p:nvSpPr>
        <p:spPr>
          <a:xfrm>
            <a:off x="6664228" y="4129909"/>
            <a:ext cx="1210588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>
                <a:sym typeface="Calibri"/>
              </a:rPr>
              <a:t>Сроки проекта</a:t>
            </a:r>
            <a:endParaRPr lang="ru-RU" sz="1286" dirty="0"/>
          </a:p>
        </p:txBody>
      </p:sp>
      <p:cxnSp>
        <p:nvCxnSpPr>
          <p:cNvPr id="72" name="Прямая соединительная линия 71"/>
          <p:cNvCxnSpPr/>
          <p:nvPr/>
        </p:nvCxnSpPr>
        <p:spPr>
          <a:xfrm>
            <a:off x="5564560" y="4149080"/>
            <a:ext cx="396044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5570211" y="754417"/>
            <a:ext cx="0" cy="4474783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673332" y="1193221"/>
            <a:ext cx="363374" cy="544635"/>
          </a:xfrm>
          <a:prstGeom prst="rect">
            <a:avLst/>
          </a:prstGeom>
          <a:noFill/>
          <a:ln w="15875" cap="flat" cmpd="sng">
            <a:noFill/>
            <a:round/>
            <a:headEnd/>
            <a:tailEnd/>
          </a:ln>
          <a:effectLst>
            <a:outerShdw blurRad="127000" dist="38100" dir="2700000" sx="99000" sy="99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1820" y="-17097"/>
            <a:ext cx="3807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pc="-44" dirty="0">
                <a:solidFill>
                  <a:schemeClr val="accent2">
                    <a:lumMod val="50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3D </a:t>
            </a:r>
            <a:r>
              <a:rPr lang="ru-RU" b="1" spc="-44" dirty="0">
                <a:solidFill>
                  <a:schemeClr val="accent2">
                    <a:lumMod val="50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принтер</a:t>
            </a:r>
            <a:r>
              <a:rPr lang="ru-RU" spc="-44" dirty="0">
                <a:solidFill>
                  <a:schemeClr val="accent2">
                    <a:lumMod val="50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, печатающий стеклом</a:t>
            </a:r>
            <a:endParaRPr lang="ru-RU" dirty="0"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pic>
        <p:nvPicPr>
          <p:cNvPr id="73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673080" y="1910593"/>
            <a:ext cx="363374" cy="507771"/>
          </a:xfrm>
          <a:prstGeom prst="rect">
            <a:avLst/>
          </a:prstGeom>
          <a:noFill/>
          <a:ln w="15875" cap="flat" cmpd="sng">
            <a:noFill/>
            <a:round/>
            <a:headEnd/>
            <a:tailEnd/>
          </a:ln>
          <a:effectLst>
            <a:outerShdw blurRad="127000" dist="38100" dir="2700000" sx="99000" sy="99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67947" y="1283852"/>
            <a:ext cx="363374" cy="363374"/>
          </a:xfrm>
          <a:prstGeom prst="rect">
            <a:avLst/>
          </a:prstGeom>
          <a:noFill/>
          <a:ln w="15875" cap="flat" cmpd="sng">
            <a:noFill/>
            <a:round/>
            <a:headEnd/>
            <a:tailEnd/>
          </a:ln>
          <a:effectLst>
            <a:outerShdw blurRad="127000" dist="38100" dir="2700000" sx="99000" sy="99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Shape 190"/>
          <p:cNvSpPr/>
          <p:nvPr/>
        </p:nvSpPr>
        <p:spPr>
          <a:xfrm>
            <a:off x="6914241" y="6332514"/>
            <a:ext cx="1670786" cy="439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143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Грант</a:t>
            </a:r>
            <a:b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1 000</a:t>
            </a:r>
            <a:r>
              <a:rPr lang="en-US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000</a:t>
            </a:r>
            <a:endParaRPr sz="1143" b="1" dirty="0">
              <a:solidFill>
                <a:schemeClr val="accent5">
                  <a:lumMod val="7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Shape 190"/>
          <p:cNvSpPr/>
          <p:nvPr/>
        </p:nvSpPr>
        <p:spPr>
          <a:xfrm>
            <a:off x="6627993" y="5493084"/>
            <a:ext cx="2263109" cy="439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143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Взнос в уставной капитал</a:t>
            </a:r>
            <a:br>
              <a:rPr lang="ru-RU" sz="1143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350</a:t>
            </a:r>
            <a:r>
              <a:rPr lang="en-US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000</a:t>
            </a:r>
            <a:endParaRPr sz="1143" b="1" dirty="0">
              <a:solidFill>
                <a:schemeClr val="accent5">
                  <a:lumMod val="7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5855019" y="5671603"/>
            <a:ext cx="840114" cy="4876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5855019" y="6159261"/>
            <a:ext cx="840114" cy="4173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Picture 5">
            <a:extLst>
              <a:ext uri="{FF2B5EF4-FFF2-40B4-BE49-F238E27FC236}">
                <a16:creationId xmlns:a16="http://schemas.microsoft.com/office/drawing/2014/main" id="{DE42C3EA-2249-474C-8A6B-D97C83DCE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695734" y="2772333"/>
            <a:ext cx="363374" cy="460035"/>
          </a:xfrm>
          <a:prstGeom prst="rect">
            <a:avLst/>
          </a:prstGeom>
          <a:noFill/>
          <a:ln w="15875" cap="flat" cmpd="sng">
            <a:noFill/>
            <a:round/>
            <a:headEnd/>
            <a:tailEnd/>
          </a:ln>
          <a:effectLst>
            <a:outerShdw blurRad="127000" dist="38100" dir="2700000" sx="99000" sy="99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5BBB14A9-F7FB-4A29-8786-45298D657E44}"/>
              </a:ext>
            </a:extLst>
          </p:cNvPr>
          <p:cNvSpPr txBox="1"/>
          <p:nvPr/>
        </p:nvSpPr>
        <p:spPr>
          <a:xfrm>
            <a:off x="6090996" y="2662605"/>
            <a:ext cx="133026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b="1" dirty="0">
                <a:solidFill>
                  <a:srgbClr val="003462"/>
                </a:solidFill>
                <a:latin typeface="Calibri"/>
                <a:cs typeface="Calibri"/>
                <a:sym typeface="Calibri"/>
              </a:rPr>
              <a:t>Ксения Трушина</a:t>
            </a:r>
            <a:endParaRPr lang="ru-RU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B13D06C-543F-4A43-AA8D-331240E2EEA6}"/>
              </a:ext>
            </a:extLst>
          </p:cNvPr>
          <p:cNvSpPr txBox="1"/>
          <p:nvPr/>
        </p:nvSpPr>
        <p:spPr>
          <a:xfrm>
            <a:off x="6090904" y="2853867"/>
            <a:ext cx="1476652" cy="235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3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3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Технический специалист</a:t>
            </a:r>
            <a:endParaRPr kumimoji="0" lang="ru-RU" sz="93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74514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6648" y="390589"/>
            <a:ext cx="176362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Актуальность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3764813" cy="6110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pc="-44" dirty="0">
                <a:solidFill>
                  <a:schemeClr val="accent2">
                    <a:lumMod val="50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3D </a:t>
            </a:r>
            <a:r>
              <a:rPr lang="ru-RU" b="1" spc="-44" dirty="0">
                <a:solidFill>
                  <a:schemeClr val="accent2">
                    <a:lumMod val="50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принтер, печатающий стеклом</a:t>
            </a:r>
            <a:endParaRPr lang="ru-RU" dirty="0"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  <a:p>
            <a:endParaRPr lang="ru-RU" sz="157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90395" y="1300050"/>
            <a:ext cx="8485576" cy="4097450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03600B-8F4F-4EC5-BCA0-84E2703A36A2}"/>
              </a:ext>
            </a:extLst>
          </p:cNvPr>
          <p:cNvSpPr txBox="1"/>
          <p:nvPr/>
        </p:nvSpPr>
        <p:spPr>
          <a:xfrm>
            <a:off x="876300" y="1460500"/>
            <a:ext cx="8178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Актуальность проекта заключается в том, что большим преимуществом 3D-печати стекла является возможность создания предметов различных размеров и форм. 3D-технологии становятся незаменимыми инструментами для креативных людей и инженеров, которые могут экспериментировать и достигать невероятных результатов в своих творческих проектах.</a:t>
            </a:r>
          </a:p>
          <a:p>
            <a:pPr algn="just"/>
            <a:r>
              <a:rPr lang="ru-RU" dirty="0"/>
              <a:t>Мировой рынок 3D-печати стекла стремительно развивается и привлекает все больше внимания инвесторов и предпринимателей. Нарастающий интерес к этой технологии связан с ее уникальностью и потенциалом для создания уникальных изделий с высоким качеством. </a:t>
            </a:r>
          </a:p>
          <a:p>
            <a:pPr algn="just"/>
            <a:r>
              <a:rPr lang="ru-RU" dirty="0"/>
              <a:t>Таким образом, печать стекла с использованием 3D-технологий открывает новые горизонты и помогает воплотить в жизнь самые смелые идеи с максимальным уровнем качества. Это одна из наиболее востребованных и прибыльных областей, обладающих огромным потенциалом для развития и роста.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4004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0452" y="412493"/>
            <a:ext cx="918008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Проблема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3764813" cy="6110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pc="-44" dirty="0">
                <a:solidFill>
                  <a:schemeClr val="accent2">
                    <a:lumMod val="50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3D </a:t>
            </a:r>
            <a:r>
              <a:rPr lang="ru-RU" b="1" spc="-44" dirty="0">
                <a:solidFill>
                  <a:schemeClr val="accent2">
                    <a:lumMod val="50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принтер</a:t>
            </a:r>
            <a:r>
              <a:rPr lang="ru-RU" spc="-44" dirty="0">
                <a:solidFill>
                  <a:schemeClr val="accent2">
                    <a:lumMod val="50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, печатающий стеклом</a:t>
            </a:r>
            <a:endParaRPr lang="ru-RU" dirty="0"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  <a:p>
            <a:endParaRPr lang="ru-RU" sz="1571" dirty="0"/>
          </a:p>
        </p:txBody>
      </p:sp>
      <p:sp>
        <p:nvSpPr>
          <p:cNvPr id="6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 txBox="1">
            <a:spLocks/>
          </p:cNvSpPr>
          <p:nvPr/>
        </p:nvSpPr>
        <p:spPr>
          <a:xfrm>
            <a:off x="381947" y="857850"/>
            <a:ext cx="4320000" cy="572074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/>
          <a:lstStyle>
            <a:lvl1pPr marL="209969" indent="-209969" algn="l" defTabSz="839876" rtl="0" eaLnBrk="1" latinLnBrk="0" hangingPunct="1">
              <a:lnSpc>
                <a:spcPct val="90000"/>
              </a:lnSpc>
              <a:spcBef>
                <a:spcPts val="919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990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9846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9784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9722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09660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9598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4953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9475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ru-RU" sz="1250" u="sng" dirty="0">
                <a:solidFill>
                  <a:schemeClr val="accent1">
                    <a:lumMod val="50000"/>
                  </a:schemeClr>
                </a:solidFill>
              </a:rPr>
              <a:t>Проблемы, которые наш проект направлен решать: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ru-RU" sz="1250" b="1" dirty="0">
                <a:solidFill>
                  <a:schemeClr val="accent1">
                    <a:lumMod val="50000"/>
                  </a:schemeClr>
                </a:solidFill>
              </a:rPr>
              <a:t>1.Ограниченные возможности в создании сложных стеклянных элементов: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ru-RU" sz="1250" dirty="0">
                <a:solidFill>
                  <a:schemeClr val="accent1">
                    <a:lumMod val="50000"/>
                  </a:schemeClr>
                </a:solidFill>
              </a:rPr>
              <a:t>Проблема: Стандартные методы </a:t>
            </a:r>
            <a:r>
              <a:rPr lang="ru-RU" sz="1250" dirty="0" err="1">
                <a:solidFill>
                  <a:schemeClr val="accent1">
                    <a:lumMod val="50000"/>
                  </a:schemeClr>
                </a:solidFill>
              </a:rPr>
              <a:t>стеклообработки</a:t>
            </a:r>
            <a:r>
              <a:rPr lang="ru-RU" sz="1250" dirty="0">
                <a:solidFill>
                  <a:schemeClr val="accent1">
                    <a:lumMod val="50000"/>
                  </a:schemeClr>
                </a:solidFill>
              </a:rPr>
              <a:t> ограничивают сложность и формы, которые можно создать, затрудняя инновационный дизайн и архитектурные решения.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ru-RU" sz="1250" b="1" dirty="0">
                <a:solidFill>
                  <a:schemeClr val="accent1">
                    <a:lumMod val="50000"/>
                  </a:schemeClr>
                </a:solidFill>
              </a:rPr>
              <a:t>2.Трудности в производстве сложных стеклянных деталей: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ru-RU" sz="1250" dirty="0">
                <a:solidFill>
                  <a:schemeClr val="accent1">
                    <a:lumMod val="50000"/>
                  </a:schemeClr>
                </a:solidFill>
              </a:rPr>
              <a:t>Проблема: Промышленные компании сталкиваются с трудностями в производстве сложных стеклянных деталей с высокой степенью точности, что может быть затратным и трудоемким.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ru-RU" sz="1250" b="1" dirty="0">
                <a:solidFill>
                  <a:schemeClr val="accent1">
                    <a:lumMod val="50000"/>
                  </a:schemeClr>
                </a:solidFill>
              </a:rPr>
              <a:t>3.Нехватка персонализации в промышленном производстве: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ru-RU" sz="1250" dirty="0">
                <a:solidFill>
                  <a:schemeClr val="accent1">
                    <a:lumMod val="50000"/>
                  </a:schemeClr>
                </a:solidFill>
              </a:rPr>
              <a:t>Проблема: В промышленности часто отсутствует возможность создания высокоиндивидуализированных стеклянных деталей для специфических нужд и требований.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ru-RU" sz="1250" b="1" dirty="0">
                <a:solidFill>
                  <a:schemeClr val="accent1">
                    <a:lumMod val="50000"/>
                  </a:schemeClr>
                </a:solidFill>
              </a:rPr>
              <a:t>4.Трудности в производстве специализированных стеклянных компонентов для медицинских устройств: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ru-RU" sz="1250" dirty="0">
                <a:solidFill>
                  <a:schemeClr val="accent1">
                    <a:lumMod val="50000"/>
                  </a:schemeClr>
                </a:solidFill>
              </a:rPr>
              <a:t>Проблема: Медицинские учреждения сталкиваются с вызовами в создании точных и специализированных стеклянных компонентов для медицинского оборудования.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Наш 3D принтер для печати стеклом предназначен для преодоления этих проблем, предоставляя инструмент, который способен расширить возможности работы со стеклом, обеспечивая гибкость и инновационные решения в различных областях.</a:t>
            </a:r>
          </a:p>
          <a:p>
            <a:pPr marL="0" indent="0">
              <a:buNone/>
            </a:pPr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 txBox="1">
            <a:spLocks/>
          </p:cNvSpPr>
          <p:nvPr/>
        </p:nvSpPr>
        <p:spPr>
          <a:xfrm>
            <a:off x="4953000" y="857850"/>
            <a:ext cx="4574988" cy="177104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/>
          <a:lstStyle>
            <a:lvl1pPr marL="209969" indent="-209969" algn="l" defTabSz="839876" rtl="0" eaLnBrk="1" latinLnBrk="0" hangingPunct="1">
              <a:lnSpc>
                <a:spcPct val="90000"/>
              </a:lnSpc>
              <a:spcBef>
                <a:spcPts val="919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990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9846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9784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9722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09660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9598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4953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9475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На данный момент все представленные на рынке продукты для решения этой проблемы имеют либо большую стоимость, либо не в полном объеме соответствуют требуемым параметрам.</a:t>
            </a:r>
          </a:p>
        </p:txBody>
      </p:sp>
      <p:pic>
        <p:nvPicPr>
          <p:cNvPr id="8" name="Picture 149" descr="C:\Users\pankratov.in\YandexDisk\!NTI\DOCS\ProjectPresentation\icons\PNG\256\303.png">
            <a:extLst>
              <a:ext uri="{FF2B5EF4-FFF2-40B4-BE49-F238E27FC236}">
                <a16:creationId xmlns:a16="http://schemas.microsoft.com/office/drawing/2014/main" id="{DBE5F6A8-3C37-40EB-AB63-2D6CC318DD6B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5102455" y="2822874"/>
            <a:ext cx="2716480" cy="2088551"/>
          </a:xfrm>
          <a:prstGeom prst="rect">
            <a:avLst/>
          </a:prstGeom>
          <a:ln w="0">
            <a:noFill/>
          </a:ln>
        </p:spPr>
      </p:pic>
      <p:pic>
        <p:nvPicPr>
          <p:cNvPr id="10" name="Picture 89" descr="C:\Users\pankratov.in\YandexDisk\!NTI\DOCS\ProjectPresentation\icons\PNG\256\243.png">
            <a:extLst>
              <a:ext uri="{FF2B5EF4-FFF2-40B4-BE49-F238E27FC236}">
                <a16:creationId xmlns:a16="http://schemas.microsoft.com/office/drawing/2014/main" id="{31AAC3FA-E59A-46F5-BD42-1A4E20F6B9B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128001" y="4911425"/>
            <a:ext cx="1192812" cy="1192158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81792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364555"/>
            <a:ext cx="2564676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Описание продукта и технологии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3764813" cy="6110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pc="-44" dirty="0">
                <a:solidFill>
                  <a:schemeClr val="accent2">
                    <a:lumMod val="50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3D </a:t>
            </a:r>
            <a:r>
              <a:rPr lang="ru-RU" b="1" spc="-44" dirty="0">
                <a:solidFill>
                  <a:schemeClr val="accent2">
                    <a:lumMod val="50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принтер</a:t>
            </a:r>
            <a:r>
              <a:rPr lang="ru-RU" spc="-44" dirty="0">
                <a:solidFill>
                  <a:schemeClr val="accent2">
                    <a:lumMod val="50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, печатающий стеклом</a:t>
            </a:r>
            <a:endParaRPr lang="ru-RU" dirty="0"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  <a:p>
            <a:endParaRPr lang="ru-RU" sz="1571" dirty="0"/>
          </a:p>
        </p:txBody>
      </p:sp>
      <p:sp>
        <p:nvSpPr>
          <p:cNvPr id="3" name="TextBox 2"/>
          <p:cNvSpPr txBox="1"/>
          <p:nvPr/>
        </p:nvSpPr>
        <p:spPr>
          <a:xfrm>
            <a:off x="1530796" y="825139"/>
            <a:ext cx="1555682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Описание продукта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901566" y="754417"/>
            <a:ext cx="0" cy="6103583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159882" y="826672"/>
            <a:ext cx="1568571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Технология проекта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073509" y="1165893"/>
            <a:ext cx="4225230" cy="2695128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Для разработки данного устройства будут использованы существующие технологии и разработки. Основной научно-технический результат, на котором базируется наш продукт, - это применение камер подачи стеклянной пыли в термоустойчивую камеру нагрева, датчиков температуры камеры нагрева для точного определения температуры в камере и экструдера, подающего материал в зону печати.   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30017" y="1165891"/>
            <a:ext cx="4225230" cy="5378343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en-US" sz="1500" b="1" dirty="0">
                <a:solidFill>
                  <a:schemeClr val="accent1">
                    <a:lumMod val="50000"/>
                  </a:schemeClr>
                </a:solidFill>
              </a:rPr>
              <a:t>1.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</a:rPr>
              <a:t>В продажу пойдет устройство с рамой, каркасом, экструдером для стекла, подогреваемой платформой, предотвращающей деформацию объекта во время печати, системой управления температурой, датчиками и камерой, системой управления движением и системой заправки стеклом.</a:t>
            </a:r>
          </a:p>
          <a:p>
            <a:pPr algn="just"/>
            <a:r>
              <a:rPr lang="en-US" sz="1500" b="1" dirty="0">
                <a:solidFill>
                  <a:schemeClr val="accent1">
                    <a:lumMod val="50000"/>
                  </a:schemeClr>
                </a:solidFill>
              </a:rPr>
              <a:t>2.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</a:rPr>
              <a:t>Данное устройство позволит создавать архитекторам сложные и инновационные стеклянные элементы для зданий и интерьеров, предоставляет инструмент для быстрого прототипирования и производства сложных промышленных деталей из стекла, а также будет использоваться в производстве высокоточных стеклянных компонентов в медицинских устройствах и оборудовании.</a:t>
            </a:r>
          </a:p>
          <a:p>
            <a:pPr algn="just"/>
            <a:r>
              <a:rPr lang="en-US" sz="1500" b="1" dirty="0">
                <a:solidFill>
                  <a:schemeClr val="accent1">
                    <a:lumMod val="50000"/>
                  </a:schemeClr>
                </a:solidFill>
              </a:rPr>
              <a:t>3.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</a:rPr>
              <a:t>Наш 3D принтер, печатающий стеклом, является единственным отечественным решением и предоставляет уникальную возможность воплощения креативных и инженерных идей в прочные и эстетичные объекты из стекла. </a:t>
            </a:r>
          </a:p>
        </p:txBody>
      </p:sp>
      <p:pic>
        <p:nvPicPr>
          <p:cNvPr id="10" name="Picture 39" descr="C:\Users\pankratov.in\YandexDisk\!NTI\DOCS\ProjectPresentation\icons\PNG\256\119.png">
            <a:extLst>
              <a:ext uri="{FF2B5EF4-FFF2-40B4-BE49-F238E27FC236}">
                <a16:creationId xmlns:a16="http://schemas.microsoft.com/office/drawing/2014/main" id="{FEC3B2F9-AEAE-42C0-B426-66BE9EC4392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6097541" y="4151228"/>
            <a:ext cx="2177165" cy="1952355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2801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6648" y="390589"/>
            <a:ext cx="1597681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86" b="1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Экспертное мнение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3764813" cy="61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-44" normalizeH="0" baseline="0" noProof="0" dirty="0">
                <a:ln>
                  <a:noFill/>
                </a:ln>
                <a:solidFill>
                  <a:srgbClr val="71A2C3">
                    <a:lumMod val="50000"/>
                  </a:srgbClr>
                </a:solidFill>
                <a:effectLst/>
                <a:uLnTx/>
                <a:uFillTx/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3D </a:t>
            </a:r>
            <a:r>
              <a:rPr kumimoji="0" lang="ru-RU" sz="1800" b="1" i="0" u="none" strike="noStrike" kern="1200" cap="none" spc="-44" normalizeH="0" baseline="0" noProof="0" dirty="0">
                <a:ln>
                  <a:noFill/>
                </a:ln>
                <a:solidFill>
                  <a:srgbClr val="71A2C3">
                    <a:lumMod val="50000"/>
                  </a:srgbClr>
                </a:solidFill>
                <a:effectLst/>
                <a:uLnTx/>
                <a:uFillTx/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принтер, печатающий стеклом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  <a:p>
            <a:pPr marL="0" marR="0" lvl="0" indent="0" algn="l" defTabSz="9143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71" b="0" i="0" u="none" strike="noStrike" kern="1200" cap="none" spc="0" normalizeH="0" baseline="0" noProof="0" dirty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58976" y="1377970"/>
            <a:ext cx="8485576" cy="2261755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3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86" b="0" i="0" u="none" strike="noStrike" kern="1200" cap="none" spc="0" normalizeH="0" baseline="0" noProof="0" dirty="0">
              <a:ln>
                <a:noFill/>
              </a:ln>
              <a:solidFill>
                <a:srgbClr val="8E708F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03600B-8F4F-4EC5-BCA0-84E2703A36A2}"/>
              </a:ext>
            </a:extLst>
          </p:cNvPr>
          <p:cNvSpPr txBox="1"/>
          <p:nvPr/>
        </p:nvSpPr>
        <p:spPr>
          <a:xfrm>
            <a:off x="863600" y="1608400"/>
            <a:ext cx="8178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3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0C0C0C"/>
                </a:solidFill>
                <a:latin typeface="Calibri"/>
              </a:rPr>
              <a:t>В ходе разговора с экспертами в данной области, они указали на наши ошибки и недочеты, предложили нам свою помощь в доработке проекта, благодаря чему мы исправили все нюансы. </a:t>
            </a:r>
          </a:p>
          <a:p>
            <a:pPr marL="0" marR="0" lvl="0" indent="0" algn="just" defTabSz="9143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0C0C0C"/>
                </a:solidFill>
                <a:latin typeface="Calibri"/>
              </a:rPr>
              <a:t>Сейчас наш </a:t>
            </a:r>
            <a:r>
              <a:rPr lang="en-US" dirty="0">
                <a:solidFill>
                  <a:srgbClr val="0C0C0C"/>
                </a:solidFill>
                <a:latin typeface="Calibri"/>
              </a:rPr>
              <a:t>MVP </a:t>
            </a:r>
            <a:r>
              <a:rPr lang="ru-RU" dirty="0">
                <a:solidFill>
                  <a:srgbClr val="0C0C0C"/>
                </a:solidFill>
                <a:latin typeface="Calibri"/>
              </a:rPr>
              <a:t>находится на стадии разработки, так как не все детали успели прийти, как только они придут, мы закончим сборку и уже сможем представить готовый продукт.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3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97" descr="C:\Users\pankratov.in\YandexDisk\!NTI\DOCS\ProjectPresentation\icons\PNG\256\251.png">
            <a:extLst>
              <a:ext uri="{FF2B5EF4-FFF2-40B4-BE49-F238E27FC236}">
                <a16:creationId xmlns:a16="http://schemas.microsoft.com/office/drawing/2014/main" id="{15819828-167F-43E6-BF97-2969685DB8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976" y="4117246"/>
            <a:ext cx="2031325" cy="203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C:\Users\pankratov.in\YandexDisk\!NTI\DOCS\ProjectPresentation\icons\PNG\256\162.png">
            <a:extLst>
              <a:ext uri="{FF2B5EF4-FFF2-40B4-BE49-F238E27FC236}">
                <a16:creationId xmlns:a16="http://schemas.microsoft.com/office/drawing/2014/main" id="{4FC07490-0BE1-4737-9521-2267046C48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5735" y="4117246"/>
            <a:ext cx="2031324" cy="2031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1019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405338"/>
            <a:ext cx="126188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Рынок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3813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 </a:t>
            </a:r>
            <a:r>
              <a:rPr lang="en-US" spc="-44" dirty="0">
                <a:solidFill>
                  <a:schemeClr val="accent2">
                    <a:lumMod val="50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3D </a:t>
            </a:r>
            <a:r>
              <a:rPr lang="ru-RU" b="1" spc="-44" dirty="0">
                <a:solidFill>
                  <a:schemeClr val="accent2">
                    <a:lumMod val="50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принтер</a:t>
            </a:r>
            <a:r>
              <a:rPr lang="ru-RU" spc="-44" dirty="0">
                <a:solidFill>
                  <a:schemeClr val="accent2">
                    <a:lumMod val="50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, печатающий стеклом</a:t>
            </a:r>
            <a:endParaRPr lang="ru-RU" dirty="0"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3017" y="912559"/>
            <a:ext cx="8381014" cy="488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86" b="1" dirty="0"/>
              <a:t>Целевые рынки</a:t>
            </a:r>
          </a:p>
          <a:p>
            <a:endParaRPr lang="ru-RU" sz="1286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C3873A-39E2-4DBC-995D-35C9EB8AA219}"/>
              </a:ext>
            </a:extLst>
          </p:cNvPr>
          <p:cNvSpPr txBox="1"/>
          <p:nvPr/>
        </p:nvSpPr>
        <p:spPr>
          <a:xfrm>
            <a:off x="228983" y="1156600"/>
            <a:ext cx="91440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4800" marR="0" lvl="0" indent="-2448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Tx/>
              <a:buFont typeface="OpenSymbol"/>
              <a:buChar char="-"/>
              <a:tabLst/>
              <a:defRPr/>
            </a:pPr>
            <a:r>
              <a:rPr kumimoji="0" lang="ru-RU" sz="1400" b="0" i="0" u="sng" strike="noStrike" kern="1200" cap="none" spc="-1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DejaVu Sans"/>
                <a:cs typeface="DejaVu Sans"/>
              </a:rPr>
              <a:t>Описание рынков:</a:t>
            </a:r>
            <a:endParaRPr kumimoji="0" lang="ru-RU" sz="1400" b="0" i="0" u="sng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244800" marR="0" lvl="0" indent="-2448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Tx/>
              <a:buFont typeface="OpenSymbol"/>
              <a:buChar char="-"/>
              <a:tabLst/>
              <a:defRPr/>
            </a:pPr>
            <a:r>
              <a:rPr kumimoji="0" lang="ru-RU" sz="1400" b="0" i="0" u="none" strike="noStrike" kern="1200" cap="none" spc="-1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DejaVu Sans"/>
                <a:cs typeface="DejaVu Sans"/>
              </a:rPr>
              <a:t>Рынок архитектурного проектирования и дизайнерских решений. Их деятельность нацелена на создание деталей для</a:t>
            </a:r>
            <a:r>
              <a:rPr lang="ru-RU" sz="140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 </a:t>
            </a:r>
            <a:r>
              <a:rPr kumimoji="0" lang="ru-RU" sz="1400" b="0" i="0" u="none" strike="noStrike" kern="1200" cap="none" spc="-1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DejaVu Sans"/>
                <a:cs typeface="DejaVu Sans"/>
              </a:rPr>
              <a:t>архитектурного объекта.</a:t>
            </a:r>
            <a:endParaRPr kumimoji="0" lang="ru-RU" sz="14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244800" marR="0" lvl="0" indent="-2448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Tx/>
              <a:buFont typeface="OpenSymbol"/>
              <a:buChar char="-"/>
              <a:tabLst/>
              <a:defRPr/>
            </a:pPr>
            <a:r>
              <a:rPr kumimoji="0" lang="ru-RU" sz="1400" b="0" i="0" u="none" strike="noStrike" kern="1200" cap="none" spc="-1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DejaVu Sans"/>
                <a:cs typeface="DejaVu Sans"/>
              </a:rPr>
              <a:t>Бизнес-</a:t>
            </a:r>
            <a:r>
              <a:rPr kumimoji="0" lang="ru-RU" sz="1400" b="0" i="0" u="none" strike="noStrike" kern="1200" cap="none" spc="-1" normalizeH="0" baseline="0" noProof="0" dirty="0" err="1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DejaVu Sans"/>
                <a:cs typeface="DejaVu Sans"/>
              </a:rPr>
              <a:t>сигмент</a:t>
            </a:r>
            <a:r>
              <a:rPr kumimoji="0" lang="ru-RU" sz="1400" b="0" i="0" u="none" strike="noStrike" kern="1200" cap="none" spc="-1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DejaVu Sans"/>
                <a:cs typeface="DejaVu Sans"/>
              </a:rPr>
              <a:t> (юр. лица: а</a:t>
            </a:r>
            <a:r>
              <a:rPr kumimoji="0" lang="ru-RU" sz="1400" b="0" i="0" u="none" strike="noStrike" kern="1200" cap="none" spc="-1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Microsoft YaHei"/>
                <a:cs typeface="DejaVu Sans"/>
              </a:rPr>
              <a:t>рхитектурные и дизайнерские фирмы, п</a:t>
            </a:r>
            <a:r>
              <a:rPr kumimoji="0" lang="ru-RU" sz="1400" b="0" i="0" u="none" strike="noStrike" kern="1200" cap="none" spc="-1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DejaVu Sans"/>
                <a:cs typeface="DejaVu Sans"/>
              </a:rPr>
              <a:t>ромышленные компании, медицинские учреждения,</a:t>
            </a:r>
            <a:r>
              <a:rPr lang="ru-RU" sz="140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 </a:t>
            </a:r>
            <a:r>
              <a:rPr kumimoji="0" lang="ru-RU" sz="1400" b="0" i="0" u="none" strike="noStrike" kern="1200" cap="none" spc="-1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DejaVu Sans"/>
                <a:cs typeface="DejaVu Sans"/>
              </a:rPr>
              <a:t>технологические секторы, исследовательские лаборатории).</a:t>
            </a:r>
            <a:endParaRPr kumimoji="0" lang="ru-RU" sz="14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244800" marR="0" lvl="0" indent="-2448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Tx/>
              <a:buFont typeface="OpenSymbol"/>
              <a:buChar char="-"/>
              <a:tabLst/>
              <a:defRPr/>
            </a:pPr>
            <a:endParaRPr kumimoji="0" lang="ru-RU" sz="14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244800" marR="0" lvl="0" indent="-2448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Tx/>
              <a:buFont typeface="OpenSymbol"/>
              <a:buChar char="-"/>
              <a:tabLst/>
              <a:defRPr/>
            </a:pPr>
            <a:r>
              <a:rPr kumimoji="0" lang="ru-RU" sz="1400" b="0" i="0" u="sng" strike="noStrike" kern="1200" cap="none" spc="-1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DejaVu Sans"/>
                <a:cs typeface="DejaVu Sans"/>
              </a:rPr>
              <a:t>Динамика рынков:</a:t>
            </a:r>
            <a:endParaRPr kumimoji="0" lang="ru-RU" sz="1400" b="0" i="0" u="sng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244800" marR="0" lvl="0" indent="-2448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Tx/>
              <a:buFont typeface="OpenSymbol"/>
              <a:buChar char="-"/>
              <a:tabLst/>
              <a:defRPr/>
            </a:pPr>
            <a:r>
              <a:rPr kumimoji="0" lang="ru-RU" sz="1400" b="0" i="0" u="none" strike="noStrike" kern="1200" cap="none" spc="-1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Microsoft YaHei"/>
                <a:cs typeface="DejaVu Sans"/>
              </a:rPr>
              <a:t>Улучшение характеристик, структуры </a:t>
            </a:r>
            <a:r>
              <a:rPr kumimoji="0" lang="ru-RU" sz="1400" b="0" i="0" u="none" strike="noStrike" kern="1200" cap="none" spc="-1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DejaVu Sans"/>
                <a:cs typeface="DejaVu Sans"/>
              </a:rPr>
              <a:t>товаров, увеличение уровня продаж, внедрение инновационных решений и </a:t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</a:br>
            <a:r>
              <a:rPr kumimoji="0" lang="ru-RU" sz="1400" b="0" i="0" u="none" strike="noStrike" kern="1200" cap="none" spc="-1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DejaVu Sans"/>
                <a:cs typeface="DejaVu Sans"/>
              </a:rPr>
              <a:t>новых технологий, привлечение инвесторов, совместное сотрудничество с другими компаниями. </a:t>
            </a:r>
            <a:endParaRPr kumimoji="0" lang="ru-RU" sz="14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244800" marR="0" lvl="0" indent="-2448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Tx/>
              <a:buFont typeface="OpenSymbol"/>
              <a:buChar char="-"/>
              <a:tabLst/>
              <a:defRPr/>
            </a:pPr>
            <a:r>
              <a:rPr kumimoji="0" lang="ru-RU" sz="1400" b="0" i="0" u="sng" strike="noStrike" kern="1200" cap="none" spc="-1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DejaVu Sans"/>
                <a:cs typeface="DejaVu Sans"/>
              </a:rPr>
              <a:t>Целевая доля рынков, которую планирует занять проект:</a:t>
            </a:r>
            <a:endParaRPr kumimoji="0" lang="ru-RU" sz="1400" b="0" i="0" u="sng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244800" marR="0" lvl="0" indent="-2448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Tx/>
              <a:buFont typeface="OpenSymbol"/>
              <a:buChar char="-"/>
              <a:tabLst/>
              <a:defRPr/>
            </a:pPr>
            <a:r>
              <a:rPr kumimoji="0" lang="ru-RU" sz="1400" b="0" i="0" u="none" strike="noStrike" kern="1200" cap="none" spc="-1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DejaVu Sans"/>
                <a:cs typeface="DejaVu Sans"/>
              </a:rPr>
              <a:t>Рынок архитектурного проектирования и дизайнерских решений. Целевая аудитория: л</a:t>
            </a:r>
            <a:r>
              <a:rPr kumimoji="0" lang="ru-RU" sz="1400" b="0" i="0" u="none" strike="noStrike" kern="1200" cap="none" spc="-1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Microsoft YaHei"/>
                <a:cs typeface="DejaVu Sans"/>
              </a:rPr>
              <a:t>юбители искусства и ремесел.</a:t>
            </a:r>
            <a:endParaRPr kumimoji="0" lang="ru-RU" sz="14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244800" marR="0" lvl="0" indent="-2448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Tx/>
              <a:buFont typeface="OpenSymbol"/>
              <a:buChar char="-"/>
              <a:tabLst/>
              <a:defRPr/>
            </a:pPr>
            <a:r>
              <a:rPr kumimoji="0" lang="ru-RU" sz="1400" b="0" i="0" u="none" strike="noStrike" kern="1200" cap="none" spc="-1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Microsoft YaHei"/>
                <a:cs typeface="DejaVu Sans"/>
              </a:rPr>
              <a:t>Д</a:t>
            </a:r>
            <a:r>
              <a:rPr kumimoji="0" lang="ru-RU" sz="1400" b="0" i="0" u="none" strike="noStrike" kern="1200" cap="none" spc="-1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DejaVu Sans"/>
                <a:cs typeface="DejaVu Sans"/>
              </a:rPr>
              <a:t>изайнеры и художники, технологически интересующиеся люди, люди, занимающиеся ремесленным творчеством.</a:t>
            </a:r>
            <a:endParaRPr kumimoji="0" lang="ru-RU" sz="14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244800" marR="0" lvl="0" indent="-2448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Tx/>
              <a:buFont typeface="OpenSymbol"/>
              <a:buChar char="-"/>
              <a:tabLst/>
              <a:defRPr/>
            </a:pPr>
            <a:r>
              <a:rPr kumimoji="0" lang="ru-RU" sz="1400" b="0" i="0" u="sng" strike="noStrike" kern="1200" cap="none" spc="-1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DejaVu Sans"/>
                <a:cs typeface="DejaVu Sans"/>
              </a:rPr>
              <a:t>Барьеры для выхода на целевые рынки: </a:t>
            </a:r>
            <a:endParaRPr kumimoji="0" lang="ru-RU" sz="1400" b="0" i="0" u="sng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244800" marR="0" lvl="0" indent="-2448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Tx/>
              <a:buFont typeface="OpenSymbol"/>
              <a:buChar char="-"/>
              <a:tabLst/>
              <a:defRPr/>
            </a:pPr>
            <a:r>
              <a:rPr kumimoji="0" lang="ru-RU" sz="1400" b="0" i="0" u="none" strike="noStrike" kern="1200" cap="none" spc="-1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DejaVu Sans"/>
                <a:cs typeface="DejaVu Sans"/>
              </a:rPr>
              <a:t>высокая конкуренция, поиск инвесторов, поиск продавцов и покупателей, качество товара,</a:t>
            </a:r>
            <a:endParaRPr kumimoji="0" lang="ru-RU" sz="14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244800" marR="0" lvl="0" indent="-2448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Tx/>
              <a:buFont typeface="OpenSymbol"/>
              <a:buChar char="-"/>
              <a:tabLst/>
              <a:defRPr/>
            </a:pPr>
            <a:r>
              <a:rPr kumimoji="0" lang="ru-RU" sz="1400" b="0" i="0" u="none" strike="noStrike" kern="1200" cap="none" spc="-1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DejaVu Sans"/>
                <a:cs typeface="DejaVu Sans"/>
              </a:rPr>
              <a:t>развитие новых технологий, ограниченность спроса, ценообразование, ограничивающее вход на рынок</a:t>
            </a:r>
            <a:endParaRPr kumimoji="0" lang="ru-RU" sz="14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244800" marR="0" lvl="0" indent="-2448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Tx/>
              <a:buFont typeface="OpenSymbol"/>
              <a:buChar char="-"/>
              <a:tabLst/>
              <a:defRPr/>
            </a:pPr>
            <a:r>
              <a:rPr kumimoji="0" lang="ru-RU" sz="1400" b="0" i="0" u="none" strike="noStrike" kern="1200" cap="none" spc="-1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DejaVu Sans"/>
                <a:cs typeface="DejaVu Sans"/>
              </a:rPr>
              <a:t>появление дополнительных затрат на оборудование.</a:t>
            </a:r>
            <a:endParaRPr lang="ru-RU" sz="1400" dirty="0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96CDD84D-E232-45C4-82EB-50CFE9C1C7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2325" y="5413689"/>
            <a:ext cx="1525475" cy="1224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3973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386801"/>
            <a:ext cx="1055995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Конкуренты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3764813" cy="6110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pc="-44" dirty="0">
                <a:solidFill>
                  <a:schemeClr val="accent2">
                    <a:lumMod val="50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3D </a:t>
            </a:r>
            <a:r>
              <a:rPr lang="ru-RU" b="1" spc="-44" dirty="0">
                <a:solidFill>
                  <a:schemeClr val="accent2">
                    <a:lumMod val="50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принтер</a:t>
            </a:r>
            <a:r>
              <a:rPr lang="ru-RU" spc="-44" dirty="0">
                <a:solidFill>
                  <a:schemeClr val="accent2">
                    <a:lumMod val="50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, печатающий стеклом</a:t>
            </a:r>
            <a:endParaRPr lang="ru-RU" dirty="0"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  <a:p>
            <a:endParaRPr lang="ru-RU" sz="1571" dirty="0"/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0609031"/>
              </p:ext>
            </p:extLst>
          </p:nvPr>
        </p:nvGraphicFramePr>
        <p:xfrm>
          <a:off x="735388" y="1114457"/>
          <a:ext cx="4903412" cy="4989125"/>
        </p:xfrm>
        <a:graphic>
          <a:graphicData uri="http://schemas.openxmlformats.org/drawingml/2006/table">
            <a:tbl>
              <a:tblPr firstRow="1" bandRow="1">
                <a:effectLst/>
                <a:tableStyleId>{35758FB7-9AC5-4552-8A53-C91805E547FA}</a:tableStyleId>
              </a:tblPr>
              <a:tblGrid>
                <a:gridCol w="1084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77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636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34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45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067489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100" b="0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latin typeface="+mj-lt"/>
                        </a:rPr>
                        <a:t>3D </a:t>
                      </a:r>
                      <a:r>
                        <a:rPr lang="ru-RU" sz="1100" dirty="0">
                          <a:solidFill>
                            <a:srgbClr val="000000"/>
                          </a:solidFill>
                          <a:latin typeface="+mj-lt"/>
                        </a:rPr>
                        <a:t>принтер, печатающий стеклом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latin typeface="+mj-lt"/>
                        </a:rPr>
                        <a:t>Neri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+mj-lt"/>
                        </a:rPr>
                        <a:t>Oxman</a:t>
                      </a:r>
                      <a:endParaRPr lang="ru-RU" sz="1100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3857"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>
                          <a:latin typeface="+mj-lt"/>
                        </a:rPr>
                        <a:t>Область печати</a:t>
                      </a: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+mn-lt"/>
                        </a:rPr>
                        <a:t>50-50-50 мм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 х 25 х 30 мм</a:t>
                      </a:r>
                      <a:endParaRPr lang="ru-RU" sz="11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3857"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>
                          <a:latin typeface="+mj-lt"/>
                        </a:rPr>
                        <a:t>Область подогрева</a:t>
                      </a: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+mn-lt"/>
                        </a:rPr>
                        <a:t>1000-1200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+mn-lt"/>
                        </a:rPr>
                        <a:t>1040-1165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3857"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>
                          <a:latin typeface="+mj-lt"/>
                        </a:rPr>
                        <a:t>Диаметр сопла</a:t>
                      </a: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+mn-lt"/>
                        </a:rPr>
                        <a:t>8-12 мм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+mn-lt"/>
                        </a:rPr>
                        <a:t>10 мм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90065"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>
                          <a:latin typeface="+mj-lt"/>
                        </a:rPr>
                        <a:t>Возможность приобретения продукта на территории РФ</a:t>
                      </a: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>
                          <a:latin typeface="+mj-lt"/>
                        </a:rPr>
                        <a:t>+</a:t>
                      </a:r>
                      <a:endParaRPr lang="ru-RU" sz="32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>
                          <a:latin typeface="+mj-lt"/>
                        </a:rPr>
                        <a:t>-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9" name="Rounded Rectangle 2099"/>
          <p:cNvSpPr/>
          <p:nvPr/>
        </p:nvSpPr>
        <p:spPr>
          <a:xfrm>
            <a:off x="5935903" y="1878267"/>
            <a:ext cx="3234709" cy="3665183"/>
          </a:xfrm>
          <a:prstGeom prst="roundRect">
            <a:avLst>
              <a:gd name="adj" fmla="val 6236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txBody>
          <a:bodyPr wrap="square" lIns="65309" tIns="32654" rIns="65309" bIns="32654" anchor="ctr">
            <a:noAutofit/>
          </a:bodyPr>
          <a:lstStyle/>
          <a:p>
            <a:pPr algn="just">
              <a:spcAft>
                <a:spcPts val="857"/>
              </a:spcAft>
            </a:pPr>
            <a:r>
              <a:rPr lang="ru-RU" sz="1600" dirty="0"/>
              <a:t>Оптимизация процесса печати стеклом с помощью 3D-принтера позволяет существенно снизить затраты на производство и увеличить его объемы. По сравнению с традиционными методиками, 3D-печать стекла требует гораздо меньше времени и ресурсов, так как не требуется сложного и дорогостоящего оборудования. Это делает процесс изготовления стеклянных изделий более доступным и конкурентоспособным</a:t>
            </a:r>
            <a:r>
              <a:rPr lang="ru-RU" dirty="0"/>
              <a:t>.</a:t>
            </a:r>
            <a:endParaRPr lang="ru-RU" sz="857" dirty="0">
              <a:solidFill>
                <a:schemeClr val="tx1">
                  <a:lumMod val="75000"/>
                  <a:lumOff val="25000"/>
                </a:schemeClr>
              </a:solidFill>
              <a:latin typeface="Calibri Light"/>
              <a:ea typeface="Helvetica Neue" charset="0"/>
              <a:cs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553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1820" y="403577"/>
            <a:ext cx="127464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Бизнес-модель</a:t>
            </a: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61820" y="-17097"/>
            <a:ext cx="3764813" cy="6110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pc="-44" dirty="0">
                <a:solidFill>
                  <a:schemeClr val="accent2">
                    <a:lumMod val="50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3D </a:t>
            </a:r>
            <a:r>
              <a:rPr lang="ru-RU" b="1" spc="-44" dirty="0">
                <a:solidFill>
                  <a:schemeClr val="accent2">
                    <a:lumMod val="50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принтер</a:t>
            </a:r>
            <a:r>
              <a:rPr lang="ru-RU" spc="-44" dirty="0">
                <a:solidFill>
                  <a:schemeClr val="accent2">
                    <a:lumMod val="50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, печатающий стеклом</a:t>
            </a:r>
            <a:endParaRPr lang="ru-RU" dirty="0"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  <a:p>
            <a:endParaRPr lang="ru-RU" sz="157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61820" y="914867"/>
            <a:ext cx="8883780" cy="5718296"/>
          </a:xfrm>
          <a:prstGeom prst="roundRect">
            <a:avLst>
              <a:gd name="adj" fmla="val 1657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286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EFF873-517D-4356-ADE6-FBECD8CF19D7}"/>
              </a:ext>
            </a:extLst>
          </p:cNvPr>
          <p:cNvSpPr txBox="1"/>
          <p:nvPr/>
        </p:nvSpPr>
        <p:spPr>
          <a:xfrm>
            <a:off x="563458" y="1054523"/>
            <a:ext cx="8355853" cy="5385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effectLst/>
              </a:rPr>
              <a:t>Формирование бизнес-модели по шаблону </a:t>
            </a:r>
            <a:r>
              <a:rPr lang="ru-RU" sz="1400" dirty="0" err="1">
                <a:effectLst/>
              </a:rPr>
              <a:t>А.Остервальдера</a:t>
            </a:r>
            <a:r>
              <a:rPr lang="ru-RU" sz="1400" dirty="0">
                <a:effectLst/>
              </a:rPr>
              <a:t> и </a:t>
            </a:r>
            <a:r>
              <a:rPr lang="ru-RU" sz="1400" dirty="0" err="1">
                <a:effectLst/>
              </a:rPr>
              <a:t>И</a:t>
            </a:r>
            <a:r>
              <a:rPr lang="ru-RU" sz="1400" dirty="0">
                <a:effectLst/>
              </a:rPr>
              <a:t>. </a:t>
            </a:r>
            <a:r>
              <a:rPr lang="ru-RU" sz="1400" dirty="0" err="1">
                <a:effectLst/>
              </a:rPr>
              <a:t>Пинье</a:t>
            </a:r>
            <a:r>
              <a:rPr lang="ru-RU" sz="1400" dirty="0">
                <a:effectLst/>
              </a:rPr>
              <a:t>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effectLst/>
              </a:rPr>
              <a:t>1.Ключевые партнёры:</a:t>
            </a:r>
            <a:r>
              <a:rPr lang="ru-RU" sz="1400" dirty="0">
                <a:effectLst/>
              </a:rPr>
              <a:t> Министерство обороны РФ, Министерство здравоохранение, архитектурные  агентства, фабрики по производству игрушек, фабрики по производству мебельной фурнитуры.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effectLst/>
              </a:rPr>
              <a:t>2.Ключевые виды деятельности : </a:t>
            </a:r>
            <a:r>
              <a:rPr lang="ru-RU" sz="1400" dirty="0">
                <a:effectLst/>
              </a:rPr>
              <a:t>возможность использования как в промышленных целях, так и для создания удивительных предметов искусства – настолько стеклянные формы завораживают своей красотой.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effectLst/>
              </a:rPr>
              <a:t>3.Ключевые ресурсы: </a:t>
            </a:r>
            <a:r>
              <a:rPr lang="ru-RU" sz="1400" dirty="0">
                <a:effectLst/>
              </a:rPr>
              <a:t>ключевые ресурсы для 3D-печати стеклом включают в себя специализированный принтер, качественное программное обеспечение, специальное стекло, необходимые расходные материалы и компоненты, а также профессионализм и опытность человека, управляющего процессом. Совместное использование всех этих ресурсов позволяет достичь высоких результатов и создавать уникальные и качественные объекты путем 3D-печати стеклом.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effectLst/>
              </a:rPr>
              <a:t>4.Предоставленная ценность: </a:t>
            </a:r>
            <a:r>
              <a:rPr lang="ru-RU" sz="1400" dirty="0">
                <a:effectLst/>
              </a:rPr>
              <a:t>польза 3D принтера печати стеклом заключается в создании прекрасных объектов ,которые необходимы обществу для улучшения их жизни.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effectLst/>
              </a:rPr>
              <a:t>5.Каналы взаимодействия: </a:t>
            </a:r>
            <a:r>
              <a:rPr lang="ru-RU" sz="1400" dirty="0">
                <a:effectLst/>
              </a:rPr>
              <a:t>прямые (встречи, звонки, E-mail, Web-портал, SMS)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effectLst/>
              </a:rPr>
              <a:t>6.Каналы сбыта: </a:t>
            </a:r>
            <a:r>
              <a:rPr lang="ru-RU" sz="1400" dirty="0">
                <a:effectLst/>
              </a:rPr>
              <a:t>медийная реклама, E-mail маркетинг. 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effectLst/>
              </a:rPr>
              <a:t>7.Клиенты: </a:t>
            </a:r>
            <a:r>
              <a:rPr lang="ru-RU" sz="1400" dirty="0">
                <a:effectLst/>
              </a:rPr>
              <a:t>Министерство здравоохранение , министерство обороны,  мебельные фабрики , заводы по производству стеклянных изделий для домашнего быта, заводы по производству игрушек.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effectLst/>
              </a:rPr>
              <a:t>8.Издержки: </a:t>
            </a:r>
            <a:r>
              <a:rPr lang="ru-RU" sz="1400" dirty="0">
                <a:effectLst/>
              </a:rPr>
              <a:t>время, силы, сырьё, материалы, трудовые ресурсы, оборудование.  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effectLst/>
              </a:rPr>
              <a:t>9.Доход:  </a:t>
            </a:r>
            <a:r>
              <a:rPr lang="ru-RU" sz="1400" dirty="0"/>
              <a:t>д</a:t>
            </a:r>
            <a:r>
              <a:rPr lang="ru-RU" sz="1400" dirty="0">
                <a:effectLst/>
              </a:rPr>
              <a:t>оход планируется получать от заказов покупателей нашей продукции.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3251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377932"/>
            <a:ext cx="194322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Финансовые показатели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3764813" cy="6110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pc="-44" dirty="0">
                <a:solidFill>
                  <a:schemeClr val="accent2">
                    <a:lumMod val="50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3D </a:t>
            </a:r>
            <a:r>
              <a:rPr lang="ru-RU" b="1" spc="-44" dirty="0">
                <a:solidFill>
                  <a:schemeClr val="accent2">
                    <a:lumMod val="50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принтер</a:t>
            </a:r>
            <a:r>
              <a:rPr lang="ru-RU" spc="-44" dirty="0">
                <a:solidFill>
                  <a:schemeClr val="accent2">
                    <a:lumMod val="50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, печатающий стеклом</a:t>
            </a:r>
            <a:endParaRPr lang="ru-RU" dirty="0"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  <a:p>
            <a:endParaRPr lang="ru-RU" sz="1571" dirty="0"/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7739038"/>
              </p:ext>
            </p:extLst>
          </p:nvPr>
        </p:nvGraphicFramePr>
        <p:xfrm>
          <a:off x="690395" y="5051247"/>
          <a:ext cx="8492018" cy="136507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1098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64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71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71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715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715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715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91524">
                <a:tc rowSpan="2">
                  <a:txBody>
                    <a:bodyPr/>
                    <a:lstStyle/>
                    <a:p>
                      <a:pPr marL="9525" indent="-952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Целевые</a:t>
                      </a:r>
                      <a:r>
                        <a:rPr lang="ru-RU" sz="1050" b="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 п</a:t>
                      </a: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оказатели проекта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Единицы измерения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7938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Плановое значение по периодам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46B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938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938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938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011">
                <a:tc vMerge="1">
                  <a:txBody>
                    <a:bodyPr/>
                    <a:lstStyle/>
                    <a:p>
                      <a:pPr marL="457200" indent="-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457200" indent="-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1050" b="0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</a:t>
                      </a: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23г.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1050" b="0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</a:t>
                      </a: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24г.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1050" b="0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</a:t>
                      </a: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25г.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1050" b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Arial" panose="020B0604020202020204" pitchFamily="34" charset="0"/>
                        </a:rPr>
                        <a:t>20</a:t>
                      </a: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Arial" panose="020B0604020202020204" pitchFamily="34" charset="0"/>
                        </a:rPr>
                        <a:t>26г.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1050" b="0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</a:t>
                      </a: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27г.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539">
                <a:tc>
                  <a:txBody>
                    <a:bodyPr/>
                    <a:lstStyle/>
                    <a:p>
                      <a:pPr marL="7938" indent="-7938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       Объем выручки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indent="-4572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млн. </a:t>
                      </a:r>
                      <a:r>
                        <a:rPr lang="ru-RU" sz="105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руб</a:t>
                      </a:r>
                      <a:endParaRPr lang="ru-RU" sz="105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Helvetica Neue" charset="0"/>
                        <a:cs typeface="Helvetica Neue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2 256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2 368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2 487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2 611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2 742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690395" y="1124216"/>
            <a:ext cx="6480720" cy="3127733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86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6BF15AA7-AB1E-443E-83CF-76C0B1A12D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461" y="1682199"/>
            <a:ext cx="1907944" cy="201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A15242AD-C978-4BC3-93A9-C47D441FA7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5927284"/>
              </p:ext>
            </p:extLst>
          </p:nvPr>
        </p:nvGraphicFramePr>
        <p:xfrm>
          <a:off x="690395" y="898537"/>
          <a:ext cx="6586705" cy="40550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19582">
                  <a:extLst>
                    <a:ext uri="{9D8B030D-6E8A-4147-A177-3AD203B41FA5}">
                      <a16:colId xmlns:a16="http://schemas.microsoft.com/office/drawing/2014/main" val="3964055344"/>
                    </a:ext>
                  </a:extLst>
                </a:gridCol>
                <a:gridCol w="1620259">
                  <a:extLst>
                    <a:ext uri="{9D8B030D-6E8A-4147-A177-3AD203B41FA5}">
                      <a16:colId xmlns:a16="http://schemas.microsoft.com/office/drawing/2014/main" val="3562726527"/>
                    </a:ext>
                  </a:extLst>
                </a:gridCol>
                <a:gridCol w="1620259">
                  <a:extLst>
                    <a:ext uri="{9D8B030D-6E8A-4147-A177-3AD203B41FA5}">
                      <a16:colId xmlns:a16="http://schemas.microsoft.com/office/drawing/2014/main" val="2234235047"/>
                    </a:ext>
                  </a:extLst>
                </a:gridCol>
                <a:gridCol w="1726605">
                  <a:extLst>
                    <a:ext uri="{9D8B030D-6E8A-4147-A177-3AD203B41FA5}">
                      <a16:colId xmlns:a16="http://schemas.microsoft.com/office/drawing/2014/main" val="3661880839"/>
                    </a:ext>
                  </a:extLst>
                </a:gridCol>
              </a:tblGrid>
              <a:tr h="255319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Модель</a:t>
                      </a:r>
                      <a:r>
                        <a:rPr lang="ru-RU" sz="1200" baseline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коммерциализации проекта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43" marR="58943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43" marR="58943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43" marR="58943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43" marR="58943" marT="0" marB="0"/>
                </a:tc>
                <a:extLst>
                  <a:ext uri="{0D108BD9-81ED-4DB2-BD59-A6C34878D82A}">
                    <a16:rowId xmlns:a16="http://schemas.microsoft.com/office/drawing/2014/main" val="300135470"/>
                  </a:ext>
                </a:extLst>
              </a:tr>
              <a:tr h="3359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effectLst/>
                        </a:rPr>
                        <a:t>Характеристика модели</a:t>
                      </a:r>
                      <a:endParaRPr lang="ru-RU" sz="11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43" marR="5894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Применимость</a:t>
                      </a:r>
                      <a:r>
                        <a:rPr lang="en-US" sz="1050">
                          <a:effectLst/>
                        </a:rPr>
                        <a:t>/</a:t>
                      </a:r>
                      <a:r>
                        <a:rPr lang="ru-RU" sz="1050">
                          <a:effectLst/>
                        </a:rPr>
                        <a:t>Важность Для проекта +</a:t>
                      </a:r>
                      <a:r>
                        <a:rPr lang="en-US" sz="1050">
                          <a:effectLst/>
                        </a:rPr>
                        <a:t>/</a:t>
                      </a:r>
                      <a:r>
                        <a:rPr lang="ru-RU" sz="1050">
                          <a:effectLst/>
                        </a:rPr>
                        <a:t>-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43" marR="5894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Достижимость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+</a:t>
                      </a:r>
                      <a:r>
                        <a:rPr lang="en-US" sz="1050">
                          <a:effectLst/>
                        </a:rPr>
                        <a:t>/-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43" marR="5894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Комментарий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43" marR="58943" marT="0" marB="0"/>
                </a:tc>
                <a:extLst>
                  <a:ext uri="{0D108BD9-81ED-4DB2-BD59-A6C34878D82A}">
                    <a16:rowId xmlns:a16="http://schemas.microsoft.com/office/drawing/2014/main" val="1928388703"/>
                  </a:ext>
                </a:extLst>
              </a:tr>
              <a:tr h="8551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effectLst/>
                        </a:rPr>
                        <a:t>Потенциал высоких доходов</a:t>
                      </a:r>
                      <a:endParaRPr lang="ru-RU" sz="11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43" marR="589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+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43" marR="589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+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43" marR="5894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При успешном продвижении товара на рынок и высоком спросе явно существует потенциал высоких доходов.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43" marR="58943" marT="0" marB="0"/>
                </a:tc>
                <a:extLst>
                  <a:ext uri="{0D108BD9-81ED-4DB2-BD59-A6C34878D82A}">
                    <a16:rowId xmlns:a16="http://schemas.microsoft.com/office/drawing/2014/main" val="1762428373"/>
                  </a:ext>
                </a:extLst>
              </a:tr>
              <a:tr h="5090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Легкость масштабирования</a:t>
                      </a:r>
                      <a:endParaRPr lang="ru-RU" sz="105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43" marR="589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+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43" marR="589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+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43" marR="5894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Достижимо потому что, производство не занимает много времени  и средств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43" marR="58943" marT="0" marB="0"/>
                </a:tc>
                <a:extLst>
                  <a:ext uri="{0D108BD9-81ED-4DB2-BD59-A6C34878D82A}">
                    <a16:rowId xmlns:a16="http://schemas.microsoft.com/office/drawing/2014/main" val="3637033082"/>
                  </a:ext>
                </a:extLst>
              </a:tr>
              <a:tr h="5090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Долгосрочный проект с перспективой создания новых продуктов и услуг</a:t>
                      </a:r>
                      <a:endParaRPr lang="ru-RU" sz="105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43" marR="589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+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43" marR="589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+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43" marR="5894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Достижимо если будет обратная связь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43" marR="58943" marT="0" marB="0"/>
                </a:tc>
                <a:extLst>
                  <a:ext uri="{0D108BD9-81ED-4DB2-BD59-A6C34878D82A}">
                    <a16:rowId xmlns:a16="http://schemas.microsoft.com/office/drawing/2014/main" val="1348815135"/>
                  </a:ext>
                </a:extLst>
              </a:tr>
              <a:tr h="8551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Высокие первоначальные затраты</a:t>
                      </a:r>
                      <a:endParaRPr lang="ru-RU" sz="105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43" marR="589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+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43" marR="589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+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43" marR="5894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Для начало нужно найти инвесторов, для  реализации продукции. Высокие затраты на рекламу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43" marR="58943" marT="0" marB="0"/>
                </a:tc>
                <a:extLst>
                  <a:ext uri="{0D108BD9-81ED-4DB2-BD59-A6C34878D82A}">
                    <a16:rowId xmlns:a16="http://schemas.microsoft.com/office/drawing/2014/main" val="2763201865"/>
                  </a:ext>
                </a:extLst>
              </a:tr>
              <a:tr h="5090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</a:rPr>
                        <a:t>Требуется большое количество времени на развитие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43" marR="589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+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43" marR="589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+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43" marR="5894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Для того чтобы все переработать и проверить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43" marR="58943" marT="0" marB="0"/>
                </a:tc>
                <a:extLst>
                  <a:ext uri="{0D108BD9-81ED-4DB2-BD59-A6C34878D82A}">
                    <a16:rowId xmlns:a16="http://schemas.microsoft.com/office/drawing/2014/main" val="22477281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9249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1820" y="412775"/>
            <a:ext cx="1487395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План по расходам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3802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 </a:t>
            </a:r>
            <a:r>
              <a:rPr lang="en-US" spc="-44" dirty="0">
                <a:solidFill>
                  <a:schemeClr val="accent2">
                    <a:lumMod val="50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3D </a:t>
            </a:r>
            <a:r>
              <a:rPr lang="ru-RU" b="1" spc="-44" dirty="0">
                <a:solidFill>
                  <a:schemeClr val="accent2">
                    <a:lumMod val="50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принтер</a:t>
            </a:r>
            <a:r>
              <a:rPr lang="ru-RU" spc="-44" dirty="0">
                <a:solidFill>
                  <a:schemeClr val="accent2">
                    <a:lumMod val="50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, печатающий стеклом</a:t>
            </a:r>
            <a:endParaRPr lang="ru-RU" dirty="0"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3995" y="1063023"/>
            <a:ext cx="184731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286" dirty="0"/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6FE7535D-5622-4419-B0DE-8DC207B00E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399483"/>
              </p:ext>
            </p:extLst>
          </p:nvPr>
        </p:nvGraphicFramePr>
        <p:xfrm>
          <a:off x="381000" y="1105165"/>
          <a:ext cx="8691480" cy="3528984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8E708F">
                        <a:tint val="50000"/>
                        <a:satMod val="300000"/>
                      </a:srgbClr>
                    </a:gs>
                    <a:gs pos="35000">
                      <a:srgbClr val="8E708F">
                        <a:tint val="37000"/>
                        <a:satMod val="300000"/>
                      </a:srgbClr>
                    </a:gs>
                    <a:gs pos="100000">
                      <a:srgbClr val="8E708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/>
              </a:tblPr>
              <a:tblGrid>
                <a:gridCol w="617040">
                  <a:extLst>
                    <a:ext uri="{9D8B030D-6E8A-4147-A177-3AD203B41FA5}">
                      <a16:colId xmlns:a16="http://schemas.microsoft.com/office/drawing/2014/main" val="4095502150"/>
                    </a:ext>
                  </a:extLst>
                </a:gridCol>
                <a:gridCol w="3857400">
                  <a:extLst>
                    <a:ext uri="{9D8B030D-6E8A-4147-A177-3AD203B41FA5}">
                      <a16:colId xmlns:a16="http://schemas.microsoft.com/office/drawing/2014/main" val="611555345"/>
                    </a:ext>
                  </a:extLst>
                </a:gridCol>
                <a:gridCol w="2160000">
                  <a:extLst>
                    <a:ext uri="{9D8B030D-6E8A-4147-A177-3AD203B41FA5}">
                      <a16:colId xmlns:a16="http://schemas.microsoft.com/office/drawing/2014/main" val="2529582740"/>
                    </a:ext>
                  </a:extLst>
                </a:gridCol>
                <a:gridCol w="2057040">
                  <a:extLst>
                    <a:ext uri="{9D8B030D-6E8A-4147-A177-3AD203B41FA5}">
                      <a16:colId xmlns:a16="http://schemas.microsoft.com/office/drawing/2014/main" val="2166279205"/>
                    </a:ext>
                  </a:extLst>
                </a:gridCol>
              </a:tblGrid>
              <a:tr h="160560">
                <a:tc rowSpan="2">
                  <a:txBody>
                    <a:bodyPr/>
                    <a:lstStyle>
                      <a:lvl1pPr marL="0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19938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83987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259815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679753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099691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519629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2939567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35950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strike="noStrike" spc="-1" dirty="0">
                          <a:latin typeface="+mn-lt"/>
                        </a:rPr>
                        <a:t>№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L>
                    <a:lnR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R>
                    <a:lnT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T>
                    <a:lnB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19938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83987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259815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679753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099691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519629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2939567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35950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strike="noStrike" spc="-1" dirty="0">
                          <a:latin typeface="+mn-lt"/>
                        </a:rPr>
                        <a:t>Вид расходов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L>
                    <a:lnR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R>
                    <a:lnT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T>
                    <a:lnB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19938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83987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259815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679753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099691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519629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2939567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35950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strike="noStrike" spc="-1">
                          <a:latin typeface="+mn-lt"/>
                        </a:rPr>
                        <a:t>Объем финансового обеспечения реализации проекта (рублей)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R="11520" anchor="ctr">
                    <a:lnL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L>
                    <a:lnR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R>
                    <a:lnT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T>
                    <a:lnB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9104212"/>
                  </a:ext>
                </a:extLst>
              </a:tr>
              <a:tr h="321120">
                <a:tc v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>
                      <a:lvl1pPr marL="0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19938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83987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259815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679753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099691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519629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2939567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35950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strike="noStrike" spc="-1">
                          <a:latin typeface="+mn-lt"/>
                        </a:rPr>
                        <a:t>за счет средств федерального бюджета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L>
                    <a:lnR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R>
                    <a:lnT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T>
                    <a:lnB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19938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83987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259815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679753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099691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519629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2939567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35950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strike="noStrike" spc="-1">
                          <a:latin typeface="+mn-lt"/>
                        </a:rPr>
                        <a:t>за счет внебюджетных источников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L>
                    <a:lnR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R>
                    <a:lnT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T>
                    <a:lnB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680576"/>
                  </a:ext>
                </a:extLst>
              </a:tr>
              <a:tr h="289080">
                <a:tc>
                  <a:txBody>
                    <a:bodyPr/>
                    <a:lstStyle>
                      <a:lvl1pPr marL="0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19938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83987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259815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679753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099691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519629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2939567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35950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strike="noStrike" spc="-1">
                          <a:latin typeface="+mn-lt"/>
                        </a:rPr>
                        <a:t>1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L>
                    <a:lnR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R>
                    <a:lnT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T>
                    <a:lnB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19938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83987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259815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679753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099691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519629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2939567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35950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strike="noStrike" spc="-1">
                          <a:latin typeface="+mn-lt"/>
                        </a:rPr>
                        <a:t>расходы на оплату труда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L>
                    <a:lnR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R>
                    <a:lnT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T>
                    <a:lnB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19938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83987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259815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679753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099691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519629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2939567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35950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strike="noStrike" spc="-1" dirty="0">
                          <a:latin typeface="+mn-lt"/>
                        </a:rPr>
                        <a:t> 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L>
                    <a:lnR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R>
                    <a:lnT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T>
                    <a:lnB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19938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83987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259815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679753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099691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519629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2939567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35950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strike="noStrike" spc="-1" dirty="0">
                          <a:latin typeface="+mn-lt"/>
                        </a:rPr>
                        <a:t>40 000х12=480 000 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L>
                    <a:lnR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R>
                    <a:lnT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T>
                    <a:lnB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2675310"/>
                  </a:ext>
                </a:extLst>
              </a:tr>
              <a:tr h="308520">
                <a:tc>
                  <a:txBody>
                    <a:bodyPr/>
                    <a:lstStyle>
                      <a:lvl1pPr marL="0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19938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83987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259815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679753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099691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519629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2939567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35950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strike="noStrike" spc="-1">
                          <a:latin typeface="+mn-lt"/>
                        </a:rPr>
                        <a:t>2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L>
                    <a:lnR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R>
                    <a:lnT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T>
                    <a:lnB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19938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83987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259815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679753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099691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519629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2939567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35950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strike="noStrike" spc="-1">
                          <a:latin typeface="+mn-lt"/>
                        </a:rPr>
                        <a:t>материально-технические расходы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L>
                    <a:lnR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R>
                    <a:lnT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T>
                    <a:lnB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19938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83987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259815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679753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099691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519629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2939567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35950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strike="noStrike" spc="-1">
                          <a:latin typeface="+mn-lt"/>
                        </a:rPr>
                        <a:t> 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L>
                    <a:lnR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R>
                    <a:lnT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T>
                    <a:lnB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19938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83987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259815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679753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099691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519629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2939567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35950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strike="noStrike" spc="-1" dirty="0">
                          <a:latin typeface="+mn-lt"/>
                        </a:rPr>
                        <a:t>120</a:t>
                      </a:r>
                      <a:r>
                        <a:rPr lang="ru-RU" sz="1100" strike="noStrike" spc="-1" baseline="0" dirty="0">
                          <a:latin typeface="+mn-lt"/>
                        </a:rPr>
                        <a:t> 000</a:t>
                      </a:r>
                      <a:r>
                        <a:rPr lang="ru-RU" sz="1100" strike="noStrike" spc="-1" dirty="0">
                          <a:latin typeface="+mn-lt"/>
                        </a:rPr>
                        <a:t> 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L>
                    <a:lnR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R>
                    <a:lnT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T>
                    <a:lnB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313846"/>
                  </a:ext>
                </a:extLst>
              </a:tr>
              <a:tr h="304560">
                <a:tc>
                  <a:txBody>
                    <a:bodyPr/>
                    <a:lstStyle>
                      <a:lvl1pPr marL="0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19938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83987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259815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679753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099691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519629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2939567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35950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 dirty="0">
                          <a:solidFill>
                            <a:schemeClr val="dk1"/>
                          </a:solidFill>
                          <a:latin typeface="+mn-lt"/>
                        </a:rPr>
                        <a:t>3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L>
                    <a:lnR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R>
                    <a:lnT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T>
                    <a:lnB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19938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83987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259815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679753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099691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519629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2939567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35950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strike="noStrike" spc="-1" dirty="0">
                          <a:latin typeface="+mn-lt"/>
                        </a:rPr>
                        <a:t>заказ исследований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L>
                    <a:lnR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R>
                    <a:lnT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T>
                    <a:lnB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19938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83987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259815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679753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099691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519629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2939567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35950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strike="noStrike" spc="-1" dirty="0">
                          <a:latin typeface="+mn-lt"/>
                        </a:rPr>
                        <a:t> 14 000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L>
                    <a:lnR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R>
                    <a:lnT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T>
                    <a:lnB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19938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83987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259815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679753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099691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519629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2939567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35950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strike="noStrike" spc="-1" dirty="0">
                          <a:latin typeface="+mn-lt"/>
                        </a:rPr>
                        <a:t> 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L>
                    <a:lnR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R>
                    <a:lnT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T>
                    <a:lnB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2658684"/>
                  </a:ext>
                </a:extLst>
              </a:tr>
              <a:tr h="308520">
                <a:tc>
                  <a:txBody>
                    <a:bodyPr/>
                    <a:lstStyle>
                      <a:lvl1pPr marL="0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19938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83987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259815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679753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099691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519629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2939567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35950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 dirty="0">
                          <a:solidFill>
                            <a:schemeClr val="dk1"/>
                          </a:solidFill>
                          <a:latin typeface="+mn-lt"/>
                        </a:rPr>
                        <a:t>4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L>
                    <a:lnR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R>
                    <a:lnT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T>
                    <a:lnB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19938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83987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259815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679753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099691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519629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2939567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35950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strike="noStrike" spc="-1" dirty="0">
                          <a:latin typeface="+mn-lt"/>
                        </a:rPr>
                        <a:t>расходы на сертификацию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L>
                    <a:lnR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R>
                    <a:lnT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T>
                    <a:lnB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19938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83987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259815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679753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099691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519629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2939567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35950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strike="noStrike" spc="-1" dirty="0">
                          <a:latin typeface="+mn-lt"/>
                        </a:rPr>
                        <a:t>10 000 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L>
                    <a:lnR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R>
                    <a:lnT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T>
                    <a:lnB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19938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83987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259815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679753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099691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519629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2939567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35950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strike="noStrike" spc="-1">
                          <a:latin typeface="+mn-lt"/>
                        </a:rPr>
                        <a:t> 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L>
                    <a:lnR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R>
                    <a:lnT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T>
                    <a:lnB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1592471"/>
                  </a:ext>
                </a:extLst>
              </a:tr>
              <a:tr h="304560">
                <a:tc>
                  <a:txBody>
                    <a:bodyPr/>
                    <a:lstStyle>
                      <a:lvl1pPr marL="0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19938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83987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259815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679753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099691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519629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2939567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35950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 dirty="0">
                          <a:solidFill>
                            <a:schemeClr val="dk1"/>
                          </a:solidFill>
                          <a:latin typeface="+mn-lt"/>
                        </a:rPr>
                        <a:t>5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L>
                    <a:lnR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R>
                    <a:lnT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T>
                    <a:lnB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19938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83987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259815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679753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099691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519629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2939567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35950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strike="noStrike" spc="-1">
                          <a:latin typeface="+mn-lt"/>
                        </a:rPr>
                        <a:t>программное обеспечение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L>
                    <a:lnR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R>
                    <a:lnT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T>
                    <a:lnB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19938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83987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259815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679753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099691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519629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2939567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35950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strike="noStrike" spc="-1" dirty="0">
                          <a:latin typeface="+mn-lt"/>
                        </a:rPr>
                        <a:t> 15 000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L>
                    <a:lnR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R>
                    <a:lnT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T>
                    <a:lnB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19938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83987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259815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679753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099691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519629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2939567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35950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strike="noStrike" spc="-1" dirty="0">
                          <a:latin typeface="+mn-lt"/>
                        </a:rPr>
                        <a:t> 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L>
                    <a:lnR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R>
                    <a:lnT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T>
                    <a:lnB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2414730"/>
                  </a:ext>
                </a:extLst>
              </a:tr>
              <a:tr h="380520">
                <a:tc>
                  <a:txBody>
                    <a:bodyPr/>
                    <a:lstStyle>
                      <a:lvl1pPr marL="0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19938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83987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259815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679753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099691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519629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2939567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35950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 dirty="0">
                          <a:solidFill>
                            <a:schemeClr val="dk1"/>
                          </a:solidFill>
                          <a:latin typeface="+mn-lt"/>
                        </a:rPr>
                        <a:t>6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L>
                    <a:lnR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R>
                    <a:lnT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T>
                    <a:lnB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19938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83987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259815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679753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099691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519629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2939567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35950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strike="noStrike" spc="-1">
                          <a:latin typeface="+mn-lt"/>
                        </a:rPr>
                        <a:t>аренда имущества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L>
                    <a:lnR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R>
                    <a:lnT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T>
                    <a:lnB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19938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83987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259815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679753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099691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519629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2939567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35950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strike="noStrike" spc="-1" dirty="0">
                          <a:latin typeface="+mn-lt"/>
                        </a:rPr>
                        <a:t> 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L>
                    <a:lnR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R>
                    <a:lnT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T>
                    <a:lnB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19938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83987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259815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679753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099691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519629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2939567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35950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strike="noStrike" spc="-1" dirty="0">
                          <a:latin typeface="+mn-lt"/>
                        </a:rPr>
                        <a:t>240 000 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L>
                    <a:lnR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R>
                    <a:lnT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T>
                    <a:lnB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5793035"/>
                  </a:ext>
                </a:extLst>
              </a:tr>
              <a:tr h="339120">
                <a:tc>
                  <a:txBody>
                    <a:bodyPr/>
                    <a:lstStyle>
                      <a:lvl1pPr marL="0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19938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83987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259815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679753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099691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519629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2939567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35950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 dirty="0">
                          <a:solidFill>
                            <a:schemeClr val="dk1"/>
                          </a:solidFill>
                          <a:latin typeface="+mn-lt"/>
                        </a:rPr>
                        <a:t>7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L>
                    <a:lnR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R>
                    <a:lnT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T>
                    <a:lnB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19938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83987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259815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679753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099691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519629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2939567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35950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strike="noStrike" spc="-1">
                          <a:latin typeface="+mn-lt"/>
                        </a:rPr>
                        <a:t>организационные расходы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L>
                    <a:lnR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R>
                    <a:lnT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T>
                    <a:lnB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19938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83987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259815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679753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099691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519629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2939567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35950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 dirty="0">
                          <a:solidFill>
                            <a:schemeClr val="dk1"/>
                          </a:solidFill>
                          <a:latin typeface="+mn-lt"/>
                        </a:rPr>
                        <a:t>20</a:t>
                      </a:r>
                      <a:r>
                        <a:rPr lang="ru-RU" sz="1100" b="0" strike="noStrike" spc="-1" baseline="0" dirty="0">
                          <a:solidFill>
                            <a:schemeClr val="dk1"/>
                          </a:solidFill>
                          <a:latin typeface="+mn-lt"/>
                        </a:rPr>
                        <a:t> 000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L>
                    <a:lnR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R>
                    <a:lnT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T>
                    <a:lnB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19938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83987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259815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679753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099691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519629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2939567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35950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strike="noStrike" spc="-1">
                          <a:latin typeface="+mn-lt"/>
                        </a:rPr>
                        <a:t> 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L>
                    <a:lnR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R>
                    <a:lnT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T>
                    <a:lnB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4113374"/>
                  </a:ext>
                </a:extLst>
              </a:tr>
              <a:tr h="308520">
                <a:tc>
                  <a:txBody>
                    <a:bodyPr/>
                    <a:lstStyle>
                      <a:lvl1pPr marL="0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19938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83987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259815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679753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099691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519629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2939567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35950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 dirty="0">
                          <a:solidFill>
                            <a:schemeClr val="dk1"/>
                          </a:solidFill>
                          <a:latin typeface="+mn-lt"/>
                        </a:rPr>
                        <a:t>8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L>
                    <a:lnR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R>
                    <a:lnT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T>
                    <a:lnB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19938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83987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259815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679753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099691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519629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2939567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35950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strike="noStrike" spc="-1" dirty="0">
                          <a:latin typeface="+mn-lt"/>
                        </a:rPr>
                        <a:t>прочие расходы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L>
                    <a:lnR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R>
                    <a:lnT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T>
                    <a:lnB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19938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83987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259815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679753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099691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519629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2939567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35950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strike="noStrike" spc="-1" dirty="0">
                          <a:latin typeface="+mn-lt"/>
                        </a:rPr>
                        <a:t> 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L>
                    <a:lnR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R>
                    <a:lnT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T>
                    <a:lnB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19938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83987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259815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679753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099691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519629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2939567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35950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 dirty="0">
                          <a:solidFill>
                            <a:schemeClr val="dk1"/>
                          </a:solidFill>
                          <a:latin typeface="+mn-lt"/>
                        </a:rPr>
                        <a:t>15</a:t>
                      </a:r>
                      <a:r>
                        <a:rPr lang="ru-RU" sz="1100" b="0" strike="noStrike" spc="-1" baseline="0" dirty="0">
                          <a:solidFill>
                            <a:schemeClr val="dk1"/>
                          </a:solidFill>
                          <a:latin typeface="+mn-lt"/>
                        </a:rPr>
                        <a:t> 000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L>
                    <a:lnR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R>
                    <a:lnT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T>
                    <a:lnB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3772563"/>
                  </a:ext>
                </a:extLst>
              </a:tr>
              <a:tr h="190080">
                <a:tc gridSpan="2">
                  <a:txBody>
                    <a:bodyPr/>
                    <a:lstStyle>
                      <a:lvl1pPr marL="0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19938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83987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259815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679753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099691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519629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2939567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35950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strike="noStrike" spc="-1">
                          <a:latin typeface="+mn-lt"/>
                        </a:rPr>
                        <a:t>Всего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L>
                    <a:lnR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R>
                    <a:lnT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T>
                    <a:lnB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>
                      <a:lvl1pPr marL="0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19938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83987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259815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679753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099691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519629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2939567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35950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tabLst>
                          <a:tab pos="0" algn="l"/>
                        </a:tabLst>
                      </a:pPr>
                      <a:r>
                        <a:rPr lang="ru-RU" sz="1100" strike="noStrike" spc="-1" dirty="0">
                          <a:latin typeface="+mn-lt"/>
                        </a:rPr>
                        <a:t> 59 000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L>
                    <a:lnR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R>
                    <a:lnT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T>
                    <a:lnB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1pPr>
                      <a:lvl2pPr marL="419938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2pPr>
                      <a:lvl3pPr marL="83987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3pPr>
                      <a:lvl4pPr marL="1259815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4pPr>
                      <a:lvl5pPr marL="1679753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5pPr>
                      <a:lvl6pPr marL="2099691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6pPr>
                      <a:lvl7pPr marL="2519629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7pPr>
                      <a:lvl8pPr marL="2939567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8pPr>
                      <a:lvl9pPr marL="3359506" algn="l" defTabSz="839876" rtl="0" eaLnBrk="1" latinLnBrk="0" hangingPunct="1">
                        <a:defRPr sz="1700" kern="1200">
                          <a:solidFill>
                            <a:schemeClr val="dk1"/>
                          </a:solidFill>
                          <a:latin typeface="Arial"/>
                          <a:ea typeface="DejaVu Sans"/>
                          <a:cs typeface="DejaVu Sans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tabLst>
                          <a:tab pos="0" algn="l"/>
                        </a:tabLst>
                      </a:pPr>
                      <a:r>
                        <a:rPr lang="ru-RU" sz="1100" strike="noStrike" spc="-1" dirty="0">
                          <a:latin typeface="+mn-lt"/>
                        </a:rPr>
                        <a:t> 855 000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L>
                    <a:lnR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R>
                    <a:lnT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T>
                    <a:lnB w="6350" cap="flat" cmpd="sng" algn="ctr">
                      <a:solidFill>
                        <a:srgbClr val="8E708F">
                          <a:shade val="95000"/>
                          <a:satMod val="105000"/>
                        </a:srgbClr>
                      </a:solidFill>
                      <a:prstDash val="solid"/>
                      <a:miter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414887"/>
                  </a:ext>
                </a:extLst>
              </a:tr>
            </a:tbl>
          </a:graphicData>
        </a:graphic>
      </p:graphicFrame>
      <p:pic>
        <p:nvPicPr>
          <p:cNvPr id="10" name="Picture 2">
            <a:extLst>
              <a:ext uri="{FF2B5EF4-FFF2-40B4-BE49-F238E27FC236}">
                <a16:creationId xmlns:a16="http://schemas.microsoft.com/office/drawing/2014/main" id="{DFA51BEE-559D-4DAC-AD45-CCDF1DFBE7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988" y="4933057"/>
            <a:ext cx="1526057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>
            <a:extLst>
              <a:ext uri="{FF2B5EF4-FFF2-40B4-BE49-F238E27FC236}">
                <a16:creationId xmlns:a16="http://schemas.microsoft.com/office/drawing/2014/main" id="{5DC12D64-57A8-4F02-A4E9-6868826A3E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4396" y="4896978"/>
            <a:ext cx="1584176" cy="1548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50066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730620" y="2526127"/>
            <a:ext cx="9072282" cy="1121711"/>
          </a:xfrm>
          <a:prstGeom prst="rect">
            <a:avLst/>
          </a:prstGeom>
        </p:spPr>
        <p:txBody>
          <a:bodyPr>
            <a:noAutofit/>
          </a:bodyPr>
          <a:lstStyle>
            <a:lvl1pPr algn="l" defTabSz="8398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z="4800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Спасибо за внимание!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ru-RU" sz="2400" spc="-2" dirty="0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</p:txBody>
      </p:sp>
      <p:sp>
        <p:nvSpPr>
          <p:cNvPr id="3" name="Нижний колонтитул 3"/>
          <p:cNvSpPr txBox="1">
            <a:spLocks/>
          </p:cNvSpPr>
          <p:nvPr/>
        </p:nvSpPr>
        <p:spPr>
          <a:xfrm>
            <a:off x="636487" y="6137714"/>
            <a:ext cx="278802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defPPr>
              <a:defRPr lang="ru-RU"/>
            </a:defPPr>
            <a:lvl1pPr marL="0" algn="ctr" defTabSz="914321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chemeClr val="accent4">
                    <a:lumMod val="50000"/>
                  </a:schemeClr>
                </a:solidFill>
              </a:rPr>
              <a:t>2023, РГРТУ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463" y="5845148"/>
            <a:ext cx="1661692" cy="950259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7628965" y="49163"/>
            <a:ext cx="2268068" cy="2891261"/>
            <a:chOff x="5699037" y="1158679"/>
            <a:chExt cx="4207116" cy="4540492"/>
          </a:xfrm>
        </p:grpSpPr>
        <p:grpSp>
          <p:nvGrpSpPr>
            <p:cNvPr id="13" name="object 10"/>
            <p:cNvGrpSpPr/>
            <p:nvPr/>
          </p:nvGrpSpPr>
          <p:grpSpPr>
            <a:xfrm>
              <a:off x="5699037" y="1158679"/>
              <a:ext cx="4207078" cy="3613531"/>
              <a:chOff x="11566123" y="1047087"/>
              <a:chExt cx="8538210" cy="7333615"/>
            </a:xfrm>
          </p:grpSpPr>
          <p:sp>
            <p:nvSpPr>
              <p:cNvPr id="15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  <p:sp>
            <p:nvSpPr>
              <p:cNvPr id="16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</p:grpSp>
        <p:sp>
          <p:nvSpPr>
            <p:cNvPr id="14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887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5" y="29364"/>
            <a:ext cx="3576917" cy="153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417316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4060778A680BE145B3E171F8BCE5FCC2" ma:contentTypeVersion="10" ma:contentTypeDescription="Создание документа." ma:contentTypeScope="" ma:versionID="48cf80f593d2d0fa224fb36be141b76a">
  <xsd:schema xmlns:xsd="http://www.w3.org/2001/XMLSchema" xmlns:xs="http://www.w3.org/2001/XMLSchema" xmlns:p="http://schemas.microsoft.com/office/2006/metadata/properties" xmlns:ns2="69cc3dea-af89-41ea-b8da-7ab11462d30a" xmlns:ns3="d8b453d6-be7a-4931-bedf-235701e60354" targetNamespace="http://schemas.microsoft.com/office/2006/metadata/properties" ma:root="true" ma:fieldsID="5a12abfc72ef197ef8bcff461a1448d9" ns2:_="" ns3:_="">
    <xsd:import namespace="69cc3dea-af89-41ea-b8da-7ab11462d30a"/>
    <xsd:import namespace="d8b453d6-be7a-4931-bedf-235701e6035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cc3dea-af89-41ea-b8da-7ab11462d30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Общий доступ с использованием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Совместно с подробностями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b453d6-be7a-4931-bedf-235701e603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15F2574-6B2D-4151-B4E6-5F2B862C21E6}">
  <ds:schemaRefs>
    <ds:schemaRef ds:uri="http://schemas.microsoft.com/office/2006/metadata/properties"/>
    <ds:schemaRef ds:uri="http://www.w3.org/2000/xmlns/"/>
  </ds:schemaRefs>
</ds:datastoreItem>
</file>

<file path=customXml/itemProps2.xml><?xml version="1.0" encoding="utf-8"?>
<ds:datastoreItem xmlns:ds="http://schemas.openxmlformats.org/officeDocument/2006/customXml" ds:itemID="{5D80CA30-6DA9-45CC-B03D-6C7DFE6270DC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69cc3dea-af89-41ea-b8da-7ab11462d30a"/>
    <ds:schemaRef ds:uri="d8b453d6-be7a-4931-bedf-235701e60354"/>
  </ds:schemaRefs>
</ds:datastoreItem>
</file>

<file path=customXml/itemProps3.xml><?xml version="1.0" encoding="utf-8"?>
<ds:datastoreItem xmlns:ds="http://schemas.openxmlformats.org/officeDocument/2006/customXml" ds:itemID="{AB0319F3-832D-4CD2-8CE3-1288F9B2FAB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16003</TotalTime>
  <Words>1452</Words>
  <Application>Microsoft Office PowerPoint</Application>
  <PresentationFormat>Лист A4 (210x297 мм)</PresentationFormat>
  <Paragraphs>194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1_Тема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Буассонад Георгий Владимирович</dc:creator>
  <cp:lastModifiedBy>рогозин максим</cp:lastModifiedBy>
  <cp:revision>409</cp:revision>
  <cp:lastPrinted>2017-09-07T15:28:26Z</cp:lastPrinted>
  <dcterms:created xsi:type="dcterms:W3CDTF">2016-03-23T11:46:06Z</dcterms:created>
  <dcterms:modified xsi:type="dcterms:W3CDTF">2023-11-22T21:03:41Z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0x0101004060778A680BE145B3E171F8BCE5FCC2</vt:lpwstr>
  </property>
</Properties>
</file>