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84" r:id="rId3"/>
    <p:sldId id="272" r:id="rId4"/>
    <p:sldId id="270" r:id="rId5"/>
    <p:sldId id="285" r:id="rId6"/>
    <p:sldId id="273" r:id="rId7"/>
    <p:sldId id="279" r:id="rId8"/>
    <p:sldId id="274" r:id="rId9"/>
  </p:sldIdLst>
  <p:sldSz cx="12192000" cy="6858000"/>
  <p:notesSz cx="6858000" cy="9144000"/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473"/>
    <a:srgbClr val="7030A0"/>
    <a:srgbClr val="FF0000"/>
    <a:srgbClr val="25757F"/>
    <a:srgbClr val="92BBB7"/>
    <a:srgbClr val="C08500"/>
    <a:srgbClr val="3D615E"/>
    <a:srgbClr val="4A7672"/>
    <a:srgbClr val="AC7700"/>
    <a:srgbClr val="F2A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274" autoAdjust="0"/>
  </p:normalViewPr>
  <p:slideViewPr>
    <p:cSldViewPr snapToGrid="0">
      <p:cViewPr varScale="1">
        <p:scale>
          <a:sx n="101" d="100"/>
          <a:sy n="101" d="100"/>
        </p:scale>
        <p:origin x="144" y="30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5;&#1082;&#1072;&#1090;&#1077;&#1088;&#1080;&#1085;&#1072;\AppData\Local\Packages\microsoft.windowscommunicationsapps_8wekyb3d8bbwe\LocalState\Files\S0\81\Attachments\&#1059;&#1085;&#1080;&#1074;&#1077;&#1088;&#1089;&#1072;&#1083;&#1100;&#1085;&#1072;&#1103;%20&#1092;&#1086;&#1088;&#1084;&#1072;%20&#1058;&#1069;&#1054;111%5b335%5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5;&#1082;&#1072;&#1090;&#1077;&#1088;&#1080;&#1085;&#1072;\AppData\Local\Packages\microsoft.windowscommunicationsapps_8wekyb3d8bbwe\LocalState\Files\S0\81\Attachments\&#1059;&#1085;&#1080;&#1074;&#1077;&#1088;&#1089;&#1072;&#1083;&#1100;&#1085;&#1072;&#1103;%20&#1092;&#1086;&#1088;&#1084;&#1072;%20&#1058;&#1069;&#1054;111%5b335%5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5;&#1082;&#1072;&#1090;&#1077;&#1088;&#1080;&#1085;&#1072;\AppData\Local\Packages\microsoft.windowscommunicationsapps_8wekyb3d8bbwe\LocalState\Files\S0\81\Attachments\&#1059;&#1085;&#1080;&#1074;&#1077;&#1088;&#1089;&#1072;&#1083;&#1100;&#1085;&#1072;&#1103;%20&#1092;&#1086;&#1088;&#1084;&#1072;%20&#1058;&#1069;&#1054;111%5b335%5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5;&#1082;&#1072;&#1090;&#1077;&#1088;&#1080;&#1085;&#1072;\AppData\Local\Packages\microsoft.windowscommunicationsapps_8wekyb3d8bbwe\LocalState\Files\S0\81\Attachments\&#1059;&#1085;&#1080;&#1074;&#1077;&#1088;&#1089;&#1072;&#1083;&#1100;&#1085;&#1072;&#1103;%20&#1092;&#1086;&#1088;&#1084;&#1072;%20&#1058;&#1069;&#1054;111%5b335%5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5;&#1082;&#1072;&#1090;&#1077;&#1088;&#1080;&#1085;&#1072;\AppData\Local\Packages\microsoft.windowscommunicationsapps_8wekyb3d8bbwe\LocalState\Files\S0\81\Attachments\&#1059;&#1085;&#1080;&#1074;&#1077;&#1088;&#1089;&#1072;&#1083;&#1100;&#1085;&#1072;&#1103;%20&#1092;&#1086;&#1088;&#1084;&#1072;%20&#1058;&#1069;&#1054;111%5b335%5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'[Универсальная форма ТЭО111(335).xlsx]Лист1'!$B$4:$B$7</c:f>
              <c:strCache>
                <c:ptCount val="4"/>
                <c:pt idx="0">
                  <c:v>Shell</c:v>
                </c:pt>
                <c:pt idx="1">
                  <c:v>Blasomil</c:v>
                </c:pt>
                <c:pt idx="2">
                  <c:v>Лукойл</c:v>
                </c:pt>
                <c:pt idx="3">
                  <c:v>Акватэк</c:v>
                </c:pt>
              </c:strCache>
            </c:strRef>
          </c:cat>
          <c:val>
            <c:numRef>
              <c:f>'[Универсальная форма ТЭО111(335).xlsx]Лист1'!$C$4:$C$7</c:f>
              <c:numCache>
                <c:formatCode>General</c:formatCode>
                <c:ptCount val="4"/>
                <c:pt idx="0">
                  <c:v>800</c:v>
                </c:pt>
                <c:pt idx="1">
                  <c:v>750</c:v>
                </c:pt>
                <c:pt idx="2">
                  <c:v>416</c:v>
                </c:pt>
                <c:pt idx="3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3-4328-BAC9-B6AC81209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187784"/>
        <c:axId val="518188768"/>
      </c:barChart>
      <c:catAx>
        <c:axId val="51818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188768"/>
        <c:crosses val="autoZero"/>
        <c:auto val="1"/>
        <c:lblAlgn val="ctr"/>
        <c:lblOffset val="100"/>
        <c:noMultiLvlLbl val="0"/>
      </c:catAx>
      <c:valAx>
        <c:axId val="51818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187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'[Универсальная форма ТЭО111(335).xlsx]Лист1'!$B$8</c:f>
              <c:strCache>
                <c:ptCount val="1"/>
                <c:pt idx="0">
                  <c:v>Татнефть</c:v>
                </c:pt>
              </c:strCache>
            </c:strRef>
          </c:cat>
          <c:val>
            <c:numRef>
              <c:f>'[Универсальная форма ТЭО111(335).xlsx]Лист1'!$C$8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2-42C0-BD0E-697CE3BC2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187784"/>
        <c:axId val="518188768"/>
      </c:barChart>
      <c:catAx>
        <c:axId val="518187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8188768"/>
        <c:crosses val="autoZero"/>
        <c:auto val="1"/>
        <c:lblAlgn val="ctr"/>
        <c:lblOffset val="100"/>
        <c:noMultiLvlLbl val="0"/>
      </c:catAx>
      <c:valAx>
        <c:axId val="518188768"/>
        <c:scaling>
          <c:orientation val="minMax"/>
          <c:max val="9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187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'[Универсальная форма ТЭО111(335).xlsx]Лист1'!$B$8</c:f>
              <c:strCache>
                <c:ptCount val="1"/>
                <c:pt idx="0">
                  <c:v>Татнефть</c:v>
                </c:pt>
              </c:strCache>
            </c:strRef>
          </c:cat>
          <c:val>
            <c:numRef>
              <c:f>'[Универсальная форма ТЭО111(335).xlsx]Лист1'!$F$8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39-4E4C-8890-522E14406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187784"/>
        <c:axId val="518188768"/>
      </c:barChart>
      <c:catAx>
        <c:axId val="518187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8188768"/>
        <c:crosses val="autoZero"/>
        <c:auto val="1"/>
        <c:lblAlgn val="ctr"/>
        <c:lblOffset val="100"/>
        <c:noMultiLvlLbl val="0"/>
      </c:catAx>
      <c:valAx>
        <c:axId val="518188768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187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'[Универсальная форма ТЭО111(335).xlsx]Лист1'!$E$4:$E$7</c:f>
              <c:strCache>
                <c:ptCount val="4"/>
                <c:pt idx="0">
                  <c:v>Газпром</c:v>
                </c:pt>
                <c:pt idx="1">
                  <c:v>Роснефть</c:v>
                </c:pt>
                <c:pt idx="2">
                  <c:v>Лукойл</c:v>
                </c:pt>
                <c:pt idx="3">
                  <c:v>ЭкоОйл</c:v>
                </c:pt>
              </c:strCache>
            </c:strRef>
          </c:cat>
          <c:val>
            <c:numRef>
              <c:f>'[Универсальная форма ТЭО111(335).xlsx]Лист1'!$F$4:$F$7</c:f>
              <c:numCache>
                <c:formatCode>General</c:formatCode>
                <c:ptCount val="4"/>
                <c:pt idx="0">
                  <c:v>80</c:v>
                </c:pt>
                <c:pt idx="1">
                  <c:v>85</c:v>
                </c:pt>
                <c:pt idx="2">
                  <c:v>90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AC-4690-B6C4-CB9439890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1375168"/>
        <c:axId val="501375496"/>
      </c:barChart>
      <c:catAx>
        <c:axId val="50137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1375496"/>
        <c:crosses val="autoZero"/>
        <c:auto val="1"/>
        <c:lblAlgn val="ctr"/>
        <c:lblOffset val="100"/>
        <c:noMultiLvlLbl val="0"/>
      </c:catAx>
      <c:valAx>
        <c:axId val="50137549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1375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535692268441812E-2"/>
          <c:y val="9.7582990086670027E-2"/>
          <c:w val="0.59395848340543367"/>
          <c:h val="0.86920747033082413"/>
        </c:manualLayout>
      </c:layout>
      <c:doughnutChart>
        <c:varyColors val="1"/>
        <c:ser>
          <c:idx val="0"/>
          <c:order val="0"/>
          <c:tx>
            <c:v>Инвестиции</c:v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9F-4E94-9B87-A5563C212EA9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9F-4E94-9B87-A5563C212EA9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9F-4E94-9B87-A5563C212EA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C9F-4E94-9B87-A5563C212EA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9F-4E94-9B87-A5563C212EA9}"/>
              </c:ext>
            </c:extLst>
          </c:dPt>
          <c:dPt>
            <c:idx val="5"/>
            <c:bubble3D val="0"/>
            <c:spPr>
              <a:solidFill>
                <a:srgbClr val="00B47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C9F-4E94-9B87-A5563C212EA9}"/>
              </c:ext>
            </c:extLst>
          </c:dPt>
          <c:dPt>
            <c:idx val="6"/>
            <c:bubble3D val="0"/>
            <c:spPr>
              <a:solidFill>
                <a:srgbClr val="FF000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C9F-4E94-9B87-A5563C212EA9}"/>
              </c:ext>
            </c:extLst>
          </c:dPt>
          <c:dPt>
            <c:idx val="7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C9F-4E94-9B87-A5563C212EA9}"/>
              </c:ext>
            </c:extLst>
          </c:dPt>
          <c:dPt>
            <c:idx val="8"/>
            <c:bubble3D val="0"/>
            <c:spPr>
              <a:solidFill>
                <a:srgbClr val="7030A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C9F-4E94-9B87-A5563C212EA9}"/>
              </c:ext>
            </c:extLst>
          </c:dPt>
          <c:cat>
            <c:strRef>
              <c:f>'Капитальные затраты'!$AB$577:$AB$585</c:f>
              <c:strCache>
                <c:ptCount val="9"/>
                <c:pt idx="0">
                  <c:v>ППР (0,00%)</c:v>
                </c:pt>
                <c:pt idx="1">
                  <c:v>ПД (0,00%)</c:v>
                </c:pt>
                <c:pt idx="2">
                  <c:v>РД (0,00%)</c:v>
                </c:pt>
                <c:pt idx="3">
                  <c:v>ГГЭ (0,00%)</c:v>
                </c:pt>
                <c:pt idx="4">
                  <c:v>ГЭЭ (0,00%)</c:v>
                </c:pt>
                <c:pt idx="5">
                  <c:v>Комплектация оборудованием (96,15%)</c:v>
                </c:pt>
                <c:pt idx="6">
                  <c:v>СМР (3,85%)</c:v>
                </c:pt>
                <c:pt idx="7">
                  <c:v>ПНР (0,00%)</c:v>
                </c:pt>
                <c:pt idx="8">
                  <c:v>Прочее (0,00%)</c:v>
                </c:pt>
              </c:strCache>
            </c:strRef>
          </c:cat>
          <c:val>
            <c:numRef>
              <c:f>'Капитальные затраты'!$AC$577:$AC$585</c:f>
              <c:numCache>
                <c:formatCode>0.00%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0.96153846153846156</c:v>
                </c:pt>
                <c:pt idx="6">
                  <c:v>3.8461538461538464E-2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C9F-4E94-9B87-A5563C212E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7"/>
        <c:delete val="1"/>
      </c:legendEntry>
      <c:legendEntry>
        <c:idx val="8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7720619592874445"/>
          <c:y val="0"/>
          <c:w val="0.41673252487085688"/>
          <c:h val="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Состав бурового</a:t>
            </a:r>
            <a:r>
              <a:rPr lang="ru-RU" sz="1800" baseline="0" dirty="0" smtClean="0"/>
              <a:t> раствора на углеводородной основе</a:t>
            </a:r>
            <a:endParaRPr lang="ru-RU" sz="1800" dirty="0"/>
          </a:p>
        </c:rich>
      </c:tx>
      <c:layout>
        <c:manualLayout>
          <c:xMode val="edge"/>
          <c:yMode val="edge"/>
          <c:x val="0.16808258165989806"/>
          <c:y val="1.1341932165124243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34653241020275E-2"/>
          <c:y val="0.27643563740347854"/>
          <c:w val="0.53988601870392061"/>
          <c:h val="0.6339324976867072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10E0-44CC-914D-81D4451BC24A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0E0-44CC-914D-81D4451BC24A}"/>
              </c:ext>
            </c:extLst>
          </c:dPt>
          <c:dLbls>
            <c:dLbl>
              <c:idx val="0"/>
              <c:layout>
                <c:manualLayout>
                  <c:x val="-0.13580356340030181"/>
                  <c:y val="0.1155549390095784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0E0-44CC-914D-81D4451BC24A}"/>
                </c:ext>
              </c:extLst>
            </c:dLbl>
            <c:dLbl>
              <c:idx val="1"/>
              <c:layout>
                <c:manualLayout>
                  <c:x val="9.1628995640674532E-2"/>
                  <c:y val="-0.1141105543674476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0E0-44CC-914D-81D4451BC24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Содержание масла</c:v>
                </c:pt>
                <c:pt idx="1">
                  <c:v>Компоненты БПЖ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E0-44CC-914D-81D4451BC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046981932072806"/>
          <c:y val="0.23704384701608533"/>
          <c:w val="0.40820763197454868"/>
          <c:h val="0.3305575253490096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Возможный</a:t>
            </a:r>
            <a:r>
              <a:rPr lang="ru-RU" sz="1800" baseline="0" dirty="0" smtClean="0"/>
              <a:t> объем производства</a:t>
            </a:r>
          </a:p>
          <a:p>
            <a:pPr>
              <a:defRPr/>
            </a:pPr>
            <a:r>
              <a:rPr lang="ru-RU" sz="1800" baseline="0" dirty="0" smtClean="0"/>
              <a:t> в год</a:t>
            </a:r>
            <a:endParaRPr lang="ru-RU" sz="1800" dirty="0"/>
          </a:p>
        </c:rich>
      </c:tx>
      <c:layout>
        <c:manualLayout>
          <c:xMode val="edge"/>
          <c:yMode val="edge"/>
          <c:x val="0.1743312757201646"/>
          <c:y val="1.599326016311866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BFB-4602-91D3-5D43CF8C1D3F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15 </a:t>
                    </a:r>
                    <a:r>
                      <a:rPr lang="ru-RU" dirty="0" smtClean="0"/>
                      <a:t>тыс.</a:t>
                    </a:r>
                    <a:r>
                      <a:rPr lang="ru-RU" baseline="0" dirty="0" smtClean="0"/>
                      <a:t> т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BFB-4602-91D3-5D43CF8C1D3F}"/>
                </c:ext>
              </c:extLst>
            </c:dLbl>
            <c:dLbl>
              <c:idx val="1"/>
              <c:layout>
                <c:manualLayout>
                  <c:x val="8.7448559670781897E-2"/>
                  <c:y val="-0.2633104537363467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633 тыс.</a:t>
                    </a:r>
                    <a:r>
                      <a:rPr lang="ru-RU" baseline="0" dirty="0" smtClean="0"/>
                      <a:t> т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54835390946503"/>
                      <c:h val="0.188920385676839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BFB-4602-91D3-5D43CF8C1D3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Продукция для скважин Башкортостана</c:v>
                </c:pt>
                <c:pt idx="1">
                  <c:v>Возможности реализации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</c:v>
                </c:pt>
                <c:pt idx="1">
                  <c:v>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FB-4602-91D3-5D43CF8C1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8592458928745017"/>
          <c:y val="0.32491126574061074"/>
          <c:w val="0.334342900424484"/>
          <c:h val="0.5698845651816651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3DCB2-5424-4BD4-8188-453487758235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517C0-C00E-4003-9F84-629B568D0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43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517C0-C00E-4003-9F84-629B568D05B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32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D25A9A-4588-F950-15AF-937F795ACB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0F4C0-E091-A02A-D498-287575D9B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0428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rgbClr val="3D615E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aa-ET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2FF636-EAE4-BB90-6DAC-F208C86AC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9351"/>
            <a:ext cx="9144000" cy="77086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C085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aa-ET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49DEA6-0D43-EAA5-9772-F327A1650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37A9CA-7EE9-FDBD-18C5-789F9522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AED3E4-7070-60FA-BE9D-154D14E48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8529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E9FD6-471F-7AB8-0AE8-82B25BB8E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885101-1B29-3AD7-901C-A00DD8333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C61163-4E90-987D-5F9C-A480D6C7A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2BA18-474E-BCBB-034E-7865B7F1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824B9E-A8C2-3562-1A8F-0E5346A1A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106941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0D2A3-3F6C-6939-2878-0EAE4B287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DBBCE6-69E4-A973-E95E-6D82130EF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8DE9A9-84C5-5FDB-6F71-1926140C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F8C557-803E-78D5-67EE-C47E8DE4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05E29A-7F00-A7F2-D3FD-72C6846F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58305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37ACDF-AABE-1E29-7CA1-4181F4652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AE7B99-9866-765E-51B5-A160D072F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EFC735-9C92-33C4-CB27-28192C19E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90C563-D8D3-4A61-99B0-76291131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BEDDF3-CE4A-ED6D-97BA-DDD50E331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E49543-9736-8E7D-49C9-CBF2EE07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2893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07B37-EFC5-016D-E633-F8D4145FA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4A2552-4E03-4F13-C57D-183534490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6F37C0-B8A2-5FDB-65F3-3037643D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28CC84B-14B8-6224-6865-B54FC32FAB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411F1BB-5D1D-7C41-A3F9-0BE3649AE7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135937-DE84-D594-266C-F2327F922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A01070-3C01-F0D8-1B99-1C82E276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4BB968-51C7-D0F3-E8DF-4896C9D7B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01334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AA0F14-3B6F-2216-BD66-A58F4558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3D3BED4-F4B4-CAC5-B220-9109229C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48B434-CAEE-C91F-E1F7-28A555C2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B469EE-F053-0AD2-2716-97837215F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44385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8DE3E20-4CBE-56E2-4155-AD0311619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546CAF5-BC96-9D37-926C-697F710E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AA3200E-13FF-E654-CF5E-6D4DBE59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2840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A62C23-9938-47AC-347B-2F955301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010739-720D-60CE-4B14-8ED9E1E49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5B897A-A13E-BEB4-72C0-7707CB072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9837B4-C988-E07B-E3F4-89FDB12E1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A46F2C-43D2-F901-6E8E-DCEF64363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6B9DB4-8B25-ADC6-8FA0-9A7DB73F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55580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4C891-7065-88A8-43A8-96D9D0209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24D8D8-539A-706E-339B-4A981AF18F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242E42-4474-8264-6B5C-77BE8C768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F29A36-0C66-5B35-424B-99AE88980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B1A4CB-776E-ECA2-15C5-5421DDB8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A049A5-218E-4FD0-D648-9991B861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49376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BB08A7-43AF-E76D-8BA8-85829519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56426A-677C-E18E-047B-E1407D838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81C7E2-0ECF-266C-6645-666A7DDFB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B63812-BBDB-1132-77E9-18DCB926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2A74AB-F6B9-D610-E9B2-186A78AB5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25429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FCF4AF-A827-0D51-17F4-89774A9D5C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80E2A35-41BA-F516-C251-EA551E2F2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9872F5-BC5D-D839-E315-5CFB72BE1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C74A1E-333E-7E3C-F452-D7D94E36D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7CA703-AD0A-1741-02BC-3F9D5CE42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31679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F4D78A-B50F-94B9-8230-DEB2A9DF2FE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EFCD6-5BC6-6749-8FAA-9E8DA50E9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637" y="594592"/>
            <a:ext cx="10515600" cy="549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aa-ET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69D9BB-4AD5-71FB-6382-1AF1D448F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608568-69F3-FE8F-4490-7FEA50825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71D1A-1E00-4F00-9601-127C15B7BBB5}" type="datetimeFigureOut">
              <a:rPr lang="aa-ET" smtClean="0"/>
              <a:t>09/26/2023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196CBD-027C-1CAC-0387-63E908E5D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EFBBCB-ABF7-6E53-505E-FC5EDC84A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E06B0-1090-416B-897D-0C6E44530F4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59215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562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12" Type="http://schemas.microsoft.com/office/2007/relationships/hdphoto" Target="../media/hdphoto5.wdp"/><Relationship Id="rId17" Type="http://schemas.openxmlformats.org/officeDocument/2006/relationships/image" Target="../media/image19.png"/><Relationship Id="rId2" Type="http://schemas.openxmlformats.org/officeDocument/2006/relationships/image" Target="../media/image7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microsoft.com/office/2007/relationships/hdphoto" Target="../media/hdphoto4.wdp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11" Type="http://schemas.openxmlformats.org/officeDocument/2006/relationships/image" Target="../media/image28.png"/><Relationship Id="rId5" Type="http://schemas.openxmlformats.org/officeDocument/2006/relationships/image" Target="../media/image22.emf"/><Relationship Id="rId10" Type="http://schemas.openxmlformats.org/officeDocument/2006/relationships/image" Target="../media/image27.png"/><Relationship Id="rId4" Type="http://schemas.openxmlformats.org/officeDocument/2006/relationships/image" Target="../media/image21.emf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chart" Target="../charts/chart4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t="396"/>
          <a:stretch/>
        </p:blipFill>
        <p:spPr>
          <a:xfrm>
            <a:off x="-646" y="-8503"/>
            <a:ext cx="3480318" cy="3905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158" y="5364351"/>
            <a:ext cx="2339543" cy="14936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2457" y="0"/>
            <a:ext cx="2339543" cy="14936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t="470"/>
          <a:stretch/>
        </p:blipFill>
        <p:spPr>
          <a:xfrm rot="10800000" flipH="1">
            <a:off x="7054625" y="-8503"/>
            <a:ext cx="5156718" cy="6865783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82349" y="1252046"/>
            <a:ext cx="7382631" cy="138460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562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Разработка </a:t>
            </a:r>
            <a:r>
              <a:rPr lang="ru-RU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системы</a:t>
            </a:r>
            <a:r>
              <a:rPr lang="ru-RU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ru-RU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ru-RU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для производства буровых растворов</a:t>
            </a:r>
            <a:br>
              <a:rPr lang="ru-RU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ru-RU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и смазочно-охлаждающих </a:t>
            </a:r>
            <a:r>
              <a:rPr lang="ru-RU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жидкостей</a:t>
            </a:r>
            <a:endParaRPr lang="ru-RU" sz="3200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1833" y="3946667"/>
            <a:ext cx="8349113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6385"/>
          <a:stretch/>
        </p:blipFill>
        <p:spPr>
          <a:xfrm>
            <a:off x="-9158" y="4147060"/>
            <a:ext cx="11608975" cy="27109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956304" y="5364351"/>
            <a:ext cx="95406" cy="47561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98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43501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1541" y="3929899"/>
            <a:ext cx="4576915" cy="17344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32707" y="-5527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479D583F-9D52-CB74-8D23-87CEE1517444}"/>
              </a:ext>
            </a:extLst>
          </p:cNvPr>
          <p:cNvSpPr/>
          <p:nvPr/>
        </p:nvSpPr>
        <p:spPr>
          <a:xfrm>
            <a:off x="9005098" y="756758"/>
            <a:ext cx="2880146" cy="55556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olid"/>
          </a:ln>
          <a:effectLst>
            <a:outerShdw blurRad="635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8309" y="6278311"/>
            <a:ext cx="951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2</a:t>
            </a:r>
            <a:endParaRPr lang="ru-RU" sz="2800" b="1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35EAE11-778A-EB7F-00D8-F2872850DD15}"/>
              </a:ext>
            </a:extLst>
          </p:cNvPr>
          <p:cNvGrpSpPr/>
          <p:nvPr/>
        </p:nvGrpSpPr>
        <p:grpSpPr>
          <a:xfrm rot="5400000">
            <a:off x="10378831" y="1147125"/>
            <a:ext cx="124691" cy="2458292"/>
            <a:chOff x="5198786" y="1442458"/>
            <a:chExt cx="95819" cy="1920534"/>
          </a:xfrm>
        </p:grpSpPr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7B32AA7F-D7F2-F8BF-142C-CF61B4188175}"/>
                </a:ext>
              </a:extLst>
            </p:cNvPr>
            <p:cNvCxnSpPr>
              <a:cxnSpLocks/>
            </p:cNvCxnSpPr>
            <p:nvPr/>
          </p:nvCxnSpPr>
          <p:spPr>
            <a:xfrm>
              <a:off x="5198786" y="1442458"/>
              <a:ext cx="0" cy="1920534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0" name="Треугольник 134">
              <a:extLst>
                <a:ext uri="{FF2B5EF4-FFF2-40B4-BE49-F238E27FC236}">
                  <a16:creationId xmlns:a16="http://schemas.microsoft.com/office/drawing/2014/main" id="{B0BB6D92-0AC3-E717-CAA5-038D1B92DD76}"/>
                </a:ext>
              </a:extLst>
            </p:cNvPr>
            <p:cNvSpPr/>
            <p:nvPr/>
          </p:nvSpPr>
          <p:spPr>
            <a:xfrm rot="5400000">
              <a:off x="5150305" y="2355790"/>
              <a:ext cx="194730" cy="93870"/>
            </a:xfrm>
            <a:prstGeom prst="triangle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C5CD03E-AEFC-2216-C60D-661534C6542B}"/>
              </a:ext>
            </a:extLst>
          </p:cNvPr>
          <p:cNvSpPr txBox="1"/>
          <p:nvPr/>
        </p:nvSpPr>
        <p:spPr>
          <a:xfrm>
            <a:off x="9680993" y="2461198"/>
            <a:ext cx="20340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Предложить технологии </a:t>
            </a:r>
            <a:r>
              <a:rPr lang="ru-RU" sz="1200" dirty="0"/>
              <a:t>и рецептуры изготовления буровых растворов и </a:t>
            </a:r>
            <a:r>
              <a:rPr lang="ru-RU" sz="1200" dirty="0" smtClean="0"/>
              <a:t>смазочно-охлаждающих </a:t>
            </a:r>
            <a:r>
              <a:rPr lang="ru-RU" sz="1200" dirty="0"/>
              <a:t>жидкостей (</a:t>
            </a:r>
            <a:r>
              <a:rPr lang="ru-RU" sz="1200" dirty="0" smtClean="0"/>
              <a:t>СОЖ</a:t>
            </a:r>
            <a:r>
              <a:rPr lang="ru-RU" sz="1200" dirty="0" smtClean="0"/>
              <a:t>)</a:t>
            </a:r>
            <a:endParaRPr lang="ru-RU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D10238-A321-DF61-DC5C-DBFCE5C424A7}"/>
              </a:ext>
            </a:extLst>
          </p:cNvPr>
          <p:cNvSpPr txBox="1"/>
          <p:nvPr/>
        </p:nvSpPr>
        <p:spPr>
          <a:xfrm>
            <a:off x="9695301" y="3828273"/>
            <a:ext cx="1844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Оценить влияние </a:t>
            </a:r>
            <a:r>
              <a:rPr lang="ru-RU" sz="1200" dirty="0"/>
              <a:t>компонентного состава  </a:t>
            </a:r>
            <a:r>
              <a:rPr lang="ru-RU" sz="1200" dirty="0" smtClean="0"/>
              <a:t>на эксплуатационные </a:t>
            </a:r>
            <a:r>
              <a:rPr lang="ru-RU" sz="1200" dirty="0"/>
              <a:t>характеристики буровых растворов и СОЖ;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22AE8B-F783-CC21-799B-06B8FAB2C613}"/>
              </a:ext>
            </a:extLst>
          </p:cNvPr>
          <p:cNvSpPr txBox="1"/>
          <p:nvPr/>
        </p:nvSpPr>
        <p:spPr>
          <a:xfrm>
            <a:off x="9703359" y="5029776"/>
            <a:ext cx="2011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Выполнить сравнение </a:t>
            </a:r>
            <a:r>
              <a:rPr lang="ru-RU" sz="1200" dirty="0"/>
              <a:t>характеристик  и стоимости буровых растворов и </a:t>
            </a:r>
            <a:r>
              <a:rPr lang="ru-RU" sz="1200" dirty="0" smtClean="0"/>
              <a:t>СОЖ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с </a:t>
            </a:r>
            <a:r>
              <a:rPr lang="ru-RU" sz="1200" dirty="0"/>
              <a:t>имеющимися аналогами.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486B80-CCA4-6316-FA21-07B71D9606B2}"/>
              </a:ext>
            </a:extLst>
          </p:cNvPr>
          <p:cNvSpPr txBox="1"/>
          <p:nvPr/>
        </p:nvSpPr>
        <p:spPr>
          <a:xfrm>
            <a:off x="9188622" y="911362"/>
            <a:ext cx="2537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Цели и задачи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1" name="AutoShape 2" descr="data:image/jpeg;base64,/9j/4AAQSkZJRgABAQAAAQABAAD/2wCEAAkGBwgHBgkIBwgKCgkLDRYPDQwMDRsUFRAWIB0iIiAdHx8kKDQsJCYxJx8fLT0tMTU3Ojo6Iys/RD84QzQ5OjcBCgoKDQwNGg8PGjclHyU3Nzc3Nzc3Nzc3Nzc3Nzc3Nzc3Nzc3Nzc3Nzc3Nzc3Nzc3Nzc3Nzc3Nzc3Nzc3Nzc3N//AABEIAKAA8AMBEQACEQEDEQH/xAAbAAACAgMBAAAAAAAAAAAAAAADBAIFAAEGB//EADsQAAIBAwIEAwUGBgEEAwAAAAECAwAEERIhBRMxQSJRYQYycYGRFCNCobHBB1Ji0eHwkhUkQ/EzNDX/xAAbAQACAwEBAQAAAAAAAAAAAAADBAECBQAGB//EADYRAAICAQQBAwMBBwIGAwAAAAECAAMRBBIhMUETIlEFYXEUIzKBobHB8DNCQ3KR0eHxFSRS/9oADAMBAAIRAxEAPwDz/h8ohmiUMNBGNzg/GtgWbU/EztgawE85/vE+LuxZMyEhG8RB7ZxQ7rw2OZ1FO3cMQkWZ41cZ0kfnWc4GTiaiHI5kpCI2LM4RQuMt03oa/vS7cLxE3uY/DHDlgcBmYbZ8x+dPIQxwIg6kDJlfO5eQ6mOcmqWMSxyZdFAQYEdCRLZxzONTZwR6ZprYnphmi3qP6hVYa7kWCNVXqeg8qLqbVpXjuV01RufnqKqzSdfoKxLdVY/ZxN2nS1L0Mx20t9RHXJ8qrQHDBx1L3+myms9yF6pELahjxDI71q6h817vxMTT1kXbTM+1yP7lsWHTrmlrfqDEbU4jlH01Ry/Mkt1DrEdzEyscaQ6EdazLfXf3FprUnTV+0LidDB7NxN4plUHyQb0mbXHmaK6Ws+Jb2PBbK1yUhy3m5zQLLmbgxmvTVpyBGnj6DGAOmKFvhtsXki60RWlWWITwqdmGQabUqMRFwxyIrcgtCCo/B3pioDkRa4sMGUMkjx3GY2wMEdj2p2gitplan9qPvBac9BtTDWALmKisk4jfD5gjSxMx8WCPkMUjrAWCtiaegYIzoT3NWdkwmJMY0rgnO3bNU1Gpyu2W0ukO7dHeIxQtZW88Uegyai2+azqmYWFWPU07kQ1h1Hc5yZ9F5nRqIwRvWgg9synID9QksGgRw6fCF33Bz9KgNnJhCuBjxH7W1MmiJOXIed7rLnoMYP8AyJoD2AcnI4/z+kapp3cDB5/tj+86K/4akyorzpAiIFyMDvnbNZ9F205AzzNO/TbxgnbxiV/EbXh3DrVGtirXD45YU+9vgnandPbbdYQw4mfq66NNWCvfiIRff3Eks+7uf9ArTG2pQgmMxaxi7dmaYRpJ98wChtgfe+OBvTZuiQqAIgJmW6aQQxMdaatTbY+AoI4PMK2COJC1ZjGUCMgXA371e4hsMolaAVyGMld45QjOPMgdqFWuScwtrcDEE8QBJQHwMDkDtimq8BiYo6kqBK+ZX5pJVhlj1FBwxfqF4VBmPXA0WSKewGa0LfbSIlUN1pxAXMnPlypyBsKz9ZcLXyOpo6Or0057koiBnJwRSDCaCY6jtncyMQNWFB6dKKGbAGYLC7iZribFo5B+9OO37DEUC/t8yqUb7n50jG8Ri3OZ4tRz4gNz61w6Mg8MJ6zDDWPawE9PWvAzHFt8A7Uozw4EE8HpQ/UlwsSuIiOgq6WSCsSaIHUX2A6YpoWkwPogcxG8aHliPQUA7+dWFtjH2wL1VAe6VN2ltC6M6Ehxt60xXbd0D1E7KNPkcdxaVbJWCuGQ+Rphbrj4EXfT6ccnIhEgt4bxckkjGwGc1V7Xce4cS1dNVbe08/ePG3Ekm2dRkYgH8W+B+1CW2tQWPUO9NjEBT2ZDi9vNaWNpDMoBGroaX07K7syn4htSjIiK33nM8RhfWXCkqdq1Kj4mPevOYxaKgsxzFJf8C9AfFVLP34SrHp8/5zH4nlFg8sIWNhJ1UY31EfoKXZVNgB5/9R6st6DFfn+8ndOZvZ+4V5HmkF2oOUxvp6DPauqXbqQQMDaf6ymptNmkIZskMB1/SIW7zSiIzEFYU5caAdBWgiqgJA5MyXZrCAx4XqW0SLHFkr4yAMA1Ze8yCOJC1sYEePOWJZwSfSrFviLhBAq6pOCg2a2AOPU1IM7A6it5NHA4jLaSQCB6V3BlmOOBIvEJJJJUZFiYDDs2BR1AOTmAbIxByz26Kw5uvV0CD96lrawD5lPTsY/ENpE0YOuKINgjWxJxRtrWLwwUfmA3CtuFLRG5OInTUHwSNS9DQ29tBXOee4xWd9wbGPtFYVBPSs/M0MZOIZFXU2B+HNQepP8AvxLHhUKMBqznNWXuSYPiWeZIqqxGdsKaNYfbiAQH1N0QVdt+vl5UqYxCwL/3EQxuXG3zqf8AafxK9sPzPaLODPUV5u63kz1nCiP8j0pB7xB74J4d+lC9eEDxK5g9KIl0MpBlXcQMM6Rvg03VZk5nOoIik8EYaRnAwV2B7U9VqPTcxS/TCxcEzn+MTpC0LaVdiMAn8PrT+mYM7OwmbrBtRVWV0rAW/wB5p1ZzkHH1ozuLLMgYgURqk5OYWxihnuIubrCiPPoMd6BYWQHAjFKrYwyT/wBpaIbdI4rjRNKEOsYwu3XNKkM2V4H842DWuH5Pn4i/FeJrxWKGVYuXpLDSTk1ejTHTkgmA1GpXUAETn+I3DKwjj2K7ljWhSvmZepfnAkoHeWCJm3OSM4x3qH7MvVygP+dydnzXW/gTUS5yi/1ahVbAAUJ/ziEoLFbVU/H9Y9xJuXA0CHKQnDsD78p976DAFdSOcnz/AEldS2QVHQ/r5gLEARISN85IozN4iyrxmSllkeQ6Mj0q4cShU+JZcyCJl1SoWWR/CviO/wAKOiE+IozgeZXz3EURBVDkRiMPK+kD1CjNGFR88QXqjPAzEOJXENytvpBEgJzt2pZhgxkMGle0mcK4yO3pUCcZtIw65DZbPapI4nAnsxn7KzaRLNqAwAFpoUE4DGKm5RnaJG4jEamNFbGSN/jUXAKmwS9Jy4cxZGAfqKSjueYe38UxXfpXeJP+7MetbhbYsGBLasgCrrW2NxlGsXOJ0nCb+0ncK7aXG+HAqbG4hqiCcTluNFTxS+aMrp5p3X4UKd0xM9O4bDwae4xbJb8/tlMGsLV/qKwSepv126c429zrbGzY7kbfCvOajU56kW3AR82ZAz+1IerF/Wi8ltv0ogeFW2JXFtt0/KjpZGEslZcWw3zTddkbV8ypvLZWVgWA2706lhDZl3UETjeOQojASSDSMFQP1rb0rk9DuYerQDGT1E7sIY8cwgA4JXxdQOxpgAh+YuxDJxGOHWTPdpLEZAiJpwRjV9M0K61QuOIbTUsXDc8eJdxwq0bW8sIi0WzODqOrO+ATSYsZTuQ5yY29alCjDGBOVs55JbdhIoXS1a1g90x6Gypi967CdhyAyjHxNWqHtgryN5zG4WjMaSLEVjAzoPXOaG4bJBh6im3I6/8AMcs0FpFdcRtX1808mEMPcY7kn4YNCb9o61N45/z8wyD0ka2vzwPt55/ET4liFLW0jcMhTnM5PvM370as7yWP4i9oK7ax8Z/iYaEaQWGNz59qGze6EVcLNbaXc41b/OrBpXZ5lZDezKPvWHLkOltAxgelanqMe5ihFE23D0jnKyyOzYJY9j5YoiUqwBMHZaykqIG4TQ8JII8B6/KlXUCMI2YEIWJxjBGxPnVRCRiFEi3BBYHfyHwq2BK84xLFJLYrzGlYld9Krg1pDUUDBJ5+JmHT38hQP+sq5XuJJmcgqCxIB7ZrOsuLkmaNdWwATUAWSUa/CwO4pduI0nfMsRHGdwMH0oW85hwvE1y4lOCgJ65NX9VjB+ksi8eBrjOMbmu354M7ZjkRZFDZLKMscnFSZw5nQ28zhlYEhhjpQydwIaMKuDkT1/8Ah9xheLWhtLkg3UK9f518/iK8b9T+mhLC9fRhNRuUBx0Z1skIC4xWBbWajF1eKyWwPY1VXhlsMr7m39KYR43XZKm7t/CdqbrePVWczkePa7YFhuCNxWzo1FhxGbrdqZnKXpRkjlFoZi6/+TJx8hitqoNkrnGJmXOuAQM5k5pL1bENb20ccpLABIwxIwMbb1ASsv7mz+TJd7BX7Vx/CAeTjUkayzRG2SOPJDSBTIfPFFA0+cLzn7QG/UsAWGMfeNQ30t48I5oNuThgyjPTzpY1isHA5jYtNrD4il6imwgbQquztq0jGfKjVMTYQTF71UVKQMZlDdzzJOwR8AjyrQTgTLtOGMs+FNcPbc5HjWVASNY2ODnGO9L3bd2GjWn3enuXsRm4vrqfgEgn5QkknXSAukjKnGR9d6hKUruyvx+ZNt1lmnO7HfxjuI8aI+1W6KniSCMMScdvKi1LhD9yYG8j1B9gIyFHILAZ+dK590bwNkUlyImbGNsUUdwDHgmIvCWgfljJRs7dx3rXAIHEwzjqM4a7tkeIapABGVHmOn5VIYEYEgg5BlbdlxOU7qMfDzoL9wi9TIjqiGRvnY+VDMKCIxFyw6qIyVPXbaqZMJgQr28jSElwB+HFSWnBfEPySqhWcE46mqZhMRSeEx4kQ5I8+9SJBAHMajcFVbPWhleZcNMlZdROd8VwUySwgy+pcA9etWxiVJzJQoGcDONxUEyyjmXduBjONxtQWjaiX3stxBuF8XtrlSQEcasd1PWkdUMiNrX6lZrPme7ErIiupyrAEHzzXmNZp/mYgJBwZHlA9BSC6JX6lt2IpcwelLOpqbaYeuyVV3bjSdqLW8ersnnvtnEzRuEOlkGrPTavVfRhubMa1dmKMzjLptNvZPzSHCZBY58/Ot1APUcERGwkVV4MJxFroqginmQ9yhOOmfw9KoiJnqFtezYMNAcNseXzJLgMzlTh5M59cZq1jk8DqCoqCglu47CkMMiKmNiTgY2+NCuziMU4BAEBff8A0Y8kArKwx51Sr/UOPgSdQc1j8mUVxEzSM4R2wN8LtWip4mTYhLE4j3C4yII5JFwEdiFI6nHT86Da3MZ06+0Z+8E7mXgUs0mTIb0Ip6YAQn9SalT+3Cjrb/eDYE6Yse939ofj1q6tBcsnge2i1uT1b+9U077kP/MZfVJhg2OCog11LHmM4DDvuKg4LS4yBxF3Dt4W3Ge3SrjHcEcmNLxrhluCIOFlnA6s2BWt6mOAJjECRtuNA55NtBaRg5CxR7k/Go9Q/EkCVV1JHLNJJGWZmyWZvOhHnmWBxIR6eWm2ScAV2QonYJ6lxaQ6VKMPiDXFMQgMKygHYYx0oZWE3QUzeW5qu2duik6SMdTDwdq7E4mBWNtLDJ36b9KnHtzIB5iqK8uV1EnO29cJMejiEeAPr50Nu4Vepk4ZVBT3gc1US/3l3ZvrQZ6kUu5jtYyJaWfv4pO88R6me5eyk/2z2ds5GJLhdBz/AE7VnX1+pXkdzF1qenqWEuESo0ul29xQmBuVwpNZf1akKSYSsyh4jKFDelZNK5M06FyZ5j7W3U8iTIsWpmUgEDJFe0+i1V7jkx76huroAQTmzYzyi2YWzvyk3LbY69a00trRn3NE7KLnSvaueJu54DfcQI1zRxJnZdXUY67Uv+urT7xg/Trn+0OPZxrGCW45qnlxEYGSSaGPqCWMFx3LHQPWpOfEr7SzmtlWdlyg2I75Jpmy6tvYsDXp7qxvbqS4sF+yW7D+cncelC0597D8S+rH7NdspJITJKQ0oQlMnI2UVoK3HUy7FBY5aOxOGW2S32TS2AO+3U0CzzmM1chQv3jEkKR+y8QicOWufGemDp3H0xVEYnVHI8QlqAaMYP8Au/tA8Rjvbnh8c88qpGkeI01YJXtt+dFqapWKqPP84G5L2QM58fy8QPDQbm1fU3jXtVbvY/HmWo99fPiZyipIYdKruzOK4MrzEJoY30aQDhgOm9bQ9+FMwCNgLCTs9evl26DLkD3RuKgKQeJIbjJiyx6XkQrgrnIHTNV24zJJEOCxcTS9NIFTYvAadUwyVjlpKTGhbbNSF/Zgzg3vIjbSbj1FUxD5kAB51BEmZJggjNVIkxSFSc46iiIu5CIMnacwXDkLvOQqgRjsN96Gg9rH4hGPuAjAXG1AxD5kJCFxqBNQZdY3ZO4kVABgmgOOMxmpucTool0eL8VZ1hmmgxPX/wCGknO4FKuN0nP0IFX0NIsVh95lfWRi5W+R/wB514XzrQGn2iZOYKcAIayPqdaCowidzjuPBssVryGmxN/RYnnftFNNGDIsioE3ORXp/p9Isj+puNSZEoDxGZ8KtwMM2MBcZrQOlrWLrrbGx95Nzdqv3s0mNWw1Y6fChAJngQx9QfvExFbyaGZSqmVzkASsWH50x6asO8CLi51bgZ/z7y5hv7ya2RhoVsssqoM527Ukaa1c/wAo561roM8RWO3infhSzkOjtnSTsfD/AIopcqLCvYgPTWw1hvOf6RgxwLDMTDHtKwOVHY7VTcxI58TRrqqKt7R2ZyXHJGg4xPHATGiBQAu2PCM1q6cbqVLczzOrbbqHC8CJC8nNuYWlJjzqC7Yz3o4rQNuA5i3quV2k5EOnEY5b63nvIgyxhU8P8oqnolUIQ/eW/UB7Vawfb+EsLBIJOIXYt5Q0X/yJ2yv+KqUY1gsORCK6rcQp4PUOkCa21dPjQ8QpMXlt447q5tcsoYZUHf5g1tEATB7OIrwwGDm3DneGM/8AI7CpxiVTzA6R4s++QMnzqNpwfmQSCRJQqHJDbgjamqQHGDFLjtPEMqaMIPpV7EG3EiqwhpNyoIzWa01V65mcxfOhnMuMTTMrHIyKrjPctxMtMGZgey70zpRyyxe7oSPDF5d9NE6kJKMZ9e1CrIyyHzCtn2sPEc5RU4btS5BBwYdeeYIowPhAPzoZMKBHeHWpkuNR7bmldQ4VY5pK97ToOSSBtWW1mTNcJPU/4WRsnCrrV3mH6VofSjnfMT65++g+3952zDatZupiDuIzyBc6uleM+q6vYxUxlFz1OT45Omo5rB0ymbmjQ4nn3tG9tJBKrYYsMAeVe2+iUkHJ6lvqtgFW3PM5m1lSFtLx6yBqUefantRSW5WLaa8Lww4jVw4XIO41bfQZrN2EGavqZHMr7WRBKzsAVxvketGdTt4ga3wxJlvwbFwkhIKqrOVA7nSBSeoOwj+EZpPqKT9zApE8E/CXnKpoPj3zpGDRSdy27YJVKGstNXHELNGuYdeA0zMDpOCCeuahKLCFbHgQyautQVYzleMA3HGrsxDWHlwhH4h0FaunGyhQfiYF6s+ofaM5MUls7iBfvYXXPmKMrq3Rg7KLKh7xiK4NEi0PZzcqUZJHwNdIzidHaSxyR7nxdj6UFqiDkRpLgwwZC8zNb2t2qjVjQ5HXPStT94CZWPMU4nphtFSPY3B5h+AqhPAlsYEDbQ64VcuBqGR60ShN/BPcBqHKAECTij0YIPUbA02iCsRN3NpxD6RIqSodmGau5DJuHmDTK2bT4icrZNZLnmbS9SIaqEy4hFOaoZYRjh6FpJD5r+9N6Me5vxF9QcARS7BW97kfGk7Pa5xHa/csftb5iCt1C0mNhIpAYfI7Ggu5MOtY6xNlg3uK4P8AVgfvQy5hfTE6L2Ys5Joi7LuWxWRr7cNNfQphCZ2FtwosBlKxX1GPMZa5VnovsdZGy4XpIAMj6tvgB+1ek+hZOnLnyT/aeW+qX+tfkeBL49K2m6maJScWcKhz16188+tHOp2zR0wyZ5r7ScQaOV1GSRk7UxodMXAM9PQBXXuM4+3tDfSNOzOdX4S2BXoF1VunGxID9DTf73yYa44ZHFGJGRdiBnWT+1B/W2s3Jhv0NCLwv85U8VS4tYsmNjG0jMHAyMYH9qZqZLejzEb1eonI4lZFKGiY6u/amfRiZvA6j/DLl4YkClsmRtQII2Ipa+oExvTXEDAmJbTXMFuLbxHmZOT0FQbFRju+Jb0msrXb8wl9wi9WwaSzctGQIwhJD/HHT86irU1GwBx9/tK3aa9UOzyIlc2V6LRmkQxyc2PQ77YABzTFb1FsKc8GAsS4LuIwciMzQIVDtIHzHh1ZhufMf+qGpI4xiNs3knPGJUTQ2rIiFZHZfCBqCBfM5xvTSlwe+JnP6O0AgnH3xj+RzAGwSTRFEcPndhureW/+Kv6pAyYM6dGwqHn/ADz/AOI3FbyW8httQaRVyVz2xmr16hWGT1B2aSxSVB5ENYzwx2ctvM5UlgyDr4s4rQrIxgzMOYpxOdBJNjU3JxGmBtt/mhuwLGXA4k7S3EkWGb3kB2otPiBuGV4mRpoAibfT0Jp9axtCzPdzuLRiBRHAIy2dPc96gqK6ts5GNl2+V0zDWwHnWK7czaUcQYOKpmEAhEf0qMywEsbMEBivXGPjTFVhrrdxKtWLHVTGVsHmy+nfzrHs1RJ5M2k0fHAho+GzttoJA70Fr1+YZdM/WIKa1ZHClRn41dHDQb1kHE9Z9iPZp/8ApUEjp7417ivMa26zUXlKhmdfqxSuwTurTgsUfvKDTml+gXWe69sTIt1rN1LdIxGoVdgK9dRQlFYrToRAnJyZJvdOKK3UgTz7234rJaOdG+OozivAio6nVtv+Z6T6dSPT3GcHdXH25zKVIH1r0FWn9JQJoCzdxFLZ1WedFwMNkVV1y2YapwBgSV25aAjqMjHxoJTDZhGfIxH1VRCsZUYA3GOtIkndmHAGJQcT4RaveRJaIsEkup2bGVyMdvnWnp9XYtZ3cgTM1Ghra0bOCZTcQPGOGMBPEHjP40GVxTtTUXjg8xC39Tp2wRx8xeXiEkPDF5QYsXz4TirrQDbzKPqGrpG2Qn4tfJPKkFzIFVsJvnoKsunqZQWWUbVXqzBW4hYby44pCI+IzNNGp1AdMH5UNq0oOahiFR21AxcScRLlRR3TRTqzQnA1KSCtH3MyZXuK+mi2Yce2WL8Gge11KcasEkHcdNvWl11L78RqzR1elkStYrBreADlxPokIyT+u2abAycNESwXlehxHDHEZY7gzTK1uwzJpzqHYfSh+4AoB3DkI5FhblfMasrZVhDPoZj1yBvWstZK5mITziU3Fo4ra8aIJgMA+dZxvQyUB5EsQfmWnD7dl4ckseGGgYDdO9MqMIGWC4J2mKB5ZDz2iVQxIypJG1HpawruIil4rD7AZGa5CIQCMmh6m4BcZjGloO7qJFDjJNY+7M2PT+JA7dc7d8bVbEpkSUcgBHWqS06j2f4e90ffVQviYsfyoetu9KgVqMkxvQ0+pcbG4AnccD4BcXTlIFjfbPWvM2uxcJg5M3H1NVC5Yw17Yy2qOkkEmsbEBaAG92GOIZLlflTAey/sbccX4lzLhDHbKcs2Oo8q1KCbz6dfXk/EzdZfXpwWJyfAntMEEUMSJEgVFACgdsVv1aaqoewTyrOzHLQuBR5Wbrp00eldOnk38TIpjxPRErHVvXlNNT/9u37Gen0NmNJOHUcQWBuWWEYJ1eHpWqCcQgHxFhDdx4l1yZOMHT1zQiR5lwrCNPHdW4V7iN3TcqCMaqC/u46h1yvJjlrxCG6LLFs6gHS1JWadk5PUbrvV4Nv/ANSMtkaIf1J/tV/+CcfMqf8AWB+3943NiRTjBXuDvQF4MOeZQcU4DY3N3HAmqB5QzAodvpWlRrLErLHnEydRoabHCD25Eo5ODS8ydbSeO5dJGDRqdLrv5HrWktwKgsMcTMOnO5gjbuf4yVrbTwJyhbTIWwCxjI/OqvhznMtWWTjBmp0IIWPLEOdfmR0NXRSIKx84/nBy3F1Z8tYmY25IVXZBn4URakPJ7grL7EAAb2waWjy3TQpIdEzHIUduu9FIHEBgk7QeDLKbiFlZxR2kJaRY1Hix1Pnmh26Zt+WPJjKa2sVhVHAkY3MYVRttvt6VrqcLiYrDJzKbjzK8yPnBA05z1HalLeDDeJf8HZRweHO2YwPEPjTKsorwTBhWLZxM4en/AGBjn2bU2F65BpzS6pK9NtZueYjfpWs1JYD4mWfD4IYeXrjkcHOWH96rVZp61VTg5/lCPVqLCzDK4EFL4pZUSHCatGdGwA3z+1B1NtZdlXAHUNpK7Ais2c9wr28k9s5CMRq8S4wdPwpXUWBuB8x7T1FeceICz4PBI6FjIu+StLV1bmAhmcAEzrrOGGExJBGAqjfNFfSKnMumpLe0TquBySwXCyWuotnooJBrF+oUAocdiaFbixCr9T05IIrqFGuIEZiATqXNGr01WpqV70BbEwy7VsQjcQ6RJGMRoFHkBina6krG1BgQbMWOSZPpRJEzNdOmZrp0wnaunTj/AG/4T9rsTdQHTPHuDnqB2rD1zrptStmP3uJp6C449PxPKIrhhFJHBqd5AdumrPcZ2NHVszR3kROTixiUQvbXClMZzF5f+qt6QIlv1ODyIW74+l9Eo5UilD+JCNiDQLaiDGqtQH4AgYLS1uLXlSeEk5WZRg9elKvbYr7h/wBIZaEZQp4PzCxW1xZXBKJJcxaVAcsCcDJP61RrEtTGcGWVHrfKgsIWDiVjO7Rxysr9CrjGKo2nsUZIhE1VTnbnmbud+KWJXOTqXPyq1S5pcStjYvrP5EX4dw6xubU3FxBG8jzSHWR4veON6dsexTtB4wIlp6qrE3sOcn+ssV4daHqr4XBxzW/vQ1ZhzDPWmcCcHxOXRxW8LTaCHIUMAcDt1rZVfaJ5yx9rtiOWV68wiihMckjkadaKPF9KsKx4nC44GYQ397asdcUZOcMRGu3Y0wdG492Iv+vQHaCMynv8c8YIxoUZqdUQbeIDTAisA/f+sZZ9WWyAx2wKv6jHkySoHUPwqOO44pEJUVtKnAIz2o2nQO/PwYG99ij8j+sdklUBw6knVldK9BWWnI7mmx2nGJuDkyLO+G+7UE6qbStfQsf4xFvUJvRPBzmbS7IiwGAXGwHxrNYEqWmmhUELiSa4JxnWVJwMZqGDFfzLKU3HAkudiXSwcrj3iDtmrnAxz8SgOc4HHM1Zsr3zIzFVjbdidgKIj+nf7jxzBuoarCDmdFw+8tEjOiWN2B99iMfSnWvWwfvRdKmQ9S3TjE0CCa2kRZV3Vjg4+VJ26YXDEaWwAYIlpb/xC4pGq81YZM/04qgW4cAyDRpj4x/GWKfxHkAHNslz6E1cet5EF+mpPRMKP4kRd7I58tdVax18SV0VZ43wq/xEtyN7Rv8AnQjqXHSwo+mof+JIS/xHgAOizY/FqCdZdnASEH0pPNkrbv8AiTfyQSPw7h6MUHiJydNDGtuJwQBC/wDxdIGdxM4/i3ttxzirxJNemGJukcS6Bn179aHapu5tGcQiU1Un2LzF4ZLaJHaW3flXLc5SpAETH3l+uaYoxtyc8cfmcc7pKHi/Crx2R45RKu3Yk/nRNlecgyvqMOxK3iNxbvMPs3MBUgEOmMDHnQb0GMxjT2+7juJ3TpGykTplWOcZUihCvjjmFsuBPPGJKLi8ltplmfEbbLINhQzpg+QBzJ/VlMF+o5KLbiyROz6MHWsidRQUZ9OSBDulWpUHP8ZB7q+sboSSqt7EkgERx4wD3NM0iq0YHBPcUsa+htze4DqH4FIr8NiQN94jMJV8mzRb1Icn8SuiZWpC55lnoBYFtQXHn1oIbHiMMuT3ONv+FS3vHLxYLeV9OCTGuSNq1VJFQaYFibr2UAzacGvbWdJZY9GgqyiVSmrxYwM1y2ZbAkmgrkmF4mUkeQx7HWRivUM4bTgzyxUjUsPvOeulZcE9K86+dxm4uMAQs7HU2B0J3om6UYR72YOriZyCdMZpvRH9ofwYtql3KPyJc3cyBW3HXzrNpHDTSvPuEhC4kt7gDf7vpWjVj9NYB8CItn9TWfgwVqITOgBGWXzrEUE1OJusf2ix8BOZpLb7V2M0g/eEB/a/wmhEZmZYzgjwg/OqtgCv8TlySwH3mXCRxyaLmJYYyT97nf6+ZolYrsOS3ugrd9f+3iaTh8E3igmAUdF61dtKDyGlVuxxiEE5tNMMjaiW09Oua5C9PAksFtPPEHFcOLkZY+J2G/lRUOHEoeRLk3O6O4yWHStUY4iuTmVvPZL4LnAK4pBzi8RheUllJcnUhJOfI1NidSAxgHuBziCxwoI/KgCv3kGE3mVycUe1gltUbSXXXqHnnYfrSu1V4MPvdskStd9ZiZvwtg/Oh7Zck8S74XcCXg96uo62jbbHQsu/50SjCt9pWw5Eob+CWSOEBVEmrLaseW9VqXbwZ1pyFKwz2UspS5VIPD01OCNPrV60wcGCc7vcviQlj+0JGktwolBx9zLtihMppbgZEZDDUptY4YfzmXNtFc2JtTcZdVLo2+2D+lUya7d4HcswF1Gwnkf5iLxMnItljmw8K6Q4G5Hwpn9P7iW8xD9ZhFC9gSyhvnijw45+f5ts0P8AQpnIOIYfVHAwRmEi40YMhLHA7DPaiHS57MoPqGOlhG9pH05+xdP6qj9IB5lj9Ub/APMBY8blhluZkh3lYEDVsuKP6QKBTFRq2V2YeYLivFrniMDwnUikLjQcaSGznP8AvSrogTqVs1DW/vf5zmVs/LKkNC5yepbJpwak7NpH85nNpl375Xy28btvrHptSxO6HUbZIIkvM+8fSG6jAAoRsIhRWGOY/wAC5UN9Kyyavu9Iz8etNUXirn7Rdqd5xG74W6TqNJy/Qg0nW3cctQnGJOzaHkzrFszABjn41oaewCpwfIibIS4xERAYpxiQ+718qyUbcjfYTXtrwynMLCrSTMDIQcDLf3q2c1M3xKkD1QMywshrubeNZDpWTffdvj8ahhmtWP3hEUCwqIzxWSN7doncnJJ+dKNuXUNgeY4dracCI8E8N3GiDwlhnB2G1NN/osYlV/rqMSw4xAZCs4ABG5Ge4pbS2jcU78x7WVEgPjErQ6tCk+g5Zidj0IrTrxYOOxMt1KY+8Ol4FY5LjHcU0GYGCwDBLdmSduaApHutuc0qxLNkwq4AjH/UrbJ1NKWH9BohuQ8GRsMDLf2x1YaQk5GdJFCNic47k7DK0yKH1MWkJHQ7UmeeYyOBCo7z27CKNQA4Nd1JwT1LngV89wJoXigRkUY0Jjvjers+MHE5AWyIrLxJIebDNZRzGNz1fGwP60QspPUD7gMQUHEeGys8EvD3jHTKsMf70qShPIlFtTO3EBNLw2F9EkN1C+cDGP71xRiPmWFiK3xJRNZYYC5SSU50KG3FLGps/aMi6oqeeZUaPEy7qwO9aIIbkTFYFTgyaTXEZwr5FTtlcya3s6nxYNdtnFpi30gPiRa4oRI3wov9948Z6mpC8SN80L1R+Fqnbmdvm/tsb9Q3zFdsad6gm+Zbt1FRsad6ixNuGyiMpG40nzFJiweY76fHEhFDcWnS3Rjjrjf61JYNIClYaO55lxEZ0kR1Ow1ZzUFcDiSCdwzJvcxxHXC2OYd8noR2qQzYxOCqDug5JphKHcgDSR6VVAAMQzEscwxuTbKcuObJ1AGceX96sACuPEGXIYMY7wmdbVzPKxYYJUAZOfWhXqxQKsZ0rqrl2kbiaKXMpn0lj4l2+tVwzNyJO5NuQ0lw69hsrjnNKkvkFcDFWcMylZ1TLXZvMffisV9G0egop2LBs0FNOUOR3GrNYtg2nqQmjii4ZEkT6ikjE/A0xpSwtIPmA1Ar9EbT0YlrG4IO9am5ZnDqSDDmIfI0JscS+ZJmGvOOo8qq4G6TniAGNTZzgE5pcjmEB6ijEsBkgAUHbCkx6yuRFEgJbzOV2zmquIRDiWXCJCs33rAodyw8i/8AmrP+4TIrOHEV4mzw3MxkiVi8oY/M+L965JFvAEDZ2qWrG8kXBOURW3C/1fH0owY7YuUUNmOHh0k8hm0a16kMcZI/vkVQEwu0GV0EYa5hhvIjHKj5Q4GT/u1VbOOJNaqSAw6iXEULXs46Fd9vjRdKMpFNb/qxYM6H3simMYicwM7LnUNvOrY4kGZzCCMgE1IJlTJ8zA6UTmUJkDIMZIIrup0nzVG1X3ShUzFKZzqGfWrgiUIOeJYajjrvWGRjubgOZheQqQ4DD+nY1HGeJOPmANvGzAl5Aw6AnNX3cSu0QNxBy02RXHXfbepDczivHUyzkYseaAyoM4Pc+Vc6jxLVk9Gbkdp3AWAuSep2zUDjzOYZMlFM+skpoUnSvqKaq5WLWcGSBaYls9e3arKme5BcxhY1C+4v0odlR7WMU2jppEMD7m2PlQqzgcwlgycjqEOrQSysq43PamFHmLkzbYMCyR77YPxoxHtBErnnBglk7jJ0mgnqXEmk2XG/bFQWyZPiBaY5kGfOhE9wg8QJYEqKGIQmXkFvHMkbxLlSu21XwCJAbBg+SS7rpZS+U2Xp61JXKzlb3cyfGoEnnLaj96+vHT+rH50OtMZl7XDTILZnkxK33agPpboxGwoi94MEfkx0TzYlx22+YA/aoYcmXDHEVlkF6kSzxsSjAo46g1VhiSpBMoL6UtxSTRkZytG0owsT1hzZFnGFO/T86Ow5is1HlgKqsiabaQirjuR4hMYTJO/YUYQPM2sTNhEALE9CasqEyrNjOZKS1uEkAePbHYZqTWw7EhbFYZBg2UrgOpHyqpEnOY8FddwSKxt03NkmJD0Oc1xAPUkcdwioWHTPpVCcS4GeprS4BAxg+ddmTiEdxFHy9s/iGnv/ALtXDM7gTI2RULlME+EYrtrEzvUURa4CB10LgdKe04wvMR1BBbiRhA7elNosAWxHUXIopqMoLBE7gZusKudhSF6ftcCO1N7Jdq8P2YwaM+Hq3Q+daSIgXbEWsYnMp4hpjZNR0nIX5Gg1YOVh2JwGgmZ4o3K96DZWVEuGEb45Gli9usIIDoCx9aHqU2MAPiXqbcMyrZ2bOB1pbmGmRtJrVo+obSDXATiZd2bCJY138HWreJGY5JeLrfpsT+VTvAl9uZO9u4ZIFaRlx6/Ej96Cj8kQzqCAZXPfW/LIjc7fyjPWpJOZQFcQVtdv4zHHIVJySfoaq2fmWU/aGtLq7jlIuYRyQD4sVbPEooIbkSlu8rdNIADlsgg5piggJEdTlnkrpd3OMAjOPKmG55i3XEXtWzjNVTkyDxMc/emp8zhzD4BQE9qYGCIJsgyVpnnxnuGFFp7EBd0Y9NdvHeOvvKO1MvYQ3MVWvK5MVvLs3KcsooKnqKXss38Rmuracx8Rhtwdq89jE9NnMg0Ge+9TxmQRIrHJG2pct5j0q20NKAlDkS7XhK3MCXnD5o5l/FCXAkQ/A9R6igBiDtYfxhmAPKyuNpzpNAVmbyGSTTQAAzFmJY4EBcWnKblvqXTsVIwRRU5EE6Y4gzagjJbp1HejCCKwQTknc5oytiDKyUt46jESjNEa/HUp6fzFla5aVZXcBWx7p60D3M2TCjAHEs1l5jEOuFAOKb3ZHMBtwciIQPzNRkyurJU0DTjJOePiXtYqBjmEtkDS5f3FPTzowTLYPUhn9vEc4y4u4+WD40UEfHvSmsbNsY04wk51JGOFGfWlMQ+Y/asAUX+VcmpAld0YmnDqQhwcY2qfEndiAnt3dziZgSc/XehjHmEbJ6jaWayWIWSVvdO/yz+1Dzh8w23cgEUtYYYmdV3ZhjPWrsSYKtVEbQMZNQBwfLbrUbZfdgxqWFyUdkbdcHfvXKozIZzKm+Cx3ydgukmmUryuBErrNtoJmX8iya3jOxWj7dq4gHcM5IidmMk+ldUOYNzxMcYfPnVTnMsp4hVzpINMIOIGxsGTt5ND7jpR6mwYvauRH0uklJEsQ32DedNCwP2IoamTlTFr2AW7AjdT+tBtr2GHpt3i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8622" y="1473635"/>
            <a:ext cx="566977" cy="56088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8993" y="2694363"/>
            <a:ext cx="560881" cy="566977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3395" y="5225988"/>
            <a:ext cx="579170" cy="579170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0173" y="3977235"/>
            <a:ext cx="591363" cy="585267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9720631" y="1405276"/>
            <a:ext cx="19766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Разработка методики производства  предложенных составов, а также их рецептур:</a:t>
            </a:r>
            <a:endParaRPr lang="ru-RU" sz="1200" dirty="0"/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8924" y="774401"/>
            <a:ext cx="951295" cy="9352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5964" y="2225476"/>
            <a:ext cx="865603" cy="865604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2044224" y="677434"/>
            <a:ext cx="1273141" cy="1215676"/>
          </a:xfrm>
          <a:prstGeom prst="ellipse">
            <a:avLst/>
          </a:prstGeom>
          <a:solidFill>
            <a:srgbClr val="737373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СОЖ</a:t>
            </a:r>
            <a:endParaRPr lang="ru-RU" sz="2000" b="1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r="20037"/>
          <a:stretch/>
        </p:blipFill>
        <p:spPr>
          <a:xfrm>
            <a:off x="7726555" y="1084433"/>
            <a:ext cx="1216443" cy="15212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386" y="1789532"/>
            <a:ext cx="845545" cy="843889"/>
          </a:xfrm>
          <a:prstGeom prst="rect">
            <a:avLst/>
          </a:prstGeom>
        </p:spPr>
      </p:pic>
      <p:sp>
        <p:nvSpPr>
          <p:cNvPr id="33" name="Овал 32"/>
          <p:cNvSpPr/>
          <p:nvPr/>
        </p:nvSpPr>
        <p:spPr>
          <a:xfrm>
            <a:off x="5847864" y="1488771"/>
            <a:ext cx="1326451" cy="1266433"/>
          </a:xfrm>
          <a:prstGeom prst="ellipse">
            <a:avLst/>
          </a:prstGeom>
          <a:solidFill>
            <a:srgbClr val="737373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ОСНОВА БУРОВОГО РАСТВОРА</a:t>
            </a:r>
            <a:endParaRPr lang="ru-RU" sz="1200" b="1" dirty="0"/>
          </a:p>
        </p:txBody>
      </p:sp>
      <p:pic>
        <p:nvPicPr>
          <p:cNvPr id="46" name="Picture 2" descr="https://cdn0.iconfinder.com/data/icons/arrows-192/32/arrow33-1024.png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76417">
            <a:off x="1409078" y="1492175"/>
            <a:ext cx="583187" cy="5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103973" y="3103647"/>
            <a:ext cx="23480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МАШИНОСТРОЕНИЕ</a:t>
            </a:r>
            <a:endParaRPr lang="ru-RU" sz="1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3667363" y="1722214"/>
            <a:ext cx="23480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МЕТАЛЛООБРАБОТКА</a:t>
            </a:r>
            <a:endParaRPr lang="ru-RU" sz="1200" b="1" dirty="0"/>
          </a:p>
        </p:txBody>
      </p:sp>
      <p:sp>
        <p:nvSpPr>
          <p:cNvPr id="55" name="Пятиугольник 54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Шеврон 55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ПРОЕКТНОЕ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РЕШЕНИЕ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8" name="Шеврон 57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9" name="Шеврон 58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0" name="Шеврон 59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7991" y="3330278"/>
            <a:ext cx="36760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Потребность </a:t>
            </a:r>
            <a:r>
              <a:rPr lang="ru-RU" sz="1600" b="1" dirty="0"/>
              <a:t>в России – 85 тыс. т/год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-216798" y="2679914"/>
            <a:ext cx="23480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МЕТАЛЛУРГИЯ</a:t>
            </a:r>
            <a:endParaRPr lang="ru-RU" sz="12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7311341" y="2447428"/>
            <a:ext cx="2348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БУРЕНИЕ</a:t>
            </a:r>
            <a:endParaRPr lang="ru-RU" sz="1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74532" y="3131950"/>
            <a:ext cx="32813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Потребность </a:t>
            </a:r>
            <a:r>
              <a:rPr lang="ru-RU" sz="1600" b="1" dirty="0" smtClean="0"/>
              <a:t>для– </a:t>
            </a:r>
            <a:r>
              <a:rPr lang="ru-RU" sz="1600" b="1" dirty="0" smtClean="0"/>
              <a:t>37,5 </a:t>
            </a:r>
            <a:r>
              <a:rPr lang="ru-RU" sz="1600" b="1" dirty="0"/>
              <a:t>тыс. т/год </a:t>
            </a: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380" y="4487731"/>
            <a:ext cx="1425946" cy="802095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58" y="4402241"/>
            <a:ext cx="1179602" cy="1179602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98" y="4402241"/>
            <a:ext cx="1595059" cy="1102834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732763" y="5305088"/>
            <a:ext cx="641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США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119634" y="5307309"/>
            <a:ext cx="1817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Великобритания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2123550" y="5319160"/>
            <a:ext cx="641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США</a:t>
            </a:r>
            <a:endParaRPr lang="ru-RU" dirty="0"/>
          </a:p>
        </p:txBody>
      </p:sp>
      <p:pic>
        <p:nvPicPr>
          <p:cNvPr id="69" name="Picture 2" descr="https://cdn0.iconfinder.com/data/icons/arrows-192/32/arrow33-1024.png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83091">
            <a:off x="3566275" y="1016319"/>
            <a:ext cx="583187" cy="5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https://cdn0.iconfinder.com/data/icons/arrows-192/32/arrow33-1024.png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06802" y="1862759"/>
            <a:ext cx="583187" cy="5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https://cdn0.iconfinder.com/data/icons/arrows-192/32/arrow33-1024.png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83091">
            <a:off x="7358440" y="1812193"/>
            <a:ext cx="583187" cy="5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121447" y="3990164"/>
            <a:ext cx="4402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НА РЫНКЕ </a:t>
            </a:r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РОССИИ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010912"/>
            <a:ext cx="1341281" cy="84190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20340" y="6515728"/>
            <a:ext cx="581343" cy="31973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5740400"/>
            <a:ext cx="762066" cy="419136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273862" y="5858444"/>
            <a:ext cx="8603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В связи с уходом из России иностранных компаний возникла потребность в производстве</a:t>
            </a:r>
            <a:r>
              <a:rPr lang="en-US" sz="1600" b="1" dirty="0" smtClean="0"/>
              <a:t> </a:t>
            </a:r>
            <a:r>
              <a:rPr lang="ru-RU" sz="1600" b="1" dirty="0" smtClean="0"/>
              <a:t>отечественных буровых растворов и смазочно-охлаждающих жидкостей (далее – СОЖ).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3484" y="3981653"/>
            <a:ext cx="1690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НЕДОСТУПНЫ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84596" y="3720272"/>
            <a:ext cx="8558402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655281" y="602418"/>
            <a:ext cx="55500" cy="3100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7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27291" y="0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422" y="4622754"/>
            <a:ext cx="2057578" cy="2235246"/>
          </a:xfrm>
          <a:prstGeom prst="rect">
            <a:avLst/>
          </a:prstGeom>
        </p:spPr>
      </p:pic>
      <p:sp>
        <p:nvSpPr>
          <p:cNvPr id="15" name="Пятиугольник 14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762791" y="6306721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3</a:t>
            </a:r>
            <a:endParaRPr lang="ru-RU" sz="2400" b="1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034426" y="2659624"/>
            <a:ext cx="4028440" cy="3557483"/>
          </a:xfrm>
          <a:prstGeom prst="roundRect">
            <a:avLst>
              <a:gd name="adj" fmla="val 32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49782"/>
              </p:ext>
            </p:extLst>
          </p:nvPr>
        </p:nvGraphicFramePr>
        <p:xfrm>
          <a:off x="8093598" y="3002669"/>
          <a:ext cx="3908851" cy="31095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8040">
                  <a:extLst>
                    <a:ext uri="{9D8B030D-6E8A-4147-A177-3AD203B41FA5}">
                      <a16:colId xmlns:a16="http://schemas.microsoft.com/office/drawing/2014/main" val="2823402159"/>
                    </a:ext>
                  </a:extLst>
                </a:gridCol>
                <a:gridCol w="974682">
                  <a:extLst>
                    <a:ext uri="{9D8B030D-6E8A-4147-A177-3AD203B41FA5}">
                      <a16:colId xmlns:a16="http://schemas.microsoft.com/office/drawing/2014/main" val="1437606117"/>
                    </a:ext>
                  </a:extLst>
                </a:gridCol>
                <a:gridCol w="836129">
                  <a:extLst>
                    <a:ext uri="{9D8B030D-6E8A-4147-A177-3AD203B41FA5}">
                      <a16:colId xmlns:a16="http://schemas.microsoft.com/office/drawing/2014/main" val="2448836559"/>
                    </a:ext>
                  </a:extLst>
                </a:gridCol>
              </a:tblGrid>
              <a:tr h="299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ПОКАЗАТЕЛЬ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НОРМА </a:t>
                      </a:r>
                      <a:b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ОК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РУСАЛ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ДФ ТАНЕКО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353191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Плотность при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20 </a:t>
                      </a:r>
                      <a:r>
                        <a:rPr lang="ru-RU" sz="1100" baseline="30000" dirty="0" err="1" smtClean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, г/см</a:t>
                      </a:r>
                      <a:r>
                        <a:rPr lang="ru-RU" sz="11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0,75 - 0,82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0,7837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476374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Кинематическая вязкость при  40°С, мм</a:t>
                      </a:r>
                      <a:r>
                        <a:rPr lang="ru-RU" sz="11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/с, (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сСт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)	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1,6 - 2,0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1,873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286459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Фракционный состав: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Т начала кипения, </a:t>
                      </a:r>
                      <a:r>
                        <a:rPr lang="ru-RU" sz="1100" baseline="30000" dirty="0" err="1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, не менее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Т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выкипания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50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%, </a:t>
                      </a:r>
                      <a:r>
                        <a:rPr lang="ru-RU" sz="1100" baseline="30000" dirty="0" err="1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Т конца кипения, </a:t>
                      </a:r>
                      <a:r>
                        <a:rPr lang="ru-RU" sz="1100" baseline="30000" dirty="0" err="1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, не более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210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222 - 239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218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232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252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553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Температура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вспышки, </a:t>
                      </a:r>
                      <a:r>
                        <a:rPr lang="ru-RU" sz="1100" baseline="30000" dirty="0" err="1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endParaRPr lang="en-US" sz="1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не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менее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91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846961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Массовая доля серы,</a:t>
                      </a:r>
                      <a:r>
                        <a:rPr lang="ru-RU" sz="1100" baseline="30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ppm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110322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Содержание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ароматических углеводородов, %, не более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отсутствие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436556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Массовая доля воды, </a:t>
                      </a:r>
                      <a:endParaRPr lang="ru-RU" sz="1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%,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не более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0,01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отсутствие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417947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444205" y="2666591"/>
            <a:ext cx="34295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СМАЗОЧНО-ОХЛАЖДАЮЩАЯ ЖИДКОСТЬ</a:t>
            </a:r>
            <a:endParaRPr lang="ru-RU" sz="14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449" y="504887"/>
            <a:ext cx="4379551" cy="2017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1" y="1786960"/>
            <a:ext cx="7965751" cy="50957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5175" y="6398519"/>
            <a:ext cx="864300" cy="278067"/>
          </a:xfrm>
          <a:prstGeom prst="rect">
            <a:avLst/>
          </a:prstGeom>
        </p:spPr>
      </p:pic>
      <p:sp>
        <p:nvSpPr>
          <p:cNvPr id="32" name="Шеврон 31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ПРОЕКТНОЕ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РЕШЕНИЕ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3" name="Шеврон 32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Шеврон 33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Шеврон 34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2443" y="4592228"/>
            <a:ext cx="690400" cy="119597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7503594" y="4584475"/>
            <a:ext cx="514551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6794003" y="4792980"/>
            <a:ext cx="514551" cy="249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051278" y="4462270"/>
            <a:ext cx="646605" cy="116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5661" y="4423266"/>
            <a:ext cx="568799" cy="16224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8382" y="2838981"/>
            <a:ext cx="3466229" cy="412226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3260126" y="2632778"/>
            <a:ext cx="514551" cy="206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237633" y="2666591"/>
            <a:ext cx="2356747" cy="249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2784706" y="2747814"/>
            <a:ext cx="236839" cy="249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1003" y="3026846"/>
            <a:ext cx="118514" cy="76930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4583576" y="2983722"/>
            <a:ext cx="1847704" cy="249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63060" y="2818391"/>
            <a:ext cx="1588516" cy="195510"/>
          </a:xfrm>
          <a:prstGeom prst="rect">
            <a:avLst/>
          </a:prstGeom>
        </p:spPr>
      </p:pic>
      <p:sp>
        <p:nvSpPr>
          <p:cNvPr id="56" name="Скругленный прямоугольник 55"/>
          <p:cNvSpPr/>
          <p:nvPr/>
        </p:nvSpPr>
        <p:spPr>
          <a:xfrm>
            <a:off x="3336703" y="556043"/>
            <a:ext cx="4469303" cy="2215362"/>
          </a:xfrm>
          <a:prstGeom prst="roundRect">
            <a:avLst>
              <a:gd name="adj" fmla="val 37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7" name="Таблица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770413"/>
              </p:ext>
            </p:extLst>
          </p:nvPr>
        </p:nvGraphicFramePr>
        <p:xfrm>
          <a:off x="3423988" y="927862"/>
          <a:ext cx="4303015" cy="17871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6246">
                  <a:extLst>
                    <a:ext uri="{9D8B030D-6E8A-4147-A177-3AD203B41FA5}">
                      <a16:colId xmlns:a16="http://schemas.microsoft.com/office/drawing/2014/main" val="1791090886"/>
                    </a:ext>
                  </a:extLst>
                </a:gridCol>
                <a:gridCol w="1094705">
                  <a:extLst>
                    <a:ext uri="{9D8B030D-6E8A-4147-A177-3AD203B41FA5}">
                      <a16:colId xmlns:a16="http://schemas.microsoft.com/office/drawing/2014/main" val="4168635460"/>
                    </a:ext>
                  </a:extLst>
                </a:gridCol>
                <a:gridCol w="992064">
                  <a:extLst>
                    <a:ext uri="{9D8B030D-6E8A-4147-A177-3AD203B41FA5}">
                      <a16:colId xmlns:a16="http://schemas.microsoft.com/office/drawing/2014/main" val="2987155110"/>
                    </a:ext>
                  </a:extLst>
                </a:gridCol>
              </a:tblGrid>
              <a:tr h="2035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НОРМА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ДТ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МК-1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021512"/>
                  </a:ext>
                </a:extLst>
              </a:tr>
              <a:tr h="203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Т начала кип.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°С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не ниже 190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437780"/>
                  </a:ext>
                </a:extLst>
              </a:tr>
              <a:tr h="101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вспышки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, °С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н/н 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2061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Содержание ароматических углеводородов, %, не более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552734"/>
                  </a:ext>
                </a:extLst>
              </a:tr>
              <a:tr h="407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Т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застывания,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°С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не выше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минус 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-70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591962"/>
                  </a:ext>
                </a:extLst>
              </a:tr>
              <a:tr h="206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Плотность при 15°С, кг/м³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не ниже 750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800,5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917266"/>
                  </a:ext>
                </a:extLst>
              </a:tr>
              <a:tr h="228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Вязк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. кинем. при 40°С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,мм²/с</a:t>
                      </a:r>
                      <a:endParaRPr lang="ru-RU" sz="1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,2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2,4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898925"/>
                  </a:ext>
                </a:extLst>
              </a:tr>
            </a:tbl>
          </a:graphicData>
        </a:graphic>
      </p:graphicFrame>
      <p:sp>
        <p:nvSpPr>
          <p:cNvPr id="58" name="Овал 57"/>
          <p:cNvSpPr/>
          <p:nvPr/>
        </p:nvSpPr>
        <p:spPr>
          <a:xfrm>
            <a:off x="3459519" y="587698"/>
            <a:ext cx="315158" cy="29213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486293" y="531566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02316" y="582351"/>
            <a:ext cx="1669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БУРОВОЙ РАСТВОР</a:t>
            </a:r>
            <a:endParaRPr lang="ru-RU" sz="1400" b="1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1108666" y="716184"/>
            <a:ext cx="207603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100" b="1" dirty="0" smtClean="0"/>
              <a:t>* Отклонение допускается для МКБР</a:t>
            </a:r>
            <a:r>
              <a:rPr lang="en-US" sz="1100" b="1" dirty="0" smtClean="0"/>
              <a:t>,</a:t>
            </a:r>
            <a:r>
              <a:rPr lang="ru-RU" sz="1100" b="1" dirty="0" smtClean="0"/>
              <a:t> будет скорректирована в 2025 году</a:t>
            </a:r>
            <a:endParaRPr lang="ru-RU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108666" y="716184"/>
            <a:ext cx="2080819" cy="63502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1797" y="3132231"/>
            <a:ext cx="1054099" cy="146773"/>
          </a:xfrm>
          <a:prstGeom prst="rect">
            <a:avLst/>
          </a:prstGeom>
        </p:spPr>
      </p:pic>
      <p:sp>
        <p:nvSpPr>
          <p:cNvPr id="60" name="Овал 59"/>
          <p:cNvSpPr/>
          <p:nvPr/>
        </p:nvSpPr>
        <p:spPr>
          <a:xfrm>
            <a:off x="8123007" y="2684631"/>
            <a:ext cx="315158" cy="29213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8111309" y="2628499"/>
            <a:ext cx="338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52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743440" y="5142249"/>
            <a:ext cx="2448560" cy="1717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585165" y="0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5775599" y="3088433"/>
            <a:ext cx="1626681" cy="36286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b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712227" y="1030698"/>
            <a:ext cx="1034098" cy="8059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36000"/>
            <a:endParaRPr lang="ru-RU" sz="1400" dirty="0" smtClean="0">
              <a:solidFill>
                <a:schemeClr val="tx1"/>
              </a:solidFill>
            </a:endParaRPr>
          </a:p>
          <a:p>
            <a:pPr marL="36000"/>
            <a:endParaRPr lang="ru-RU" sz="1400" dirty="0">
              <a:solidFill>
                <a:schemeClr val="tx1"/>
              </a:solidFill>
            </a:endParaRPr>
          </a:p>
          <a:p>
            <a:pPr marL="36000"/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750676" y="1614649"/>
            <a:ext cx="1538058" cy="34648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36000"/>
            <a:endParaRPr lang="en-US" sz="1400" dirty="0" smtClean="0">
              <a:solidFill>
                <a:schemeClr val="tx1"/>
              </a:solidFill>
            </a:endParaRPr>
          </a:p>
          <a:p>
            <a:pPr marL="36000"/>
            <a:endParaRPr lang="en-US" sz="1400" dirty="0">
              <a:solidFill>
                <a:schemeClr val="tx1"/>
              </a:solidFill>
            </a:endParaRPr>
          </a:p>
          <a:p>
            <a:pPr marL="36000"/>
            <a:endParaRPr lang="en-US" sz="1400" dirty="0">
              <a:solidFill>
                <a:schemeClr val="tx1"/>
              </a:solidFill>
            </a:endParaRPr>
          </a:p>
          <a:p>
            <a:pPr marL="36000"/>
            <a:endParaRPr lang="en-US" sz="1400" dirty="0" smtClean="0">
              <a:solidFill>
                <a:schemeClr val="tx1"/>
              </a:solidFill>
            </a:endParaRPr>
          </a:p>
          <a:p>
            <a:pPr marL="36000"/>
            <a:endParaRPr lang="en-US" sz="1400" dirty="0">
              <a:solidFill>
                <a:schemeClr val="tx1"/>
              </a:solidFill>
            </a:endParaRPr>
          </a:p>
          <a:p>
            <a:pPr marL="36000"/>
            <a:endParaRPr lang="en-US" sz="1400" dirty="0" smtClean="0">
              <a:solidFill>
                <a:schemeClr val="tx1"/>
              </a:solidFill>
            </a:endParaRPr>
          </a:p>
          <a:p>
            <a:pPr marL="36000"/>
            <a:endParaRPr lang="en-US" sz="1400" dirty="0">
              <a:solidFill>
                <a:schemeClr val="tx1"/>
              </a:solidFill>
            </a:endParaRPr>
          </a:p>
          <a:p>
            <a:pPr marL="36000"/>
            <a:endParaRPr lang="en-US" sz="1400" dirty="0" smtClean="0">
              <a:solidFill>
                <a:schemeClr val="tx1"/>
              </a:solidFill>
            </a:endParaRPr>
          </a:p>
          <a:p>
            <a:pPr marL="36000"/>
            <a:endParaRPr lang="en-US" sz="1400" dirty="0">
              <a:solidFill>
                <a:schemeClr val="tx1"/>
              </a:solidFill>
            </a:endParaRPr>
          </a:p>
          <a:p>
            <a:pPr marL="36000"/>
            <a:endParaRPr lang="en-US" sz="1400" dirty="0" smtClean="0">
              <a:solidFill>
                <a:schemeClr val="tx1"/>
              </a:solidFill>
            </a:endParaRPr>
          </a:p>
          <a:p>
            <a:pPr marL="36000"/>
            <a:endParaRPr lang="ru-RU" sz="1400" dirty="0" smtClean="0">
              <a:solidFill>
                <a:schemeClr val="tx1"/>
              </a:solidFill>
            </a:endParaRPr>
          </a:p>
          <a:p>
            <a:pPr marL="36000"/>
            <a:endParaRPr lang="ru-RU" sz="1400" dirty="0">
              <a:solidFill>
                <a:schemeClr val="tx1"/>
              </a:solidFill>
            </a:endParaRPr>
          </a:p>
          <a:p>
            <a:pPr marL="36000"/>
            <a:endParaRPr lang="ru-RU" sz="1400" dirty="0" smtClean="0">
              <a:solidFill>
                <a:schemeClr val="tx1"/>
              </a:solidFill>
            </a:endParaRPr>
          </a:p>
          <a:p>
            <a:pPr marL="36000"/>
            <a:endParaRPr lang="ru-RU" sz="1400" dirty="0" smtClean="0">
              <a:solidFill>
                <a:schemeClr val="tx1"/>
              </a:solidFill>
            </a:endParaRPr>
          </a:p>
          <a:p>
            <a:pPr marL="36000"/>
            <a:endParaRPr lang="ru-RU" sz="1400" dirty="0" smtClean="0">
              <a:solidFill>
                <a:schemeClr val="tx1"/>
              </a:solidFill>
            </a:endParaRPr>
          </a:p>
          <a:p>
            <a:pPr marL="36000"/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687249" y="1412796"/>
            <a:ext cx="1181269" cy="232179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b"/>
          <a:lstStyle/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Колонна 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r>
              <a:rPr lang="ru-RU" sz="1200" dirty="0" err="1" smtClean="0">
                <a:solidFill>
                  <a:schemeClr val="tx1"/>
                </a:solidFill>
              </a:rPr>
              <a:t>отпарки</a:t>
            </a:r>
            <a:r>
              <a:rPr lang="ru-RU" sz="1200" dirty="0" smtClean="0">
                <a:solidFill>
                  <a:schemeClr val="tx1"/>
                </a:solidFill>
              </a:rPr>
              <a:t> л/</a:t>
            </a:r>
            <a:r>
              <a:rPr lang="ru-RU" sz="1200" dirty="0" err="1" smtClean="0">
                <a:solidFill>
                  <a:schemeClr val="tx1"/>
                </a:solidFill>
              </a:rPr>
              <a:t>ув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745946" y="1531150"/>
            <a:ext cx="2414065" cy="343471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b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8454905" y="808613"/>
            <a:ext cx="18149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Нестабильная нафта</a:t>
            </a:r>
            <a:endParaRPr lang="ru-RU" sz="1400" spc="-20" dirty="0">
              <a:cs typeface="Gotham Pro" panose="02000503040000020004" pitchFamily="2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6350721" y="1117085"/>
            <a:ext cx="1952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Керосиновая фракция</a:t>
            </a:r>
            <a:endParaRPr lang="ru-RU" sz="1400" spc="-20" dirty="0">
              <a:cs typeface="Gotham Pro" panose="02000503040000020004" pitchFamily="2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902710" y="2143701"/>
            <a:ext cx="2402351" cy="536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Вакуумная </a:t>
            </a:r>
          </a:p>
          <a:p>
            <a:pPr marL="12700" algn="r">
              <a:spcBef>
                <a:spcPts val="114"/>
              </a:spcBef>
              <a:defRPr/>
            </a:pPr>
            <a:r>
              <a:rPr lang="ru-RU" sz="1400" spc="-20" dirty="0" err="1" smtClean="0">
                <a:cs typeface="Gotham Pro" panose="02000503040000020004" pitchFamily="2" charset="0"/>
              </a:rPr>
              <a:t>диз</a:t>
            </a:r>
            <a:r>
              <a:rPr lang="ru-RU" sz="1400" spc="-20" dirty="0" smtClean="0">
                <a:cs typeface="Gotham Pro" panose="02000503040000020004" pitchFamily="2" charset="0"/>
              </a:rPr>
              <a:t>. фракция</a:t>
            </a:r>
            <a:endParaRPr lang="ru-RU" sz="1400" spc="-20" dirty="0">
              <a:cs typeface="Gotham Pro" panose="02000503040000020004" pitchFamily="2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600422" y="2792646"/>
            <a:ext cx="1814910" cy="536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Легкое базовое </a:t>
            </a:r>
          </a:p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масло 2 </a:t>
            </a:r>
            <a:r>
              <a:rPr lang="ru-RU" sz="1400" spc="-20" dirty="0" err="1" smtClean="0">
                <a:cs typeface="Gotham Pro" panose="02000503040000020004" pitchFamily="2" charset="0"/>
              </a:rPr>
              <a:t>сСт</a:t>
            </a:r>
            <a:endParaRPr lang="ru-RU" sz="1400" spc="-20" dirty="0">
              <a:cs typeface="Gotham Pro" panose="02000503040000020004" pitchFamily="2" charset="0"/>
            </a:endParaRPr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 flipH="1">
            <a:off x="5283405" y="3071226"/>
            <a:ext cx="2936865" cy="3174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>
            <a:stCxn id="92" idx="3"/>
          </p:cNvCxnSpPr>
          <p:nvPr/>
        </p:nvCxnSpPr>
        <p:spPr>
          <a:xfrm flipH="1">
            <a:off x="5465830" y="2411723"/>
            <a:ext cx="2839231" cy="4325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H="1">
            <a:off x="4427149" y="765148"/>
            <a:ext cx="5849691" cy="0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flipH="1">
            <a:off x="4569650" y="1081023"/>
            <a:ext cx="5707190" cy="10745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flipH="1">
            <a:off x="1571255" y="4779411"/>
            <a:ext cx="1457201" cy="6584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Прямоугольник 98"/>
          <p:cNvSpPr/>
          <p:nvPr/>
        </p:nvSpPr>
        <p:spPr>
          <a:xfrm>
            <a:off x="3006461" y="2936718"/>
            <a:ext cx="642937" cy="226769"/>
          </a:xfrm>
          <a:prstGeom prst="rect">
            <a:avLst/>
          </a:prstGeom>
          <a:solidFill>
            <a:srgbClr val="C5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0" name="Прямоугольник 99"/>
          <p:cNvSpPr/>
          <p:nvPr/>
        </p:nvSpPr>
        <p:spPr>
          <a:xfrm>
            <a:off x="2504732" y="3788880"/>
            <a:ext cx="1442705" cy="7994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Блок сепарации продуктов реакции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3007505" y="4577432"/>
            <a:ext cx="1" cy="201979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Рисунок 104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09159" y="2111700"/>
            <a:ext cx="504965" cy="2227643"/>
          </a:xfrm>
          <a:prstGeom prst="rect">
            <a:avLst/>
          </a:prstGeom>
        </p:spPr>
      </p:pic>
      <p:sp>
        <p:nvSpPr>
          <p:cNvPr id="106" name="Прямоугольник 105"/>
          <p:cNvSpPr/>
          <p:nvPr/>
        </p:nvSpPr>
        <p:spPr>
          <a:xfrm>
            <a:off x="4135705" y="5669141"/>
            <a:ext cx="1444832" cy="83772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36000"/>
            <a:endParaRPr lang="ru-RU" sz="1400" dirty="0" smtClean="0">
              <a:solidFill>
                <a:schemeClr val="tx1"/>
              </a:solidFill>
            </a:endParaRPr>
          </a:p>
          <a:p>
            <a:pPr marL="36000"/>
            <a:endParaRPr lang="ru-RU" sz="1400" dirty="0">
              <a:solidFill>
                <a:schemeClr val="tx1"/>
              </a:solidFill>
            </a:endParaRPr>
          </a:p>
          <a:p>
            <a:pPr marL="36000"/>
            <a:endParaRPr lang="ru-RU" sz="1400" dirty="0" smtClean="0">
              <a:solidFill>
                <a:schemeClr val="tx1"/>
              </a:solidFill>
            </a:endParaRPr>
          </a:p>
          <a:p>
            <a:pPr marL="36000"/>
            <a:r>
              <a:rPr lang="ru-RU" sz="1400" b="1" dirty="0" smtClean="0">
                <a:solidFill>
                  <a:schemeClr val="tx1"/>
                </a:solidFill>
              </a:rPr>
              <a:t>Блок </a:t>
            </a:r>
            <a:r>
              <a:rPr lang="ru-RU" sz="1400" b="1" dirty="0">
                <a:solidFill>
                  <a:schemeClr val="tx1"/>
                </a:solidFill>
              </a:rPr>
              <a:t>печей</a:t>
            </a:r>
          </a:p>
        </p:txBody>
      </p:sp>
      <p:pic>
        <p:nvPicPr>
          <p:cNvPr id="107" name="Рисунок 106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65778" y="5707004"/>
            <a:ext cx="400050" cy="762000"/>
          </a:xfrm>
          <a:prstGeom prst="rect">
            <a:avLst/>
          </a:prstGeom>
        </p:spPr>
      </p:pic>
      <p:cxnSp>
        <p:nvCxnSpPr>
          <p:cNvPr id="108" name="Прямая соединительная линия 107"/>
          <p:cNvCxnSpPr/>
          <p:nvPr/>
        </p:nvCxnSpPr>
        <p:spPr>
          <a:xfrm flipH="1">
            <a:off x="6317803" y="6443761"/>
            <a:ext cx="1987258" cy="0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H="1">
            <a:off x="1546612" y="4339343"/>
            <a:ext cx="7706" cy="445914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Прямоугольник 109"/>
          <p:cNvSpPr/>
          <p:nvPr/>
        </p:nvSpPr>
        <p:spPr>
          <a:xfrm>
            <a:off x="801222" y="1614649"/>
            <a:ext cx="1394305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114"/>
              </a:spcBef>
              <a:defRPr/>
            </a:pPr>
            <a:r>
              <a:rPr lang="ru-RU" sz="1200" spc="-20" dirty="0" err="1" smtClean="0">
                <a:cs typeface="Gotham Pro" panose="02000503040000020004" pitchFamily="2" charset="0"/>
              </a:rPr>
              <a:t>Т</a:t>
            </a:r>
            <a:r>
              <a:rPr lang="ru-RU" sz="1200" spc="-20" baseline="-25000" dirty="0" err="1" smtClean="0">
                <a:cs typeface="Gotham Pro" panose="02000503040000020004" pitchFamily="2" charset="0"/>
              </a:rPr>
              <a:t>раб</a:t>
            </a:r>
            <a:r>
              <a:rPr lang="ru-RU" sz="1200" spc="-20" baseline="-25000" dirty="0" smtClean="0">
                <a:cs typeface="Gotham Pro" panose="02000503040000020004" pitchFamily="2" charset="0"/>
              </a:rPr>
              <a:t>.</a:t>
            </a:r>
            <a:r>
              <a:rPr lang="ru-RU" sz="1200" spc="-20" dirty="0" smtClean="0">
                <a:cs typeface="Gotham Pro" panose="02000503040000020004" pitchFamily="2" charset="0"/>
              </a:rPr>
              <a:t>- 200-380 </a:t>
            </a:r>
            <a:r>
              <a:rPr lang="ru-RU" sz="1200" spc="-20" baseline="30000" dirty="0" err="1" smtClean="0">
                <a:cs typeface="Gotham Pro" panose="02000503040000020004" pitchFamily="2" charset="0"/>
              </a:rPr>
              <a:t>о</a:t>
            </a:r>
            <a:r>
              <a:rPr lang="ru-RU" sz="1200" spc="-20" dirty="0" err="1" smtClean="0">
                <a:cs typeface="Gotham Pro" panose="02000503040000020004" pitchFamily="2" charset="0"/>
              </a:rPr>
              <a:t>С</a:t>
            </a:r>
            <a:r>
              <a:rPr lang="ru-RU" sz="1200" spc="-20" dirty="0" smtClean="0">
                <a:cs typeface="Gotham Pro" panose="02000503040000020004" pitchFamily="2" charset="0"/>
              </a:rPr>
              <a:t>,</a:t>
            </a:r>
          </a:p>
          <a:p>
            <a:pPr marL="12700" algn="ctr">
              <a:spcBef>
                <a:spcPts val="114"/>
              </a:spcBef>
              <a:defRPr/>
            </a:pPr>
            <a:r>
              <a:rPr lang="ru-RU" sz="1200" spc="-20" dirty="0" err="1" smtClean="0">
                <a:cs typeface="Gotham Pro" panose="02000503040000020004" pitchFamily="2" charset="0"/>
              </a:rPr>
              <a:t>Р</a:t>
            </a:r>
            <a:r>
              <a:rPr lang="ru-RU" sz="1200" spc="-20" baseline="-25000" dirty="0" err="1" smtClean="0">
                <a:cs typeface="Gotham Pro" panose="02000503040000020004" pitchFamily="2" charset="0"/>
              </a:rPr>
              <a:t>раб</a:t>
            </a:r>
            <a:r>
              <a:rPr lang="ru-RU" sz="1200" spc="-20" baseline="-25000" dirty="0" smtClean="0">
                <a:cs typeface="Gotham Pro" panose="02000503040000020004" pitchFamily="2" charset="0"/>
              </a:rPr>
              <a:t>.</a:t>
            </a:r>
            <a:r>
              <a:rPr lang="ru-RU" sz="1200" spc="-20" dirty="0" smtClean="0">
                <a:cs typeface="Gotham Pro" panose="02000503040000020004" pitchFamily="2" charset="0"/>
              </a:rPr>
              <a:t> – 17,5 МПа</a:t>
            </a:r>
            <a:endParaRPr lang="ru-RU" sz="1200" spc="-20" dirty="0">
              <a:cs typeface="Gotham Pro" panose="02000503040000020004" pitchFamily="2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5939971" y="6248220"/>
            <a:ext cx="1590926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14"/>
              </a:spcBef>
              <a:defRPr/>
            </a:pPr>
            <a:r>
              <a:rPr lang="ru-RU" sz="1200" spc="-20" dirty="0" err="1" smtClean="0">
                <a:cs typeface="Gotham Pro" panose="02000503040000020004" pitchFamily="2" charset="0"/>
              </a:rPr>
              <a:t>Т</a:t>
            </a:r>
            <a:r>
              <a:rPr lang="ru-RU" sz="1200" spc="-20" baseline="-25000" dirty="0" err="1" smtClean="0">
                <a:cs typeface="Gotham Pro" panose="02000503040000020004" pitchFamily="2" charset="0"/>
              </a:rPr>
              <a:t>верх</a:t>
            </a:r>
            <a:r>
              <a:rPr lang="ru-RU" sz="1200" spc="-20" baseline="-25000" dirty="0" smtClean="0">
                <a:cs typeface="Gotham Pro" panose="02000503040000020004" pitchFamily="2" charset="0"/>
              </a:rPr>
              <a:t>.</a:t>
            </a:r>
            <a:r>
              <a:rPr lang="ru-RU" sz="1200" spc="-20" dirty="0" smtClean="0">
                <a:cs typeface="Gotham Pro" panose="02000503040000020004" pitchFamily="2" charset="0"/>
              </a:rPr>
              <a:t>- 125-135 </a:t>
            </a:r>
            <a:r>
              <a:rPr lang="ru-RU" sz="1200" spc="-20" baseline="30000" dirty="0" err="1" smtClean="0">
                <a:cs typeface="Gotham Pro" panose="02000503040000020004" pitchFamily="2" charset="0"/>
              </a:rPr>
              <a:t>о</a:t>
            </a:r>
            <a:r>
              <a:rPr lang="ru-RU" sz="1200" spc="-20" dirty="0" err="1" smtClean="0">
                <a:cs typeface="Gotham Pro" panose="02000503040000020004" pitchFamily="2" charset="0"/>
              </a:rPr>
              <a:t>С</a:t>
            </a:r>
            <a:r>
              <a:rPr lang="ru-RU" sz="1200" spc="-20" dirty="0" smtClean="0">
                <a:cs typeface="Gotham Pro" panose="02000503040000020004" pitchFamily="2" charset="0"/>
              </a:rPr>
              <a:t>,</a:t>
            </a:r>
          </a:p>
          <a:p>
            <a:pPr marL="12700">
              <a:spcBef>
                <a:spcPts val="114"/>
              </a:spcBef>
              <a:defRPr/>
            </a:pPr>
            <a:r>
              <a:rPr lang="ru-RU" sz="1200" spc="-20" dirty="0" err="1" smtClean="0">
                <a:cs typeface="Gotham Pro" panose="02000503040000020004" pitchFamily="2" charset="0"/>
              </a:rPr>
              <a:t>Р</a:t>
            </a:r>
            <a:r>
              <a:rPr lang="ru-RU" sz="1200" spc="-20" baseline="-25000" dirty="0" err="1" smtClean="0">
                <a:cs typeface="Gotham Pro" panose="02000503040000020004" pitchFamily="2" charset="0"/>
              </a:rPr>
              <a:t>верх</a:t>
            </a:r>
            <a:r>
              <a:rPr lang="ru-RU" sz="1200" spc="-20" baseline="-25000" dirty="0" smtClean="0">
                <a:cs typeface="Gotham Pro" panose="02000503040000020004" pitchFamily="2" charset="0"/>
              </a:rPr>
              <a:t>.</a:t>
            </a:r>
            <a:r>
              <a:rPr lang="ru-RU" sz="1200" spc="-20" dirty="0" smtClean="0">
                <a:cs typeface="Gotham Pro" panose="02000503040000020004" pitchFamily="2" charset="0"/>
              </a:rPr>
              <a:t> - 0,095 МПа</a:t>
            </a:r>
            <a:endParaRPr lang="ru-RU" sz="1200" spc="-20" dirty="0">
              <a:cs typeface="Gotham Pro" panose="02000503040000020004" pitchFamily="2" charset="0"/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5615955" y="3040792"/>
            <a:ext cx="1394305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114"/>
              </a:spcBef>
              <a:defRPr/>
            </a:pPr>
            <a:r>
              <a:rPr lang="ru-RU" sz="1200" spc="-20" dirty="0" err="1" smtClean="0">
                <a:cs typeface="Gotham Pro" panose="02000503040000020004" pitchFamily="2" charset="0"/>
              </a:rPr>
              <a:t>Т</a:t>
            </a:r>
            <a:r>
              <a:rPr lang="ru-RU" sz="1200" spc="-20" baseline="-25000" dirty="0" err="1" smtClean="0">
                <a:cs typeface="Gotham Pro" panose="02000503040000020004" pitchFamily="2" charset="0"/>
              </a:rPr>
              <a:t>верх</a:t>
            </a:r>
            <a:r>
              <a:rPr lang="ru-RU" sz="1200" spc="-20" baseline="-25000" dirty="0" smtClean="0">
                <a:cs typeface="Gotham Pro" panose="02000503040000020004" pitchFamily="2" charset="0"/>
              </a:rPr>
              <a:t>.</a:t>
            </a:r>
            <a:r>
              <a:rPr lang="ru-RU" sz="1200" spc="-20" dirty="0" smtClean="0">
                <a:cs typeface="Gotham Pro" panose="02000503040000020004" pitchFamily="2" charset="0"/>
              </a:rPr>
              <a:t>- 340 </a:t>
            </a:r>
            <a:r>
              <a:rPr lang="ru-RU" sz="1200" spc="-20" baseline="30000" dirty="0" err="1" smtClean="0">
                <a:cs typeface="Gotham Pro" panose="02000503040000020004" pitchFamily="2" charset="0"/>
              </a:rPr>
              <a:t>о</a:t>
            </a:r>
            <a:r>
              <a:rPr lang="ru-RU" sz="1200" spc="-20" dirty="0" err="1" smtClean="0">
                <a:cs typeface="Gotham Pro" panose="02000503040000020004" pitchFamily="2" charset="0"/>
              </a:rPr>
              <a:t>С</a:t>
            </a:r>
            <a:r>
              <a:rPr lang="ru-RU" sz="1200" spc="-20" dirty="0" smtClean="0">
                <a:cs typeface="Gotham Pro" panose="02000503040000020004" pitchFamily="2" charset="0"/>
              </a:rPr>
              <a:t>,</a:t>
            </a:r>
          </a:p>
          <a:p>
            <a:pPr marL="12700" algn="ctr">
              <a:spcBef>
                <a:spcPts val="114"/>
              </a:spcBef>
              <a:defRPr/>
            </a:pPr>
            <a:r>
              <a:rPr lang="ru-RU" sz="1200" spc="-20" dirty="0" err="1" smtClean="0">
                <a:cs typeface="Gotham Pro" panose="02000503040000020004" pitchFamily="2" charset="0"/>
              </a:rPr>
              <a:t>Р</a:t>
            </a:r>
            <a:r>
              <a:rPr lang="ru-RU" sz="1200" spc="-20" baseline="-25000" dirty="0" err="1" smtClean="0">
                <a:cs typeface="Gotham Pro" panose="02000503040000020004" pitchFamily="2" charset="0"/>
              </a:rPr>
              <a:t>верх</a:t>
            </a:r>
            <a:r>
              <a:rPr lang="ru-RU" sz="1200" spc="-20" baseline="-25000" dirty="0" smtClean="0">
                <a:cs typeface="Gotham Pro" panose="02000503040000020004" pitchFamily="2" charset="0"/>
              </a:rPr>
              <a:t>.</a:t>
            </a:r>
            <a:r>
              <a:rPr lang="ru-RU" sz="1200" spc="-20" dirty="0" smtClean="0">
                <a:cs typeface="Gotham Pro" panose="02000503040000020004" pitchFamily="2" charset="0"/>
              </a:rPr>
              <a:t> - 0,197 МПа</a:t>
            </a:r>
            <a:endParaRPr lang="ru-RU" sz="1200" spc="-20" dirty="0">
              <a:cs typeface="Gotham Pro" panose="02000503040000020004" pitchFamily="2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5401806" y="1524543"/>
            <a:ext cx="1394305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14"/>
              </a:spcBef>
              <a:defRPr/>
            </a:pPr>
            <a:r>
              <a:rPr lang="ru-RU" sz="1200" spc="-20" dirty="0" err="1" smtClean="0">
                <a:cs typeface="Gotham Pro" panose="02000503040000020004" pitchFamily="2" charset="0"/>
              </a:rPr>
              <a:t>Т</a:t>
            </a:r>
            <a:r>
              <a:rPr lang="ru-RU" sz="1200" spc="-20" baseline="-25000" dirty="0" err="1" smtClean="0">
                <a:cs typeface="Gotham Pro" panose="02000503040000020004" pitchFamily="2" charset="0"/>
              </a:rPr>
              <a:t>верх</a:t>
            </a:r>
            <a:r>
              <a:rPr lang="ru-RU" sz="1200" spc="-20" baseline="-25000" dirty="0" smtClean="0">
                <a:cs typeface="Gotham Pro" panose="02000503040000020004" pitchFamily="2" charset="0"/>
              </a:rPr>
              <a:t>.</a:t>
            </a:r>
            <a:r>
              <a:rPr lang="ru-RU" sz="1200" spc="-20" dirty="0" smtClean="0">
                <a:cs typeface="Gotham Pro" panose="02000503040000020004" pitchFamily="2" charset="0"/>
              </a:rPr>
              <a:t>- 155 </a:t>
            </a:r>
            <a:r>
              <a:rPr lang="ru-RU" sz="1200" spc="-20" baseline="30000" dirty="0" err="1" smtClean="0">
                <a:cs typeface="Gotham Pro" panose="02000503040000020004" pitchFamily="2" charset="0"/>
              </a:rPr>
              <a:t>о</a:t>
            </a:r>
            <a:r>
              <a:rPr lang="ru-RU" sz="1200" spc="-20" dirty="0" err="1" smtClean="0">
                <a:cs typeface="Gotham Pro" panose="02000503040000020004" pitchFamily="2" charset="0"/>
              </a:rPr>
              <a:t>С</a:t>
            </a:r>
            <a:r>
              <a:rPr lang="ru-RU" sz="1200" spc="-20" dirty="0" smtClean="0">
                <a:cs typeface="Gotham Pro" panose="02000503040000020004" pitchFamily="2" charset="0"/>
              </a:rPr>
              <a:t>,</a:t>
            </a:r>
          </a:p>
          <a:p>
            <a:pPr marL="12700">
              <a:spcBef>
                <a:spcPts val="114"/>
              </a:spcBef>
              <a:defRPr/>
            </a:pPr>
            <a:r>
              <a:rPr lang="ru-RU" sz="1200" spc="-20" dirty="0" err="1" smtClean="0">
                <a:cs typeface="Gotham Pro" panose="02000503040000020004" pitchFamily="2" charset="0"/>
              </a:rPr>
              <a:t>Р</a:t>
            </a:r>
            <a:r>
              <a:rPr lang="ru-RU" sz="1200" spc="-20" baseline="-25000" dirty="0" err="1" smtClean="0">
                <a:cs typeface="Gotham Pro" panose="02000503040000020004" pitchFamily="2" charset="0"/>
              </a:rPr>
              <a:t>верх</a:t>
            </a:r>
            <a:r>
              <a:rPr lang="ru-RU" sz="1200" spc="-20" baseline="-25000" dirty="0" smtClean="0">
                <a:cs typeface="Gotham Pro" panose="02000503040000020004" pitchFamily="2" charset="0"/>
              </a:rPr>
              <a:t>.</a:t>
            </a:r>
            <a:r>
              <a:rPr lang="ru-RU" sz="1200" spc="-20" dirty="0" smtClean="0">
                <a:cs typeface="Gotham Pro" panose="02000503040000020004" pitchFamily="2" charset="0"/>
              </a:rPr>
              <a:t> - 1,25 МПа</a:t>
            </a:r>
            <a:endParaRPr lang="ru-RU" sz="1200" spc="-20" dirty="0">
              <a:cs typeface="Gotham Pro" panose="02000503040000020004" pitchFamily="2" charset="0"/>
            </a:endParaRPr>
          </a:p>
        </p:txBody>
      </p:sp>
      <p:pic>
        <p:nvPicPr>
          <p:cNvPr id="114" name="Рисунок 113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48639" y="1483004"/>
            <a:ext cx="527339" cy="1845686"/>
          </a:xfrm>
          <a:prstGeom prst="rect">
            <a:avLst/>
          </a:prstGeom>
        </p:spPr>
      </p:pic>
      <p:pic>
        <p:nvPicPr>
          <p:cNvPr id="115" name="Рисунок 114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12636" y="1835757"/>
            <a:ext cx="686843" cy="2894551"/>
          </a:xfrm>
          <a:prstGeom prst="rect">
            <a:avLst/>
          </a:prstGeom>
        </p:spPr>
      </p:pic>
      <p:pic>
        <p:nvPicPr>
          <p:cNvPr id="116" name="Рисунок 115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83026" y="3449529"/>
            <a:ext cx="686843" cy="2894551"/>
          </a:xfrm>
          <a:prstGeom prst="rect">
            <a:avLst/>
          </a:prstGeom>
        </p:spPr>
      </p:pic>
      <p:cxnSp>
        <p:nvCxnSpPr>
          <p:cNvPr id="117" name="Прямая соединительная линия 116"/>
          <p:cNvCxnSpPr/>
          <p:nvPr/>
        </p:nvCxnSpPr>
        <p:spPr>
          <a:xfrm>
            <a:off x="3321673" y="3313892"/>
            <a:ext cx="0" cy="74802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 flipV="1">
            <a:off x="3321673" y="3379732"/>
            <a:ext cx="926961" cy="8962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4395747" y="3728191"/>
            <a:ext cx="0" cy="1945881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flipH="1" flipV="1">
            <a:off x="4233358" y="3388694"/>
            <a:ext cx="6934" cy="2280448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 flipH="1">
            <a:off x="4395747" y="3728191"/>
            <a:ext cx="500204" cy="0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>
            <a:endCxn id="115" idx="2"/>
          </p:cNvCxnSpPr>
          <p:nvPr/>
        </p:nvCxnSpPr>
        <p:spPr>
          <a:xfrm flipH="1" flipV="1">
            <a:off x="5156058" y="4730308"/>
            <a:ext cx="2025" cy="938834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3301471" y="1091767"/>
            <a:ext cx="744676" cy="1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>
          <a:xfrm>
            <a:off x="3301471" y="1081023"/>
            <a:ext cx="0" cy="412181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>
            <a:off x="4427147" y="765148"/>
            <a:ext cx="0" cy="469153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Рисунок 125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60827" y="1225716"/>
            <a:ext cx="669663" cy="478266"/>
          </a:xfrm>
          <a:prstGeom prst="rect">
            <a:avLst/>
          </a:prstGeom>
        </p:spPr>
      </p:pic>
      <p:cxnSp>
        <p:nvCxnSpPr>
          <p:cNvPr id="127" name="Прямая соединительная линия 126"/>
          <p:cNvCxnSpPr/>
          <p:nvPr/>
        </p:nvCxnSpPr>
        <p:spPr>
          <a:xfrm>
            <a:off x="4046147" y="1091768"/>
            <a:ext cx="0" cy="142533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4427147" y="1520618"/>
            <a:ext cx="0" cy="142533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4421139" y="1659845"/>
            <a:ext cx="148510" cy="0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/>
          <p:nvPr/>
        </p:nvCxnSpPr>
        <p:spPr>
          <a:xfrm>
            <a:off x="4569649" y="1091767"/>
            <a:ext cx="0" cy="568078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3454818" y="2044077"/>
            <a:ext cx="1235481" cy="1244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4427450" y="1659845"/>
            <a:ext cx="0" cy="131041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3960421" y="1648353"/>
            <a:ext cx="0" cy="142533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3960421" y="1790886"/>
            <a:ext cx="466726" cy="0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4690299" y="1412796"/>
            <a:ext cx="0" cy="631281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 flipH="1">
            <a:off x="4690300" y="1412796"/>
            <a:ext cx="3682433" cy="0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3454818" y="1648353"/>
            <a:ext cx="505603" cy="0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единительная линия 137"/>
          <p:cNvCxnSpPr/>
          <p:nvPr/>
        </p:nvCxnSpPr>
        <p:spPr>
          <a:xfrm>
            <a:off x="5446117" y="5312722"/>
            <a:ext cx="0" cy="364342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 flipH="1">
            <a:off x="5446118" y="5312722"/>
            <a:ext cx="637442" cy="0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/>
          <p:nvPr/>
        </p:nvCxnSpPr>
        <p:spPr>
          <a:xfrm flipH="1">
            <a:off x="6669869" y="4678421"/>
            <a:ext cx="1635192" cy="0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H="1">
            <a:off x="6669869" y="4057956"/>
            <a:ext cx="305841" cy="0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6975710" y="3059606"/>
            <a:ext cx="0" cy="976815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Прямоугольник 142"/>
          <p:cNvSpPr/>
          <p:nvPr/>
        </p:nvSpPr>
        <p:spPr>
          <a:xfrm>
            <a:off x="6557877" y="4407288"/>
            <a:ext cx="1814910" cy="536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Сред. баз. </a:t>
            </a:r>
          </a:p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масло 4 </a:t>
            </a:r>
            <a:r>
              <a:rPr lang="ru-RU" sz="1400" spc="-20" dirty="0" err="1" smtClean="0">
                <a:cs typeface="Gotham Pro" panose="02000503040000020004" pitchFamily="2" charset="0"/>
              </a:rPr>
              <a:t>сСт</a:t>
            </a:r>
            <a:endParaRPr lang="ru-RU" sz="1400" spc="-20" dirty="0">
              <a:cs typeface="Gotham Pro" panose="02000503040000020004" pitchFamily="2" charset="0"/>
            </a:endParaRPr>
          </a:p>
        </p:txBody>
      </p:sp>
      <p:cxnSp>
        <p:nvCxnSpPr>
          <p:cNvPr id="144" name="Прямая соединительная линия 143"/>
          <p:cNvCxnSpPr/>
          <p:nvPr/>
        </p:nvCxnSpPr>
        <p:spPr>
          <a:xfrm>
            <a:off x="6317803" y="6320844"/>
            <a:ext cx="0" cy="122917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Прямоугольник 144"/>
          <p:cNvSpPr/>
          <p:nvPr/>
        </p:nvSpPr>
        <p:spPr>
          <a:xfrm>
            <a:off x="6557823" y="6175739"/>
            <a:ext cx="1814910" cy="536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Тяж</a:t>
            </a:r>
            <a:r>
              <a:rPr lang="ru-RU" sz="1400" spc="-20" dirty="0">
                <a:cs typeface="Gotham Pro" panose="02000503040000020004" pitchFamily="2" charset="0"/>
              </a:rPr>
              <a:t>. </a:t>
            </a:r>
            <a:r>
              <a:rPr lang="ru-RU" sz="1400" spc="-20" dirty="0" smtClean="0">
                <a:cs typeface="Gotham Pro" panose="02000503040000020004" pitchFamily="2" charset="0"/>
              </a:rPr>
              <a:t>баз. </a:t>
            </a:r>
          </a:p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масло 6 </a:t>
            </a:r>
            <a:r>
              <a:rPr lang="ru-RU" sz="1400" spc="-20" dirty="0" err="1" smtClean="0">
                <a:cs typeface="Gotham Pro" panose="02000503040000020004" pitchFamily="2" charset="0"/>
              </a:rPr>
              <a:t>сСт</a:t>
            </a:r>
            <a:endParaRPr lang="ru-RU" sz="1400" spc="-20" dirty="0">
              <a:cs typeface="Gotham Pro" panose="02000503040000020004" pitchFamily="2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359157" y="2364881"/>
            <a:ext cx="1846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Блок вакуумной перегонки</a:t>
            </a:r>
            <a:endParaRPr lang="ru-RU" sz="1600" b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791927" y="4785257"/>
            <a:ext cx="1886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Реакторный блок</a:t>
            </a:r>
            <a:endParaRPr lang="ru-RU" sz="14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8436621" y="483220"/>
            <a:ext cx="18293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r">
              <a:spcBef>
                <a:spcPts val="114"/>
              </a:spcBef>
              <a:defRPr/>
            </a:pPr>
            <a:r>
              <a:rPr lang="ru-RU" sz="1400" spc="-20" dirty="0" smtClean="0">
                <a:cs typeface="Gotham Pro" panose="02000503040000020004" pitchFamily="2" charset="0"/>
              </a:rPr>
              <a:t>Углеводородный газ</a:t>
            </a:r>
            <a:endParaRPr lang="ru-RU" sz="1400" spc="-20" dirty="0">
              <a:cs typeface="Gotham Pro" panose="02000503040000020004" pitchFamily="2" charset="0"/>
            </a:endParaRPr>
          </a:p>
        </p:txBody>
      </p:sp>
      <p:cxnSp>
        <p:nvCxnSpPr>
          <p:cNvPr id="151" name="Прямая соединительная линия 150"/>
          <p:cNvCxnSpPr/>
          <p:nvPr/>
        </p:nvCxnSpPr>
        <p:spPr>
          <a:xfrm flipH="1" flipV="1">
            <a:off x="2428780" y="2438406"/>
            <a:ext cx="253772" cy="12636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flipH="1">
            <a:off x="2412125" y="2439731"/>
            <a:ext cx="848" cy="1608310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2422764" y="4048041"/>
            <a:ext cx="96618" cy="0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Прямоугольник 163"/>
          <p:cNvSpPr/>
          <p:nvPr/>
        </p:nvSpPr>
        <p:spPr>
          <a:xfrm>
            <a:off x="750676" y="5507383"/>
            <a:ext cx="1442705" cy="7994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Блок подготовки сырья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cxnSp>
        <p:nvCxnSpPr>
          <p:cNvPr id="165" name="Прямая соединительная линия 164"/>
          <p:cNvCxnSpPr/>
          <p:nvPr/>
        </p:nvCxnSpPr>
        <p:spPr>
          <a:xfrm>
            <a:off x="2172675" y="5907103"/>
            <a:ext cx="682806" cy="0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>
            <a:off x="570276" y="5905490"/>
            <a:ext cx="172228" cy="1614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единительная линия 168"/>
          <p:cNvCxnSpPr/>
          <p:nvPr/>
        </p:nvCxnSpPr>
        <p:spPr>
          <a:xfrm flipH="1">
            <a:off x="563804" y="2096062"/>
            <a:ext cx="12944" cy="3809428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576748" y="2096062"/>
            <a:ext cx="984893" cy="1790"/>
          </a:xfrm>
          <a:prstGeom prst="line">
            <a:avLst/>
          </a:prstGeom>
          <a:ln w="12700">
            <a:solidFill>
              <a:srgbClr val="F2C0C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Прямая соединительная линия 172"/>
          <p:cNvCxnSpPr/>
          <p:nvPr/>
        </p:nvCxnSpPr>
        <p:spPr>
          <a:xfrm flipH="1" flipV="1">
            <a:off x="99885" y="4172448"/>
            <a:ext cx="474761" cy="1395"/>
          </a:xfrm>
          <a:prstGeom prst="line">
            <a:avLst/>
          </a:prstGeom>
          <a:ln w="12700">
            <a:solidFill>
              <a:srgbClr val="F2C0C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92735" y="3826730"/>
            <a:ext cx="662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ВСГ</a:t>
            </a:r>
            <a:endParaRPr lang="ru-RU" sz="1400" dirty="0"/>
          </a:p>
        </p:txBody>
      </p:sp>
      <p:sp>
        <p:nvSpPr>
          <p:cNvPr id="189" name="TextBox 188"/>
          <p:cNvSpPr txBox="1"/>
          <p:nvPr/>
        </p:nvSpPr>
        <p:spPr>
          <a:xfrm>
            <a:off x="2324634" y="5655029"/>
            <a:ext cx="165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Непревращенный</a:t>
            </a:r>
            <a:r>
              <a:rPr lang="ru-RU" sz="1400" dirty="0" smtClean="0"/>
              <a:t> остаток гидрокрекинга</a:t>
            </a:r>
            <a:endParaRPr lang="ru-RU" sz="1400" dirty="0"/>
          </a:p>
        </p:txBody>
      </p:sp>
      <p:graphicFrame>
        <p:nvGraphicFramePr>
          <p:cNvPr id="200" name="Таблица 1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007081"/>
              </p:ext>
            </p:extLst>
          </p:nvPr>
        </p:nvGraphicFramePr>
        <p:xfrm>
          <a:off x="8410856" y="1708995"/>
          <a:ext cx="3611232" cy="4598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8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7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112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ПРОЕКТ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СОЖ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047">
                <a:tc vMerge="1"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тыс. тонн/год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926"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Сырье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9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Остаток гидрокрекинга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335,16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308,82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59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Тяжелая ДФ гидрокрекинга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26,66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386437"/>
                  </a:ext>
                </a:extLst>
              </a:tr>
              <a:tr h="25004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Водород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92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Продукты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9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Углеводородный </a:t>
                      </a:r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газ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2,35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0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Нестабильная </a:t>
                      </a:r>
                      <a:r>
                        <a:rPr lang="ru-RU" sz="1400" b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нафта</a:t>
                      </a:r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9,36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0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Керосиновая фракция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0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Дизельная фракция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5,70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4,41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06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Масло 2,5 </a:t>
                      </a:r>
                      <a:r>
                        <a:rPr lang="ru-RU" sz="1400" b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сСт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132,81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139,86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5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Масло 4 </a:t>
                      </a:r>
                      <a:r>
                        <a:rPr lang="ru-RU" sz="1400" b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сСт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127,87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122,95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6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Масло 6 </a:t>
                      </a:r>
                      <a:r>
                        <a:rPr lang="ru-RU" sz="1400" b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сСт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51,95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51,73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259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Водородсодержащий газ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80" name="Пятиугольник 79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11762791" y="6306721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</a:t>
            </a:r>
            <a:endParaRPr lang="ru-RU" sz="2400" b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8518857" y="1351341"/>
            <a:ext cx="3446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Материальный баланс установки</a:t>
            </a:r>
            <a:endParaRPr lang="ru-RU" sz="16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19712" y="441296"/>
            <a:ext cx="6618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Принципиальная схема установки производства базовых масел</a:t>
            </a:r>
            <a:endParaRPr lang="ru-RU" b="1" dirty="0"/>
          </a:p>
        </p:txBody>
      </p:sp>
      <p:sp>
        <p:nvSpPr>
          <p:cNvPr id="104" name="Шеврон 103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ПРОЕКТНОЕ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РЕШЕНИЕ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8" name="Шеврон 147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2333" y="1590204"/>
            <a:ext cx="1177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С. 0301</a:t>
            </a:r>
            <a:endParaRPr lang="ru-RU" sz="1400" b="1" dirty="0"/>
          </a:p>
        </p:txBody>
      </p:sp>
      <p:sp>
        <p:nvSpPr>
          <p:cNvPr id="152" name="TextBox 151"/>
          <p:cNvSpPr txBox="1"/>
          <p:nvPr/>
        </p:nvSpPr>
        <p:spPr>
          <a:xfrm>
            <a:off x="6538038" y="3478841"/>
            <a:ext cx="1177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С. 0601</a:t>
            </a:r>
            <a:endParaRPr lang="ru-RU" sz="1400" b="1" dirty="0"/>
          </a:p>
        </p:txBody>
      </p:sp>
      <p:sp>
        <p:nvSpPr>
          <p:cNvPr id="153" name="Шеврон 152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0" name="Шеврон 159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5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32707" y="-5527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AutoShape 2" descr="data:image/jpeg;base64,/9j/4AAQSkZJRgABAQAAAQABAAD/2wCEAAkGBwgHBgkIBwgKCgkLDRYPDQwMDRsUFRAWIB0iIiAdHx8kKDQsJCYxJx8fLT0tMTU3Ojo6Iys/RD84QzQ5OjcBCgoKDQwNGg8PGjclHyU3Nzc3Nzc3Nzc3Nzc3Nzc3Nzc3Nzc3Nzc3Nzc3Nzc3Nzc3Nzc3Nzc3Nzc3Nzc3Nzc3N//AABEIAKAA8AMBEQACEQEDEQH/xAAbAAACAgMBAAAAAAAAAAAAAAADBAIFAAEGB//EADsQAAIBAwIEAwUGBgEEAwAAAAECAwAEERIhBRMxQSJRYQYycYGRFCNCobHBB1Ji0eHwkhUkQ/EzNDX/xAAbAQACAwEBAQAAAAAAAAAAAAADBAECBQAGB//EADYRAAICAQQBAwMBBwIGAwAAAAECAAMRBBIhMUETIlEFYXEUIzKBobHB8DNCQ3KR0eHxFSRS/9oADAMBAAIRAxEAPwDz/h8ohmiUMNBGNzg/GtgWbU/EztgawE85/vE+LuxZMyEhG8RB7ZxQ7rw2OZ1FO3cMQkWZ41cZ0kfnWc4GTiaiHI5kpCI2LM4RQuMt03oa/vS7cLxE3uY/DHDlgcBmYbZ8x+dPIQxwIg6kDJlfO5eQ6mOcmqWMSxyZdFAQYEdCRLZxzONTZwR6ZprYnphmi3qP6hVYa7kWCNVXqeg8qLqbVpXjuV01RufnqKqzSdfoKxLdVY/ZxN2nS1L0Mx20t9RHXJ8qrQHDBx1L3+myms9yF6pELahjxDI71q6h817vxMTT1kXbTM+1yP7lsWHTrmlrfqDEbU4jlH01Ry/Mkt1DrEdzEyscaQ6EdazLfXf3FprUnTV+0LidDB7NxN4plUHyQb0mbXHmaK6Ws+Jb2PBbK1yUhy3m5zQLLmbgxmvTVpyBGnj6DGAOmKFvhtsXki60RWlWWITwqdmGQabUqMRFwxyIrcgtCCo/B3pioDkRa4sMGUMkjx3GY2wMEdj2p2gitplan9qPvBac9BtTDWALmKisk4jfD5gjSxMx8WCPkMUjrAWCtiaegYIzoT3NWdkwmJMY0rgnO3bNU1Gpyu2W0ukO7dHeIxQtZW88Uegyai2+azqmYWFWPU07kQ1h1Hc5yZ9F5nRqIwRvWgg9synID9QksGgRw6fCF33Bz9KgNnJhCuBjxH7W1MmiJOXIed7rLnoMYP8AyJoD2AcnI4/z+kapp3cDB5/tj+86K/4akyorzpAiIFyMDvnbNZ9F205AzzNO/TbxgnbxiV/EbXh3DrVGtirXD45YU+9vgnandPbbdYQw4mfq66NNWCvfiIRff3Eks+7uf9ArTG2pQgmMxaxi7dmaYRpJ98wChtgfe+OBvTZuiQqAIgJmW6aQQxMdaatTbY+AoI4PMK2COJC1ZjGUCMgXA371e4hsMolaAVyGMld45QjOPMgdqFWuScwtrcDEE8QBJQHwMDkDtimq8BiYo6kqBK+ZX5pJVhlj1FBwxfqF4VBmPXA0WSKewGa0LfbSIlUN1pxAXMnPlypyBsKz9ZcLXyOpo6Or0057koiBnJwRSDCaCY6jtncyMQNWFB6dKKGbAGYLC7iZribFo5B+9OO37DEUC/t8yqUb7n50jG8Ri3OZ4tRz4gNz61w6Mg8MJ6zDDWPawE9PWvAzHFt8A7Uozw4EE8HpQ/UlwsSuIiOgq6WSCsSaIHUX2A6YpoWkwPogcxG8aHliPQUA7+dWFtjH2wL1VAe6VN2ltC6M6Ehxt60xXbd0D1E7KNPkcdxaVbJWCuGQ+Rphbrj4EXfT6ccnIhEgt4bxckkjGwGc1V7Xce4cS1dNVbe08/ePG3Ekm2dRkYgH8W+B+1CW2tQWPUO9NjEBT2ZDi9vNaWNpDMoBGroaX07K7syn4htSjIiK33nM8RhfWXCkqdq1Kj4mPevOYxaKgsxzFJf8C9AfFVLP34SrHp8/5zH4nlFg8sIWNhJ1UY31EfoKXZVNgB5/9R6st6DFfn+8ndOZvZ+4V5HmkF2oOUxvp6DPauqXbqQQMDaf6ymptNmkIZskMB1/SIW7zSiIzEFYU5caAdBWgiqgJA5MyXZrCAx4XqW0SLHFkr4yAMA1Ze8yCOJC1sYEePOWJZwSfSrFviLhBAq6pOCg2a2AOPU1IM7A6it5NHA4jLaSQCB6V3BlmOOBIvEJJJJUZFiYDDs2BR1AOTmAbIxByz26Kw5uvV0CD96lrawD5lPTsY/ENpE0YOuKINgjWxJxRtrWLwwUfmA3CtuFLRG5OInTUHwSNS9DQ29tBXOee4xWd9wbGPtFYVBPSs/M0MZOIZFXU2B+HNQepP8AvxLHhUKMBqznNWXuSYPiWeZIqqxGdsKaNYfbiAQH1N0QVdt+vl5UqYxCwL/3EQxuXG3zqf8AafxK9sPzPaLODPUV5u63kz1nCiP8j0pB7xB74J4d+lC9eEDxK5g9KIl0MpBlXcQMM6Rvg03VZk5nOoIik8EYaRnAwV2B7U9VqPTcxS/TCxcEzn+MTpC0LaVdiMAn8PrT+mYM7OwmbrBtRVWV0rAW/wB5p1ZzkHH1ozuLLMgYgURqk5OYWxihnuIubrCiPPoMd6BYWQHAjFKrYwyT/wBpaIbdI4rjRNKEOsYwu3XNKkM2V4H842DWuH5Pn4i/FeJrxWKGVYuXpLDSTk1ejTHTkgmA1GpXUAETn+I3DKwjj2K7ljWhSvmZepfnAkoHeWCJm3OSM4x3qH7MvVygP+dydnzXW/gTUS5yi/1ahVbAAUJ/ziEoLFbVU/H9Y9xJuXA0CHKQnDsD78p976DAFdSOcnz/AEldS2QVHQ/r5gLEARISN85IozN4iyrxmSllkeQ6Mj0q4cShU+JZcyCJl1SoWWR/CviO/wAKOiE+IozgeZXz3EURBVDkRiMPK+kD1CjNGFR88QXqjPAzEOJXENytvpBEgJzt2pZhgxkMGle0mcK4yO3pUCcZtIw65DZbPapI4nAnsxn7KzaRLNqAwAFpoUE4DGKm5RnaJG4jEamNFbGSN/jUXAKmwS9Jy4cxZGAfqKSjueYe38UxXfpXeJP+7MetbhbYsGBLasgCrrW2NxlGsXOJ0nCb+0ncK7aXG+HAqbG4hqiCcTluNFTxS+aMrp5p3X4UKd0xM9O4bDwae4xbJb8/tlMGsLV/qKwSepv126c429zrbGzY7kbfCvOajU56kW3AR82ZAz+1IerF/Wi8ltv0ogeFW2JXFtt0/KjpZGEslZcWw3zTddkbV8ypvLZWVgWA2706lhDZl3UETjeOQojASSDSMFQP1rb0rk9DuYerQDGT1E7sIY8cwgA4JXxdQOxpgAh+YuxDJxGOHWTPdpLEZAiJpwRjV9M0K61QuOIbTUsXDc8eJdxwq0bW8sIi0WzODqOrO+ATSYsZTuQ5yY29alCjDGBOVs55JbdhIoXS1a1g90x6Gypi967CdhyAyjHxNWqHtgryN5zG4WjMaSLEVjAzoPXOaG4bJBh6im3I6/8AMcs0FpFdcRtX1808mEMPcY7kn4YNCb9o61N45/z8wyD0ka2vzwPt55/ET4liFLW0jcMhTnM5PvM370as7yWP4i9oK7ax8Z/iYaEaQWGNz59qGze6EVcLNbaXc41b/OrBpXZ5lZDezKPvWHLkOltAxgelanqMe5ihFE23D0jnKyyOzYJY9j5YoiUqwBMHZaykqIG4TQ8JII8B6/KlXUCMI2YEIWJxjBGxPnVRCRiFEi3BBYHfyHwq2BK84xLFJLYrzGlYld9Krg1pDUUDBJ5+JmHT38hQP+sq5XuJJmcgqCxIB7ZrOsuLkmaNdWwATUAWSUa/CwO4pduI0nfMsRHGdwMH0oW85hwvE1y4lOCgJ65NX9VjB+ksi8eBrjOMbmu354M7ZjkRZFDZLKMscnFSZw5nQ28zhlYEhhjpQydwIaMKuDkT1/8Ah9xheLWhtLkg3UK9f518/iK8b9T+mhLC9fRhNRuUBx0Z1skIC4xWBbWajF1eKyWwPY1VXhlsMr7m39KYR43XZKm7t/CdqbrePVWczkePa7YFhuCNxWzo1FhxGbrdqZnKXpRkjlFoZi6/+TJx8hitqoNkrnGJmXOuAQM5k5pL1bENb20ccpLABIwxIwMbb1ASsv7mz+TJd7BX7Vx/CAeTjUkayzRG2SOPJDSBTIfPFFA0+cLzn7QG/UsAWGMfeNQ30t48I5oNuThgyjPTzpY1isHA5jYtNrD4il6imwgbQquztq0jGfKjVMTYQTF71UVKQMZlDdzzJOwR8AjyrQTgTLtOGMs+FNcPbc5HjWVASNY2ODnGO9L3bd2GjWn3enuXsRm4vrqfgEgn5QkknXSAukjKnGR9d6hKUruyvx+ZNt1lmnO7HfxjuI8aI+1W6KniSCMMScdvKi1LhD9yYG8j1B9gIyFHILAZ+dK590bwNkUlyImbGNsUUdwDHgmIvCWgfljJRs7dx3rXAIHEwzjqM4a7tkeIapABGVHmOn5VIYEYEgg5BlbdlxOU7qMfDzoL9wi9TIjqiGRvnY+VDMKCIxFyw6qIyVPXbaqZMJgQr28jSElwB+HFSWnBfEPySqhWcE46mqZhMRSeEx4kQ5I8+9SJBAHMajcFVbPWhleZcNMlZdROd8VwUySwgy+pcA9etWxiVJzJQoGcDONxUEyyjmXduBjONxtQWjaiX3stxBuF8XtrlSQEcasd1PWkdUMiNrX6lZrPme7ErIiupyrAEHzzXmNZp/mYgJBwZHlA9BSC6JX6lt2IpcwelLOpqbaYeuyVV3bjSdqLW8ersnnvtnEzRuEOlkGrPTavVfRhubMa1dmKMzjLptNvZPzSHCZBY58/Ot1APUcERGwkVV4MJxFroqginmQ9yhOOmfw9KoiJnqFtezYMNAcNseXzJLgMzlTh5M59cZq1jk8DqCoqCglu47CkMMiKmNiTgY2+NCuziMU4BAEBff8A0Y8kArKwx51Sr/UOPgSdQc1j8mUVxEzSM4R2wN8LtWip4mTYhLE4j3C4yII5JFwEdiFI6nHT86Da3MZ06+0Z+8E7mXgUs0mTIb0Ip6YAQn9SalT+3Cjrb/eDYE6Yse939ofj1q6tBcsnge2i1uT1b+9U077kP/MZfVJhg2OCog11LHmM4DDvuKg4LS4yBxF3Dt4W3Ge3SrjHcEcmNLxrhluCIOFlnA6s2BWt6mOAJjECRtuNA55NtBaRg5CxR7k/Go9Q/EkCVV1JHLNJJGWZmyWZvOhHnmWBxIR6eWm2ScAV2QonYJ6lxaQ6VKMPiDXFMQgMKygHYYx0oZWE3QUzeW5qu2duik6SMdTDwdq7E4mBWNtLDJ36b9KnHtzIB5iqK8uV1EnO29cJMejiEeAPr50Nu4Vepk4ZVBT3gc1US/3l3ZvrQZ6kUu5jtYyJaWfv4pO88R6me5eyk/2z2ds5GJLhdBz/AE7VnX1+pXkdzF1qenqWEuESo0ul29xQmBuVwpNZf1akKSYSsyh4jKFDelZNK5M06FyZ5j7W3U8iTIsWpmUgEDJFe0+i1V7jkx76huroAQTmzYzyi2YWzvyk3LbY69a00trRn3NE7KLnSvaueJu54DfcQI1zRxJnZdXUY67Uv+urT7xg/Trn+0OPZxrGCW45qnlxEYGSSaGPqCWMFx3LHQPWpOfEr7SzmtlWdlyg2I75Jpmy6tvYsDXp7qxvbqS4sF+yW7D+cncelC0597D8S+rH7NdspJITJKQ0oQlMnI2UVoK3HUy7FBY5aOxOGW2S32TS2AO+3U0CzzmM1chQv3jEkKR+y8QicOWufGemDp3H0xVEYnVHI8QlqAaMYP8Au/tA8Rjvbnh8c88qpGkeI01YJXtt+dFqapWKqPP84G5L2QM58fy8QPDQbm1fU3jXtVbvY/HmWo99fPiZyipIYdKruzOK4MrzEJoY30aQDhgOm9bQ9+FMwCNgLCTs9evl26DLkD3RuKgKQeJIbjJiyx6XkQrgrnIHTNV24zJJEOCxcTS9NIFTYvAadUwyVjlpKTGhbbNSF/Zgzg3vIjbSbj1FUxD5kAB51BEmZJggjNVIkxSFSc46iiIu5CIMnacwXDkLvOQqgRjsN96Gg9rH4hGPuAjAXG1AxD5kJCFxqBNQZdY3ZO4kVABgmgOOMxmpucTool0eL8VZ1hmmgxPX/wCGknO4FKuN0nP0IFX0NIsVh95lfWRi5W+R/wB514XzrQGn2iZOYKcAIayPqdaCowidzjuPBssVryGmxN/RYnnftFNNGDIsioE3ORXp/p9Isj+puNSZEoDxGZ8KtwMM2MBcZrQOlrWLrrbGx95Nzdqv3s0mNWw1Y6fChAJngQx9QfvExFbyaGZSqmVzkASsWH50x6asO8CLi51bgZ/z7y5hv7ya2RhoVsssqoM527Ukaa1c/wAo561roM8RWO3infhSzkOjtnSTsfD/AIopcqLCvYgPTWw1hvOf6RgxwLDMTDHtKwOVHY7VTcxI58TRrqqKt7R2ZyXHJGg4xPHATGiBQAu2PCM1q6cbqVLczzOrbbqHC8CJC8nNuYWlJjzqC7Yz3o4rQNuA5i3quV2k5EOnEY5b63nvIgyxhU8P8oqnolUIQ/eW/UB7Vawfb+EsLBIJOIXYt5Q0X/yJ2yv+KqUY1gsORCK6rcQp4PUOkCa21dPjQ8QpMXlt447q5tcsoYZUHf5g1tEATB7OIrwwGDm3DneGM/8AI7CpxiVTzA6R4s++QMnzqNpwfmQSCRJQqHJDbgjamqQHGDFLjtPEMqaMIPpV7EG3EiqwhpNyoIzWa01V65mcxfOhnMuMTTMrHIyKrjPctxMtMGZgey70zpRyyxe7oSPDF5d9NE6kJKMZ9e1CrIyyHzCtn2sPEc5RU4btS5BBwYdeeYIowPhAPzoZMKBHeHWpkuNR7bmldQ4VY5pK97ToOSSBtWW1mTNcJPU/4WRsnCrrV3mH6VofSjnfMT65++g+3952zDatZupiDuIzyBc6uleM+q6vYxUxlFz1OT45Omo5rB0ymbmjQ4nn3tG9tJBKrYYsMAeVe2+iUkHJ6lvqtgFW3PM5m1lSFtLx6yBqUefantRSW5WLaa8Lww4jVw4XIO41bfQZrN2EGavqZHMr7WRBKzsAVxvketGdTt4ga3wxJlvwbFwkhIKqrOVA7nSBSeoOwj+EZpPqKT9zApE8E/CXnKpoPj3zpGDRSdy27YJVKGstNXHELNGuYdeA0zMDpOCCeuahKLCFbHgQyautQVYzleMA3HGrsxDWHlwhH4h0FaunGyhQfiYF6s+ofaM5MUls7iBfvYXXPmKMrq3Rg7KLKh7xiK4NEi0PZzcqUZJHwNdIzidHaSxyR7nxdj6UFqiDkRpLgwwZC8zNb2t2qjVjQ5HXPStT94CZWPMU4nphtFSPY3B5h+AqhPAlsYEDbQ64VcuBqGR60ShN/BPcBqHKAECTij0YIPUbA02iCsRN3NpxD6RIqSodmGau5DJuHmDTK2bT4icrZNZLnmbS9SIaqEy4hFOaoZYRjh6FpJD5r+9N6Me5vxF9QcARS7BW97kfGk7Pa5xHa/csftb5iCt1C0mNhIpAYfI7Ggu5MOtY6xNlg3uK4P8AVgfvQy5hfTE6L2Ys5Joi7LuWxWRr7cNNfQphCZ2FtwosBlKxX1GPMZa5VnovsdZGy4XpIAMj6tvgB+1ek+hZOnLnyT/aeW+qX+tfkeBL49K2m6maJScWcKhz16188+tHOp2zR0wyZ5r7ScQaOV1GSRk7UxodMXAM9PQBXXuM4+3tDfSNOzOdX4S2BXoF1VunGxID9DTf73yYa44ZHFGJGRdiBnWT+1B/W2s3Jhv0NCLwv85U8VS4tYsmNjG0jMHAyMYH9qZqZLejzEb1eonI4lZFKGiY6u/amfRiZvA6j/DLl4YkClsmRtQII2Ipa+oExvTXEDAmJbTXMFuLbxHmZOT0FQbFRju+Jb0msrXb8wl9wi9WwaSzctGQIwhJD/HHT86irU1GwBx9/tK3aa9UOzyIlc2V6LRmkQxyc2PQ77YABzTFb1FsKc8GAsS4LuIwciMzQIVDtIHzHh1ZhufMf+qGpI4xiNs3knPGJUTQ2rIiFZHZfCBqCBfM5xvTSlwe+JnP6O0AgnH3xj+RzAGwSTRFEcPndhureW/+Kv6pAyYM6dGwqHn/ADz/AOI3FbyW8httQaRVyVz2xmr16hWGT1B2aSxSVB5ENYzwx2ctvM5UlgyDr4s4rQrIxgzMOYpxOdBJNjU3JxGmBtt/mhuwLGXA4k7S3EkWGb3kB2otPiBuGV4mRpoAibfT0Jp9axtCzPdzuLRiBRHAIy2dPc96gqK6ts5GNl2+V0zDWwHnWK7czaUcQYOKpmEAhEf0qMywEsbMEBivXGPjTFVhrrdxKtWLHVTGVsHmy+nfzrHs1RJ5M2k0fHAho+GzttoJA70Fr1+YZdM/WIKa1ZHClRn41dHDQb1kHE9Z9iPZp/8ApUEjp7417ivMa26zUXlKhmdfqxSuwTurTgsUfvKDTml+gXWe69sTIt1rN1LdIxGoVdgK9dRQlFYrToRAnJyZJvdOKK3UgTz7234rJaOdG+OozivAio6nVtv+Z6T6dSPT3GcHdXH25zKVIH1r0FWn9JQJoCzdxFLZ1WedFwMNkVV1y2YapwBgSV25aAjqMjHxoJTDZhGfIxH1VRCsZUYA3GOtIkndmHAGJQcT4RaveRJaIsEkup2bGVyMdvnWnp9XYtZ3cgTM1Ghra0bOCZTcQPGOGMBPEHjP40GVxTtTUXjg8xC39Tp2wRx8xeXiEkPDF5QYsXz4TirrQDbzKPqGrpG2Qn4tfJPKkFzIFVsJvnoKsunqZQWWUbVXqzBW4hYby44pCI+IzNNGp1AdMH5UNq0oOahiFR21AxcScRLlRR3TRTqzQnA1KSCtH3MyZXuK+mi2Yce2WL8Gge11KcasEkHcdNvWl11L78RqzR1elkStYrBreADlxPokIyT+u2abAycNESwXlehxHDHEZY7gzTK1uwzJpzqHYfSh+4AoB3DkI5FhblfMasrZVhDPoZj1yBvWstZK5mITziU3Fo4ra8aIJgMA+dZxvQyUB5EsQfmWnD7dl4ckseGGgYDdO9MqMIGWC4J2mKB5ZDz2iVQxIypJG1HpawruIil4rD7AZGa5CIQCMmh6m4BcZjGloO7qJFDjJNY+7M2PT+JA7dc7d8bVbEpkSUcgBHWqS06j2f4e90ffVQviYsfyoetu9KgVqMkxvQ0+pcbG4AnccD4BcXTlIFjfbPWvM2uxcJg5M3H1NVC5Yw17Yy2qOkkEmsbEBaAG92GOIZLlflTAey/sbccX4lzLhDHbKcs2Oo8q1KCbz6dfXk/EzdZfXpwWJyfAntMEEUMSJEgVFACgdsVv1aaqoewTyrOzHLQuBR5Wbrp00eldOnk38TIpjxPRErHVvXlNNT/9u37Gen0NmNJOHUcQWBuWWEYJ1eHpWqCcQgHxFhDdx4l1yZOMHT1zQiR5lwrCNPHdW4V7iN3TcqCMaqC/u46h1yvJjlrxCG6LLFs6gHS1JWadk5PUbrvV4Nv/ANSMtkaIf1J/tV/+CcfMqf8AWB+3943NiRTjBXuDvQF4MOeZQcU4DY3N3HAmqB5QzAodvpWlRrLErLHnEydRoabHCD25Eo5ODS8ydbSeO5dJGDRqdLrv5HrWktwKgsMcTMOnO5gjbuf4yVrbTwJyhbTIWwCxjI/OqvhznMtWWTjBmp0IIWPLEOdfmR0NXRSIKx84/nBy3F1Z8tYmY25IVXZBn4URakPJ7grL7EAAb2waWjy3TQpIdEzHIUduu9FIHEBgk7QeDLKbiFlZxR2kJaRY1Hix1Pnmh26Zt+WPJjKa2sVhVHAkY3MYVRttvt6VrqcLiYrDJzKbjzK8yPnBA05z1HalLeDDeJf8HZRweHO2YwPEPjTKsorwTBhWLZxM4en/AGBjn2bU2F65BpzS6pK9NtZueYjfpWs1JYD4mWfD4IYeXrjkcHOWH96rVZp61VTg5/lCPVqLCzDK4EFL4pZUSHCatGdGwA3z+1B1NtZdlXAHUNpK7Ais2c9wr28k9s5CMRq8S4wdPwpXUWBuB8x7T1FeceICz4PBI6FjIu+StLV1bmAhmcAEzrrOGGExJBGAqjfNFfSKnMumpLe0TquBySwXCyWuotnooJBrF+oUAocdiaFbixCr9T05IIrqFGuIEZiATqXNGr01WpqV70BbEwy7VsQjcQ6RJGMRoFHkBina6krG1BgQbMWOSZPpRJEzNdOmZrp0wnaunTj/AG/4T9rsTdQHTPHuDnqB2rD1zrptStmP3uJp6C449PxPKIrhhFJHBqd5AdumrPcZ2NHVszR3kROTixiUQvbXClMZzF5f+qt6QIlv1ODyIW74+l9Eo5UilD+JCNiDQLaiDGqtQH4AgYLS1uLXlSeEk5WZRg9elKvbYr7h/wBIZaEZQp4PzCxW1xZXBKJJcxaVAcsCcDJP61RrEtTGcGWVHrfKgsIWDiVjO7Rxysr9CrjGKo2nsUZIhE1VTnbnmbud+KWJXOTqXPyq1S5pcStjYvrP5EX4dw6xubU3FxBG8jzSHWR4veON6dsexTtB4wIlp6qrE3sOcn+ssV4daHqr4XBxzW/vQ1ZhzDPWmcCcHxOXRxW8LTaCHIUMAcDt1rZVfaJ5yx9rtiOWV68wiihMckjkadaKPF9KsKx4nC44GYQ397asdcUZOcMRGu3Y0wdG492Iv+vQHaCMynv8c8YIxoUZqdUQbeIDTAisA/f+sZZ9WWyAx2wKv6jHkySoHUPwqOO44pEJUVtKnAIz2o2nQO/PwYG99ij8j+sdklUBw6knVldK9BWWnI7mmx2nGJuDkyLO+G+7UE6qbStfQsf4xFvUJvRPBzmbS7IiwGAXGwHxrNYEqWmmhUELiSa4JxnWVJwMZqGDFfzLKU3HAkudiXSwcrj3iDtmrnAxz8SgOc4HHM1Zsr3zIzFVjbdidgKIj+nf7jxzBuoarCDmdFw+8tEjOiWN2B99iMfSnWvWwfvRdKmQ9S3TjE0CCa2kRZV3Vjg4+VJ26YXDEaWwAYIlpb/xC4pGq81YZM/04qgW4cAyDRpj4x/GWKfxHkAHNslz6E1cet5EF+mpPRMKP4kRd7I58tdVax18SV0VZ43wq/xEtyN7Rv8AnQjqXHSwo+mof+JIS/xHgAOizY/FqCdZdnASEH0pPNkrbv8AiTfyQSPw7h6MUHiJydNDGtuJwQBC/wDxdIGdxM4/i3ttxzirxJNemGJukcS6Bn179aHapu5tGcQiU1Un2LzF4ZLaJHaW3flXLc5SpAETH3l+uaYoxtyc8cfmcc7pKHi/Crx2R45RKu3Yk/nRNlecgyvqMOxK3iNxbvMPs3MBUgEOmMDHnQb0GMxjT2+7juJ3TpGykTplWOcZUihCvjjmFsuBPPGJKLi8ltplmfEbbLINhQzpg+QBzJ/VlMF+o5KLbiyROz6MHWsidRQUZ9OSBDulWpUHP8ZB7q+sboSSqt7EkgERx4wD3NM0iq0YHBPcUsa+htze4DqH4FIr8NiQN94jMJV8mzRb1Icn8SuiZWpC55lnoBYFtQXHn1oIbHiMMuT3ONv+FS3vHLxYLeV9OCTGuSNq1VJFQaYFibr2UAzacGvbWdJZY9GgqyiVSmrxYwM1y2ZbAkmgrkmF4mUkeQx7HWRivUM4bTgzyxUjUsPvOeulZcE9K86+dxm4uMAQs7HU2B0J3om6UYR72YOriZyCdMZpvRH9ofwYtql3KPyJc3cyBW3HXzrNpHDTSvPuEhC4kt7gDf7vpWjVj9NYB8CItn9TWfgwVqITOgBGWXzrEUE1OJusf2ix8BOZpLb7V2M0g/eEB/a/wmhEZmZYzgjwg/OqtgCv8TlySwH3mXCRxyaLmJYYyT97nf6+ZolYrsOS3ugrd9f+3iaTh8E3igmAUdF61dtKDyGlVuxxiEE5tNMMjaiW09Oua5C9PAksFtPPEHFcOLkZY+J2G/lRUOHEoeRLk3O6O4yWHStUY4iuTmVvPZL4LnAK4pBzi8RheUllJcnUhJOfI1NidSAxgHuBziCxwoI/KgCv3kGE3mVycUe1gltUbSXXXqHnnYfrSu1V4MPvdskStd9ZiZvwtg/Oh7Zck8S74XcCXg96uo62jbbHQsu/50SjCt9pWw5Eob+CWSOEBVEmrLaseW9VqXbwZ1pyFKwz2UspS5VIPD01OCNPrV60wcGCc7vcviQlj+0JGktwolBx9zLtihMppbgZEZDDUptY4YfzmXNtFc2JtTcZdVLo2+2D+lUya7d4HcswF1Gwnkf5iLxMnItljmw8K6Q4G5Hwpn9P7iW8xD9ZhFC9gSyhvnijw45+f5ts0P8AQpnIOIYfVHAwRmEi40YMhLHA7DPaiHS57MoPqGOlhG9pH05+xdP6qj9IB5lj9Ub/APMBY8blhluZkh3lYEDVsuKP6QKBTFRq2V2YeYLivFrniMDwnUikLjQcaSGznP8AvSrogTqVs1DW/vf5zmVs/LKkNC5yepbJpwak7NpH85nNpl375Xy28btvrHptSxO6HUbZIIkvM+8fSG6jAAoRsIhRWGOY/wAC5UN9Kyyavu9Iz8etNUXirn7Rdqd5xG74W6TqNJy/Qg0nW3cctQnGJOzaHkzrFszABjn41oaewCpwfIibIS4xERAYpxiQ+718qyUbcjfYTXtrwynMLCrSTMDIQcDLf3q2c1M3xKkD1QMywshrubeNZDpWTffdvj8ahhmtWP3hEUCwqIzxWSN7doncnJJ+dKNuXUNgeY4dracCI8E8N3GiDwlhnB2G1NN/osYlV/rqMSw4xAZCs4ABG5Ge4pbS2jcU78x7WVEgPjErQ6tCk+g5Zidj0IrTrxYOOxMt1KY+8Ol4FY5LjHcU0GYGCwDBLdmSduaApHutuc0qxLNkwq4AjH/UrbJ1NKWH9BohuQ8GRsMDLf2x1YaQk5GdJFCNic47k7DK0yKH1MWkJHQ7UmeeYyOBCo7z27CKNQA4Nd1JwT1LngV89wJoXigRkUY0Jjvjers+MHE5AWyIrLxJIebDNZRzGNz1fGwP60QspPUD7gMQUHEeGys8EvD3jHTKsMf70qShPIlFtTO3EBNLw2F9EkN1C+cDGP71xRiPmWFiK3xJRNZYYC5SSU50KG3FLGps/aMi6oqeeZUaPEy7qwO9aIIbkTFYFTgyaTXEZwr5FTtlcya3s6nxYNdtnFpi30gPiRa4oRI3wov9948Z6mpC8SN80L1R+Fqnbmdvm/tsb9Q3zFdsad6gm+Zbt1FRsad6ixNuGyiMpG40nzFJiweY76fHEhFDcWnS3Rjjrjf61JYNIClYaO55lxEZ0kR1Ow1ZzUFcDiSCdwzJvcxxHXC2OYd8noR2qQzYxOCqDug5JphKHcgDSR6VVAAMQzEscwxuTbKcuObJ1AGceX96sACuPEGXIYMY7wmdbVzPKxYYJUAZOfWhXqxQKsZ0rqrl2kbiaKXMpn0lj4l2+tVwzNyJO5NuQ0lw69hsrjnNKkvkFcDFWcMylZ1TLXZvMffisV9G0egop2LBs0FNOUOR3GrNYtg2nqQmjii4ZEkT6ikjE/A0xpSwtIPmA1Ar9EbT0YlrG4IO9am5ZnDqSDDmIfI0JscS+ZJmGvOOo8qq4G6TniAGNTZzgE5pcjmEB6ijEsBkgAUHbCkx6yuRFEgJbzOV2zmquIRDiWXCJCs33rAodyw8i/8AmrP+4TIrOHEV4mzw3MxkiVi8oY/M+L965JFvAEDZ2qWrG8kXBOURW3C/1fH0owY7YuUUNmOHh0k8hm0a16kMcZI/vkVQEwu0GV0EYa5hhvIjHKj5Q4GT/u1VbOOJNaqSAw6iXEULXs46Fd9vjRdKMpFNb/qxYM6H3simMYicwM7LnUNvOrY4kGZzCCMgE1IJlTJ8zA6UTmUJkDIMZIIrup0nzVG1X3ShUzFKZzqGfWrgiUIOeJYajjrvWGRjubgOZheQqQ4DD+nY1HGeJOPmANvGzAl5Aw6AnNX3cSu0QNxBy02RXHXfbepDczivHUyzkYseaAyoM4Pc+Vc6jxLVk9Gbkdp3AWAuSep2zUDjzOYZMlFM+skpoUnSvqKaq5WLWcGSBaYls9e3arKme5BcxhY1C+4v0odlR7WMU2jppEMD7m2PlQqzgcwlgycjqEOrQSysq43PamFHmLkzbYMCyR77YPxoxHtBErnnBglk7jJ0mgnqXEmk2XG/bFQWyZPiBaY5kGfOhE9wg8QJYEqKGIQmXkFvHMkbxLlSu21XwCJAbBg+SS7rpZS+U2Xp61JXKzlb3cyfGoEnnLaj96+vHT+rH50OtMZl7XDTILZnkxK33agPpboxGwoi94MEfkx0TzYlx22+YA/aoYcmXDHEVlkF6kSzxsSjAo46g1VhiSpBMoL6UtxSTRkZytG0owsT1hzZFnGFO/T86Ow5is1HlgKqsiabaQirjuR4hMYTJO/YUYQPM2sTNhEALE9CasqEyrNjOZKS1uEkAePbHYZqTWw7EhbFYZBg2UrgOpHyqpEnOY8FddwSKxt03NkmJD0Oc1xAPUkcdwioWHTPpVCcS4GeprS4BAxg+ddmTiEdxFHy9s/iGnv/ALtXDM7gTI2RULlME+EYrtrEzvUURa4CB10LgdKe04wvMR1BBbiRhA7elNosAWxHUXIopqMoLBE7gZusKudhSF6ftcCO1N7Jdq8P2YwaM+Hq3Q+daSIgXbEWsYnMp4hpjZNR0nIX5Gg1YOVh2JwGgmZ4o3K96DZWVEuGEb45Gli9usIIDoCx9aHqU2MAPiXqbcMyrZ2bOB1pbmGmRtJrVo+obSDXATiZd2bCJY138HWreJGY5JeLrfpsT+VTvAl9uZO9u4ZIFaRlx6/Ej96Cj8kQzqCAZXPfW/LIjc7fyjPWpJOZQFcQVtdv4zHHIVJySfoaq2fmWU/aGtLq7jlIuYRyQD4sVbPEooIbkSlu8rdNIADlsgg5piggJEdTlnkrpd3OMAjOPKmG55i3XEXtWzjNVTkyDxMc/emp8zhzD4BQE9qYGCIJsgyVpnnxnuGFFp7EBd0Y9NdvHeOvvKO1MvYQ3MVWvK5MVvLs3KcsooKnqKXss38Rmuracx8Rhtwdq89jE9NnMg0Ge+9TxmQRIrHJG2pct5j0q20NKAlDkS7XhK3MCXnD5o5l/FCXAkQ/A9R6igBiDtYfxhmAPKyuNpzpNAVmbyGSTTQAAzFmJY4EBcWnKblvqXTsVIwRRU5EE6Y4gzagjJbp1HejCCKwQTknc5oytiDKyUt46jESjNEa/HUp6fzFla5aVZXcBWx7p60D3M2TCjAHEs1l5jEOuFAOKb3ZHMBtwciIQPzNRkyurJU0DTjJOePiXtYqBjmEtkDS5f3FPTzowTLYPUhn9vEc4y4u4+WD40UEfHvSmsbNsY04wk51JGOFGfWlMQ+Y/asAUX+VcmpAld0YmnDqQhwcY2qfEndiAnt3dziZgSc/XehjHmEbJ6jaWayWIWSVvdO/yz+1Dzh8w23cgEUtYYYmdV3ZhjPWrsSYKtVEbQMZNQBwfLbrUbZfdgxqWFyUdkbdcHfvXKozIZzKm+Cx3ydgukmmUryuBErrNtoJmX8iya3jOxWj7dq4gHcM5IidmMk+ldUOYNzxMcYfPnVTnMsp4hVzpINMIOIGxsGTt5ND7jpR6mwYvauRH0uklJEsQ32DedNCwP2IoamTlTFr2AW7AjdT+tBtr2GHpt3i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5" name="Пятиугольник 54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Шеврон 55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ПРОЕКТНОЕ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РЕШЕНИЕ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8" name="Шеврон 57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074" y="655676"/>
            <a:ext cx="3234067" cy="32340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28677" y="3541293"/>
            <a:ext cx="2318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CAPEX</a:t>
            </a:r>
            <a:r>
              <a:rPr lang="ru-RU" b="1" dirty="0" smtClean="0"/>
              <a:t> - 50 млн руб.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90075" y="655677"/>
            <a:ext cx="3395274" cy="291654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Скругленная соединительная линия 22"/>
          <p:cNvCxnSpPr/>
          <p:nvPr/>
        </p:nvCxnSpPr>
        <p:spPr>
          <a:xfrm>
            <a:off x="6044451" y="1852384"/>
            <a:ext cx="2245622" cy="877885"/>
          </a:xfrm>
          <a:prstGeom prst="curvedConnector3">
            <a:avLst>
              <a:gd name="adj1" fmla="val 29640"/>
            </a:avLst>
          </a:prstGeom>
          <a:ln>
            <a:solidFill>
              <a:schemeClr val="accent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77129" y="582490"/>
            <a:ext cx="4813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ПРИНЦИПИАЛЬНАЯ СХЕМА ОТГРУЗКИ СОЖ</a:t>
            </a:r>
            <a:endParaRPr lang="ru-RU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9878838" y="681706"/>
            <a:ext cx="1873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МОЩНОСТЬ</a:t>
            </a:r>
            <a:br>
              <a:rPr lang="ru-RU" sz="1600" b="1" dirty="0" smtClean="0"/>
            </a:b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</a:rPr>
              <a:t>3,1</a:t>
            </a:r>
            <a:r>
              <a:rPr lang="en-US" sz="1600" b="1" dirty="0" smtClean="0"/>
              <a:t> </a:t>
            </a:r>
            <a:r>
              <a:rPr lang="ru-RU" sz="1600" b="1" dirty="0"/>
              <a:t>тыс. т. год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85" y="1092966"/>
            <a:ext cx="6677053" cy="2604233"/>
          </a:xfrm>
          <a:prstGeom prst="rect">
            <a:avLst/>
          </a:prstGeom>
        </p:spPr>
      </p:pic>
      <p:graphicFrame>
        <p:nvGraphicFramePr>
          <p:cNvPr id="45" name="Диаграмма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4969748"/>
              </p:ext>
            </p:extLst>
          </p:nvPr>
        </p:nvGraphicFramePr>
        <p:xfrm>
          <a:off x="373963" y="4711959"/>
          <a:ext cx="3108380" cy="2109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9743440" y="5151082"/>
            <a:ext cx="2448560" cy="1717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1488309" y="6278311"/>
            <a:ext cx="951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5</a:t>
            </a:r>
            <a:endParaRPr lang="ru-RU" sz="2800" b="1" dirty="0"/>
          </a:p>
        </p:txBody>
      </p:sp>
      <p:graphicFrame>
        <p:nvGraphicFramePr>
          <p:cNvPr id="52" name="Диаграмма 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3934187"/>
              </p:ext>
            </p:extLst>
          </p:nvPr>
        </p:nvGraphicFramePr>
        <p:xfrm>
          <a:off x="3482343" y="4711959"/>
          <a:ext cx="1742801" cy="2128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530387" y="4250294"/>
            <a:ext cx="2567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Стоимость СОЖ за 1 тонну продукции</a:t>
            </a:r>
            <a:r>
              <a:rPr lang="en-US" sz="1400" b="1" dirty="0" smtClean="0"/>
              <a:t>,</a:t>
            </a:r>
            <a:r>
              <a:rPr lang="ru-RU" sz="1400" b="1" dirty="0" smtClean="0"/>
              <a:t> тыс. руб.</a:t>
            </a:r>
            <a:endParaRPr lang="ru-RU" sz="14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3519463" y="4047686"/>
            <a:ext cx="18731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Себестоимость СОЖ за 1 тонну продукции</a:t>
            </a:r>
            <a:r>
              <a:rPr lang="en-US" sz="1400" b="1" dirty="0" smtClean="0"/>
              <a:t>,</a:t>
            </a:r>
            <a:r>
              <a:rPr lang="ru-RU" sz="1400" b="1" dirty="0" smtClean="0"/>
              <a:t> тыс. руб.</a:t>
            </a:r>
            <a:endParaRPr lang="ru-RU" sz="1400" b="1" dirty="0"/>
          </a:p>
        </p:txBody>
      </p:sp>
      <p:graphicFrame>
        <p:nvGraphicFramePr>
          <p:cNvPr id="62" name="Диаграмма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6526714"/>
              </p:ext>
            </p:extLst>
          </p:nvPr>
        </p:nvGraphicFramePr>
        <p:xfrm>
          <a:off x="9763520" y="4672266"/>
          <a:ext cx="1841847" cy="22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3" name="Диаграмма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7473022"/>
              </p:ext>
            </p:extLst>
          </p:nvPr>
        </p:nvGraphicFramePr>
        <p:xfrm>
          <a:off x="6025096" y="4672266"/>
          <a:ext cx="3858655" cy="2185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9679313" y="3991608"/>
            <a:ext cx="20600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Себестоимость буровых растворов за 1 тонну продукции</a:t>
            </a:r>
            <a:r>
              <a:rPr lang="en-US" sz="1400" b="1" dirty="0" smtClean="0"/>
              <a:t>,</a:t>
            </a:r>
            <a:r>
              <a:rPr lang="ru-RU" sz="1400" b="1" dirty="0" smtClean="0"/>
              <a:t> тыс. руб.</a:t>
            </a:r>
            <a:endParaRPr lang="ru-RU" sz="14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6398494" y="4175564"/>
            <a:ext cx="2694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Стоимость буровых растворов за 1 тонну продукции</a:t>
            </a:r>
            <a:r>
              <a:rPr lang="en-US" sz="1400" b="1" dirty="0" smtClean="0"/>
              <a:t>,</a:t>
            </a:r>
            <a:r>
              <a:rPr lang="ru-RU" sz="1400" b="1" dirty="0" smtClean="0"/>
              <a:t> тыс. руб.</a:t>
            </a:r>
            <a:endParaRPr lang="ru-RU" sz="1400" b="1" dirty="0"/>
          </a:p>
        </p:txBody>
      </p:sp>
      <p:sp>
        <p:nvSpPr>
          <p:cNvPr id="39" name="Прямоугольник 38"/>
          <p:cNvSpPr/>
          <p:nvPr/>
        </p:nvSpPr>
        <p:spPr>
          <a:xfrm flipH="1">
            <a:off x="5811860" y="3945550"/>
            <a:ext cx="45719" cy="2834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167529" y="3917816"/>
            <a:ext cx="11911952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Шеврон 65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7" name="Шеврон 66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8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71584" y="0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848996"/>
              </p:ext>
            </p:extLst>
          </p:nvPr>
        </p:nvGraphicFramePr>
        <p:xfrm>
          <a:off x="6483430" y="461150"/>
          <a:ext cx="5469084" cy="2750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66352" y="1558223"/>
            <a:ext cx="183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САРЕХ = 52</a:t>
            </a:r>
            <a:r>
              <a:rPr lang="en-US" sz="2000" b="1" dirty="0" smtClean="0"/>
              <a:t>,00</a:t>
            </a:r>
            <a:r>
              <a:rPr lang="ru-RU" sz="2000" b="1" dirty="0" smtClean="0"/>
              <a:t> млн. руб.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87309" y="1128051"/>
            <a:ext cx="4372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ЧДД (</a:t>
            </a:r>
            <a:r>
              <a:rPr lang="ru-RU" sz="2400" dirty="0" err="1" smtClean="0"/>
              <a:t>накопл</a:t>
            </a:r>
            <a:r>
              <a:rPr lang="ru-RU" sz="2400" dirty="0" smtClean="0"/>
              <a:t>.) –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,828 </a:t>
            </a:r>
            <a:r>
              <a:rPr lang="ru-RU" sz="2400" dirty="0" smtClean="0"/>
              <a:t>млрд руб.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230911" y="1214078"/>
            <a:ext cx="255789" cy="229235"/>
          </a:xfrm>
          <a:prstGeom prst="rect">
            <a:avLst/>
          </a:prstGeom>
          <a:solidFill>
            <a:srgbClr val="4BB77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/>
          </a:p>
        </p:txBody>
      </p:sp>
      <p:sp>
        <p:nvSpPr>
          <p:cNvPr id="15" name="TextBox 14"/>
          <p:cNvSpPr txBox="1"/>
          <p:nvPr/>
        </p:nvSpPr>
        <p:spPr>
          <a:xfrm>
            <a:off x="1687308" y="1637557"/>
            <a:ext cx="3236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IRR</a:t>
            </a:r>
            <a:r>
              <a:rPr lang="ru-RU" sz="2400" dirty="0" smtClean="0"/>
              <a:t> –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27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,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24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dirty="0" smtClean="0"/>
              <a:t>%</a:t>
            </a:r>
            <a:endParaRPr lang="ru-RU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687307" y="2140053"/>
            <a:ext cx="3979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Срок окупаемости –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,5</a:t>
            </a:r>
            <a:r>
              <a:rPr lang="ru-RU" sz="2400" dirty="0" smtClean="0"/>
              <a:t> года</a:t>
            </a:r>
            <a:endParaRPr lang="ru-RU" sz="2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230911" y="1723583"/>
            <a:ext cx="255789" cy="229235"/>
          </a:xfrm>
          <a:prstGeom prst="rect">
            <a:avLst/>
          </a:prstGeom>
          <a:pattFill prst="dkUpDiag">
            <a:fgClr>
              <a:srgbClr val="4BB77C"/>
            </a:fgClr>
            <a:bgClr>
              <a:schemeClr val="bg1"/>
            </a:bgClr>
          </a:patt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/>
          </a:p>
        </p:txBody>
      </p:sp>
      <p:sp>
        <p:nvSpPr>
          <p:cNvPr id="19" name="Прямоугольник 18"/>
          <p:cNvSpPr/>
          <p:nvPr/>
        </p:nvSpPr>
        <p:spPr>
          <a:xfrm>
            <a:off x="1232869" y="2226079"/>
            <a:ext cx="255789" cy="229235"/>
          </a:xfrm>
          <a:prstGeom prst="rect">
            <a:avLst/>
          </a:prstGeom>
          <a:solidFill>
            <a:srgbClr val="4BB77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67" y="3757288"/>
            <a:ext cx="5189409" cy="282596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238822" y="3223513"/>
            <a:ext cx="3236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ЧДД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 млн руб.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743440" y="5140960"/>
            <a:ext cx="2448560" cy="1717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1762791" y="6306721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21908"/>
              </p:ext>
            </p:extLst>
          </p:nvPr>
        </p:nvGraphicFramePr>
        <p:xfrm>
          <a:off x="5713943" y="3771320"/>
          <a:ext cx="5964428" cy="2974563"/>
        </p:xfrm>
        <a:graphic>
          <a:graphicData uri="http://schemas.openxmlformats.org/drawingml/2006/table">
            <a:tbl>
              <a:tblPr/>
              <a:tblGrid>
                <a:gridCol w="247887">
                  <a:extLst>
                    <a:ext uri="{9D8B030D-6E8A-4147-A177-3AD203B41FA5}">
                      <a16:colId xmlns:a16="http://schemas.microsoft.com/office/drawing/2014/main" val="3516306570"/>
                    </a:ext>
                  </a:extLst>
                </a:gridCol>
                <a:gridCol w="3098929">
                  <a:extLst>
                    <a:ext uri="{9D8B030D-6E8A-4147-A177-3AD203B41FA5}">
                      <a16:colId xmlns:a16="http://schemas.microsoft.com/office/drawing/2014/main" val="3982677836"/>
                    </a:ext>
                  </a:extLst>
                </a:gridCol>
                <a:gridCol w="654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403">
                  <a:extLst>
                    <a:ext uri="{9D8B030D-6E8A-4147-A177-3AD203B41FA5}">
                      <a16:colId xmlns:a16="http://schemas.microsoft.com/office/drawing/2014/main" val="2237829395"/>
                    </a:ext>
                  </a:extLst>
                </a:gridCol>
                <a:gridCol w="654403">
                  <a:extLst>
                    <a:ext uri="{9D8B030D-6E8A-4147-A177-3AD203B41FA5}">
                      <a16:colId xmlns:a16="http://schemas.microsoft.com/office/drawing/2014/main" val="2642162917"/>
                    </a:ext>
                  </a:extLst>
                </a:gridCol>
                <a:gridCol w="654403">
                  <a:extLst>
                    <a:ext uri="{9D8B030D-6E8A-4147-A177-3AD203B41FA5}">
                      <a16:colId xmlns:a16="http://schemas.microsoft.com/office/drawing/2014/main" val="2422927469"/>
                    </a:ext>
                  </a:extLst>
                </a:gridCol>
              </a:tblGrid>
              <a:tr h="23505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работы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Pragmatica" panose="020B0503040502020204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933525"/>
                  </a:ext>
                </a:extLst>
              </a:tr>
              <a:tr h="2414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К3</a:t>
                      </a:r>
                      <a:endParaRPr lang="ru-RU" sz="14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К4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К1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К2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789971"/>
                  </a:ext>
                </a:extLst>
              </a:tr>
              <a:tr h="421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программы опытно-промышленных испытаний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7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385217"/>
                  </a:ext>
                </a:extLst>
              </a:tr>
              <a:tr h="482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пробега с наработкой партии продукта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7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135032"/>
                  </a:ext>
                </a:extLst>
              </a:tr>
              <a:tr h="482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документации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для реализации СОЖ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7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1432675"/>
                  </a:ext>
                </a:extLst>
              </a:tr>
              <a:tr h="482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Монтаж модульного узла фасовки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СОЖ в бочки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7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готового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продукта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7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748501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5713943" y="3359697"/>
            <a:ext cx="6238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Календарный план реализации проекта</a:t>
            </a:r>
            <a:endParaRPr lang="ru-RU" b="1" dirty="0"/>
          </a:p>
        </p:txBody>
      </p:sp>
      <p:sp>
        <p:nvSpPr>
          <p:cNvPr id="30" name="Шеврон 29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ПРОЕКТНОЕ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РЕШЕНИЕ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Шеврон 30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Шеврон 32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Шеврон 33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743440" y="523834"/>
            <a:ext cx="1965960" cy="2383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СМР (3</a:t>
            </a:r>
            <a:r>
              <a:rPr lang="en-US"/>
              <a:t>,</a:t>
            </a:r>
            <a:r>
              <a:rPr lang="ru-RU"/>
              <a:t>85 %)</a:t>
            </a:r>
            <a:endParaRPr lang="ru-RU" dirty="0"/>
          </a:p>
        </p:txBody>
      </p:sp>
      <p:sp>
        <p:nvSpPr>
          <p:cNvPr id="41" name="Овал 40"/>
          <p:cNvSpPr/>
          <p:nvPr/>
        </p:nvSpPr>
        <p:spPr>
          <a:xfrm>
            <a:off x="9742589" y="1419775"/>
            <a:ext cx="191983" cy="193040"/>
          </a:xfrm>
          <a:prstGeom prst="ellipse">
            <a:avLst/>
          </a:prstGeom>
          <a:solidFill>
            <a:srgbClr val="00B4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9984018" y="1309084"/>
            <a:ext cx="1616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Комплектация оборудования (96</a:t>
            </a:r>
            <a:r>
              <a:rPr lang="en-US" dirty="0" smtClean="0"/>
              <a:t>,15 </a:t>
            </a:r>
            <a:r>
              <a:rPr lang="ru-RU" dirty="0" smtClean="0"/>
              <a:t>%)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9980813" y="2203118"/>
            <a:ext cx="1814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СМР (3</a:t>
            </a:r>
            <a:r>
              <a:rPr lang="en-US" dirty="0" smtClean="0"/>
              <a:t>,</a:t>
            </a:r>
            <a:r>
              <a:rPr lang="ru-RU" dirty="0" smtClean="0"/>
              <a:t>85 %)</a:t>
            </a:r>
            <a:endParaRPr lang="ru-RU" dirty="0"/>
          </a:p>
        </p:txBody>
      </p:sp>
      <p:sp>
        <p:nvSpPr>
          <p:cNvPr id="44" name="Овал 43"/>
          <p:cNvSpPr/>
          <p:nvPr/>
        </p:nvSpPr>
        <p:spPr>
          <a:xfrm>
            <a:off x="9742589" y="2287285"/>
            <a:ext cx="191983" cy="193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40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820893"/>
              </p:ext>
            </p:extLst>
          </p:nvPr>
        </p:nvGraphicFramePr>
        <p:xfrm>
          <a:off x="3254350" y="3838975"/>
          <a:ext cx="7025978" cy="292608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2475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6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3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706"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Состав РУО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Процентное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содержание компонентов в растворе %</a:t>
                      </a:r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Рыночная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стоимость компонентов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96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dirty="0" smtClean="0"/>
                        <a:t>Минеральное масло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70 тыс. руб. /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kern="1200" dirty="0" smtClean="0"/>
                        <a:t>м</a:t>
                      </a:r>
                      <a:r>
                        <a:rPr lang="ru-RU" sz="1200" kern="1200" baseline="30000" dirty="0" smtClean="0"/>
                        <a:t>3</a:t>
                      </a:r>
                      <a:endParaRPr lang="ru-RU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96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dirty="0" smtClean="0"/>
                        <a:t>Эмульгатор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2,4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350</a:t>
                      </a:r>
                      <a:r>
                        <a:rPr lang="ru-RU" sz="1200" baseline="0" dirty="0" smtClean="0"/>
                        <a:t> тыс. </a:t>
                      </a:r>
                      <a:r>
                        <a:rPr lang="ru-RU" sz="1200" baseline="0" dirty="0" err="1" smtClean="0"/>
                        <a:t>руб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/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kern="1200" dirty="0" smtClean="0"/>
                        <a:t>м</a:t>
                      </a:r>
                      <a:r>
                        <a:rPr lang="ru-RU" sz="1200" kern="1200" baseline="30000" dirty="0" smtClean="0"/>
                        <a:t>3</a:t>
                      </a:r>
                      <a:endParaRPr lang="ru-RU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96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dirty="0" smtClean="0"/>
                        <a:t>Гидрофобизатор</a:t>
                      </a:r>
                      <a:r>
                        <a:rPr lang="ru-RU" sz="1200" baseline="0" dirty="0" smtClean="0"/>
                        <a:t> 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0,5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450</a:t>
                      </a:r>
                      <a:r>
                        <a:rPr lang="ru-RU" sz="1200" baseline="0" dirty="0" smtClean="0"/>
                        <a:t> тыс. </a:t>
                      </a:r>
                      <a:r>
                        <a:rPr lang="ru-RU" sz="1200" baseline="0" dirty="0" err="1" smtClean="0"/>
                        <a:t>руб</a:t>
                      </a:r>
                      <a:r>
                        <a:rPr lang="ru-RU" sz="1200" baseline="0" dirty="0" smtClean="0"/>
                        <a:t> / </a:t>
                      </a:r>
                      <a:r>
                        <a:rPr lang="ru-RU" sz="1200" kern="1200" dirty="0" smtClean="0"/>
                        <a:t>м</a:t>
                      </a:r>
                      <a:r>
                        <a:rPr lang="ru-RU" sz="1200" kern="1200" baseline="30000" dirty="0" smtClean="0"/>
                        <a:t>3</a:t>
                      </a:r>
                      <a:endParaRPr lang="ru-RU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96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dirty="0" err="1" smtClean="0"/>
                        <a:t>Органонебентонит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1,16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500 тыс.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aseline="0" dirty="0" err="1" smtClean="0"/>
                        <a:t>руб</a:t>
                      </a:r>
                      <a:r>
                        <a:rPr lang="ru-RU" sz="1200" baseline="0" dirty="0" smtClean="0"/>
                        <a:t> / т</a:t>
                      </a:r>
                      <a:endParaRPr lang="ru-RU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96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dirty="0" err="1" smtClean="0"/>
                        <a:t>Гильсонит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1,16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300</a:t>
                      </a:r>
                      <a:r>
                        <a:rPr lang="ru-RU" sz="1200" baseline="0" dirty="0" smtClean="0"/>
                        <a:t> тыс. </a:t>
                      </a:r>
                      <a:r>
                        <a:rPr lang="ru-RU" sz="1200" baseline="0" dirty="0" err="1" smtClean="0"/>
                        <a:t>руб</a:t>
                      </a:r>
                      <a:r>
                        <a:rPr lang="ru-RU" sz="1200" baseline="0" dirty="0" smtClean="0"/>
                        <a:t> / т</a:t>
                      </a:r>
                      <a:endParaRPr lang="ru-RU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96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dirty="0" smtClean="0"/>
                        <a:t>Хлорид кальция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75</a:t>
                      </a:r>
                      <a:r>
                        <a:rPr lang="ru-RU" sz="1200" baseline="0" dirty="0" smtClean="0"/>
                        <a:t> тыс. </a:t>
                      </a:r>
                      <a:r>
                        <a:rPr lang="ru-RU" sz="1200" baseline="0" dirty="0" err="1" smtClean="0"/>
                        <a:t>руб</a:t>
                      </a:r>
                      <a:r>
                        <a:rPr lang="ru-RU" sz="1200" baseline="0" dirty="0" smtClean="0"/>
                        <a:t> / т</a:t>
                      </a:r>
                      <a:endParaRPr lang="ru-RU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96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dirty="0" smtClean="0"/>
                        <a:t>Мраморная крошка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8,76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50 </a:t>
                      </a:r>
                      <a:r>
                        <a:rPr lang="ru-RU" sz="1200" baseline="0" dirty="0" smtClean="0"/>
                        <a:t>тыс. </a:t>
                      </a:r>
                      <a:r>
                        <a:rPr lang="ru-RU" sz="1200" baseline="0" dirty="0" err="1" smtClean="0"/>
                        <a:t>руб</a:t>
                      </a:r>
                      <a:r>
                        <a:rPr lang="ru-RU" sz="1200" baseline="0" dirty="0" smtClean="0"/>
                        <a:t> / т</a:t>
                      </a:r>
                      <a:endParaRPr lang="ru-RU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96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dirty="0" smtClean="0"/>
                        <a:t>Барит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9,71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100</a:t>
                      </a:r>
                      <a:r>
                        <a:rPr lang="ru-RU" sz="1200" baseline="0" dirty="0" smtClean="0"/>
                        <a:t> тыс. </a:t>
                      </a:r>
                      <a:r>
                        <a:rPr lang="ru-RU" sz="1200" baseline="0" dirty="0" err="1" smtClean="0"/>
                        <a:t>руб</a:t>
                      </a:r>
                      <a:r>
                        <a:rPr lang="ru-RU" sz="1200" baseline="0" dirty="0" smtClean="0"/>
                        <a:t> / т</a:t>
                      </a:r>
                      <a:endParaRPr lang="ru-RU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96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dirty="0" smtClean="0"/>
                        <a:t>Гашеная известь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2,43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dirty="0" smtClean="0"/>
                        <a:t>35</a:t>
                      </a:r>
                      <a:r>
                        <a:rPr lang="ru-RU" sz="1200" baseline="0" dirty="0" smtClean="0"/>
                        <a:t> тыс. </a:t>
                      </a:r>
                      <a:r>
                        <a:rPr lang="ru-RU" sz="1200" baseline="0" dirty="0" err="1" smtClean="0"/>
                        <a:t>руб</a:t>
                      </a:r>
                      <a:r>
                        <a:rPr lang="ru-RU" sz="1200" baseline="0" dirty="0" smtClean="0"/>
                        <a:t> / т</a:t>
                      </a:r>
                      <a:endParaRPr lang="ru-RU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822" y="1301778"/>
            <a:ext cx="2059858" cy="1928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571584" y="0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Google Shape;264;p3"/>
          <p:cNvSpPr/>
          <p:nvPr/>
        </p:nvSpPr>
        <p:spPr>
          <a:xfrm>
            <a:off x="176507" y="748577"/>
            <a:ext cx="265657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dk1"/>
                </a:solidFill>
                <a:latin typeface="+mj-lt"/>
                <a:sym typeface="Montserrat SemiBold"/>
              </a:rPr>
              <a:t>Масляная основа для РУО</a:t>
            </a:r>
            <a:endParaRPr b="1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</p:txBody>
      </p:sp>
      <p:sp>
        <p:nvSpPr>
          <p:cNvPr id="23" name="Google Shape;266;p3"/>
          <p:cNvSpPr txBox="1"/>
          <p:nvPr/>
        </p:nvSpPr>
        <p:spPr>
          <a:xfrm>
            <a:off x="276187" y="3293434"/>
            <a:ext cx="204216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000000"/>
                </a:solidFill>
                <a:latin typeface="Formular" panose="02000000000000000000" pitchFamily="2" charset="0"/>
                <a:sym typeface="Arial"/>
              </a:rPr>
              <a:t>Количество скважин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Formular" panose="02000000000000000000" pitchFamily="2" charset="0"/>
                <a:sym typeface="Arial"/>
              </a:rPr>
              <a:t/>
            </a:r>
            <a:br>
              <a:rPr lang="en-US" sz="1400" b="0" i="0" u="none" strike="noStrike" cap="none" dirty="0">
                <a:solidFill>
                  <a:srgbClr val="000000"/>
                </a:solidFill>
                <a:latin typeface="Formular" panose="02000000000000000000" pitchFamily="2" charset="0"/>
                <a:sym typeface="Arial"/>
              </a:rPr>
            </a:br>
            <a:r>
              <a:rPr lang="ru-RU" sz="1400" dirty="0" smtClean="0">
                <a:solidFill>
                  <a:srgbClr val="000000"/>
                </a:solidFill>
                <a:latin typeface="Formular" panose="02000000000000000000" pitchFamily="2" charset="0"/>
                <a:sym typeface="Arial"/>
              </a:rPr>
              <a:t>250</a:t>
            </a:r>
            <a:r>
              <a:rPr lang="en-US" sz="1400" b="0" i="0" u="none" strike="noStrike" cap="none" dirty="0" smtClean="0">
                <a:solidFill>
                  <a:srgbClr val="000000"/>
                </a:solidFill>
                <a:latin typeface="Formular" panose="02000000000000000000" pitchFamily="2" charset="0"/>
                <a:sym typeface="Arial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Formular" panose="02000000000000000000" pitchFamily="2" charset="0"/>
                <a:sym typeface="Arial"/>
              </a:rPr>
              <a:t>скважин ННС и БС</a:t>
            </a:r>
            <a:endParaRPr dirty="0">
              <a:latin typeface="Formular" panose="02000000000000000000" pitchFamily="2" charset="0"/>
            </a:endParaRPr>
          </a:p>
        </p:txBody>
      </p:sp>
      <p:sp>
        <p:nvSpPr>
          <p:cNvPr id="24" name="Google Shape;267;p3"/>
          <p:cNvSpPr/>
          <p:nvPr/>
        </p:nvSpPr>
        <p:spPr>
          <a:xfrm>
            <a:off x="307940" y="4001999"/>
            <a:ext cx="2428240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1400" b="1" i="0" u="none" strike="noStrike" cap="none" dirty="0" smtClean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  <a:t>Общая потребность в РУО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  <a:t/>
            </a:r>
            <a:br>
              <a:rPr lang="en-US" sz="1400" b="0" i="0" u="none" strike="noStrike" cap="none" dirty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</a:br>
            <a:r>
              <a:rPr lang="ru-RU" sz="1400" dirty="0" smtClean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  <a:t>37 500 </a:t>
            </a:r>
            <a:r>
              <a:rPr lang="ru-RU" sz="1400" dirty="0" smtClean="0"/>
              <a:t>М</a:t>
            </a:r>
            <a:r>
              <a:rPr lang="ru-RU" sz="1400" baseline="30000" dirty="0" smtClean="0"/>
              <a:t>3</a:t>
            </a:r>
            <a:endParaRPr lang="ru-RU" sz="1400" dirty="0" smtClean="0"/>
          </a:p>
          <a:p>
            <a:endParaRPr lang="ru-RU" sz="1400" dirty="0" smtClean="0">
              <a:solidFill>
                <a:schemeClr val="dk1"/>
              </a:solidFill>
              <a:latin typeface="Formular" panose="02000000000000000000" pitchFamily="2" charset="0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Formular" panose="02000000000000000000" pitchFamily="2" charset="0"/>
              <a:sym typeface="Arial"/>
            </a:endParaRPr>
          </a:p>
        </p:txBody>
      </p:sp>
      <p:sp>
        <p:nvSpPr>
          <p:cNvPr id="25" name="Google Shape;269;p3"/>
          <p:cNvSpPr/>
          <p:nvPr/>
        </p:nvSpPr>
        <p:spPr>
          <a:xfrm>
            <a:off x="307940" y="4667079"/>
            <a:ext cx="368184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1400" b="1" i="0" u="none" strike="noStrike" cap="none" dirty="0" smtClean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  <a:t>Стоимость масла для РУО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  <a:t/>
            </a:r>
            <a:br>
              <a:rPr lang="en-US" sz="1400" b="0" i="0" u="none" strike="noStrike" cap="none" dirty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</a:br>
            <a:r>
              <a:rPr lang="ru-RU" sz="1400" b="0" i="0" u="none" strike="noStrike" cap="none" dirty="0" smtClean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  <a:t>7</a:t>
            </a:r>
            <a:r>
              <a:rPr lang="en-US" sz="1400" b="0" i="0" u="none" strike="noStrike" cap="none" dirty="0" smtClean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  <a:t>0 </a:t>
            </a:r>
            <a:r>
              <a:rPr lang="ru-RU" sz="1400" b="0" i="0" u="none" strike="noStrike" cap="none" dirty="0" smtClean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  <a:t>тыс. руб. за </a:t>
            </a:r>
            <a:r>
              <a:rPr lang="ru-RU" sz="1400" dirty="0" smtClean="0">
                <a:solidFill>
                  <a:schemeClr val="dk1"/>
                </a:solidFill>
                <a:latin typeface="Formular" panose="02000000000000000000" pitchFamily="2" charset="0"/>
                <a:ea typeface="Montserrat SemiBold"/>
                <a:cs typeface="Montserrat SemiBold"/>
                <a:sym typeface="Montserrat SemiBold"/>
              </a:rPr>
              <a:t>1 </a:t>
            </a:r>
            <a:r>
              <a:rPr lang="ru-RU" sz="1400" dirty="0" smtClean="0"/>
              <a:t>М</a:t>
            </a:r>
            <a:r>
              <a:rPr lang="ru-RU" sz="1400" baseline="30000" dirty="0" smtClean="0"/>
              <a:t>3</a:t>
            </a:r>
            <a:endParaRPr lang="ru-RU" sz="1400" dirty="0" smtClean="0"/>
          </a:p>
          <a:p>
            <a:pPr lvl="0"/>
            <a:endParaRPr lang="ru-RU" sz="1400" dirty="0">
              <a:solidFill>
                <a:schemeClr val="dk1"/>
              </a:solidFill>
              <a:latin typeface="Formular" panose="02000000000000000000" pitchFamily="2" charset="0"/>
              <a:ea typeface="Montserrat SemiBold"/>
              <a:cs typeface="Montserrat SemiBold"/>
              <a:sym typeface="Arial"/>
            </a:endParaRPr>
          </a:p>
        </p:txBody>
      </p:sp>
      <p:graphicFrame>
        <p:nvGraphicFramePr>
          <p:cNvPr id="47" name="Диаграмма 46"/>
          <p:cNvGraphicFramePr/>
          <p:nvPr>
            <p:extLst>
              <p:ext uri="{D42A27DB-BD31-4B8C-83A1-F6EECF244321}">
                <p14:modId xmlns:p14="http://schemas.microsoft.com/office/powerpoint/2010/main" val="1395924224"/>
              </p:ext>
            </p:extLst>
          </p:nvPr>
        </p:nvGraphicFramePr>
        <p:xfrm>
          <a:off x="7667673" y="748577"/>
          <a:ext cx="4292866" cy="3359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3" name="Диаграмма 62"/>
          <p:cNvGraphicFramePr/>
          <p:nvPr>
            <p:extLst>
              <p:ext uri="{D42A27DB-BD31-4B8C-83A1-F6EECF244321}">
                <p14:modId xmlns:p14="http://schemas.microsoft.com/office/powerpoint/2010/main" val="1671565444"/>
              </p:ext>
            </p:extLst>
          </p:nvPr>
        </p:nvGraphicFramePr>
        <p:xfrm>
          <a:off x="2619376" y="523875"/>
          <a:ext cx="5274166" cy="3383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066394" y="934469"/>
            <a:ext cx="45719" cy="2435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799074" y="999777"/>
            <a:ext cx="45719" cy="2435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06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571584" y="0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090586"/>
              </p:ext>
            </p:extLst>
          </p:nvPr>
        </p:nvGraphicFramePr>
        <p:xfrm>
          <a:off x="559831" y="2108718"/>
          <a:ext cx="11038115" cy="30094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0390">
                  <a:extLst>
                    <a:ext uri="{9D8B030D-6E8A-4147-A177-3AD203B41FA5}">
                      <a16:colId xmlns:a16="http://schemas.microsoft.com/office/drawing/2014/main" val="656094063"/>
                    </a:ext>
                  </a:extLst>
                </a:gridCol>
                <a:gridCol w="821093">
                  <a:extLst>
                    <a:ext uri="{9D8B030D-6E8A-4147-A177-3AD203B41FA5}">
                      <a16:colId xmlns:a16="http://schemas.microsoft.com/office/drawing/2014/main" val="1424560823"/>
                    </a:ext>
                  </a:extLst>
                </a:gridCol>
                <a:gridCol w="1017037">
                  <a:extLst>
                    <a:ext uri="{9D8B030D-6E8A-4147-A177-3AD203B41FA5}">
                      <a16:colId xmlns:a16="http://schemas.microsoft.com/office/drawing/2014/main" val="349883374"/>
                    </a:ext>
                  </a:extLst>
                </a:gridCol>
                <a:gridCol w="933061">
                  <a:extLst>
                    <a:ext uri="{9D8B030D-6E8A-4147-A177-3AD203B41FA5}">
                      <a16:colId xmlns:a16="http://schemas.microsoft.com/office/drawing/2014/main" val="1326226856"/>
                    </a:ext>
                  </a:extLst>
                </a:gridCol>
                <a:gridCol w="1091682">
                  <a:extLst>
                    <a:ext uri="{9D8B030D-6E8A-4147-A177-3AD203B41FA5}">
                      <a16:colId xmlns:a16="http://schemas.microsoft.com/office/drawing/2014/main" val="1636712004"/>
                    </a:ext>
                  </a:extLst>
                </a:gridCol>
                <a:gridCol w="774441">
                  <a:extLst>
                    <a:ext uri="{9D8B030D-6E8A-4147-A177-3AD203B41FA5}">
                      <a16:colId xmlns:a16="http://schemas.microsoft.com/office/drawing/2014/main" val="3802126354"/>
                    </a:ext>
                  </a:extLst>
                </a:gridCol>
                <a:gridCol w="438746">
                  <a:extLst>
                    <a:ext uri="{9D8B030D-6E8A-4147-A177-3AD203B41FA5}">
                      <a16:colId xmlns:a16="http://schemas.microsoft.com/office/drawing/2014/main" val="2806263596"/>
                    </a:ext>
                  </a:extLst>
                </a:gridCol>
                <a:gridCol w="713095">
                  <a:extLst>
                    <a:ext uri="{9D8B030D-6E8A-4147-A177-3AD203B41FA5}">
                      <a16:colId xmlns:a16="http://schemas.microsoft.com/office/drawing/2014/main" val="2163985243"/>
                    </a:ext>
                  </a:extLst>
                </a:gridCol>
                <a:gridCol w="713095">
                  <a:extLst>
                    <a:ext uri="{9D8B030D-6E8A-4147-A177-3AD203B41FA5}">
                      <a16:colId xmlns:a16="http://schemas.microsoft.com/office/drawing/2014/main" val="2006191954"/>
                    </a:ext>
                  </a:extLst>
                </a:gridCol>
                <a:gridCol w="713095">
                  <a:extLst>
                    <a:ext uri="{9D8B030D-6E8A-4147-A177-3AD203B41FA5}">
                      <a16:colId xmlns:a16="http://schemas.microsoft.com/office/drawing/2014/main" val="2248578131"/>
                    </a:ext>
                  </a:extLst>
                </a:gridCol>
                <a:gridCol w="713095">
                  <a:extLst>
                    <a:ext uri="{9D8B030D-6E8A-4147-A177-3AD203B41FA5}">
                      <a16:colId xmlns:a16="http://schemas.microsoft.com/office/drawing/2014/main" val="2403528561"/>
                    </a:ext>
                  </a:extLst>
                </a:gridCol>
                <a:gridCol w="713095">
                  <a:extLst>
                    <a:ext uri="{9D8B030D-6E8A-4147-A177-3AD203B41FA5}">
                      <a16:colId xmlns:a16="http://schemas.microsoft.com/office/drawing/2014/main" val="226673766"/>
                    </a:ext>
                  </a:extLst>
                </a:gridCol>
                <a:gridCol w="713095">
                  <a:extLst>
                    <a:ext uri="{9D8B030D-6E8A-4147-A177-3AD203B41FA5}">
                      <a16:colId xmlns:a16="http://schemas.microsoft.com/office/drawing/2014/main" val="90164013"/>
                    </a:ext>
                  </a:extLst>
                </a:gridCol>
                <a:gridCol w="713095">
                  <a:extLst>
                    <a:ext uri="{9D8B030D-6E8A-4147-A177-3AD203B41FA5}">
                      <a16:colId xmlns:a16="http://schemas.microsoft.com/office/drawing/2014/main" val="1445820836"/>
                    </a:ext>
                  </a:extLst>
                </a:gridCol>
              </a:tblGrid>
              <a:tr h="27504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Вязкость </a:t>
                      </a:r>
                      <a:r>
                        <a:rPr lang="ru-RU" sz="1400" b="1" u="none" strike="noStrike" dirty="0" err="1" smtClean="0">
                          <a:effectLst/>
                        </a:rPr>
                        <a:t>кинемат</a:t>
                      </a:r>
                      <a:r>
                        <a:rPr lang="ru-RU" sz="1400" b="1" u="none" strike="noStrike" dirty="0" smtClean="0">
                          <a:effectLst/>
                        </a:rPr>
                        <a:t>. </a:t>
                      </a:r>
                      <a:r>
                        <a:rPr lang="ru-RU" sz="1400" b="1" u="none" strike="noStrike" dirty="0">
                          <a:effectLst/>
                        </a:rPr>
                        <a:t>при 40°С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Температура вспышки в открытом тигле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Плотность при 15 °С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Содержание </a:t>
                      </a:r>
                      <a:r>
                        <a:rPr lang="ru-RU" sz="1400" b="1" u="none" strike="noStrike" dirty="0" smtClean="0">
                          <a:effectLst/>
                        </a:rPr>
                        <a:t>аромат. </a:t>
                      </a:r>
                      <a:r>
                        <a:rPr lang="ru-RU" sz="1400" b="1" u="none" strike="noStrike" dirty="0">
                          <a:effectLst/>
                        </a:rPr>
                        <a:t>УВ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Содержание серы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Фракционный состав: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Отгон при 180 °С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Отгон при 360 °С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258554"/>
                  </a:ext>
                </a:extLst>
              </a:tr>
              <a:tr h="1051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 smtClean="0">
                          <a:effectLst/>
                        </a:rPr>
                        <a:t>Т</a:t>
                      </a:r>
                      <a:r>
                        <a:rPr lang="ru-RU" sz="1100" b="1" u="none" strike="noStrike" dirty="0" err="1" smtClean="0">
                          <a:effectLst/>
                        </a:rPr>
                        <a:t>н.к</a:t>
                      </a:r>
                      <a:r>
                        <a:rPr lang="ru-RU" sz="1100" b="1" u="none" strike="noStrike" dirty="0" smtClean="0">
                          <a:effectLst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10 % </a:t>
                      </a:r>
                      <a:r>
                        <a:rPr lang="ru-RU" sz="1400" b="1" u="none" strike="noStrike" dirty="0" err="1" smtClean="0">
                          <a:effectLst/>
                        </a:rPr>
                        <a:t>перег</a:t>
                      </a:r>
                      <a:r>
                        <a:rPr lang="ru-RU" sz="1400" b="1" u="none" strike="noStrike" dirty="0" smtClean="0">
                          <a:effectLst/>
                        </a:rPr>
                        <a:t>. </a:t>
                      </a:r>
                      <a:r>
                        <a:rPr lang="ru-RU" sz="1400" b="1" u="none" strike="noStrike" dirty="0">
                          <a:effectLst/>
                        </a:rPr>
                        <a:t>при </a:t>
                      </a:r>
                      <a:r>
                        <a:rPr lang="ru-RU" sz="1400" b="1" u="none" strike="noStrike" dirty="0" smtClean="0">
                          <a:effectLst/>
                        </a:rPr>
                        <a:t>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30 % </a:t>
                      </a:r>
                      <a:r>
                        <a:rPr lang="ru-RU" sz="1400" b="1" u="none" strike="noStrike" dirty="0" err="1" smtClean="0">
                          <a:effectLst/>
                        </a:rPr>
                        <a:t>перег</a:t>
                      </a:r>
                      <a:r>
                        <a:rPr lang="ru-RU" sz="1400" b="1" u="none" strike="noStrike" dirty="0" smtClean="0">
                          <a:effectLst/>
                        </a:rPr>
                        <a:t>. при 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50 % </a:t>
                      </a:r>
                      <a:r>
                        <a:rPr lang="ru-RU" sz="1400" b="1" u="none" strike="noStrike" dirty="0" err="1" smtClean="0">
                          <a:effectLst/>
                        </a:rPr>
                        <a:t>перег</a:t>
                      </a:r>
                      <a:r>
                        <a:rPr lang="ru-RU" sz="1400" b="1" u="none" strike="noStrike" dirty="0" smtClean="0">
                          <a:effectLst/>
                        </a:rPr>
                        <a:t>. при 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70 % </a:t>
                      </a:r>
                      <a:r>
                        <a:rPr lang="ru-RU" sz="1400" b="1" u="none" strike="noStrike" dirty="0" err="1" smtClean="0">
                          <a:effectLst/>
                        </a:rPr>
                        <a:t>перег</a:t>
                      </a:r>
                      <a:r>
                        <a:rPr lang="ru-RU" sz="1400" b="1" u="none" strike="noStrike" dirty="0" smtClean="0">
                          <a:effectLst/>
                        </a:rPr>
                        <a:t>. при 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95 % </a:t>
                      </a:r>
                      <a:r>
                        <a:rPr lang="ru-RU" sz="1400" b="1" u="none" strike="noStrike" dirty="0" err="1" smtClean="0">
                          <a:effectLst/>
                        </a:rPr>
                        <a:t>перег</a:t>
                      </a:r>
                      <a:r>
                        <a:rPr lang="ru-RU" sz="1400" b="1" u="none" strike="noStrike" dirty="0" smtClean="0">
                          <a:effectLst/>
                        </a:rPr>
                        <a:t>. при 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43643"/>
                  </a:ext>
                </a:extLst>
              </a:tr>
              <a:tr h="10247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ДФ МК-1 </a:t>
                      </a:r>
                      <a:br>
                        <a:rPr lang="ru-RU" sz="1400" b="1" u="none" strike="noStrike" dirty="0">
                          <a:effectLst/>
                        </a:rPr>
                      </a:br>
                      <a:r>
                        <a:rPr lang="ru-RU" sz="1400" b="1" u="none" strike="noStrike" dirty="0">
                          <a:effectLst/>
                        </a:rPr>
                        <a:t>с установки ИДП (с.4106)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2,0-2,2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823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полицикл</a:t>
                      </a:r>
                      <a:r>
                        <a:rPr lang="ru-RU" sz="1400" u="none" strike="noStrike" dirty="0">
                          <a:effectLst/>
                        </a:rPr>
                        <a:t>. менее 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менее 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191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274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328136"/>
                  </a:ext>
                </a:extLst>
              </a:tr>
              <a:tr h="6581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Требования для СОЖ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1,6-2,0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не менее 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750-820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не более 0,5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менее 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212-227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222-240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96973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9831" y="3121155"/>
            <a:ext cx="2528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Показ-ль</a:t>
            </a:r>
            <a:endParaRPr lang="ru-RU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26835" y="2108718"/>
            <a:ext cx="2528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/>
              <a:t>Св-ва</a:t>
            </a:r>
            <a:endParaRPr lang="ru-RU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718240" y="1308719"/>
            <a:ext cx="4721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Свойства </a:t>
            </a:r>
            <a:r>
              <a:rPr lang="ru-RU" sz="2400" b="1" dirty="0" smtClean="0"/>
              <a:t>продуктов</a:t>
            </a:r>
            <a:endParaRPr lang="ru-RU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733450" y="158820"/>
            <a:ext cx="3676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Дополнительный слайд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75310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1988</TotalTime>
  <Words>948</Words>
  <Application>Microsoft Office PowerPoint</Application>
  <PresentationFormat>Широкоэкранный</PresentationFormat>
  <Paragraphs>354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Formular</vt:lpstr>
      <vt:lpstr>Gotham Pro</vt:lpstr>
      <vt:lpstr>Montserrat SemiBold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Admin</cp:lastModifiedBy>
  <cp:revision>266</cp:revision>
  <dcterms:created xsi:type="dcterms:W3CDTF">2023-02-11T08:11:06Z</dcterms:created>
  <dcterms:modified xsi:type="dcterms:W3CDTF">2023-09-26T04:41:18Z</dcterms:modified>
</cp:coreProperties>
</file>