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y="5143500" cx="9144000"/>
  <p:notesSz cx="6858000" cy="9144000"/>
  <p:embeddedFontLst>
    <p:embeddedFont>
      <p:font typeface="Raleway"/>
      <p:regular r:id="rId22"/>
      <p:bold r:id="rId23"/>
      <p:italic r:id="rId24"/>
      <p:boldItalic r:id="rId25"/>
    </p:embeddedFont>
    <p:embeddedFont>
      <p:font typeface="Raleway SemiBold"/>
      <p:regular r:id="rId26"/>
      <p:bold r:id="rId27"/>
      <p:italic r:id="rId28"/>
      <p:boldItalic r:id="rId29"/>
    </p:embeddedFont>
    <p:embeddedFont>
      <p:font typeface="Roboto"/>
      <p:regular r:id="rId30"/>
      <p:bold r:id="rId31"/>
      <p:italic r:id="rId32"/>
      <p:boldItalic r:id="rId33"/>
    </p:embeddedFont>
    <p:embeddedFont>
      <p:font typeface="Nunito"/>
      <p:regular r:id="rId34"/>
      <p:bold r:id="rId35"/>
      <p:italic r:id="rId36"/>
      <p:boldItalic r:id="rId37"/>
    </p:embeddedFont>
    <p:embeddedFont>
      <p:font typeface="Raleway Medium"/>
      <p:regular r:id="rId38"/>
      <p:bold r:id="rId39"/>
      <p:italic r:id="rId40"/>
      <p:boldItalic r:id="rId41"/>
    </p:embeddedFont>
    <p:embeddedFont>
      <p:font typeface="Helvetica Neue"/>
      <p:regular r:id="rId42"/>
      <p:bold r:id="rId43"/>
      <p:italic r:id="rId44"/>
      <p:boldItalic r:id="rId45"/>
    </p:embeddedFont>
    <p:embeddedFont>
      <p:font typeface="Roboto Mono"/>
      <p:regular r:id="rId46"/>
      <p:bold r:id="rId47"/>
      <p:italic r:id="rId48"/>
      <p:boldItalic r:id="rId49"/>
    </p:embeddedFont>
    <p:embeddedFont>
      <p:font typeface="Century Gothic"/>
      <p:regular r:id="rId50"/>
      <p:bold r:id="rId51"/>
      <p:italic r:id="rId52"/>
      <p:boldItalic r:id="rId5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0F33E61-EA5C-4A6E-AB78-F1C5CE9FBA5C}">
  <a:tblStyle styleId="{40F33E61-EA5C-4A6E-AB78-F1C5CE9FBA5C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alewayMedium-italic.fntdata"/><Relationship Id="rId42" Type="http://schemas.openxmlformats.org/officeDocument/2006/relationships/font" Target="fonts/HelveticaNeue-regular.fntdata"/><Relationship Id="rId41" Type="http://schemas.openxmlformats.org/officeDocument/2006/relationships/font" Target="fonts/RalewayMedium-boldItalic.fntdata"/><Relationship Id="rId44" Type="http://schemas.openxmlformats.org/officeDocument/2006/relationships/font" Target="fonts/HelveticaNeue-italic.fntdata"/><Relationship Id="rId43" Type="http://schemas.openxmlformats.org/officeDocument/2006/relationships/font" Target="fonts/HelveticaNeue-bold.fntdata"/><Relationship Id="rId46" Type="http://schemas.openxmlformats.org/officeDocument/2006/relationships/font" Target="fonts/RobotoMono-regular.fntdata"/><Relationship Id="rId45" Type="http://schemas.openxmlformats.org/officeDocument/2006/relationships/font" Target="fonts/HelveticaNeue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48" Type="http://schemas.openxmlformats.org/officeDocument/2006/relationships/font" Target="fonts/RobotoMono-italic.fntdata"/><Relationship Id="rId47" Type="http://schemas.openxmlformats.org/officeDocument/2006/relationships/font" Target="fonts/RobotoMono-bold.fntdata"/><Relationship Id="rId49" Type="http://schemas.openxmlformats.org/officeDocument/2006/relationships/font" Target="fonts/RobotoMono-bold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oboto-bold.fntdata"/><Relationship Id="rId30" Type="http://schemas.openxmlformats.org/officeDocument/2006/relationships/font" Target="fonts/Roboto-regular.fntdata"/><Relationship Id="rId33" Type="http://schemas.openxmlformats.org/officeDocument/2006/relationships/font" Target="fonts/Roboto-boldItalic.fntdata"/><Relationship Id="rId32" Type="http://schemas.openxmlformats.org/officeDocument/2006/relationships/font" Target="fonts/Roboto-italic.fntdata"/><Relationship Id="rId35" Type="http://schemas.openxmlformats.org/officeDocument/2006/relationships/font" Target="fonts/Nunito-bold.fntdata"/><Relationship Id="rId34" Type="http://schemas.openxmlformats.org/officeDocument/2006/relationships/font" Target="fonts/Nunito-regular.fntdata"/><Relationship Id="rId37" Type="http://schemas.openxmlformats.org/officeDocument/2006/relationships/font" Target="fonts/Nunito-boldItalic.fntdata"/><Relationship Id="rId36" Type="http://schemas.openxmlformats.org/officeDocument/2006/relationships/font" Target="fonts/Nunito-italic.fntdata"/><Relationship Id="rId39" Type="http://schemas.openxmlformats.org/officeDocument/2006/relationships/font" Target="fonts/RalewayMedium-bold.fntdata"/><Relationship Id="rId38" Type="http://schemas.openxmlformats.org/officeDocument/2006/relationships/font" Target="fonts/RalewayMedium-regular.fntdata"/><Relationship Id="rId20" Type="http://schemas.openxmlformats.org/officeDocument/2006/relationships/slide" Target="slides/slide13.xml"/><Relationship Id="rId22" Type="http://schemas.openxmlformats.org/officeDocument/2006/relationships/font" Target="fonts/Raleway-regular.fntdata"/><Relationship Id="rId21" Type="http://schemas.openxmlformats.org/officeDocument/2006/relationships/slide" Target="slides/slide14.xml"/><Relationship Id="rId24" Type="http://schemas.openxmlformats.org/officeDocument/2006/relationships/font" Target="fonts/Raleway-italic.fntdata"/><Relationship Id="rId23" Type="http://schemas.openxmlformats.org/officeDocument/2006/relationships/font" Target="fonts/Raleway-bold.fntdata"/><Relationship Id="rId26" Type="http://schemas.openxmlformats.org/officeDocument/2006/relationships/font" Target="fonts/RalewaySemiBold-regular.fntdata"/><Relationship Id="rId25" Type="http://schemas.openxmlformats.org/officeDocument/2006/relationships/font" Target="fonts/Raleway-boldItalic.fntdata"/><Relationship Id="rId28" Type="http://schemas.openxmlformats.org/officeDocument/2006/relationships/font" Target="fonts/RalewaySemiBold-italic.fntdata"/><Relationship Id="rId27" Type="http://schemas.openxmlformats.org/officeDocument/2006/relationships/font" Target="fonts/RalewaySemiBold-bold.fntdata"/><Relationship Id="rId29" Type="http://schemas.openxmlformats.org/officeDocument/2006/relationships/font" Target="fonts/RalewaySemiBold-boldItalic.fntdata"/><Relationship Id="rId51" Type="http://schemas.openxmlformats.org/officeDocument/2006/relationships/font" Target="fonts/CenturyGothic-bold.fntdata"/><Relationship Id="rId50" Type="http://schemas.openxmlformats.org/officeDocument/2006/relationships/font" Target="fonts/CenturyGothic-regular.fntdata"/><Relationship Id="rId53" Type="http://schemas.openxmlformats.org/officeDocument/2006/relationships/font" Target="fonts/CenturyGothic-boldItalic.fntdata"/><Relationship Id="rId52" Type="http://schemas.openxmlformats.org/officeDocument/2006/relationships/font" Target="fonts/CenturyGothic-italic.fntdata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2" name="Google Shape;122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7" name="Google Shape;147;p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7" name="Google Shape;167;p4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5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7" name="Google Shape;197;p38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7" name="Google Shape;227;p6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0" name="Google Shape;240;p39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1" name="Google Shape;261;p8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3" name="Google Shape;283;p9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7" name="Google Shape;29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8" name="Google Shape;30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6" name="Google Shape;326;p1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Мы ждем партнерства с сервисами. А также вложения в наш сервис.</a:t>
            </a:r>
            <a:endParaRPr/>
          </a:p>
        </p:txBody>
      </p:sp>
      <p:sp>
        <p:nvSpPr>
          <p:cNvPr id="341" name="Google Shape;341;p1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7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3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2.png"/><Relationship Id="rId5" Type="http://schemas.openxmlformats.org/officeDocument/2006/relationships/image" Target="../media/image5.jpg"/><Relationship Id="rId6" Type="http://schemas.openxmlformats.org/officeDocument/2006/relationships/image" Target="../media/image8.png"/><Relationship Id="rId7" Type="http://schemas.openxmlformats.org/officeDocument/2006/relationships/image" Target="../media/image6.png"/><Relationship Id="rId8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Relationship Id="rId4" Type="http://schemas.openxmlformats.org/officeDocument/2006/relationships/image" Target="../media/image13.png"/><Relationship Id="rId5" Type="http://schemas.openxmlformats.org/officeDocument/2006/relationships/image" Target="../media/image12.png"/><Relationship Id="rId6" Type="http://schemas.openxmlformats.org/officeDocument/2006/relationships/image" Target="../media/image16.png"/><Relationship Id="rId7" Type="http://schemas.openxmlformats.org/officeDocument/2006/relationships/image" Target="../media/image1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20.png"/><Relationship Id="rId5" Type="http://schemas.openxmlformats.org/officeDocument/2006/relationships/image" Target="../media/image36.jpg"/><Relationship Id="rId6" Type="http://schemas.openxmlformats.org/officeDocument/2006/relationships/image" Target="../media/image2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0.png"/><Relationship Id="rId4" Type="http://schemas.openxmlformats.org/officeDocument/2006/relationships/image" Target="../media/image3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3.png"/><Relationship Id="rId4" Type="http://schemas.openxmlformats.org/officeDocument/2006/relationships/image" Target="../media/image3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4.png"/><Relationship Id="rId4" Type="http://schemas.openxmlformats.org/officeDocument/2006/relationships/image" Target="../media/image28.png"/><Relationship Id="rId9" Type="http://schemas.openxmlformats.org/officeDocument/2006/relationships/image" Target="../media/image29.png"/><Relationship Id="rId5" Type="http://schemas.openxmlformats.org/officeDocument/2006/relationships/image" Target="../media/image35.png"/><Relationship Id="rId6" Type="http://schemas.openxmlformats.org/officeDocument/2006/relationships/image" Target="../media/image22.png"/><Relationship Id="rId7" Type="http://schemas.openxmlformats.org/officeDocument/2006/relationships/image" Target="../media/image19.png"/><Relationship Id="rId8" Type="http://schemas.openxmlformats.org/officeDocument/2006/relationships/image" Target="../media/image1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6.png"/><Relationship Id="rId4" Type="http://schemas.openxmlformats.org/officeDocument/2006/relationships/image" Target="../media/image3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7.png"/><Relationship Id="rId4" Type="http://schemas.openxmlformats.org/officeDocument/2006/relationships/image" Target="../media/image17.png"/><Relationship Id="rId9" Type="http://schemas.openxmlformats.org/officeDocument/2006/relationships/image" Target="../media/image39.png"/><Relationship Id="rId5" Type="http://schemas.openxmlformats.org/officeDocument/2006/relationships/image" Target="../media/image32.png"/><Relationship Id="rId6" Type="http://schemas.openxmlformats.org/officeDocument/2006/relationships/image" Target="../media/image37.jpg"/><Relationship Id="rId7" Type="http://schemas.openxmlformats.org/officeDocument/2006/relationships/image" Target="../media/image38.png"/><Relationship Id="rId8" Type="http://schemas.openxmlformats.org/officeDocument/2006/relationships/image" Target="../media/image4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1.jpg"/><Relationship Id="rId4" Type="http://schemas.openxmlformats.org/officeDocument/2006/relationships/image" Target="../media/image50.png"/><Relationship Id="rId5" Type="http://schemas.openxmlformats.org/officeDocument/2006/relationships/image" Target="../media/image51.png"/><Relationship Id="rId6" Type="http://schemas.openxmlformats.org/officeDocument/2006/relationships/image" Target="../media/image5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3.png"/><Relationship Id="rId4" Type="http://schemas.openxmlformats.org/officeDocument/2006/relationships/image" Target="../media/image4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9.png"/><Relationship Id="rId4" Type="http://schemas.openxmlformats.org/officeDocument/2006/relationships/image" Target="../media/image41.jpg"/><Relationship Id="rId5" Type="http://schemas.openxmlformats.org/officeDocument/2006/relationships/image" Target="../media/image44.png"/><Relationship Id="rId6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321628" y="2188062"/>
            <a:ext cx="50262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Arial"/>
              <a:buNone/>
            </a:pPr>
            <a:r>
              <a:rPr lang="ru" sz="1800">
                <a:solidFill>
                  <a:schemeClr val="dk1"/>
                </a:solidFill>
              </a:rPr>
              <a:t>СЕРВИС УПРАВЛЕНИЯ ПОДПИСКАМИ </a:t>
            </a:r>
            <a:br>
              <a:rPr lang="ru" sz="1800">
                <a:solidFill>
                  <a:schemeClr val="dk1"/>
                </a:solidFill>
              </a:rPr>
            </a:br>
            <a:r>
              <a:rPr b="0" i="0" lang="ru" sz="18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ОБРАЗОВАТЕЛЬНОГО И </a:t>
            </a:r>
            <a:br>
              <a:rPr b="0" i="0" lang="ru" sz="18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</a:br>
            <a:r>
              <a:rPr b="0" i="0" lang="ru" sz="18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МЕДИА КОНТЕНТА</a:t>
            </a:r>
            <a:br>
              <a:rPr b="0" i="0" lang="ru" sz="36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</a:br>
            <a:endParaRPr b="1" sz="36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07" name="Google Shape;107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0" y="1098600"/>
            <a:ext cx="2832748" cy="4044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347831" y="397820"/>
            <a:ext cx="1322961" cy="302958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5"/>
          <p:cNvSpPr txBox="1"/>
          <p:nvPr/>
        </p:nvSpPr>
        <p:spPr>
          <a:xfrm>
            <a:off x="1494300" y="1414575"/>
            <a:ext cx="2925300" cy="6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ru" sz="3500" u="none" cap="none" strike="noStrike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SUBS</a:t>
            </a:r>
            <a:r>
              <a:rPr b="1" i="0" lang="ru" sz="3500" u="none" cap="none" strike="noStrike">
                <a:solidFill>
                  <a:srgbClr val="4CAF4F"/>
                </a:solidFill>
                <a:latin typeface="Roboto Mono"/>
                <a:ea typeface="Roboto Mono"/>
                <a:cs typeface="Roboto Mono"/>
                <a:sym typeface="Roboto Mono"/>
              </a:rPr>
              <a:t>MANAGE</a:t>
            </a:r>
            <a:endParaRPr b="1" i="0" sz="3500" u="none" cap="none" strike="noStrike">
              <a:solidFill>
                <a:srgbClr val="4CAF4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18" name="Google Shape;118;p25"/>
          <p:cNvSpPr txBox="1"/>
          <p:nvPr>
            <p:ph idx="1" type="body"/>
          </p:nvPr>
        </p:nvSpPr>
        <p:spPr>
          <a:xfrm>
            <a:off x="3321146" y="4184096"/>
            <a:ext cx="19035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i="1" lang="ru"/>
              <a:t>ЛЕГКОЕ И ПРОСТОЕ УПРАВЛЕНИЕ ВСЕМИ ПОДПИСКАМИ</a:t>
            </a:r>
            <a:endParaRPr i="1"/>
          </a:p>
        </p:txBody>
      </p:sp>
      <p:pic>
        <p:nvPicPr>
          <p:cNvPr id="119" name="Google Shape;119;p2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77400" y="1332975"/>
            <a:ext cx="794099" cy="794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9" name="Google Shape;12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0" y="413463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316268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39" name="Google Shape;139;p26"/>
          <p:cNvSpPr txBox="1"/>
          <p:nvPr/>
        </p:nvSpPr>
        <p:spPr>
          <a:xfrm>
            <a:off x="177125" y="1032900"/>
            <a:ext cx="4308600" cy="147729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400" u="none" cap="none" strike="noStrike">
                <a:solidFill>
                  <a:srgbClr val="4CAF4F"/>
                </a:solidFill>
                <a:highlight>
                  <a:srgbClr val="FFFFFF"/>
                </a:highlight>
                <a:latin typeface="Raleway SemiBold"/>
                <a:ea typeface="Raleway SemiBold"/>
                <a:cs typeface="Raleway SemiBold"/>
                <a:sym typeface="Raleway SemiBold"/>
              </a:rPr>
              <a:t>Российский рынок</a:t>
            </a:r>
            <a:r>
              <a:rPr b="0" i="0" lang="ru" sz="14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r>
              <a:rPr b="1" i="0" lang="ru" sz="1400" u="none" cap="none" strike="noStrike">
                <a:solidFill>
                  <a:srgbClr val="4CAF4F"/>
                </a:solidFill>
                <a:highlight>
                  <a:srgbClr val="FFFFFF"/>
                </a:highlight>
                <a:latin typeface="Raleway SemiBold"/>
                <a:ea typeface="Raleway SemiBold"/>
                <a:cs typeface="Raleway SemiBold"/>
                <a:sym typeface="Raleway SemiBold"/>
              </a:rPr>
              <a:t>подписок</a:t>
            </a:r>
            <a:r>
              <a:rPr b="0" i="0" lang="ru" sz="14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 на онлайн-сервисы по итогам 2022 года </a:t>
            </a:r>
            <a:r>
              <a:rPr b="0" i="0" lang="ru" sz="1400" u="none" cap="none" strike="noStrike">
                <a:solidFill>
                  <a:srgbClr val="4CAF4F"/>
                </a:solidFill>
                <a:highlight>
                  <a:srgbClr val="FFFFFF"/>
                </a:highlight>
                <a:latin typeface="Raleway SemiBold"/>
                <a:ea typeface="Raleway SemiBold"/>
                <a:cs typeface="Raleway SemiBold"/>
                <a:sym typeface="Raleway SemiBold"/>
              </a:rPr>
              <a:t>вырос на </a:t>
            </a:r>
            <a:r>
              <a:rPr b="0" i="0" lang="ru" sz="1800" u="none" cap="none" strike="noStrike">
                <a:solidFill>
                  <a:srgbClr val="FF2F2D"/>
                </a:solidFill>
                <a:highlight>
                  <a:srgbClr val="FFFFFF"/>
                </a:highlight>
                <a:latin typeface="Raleway Medium"/>
                <a:ea typeface="Raleway Medium"/>
                <a:cs typeface="Raleway Medium"/>
                <a:sym typeface="Raleway Medium"/>
              </a:rPr>
              <a:t>24</a:t>
            </a:r>
            <a:r>
              <a:rPr b="0" i="0" lang="ru" sz="1400" u="none" cap="none" strike="noStrike">
                <a:solidFill>
                  <a:srgbClr val="FF2F2D"/>
                </a:solidFill>
                <a:highlight>
                  <a:srgbClr val="FFFFFF"/>
                </a:highlight>
                <a:latin typeface="Raleway SemiBold"/>
                <a:ea typeface="Raleway SemiBold"/>
                <a:cs typeface="Raleway SemiBold"/>
                <a:sym typeface="Raleway SemiBold"/>
              </a:rPr>
              <a:t>%</a:t>
            </a:r>
            <a:r>
              <a:rPr b="0" i="0" lang="ru" sz="14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и составил </a:t>
            </a:r>
            <a:r>
              <a:rPr b="0" i="0" lang="ru" sz="1800" u="none" cap="none" strike="noStrike">
                <a:solidFill>
                  <a:srgbClr val="FF2F2D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58,1</a:t>
            </a:r>
            <a:r>
              <a:rPr b="0" i="0" lang="ru" sz="2000" u="none" cap="none" strike="noStrike">
                <a:solidFill>
                  <a:srgbClr val="FF2F2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r>
              <a:rPr b="0" i="0" lang="ru" sz="1400" u="none" cap="none" strike="noStrike">
                <a:solidFill>
                  <a:srgbClr val="FF2F2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млрд</a:t>
            </a:r>
            <a:r>
              <a:rPr b="0" i="0" lang="ru" sz="1400" u="none" cap="none" strike="noStrike">
                <a:solidFill>
                  <a:srgbClr val="C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0" i="0" lang="ru" sz="14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рублей. Хотя бы </a:t>
            </a:r>
            <a:r>
              <a:rPr b="0" i="0" lang="ru" sz="1400" u="none" cap="none" strike="noStrike">
                <a:solidFill>
                  <a:srgbClr val="4CAF4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одну подписку</a:t>
            </a:r>
            <a:r>
              <a:rPr b="0" i="0" lang="ru" sz="1400" u="none" cap="none" strike="noStrike">
                <a:solidFill>
                  <a:srgbClr val="4CAF4F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0" i="0" lang="ru" sz="14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на март 2023 г. </a:t>
            </a:r>
            <a:r>
              <a:rPr b="0" i="0" lang="ru" sz="1400" u="none" cap="none" strike="noStrike">
                <a:solidFill>
                  <a:srgbClr val="4CAF4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имеют</a:t>
            </a:r>
            <a:r>
              <a:rPr b="0" i="0" lang="ru" sz="14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r>
              <a:rPr b="0" i="0" lang="ru" sz="1800" u="none" cap="none" strike="noStrike">
                <a:solidFill>
                  <a:srgbClr val="FF2F2D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53,5</a:t>
            </a:r>
            <a:r>
              <a:rPr b="0" i="0" lang="ru" sz="1400" u="none" cap="none" strike="noStrike">
                <a:solidFill>
                  <a:srgbClr val="FF2F2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%</a:t>
            </a:r>
            <a:r>
              <a:rPr b="0" i="0" lang="ru" sz="1400" u="none" cap="none" strike="noStrike">
                <a:solidFill>
                  <a:srgbClr val="2D3347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0" i="0" lang="ru" sz="14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жителей мегаполисов в возрасте 18-55 лет. </a:t>
            </a:r>
            <a:endParaRPr b="0" i="0" sz="14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0" name="Google Shape;140;p26"/>
          <p:cNvSpPr txBox="1"/>
          <p:nvPr/>
        </p:nvSpPr>
        <p:spPr>
          <a:xfrm>
            <a:off x="177133" y="3933607"/>
            <a:ext cx="36075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В 2022 году около </a:t>
            </a:r>
            <a:r>
              <a:rPr b="0" i="0" lang="ru" sz="1800" u="none" cap="none" strike="noStrike">
                <a:solidFill>
                  <a:srgbClr val="FF2F2D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20</a:t>
            </a:r>
            <a:r>
              <a:rPr b="0" i="0" lang="ru" sz="1400" u="none" cap="none" strike="noStrike">
                <a:solidFill>
                  <a:srgbClr val="FF2F2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%</a:t>
            </a:r>
            <a:r>
              <a:rPr b="0" i="0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пользователей столкнулись с </a:t>
            </a:r>
            <a:r>
              <a:rPr b="0" i="0" lang="ru" sz="1400" u="none" cap="none" strike="noStrike">
                <a:solidFill>
                  <a:srgbClr val="4CAF4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списанием средств</a:t>
            </a:r>
            <a:r>
              <a:rPr b="0" i="0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с их банковских карт через </a:t>
            </a:r>
            <a:r>
              <a:rPr b="0" i="0" lang="ru" sz="1400" u="none" cap="none" strike="noStrike">
                <a:solidFill>
                  <a:srgbClr val="4CAF4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недобросовестные подписки</a:t>
            </a:r>
            <a:r>
              <a:rPr b="0" i="0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 </a:t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1" name="Google Shape;141;p26"/>
          <p:cNvSpPr txBox="1"/>
          <p:nvPr/>
        </p:nvSpPr>
        <p:spPr>
          <a:xfrm>
            <a:off x="1982999" y="2547329"/>
            <a:ext cx="5118300" cy="14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 первое полугодие 2023 г. об­щее </a:t>
            </a:r>
            <a:r>
              <a:rPr b="0" i="0" lang="ru" sz="1400" u="none" cap="none" strike="noStrike">
                <a:solidFill>
                  <a:srgbClr val="4CAF4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ко­личес­тво по­купок</a:t>
            </a:r>
            <a:r>
              <a:rPr b="0" i="0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в рос­сий­ских ин­тер­нет-ма­гази­нах </a:t>
            </a:r>
            <a:r>
              <a:rPr b="0" i="0" lang="ru" sz="1400" u="none" cap="none" strike="noStrike">
                <a:solidFill>
                  <a:srgbClr val="4CAF4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вы­рос­ло </a:t>
            </a:r>
            <a:r>
              <a:rPr b="0" i="0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на </a:t>
            </a:r>
            <a:r>
              <a:rPr b="0" i="0" lang="ru" sz="1800" u="none" cap="none" strike="noStrike">
                <a:solidFill>
                  <a:srgbClr val="FF2F2D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20</a:t>
            </a:r>
            <a:r>
              <a:rPr b="0" i="0" lang="ru" sz="1400" u="none" cap="none" strike="noStrike">
                <a:solidFill>
                  <a:srgbClr val="FF2F2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%</a:t>
            </a:r>
            <a:r>
              <a:rPr b="0" i="0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по срав­не­нию с пре­дыду­щим по­луго­дием. </a:t>
            </a:r>
            <a:r>
              <a:rPr b="0" i="0" lang="ru" sz="1400" u="none" cap="none" strike="noStrike">
                <a:solidFill>
                  <a:srgbClr val="4CAF4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Обо­роты пла­тежей уве­личи­лись</a:t>
            </a:r>
            <a:r>
              <a:rPr b="0" i="0" lang="ru" sz="1400" u="none" cap="none" strike="noStrike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r>
              <a:rPr b="0" i="0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на </a:t>
            </a:r>
            <a:r>
              <a:rPr b="0" i="0" lang="ru" sz="1800" u="none" cap="none" strike="noStrike">
                <a:solidFill>
                  <a:srgbClr val="FF2F2D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17</a:t>
            </a:r>
            <a:r>
              <a:rPr b="0" i="0" lang="ru" sz="1400" u="none" cap="none" strike="noStrike">
                <a:solidFill>
                  <a:srgbClr val="FF2F2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%</a:t>
            </a:r>
            <a:r>
              <a:rPr b="0" i="0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, а по­купа­телей в ин­тер­не­те ста­ло на </a:t>
            </a:r>
            <a:r>
              <a:rPr b="0" i="0" lang="ru" sz="1800" u="none" cap="none" strike="noStrike">
                <a:solidFill>
                  <a:srgbClr val="FF2F2D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6</a:t>
            </a:r>
            <a:r>
              <a:rPr b="0" i="0" lang="ru" sz="1400" u="none" cap="none" strike="noStrike">
                <a:solidFill>
                  <a:srgbClr val="FF2F2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%</a:t>
            </a:r>
            <a:r>
              <a:rPr b="0" i="0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боль­ше. </a:t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descr="Тенденция к повышению со сплошной заливкой" id="142" name="Google Shape;142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36177" y="1314345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Электронная коммерция контур" id="143" name="Google Shape;143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58083" y="2763794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Контур грустного лица со сплошной заливкой" id="144" name="Google Shape;144;p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323308" y="4045778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7"/>
          <p:cNvSpPr txBox="1"/>
          <p:nvPr>
            <p:ph idx="1" type="body"/>
          </p:nvPr>
        </p:nvSpPr>
        <p:spPr>
          <a:xfrm>
            <a:off x="347425" y="2829100"/>
            <a:ext cx="3633600" cy="2399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1460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</a:pPr>
            <a:r>
              <a:rPr lang="ru" sz="1400">
                <a:solidFill>
                  <a:srgbClr val="132C40"/>
                </a:solidFill>
              </a:rPr>
              <a:t>В нее входят отдельные пользователи, которые часто подписываются на различные услуги, такие как образовательные и музыкальные сервисы, ежемесячные доставки товаров, игры и другие подобные услуги, предоставляемые через подписку.</a:t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27"/>
          <p:cNvSpPr/>
          <p:nvPr/>
        </p:nvSpPr>
        <p:spPr>
          <a:xfrm>
            <a:off x="456753" y="33805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4" name="Google Shape;154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" name="Google Shape;155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" name="Google Shape;156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7" name="Google Shape;157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9" y="412035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216174">
            <a:off x="7242575" y="-24062"/>
            <a:ext cx="1412125" cy="1412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7"/>
          <p:cNvPicPr preferRelativeResize="0"/>
          <p:nvPr/>
        </p:nvPicPr>
        <p:blipFill rotWithShape="1">
          <a:blip r:embed="rId5">
            <a:alphaModFix/>
          </a:blip>
          <a:srcRect b="0" l="3882" r="3882" t="0"/>
          <a:stretch/>
        </p:blipFill>
        <p:spPr>
          <a:xfrm>
            <a:off x="266326" y="1331013"/>
            <a:ext cx="2902574" cy="1498076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7"/>
          <p:cNvSpPr txBox="1"/>
          <p:nvPr>
            <p:ph type="title"/>
          </p:nvPr>
        </p:nvSpPr>
        <p:spPr>
          <a:xfrm>
            <a:off x="1252994" y="392188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1" name="Google Shape;161;p27"/>
          <p:cNvSpPr txBox="1"/>
          <p:nvPr/>
        </p:nvSpPr>
        <p:spPr>
          <a:xfrm>
            <a:off x="711301" y="1209238"/>
            <a:ext cx="24576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1460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1" lang="ru" sz="1700">
                <a:solidFill>
                  <a:srgbClr val="2D3347"/>
                </a:solidFill>
                <a:latin typeface="Raleway"/>
                <a:ea typeface="Raleway"/>
                <a:cs typeface="Raleway"/>
                <a:sym typeface="Raleway"/>
              </a:rPr>
              <a:t>“</a:t>
            </a:r>
            <a:r>
              <a:rPr b="1" i="1" lang="ru" sz="1700" u="none" cap="none" strike="noStrike">
                <a:solidFill>
                  <a:srgbClr val="2D3347"/>
                </a:solidFill>
                <a:latin typeface="Raleway"/>
                <a:ea typeface="Raleway"/>
                <a:cs typeface="Raleway"/>
                <a:sym typeface="Raleway"/>
              </a:rPr>
              <a:t>Интернет-люди</a:t>
            </a:r>
            <a:r>
              <a:rPr b="1" i="1" lang="ru" sz="1700">
                <a:solidFill>
                  <a:srgbClr val="2D3347"/>
                </a:solidFill>
                <a:latin typeface="Raleway"/>
                <a:ea typeface="Raleway"/>
                <a:cs typeface="Raleway"/>
                <a:sym typeface="Raleway"/>
              </a:rPr>
              <a:t>”</a:t>
            </a:r>
            <a:endParaRPr b="1" i="0" sz="1700" u="none" cap="none" strike="noStrike">
              <a:solidFill>
                <a:srgbClr val="2D334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7"/>
          <p:cNvSpPr txBox="1"/>
          <p:nvPr/>
        </p:nvSpPr>
        <p:spPr>
          <a:xfrm>
            <a:off x="5468438" y="1122988"/>
            <a:ext cx="11538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1" lang="ru" sz="1700" u="none" cap="none" strike="noStrike">
                <a:solidFill>
                  <a:srgbClr val="2D3347"/>
                </a:solidFill>
                <a:latin typeface="Raleway"/>
                <a:ea typeface="Raleway"/>
                <a:cs typeface="Raleway"/>
                <a:sym typeface="Raleway"/>
              </a:rPr>
              <a:t>Андрей</a:t>
            </a:r>
            <a:endParaRPr b="1" i="1" sz="1700" u="none" cap="none" strike="noStrike">
              <a:solidFill>
                <a:srgbClr val="2D3347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3" name="Google Shape;163;p27"/>
          <p:cNvSpPr txBox="1"/>
          <p:nvPr/>
        </p:nvSpPr>
        <p:spPr>
          <a:xfrm>
            <a:off x="4948800" y="2783150"/>
            <a:ext cx="3633600" cy="21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Студент, 20 лет, учится в вузе, интересуется медиаконтентом, любит смотреть кино, но так как он не работает, он стремится контролировать дополнительные расходы и избегать непредвиденных, поэтому, как правило, использует онлайн-сервисы управления бюджетом или планеры. </a:t>
            </a:r>
            <a:endParaRPr b="0" i="0" sz="14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64" name="Google Shape;164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69575" y="1477025"/>
            <a:ext cx="2084450" cy="135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8"/>
          <p:cNvSpPr txBox="1"/>
          <p:nvPr>
            <p:ph type="title"/>
          </p:nvPr>
        </p:nvSpPr>
        <p:spPr>
          <a:xfrm>
            <a:off x="369392" y="11659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0" name="Google Shape;170;p28"/>
          <p:cNvSpPr txBox="1"/>
          <p:nvPr>
            <p:ph idx="1" type="body"/>
          </p:nvPr>
        </p:nvSpPr>
        <p:spPr>
          <a:xfrm>
            <a:off x="369392" y="1825431"/>
            <a:ext cx="8338200" cy="22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500">
                <a:latin typeface="Raleway Medium"/>
                <a:ea typeface="Raleway Medium"/>
                <a:cs typeface="Raleway Medium"/>
                <a:sym typeface="Raleway Medium"/>
              </a:rPr>
              <a:t>Целевой аудитории </a:t>
            </a:r>
            <a:r>
              <a:rPr lang="ru" sz="1500">
                <a:solidFill>
                  <a:srgbClr val="4CAF4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сложно контролировать подписки</a:t>
            </a:r>
            <a:r>
              <a:rPr lang="ru" sz="1500">
                <a:latin typeface="Raleway Medium"/>
                <a:ea typeface="Raleway Medium"/>
                <a:cs typeface="Raleway Medium"/>
                <a:sym typeface="Raleway Medium"/>
              </a:rPr>
              <a:t> на различные сервисы и  они вынуждены пользоваться </a:t>
            </a:r>
            <a:r>
              <a:rPr lang="ru" sz="1500">
                <a:solidFill>
                  <a:srgbClr val="4CAF4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неспециализированными способами</a:t>
            </a:r>
            <a:r>
              <a:rPr lang="ru" sz="1500">
                <a:latin typeface="Raleway Medium"/>
                <a:ea typeface="Raleway Medium"/>
                <a:cs typeface="Raleway Medium"/>
                <a:sym typeface="Raleway Medium"/>
              </a:rPr>
              <a:t> управления подписками</a:t>
            </a:r>
            <a:endParaRPr sz="1300"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273050" lvl="0" marL="4064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Отсутствие централизованного способа управления подписками</a:t>
            </a:r>
            <a:endParaRPr sz="1300"/>
          </a:p>
          <a:p>
            <a:pPr indent="-273050" lvl="0" marL="4064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Риск упущения сроков списания средств на продлени</a:t>
            </a:r>
            <a:r>
              <a:rPr lang="ru" sz="1300">
                <a:solidFill>
                  <a:srgbClr val="132C40"/>
                </a:solidFill>
              </a:rPr>
              <a:t>е</a:t>
            </a: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подпис</a:t>
            </a:r>
            <a:r>
              <a:rPr lang="ru" sz="1300">
                <a:solidFill>
                  <a:srgbClr val="132C40"/>
                </a:solidFill>
              </a:rPr>
              <a:t>ок</a:t>
            </a: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из-за отсутствия напоминаний</a:t>
            </a:r>
            <a:endParaRPr sz="1300"/>
          </a:p>
          <a:p>
            <a:pPr indent="-273050" lvl="0" marL="4064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Сложность выбора выгодной подписки</a:t>
            </a:r>
            <a:endParaRPr sz="1300"/>
          </a:p>
          <a:p>
            <a:pPr indent="-273050" lvl="0" marL="4064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Отслеживание расходов на подписки</a:t>
            </a:r>
            <a:endParaRPr sz="13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1" name="Google Shape;171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8"/>
          <p:cNvSpPr/>
          <p:nvPr/>
        </p:nvSpPr>
        <p:spPr>
          <a:xfrm>
            <a:off x="369393" y="34916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8" name="Google Shape;178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3375" y="423161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591597">
            <a:off x="5675637" y="83048"/>
            <a:ext cx="1615962" cy="16159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9"/>
          <p:cNvSpPr txBox="1"/>
          <p:nvPr>
            <p:ph type="title"/>
          </p:nvPr>
        </p:nvSpPr>
        <p:spPr>
          <a:xfrm>
            <a:off x="401716" y="908462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5" name="Google Shape;185;p29"/>
          <p:cNvSpPr txBox="1"/>
          <p:nvPr>
            <p:ph idx="1" type="body"/>
          </p:nvPr>
        </p:nvSpPr>
        <p:spPr>
          <a:xfrm>
            <a:off x="290691" y="1553990"/>
            <a:ext cx="7993200" cy="32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857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ru" sz="1500">
                <a:solidFill>
                  <a:srgbClr val="132C40"/>
                </a:solidFill>
              </a:rPr>
              <a:t>Создание </a:t>
            </a:r>
            <a:r>
              <a:rPr b="1" lang="ru" sz="1500">
                <a:solidFill>
                  <a:srgbClr val="4CAF4F"/>
                </a:solidFill>
              </a:rPr>
              <a:t>централизованной системы</a:t>
            </a:r>
            <a:r>
              <a:rPr lang="ru" sz="1500">
                <a:solidFill>
                  <a:srgbClr val="132C40"/>
                </a:solidFill>
              </a:rPr>
              <a:t> управления подписками</a:t>
            </a:r>
            <a:endParaRPr sz="15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500">
              <a:solidFill>
                <a:srgbClr val="132C40"/>
              </a:solidFill>
            </a:endParaRPr>
          </a:p>
          <a:p>
            <a:pPr indent="-2857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ru" sz="1500">
                <a:solidFill>
                  <a:srgbClr val="132C40"/>
                </a:solidFill>
              </a:rPr>
              <a:t>Встроенная функция </a:t>
            </a:r>
            <a:r>
              <a:rPr b="1" lang="ru" sz="1500">
                <a:solidFill>
                  <a:srgbClr val="4CAF4F"/>
                </a:solidFill>
              </a:rPr>
              <a:t>автоматических напоминаний</a:t>
            </a:r>
            <a:r>
              <a:rPr lang="ru" sz="1500">
                <a:solidFill>
                  <a:srgbClr val="132C40"/>
                </a:solidFill>
              </a:rPr>
              <a:t> о приближающихся сроках продления подписок. </a:t>
            </a:r>
            <a:r>
              <a:rPr b="1" lang="ru" sz="1500">
                <a:solidFill>
                  <a:srgbClr val="4CAF4F"/>
                </a:solidFill>
              </a:rPr>
              <a:t>Уведомления </a:t>
            </a:r>
            <a:r>
              <a:rPr lang="ru" sz="1500">
                <a:solidFill>
                  <a:srgbClr val="132C40"/>
                </a:solidFill>
              </a:rPr>
              <a:t>могут быть отправлены на </a:t>
            </a:r>
            <a:r>
              <a:rPr b="1" lang="ru" sz="1500">
                <a:solidFill>
                  <a:srgbClr val="4CAF4F"/>
                </a:solidFill>
              </a:rPr>
              <a:t>электронную почту</a:t>
            </a:r>
            <a:r>
              <a:rPr lang="ru" sz="1500">
                <a:solidFill>
                  <a:srgbClr val="4CAF4F"/>
                </a:solidFill>
              </a:rPr>
              <a:t>, </a:t>
            </a:r>
            <a:r>
              <a:rPr b="1" lang="ru" sz="1500">
                <a:solidFill>
                  <a:srgbClr val="4CAF4F"/>
                </a:solidFill>
              </a:rPr>
              <a:t>мобильное устройство</a:t>
            </a:r>
            <a:r>
              <a:rPr lang="ru" sz="1500">
                <a:solidFill>
                  <a:srgbClr val="132C40"/>
                </a:solidFill>
              </a:rPr>
              <a:t> или другие удобные каналы связи, чтобы помочь пользователям </a:t>
            </a:r>
            <a:r>
              <a:rPr b="1" lang="ru" sz="1500">
                <a:solidFill>
                  <a:srgbClr val="4CAF4F"/>
                </a:solidFill>
              </a:rPr>
              <a:t>не пропустить сроки</a:t>
            </a:r>
            <a:r>
              <a:rPr lang="ru" sz="1500">
                <a:solidFill>
                  <a:srgbClr val="132C40"/>
                </a:solidFill>
              </a:rPr>
              <a:t> продления</a:t>
            </a:r>
            <a:endParaRPr sz="15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500">
              <a:solidFill>
                <a:srgbClr val="132C40"/>
              </a:solidFill>
            </a:endParaRPr>
          </a:p>
          <a:p>
            <a:pPr indent="-2857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ru" sz="1500">
                <a:solidFill>
                  <a:srgbClr val="132C40"/>
                </a:solidFill>
              </a:rPr>
              <a:t>Предоставление </a:t>
            </a:r>
            <a:r>
              <a:rPr b="1" lang="ru" sz="1500">
                <a:solidFill>
                  <a:srgbClr val="4CAF4F"/>
                </a:solidFill>
              </a:rPr>
              <a:t>информации о каждой подписки</a:t>
            </a:r>
            <a:r>
              <a:rPr lang="ru" sz="1500">
                <a:solidFill>
                  <a:srgbClr val="132C4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,</a:t>
            </a:r>
            <a:r>
              <a:rPr lang="ru" sz="1500">
                <a:solidFill>
                  <a:srgbClr val="132C40"/>
                </a:solidFill>
              </a:rPr>
              <a:t> преподнести её выгоду при помощи </a:t>
            </a:r>
            <a:r>
              <a:rPr b="1" lang="ru" sz="1500">
                <a:solidFill>
                  <a:srgbClr val="4CAF4F"/>
                </a:solidFill>
              </a:rPr>
              <a:t>Искусственного Интеллекта</a:t>
            </a:r>
            <a:r>
              <a:rPr lang="ru" sz="1500">
                <a:solidFill>
                  <a:srgbClr val="132C40"/>
                </a:solidFill>
              </a:rPr>
              <a:t>. На основе предпочтений пользователя ИИ будет </a:t>
            </a:r>
            <a:r>
              <a:rPr b="1" lang="ru" sz="1500">
                <a:solidFill>
                  <a:srgbClr val="4CAF4F"/>
                </a:solidFill>
              </a:rPr>
              <a:t>предлагать </a:t>
            </a:r>
            <a:r>
              <a:rPr lang="ru" sz="1500">
                <a:solidFill>
                  <a:srgbClr val="132C40"/>
                </a:solidFill>
              </a:rPr>
              <a:t>более </a:t>
            </a:r>
            <a:r>
              <a:rPr b="1" lang="ru" sz="1500">
                <a:solidFill>
                  <a:srgbClr val="4CAF4F"/>
                </a:solidFill>
              </a:rPr>
              <a:t>подходящие </a:t>
            </a:r>
            <a:r>
              <a:rPr lang="ru" sz="1500">
                <a:solidFill>
                  <a:srgbClr val="132C40"/>
                </a:solidFill>
              </a:rPr>
              <a:t>подписки.</a:t>
            </a:r>
            <a:endParaRPr sz="15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500">
              <a:solidFill>
                <a:srgbClr val="132C40"/>
              </a:solidFill>
            </a:endParaRPr>
          </a:p>
          <a:p>
            <a:pPr indent="-2857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ru" sz="1500">
                <a:solidFill>
                  <a:srgbClr val="132C40"/>
                </a:solidFill>
              </a:rPr>
              <a:t>Предоставление </a:t>
            </a:r>
            <a:r>
              <a:rPr b="1" lang="ru" sz="1500">
                <a:solidFill>
                  <a:srgbClr val="4CAF4F"/>
                </a:solidFill>
              </a:rPr>
              <a:t>аналитики расходов</a:t>
            </a:r>
            <a:r>
              <a:rPr lang="ru" sz="1500">
                <a:solidFill>
                  <a:srgbClr val="132C40"/>
                </a:solidFill>
              </a:rPr>
              <a:t> пользователя</a:t>
            </a:r>
            <a:endParaRPr sz="1500">
              <a:solidFill>
                <a:srgbClr val="132C40"/>
              </a:solidFill>
            </a:endParaRPr>
          </a:p>
        </p:txBody>
      </p:sp>
      <p:sp>
        <p:nvSpPr>
          <p:cNvPr id="186" name="Google Shape;186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29"/>
          <p:cNvSpPr/>
          <p:nvPr/>
        </p:nvSpPr>
        <p:spPr>
          <a:xfrm>
            <a:off x="456817" y="23830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3" name="Google Shape;193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93" y="312285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017163">
            <a:off x="5978503" y="212874"/>
            <a:ext cx="1270020" cy="1270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0"/>
          <p:cNvSpPr/>
          <p:nvPr/>
        </p:nvSpPr>
        <p:spPr>
          <a:xfrm>
            <a:off x="228893" y="154744"/>
            <a:ext cx="1731837" cy="54344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30"/>
          <p:cNvSpPr txBox="1"/>
          <p:nvPr>
            <p:ph type="title"/>
          </p:nvPr>
        </p:nvSpPr>
        <p:spPr>
          <a:xfrm>
            <a:off x="228894" y="118590"/>
            <a:ext cx="1904659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lt1"/>
                </a:solidFill>
              </a:rPr>
              <a:t>Продукт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1" name="Google Shape;201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3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3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3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3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30"/>
          <p:cNvSpPr/>
          <p:nvPr/>
        </p:nvSpPr>
        <p:spPr>
          <a:xfrm>
            <a:off x="412166" y="782699"/>
            <a:ext cx="1660200" cy="2615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ru" sz="11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Главная страница</a:t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8" name="Google Shape;20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2166" y="1044300"/>
            <a:ext cx="1755053" cy="3994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50927" y="2088579"/>
            <a:ext cx="2282209" cy="2284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0" name="Google Shape;210;p30"/>
          <p:cNvCxnSpPr>
            <a:endCxn id="211" idx="1"/>
          </p:cNvCxnSpPr>
          <p:nvPr/>
        </p:nvCxnSpPr>
        <p:spPr>
          <a:xfrm>
            <a:off x="2133465" y="1532421"/>
            <a:ext cx="456600" cy="363000"/>
          </a:xfrm>
          <a:prstGeom prst="curvedConnector3">
            <a:avLst>
              <a:gd fmla="val 50008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11" name="Google Shape;211;p30"/>
          <p:cNvSpPr/>
          <p:nvPr/>
        </p:nvSpPr>
        <p:spPr>
          <a:xfrm>
            <a:off x="2590065" y="1764621"/>
            <a:ext cx="1660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ru" sz="11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Каталог подписок</a:t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2" name="Google Shape;212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198487" y="439774"/>
            <a:ext cx="2731496" cy="1227114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30"/>
          <p:cNvSpPr/>
          <p:nvPr/>
        </p:nvSpPr>
        <p:spPr>
          <a:xfrm>
            <a:off x="3682622" y="164896"/>
            <a:ext cx="1836052" cy="2615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ru" sz="11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Управление подпиской</a:t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4" name="Google Shape;214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564235" y="3545369"/>
            <a:ext cx="3004965" cy="1578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3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904871" y="2360995"/>
            <a:ext cx="2808250" cy="995134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30"/>
          <p:cNvSpPr/>
          <p:nvPr/>
        </p:nvSpPr>
        <p:spPr>
          <a:xfrm>
            <a:off x="6734204" y="2142965"/>
            <a:ext cx="1180809" cy="2615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ru" sz="11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Мои подписки</a:t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7" name="Google Shape;217;p3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695030" y="212418"/>
            <a:ext cx="1880120" cy="1930546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30"/>
          <p:cNvSpPr/>
          <p:nvPr/>
        </p:nvSpPr>
        <p:spPr>
          <a:xfrm>
            <a:off x="6726348" y="-26009"/>
            <a:ext cx="1639041" cy="2615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ru" sz="11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Аналитика расходов</a:t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9" name="Google Shape;219;p30"/>
          <p:cNvCxnSpPr>
            <a:stCxn id="211" idx="3"/>
            <a:endCxn id="220" idx="1"/>
          </p:cNvCxnSpPr>
          <p:nvPr/>
        </p:nvCxnSpPr>
        <p:spPr>
          <a:xfrm>
            <a:off x="4250265" y="1895421"/>
            <a:ext cx="641400" cy="1570500"/>
          </a:xfrm>
          <a:prstGeom prst="curvedConnector3">
            <a:avLst>
              <a:gd fmla="val 68103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20" name="Google Shape;220;p30"/>
          <p:cNvSpPr/>
          <p:nvPr/>
        </p:nvSpPr>
        <p:spPr>
          <a:xfrm>
            <a:off x="4891667" y="3335163"/>
            <a:ext cx="1961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ru" sz="11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Оформление подписки</a:t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1" name="Google Shape;221;p30"/>
          <p:cNvCxnSpPr>
            <a:endCxn id="215" idx="1"/>
          </p:cNvCxnSpPr>
          <p:nvPr/>
        </p:nvCxnSpPr>
        <p:spPr>
          <a:xfrm rot="-5400000">
            <a:off x="5591221" y="2956812"/>
            <a:ext cx="411900" cy="215400"/>
          </a:xfrm>
          <a:prstGeom prst="curved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22" name="Google Shape;222;p30"/>
          <p:cNvCxnSpPr>
            <a:stCxn id="216" idx="1"/>
            <a:endCxn id="212" idx="3"/>
          </p:cNvCxnSpPr>
          <p:nvPr/>
        </p:nvCxnSpPr>
        <p:spPr>
          <a:xfrm rot="10800000">
            <a:off x="5929904" y="1053350"/>
            <a:ext cx="804300" cy="1220400"/>
          </a:xfrm>
          <a:prstGeom prst="curvedConnector3">
            <a:avLst>
              <a:gd fmla="val 49995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23" name="Google Shape;223;p30"/>
          <p:cNvCxnSpPr>
            <a:stCxn id="216" idx="1"/>
            <a:endCxn id="217" idx="1"/>
          </p:cNvCxnSpPr>
          <p:nvPr/>
        </p:nvCxnSpPr>
        <p:spPr>
          <a:xfrm rot="10800000">
            <a:off x="6694904" y="1177550"/>
            <a:ext cx="39300" cy="1096200"/>
          </a:xfrm>
          <a:prstGeom prst="curvedConnector3">
            <a:avLst>
              <a:gd fmla="val 681358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224" name="Google Shape;224;p3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 rot="-539478">
            <a:off x="2192725" y="105275"/>
            <a:ext cx="822001" cy="822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1"/>
          <p:cNvSpPr txBox="1"/>
          <p:nvPr>
            <p:ph type="title"/>
          </p:nvPr>
        </p:nvSpPr>
        <p:spPr>
          <a:xfrm>
            <a:off x="401716" y="337070"/>
            <a:ext cx="2216700" cy="579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lt1"/>
                </a:solidFill>
              </a:rPr>
              <a:t>ЦЕННОСТЬ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30" name="Google Shape;230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31"/>
          <p:cNvSpPr txBox="1"/>
          <p:nvPr/>
        </p:nvSpPr>
        <p:spPr>
          <a:xfrm>
            <a:off x="739825" y="1344222"/>
            <a:ext cx="7576800" cy="10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" sz="1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Сервис</a:t>
            </a:r>
            <a:r>
              <a:rPr b="0" i="0" lang="ru" sz="18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r>
              <a:rPr b="1" i="0" lang="ru" sz="1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Subs</a:t>
            </a:r>
            <a:r>
              <a:rPr b="1" i="0" lang="ru" sz="1800" u="none" cap="none" strike="noStrike">
                <a:solidFill>
                  <a:srgbClr val="4CAF4F"/>
                </a:solidFill>
                <a:latin typeface="Raleway"/>
                <a:ea typeface="Raleway"/>
                <a:cs typeface="Raleway"/>
                <a:sym typeface="Raleway"/>
              </a:rPr>
              <a:t>Manage </a:t>
            </a:r>
            <a:r>
              <a:rPr b="0" i="0" lang="ru" sz="1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предоставляет единый инструмент управления подписками, </a:t>
            </a:r>
            <a:r>
              <a:rPr b="1" i="0" lang="ru" sz="1800" u="none" cap="none" strike="noStrike">
                <a:solidFill>
                  <a:srgbClr val="4CAF4F"/>
                </a:solidFill>
                <a:latin typeface="Raleway"/>
                <a:ea typeface="Raleway"/>
                <a:cs typeface="Raleway"/>
                <a:sym typeface="Raleway"/>
              </a:rPr>
              <a:t>сохраняя </a:t>
            </a:r>
            <a:r>
              <a:rPr b="0" i="0" lang="ru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ваше </a:t>
            </a:r>
            <a:r>
              <a:rPr b="1" i="0" lang="ru" sz="1800" u="none" cap="none" strike="noStrike">
                <a:solidFill>
                  <a:srgbClr val="4CAF4F"/>
                </a:solidFill>
                <a:latin typeface="Raleway"/>
                <a:ea typeface="Raleway"/>
                <a:cs typeface="Raleway"/>
                <a:sym typeface="Raleway"/>
              </a:rPr>
              <a:t>время и деньги</a:t>
            </a:r>
            <a:r>
              <a:rPr b="0" i="0" lang="ru" sz="1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 и </a:t>
            </a:r>
            <a:r>
              <a:rPr b="1" i="0" lang="ru" sz="1800" u="none" cap="none" strike="noStrike">
                <a:solidFill>
                  <a:srgbClr val="4CAF4F"/>
                </a:solidFill>
                <a:latin typeface="Raleway"/>
                <a:ea typeface="Raleway"/>
                <a:cs typeface="Raleway"/>
                <a:sym typeface="Raleway"/>
              </a:rPr>
              <a:t>оптимизируя </a:t>
            </a:r>
            <a:r>
              <a:rPr b="0" i="0" lang="ru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ваши</a:t>
            </a:r>
            <a:r>
              <a:rPr b="1" i="0" lang="ru" sz="1800" u="none" cap="none" strike="noStrike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i="0" lang="ru" sz="1800" u="none" cap="none" strike="noStrike">
                <a:solidFill>
                  <a:srgbClr val="4CAF4F"/>
                </a:solidFill>
                <a:latin typeface="Raleway"/>
                <a:ea typeface="Raleway"/>
                <a:cs typeface="Raleway"/>
                <a:sym typeface="Raleway"/>
              </a:rPr>
              <a:t>покупки образовательного и медиа контента</a:t>
            </a:r>
            <a:endParaRPr b="1" i="0" sz="2000" u="none" cap="none" strike="noStrike">
              <a:solidFill>
                <a:srgbClr val="4CAF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31"/>
          <p:cNvSpPr txBox="1"/>
          <p:nvPr/>
        </p:nvSpPr>
        <p:spPr>
          <a:xfrm>
            <a:off x="739825" y="2571750"/>
            <a:ext cx="5040600" cy="6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71450" lvl="0" marL="1714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B00FF"/>
              </a:buClr>
              <a:buSzPts val="1300"/>
              <a:buFont typeface="Noto Sans Symbols"/>
              <a:buChar char="⮚"/>
            </a:pPr>
            <a:r>
              <a:rPr b="0" i="0" lang="ru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Снижение регулярных расходов при покупке интернет-контента</a:t>
            </a:r>
            <a:endParaRPr b="1" i="0" sz="13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31"/>
          <p:cNvSpPr txBox="1"/>
          <p:nvPr/>
        </p:nvSpPr>
        <p:spPr>
          <a:xfrm>
            <a:off x="3276025" y="3143574"/>
            <a:ext cx="50406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71450" lvl="0" marL="1714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oto Sans Symbols"/>
              <a:buChar char="⮚"/>
            </a:pPr>
            <a:r>
              <a:rPr b="0" i="0" lang="ru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Удобное управление всеми подписками в едином месте</a:t>
            </a:r>
            <a:endParaRPr b="1" i="0" sz="13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31"/>
          <p:cNvSpPr txBox="1"/>
          <p:nvPr/>
        </p:nvSpPr>
        <p:spPr>
          <a:xfrm>
            <a:off x="739825" y="3531524"/>
            <a:ext cx="5040600" cy="6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71450" lvl="0" marL="1714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oto Sans Symbols"/>
              <a:buChar char="⮚"/>
            </a:pPr>
            <a:r>
              <a:rPr b="0" i="0" lang="ru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Оптимизация времени при планировании учебы, развлечений и покупок в интернете </a:t>
            </a:r>
            <a:endParaRPr b="1" i="0" sz="13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31"/>
          <p:cNvSpPr txBox="1"/>
          <p:nvPr/>
        </p:nvSpPr>
        <p:spPr>
          <a:xfrm>
            <a:off x="3276025" y="4149566"/>
            <a:ext cx="50406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oto Sans Symbols"/>
              <a:buChar char="⮚"/>
            </a:pPr>
            <a:r>
              <a:rPr b="0" i="0" lang="ru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Информативность расходов на подписки</a:t>
            </a:r>
            <a:endParaRPr b="0" i="0" sz="13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37" name="Google Shape;237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485563">
            <a:off x="6616725" y="173450"/>
            <a:ext cx="1098901" cy="1098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32"/>
          <p:cNvSpPr/>
          <p:nvPr/>
        </p:nvSpPr>
        <p:spPr>
          <a:xfrm>
            <a:off x="401734" y="328490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32"/>
          <p:cNvSpPr txBox="1"/>
          <p:nvPr>
            <p:ph type="title"/>
          </p:nvPr>
        </p:nvSpPr>
        <p:spPr>
          <a:xfrm>
            <a:off x="401731" y="294000"/>
            <a:ext cx="15684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46" name="Google Shape;246;p32"/>
          <p:cNvSpPr txBox="1"/>
          <p:nvPr>
            <p:ph idx="1" type="body"/>
          </p:nvPr>
        </p:nvSpPr>
        <p:spPr>
          <a:xfrm>
            <a:off x="575391" y="947215"/>
            <a:ext cx="7993200" cy="55396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88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" sz="1600"/>
              <a:t>Сервис </a:t>
            </a:r>
            <a:r>
              <a:rPr b="1" lang="ru" sz="1600">
                <a:solidFill>
                  <a:schemeClr val="dk2"/>
                </a:solidFill>
              </a:rPr>
              <a:t>Subs</a:t>
            </a:r>
            <a:r>
              <a:rPr b="1" lang="ru" sz="1600">
                <a:solidFill>
                  <a:srgbClr val="4CAF4F"/>
                </a:solidFill>
              </a:rPr>
              <a:t>Manage </a:t>
            </a:r>
            <a:r>
              <a:rPr lang="ru" sz="1600">
                <a:solidFill>
                  <a:srgbClr val="000000"/>
                </a:solidFill>
              </a:rPr>
              <a:t>будет охватывать рынок подписочных услуг</a:t>
            </a:r>
            <a:endParaRPr sz="1400">
              <a:solidFill>
                <a:srgbClr val="000000"/>
              </a:solidFill>
            </a:endParaRPr>
          </a:p>
        </p:txBody>
      </p:sp>
      <p:sp>
        <p:nvSpPr>
          <p:cNvPr id="247" name="Google Shape;247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1" name="Google Shape;251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268448">
            <a:off x="7355350" y="151075"/>
            <a:ext cx="1253875" cy="12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32"/>
          <p:cNvSpPr txBox="1"/>
          <p:nvPr/>
        </p:nvSpPr>
        <p:spPr>
          <a:xfrm>
            <a:off x="4167510" y="2094299"/>
            <a:ext cx="2706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" sz="1400" u="none" cap="none" strike="noStrike">
                <a:solidFill>
                  <a:srgbClr val="4CAF4F"/>
                </a:solidFill>
                <a:latin typeface="Arial"/>
                <a:ea typeface="Arial"/>
                <a:cs typeface="Arial"/>
                <a:sym typeface="Arial"/>
              </a:rPr>
              <a:t>11 млрд. 197 млн. рублей</a:t>
            </a:r>
            <a:endParaRPr b="0" i="0" sz="1400" u="none" cap="none" strike="noStrike">
              <a:solidFill>
                <a:srgbClr val="4CAF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32"/>
          <p:cNvSpPr txBox="1"/>
          <p:nvPr/>
        </p:nvSpPr>
        <p:spPr>
          <a:xfrm>
            <a:off x="4167510" y="3088293"/>
            <a:ext cx="457543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" sz="1400" u="none" cap="none" strike="noStrike">
                <a:solidFill>
                  <a:srgbClr val="4CAF4F"/>
                </a:solidFill>
                <a:latin typeface="Arial"/>
                <a:ea typeface="Arial"/>
                <a:cs typeface="Arial"/>
                <a:sym typeface="Arial"/>
              </a:rPr>
              <a:t>2 млрд. 840 млн. рублей</a:t>
            </a:r>
            <a:endParaRPr b="1" i="0" sz="1400" u="none" cap="none" strike="noStrike">
              <a:solidFill>
                <a:srgbClr val="4CAF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32"/>
          <p:cNvSpPr txBox="1"/>
          <p:nvPr/>
        </p:nvSpPr>
        <p:spPr>
          <a:xfrm>
            <a:off x="4167510" y="4063277"/>
            <a:ext cx="457543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" sz="1400" u="none" cap="none" strike="noStrike">
                <a:solidFill>
                  <a:srgbClr val="4CAF4F"/>
                </a:solidFill>
                <a:latin typeface="Arial"/>
                <a:ea typeface="Arial"/>
                <a:cs typeface="Arial"/>
                <a:sym typeface="Arial"/>
              </a:rPr>
              <a:t>280 млн. рублей</a:t>
            </a:r>
            <a:endParaRPr b="1" i="0" sz="1400" u="none" cap="none" strike="noStrike">
              <a:solidFill>
                <a:srgbClr val="4CAF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TAM SAM SOM - what it means and why it matters" id="255" name="Google Shape;255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9388" y="1584283"/>
            <a:ext cx="3327591" cy="332759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6" name="Google Shape;256;p32"/>
          <p:cNvCxnSpPr/>
          <p:nvPr/>
        </p:nvCxnSpPr>
        <p:spPr>
          <a:xfrm>
            <a:off x="2696219" y="2248188"/>
            <a:ext cx="1471291" cy="0"/>
          </a:xfrm>
          <a:prstGeom prst="straightConnector1">
            <a:avLst/>
          </a:prstGeom>
          <a:noFill/>
          <a:ln cap="flat" cmpd="sng" w="25400">
            <a:solidFill>
              <a:schemeClr val="lt2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0000">
              <a:srgbClr val="000000">
                <a:alpha val="37254"/>
              </a:srgbClr>
            </a:outerShdw>
            <a:reflection blurRad="0" dir="0" dist="0" endA="300" endPos="55000" kx="0" rotWithShape="0" algn="bl" stA="50000" stPos="0" sy="-100000" ky="0"/>
          </a:effectLst>
        </p:spPr>
      </p:cxnSp>
      <p:cxnSp>
        <p:nvCxnSpPr>
          <p:cNvPr id="257" name="Google Shape;257;p32"/>
          <p:cNvCxnSpPr/>
          <p:nvPr/>
        </p:nvCxnSpPr>
        <p:spPr>
          <a:xfrm>
            <a:off x="2709970" y="3253111"/>
            <a:ext cx="1471291" cy="0"/>
          </a:xfrm>
          <a:prstGeom prst="straightConnector1">
            <a:avLst/>
          </a:prstGeom>
          <a:noFill/>
          <a:ln cap="flat" cmpd="sng" w="25400">
            <a:solidFill>
              <a:schemeClr val="lt2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0000">
              <a:srgbClr val="000000">
                <a:alpha val="37254"/>
              </a:srgbClr>
            </a:outerShdw>
            <a:reflection blurRad="0" dir="0" dist="0" endA="300" endPos="55000" kx="0" rotWithShape="0" algn="bl" stA="50000" stPos="0" sy="-100000" ky="0"/>
          </a:effectLst>
        </p:spPr>
      </p:cxnSp>
      <p:cxnSp>
        <p:nvCxnSpPr>
          <p:cNvPr id="258" name="Google Shape;258;p32"/>
          <p:cNvCxnSpPr/>
          <p:nvPr/>
        </p:nvCxnSpPr>
        <p:spPr>
          <a:xfrm>
            <a:off x="2627470" y="4207614"/>
            <a:ext cx="1540040" cy="19105"/>
          </a:xfrm>
          <a:prstGeom prst="straightConnector1">
            <a:avLst/>
          </a:prstGeom>
          <a:noFill/>
          <a:ln cap="flat" cmpd="sng" w="25400">
            <a:solidFill>
              <a:schemeClr val="lt2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0000">
              <a:srgbClr val="000000">
                <a:alpha val="37254"/>
              </a:srgbClr>
            </a:outerShdw>
            <a:reflection blurRad="0" dir="0" dist="0" endA="300" endPos="55000" kx="0" rotWithShape="0" algn="bl" stA="50000" stPos="0" sy="-100000" ky="0"/>
          </a:effectLst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33"/>
          <p:cNvSpPr/>
          <p:nvPr/>
        </p:nvSpPr>
        <p:spPr>
          <a:xfrm>
            <a:off x="401726" y="35880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33"/>
          <p:cNvSpPr txBox="1"/>
          <p:nvPr>
            <p:ph type="title"/>
          </p:nvPr>
        </p:nvSpPr>
        <p:spPr>
          <a:xfrm>
            <a:off x="401725" y="32430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67" name="Google Shape;267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" name="Google Shape;269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33"/>
          <p:cNvSpPr txBox="1"/>
          <p:nvPr/>
        </p:nvSpPr>
        <p:spPr>
          <a:xfrm>
            <a:off x="578850" y="3139270"/>
            <a:ext cx="8032200" cy="191895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Наша стратегия включает в себя несколько факторов, которые помогут нам превзойти конкурентов:</a:t>
            </a:r>
            <a:endParaRPr b="0" i="0" sz="14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b="0" i="0" lang="ru" sz="14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Возможность подключить практически любую подписку, благодаря ИИ</a:t>
            </a:r>
            <a:endParaRPr b="0" i="0" sz="14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b="0" i="0" lang="ru" sz="14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Пересылка на подключение/отключение подписки</a:t>
            </a:r>
            <a:endParaRPr b="0" i="0" sz="14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b="0" i="0" lang="ru" sz="14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Искусственный интеллект для помощи подбора подписки</a:t>
            </a:r>
            <a:endParaRPr b="0" i="0" sz="14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b="0" i="0" lang="ru" sz="14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Платный тариф доступнее и выгоднее</a:t>
            </a:r>
            <a:endParaRPr b="0" i="0" sz="14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b="0" i="0" lang="ru" sz="14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Подключение отслеживания подписок с помощью эл. почты</a:t>
            </a:r>
            <a:endParaRPr b="0" i="0" sz="14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272" name="Google Shape;272;p33"/>
          <p:cNvGrpSpPr/>
          <p:nvPr/>
        </p:nvGrpSpPr>
        <p:grpSpPr>
          <a:xfrm>
            <a:off x="578850" y="903905"/>
            <a:ext cx="6936600" cy="2130300"/>
            <a:chOff x="374725" y="903905"/>
            <a:chExt cx="6936600" cy="2130300"/>
          </a:xfrm>
        </p:grpSpPr>
        <p:sp>
          <p:nvSpPr>
            <p:cNvPr id="273" name="Google Shape;273;p33"/>
            <p:cNvSpPr txBox="1"/>
            <p:nvPr/>
          </p:nvSpPr>
          <p:spPr>
            <a:xfrm>
              <a:off x="374725" y="903905"/>
              <a:ext cx="6936600" cy="213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ru" sz="1600" u="none" cap="none" strike="noStrike">
                  <a:solidFill>
                    <a:srgbClr val="132C40"/>
                  </a:solidFill>
                  <a:latin typeface="Raleway"/>
                  <a:ea typeface="Raleway"/>
                  <a:cs typeface="Raleway"/>
                  <a:sym typeface="Raleway"/>
                </a:rPr>
                <a:t>Прямые конкуренты:</a:t>
              </a:r>
              <a:endParaRPr b="0" i="0" sz="16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6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6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6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ru" sz="1600" u="none" cap="none" strike="noStrike">
                  <a:solidFill>
                    <a:srgbClr val="132C40"/>
                  </a:solidFill>
                  <a:latin typeface="Raleway"/>
                  <a:ea typeface="Raleway"/>
                  <a:cs typeface="Raleway"/>
                  <a:sym typeface="Raleway"/>
                </a:rPr>
                <a:t>Косвенные конкуренты:</a:t>
              </a:r>
              <a:endParaRPr b="0" i="0" sz="16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6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6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pic>
          <p:nvPicPr>
            <p:cNvPr id="274" name="Google Shape;274;p3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59068" y="2503743"/>
              <a:ext cx="2332026" cy="52234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5" name="Google Shape;275;p3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683487" y="2503750"/>
              <a:ext cx="2185228" cy="5223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6" name="Google Shape;276;p3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96050" y="1390350"/>
              <a:ext cx="2332024" cy="5203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77" name="Google Shape;277;p3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611674">
            <a:off x="6846455" y="150448"/>
            <a:ext cx="1807620" cy="1205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3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496969">
            <a:off x="7300287" y="3985900"/>
            <a:ext cx="1085099" cy="1085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3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421025" y="899863"/>
            <a:ext cx="1072259" cy="102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3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477100" y="1200633"/>
            <a:ext cx="1852675" cy="7253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" name="Google Shape;286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34"/>
          <p:cNvSpPr/>
          <p:nvPr/>
        </p:nvSpPr>
        <p:spPr>
          <a:xfrm>
            <a:off x="445818" y="326319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34"/>
          <p:cNvSpPr txBox="1"/>
          <p:nvPr>
            <p:ph type="title"/>
          </p:nvPr>
        </p:nvSpPr>
        <p:spPr>
          <a:xfrm>
            <a:off x="401725" y="300375"/>
            <a:ext cx="3645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89" name="Google Shape;289;p34"/>
          <p:cNvSpPr txBox="1"/>
          <p:nvPr>
            <p:ph idx="1" type="body"/>
          </p:nvPr>
        </p:nvSpPr>
        <p:spPr>
          <a:xfrm>
            <a:off x="445818" y="1425414"/>
            <a:ext cx="7993200" cy="24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300"/>
              <a:t>Наша </a:t>
            </a:r>
            <a:r>
              <a:rPr b="1" lang="ru" sz="1300">
                <a:solidFill>
                  <a:srgbClr val="4CAF4F"/>
                </a:solidFill>
              </a:rPr>
              <a:t>бизнес-модель</a:t>
            </a:r>
            <a:r>
              <a:rPr lang="ru" sz="1300"/>
              <a:t> построена на секторе </a:t>
            </a:r>
            <a:r>
              <a:rPr b="1" lang="ru" sz="1300">
                <a:solidFill>
                  <a:srgbClr val="4CAF4F"/>
                </a:solidFill>
              </a:rPr>
              <a:t>B2C</a:t>
            </a:r>
            <a:r>
              <a:rPr lang="ru" sz="1300">
                <a:solidFill>
                  <a:srgbClr val="4CAF4F"/>
                </a:solidFill>
              </a:rPr>
              <a:t> </a:t>
            </a:r>
            <a:r>
              <a:rPr lang="ru" sz="1300"/>
              <a:t>и основывается на следующих источниках дохода:</a:t>
            </a:r>
            <a:endParaRPr sz="13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300"/>
              <a:t>1. </a:t>
            </a:r>
            <a:r>
              <a:rPr b="1" lang="ru" sz="1300">
                <a:solidFill>
                  <a:srgbClr val="4CAF4F"/>
                </a:solidFill>
              </a:rPr>
              <a:t>Тариф на нашем веб-сайте</a:t>
            </a:r>
            <a:endParaRPr b="1" sz="1300">
              <a:solidFill>
                <a:srgbClr val="4CAF4F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i="1" lang="ru" sz="1300">
                <a:solidFill>
                  <a:srgbClr val="000000"/>
                </a:solidFill>
              </a:rPr>
              <a:t> Если у клиента 3 и более подписок на сервисы и он хочет отслеживать их на нашем сервисе, то ему придется купить платный тариф для продолжения работы с нами</a:t>
            </a:r>
            <a:endParaRPr i="1" sz="13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300"/>
              <a:t>2. </a:t>
            </a:r>
            <a:r>
              <a:rPr b="1" lang="ru" sz="1300">
                <a:solidFill>
                  <a:srgbClr val="4CAF4F"/>
                </a:solidFill>
              </a:rPr>
              <a:t>Рекламные возможности</a:t>
            </a:r>
            <a:r>
              <a:rPr b="1" lang="ru" sz="1300"/>
              <a:t> </a:t>
            </a:r>
            <a:endParaRPr b="1" sz="13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i="1" lang="ru" sz="1300"/>
              <a:t> Размещение рекламных объявлений от Яндекса или от других рекламодателей на веб-сайте сервиса</a:t>
            </a:r>
            <a:endParaRPr i="1" sz="1300"/>
          </a:p>
        </p:txBody>
      </p:sp>
      <p:sp>
        <p:nvSpPr>
          <p:cNvPr id="290" name="Google Shape;290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" name="Google Shape;291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2" name="Google Shape;292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3" name="Google Shape;293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94" name="Google Shape;294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66250" y="116325"/>
            <a:ext cx="1014575" cy="1014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5"/>
          <p:cNvSpPr txBox="1"/>
          <p:nvPr>
            <p:ph type="title"/>
          </p:nvPr>
        </p:nvSpPr>
        <p:spPr>
          <a:xfrm>
            <a:off x="456817" y="545531"/>
            <a:ext cx="4288365" cy="600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0" name="Google Shape;300;p35"/>
          <p:cNvSpPr txBox="1"/>
          <p:nvPr>
            <p:ph idx="1" type="body"/>
          </p:nvPr>
        </p:nvSpPr>
        <p:spPr>
          <a:xfrm>
            <a:off x="290049" y="1445593"/>
            <a:ext cx="7993200" cy="34162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b="1" i="1" lang="ru" sz="1400">
                <a:solidFill>
                  <a:srgbClr val="4CAF4F"/>
                </a:solidFill>
              </a:rPr>
              <a:t>Провели 10 интервью</a:t>
            </a:r>
            <a:endParaRPr b="1" i="1" sz="1400">
              <a:solidFill>
                <a:srgbClr val="4CAF4F"/>
              </a:solidFill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b="1" i="1" lang="ru" sz="1400">
                <a:solidFill>
                  <a:srgbClr val="4CAF4F"/>
                </a:solidFill>
              </a:rPr>
              <a:t>Выявили текущую ЦА, на основе проведенного интервью</a:t>
            </a:r>
            <a:endParaRPr b="1" i="1" sz="1400">
              <a:solidFill>
                <a:srgbClr val="4CAF4F"/>
              </a:solidFill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b="1" i="1" lang="ru" sz="1400">
                <a:solidFill>
                  <a:srgbClr val="4CAF4F"/>
                </a:solidFill>
              </a:rPr>
              <a:t>Создали дизайн-макет веб-сайта</a:t>
            </a:r>
            <a:endParaRPr b="1" i="1" sz="1400">
              <a:solidFill>
                <a:srgbClr val="4CAF4F"/>
              </a:solidFill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b="1" i="1" lang="ru" sz="1400">
                <a:solidFill>
                  <a:srgbClr val="4CAF4F"/>
                </a:solidFill>
              </a:rPr>
              <a:t>Готовый прототип на 90% (без автономности и сквозной технологии)</a:t>
            </a:r>
            <a:endParaRPr b="1" i="1" sz="1400">
              <a:solidFill>
                <a:srgbClr val="4CAF4F"/>
              </a:solidFill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b="1" i="1" lang="ru" sz="1400">
                <a:solidFill>
                  <a:srgbClr val="4CAF4F"/>
                </a:solidFill>
              </a:rPr>
              <a:t>Тестирование прототипа на ранних последователях (подтверждение решения на 100% функционала и заявленную цену)</a:t>
            </a:r>
            <a:endParaRPr b="1" i="1" sz="1400">
              <a:solidFill>
                <a:srgbClr val="4CAF4F"/>
              </a:solidFill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b="1" i="1" lang="ru" sz="1400">
                <a:solidFill>
                  <a:srgbClr val="4CAF4F"/>
                </a:solidFill>
              </a:rPr>
              <a:t>Получены контакты на предзаказ</a:t>
            </a:r>
            <a:endParaRPr b="1" i="1" sz="1400">
              <a:solidFill>
                <a:srgbClr val="4CAF4F"/>
              </a:solidFill>
            </a:endParaRPr>
          </a:p>
          <a:p>
            <a:pPr indent="-292100" lvl="3" marL="1828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b="1" i="1" lang="ru" sz="1400">
                <a:solidFill>
                  <a:schemeClr val="dk2"/>
                </a:solidFill>
                <a:highlight>
                  <a:schemeClr val="lt1"/>
                </a:highlight>
              </a:rPr>
              <a:t>Определили проблемы наши потенциальных клиентов</a:t>
            </a:r>
            <a:endParaRPr b="1" i="1" sz="1400">
              <a:solidFill>
                <a:schemeClr val="dk2"/>
              </a:solidFill>
              <a:highlight>
                <a:schemeClr val="lt1"/>
              </a:highlight>
            </a:endParaRPr>
          </a:p>
          <a:p>
            <a:pPr indent="-292100" lvl="3" marL="1828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b="1" i="1" lang="ru" sz="1400">
                <a:solidFill>
                  <a:schemeClr val="dk2"/>
                </a:solidFill>
                <a:highlight>
                  <a:schemeClr val="lt1"/>
                </a:highlight>
              </a:rPr>
              <a:t>Определили роли для создания нашего веб-приложения</a:t>
            </a:r>
            <a:endParaRPr b="1" i="1" sz="1400">
              <a:solidFill>
                <a:schemeClr val="dk2"/>
              </a:solidFill>
              <a:highlight>
                <a:schemeClr val="lt1"/>
              </a:highlight>
            </a:endParaRPr>
          </a:p>
          <a:p>
            <a:pPr indent="-292100" lvl="3" marL="1828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b="1" i="1" lang="ru" sz="1400">
                <a:solidFill>
                  <a:schemeClr val="dk2"/>
                </a:solidFill>
                <a:highlight>
                  <a:schemeClr val="lt1"/>
                </a:highlight>
              </a:rPr>
              <a:t>Рассчитали расходы на создание веб-приложения</a:t>
            </a:r>
            <a:endParaRPr b="1" i="1" sz="1400">
              <a:solidFill>
                <a:schemeClr val="dk2"/>
              </a:solidFill>
              <a:highlight>
                <a:schemeClr val="lt1"/>
              </a:highlight>
            </a:endParaRPr>
          </a:p>
        </p:txBody>
      </p:sp>
      <p:sp>
        <p:nvSpPr>
          <p:cNvPr id="301" name="Google Shape;301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" name="Google Shape;302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3" name="Google Shape;303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4" name="Google Shape;304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05" name="Google Shape;305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93275" y="103625"/>
            <a:ext cx="1085100" cy="108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6"/>
          <p:cNvSpPr txBox="1"/>
          <p:nvPr>
            <p:ph type="title"/>
          </p:nvPr>
        </p:nvSpPr>
        <p:spPr>
          <a:xfrm>
            <a:off x="401716" y="104775"/>
            <a:ext cx="3865379" cy="61552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>
                <a:solidFill>
                  <a:schemeClr val="lt1"/>
                </a:solidFill>
              </a:rPr>
              <a:t>КОМАНДА СТАРТАПА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11" name="Google Shape;311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2" name="Google Shape;312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4" name="Google Shape;314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5" name="Google Shape;315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6" name="Google Shape;316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17" name="Google Shape;31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71575" y="980425"/>
            <a:ext cx="2001877" cy="2200248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318" name="Google Shape;318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31100" y="999975"/>
            <a:ext cx="1883300" cy="22002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319" name="Google Shape;319;p36"/>
          <p:cNvSpPr txBox="1"/>
          <p:nvPr/>
        </p:nvSpPr>
        <p:spPr>
          <a:xfrm>
            <a:off x="5655036" y="3229188"/>
            <a:ext cx="2767800" cy="143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1" lang="ru" sz="1800" u="none" cap="none" strike="noStrike">
                <a:solidFill>
                  <a:srgbClr val="4CAF4F"/>
                </a:solidFill>
                <a:latin typeface="Raleway"/>
                <a:ea typeface="Raleway"/>
                <a:cs typeface="Raleway"/>
                <a:sym typeface="Raleway"/>
              </a:rPr>
              <a:t>Ишалин Равиль</a:t>
            </a:r>
            <a:endParaRPr b="1" i="1" sz="1800" u="none" cap="none" strike="noStrike">
              <a:solidFill>
                <a:srgbClr val="4CAF4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ЛИДЕР (CEO)</a:t>
            </a:r>
            <a:endParaRPr b="0" i="0" sz="1200" u="none" cap="none" strike="noStrike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ТЕХНОЛОГ, РАЗРАБОТЧИК (CTO)</a:t>
            </a:r>
            <a:endParaRPr b="0" i="0" sz="1200" u="none" cap="none" strike="noStrike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Опыт BackEnd разработчик 3 года.</a:t>
            </a:r>
            <a:endParaRPr b="0" i="0" sz="1200" u="none" cap="none" strike="noStrike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320" name="Google Shape;320;p36"/>
          <p:cNvSpPr txBox="1"/>
          <p:nvPr/>
        </p:nvSpPr>
        <p:spPr>
          <a:xfrm>
            <a:off x="3011130" y="3229188"/>
            <a:ext cx="2289300" cy="10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1" lang="ru" sz="1800" u="none" cap="none" strike="noStrike">
                <a:solidFill>
                  <a:srgbClr val="4CAF4F"/>
                </a:solidFill>
                <a:latin typeface="Raleway"/>
                <a:ea typeface="Raleway"/>
                <a:cs typeface="Raleway"/>
                <a:sym typeface="Raleway"/>
              </a:rPr>
              <a:t>Платов Илья</a:t>
            </a:r>
            <a:endParaRPr b="1" i="1" sz="1800" u="none" cap="none" strike="noStrike">
              <a:solidFill>
                <a:srgbClr val="4CAF4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ДИЗАЙНЕР(DES), </a:t>
            </a:r>
            <a:endParaRPr b="0" i="0" sz="1200" u="none" cap="none" strike="noStrike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Финансовый директор(CFO)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36"/>
          <p:cNvSpPr txBox="1"/>
          <p:nvPr/>
        </p:nvSpPr>
        <p:spPr>
          <a:xfrm>
            <a:off x="259512" y="3200224"/>
            <a:ext cx="2396400" cy="13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1" lang="ru" sz="1800" u="none" cap="none" strike="noStrike">
                <a:solidFill>
                  <a:srgbClr val="4CAF4F"/>
                </a:solidFill>
                <a:latin typeface="Raleway"/>
                <a:ea typeface="Raleway"/>
                <a:cs typeface="Raleway"/>
                <a:sym typeface="Raleway"/>
              </a:rPr>
              <a:t>Мухаметрахимов</a:t>
            </a:r>
            <a:endParaRPr b="1" i="1" sz="1800" u="none" cap="none" strike="noStrike">
              <a:solidFill>
                <a:srgbClr val="4CAF4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1" lang="ru" sz="1800" u="none" cap="none" strike="noStrike">
                <a:solidFill>
                  <a:srgbClr val="4CAF4F"/>
                </a:solidFill>
                <a:latin typeface="Raleway"/>
                <a:ea typeface="Raleway"/>
                <a:cs typeface="Raleway"/>
                <a:sym typeface="Raleway"/>
              </a:rPr>
              <a:t>Раиль</a:t>
            </a:r>
            <a:endParaRPr b="1" i="1" sz="1800" u="none" cap="none" strike="noStrike">
              <a:solidFill>
                <a:srgbClr val="4CAF4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МАРКЕТОЛОГ (СMO),</a:t>
            </a:r>
            <a:endParaRPr b="0" i="0" sz="1200" u="none" cap="none" strike="noStrike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Front-end разработчик(FE)</a:t>
            </a:r>
            <a:endParaRPr b="0" i="0" sz="1200" u="none" cap="none" strike="noStrike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pic>
        <p:nvPicPr>
          <p:cNvPr id="322" name="Google Shape;322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3025" y="999975"/>
            <a:ext cx="1883300" cy="220024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323" name="Google Shape;323;p3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321698">
            <a:off x="7564226" y="65175"/>
            <a:ext cx="822000" cy="82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7"/>
          <p:cNvSpPr txBox="1"/>
          <p:nvPr>
            <p:ph type="title"/>
          </p:nvPr>
        </p:nvSpPr>
        <p:spPr>
          <a:xfrm>
            <a:off x="1272467" y="300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329" name="Google Shape;329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0" name="Google Shape;330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37"/>
          <p:cNvSpPr/>
          <p:nvPr/>
        </p:nvSpPr>
        <p:spPr>
          <a:xfrm>
            <a:off x="401718" y="230794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2" name="Google Shape;332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5615" y="30471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4" name="Google Shape;334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5" name="Google Shape;335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6" name="Google Shape;336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37" name="Google Shape;337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571470">
            <a:off x="7854922" y="60423"/>
            <a:ext cx="796680" cy="79668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38" name="Google Shape;338;p37"/>
          <p:cNvGraphicFramePr/>
          <p:nvPr/>
        </p:nvGraphicFramePr>
        <p:xfrm>
          <a:off x="1129544" y="96106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{40F33E61-EA5C-4A6E-AB78-F1C5CE9FBA5C}</a:tableStyleId>
              </a:tblPr>
              <a:tblGrid>
                <a:gridCol w="5029200"/>
                <a:gridCol w="2098350"/>
              </a:tblGrid>
              <a:tr h="382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400" u="none" cap="none" strike="noStrike">
                          <a:solidFill>
                            <a:schemeClr val="dk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План</a:t>
                      </a:r>
                      <a:endParaRPr b="1" sz="1400" u="none" cap="none" strike="noStrike">
                        <a:solidFill>
                          <a:schemeClr val="dk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ru" sz="1200" u="none" cap="none" strike="noStrike">
                          <a:solidFill>
                            <a:schemeClr val="dk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Срок</a:t>
                      </a:r>
                      <a:endParaRPr b="1" sz="1400" u="none" cap="none" strike="noStrike">
                        <a:solidFill>
                          <a:schemeClr val="dk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43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cap="none" strike="noStrike">
                          <a:solidFill>
                            <a:schemeClr val="dk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Поиск источников финансирования (грант, бизнес-ангел)</a:t>
                      </a:r>
                      <a:endParaRPr sz="1200" u="none" cap="none" strike="noStrike">
                        <a:solidFill>
                          <a:schemeClr val="dk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cap="none" strike="noStrike">
                          <a:solidFill>
                            <a:schemeClr val="dk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Январь 2024</a:t>
                      </a:r>
                      <a:endParaRPr sz="1200" u="none" cap="none" strike="noStrike">
                        <a:solidFill>
                          <a:schemeClr val="dk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06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cap="none" strike="noStrike">
                          <a:solidFill>
                            <a:schemeClr val="dk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Создать пошаговую видео-инструкцию к веб-приложению</a:t>
                      </a:r>
                      <a:endParaRPr sz="1200" u="none" cap="none" strike="noStrike">
                        <a:solidFill>
                          <a:schemeClr val="dk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cap="none" strike="noStrike">
                          <a:solidFill>
                            <a:schemeClr val="dk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Январь 2024</a:t>
                      </a:r>
                      <a:endParaRPr sz="1200" u="none" cap="none" strike="noStrike">
                        <a:solidFill>
                          <a:schemeClr val="dk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cap="none" strike="noStrike">
                          <a:solidFill>
                            <a:schemeClr val="dk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Поиск FrontEnd - разработчика в команду</a:t>
                      </a:r>
                      <a:endParaRPr sz="1200" u="none" cap="none" strike="noStrike">
                        <a:solidFill>
                          <a:schemeClr val="dk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cap="none" strike="noStrike">
                          <a:solidFill>
                            <a:schemeClr val="dk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Январь 2024</a:t>
                      </a:r>
                      <a:endParaRPr/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cap="none" strike="noStrike">
                          <a:solidFill>
                            <a:schemeClr val="dk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Адаптировать веб-приложение под разные устройства</a:t>
                      </a:r>
                      <a:endParaRPr sz="1200" u="none" cap="none" strike="noStrike">
                        <a:solidFill>
                          <a:schemeClr val="dk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cap="none" strike="noStrike">
                          <a:solidFill>
                            <a:schemeClr val="dk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Январь-Февраль 2024</a:t>
                      </a:r>
                      <a:endParaRPr sz="1200" u="none" cap="none" strike="noStrike">
                        <a:solidFill>
                          <a:schemeClr val="dk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cap="none" strike="noStrike">
                          <a:solidFill>
                            <a:schemeClr val="dk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Поиск тестировщика в команду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cap="none" strike="noStrike">
                          <a:solidFill>
                            <a:schemeClr val="dk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Февраль 2024</a:t>
                      </a:r>
                      <a:endParaRPr/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cap="none" strike="noStrike">
                          <a:solidFill>
                            <a:schemeClr val="dk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Тестирование веб-приложения </a:t>
                      </a:r>
                      <a:endParaRPr sz="1200" u="none" cap="none" strike="noStrike">
                        <a:solidFill>
                          <a:schemeClr val="dk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cap="none" strike="noStrike">
                          <a:solidFill>
                            <a:schemeClr val="dk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Февраль 2024</a:t>
                      </a:r>
                      <a:endParaRPr sz="1200" u="none" cap="none" strike="noStrike">
                        <a:solidFill>
                          <a:schemeClr val="dk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cap="none" strike="noStrike">
                          <a:solidFill>
                            <a:schemeClr val="dk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Поиск Dev-Ops инженера, системного архитектора в команду</a:t>
                      </a:r>
                      <a:endParaRPr sz="1200" u="none" cap="none" strike="noStrike">
                        <a:solidFill>
                          <a:schemeClr val="dk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cap="none" strike="noStrike">
                          <a:solidFill>
                            <a:schemeClr val="dk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Март 2024</a:t>
                      </a:r>
                      <a:endParaRPr/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 u="none" cap="none" strike="noStrike">
                          <a:solidFill>
                            <a:schemeClr val="dk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Разработать мобильное приложение</a:t>
                      </a:r>
                      <a:endParaRPr sz="1200" u="none" cap="none" strike="noStrike">
                        <a:solidFill>
                          <a:schemeClr val="dk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cap="none" strike="noStrike">
                          <a:solidFill>
                            <a:schemeClr val="dk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Март-май 2024</a:t>
                      </a:r>
                      <a:endParaRPr sz="1200" u="none" cap="none" strike="noStrike">
                        <a:solidFill>
                          <a:schemeClr val="dk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cap="none" strike="noStrike">
                          <a:solidFill>
                            <a:schemeClr val="dk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Тестирование мобильного приложения</a:t>
                      </a:r>
                      <a:endParaRPr sz="1200" u="none" cap="none" strike="noStrike">
                        <a:solidFill>
                          <a:schemeClr val="dk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cap="none" strike="noStrike">
                          <a:solidFill>
                            <a:schemeClr val="dk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Июнь 2024</a:t>
                      </a:r>
                      <a:endParaRPr sz="1200" u="none" cap="none" strike="noStrike">
                        <a:solidFill>
                          <a:schemeClr val="dk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92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cap="none" strike="noStrike">
                          <a:solidFill>
                            <a:schemeClr val="dk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Внедрение Искусственного Интеллекта в проект</a:t>
                      </a:r>
                      <a:endParaRPr sz="1200" u="none" cap="none" strike="noStrike">
                        <a:solidFill>
                          <a:schemeClr val="dk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cap="none" strike="noStrike">
                          <a:solidFill>
                            <a:schemeClr val="dk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Июль-Декабрь 2024</a:t>
                      </a:r>
                      <a:endParaRPr sz="1200" u="none" cap="none" strike="noStrike">
                        <a:solidFill>
                          <a:schemeClr val="dk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8"/>
          <p:cNvSpPr txBox="1"/>
          <p:nvPr>
            <p:ph type="title"/>
          </p:nvPr>
        </p:nvSpPr>
        <p:spPr>
          <a:xfrm>
            <a:off x="2555308" y="1329828"/>
            <a:ext cx="5959256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1800">
                <a:solidFill>
                  <a:schemeClr val="lt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 ожидаем содействия в финансировании на 6 месяцев для создания веб-сервиса с полноценным функционалом в размере </a:t>
            </a:r>
            <a:r>
              <a:rPr b="1" lang="ru" sz="2000">
                <a:solidFill>
                  <a:srgbClr val="3366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2 039 089 руб</a:t>
            </a:r>
            <a:r>
              <a:rPr b="1" lang="ru" sz="1800">
                <a:solidFill>
                  <a:srgbClr val="3366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. </a:t>
            </a:r>
            <a:endParaRPr b="1" sz="1800">
              <a:solidFill>
                <a:srgbClr val="3366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344" name="Google Shape;344;p38"/>
          <p:cNvSpPr txBox="1"/>
          <p:nvPr>
            <p:ph idx="1" type="body"/>
          </p:nvPr>
        </p:nvSpPr>
        <p:spPr>
          <a:xfrm>
            <a:off x="82474" y="2965125"/>
            <a:ext cx="2928000" cy="4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1" lang="ru" sz="1400">
                <a:solidFill>
                  <a:srgbClr val="132C40"/>
                </a:solidFill>
              </a:rPr>
              <a:t>Ишалин Равиль Ильясович</a:t>
            </a:r>
            <a:endParaRPr b="1" i="1" sz="1400">
              <a:solidFill>
                <a:srgbClr val="132C40"/>
              </a:solidFill>
            </a:endParaRPr>
          </a:p>
        </p:txBody>
      </p:sp>
      <p:sp>
        <p:nvSpPr>
          <p:cNvPr id="345" name="Google Shape;345;p3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6" name="Google Shape;346;p3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38"/>
          <p:cNvSpPr/>
          <p:nvPr/>
        </p:nvSpPr>
        <p:spPr>
          <a:xfrm>
            <a:off x="400971" y="341912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8" name="Google Shape;348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4879" y="415824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3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0" name="Google Shape;350;p3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1" name="Google Shape;351;p3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2" name="Google Shape;352;p3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53" name="Google Shape;353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5975" y="1083033"/>
            <a:ext cx="1725773" cy="1882092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38"/>
          <p:cNvSpPr txBox="1"/>
          <p:nvPr>
            <p:ph type="title"/>
          </p:nvPr>
        </p:nvSpPr>
        <p:spPr>
          <a:xfrm>
            <a:off x="3216676" y="2392698"/>
            <a:ext cx="5571447" cy="9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1800">
                <a:solidFill>
                  <a:schemeClr val="lt2"/>
                </a:solidFill>
              </a:rPr>
              <a:t>Ищем в команду </a:t>
            </a:r>
            <a:r>
              <a:rPr lang="ru" sz="1800">
                <a:solidFill>
                  <a:srgbClr val="6B00BF"/>
                </a:solidFill>
              </a:rPr>
              <a:t>тестировщика, Front-End разработчика, Dev-Ops инженера, Системного архитектора</a:t>
            </a:r>
            <a:endParaRPr sz="1800">
              <a:solidFill>
                <a:srgbClr val="6B00BF"/>
              </a:solidFill>
            </a:endParaRPr>
          </a:p>
        </p:txBody>
      </p:sp>
      <p:sp>
        <p:nvSpPr>
          <p:cNvPr id="355" name="Google Shape;355;p38"/>
          <p:cNvSpPr txBox="1"/>
          <p:nvPr>
            <p:ph type="title"/>
          </p:nvPr>
        </p:nvSpPr>
        <p:spPr>
          <a:xfrm>
            <a:off x="4647486" y="3369767"/>
            <a:ext cx="407477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1800">
                <a:solidFill>
                  <a:schemeClr val="lt2"/>
                </a:solidFill>
              </a:rPr>
              <a:t>Хотим получить партнерства с сервисами, которые предлагают подписки</a:t>
            </a:r>
            <a:endParaRPr sz="1800">
              <a:solidFill>
                <a:schemeClr val="lt2"/>
              </a:solidFill>
            </a:endParaRPr>
          </a:p>
        </p:txBody>
      </p:sp>
      <p:cxnSp>
        <p:nvCxnSpPr>
          <p:cNvPr id="356" name="Google Shape;356;p38"/>
          <p:cNvCxnSpPr>
            <a:stCxn id="357" idx="2"/>
            <a:endCxn id="358" idx="0"/>
          </p:cNvCxnSpPr>
          <p:nvPr/>
        </p:nvCxnSpPr>
        <p:spPr>
          <a:xfrm flipH="1" rot="-5400000">
            <a:off x="1959448" y="3588598"/>
            <a:ext cx="202500" cy="664800"/>
          </a:xfrm>
          <a:prstGeom prst="curvedConnector3">
            <a:avLst>
              <a:gd fmla="val 50013" name="adj1"/>
            </a:avLst>
          </a:prstGeom>
          <a:noFill/>
          <a:ln cap="flat" cmpd="sng" w="9525">
            <a:solidFill>
              <a:srgbClr val="8B00FF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59" name="Google Shape;359;p38"/>
          <p:cNvCxnSpPr>
            <a:stCxn id="357" idx="2"/>
            <a:endCxn id="360" idx="0"/>
          </p:cNvCxnSpPr>
          <p:nvPr/>
        </p:nvCxnSpPr>
        <p:spPr>
          <a:xfrm rot="5400000">
            <a:off x="1294948" y="3588898"/>
            <a:ext cx="202500" cy="664200"/>
          </a:xfrm>
          <a:prstGeom prst="curvedConnector3">
            <a:avLst>
              <a:gd fmla="val 50013" name="adj1"/>
            </a:avLst>
          </a:prstGeom>
          <a:noFill/>
          <a:ln cap="flat" cmpd="sng" w="9525">
            <a:solidFill>
              <a:srgbClr val="8B00FF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357" name="Google Shape;357;p38"/>
          <p:cNvSpPr txBox="1"/>
          <p:nvPr>
            <p:ph idx="1" type="body"/>
          </p:nvPr>
        </p:nvSpPr>
        <p:spPr>
          <a:xfrm>
            <a:off x="3469" y="3237502"/>
            <a:ext cx="3449658" cy="582246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203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 sz="1400">
                <a:solidFill>
                  <a:srgbClr val="4CAF4F"/>
                </a:solidFill>
              </a:rPr>
              <a:t>Мы всегда на связи и будем рады вашим предложениям</a:t>
            </a:r>
            <a:endParaRPr b="1" sz="1400">
              <a:solidFill>
                <a:srgbClr val="4CAF4F"/>
              </a:solidFill>
            </a:endParaRPr>
          </a:p>
        </p:txBody>
      </p:sp>
      <p:sp>
        <p:nvSpPr>
          <p:cNvPr id="361" name="Google Shape;361;p38"/>
          <p:cNvSpPr txBox="1"/>
          <p:nvPr/>
        </p:nvSpPr>
        <p:spPr>
          <a:xfrm>
            <a:off x="1241134" y="400830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</a:pPr>
            <a:r>
              <a:rPr b="0" i="0" lang="ru" sz="28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СВЯЗЬ С НАМИ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8" name="Google Shape;358;p3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884900" y="4022300"/>
            <a:ext cx="1016425" cy="101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3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55975" y="4022300"/>
            <a:ext cx="1016425" cy="1016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