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3"/>
  </p:notesMasterIdLst>
  <p:sldIdLst>
    <p:sldId id="270" r:id="rId4"/>
    <p:sldId id="292" r:id="rId5"/>
    <p:sldId id="291" r:id="rId6"/>
    <p:sldId id="275" r:id="rId7"/>
    <p:sldId id="315" r:id="rId8"/>
    <p:sldId id="267" r:id="rId9"/>
    <p:sldId id="306" r:id="rId10"/>
    <p:sldId id="316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>
      <p:cViewPr>
        <p:scale>
          <a:sx n="66" d="100"/>
          <a:sy n="66" d="100"/>
        </p:scale>
        <p:origin x="1699" y="4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/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4FF1A2E-BE3A-45B5-98FA-EF07E1399F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7E8F140-A1DC-4282-AF76-29B765EC05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C79BB15-6A67-4FF2-8D7E-87FA2F4B1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/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/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 bwMode="auto"/>
        <p:txBody>
          <a:bodyPr/>
          <a:lstStyle/>
          <a:p>
            <a:fld id="{75D467A2-1B99-2B46-8334-7255A2901C39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" name="Номер слайда 15"/>
          <p:cNvSpPr>
            <a:spLocks noGrp="1" noEditPoints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/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 noEditPoints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EditPoints="1"/>
          </p:cNvSpPr>
          <p:nvPr>
            <p:ph type="dt" sz="half" idx="10"/>
          </p:nvPr>
        </p:nvSpPr>
        <p:spPr bwMode="auto"/>
        <p:txBody>
          <a:bodyPr/>
          <a:lstStyle/>
          <a:p>
            <a:fld id="{8A5BC87B-BAFE-614F-B181-44F508C447A9}" type="datetime1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 noEditPoints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 bwMode="auto"/>
        <p:txBody>
          <a:bodyPr/>
          <a:lstStyle/>
          <a:p>
            <a:fld id="{649EFB83-5345-D749-9630-07B7B9EE5131}" type="datetime1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 bwMode="auto"/>
        <p:txBody>
          <a:bodyPr/>
          <a:lstStyle/>
          <a:p>
            <a:fld id="{44A2C76E-5AA9-D741-A1F0-9F86374B8B40}" type="datetime1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hyperlink" Target="https://univertechpred.ru/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guildstartup.ru/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://www.psu.ru/" TargetMode="External"/><Relationship Id="rId7" Type="http://schemas.openxmlformats.org/officeDocument/2006/relationships/image" Target="../media/image4.png"/><Relationship Id="rId8" Type="http://schemas.openxmlformats.org/officeDocument/2006/relationships/slideLayout" Target="../slideLayouts/slideLayout1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/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49F4A-504F-0844-B99C-D18400081A9C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оугольник 7"/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</p:spPr>
        <p:txBody>
          <a:bodyPr lIns="45718" tIns="45718" rIns="45718" bIns="45718" anchor="ctr"/>
          <a:lstStyle/>
          <a:p>
            <a:pPr algn="ctr"/>
            <a:endParaRPr dirty="0"/>
          </a:p>
        </p:txBody>
      </p:sp>
      <p:sp>
        <p:nvSpPr>
          <p:cNvPr id="8" name="Прямоугольник 10"/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9" name="Прямоугольник 13"/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</p:spPr>
        <p:txBody>
          <a:bodyPr lIns="45718" tIns="45718" rIns="45718" bIns="45718" anchor="ctr"/>
          <a:lstStyle/>
          <a:p/>
        </p:txBody>
      </p:sp>
      <p:sp>
        <p:nvSpPr>
          <p:cNvPr id="10" name="Прямоугольник 9"/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11" name="Квадрат"/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/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 userDrawn="1"/>
        </p:nvPicPr>
        <p:blipFill>
          <a:blip r:embed="rId1"/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4"/>
          </p:cNvPr>
          <p:cNvPicPr>
            <a:picLocks noChangeAspect="1"/>
          </p:cNvPicPr>
          <p:nvPr userDrawn="1"/>
        </p:nvPicPr>
        <p:blipFill>
          <a:blip r:embed="rId5"/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6"/>
          </p:cNvPr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8"/>
  </p:sldLayoutIdLst>
  <p:hf dt="0" hdr="0" ftr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  <a:endParaRPr dirty="0"/>
          </a:p>
          <a:p>
            <a:pPr lvl="1"/>
            <a:r>
              <a:rPr lang="ru-RU" dirty="0"/>
              <a:t>Второй уровень</a:t>
            </a:r>
            <a:endParaRPr dirty="0"/>
          </a:p>
          <a:p>
            <a:pPr lvl="2"/>
            <a:r>
              <a:rPr lang="ru-RU" dirty="0"/>
              <a:t>Третий уровень</a:t>
            </a:r>
            <a:endParaRPr dirty="0"/>
          </a:p>
          <a:p>
            <a:pPr lvl="3"/>
            <a:r>
              <a:rPr lang="ru-RU" dirty="0"/>
              <a:t>Четвертый уровень</a:t>
            </a:r>
            <a:endParaRPr dirty="0"/>
          </a:p>
          <a:p>
            <a:pPr lvl="4"/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50E3E-2716-B942-B97E-F6CB8D569C2D}" type="datetime1">
              <a:rPr lang="ru-RU" smtClean="0"/>
              <a:t>27.11.2023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7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</a:p>
          </p:txBody>
        </p:sp>
        <p:sp>
          <p:nvSpPr>
            <p:cNvPr id="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hf dt="0" hdr="0" ftr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 noEditPoints="1"/>
          </p:cNvSpPr>
          <p:nvPr>
            <p:ph type="ctrTitle"/>
          </p:nvPr>
        </p:nvSpPr>
        <p:spPr>
          <a:xfrm>
            <a:off x="911424" y="1122363"/>
            <a:ext cx="4608512" cy="3458766"/>
          </a:xfrm>
        </p:spPr>
        <p:txBody>
          <a:bodyPr/>
          <a:lstStyle/>
          <a:p>
            <a:r>
              <a:rPr lang="ru-RU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Шелтер для жертв домашнего насилия</a:t>
            </a:r>
          </a:p>
        </p:txBody>
      </p:sp>
      <p:sp>
        <p:nvSpPr>
          <p:cNvPr id="12" name="Подзаголовок 11"/>
          <p:cNvSpPr>
            <a:spLocks noGrp="1" noEditPoints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r>
              <a:rPr lang="ru-RU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ПГНИУ</a:t>
            </a:r>
          </a:p>
          <a:p>
            <a:r>
              <a:rPr lang="ru-RU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Пермь,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07368" y="138280"/>
            <a:ext cx="6518934" cy="65129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ПРОБЛЕМА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119336" y="1340768"/>
            <a:ext cx="12025336" cy="2128566"/>
          </a:xfrm>
          <a:prstGeom prst="rect">
            <a:avLst/>
          </a:prstGeom>
        </p:spPr>
        <p:txBody>
          <a:bodyPr wrap="square" lIns="45718" tIns="45718" rIns="45718" bIns="45718">
            <a:spAutoFit/>
          </a:bodyPr>
          <a:lstStyle/>
          <a:p>
            <a:pPr marL="0" marR="0" indent="63055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>
                <a:latin typeface="Gilroy-ExtraBold"/>
                <a:ea typeface="Gilroy-ExtraBold"/>
                <a:cs typeface="Gilroy-ExtraBold"/>
              </a:rPr>
              <a:t>С 2011 по 2019 года в России более 65% (65,8%) убитых женщин были жертвами домашнего насилия. Исходя только из опубликованных приговоров, за это время 12 209 из 18 547 женщин погибли от рук партнера или родственника. В приговорах, содержащих факт домашнего насилия, 81% женщин погибают от рук партнеров. Оставшиеся 19% погибают от рук родственников. Это соотношение остается стабильным из года в год, изредка меняясь на 1%. </a:t>
            </a:r>
            <a:endParaRPr lang="ru-RU" dirty="0">
              <a:solidFill>
                <a:srgbClr val="FF0000"/>
              </a:solidFill>
              <a:latin typeface="Gilroy-ExtraBold"/>
              <a:ea typeface="Gilroy-ExtraBold"/>
              <a:cs typeface="Gilroy-ExtraBold"/>
            </a:endParaRPr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1"/>
          <a:srcRect l="0" t="0" r="0" b="0"/>
          <a:stretch/>
        </p:blipFill>
        <p:spPr>
          <a:xfrm>
            <a:off x="5879976" y="3140968"/>
            <a:ext cx="6225241" cy="3668022"/>
          </a:xfrm>
          <a:prstGeom prst="rect">
            <a:avLst/>
          </a:prstGeom>
        </p:spPr>
      </p:pic>
      <p:sp>
        <p:nvSpPr>
          <p:cNvPr id="14" name="Текст. поле 13"/>
          <p:cNvSpPr txBox="1"/>
          <p:nvPr/>
        </p:nvSpPr>
        <p:spPr>
          <a:xfrm>
            <a:off x="119336" y="3501007"/>
            <a:ext cx="5760640" cy="2424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63055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>
                <a:latin typeface="Gilroy-ExtraBold"/>
                <a:ea typeface="Gilroy-ExtraBold"/>
                <a:cs typeface="Gilroy-ExtraBold"/>
              </a:rPr>
              <a:t>Исходя из региональной динамики вынесенных по домашнему насилию приговоров, город Пермь занимает одно из лидирующих мест по числу погибших женщин от рук членов семьи в год. </a:t>
            </a:r>
            <a:endParaRPr lang="ru-RU" dirty="0">
              <a:solidFill>
                <a:srgbClr val="FF0000"/>
              </a:solidFill>
              <a:latin typeface="Gilroy-ExtraBold"/>
              <a:ea typeface="Gilroy-ExtraBold"/>
              <a:cs typeface="Gilroy-ExtraBold"/>
            </a:endParaRPr>
          </a:p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07368" y="138280"/>
            <a:ext cx="6518934" cy="65129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БАЗОВАЯ БИЗНЕС-ИДЕЯ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506306" y="2385127"/>
            <a:ext cx="11457868" cy="2128566"/>
          </a:xfrm>
          <a:prstGeom prst="rect">
            <a:avLst/>
          </a:prstGeom>
        </p:spPr>
        <p:txBody>
          <a:bodyPr wrap="square" lIns="45718" tIns="45718" rIns="45718" bIns="45718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1800" b="0" i="0" u="none" strike="noStrike">
                <a:latin typeface="Gilroy-ExtraBold"/>
                <a:ea typeface="Gilroy-ExtraBold"/>
                <a:cs typeface="Gilroy-ExtraBold"/>
              </a:rPr>
              <a:t>	В связи с текущей ситуацией мы предлагаем организовать в Перми шелтер для жертв домашнего насилия: безопасное пространство для тех, кому некуда бежать. Наш шелтер позволяет укрыться от агрессора в специально арендованном жилье, а также предоставляет услуги психологической и юридической помощи. Наши психологи нормализуют состояние, обеспечат комфорт и безопасность, а юристы помогут привлечь к уголовной ответственности домашнего насильника. </a:t>
            </a:r>
            <a:endParaRPr lang="ru-RU" dirty="0">
              <a:solidFill>
                <a:srgbClr val="FF0000"/>
              </a:solidFill>
              <a:latin typeface="Gilroy-ExtraBold"/>
              <a:ea typeface="Gilroy-ExtraBold"/>
              <a:cs typeface="Gilroy-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9346" y="1117835"/>
            <a:ext cx="3268980" cy="371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Gilroy-ExtraBold"/>
                <a:ea typeface="Gilroy-ExtraBold"/>
                <a:cs typeface="Gilroy-ExtraBold"/>
              </a:rPr>
              <a:t>Потребительские сегменты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196" y="2993497"/>
            <a:ext cx="2515761" cy="645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latin typeface="Gilroy-ExtraBold"/>
              <a:ea typeface="Gilroy-ExtraBold"/>
              <a:cs typeface="Gilroy-ExtraBold"/>
            </a:endParaRPr>
          </a:p>
          <a:p>
            <a:r>
              <a:rPr lang="ru-RU" b="1" dirty="0">
                <a:latin typeface="Gilroy-ExtraBold"/>
                <a:ea typeface="Gilroy-ExtraBold"/>
                <a:cs typeface="Gilroy-ExtraBold"/>
              </a:rPr>
              <a:t>Проблемы клиентов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8874" y="4869160"/>
            <a:ext cx="4510541" cy="371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Gilroy-ExtraBold"/>
                <a:ea typeface="Gilroy-ExtraBold"/>
                <a:cs typeface="Gilroy-ExtraBold"/>
              </a:rPr>
              <a:t>Уникальное ценностное предложение</a:t>
            </a:r>
          </a:p>
        </p:txBody>
      </p:sp>
      <p:sp>
        <p:nvSpPr>
          <p:cNvPr id="9" name="Текст 2"/>
          <p:cNvSpPr txBox="1"/>
          <p:nvPr/>
        </p:nvSpPr>
        <p:spPr>
          <a:xfrm>
            <a:off x="479376" y="116632"/>
            <a:ext cx="6518934" cy="65129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ОПИСАНИЕ ПРОДУКТА</a:t>
            </a:r>
            <a:endParaRPr sz="2400" cap="all" dirty="0">
              <a:solidFill>
                <a:schemeClr val="tx1"/>
              </a:solidFill>
            </a:endParaRPr>
          </a:p>
        </p:txBody>
      </p:sp>
      <p:sp>
        <p:nvSpPr>
          <p:cNvPr id="10" name="Текст. поле 9"/>
          <p:cNvSpPr txBox="1"/>
          <p:nvPr/>
        </p:nvSpPr>
        <p:spPr>
          <a:xfrm>
            <a:off x="1127448" y="5322349"/>
            <a:ext cx="7488832" cy="340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600" b="0" i="0" u="none" strike="noStrike">
                <a:latin typeface="Gilroy-ExtraBold"/>
                <a:ea typeface="Gilroy-ExtraBold"/>
                <a:cs typeface="Gilroy-ExtraBold"/>
              </a:rPr>
              <a:t>Безопасность жизни и здоровья</a:t>
            </a:r>
            <a:endParaRPr lang="en-US" sz="160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1" name="Текст. поле 10"/>
          <p:cNvSpPr txBox="1"/>
          <p:nvPr/>
        </p:nvSpPr>
        <p:spPr>
          <a:xfrm>
            <a:off x="839416" y="3721006"/>
            <a:ext cx="7633137" cy="101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•"/>
            </a:pPr>
            <a:r>
              <a:rPr lang="ru-RU" sz="1600" b="0" i="0" u="none" strike="noStrike">
                <a:latin typeface="Gilroy-ExtraBold"/>
                <a:ea typeface="Gilroy-ExtraBold"/>
                <a:cs typeface="Gilroy-ExtraBold"/>
              </a:rPr>
              <a:t>Насилие в семье</a:t>
            </a:r>
          </a:p>
          <a:p>
            <a:pPr marL="285750" marR="0" indent="-2857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•"/>
            </a:pPr>
            <a:r>
              <a:rPr lang="ru-RU" sz="1600" b="0" i="0" u="none" strike="noStrike">
                <a:latin typeface="Gilroy-ExtraBold"/>
                <a:ea typeface="Gilroy-ExtraBold"/>
                <a:cs typeface="Gilroy-ExtraBold"/>
              </a:rPr>
              <a:t>Юридические проблемы</a:t>
            </a:r>
          </a:p>
          <a:p>
            <a:pPr marL="285750" marR="0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ru-RU" sz="1600" b="0" i="0" u="none" strike="noStrike">
                <a:latin typeface="Gilroy-ExtraBold"/>
                <a:ea typeface="Gilroy-ExtraBold"/>
                <a:cs typeface="Gilroy-ExtraBold"/>
              </a:rPr>
              <a:t>Отсутствие места для безопасного проживания</a:t>
            </a:r>
            <a:endParaRPr lang="en-US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2" name="Текст. поле 11"/>
          <p:cNvSpPr txBox="1"/>
          <p:nvPr/>
        </p:nvSpPr>
        <p:spPr>
          <a:xfrm>
            <a:off x="882647" y="1489206"/>
            <a:ext cx="7750442" cy="156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ru-RU" sz="1600" b="0" i="0" u="none" strike="noStrike">
                <a:latin typeface="Gilroy-ExtraBold"/>
                <a:ea typeface="Gilroy-ExtraBold"/>
                <a:cs typeface="Gilroy-ExtraBold"/>
              </a:rPr>
              <a:t>Женщины в трудной жизненной ситуации +18, с детьми</a:t>
            </a:r>
          </a:p>
          <a:p>
            <a:pPr marL="285750" indent="-285750">
              <a:buFont typeface="Arial" charset="0"/>
              <a:buChar char="•"/>
            </a:pPr>
            <a:endParaRPr lang="ru-RU" sz="1600" b="0" i="0" u="none" strike="noStrike">
              <a:latin typeface="Gilroy-ExtraBold"/>
              <a:ea typeface="Gilroy-ExtraBold"/>
              <a:cs typeface="Gilroy-ExtraBold"/>
            </a:endParaRPr>
          </a:p>
          <a:p>
            <a:pPr marL="285750" indent="-285750">
              <a:buFont typeface="Arial" charset="0"/>
              <a:buChar char="•"/>
            </a:pPr>
            <a:r>
              <a:rPr lang="ru-RU" sz="1600" b="0" i="0" u="none" strike="noStrike">
                <a:latin typeface="Gilroy-ExtraBold"/>
                <a:ea typeface="Gilroy-ExtraBold"/>
                <a:cs typeface="Gilroy-ExtraBold"/>
              </a:rPr>
              <a:t>Физическое и моральное восстановление, решение юридических вопросов</a:t>
            </a:r>
          </a:p>
          <a:p>
            <a:pPr marL="285750" indent="-285750">
              <a:buFont typeface="Arial" charset="0"/>
              <a:buChar char="•"/>
            </a:pPr>
            <a:endParaRPr lang="ru-RU" sz="1600" b="0" i="0" u="none" strike="noStrike">
              <a:latin typeface="Gilroy-ExtraBold"/>
              <a:ea typeface="Gilroy-ExtraBold"/>
              <a:cs typeface="Gilroy-ExtraBold"/>
            </a:endParaRPr>
          </a:p>
          <a:p>
            <a:pPr marL="285750" indent="-285750">
              <a:buFont typeface="Arial" charset="0"/>
              <a:buChar char="•"/>
            </a:pPr>
            <a:r>
              <a:rPr lang="ru-RU" sz="1600" b="0" i="0" u="none" strike="noStrike">
                <a:latin typeface="Gilroy-ExtraBold"/>
                <a:ea typeface="Gilroy-ExtraBold"/>
                <a:cs typeface="Gilroy-ExtraBold"/>
              </a:rPr>
              <a:t>Женщина рассчитывает получить временное укрытие, а также юридическую и психологическую помощь</a:t>
            </a:r>
            <a:endParaRPr lang="ru-RU" sz="1800" b="0" i="0" u="none" strike="noStrike">
              <a:latin typeface="Gilroy-ExtraBold"/>
              <a:ea typeface="Gilroy-ExtraBold"/>
              <a:cs typeface="Gilroy-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503712" y="223368"/>
            <a:ext cx="625507" cy="6255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5400" y="2924944"/>
            <a:ext cx="4213071" cy="371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Gilroy-ExtraBold"/>
                <a:ea typeface="Gilroy-ExtraBold"/>
                <a:cs typeface="Gilroy-ExtraBold"/>
              </a:rPr>
              <a:t>Наши конкурентные преимущества</a:t>
            </a:r>
          </a:p>
        </p:txBody>
      </p:sp>
      <p:sp>
        <p:nvSpPr>
          <p:cNvPr id="7" name="Текст 2"/>
          <p:cNvSpPr txBox="1"/>
          <p:nvPr/>
        </p:nvSpPr>
        <p:spPr>
          <a:xfrm>
            <a:off x="479376" y="116632"/>
            <a:ext cx="6518934" cy="65129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912" y="1377104"/>
            <a:ext cx="1121279" cy="371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Gilroy-ExtraBold"/>
                <a:ea typeface="Gilroy-ExtraBold"/>
                <a:cs typeface="Gilroy-ExtraBold"/>
              </a:rPr>
              <a:t>Аналоги</a:t>
            </a:r>
          </a:p>
        </p:txBody>
      </p:sp>
      <p:sp>
        <p:nvSpPr>
          <p:cNvPr id="11" name="Текст. поле 10"/>
          <p:cNvSpPr txBox="1"/>
          <p:nvPr/>
        </p:nvSpPr>
        <p:spPr>
          <a:xfrm>
            <a:off x="1055440" y="1748475"/>
            <a:ext cx="5349401" cy="371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latin typeface="Gilroy-ExtraBold"/>
                <a:ea typeface="Gilroy-ExtraBold"/>
                <a:cs typeface="Gilroy-ExtraBold"/>
              </a:rPr>
              <a:t>ПРОО </a:t>
            </a:r>
            <a:r>
              <a:rPr lang="ru-RU" sz="1800" b="0" i="0" u="none" strike="noStrike">
                <a:latin typeface="Gilroy-ExtraBold"/>
                <a:ea typeface="Gilroy-ExtraBold"/>
                <a:cs typeface="Gilroy-ExtraBold"/>
              </a:rPr>
              <a:t>“Территория семьи”</a:t>
            </a:r>
            <a:endParaRPr lang="en-US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2" name="Текст. поле 11"/>
          <p:cNvSpPr txBox="1"/>
          <p:nvPr/>
        </p:nvSpPr>
        <p:spPr>
          <a:xfrm>
            <a:off x="756858" y="3677344"/>
            <a:ext cx="6563278" cy="1847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•"/>
            </a:pPr>
            <a:r>
              <a:rPr lang="ru-RU" sz="1800" b="0" i="0" u="none" strike="noStrike">
                <a:latin typeface="Gilroy-ExtraBold"/>
                <a:ea typeface="Gilroy-ExtraBold"/>
                <a:cs typeface="Gilroy-ExtraBold"/>
              </a:rPr>
              <a:t>Удобное расположение офиса</a:t>
            </a:r>
          </a:p>
          <a:p>
            <a:pPr marL="285750" marR="0" indent="-2857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•"/>
            </a:pPr>
            <a:r>
              <a:rPr lang="ru-RU" sz="1800" b="0" i="0" u="none" strike="noStrike">
                <a:latin typeface="Gilroy-ExtraBold"/>
                <a:ea typeface="Gilroy-ExtraBold"/>
                <a:cs typeface="Gilroy-ExtraBold"/>
              </a:rPr>
              <a:t>Любая помощь бесплатная</a:t>
            </a:r>
          </a:p>
          <a:p>
            <a:pPr marL="285750" marR="0" indent="-2857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•"/>
            </a:pPr>
            <a:r>
              <a:rPr lang="ru-RU" sz="1800" b="0" i="0" u="none" strike="noStrike">
                <a:latin typeface="Gilroy-ExtraBold"/>
                <a:ea typeface="Gilroy-ExtraBold"/>
                <a:cs typeface="Gilroy-ExtraBold"/>
              </a:rPr>
              <a:t>Высококвалифицированные специалисты</a:t>
            </a:r>
          </a:p>
          <a:p>
            <a:pPr marL="285750" marR="0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ru-RU" sz="1800" b="0" i="0" u="none" strike="noStrike">
                <a:latin typeface="Gilroy-ExtraBold"/>
                <a:ea typeface="Gilroy-ExtraBold"/>
                <a:cs typeface="Gilroy-ExtraBold"/>
              </a:rPr>
              <a:t>Опытные сотрудники с большим стажем работы, специализирующиеся в данном профиле</a:t>
            </a:r>
            <a:endParaRPr lang="en-US">
              <a:latin typeface="Gilroy-ExtraBold"/>
              <a:ea typeface="Gilroy-ExtraBold"/>
              <a:cs typeface="Gilroy-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8"/>
            <a:ext cx="1770679" cy="10801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ilroy-ExtraBold"/>
                <a:ea typeface="Gilroy-ExtraBold"/>
                <a:cs typeface="Gilroy-ExtraBold"/>
              </a:rPr>
              <a:t>Потребительские сегменты </a:t>
            </a:r>
          </a:p>
          <a:p>
            <a:endParaRPr kumimoji="0" lang="ru-RU" sz="1200" dirty="0">
              <a:latin typeface="Gilroy-ExtraBold"/>
              <a:ea typeface="Gilroy-ExtraBold"/>
              <a:cs typeface="Gilroy-ExtraBold"/>
            </a:endParaRPr>
          </a:p>
          <a:p>
            <a:pPr>
              <a:spcAft>
                <a:spcPts val="600"/>
              </a:spcAft>
            </a:pPr>
            <a:r>
              <a:rPr lang="ru-RU" sz="1200" b="0" i="0" u="none" strike="noStrike">
                <a:latin typeface="Gilroy-ExtraBold"/>
                <a:ea typeface="Gilroy-ExtraBold"/>
                <a:cs typeface="Gilroy-ExtraBold"/>
              </a:rPr>
              <a:t>Женщины в трудной жизненной ситуации</a:t>
            </a:r>
            <a:endParaRPr kumimoji="0" lang="ru-RU" sz="1200" dirty="0">
              <a:solidFill>
                <a:srgbClr val="FF0000"/>
              </a:solidFill>
              <a:latin typeface="Gilroy-ExtraBold"/>
              <a:ea typeface="Gilroy-ExtraBold"/>
              <a:cs typeface="Gilroy-ExtraBold"/>
            </a:endParaRPr>
          </a:p>
          <a:p>
            <a:pPr>
              <a:spcAft>
                <a:spcPts val="600"/>
              </a:spcAft>
            </a:pPr>
            <a:endParaRPr kumimoji="0" lang="ru-RU" sz="1100" dirty="0">
              <a:latin typeface="GT Walsheim Pro Light" pitchFamily="50" charset="-52" panose="02000503040000020003"/>
            </a:endParaRPr>
          </a:p>
          <a:p>
            <a:r>
              <a:rPr kumimoji="0" lang="ru-RU" sz="1100" dirty="0">
                <a:latin typeface="GT Walsheim Pro Light" pitchFamily="50" charset="-52" panose="02000503040000020003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600" b="1" i="0" dirty="0">
                <a:latin typeface="Gilroy-ExtraBold"/>
                <a:ea typeface="Gilroy-ExtraBold"/>
                <a:cs typeface="Gilroy-ExtraBold"/>
              </a:rPr>
              <a:t>Ключевые</a:t>
            </a:r>
            <a:r>
              <a:rPr kumimoji="0" lang="ru-RU" sz="1600" b="1" dirty="0">
                <a:latin typeface="Gilroy-ExtraBold"/>
                <a:ea typeface="Gilroy-ExtraBold"/>
                <a:cs typeface="Gilroy-ExtraBold"/>
              </a:rPr>
              <a:t>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400" dirty="0">
              <a:latin typeface="Gilroy-ExtraBold"/>
              <a:ea typeface="Gilroy-ExtraBold"/>
              <a:cs typeface="Gilroy-ExtraBold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Геофизические компании Перми</a:t>
            </a:r>
            <a:endParaRPr kumimoji="0" lang="ru-RU" sz="1200" dirty="0">
              <a:solidFill>
                <a:schemeClr val="tx1"/>
              </a:solidFill>
              <a:latin typeface="Gilroy-ExtraBold"/>
              <a:ea typeface="Gilroy-ExtraBold"/>
              <a:cs typeface="Gilroy-ExtraBold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itchFamily="50" charset="-52" panose="02000503040000020003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600" b="1" dirty="0">
                <a:latin typeface="Gilroy-ExtraBold"/>
                <a:ea typeface="Gilroy-ExtraBold"/>
                <a:cs typeface="Gilroy-ExtraBold"/>
              </a:rPr>
              <a:t>Ценностное предложение</a:t>
            </a:r>
          </a:p>
          <a:p>
            <a:endParaRPr kumimoji="0" lang="ru-RU" sz="1600" b="1" dirty="0">
              <a:latin typeface="Gilroy-ExtraBold"/>
              <a:ea typeface="Gilroy-ExtraBold"/>
              <a:cs typeface="Gilroy-ExtraBold"/>
            </a:endParaRPr>
          </a:p>
          <a:p>
            <a:pPr marL="0" marR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0" i="0" u="none" strike="noStrike">
                <a:latin typeface="Gilroy-ExtraBold"/>
                <a:ea typeface="Gilroy-ExtraBold"/>
                <a:cs typeface="Gilroy-ExtraBold"/>
              </a:rPr>
              <a:t>Качественная, современная помощь от сотрудников, специализирующихся в данном профиле</a:t>
            </a:r>
          </a:p>
          <a:p>
            <a:pPr marL="0" marR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>
                <a:latin typeface="Gilroy-ExtraBold"/>
                <a:ea typeface="Gilroy-ExtraBold"/>
                <a:cs typeface="Gilroy-ExtraBold"/>
              </a:rPr>
              <a:t>Возможность бесплатного проживания с детьми</a:t>
            </a:r>
            <a:endParaRPr kumimoji="0" lang="ru-RU" sz="1200" dirty="0">
              <a:solidFill>
                <a:srgbClr val="FF0000"/>
              </a:solidFill>
              <a:latin typeface="Gilroy-ExtraBold"/>
              <a:ea typeface="Gilroy-ExtraBold"/>
              <a:cs typeface="Gilroy-ExtraBold"/>
            </a:endParaRPr>
          </a:p>
          <a:p>
            <a:endParaRPr kumimoji="0" lang="ru-RU" sz="1400" dirty="0">
              <a:latin typeface="GT Walsheim Pro Light" pitchFamily="50" charset="-52" panose="02000503040000020003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6" y="5560205"/>
            <a:ext cx="4230391" cy="67430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Структура издержек</a:t>
            </a:r>
          </a:p>
          <a:p>
            <a:r>
              <a:rPr kumimoji="0" lang="ru-RU" sz="1200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Аренда помещения, услуги связи, реклама, налоги, заработная плата, страховые взносы, клининг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5"/>
            <a:ext cx="4624489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Потоки поступления финансирования: </a:t>
            </a:r>
          </a:p>
          <a:p>
            <a:r>
              <a:rPr kumimoji="0" lang="ru-RU" sz="1200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Муниципальные субсидии, президентские гранты, пожертвования юридических и физических лиц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6650" y="3340533"/>
            <a:ext cx="1792819" cy="215289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Каналы коммуникаций и сбыта</a:t>
            </a:r>
          </a:p>
          <a:p>
            <a:pPr>
              <a:spcAft>
                <a:spcPts val="60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Реклама на радио</a:t>
            </a:r>
          </a:p>
          <a:p>
            <a:pPr>
              <a:spcAft>
                <a:spcPts val="60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Баннеры</a:t>
            </a:r>
          </a:p>
          <a:p>
            <a:pPr>
              <a:spcAft>
                <a:spcPts val="60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Реклама на телевидении</a:t>
            </a:r>
          </a:p>
          <a:p>
            <a:pPr>
              <a:spcAft>
                <a:spcPts val="60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Таргетированная реклама в Яндексе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10"/>
            <a:ext cx="1792819" cy="1530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ilroy-ExtraBold"/>
                <a:ea typeface="Gilroy-ExtraBold"/>
                <a:cs typeface="Gilroy-ExtraBold"/>
              </a:rPr>
              <a:t>Взаимоотношения с клиентами: </a:t>
            </a:r>
          </a:p>
          <a:p>
            <a:r>
              <a:rPr kumimoji="0" lang="ru-RU" sz="1100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Индивидуальная работа с клиентом</a:t>
            </a:r>
          </a:p>
          <a:p>
            <a:endParaRPr kumimoji="0" lang="ru-RU" sz="1100" dirty="0">
              <a:solidFill>
                <a:schemeClr val="tx1"/>
              </a:solidFill>
              <a:latin typeface="Gilroy-ExtraBold"/>
              <a:ea typeface="Gilroy-ExtraBold"/>
              <a:cs typeface="Gilroy-ExtraBold"/>
            </a:endParaRPr>
          </a:p>
          <a:p>
            <a:r>
              <a:rPr kumimoji="0" lang="ru-RU" sz="1100" dirty="0">
                <a:solidFill>
                  <a:schemeClr val="tx1"/>
                </a:solidFill>
                <a:latin typeface="Gilroy-ExtraBold"/>
                <a:ea typeface="Gilroy-ExtraBold"/>
                <a:cs typeface="Gilroy-ExtraBold"/>
              </a:rPr>
              <a:t>Поддержание коммуникации с клиентом</a:t>
            </a:r>
            <a:endParaRPr kumimoji="0" lang="ru-RU" sz="1200" dirty="0">
              <a:solidFill>
                <a:schemeClr val="tx1"/>
              </a:solidFill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600" b="1" dirty="0">
                <a:latin typeface="Gilroy-ExtraBold"/>
                <a:ea typeface="Gilroy-ExtraBold"/>
                <a:cs typeface="Gilroy-ExtraBold"/>
              </a:rPr>
              <a:t>Ключевые виды деятельности</a:t>
            </a:r>
          </a:p>
          <a:p>
            <a:endParaRPr kumimoji="0" lang="ru-RU" sz="1600" b="1" dirty="0">
              <a:latin typeface="Gilroy-ExtraBold"/>
              <a:ea typeface="Gilroy-ExtraBold"/>
              <a:cs typeface="Gilroy-ExtraBold"/>
            </a:endParaRPr>
          </a:p>
          <a:p>
            <a:pPr marL="0" marR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0" i="0" u="none" strike="noStrike">
                <a:latin typeface="Gilroy-ExtraBold"/>
                <a:ea typeface="Gilroy-ExtraBold"/>
                <a:cs typeface="Gilroy-ExtraBold"/>
              </a:rPr>
              <a:t>Предоставление временного жилья</a:t>
            </a:r>
          </a:p>
          <a:p>
            <a:pPr marL="0" marR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0" i="0" u="none" strike="noStrike">
                <a:latin typeface="Gilroy-ExtraBold"/>
                <a:ea typeface="Gilroy-ExtraBold"/>
                <a:cs typeface="Gilroy-ExtraBold"/>
              </a:rPr>
              <a:t>Юридическая помощь</a:t>
            </a:r>
          </a:p>
          <a:p>
            <a:pPr marL="0" marR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>
                <a:latin typeface="Gilroy-ExtraBold"/>
                <a:ea typeface="Gilroy-ExtraBold"/>
                <a:cs typeface="Gilroy-ExtraBold"/>
              </a:rPr>
              <a:t>Первичная психологическая помощь</a:t>
            </a:r>
            <a:endParaRPr kumimoji="0" lang="ru-RU" sz="1200" dirty="0">
              <a:solidFill>
                <a:srgbClr val="FF0000"/>
              </a:solidFill>
              <a:latin typeface="Gilroy-ExtraBold"/>
              <a:ea typeface="Gilroy-ExtraBold"/>
              <a:cs typeface="Gilroy-ExtraBold"/>
            </a:endParaRPr>
          </a:p>
          <a:p>
            <a:endParaRPr kumimoji="0" lang="ru-RU" sz="1400" b="1" dirty="0">
              <a:latin typeface="Gilroy-ExtraBold"/>
              <a:ea typeface="Gilroy-ExtraBold"/>
              <a:cs typeface="Gilroy-ExtraBold"/>
            </a:endParaRPr>
          </a:p>
          <a:p>
            <a:endParaRPr kumimoji="0" lang="ru-RU" sz="1400" b="1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725404" y="2852936"/>
            <a:ext cx="1752674" cy="264048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ilroy-ExtraBold"/>
                <a:ea typeface="Gilroy-ExtraBold"/>
                <a:cs typeface="Gilroy-ExtraBold"/>
              </a:rPr>
              <a:t>Ключевые ресурсы:</a:t>
            </a:r>
          </a:p>
          <a:p>
            <a:pPr marL="0" marR="0" indent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200" b="0" i="0" u="none" strike="noStrike">
                <a:latin typeface="Gilroy-ExtraBold"/>
                <a:ea typeface="Gilroy-ExtraBold"/>
                <a:cs typeface="Gilroy-ExtraBold"/>
              </a:rPr>
              <a:t>Координатор</a:t>
            </a:r>
          </a:p>
          <a:p>
            <a:pPr marL="0" marR="0" indent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200" b="0" i="0" u="none" strike="noStrike">
                <a:latin typeface="Gilroy-ExtraBold"/>
                <a:ea typeface="Gilroy-ExtraBold"/>
                <a:cs typeface="Gilroy-ExtraBold"/>
              </a:rPr>
              <a:t>Юрист</a:t>
            </a:r>
          </a:p>
          <a:p>
            <a:pPr marL="0" marR="0" indent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200" b="0" i="0" u="none" strike="noStrike">
                <a:latin typeface="Gilroy-ExtraBold"/>
                <a:ea typeface="Gilroy-ExtraBold"/>
                <a:cs typeface="Gilroy-ExtraBold"/>
              </a:rPr>
              <a:t>Психолог</a:t>
            </a:r>
          </a:p>
          <a:p>
            <a:pPr marL="0" marR="0" indent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200" b="0" i="0" u="none" strike="noStrike">
                <a:latin typeface="Gilroy-ExtraBold"/>
                <a:ea typeface="Gilroy-ExtraBold"/>
                <a:cs typeface="Gilroy-ExtraBold"/>
              </a:rPr>
              <a:t>Помещение</a:t>
            </a:r>
          </a:p>
          <a:p>
            <a:pPr marL="0" marR="0" indent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200" b="0" i="0" u="none" strike="noStrike">
                <a:latin typeface="Gilroy-ExtraBold"/>
                <a:ea typeface="Gilroy-ExtraBold"/>
                <a:cs typeface="Gilroy-ExtraBold"/>
              </a:rPr>
              <a:t>Офис</a:t>
            </a: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0" i="0" u="none" strike="noStrike">
                <a:latin typeface="Gilroy-ExtraBold"/>
                <a:ea typeface="Gilroy-ExtraBold"/>
                <a:cs typeface="Gilroy-ExtraBold"/>
              </a:rPr>
              <a:t>Гуманитарная помощь</a:t>
            </a:r>
            <a:endParaRPr kumimoji="0" lang="ru-RU" sz="1200" dirty="0">
              <a:solidFill>
                <a:srgbClr val="FF0000"/>
              </a:solidFill>
              <a:latin typeface="Gilroy-ExtraBold"/>
              <a:ea typeface="Gilroy-ExtraBold"/>
              <a:cs typeface="Gilroy-ExtraBold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295800" y="188640"/>
            <a:ext cx="542953" cy="625507"/>
          </a:xfrm>
          <a:prstGeom prst="rect">
            <a:avLst/>
          </a:prstGeom>
        </p:spPr>
      </p:pic>
      <p:sp>
        <p:nvSpPr>
          <p:cNvPr id="18" name="Текст 2"/>
          <p:cNvSpPr txBox="1"/>
          <p:nvPr/>
        </p:nvSpPr>
        <p:spPr>
          <a:xfrm>
            <a:off x="407368" y="116632"/>
            <a:ext cx="6518934" cy="65129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07368" y="116632"/>
            <a:ext cx="11594818" cy="888904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ИНФОРМАЦИЯ ОБ УЧАСТНИКАХ СТАРТАП-ПРОЕКТА</a:t>
            </a:r>
            <a:endParaRPr sz="1600" cap="all" dirty="0">
              <a:solidFill>
                <a:schemeClr val="tx1"/>
              </a:solidFill>
            </a:endParaRPr>
          </a:p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sp>
        <p:nvSpPr>
          <p:cNvPr id="4" name="Текст 2"/>
          <p:cNvSpPr txBox="1"/>
          <p:nvPr/>
        </p:nvSpPr>
        <p:spPr>
          <a:xfrm>
            <a:off x="695400" y="1412776"/>
            <a:ext cx="4104318" cy="858424"/>
          </a:xfrm>
          <a:prstGeom prst="rect">
            <a:avLst/>
          </a:prstGeom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800" dirty="0">
                <a:latin typeface="Gilroy-ExtraBold"/>
                <a:ea typeface="Gilroy-ExtraBold"/>
                <a:cs typeface="Gilroy-ExtraBold"/>
              </a:rPr>
              <a:t>Никонова Д.В.</a:t>
            </a:r>
          </a:p>
          <a:p>
            <a:pPr algn="l"/>
            <a:endParaRPr lang="ru-RU" sz="1600" dirty="0">
              <a:latin typeface="Gilroy-Light"/>
            </a:endParaRP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12" name="Текст 2"/>
          <p:cNvSpPr txBox="1"/>
          <p:nvPr/>
        </p:nvSpPr>
        <p:spPr>
          <a:xfrm>
            <a:off x="695400" y="940767"/>
            <a:ext cx="3749011" cy="464677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/>
              <a:t>Лидер стартап-проекта:</a:t>
            </a:r>
          </a:p>
        </p:txBody>
      </p:sp>
      <p:sp>
        <p:nvSpPr>
          <p:cNvPr id="2" name="Текст 2"/>
          <p:cNvSpPr txBox="1"/>
          <p:nvPr/>
        </p:nvSpPr>
        <p:spPr>
          <a:xfrm>
            <a:off x="695400" y="2719651"/>
            <a:ext cx="11637238" cy="830436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/>
              <a:t>Команда стартап-проекта (участники стартап-проекта, которые работают в рамках акселерационной программы):</a:t>
            </a:r>
            <a:endParaRPr lang="ru-RU" sz="2000" dirty="0"/>
          </a:p>
        </p:txBody>
      </p:sp>
      <p:sp>
        <p:nvSpPr>
          <p:cNvPr id="5" name="Текст 2"/>
          <p:cNvSpPr txBox="1"/>
          <p:nvPr/>
        </p:nvSpPr>
        <p:spPr>
          <a:xfrm>
            <a:off x="695400" y="3717032"/>
            <a:ext cx="7200800" cy="1468647"/>
          </a:xfrm>
          <a:prstGeom prst="rect">
            <a:avLst/>
          </a:prstGeom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>
                <a:latin typeface="Gilroy-ExtraBold"/>
                <a:ea typeface="Gilroy-ExtraBold"/>
                <a:cs typeface="Gilroy-ExtraBold"/>
              </a:rPr>
              <a:t>-    </a:t>
            </a:r>
            <a:r>
              <a:rPr lang="ru-RU" sz="1800" b="0" i="0" dirty="0">
                <a:latin typeface="Gilroy-ExtraBold"/>
                <a:ea typeface="Gilroy-ExtraBold"/>
                <a:cs typeface="Gilroy-ExtraBold"/>
              </a:rPr>
              <a:t>Никонова Д.В.</a:t>
            </a:r>
            <a:r>
              <a:rPr lang="ru-RU" sz="1800" dirty="0">
                <a:latin typeface="Gilroy-ExtraBold"/>
                <a:ea typeface="Gilroy-ExtraBold"/>
                <a:cs typeface="Gilroy-ExtraBold"/>
              </a:rPr>
              <a:t>, студентка </a:t>
            </a:r>
            <a:r>
              <a:rPr lang="en-US" sz="1800" dirty="0">
                <a:latin typeface="Gilroy-ExtraBold"/>
                <a:ea typeface="Gilroy-ExtraBold"/>
                <a:cs typeface="Gilroy-ExtraBold"/>
              </a:rPr>
              <a:t>III </a:t>
            </a:r>
            <a:r>
              <a:rPr lang="ru-RU" sz="1800" dirty="0">
                <a:latin typeface="Gilroy-ExtraBold"/>
                <a:ea typeface="Gilroy-ExtraBold"/>
                <a:cs typeface="Gilroy-ExtraBold"/>
              </a:rPr>
              <a:t>курса ПГНИУ, геофизик, </a:t>
            </a:r>
            <a:r>
              <a:rPr lang="ru-RU" sz="1800" b="1" dirty="0">
                <a:latin typeface="Gilroy-ExtraBold"/>
                <a:ea typeface="Gilroy-ExtraBold"/>
                <a:cs typeface="Gilroy-ExtraBold"/>
              </a:rPr>
              <a:t>дипломат</a:t>
            </a:r>
          </a:p>
          <a:p>
            <a:pPr algn="l"/>
            <a:endParaRPr lang="ru-RU" sz="1800" dirty="0">
              <a:latin typeface="Gilroy-ExtraBold"/>
              <a:ea typeface="Gilroy-ExtraBold"/>
              <a:cs typeface="Gilroy-ExtraBold"/>
            </a:endParaRPr>
          </a:p>
          <a:p>
            <a:pPr marL="285750" indent="-285750" algn="l">
              <a:buFontTx/>
              <a:buChar char="-"/>
            </a:pPr>
            <a:r>
              <a:rPr lang="ru-RU" sz="1800" dirty="0">
                <a:latin typeface="Gilroy-ExtraBold"/>
                <a:ea typeface="Gilroy-ExtraBold"/>
                <a:cs typeface="Gilroy-ExtraBold"/>
              </a:rPr>
              <a:t>Мырзин С.А., студент </a:t>
            </a:r>
            <a:r>
              <a:rPr lang="en-US" sz="1800" dirty="0">
                <a:latin typeface="Gilroy-ExtraBold"/>
                <a:ea typeface="Gilroy-ExtraBold"/>
                <a:cs typeface="Gilroy-ExtraBold"/>
              </a:rPr>
              <a:t>III </a:t>
            </a:r>
            <a:r>
              <a:rPr lang="ru-RU" sz="1800" dirty="0">
                <a:latin typeface="Gilroy-ExtraBold"/>
                <a:ea typeface="Gilroy-ExtraBold"/>
                <a:cs typeface="Gilroy-ExtraBold"/>
              </a:rPr>
              <a:t>курса ПГНИУ, геофизик, </a:t>
            </a:r>
            <a:r>
              <a:rPr lang="ru-RU" sz="1800" b="1" dirty="0">
                <a:latin typeface="Gilroy-ExtraBold"/>
                <a:ea typeface="Gilroy-ExtraBold"/>
                <a:cs typeface="Gilroy-ExtraBold"/>
              </a:rPr>
              <a:t>исследователь</a:t>
            </a:r>
          </a:p>
          <a:p>
            <a:pPr marL="285750" indent="-285750" algn="l">
              <a:buFontTx/>
              <a:buChar char="-"/>
            </a:pPr>
            <a:endParaRPr lang="ru-RU" sz="1800" dirty="0">
              <a:latin typeface="Gilroy-ExtraBold"/>
              <a:ea typeface="Gilroy-ExtraBold"/>
              <a:cs typeface="Gilroy-ExtraBold"/>
            </a:endParaRPr>
          </a:p>
          <a:p>
            <a:pPr marL="285750" indent="-285750" algn="l">
              <a:buFontTx/>
              <a:buChar char="-"/>
            </a:pPr>
            <a:r>
              <a:rPr lang="ru-RU" sz="1800" dirty="0">
                <a:latin typeface="Gilroy-ExtraBold"/>
                <a:ea typeface="Gilroy-ExtraBold"/>
                <a:cs typeface="Gilroy-ExtraBold"/>
              </a:rPr>
              <a:t>Максимович К.А., студент </a:t>
            </a:r>
            <a:r>
              <a:rPr lang="en-US" sz="1800" dirty="0">
                <a:latin typeface="Gilroy-ExtraBold"/>
                <a:ea typeface="Gilroy-ExtraBold"/>
                <a:cs typeface="Gilroy-ExtraBold"/>
              </a:rPr>
              <a:t>III </a:t>
            </a:r>
            <a:r>
              <a:rPr lang="ru-RU" sz="1800" dirty="0">
                <a:latin typeface="Gilroy-ExtraBold"/>
                <a:ea typeface="Gilroy-ExtraBold"/>
                <a:cs typeface="Gilroy-ExtraBold"/>
              </a:rPr>
              <a:t>курса ПГНИУ, геофизик, </a:t>
            </a:r>
            <a:r>
              <a:rPr lang="ru-RU" sz="1800" b="1" dirty="0">
                <a:latin typeface="Gilroy-ExtraBold"/>
                <a:ea typeface="Gilroy-ExtraBold"/>
                <a:cs typeface="Gilroy-ExtraBold"/>
              </a:rPr>
              <a:t>эксперт</a:t>
            </a:r>
            <a:endParaRPr lang="ru-RU" sz="1600" b="1" dirty="0">
              <a:latin typeface="Gilroy-ExtraBold"/>
              <a:ea typeface="Gilroy-ExtraBold"/>
              <a:cs typeface="Gilroy-ExtraBold"/>
            </a:endParaRPr>
          </a:p>
        </p:txBody>
      </p:sp>
      <p:pic>
        <p:nvPicPr>
          <p:cNvPr id="13" name="image1.jpg"/>
          <p:cNvPicPr preferRelativeResize="0"/>
          <p:nvPr/>
        </p:nvPicPr>
        <p:blipFill>
          <a:blip r:embed="rId1"/>
          <a:srcRect/>
          <a:stretch>
            <a:fillRect/>
          </a:stretch>
        </p:blipFill>
        <p:spPr>
          <a:xfrm>
            <a:off x="10416479" y="3284984"/>
            <a:ext cx="1262063" cy="32379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Спасибо!</a:t>
            </a:r>
          </a:p>
        </p:txBody>
      </p:sp>
      <p:sp>
        <p:nvSpPr>
          <p:cNvPr id="12" name="Подзаголовок 11"/>
          <p:cNvSpPr>
            <a:spLocks noGrp="1" noEditPoints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r>
              <a:rPr lang="en-US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darya.nikonova.01@inbox.ru</a:t>
            </a:r>
            <a:endParaRPr lang="ru-RU" dirty="0">
              <a:solidFill>
                <a:srgbClr val="8F00FF"/>
              </a:solidFill>
              <a:latin typeface="Gilroy-ExtraBold"/>
              <a:ea typeface="Gilroy-ExtraBold"/>
              <a:cs typeface="Gilroy-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151</TotalTime>
  <Words>321</Words>
  <Application>Microsoft Office PowerPoint</Application>
  <DocSecurity>0</DocSecurity>
  <PresentationFormat>Широкоэкранный</PresentationFormat>
  <Paragraphs>70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 Neue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dc:identifier/>
  <dc:language/>
  <cp:keywords/>
  <dc:description/>
  <cp:lastModifiedBy>Дарья</cp:lastModifiedBy>
  <cp:revision>7</cp:revision>
  <cp:version/>
  <dcterms:created xsi:type="dcterms:W3CDTF">2023-07-21T07:14:15Z</dcterms:created>
  <dcterms:modified xsi:type="dcterms:W3CDTF">2023-11-27T06:10:59Z</dcterms:modified>
  <cp:category/>
  <cp:contentStatus/>
</cp:coreProperties>
</file>