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7" r:id="rId1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PT Sans" panose="020B0604020202020204" charset="-52"/>
      <p:regular r:id="rId18"/>
      <p:bold r:id="rId19"/>
      <p:italic r:id="rId20"/>
      <p:boldItalic r:id="rId21"/>
    </p:embeddedFont>
    <p:embeddedFont>
      <p:font typeface="Maven Pro" panose="020B0604020202020204" charset="0"/>
      <p:regular r:id="rId22"/>
      <p:bold r:id="rId23"/>
    </p:embeddedFont>
    <p:embeddedFont>
      <p:font typeface="Nunito" panose="020B0604020202020204" charset="-52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2D7D303E-0470-4356-8EFA-1EFC35130A7C}">
  <a:tblStyle styleId="{2D7D303E-0470-4356-8EFA-1EFC35130A7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1" d="100"/>
          <a:sy n="121" d="100"/>
        </p:scale>
        <p:origin x="-102" y="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352104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/>
            </a:br>
            <a:r>
              <a:rPr lang="ru"/>
              <a:t/>
            </a:r>
            <a:br>
              <a:rPr lang="ru"/>
            </a:br>
            <a:r>
              <a:rPr lang="ru"/>
              <a:t>На титульном слайде укажите: </a:t>
            </a:r>
            <a:br>
              <a:rPr lang="ru"/>
            </a:br>
            <a:r>
              <a:rPr lang="ru"/>
              <a:t>- название вашего проекта</a:t>
            </a:r>
            <a:br>
              <a:rPr lang="ru"/>
            </a:br>
            <a:r>
              <a:rPr lang="ru"/>
              <a:t>- ваш вуз</a:t>
            </a:r>
            <a:br>
              <a:rPr lang="ru"/>
            </a:br>
            <a:r>
              <a:rPr lang="ru"/>
              <a:t>- тип разработки (этот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самостоятельно)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chemeClr val="hlink"/>
                </a:solidFill>
                <a:hlinkClick r:id="rId3"/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/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0338d83796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0338d83796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0338d83796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0338d83796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0338d83796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0338d83796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На слайде / слайдах далее укажите основные аналоги вашего решения, а также расскажите, </a:t>
            </a:r>
            <a:r>
              <a:rPr lang="ru">
                <a:solidFill>
                  <a:schemeClr val="dk1"/>
                </a:solidFill>
              </a:rPr>
              <a:t>в чем будет ваше основное качественное преимущество перед ними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>
                <a:solidFill>
                  <a:schemeClr val="dk1"/>
                </a:solidFill>
              </a:rPr>
              <a:t>У вас есть аналогичная задача в командном профиле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0338d8379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10338d83796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0338d83796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0338d83796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0338d83796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10338d83796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3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3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3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2" name="Google Shape;42;p3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3" name="Google Shape;43;p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46;p4"/>
          <p:cNvGrpSpPr/>
          <p:nvPr/>
        </p:nvGrpSpPr>
        <p:grpSpPr>
          <a:xfrm>
            <a:off x="5594190" y="3961115"/>
            <a:ext cx="2910144" cy="1182340"/>
            <a:chOff x="6917201" y="0"/>
            <a:chExt cx="2227777" cy="863400"/>
          </a:xfrm>
        </p:grpSpPr>
        <p:sp>
          <p:nvSpPr>
            <p:cNvPr id="47" name="Google Shape;47;p4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4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4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" name="Google Shape;50;p4"/>
          <p:cNvGrpSpPr/>
          <p:nvPr/>
        </p:nvGrpSpPr>
        <p:grpSpPr>
          <a:xfrm>
            <a:off x="199149" y="2"/>
            <a:ext cx="2795413" cy="1083308"/>
            <a:chOff x="6917201" y="0"/>
            <a:chExt cx="2227777" cy="863400"/>
          </a:xfrm>
        </p:grpSpPr>
        <p:sp>
          <p:nvSpPr>
            <p:cNvPr id="51" name="Google Shape;51;p4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4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4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" name="Google Shape;54;p4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4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0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1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3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9" name="Google Shape;119;p11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>
            <a:spLocks noGrp="1"/>
          </p:cNvSpPr>
          <p:nvPr>
            <p:ph type="ctrTitle"/>
          </p:nvPr>
        </p:nvSpPr>
        <p:spPr>
          <a:xfrm>
            <a:off x="3044700" y="1257000"/>
            <a:ext cx="3054600" cy="24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980">
                <a:latin typeface="Maven Pro"/>
                <a:ea typeface="Maven Pro"/>
                <a:cs typeface="Maven Pro"/>
                <a:sym typeface="Maven Pro"/>
              </a:rPr>
              <a:t>Онлайн-школа подготовки к ЕГЭ по истории “Клио”</a:t>
            </a:r>
            <a:endParaRPr sz="2980"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129" name="Google Shape;129;p13"/>
          <p:cNvSpPr txBox="1">
            <a:spLocks noGrp="1"/>
          </p:cNvSpPr>
          <p:nvPr>
            <p:ph type="subTitle" idx="1"/>
          </p:nvPr>
        </p:nvSpPr>
        <p:spPr>
          <a:xfrm>
            <a:off x="311700" y="4012150"/>
            <a:ext cx="3703200" cy="8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ru"/>
              <a:t>СФ БашГУ</a:t>
            </a:r>
            <a:endParaRPr/>
          </a:p>
        </p:txBody>
      </p:sp>
      <p:sp>
        <p:nvSpPr>
          <p:cNvPr id="130" name="Google Shape;130;p13"/>
          <p:cNvSpPr txBox="1">
            <a:spLocks noGrp="1"/>
          </p:cNvSpPr>
          <p:nvPr>
            <p:ph type="ctrTitle"/>
          </p:nvPr>
        </p:nvSpPr>
        <p:spPr>
          <a:xfrm>
            <a:off x="384475" y="-569725"/>
            <a:ext cx="8447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0740"/>
              <a:buNone/>
            </a:pPr>
            <a:endParaRPr sz="3000" u="sng">
              <a:solidFill>
                <a:srgbClr val="99999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4"/>
          <p:cNvSpPr txBox="1"/>
          <p:nvPr/>
        </p:nvSpPr>
        <p:spPr>
          <a:xfrm>
            <a:off x="169775" y="268200"/>
            <a:ext cx="4806000" cy="6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1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Паспорт проекта «Клио»</a:t>
            </a:r>
            <a:endParaRPr sz="2400" b="1" i="0" u="none" strike="noStrike" cap="non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36" name="Google Shape;136;p14"/>
          <p:cNvSpPr txBox="1"/>
          <p:nvPr/>
        </p:nvSpPr>
        <p:spPr>
          <a:xfrm>
            <a:off x="169775" y="900125"/>
            <a:ext cx="2308500" cy="30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1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Какую проблему решаем:</a:t>
            </a:r>
            <a:endParaRPr sz="1100" b="1" i="0" u="none" strike="noStrike" cap="non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Выпускники 11 классов, выбравших в качестве сдачи ЕГЭ предмет “История”, стремятся набрать высокие баллы, но сталкиваются с различными рода проблемами и вопросами, такие как “С чего начать подготовку?, “Как лучше структурировать подготовку?”, “Чему уделить большее внимание?” и т.д. </a:t>
            </a:r>
            <a:endParaRPr sz="9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Большинству школьников тяжело справиться самостоятельно с данной проблемой из-за большой нагрузки.</a:t>
            </a:r>
            <a:endParaRPr sz="900" b="0" i="0" u="none" strike="noStrike" cap="non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Чаще всего, школьники посещают курсы по подготовке в своей школе, где очень медленно происходит продвижение по основным темам и отсутствует индивидуальный подход.</a:t>
            </a:r>
            <a:endParaRPr sz="900" b="0" i="0" u="none" strike="noStrike" cap="non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7" name="Google Shape;137;p14"/>
          <p:cNvSpPr txBox="1"/>
          <p:nvPr/>
        </p:nvSpPr>
        <p:spPr>
          <a:xfrm>
            <a:off x="2560250" y="785525"/>
            <a:ext cx="2596800" cy="32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1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Какое решение предлагаем:</a:t>
            </a:r>
            <a:endParaRPr sz="11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Для выпускников наш предлагаемый формат занятий, будет осуществлять эффективную подготовку к экзаменам, проведение занятия легкого, доступного для понимания с помощью “ассоциативного конспекта”, который заполняется школьниками в ходе проведения занятия, после чего пройденный материал будет закрепляться домашним заданием,точнее РЕАЛЬНЫМИ заданиями ЕГЭ из разных его частей и разбираться экспертами с разбором индивидуальных ошибок.</a:t>
            </a:r>
            <a:endParaRPr sz="900" b="0" i="0" u="none" strike="noStrike" cap="non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Наш проект отличается от занятий с репетитором или посещений различных курсов, где ставится “ориентир на средний результат”, дается мало свежей информации, мы предлагаем элективы, где подробно разбирается каждый аспект заданий с упором на индивидуальный подход.</a:t>
            </a:r>
            <a:endParaRPr sz="900" b="0" i="0" u="none" strike="noStrike" cap="non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8" name="Google Shape;138;p14"/>
          <p:cNvCxnSpPr/>
          <p:nvPr/>
        </p:nvCxnSpPr>
        <p:spPr>
          <a:xfrm>
            <a:off x="5239025" y="-6425"/>
            <a:ext cx="0" cy="5150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graphicFrame>
        <p:nvGraphicFramePr>
          <p:cNvPr id="139" name="Google Shape;139;p14"/>
          <p:cNvGraphicFramePr/>
          <p:nvPr/>
        </p:nvGraphicFramePr>
        <p:xfrm>
          <a:off x="5407625" y="785535"/>
          <a:ext cx="3553750" cy="1267575"/>
        </p:xfrm>
        <a:graphic>
          <a:graphicData uri="http://schemas.openxmlformats.org/drawingml/2006/table">
            <a:tbl>
              <a:tblPr>
                <a:noFill/>
                <a:tableStyleId>{2D7D303E-0470-4356-8EFA-1EFC35130A7C}</a:tableStyleId>
              </a:tblPr>
              <a:tblGrid>
                <a:gridCol w="1540700"/>
                <a:gridCol w="2013050"/>
              </a:tblGrid>
              <a:tr h="320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b="1" u="none" strike="noStrike" cap="none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Кто?</a:t>
                      </a:r>
                      <a:endParaRPr sz="900" b="1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b="1" u="none" strike="noStrike" cap="none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Чего хочет?</a:t>
                      </a:r>
                      <a:endParaRPr sz="900" b="1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57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57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57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57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57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57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40" name="Google Shape;140;p14"/>
          <p:cNvSpPr txBox="1"/>
          <p:nvPr/>
        </p:nvSpPr>
        <p:spPr>
          <a:xfrm>
            <a:off x="169775" y="4098950"/>
            <a:ext cx="4578900" cy="9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1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Целью </a:t>
            </a:r>
            <a:r>
              <a:rPr lang="ru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нашего проекта является успешная сдача ЕГЭ по Истории, качественное написание второй части экзамена, посредством чего выпускники достинут высоких баллов.</a:t>
            </a:r>
            <a:endParaRPr sz="8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4"/>
          <p:cNvSpPr txBox="1"/>
          <p:nvPr/>
        </p:nvSpPr>
        <p:spPr>
          <a:xfrm>
            <a:off x="5356600" y="2935150"/>
            <a:ext cx="3717900" cy="9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4"/>
          <p:cNvSpPr txBox="1"/>
          <p:nvPr/>
        </p:nvSpPr>
        <p:spPr>
          <a:xfrm>
            <a:off x="5407625" y="2397175"/>
            <a:ext cx="3845100" cy="21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1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Команда проекта: </a:t>
            </a:r>
            <a:endParaRPr sz="900" b="1" i="0" u="none" strike="noStrike" cap="non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1" i="0" u="none" strike="noStrike" cap="non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1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Колесник Дарья - основатель и лидер проекта, координатор его развития.</a:t>
            </a:r>
            <a:endParaRPr sz="900" b="1" i="0" u="none" strike="noStrike" cap="non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1" i="0" u="none" strike="noStrike" cap="non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1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Пашкова Полина - PR-менеджер, таргетолог.</a:t>
            </a:r>
            <a:endParaRPr sz="900" b="1" i="0" u="none" strike="noStrike" cap="non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1" i="0" u="none" strike="noStrike" cap="non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1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Савкина Анжелика - SMM - менеджер.</a:t>
            </a:r>
            <a:endParaRPr sz="900" b="1" i="0" u="none" strike="noStrike" cap="non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1" i="0" u="none" strike="noStrike" cap="non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1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Какие компетенции вашей команды помогут вам достигнуть цели? </a:t>
            </a:r>
            <a:endParaRPr sz="900" b="1" i="0" u="none" strike="noStrike" cap="non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1" i="0" u="none" strike="noStrike" cap="non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1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Чему нужно научиться, чтобы достичь цели проекта / какие компетенции нужно привлечь со стороны?</a:t>
            </a:r>
            <a:endParaRPr sz="900" b="1" i="0" u="none" strike="noStrike" cap="non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1" i="0" u="none" strike="noStrike" cap="non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1" i="0" u="none" strike="noStrike" cap="non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43" name="Google Shape;143;p14"/>
          <p:cNvSpPr txBox="1"/>
          <p:nvPr/>
        </p:nvSpPr>
        <p:spPr>
          <a:xfrm>
            <a:off x="5298750" y="268200"/>
            <a:ext cx="4517700" cy="9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1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Перечислите стороны, вовлеченные в ваш проект</a:t>
            </a:r>
            <a:br>
              <a:rPr lang="ru" sz="900" b="1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</a:br>
            <a:r>
              <a:rPr lang="ru" sz="900" b="1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(стейкхолдеров проекта):</a:t>
            </a:r>
            <a:endParaRPr sz="800" b="0" i="1" u="none" strike="noStrike" cap="non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"/>
          <p:cNvSpPr txBox="1">
            <a:spLocks noGrp="1"/>
          </p:cNvSpPr>
          <p:nvPr>
            <p:ph type="title"/>
          </p:nvPr>
        </p:nvSpPr>
        <p:spPr>
          <a:xfrm>
            <a:off x="673675" y="284500"/>
            <a:ext cx="5311500" cy="8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Проблема:</a:t>
            </a:r>
            <a:endParaRPr/>
          </a:p>
        </p:txBody>
      </p:sp>
      <p:sp>
        <p:nvSpPr>
          <p:cNvPr id="149" name="Google Shape;149;p15"/>
          <p:cNvSpPr txBox="1">
            <a:spLocks noGrp="1"/>
          </p:cNvSpPr>
          <p:nvPr>
            <p:ph type="body" idx="1"/>
          </p:nvPr>
        </p:nvSpPr>
        <p:spPr>
          <a:xfrm>
            <a:off x="351575" y="1065925"/>
            <a:ext cx="4158000" cy="362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У большинства выпускников, выбравших в качестве сдачи ЕГЭ предмет “История” возникает страх,  на который повлияли следующие факторы: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большой объем информации, сложный к восприятию;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вторая часть экзамена, где требуются подробные и развернутые ответы;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написание “Эссе” и т. д.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5"/>
          <p:cNvSpPr txBox="1">
            <a:spLocks noGrp="1"/>
          </p:cNvSpPr>
          <p:nvPr>
            <p:ph type="body" idx="2"/>
          </p:nvPr>
        </p:nvSpPr>
        <p:spPr>
          <a:xfrm>
            <a:off x="4821375" y="1174300"/>
            <a:ext cx="3690600" cy="32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Также большую роль играет статистика результатов по данному предмету. Например, статистика за 2021 год: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5"/>
          <p:cNvSpPr/>
          <p:nvPr/>
        </p:nvSpPr>
        <p:spPr>
          <a:xfrm>
            <a:off x="4966850" y="2223650"/>
            <a:ext cx="2909400" cy="1693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Сдавали - 100 тыс. человек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Средний балл - 54, 9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Стобальники - 366 человек!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Не преодолели минимальную границу в 32 балла - 7,4%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"/>
          <p:cNvSpPr txBox="1">
            <a:spLocks noGrp="1"/>
          </p:cNvSpPr>
          <p:nvPr>
            <p:ph type="title"/>
          </p:nvPr>
        </p:nvSpPr>
        <p:spPr>
          <a:xfrm>
            <a:off x="746425" y="54425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Как мы решаем данную проблему?</a:t>
            </a:r>
            <a:endParaRPr/>
          </a:p>
        </p:txBody>
      </p:sp>
      <p:sp>
        <p:nvSpPr>
          <p:cNvPr id="157" name="Google Shape;157;p16"/>
          <p:cNvSpPr txBox="1">
            <a:spLocks noGrp="1"/>
          </p:cNvSpPr>
          <p:nvPr>
            <p:ph type="body" idx="1"/>
          </p:nvPr>
        </p:nvSpPr>
        <p:spPr>
          <a:xfrm>
            <a:off x="820075" y="1172700"/>
            <a:ext cx="7554900" cy="358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                                                        </a:t>
            </a:r>
            <a:r>
              <a:rPr lang="ru" sz="4300" dirty="0"/>
              <a:t>&lt;                    </a:t>
            </a:r>
            <a:r>
              <a:rPr lang="en-US" sz="4300" dirty="0" smtClean="0"/>
              <a:t>&lt;</a:t>
            </a:r>
            <a:r>
              <a:rPr lang="ru" sz="4300" dirty="0" smtClean="0"/>
              <a:t> </a:t>
            </a:r>
            <a:endParaRPr sz="4300" dirty="0"/>
          </a:p>
        </p:txBody>
      </p:sp>
      <p:sp>
        <p:nvSpPr>
          <p:cNvPr id="158" name="Google Shape;158;p16"/>
          <p:cNvSpPr/>
          <p:nvPr/>
        </p:nvSpPr>
        <p:spPr>
          <a:xfrm>
            <a:off x="1350825" y="1301425"/>
            <a:ext cx="1371600" cy="779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/>
              <a:t>ШКОЛА</a:t>
            </a:r>
            <a:endParaRPr sz="1800" b="1"/>
          </a:p>
        </p:txBody>
      </p:sp>
      <p:sp>
        <p:nvSpPr>
          <p:cNvPr id="159" name="Google Shape;159;p16"/>
          <p:cNvSpPr/>
          <p:nvPr/>
        </p:nvSpPr>
        <p:spPr>
          <a:xfrm>
            <a:off x="3590075" y="1301425"/>
            <a:ext cx="1880700" cy="779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ОНЛАЙН-ШКОЛА “КЛИО”</a:t>
            </a:r>
            <a:endParaRPr b="1"/>
          </a:p>
        </p:txBody>
      </p:sp>
      <p:sp>
        <p:nvSpPr>
          <p:cNvPr id="160" name="Google Shape;160;p16"/>
          <p:cNvSpPr/>
          <p:nvPr/>
        </p:nvSpPr>
        <p:spPr>
          <a:xfrm>
            <a:off x="6151400" y="1301425"/>
            <a:ext cx="1569000" cy="779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РЕПЕТИТОР</a:t>
            </a:r>
            <a:endParaRPr b="1"/>
          </a:p>
        </p:txBody>
      </p:sp>
      <p:sp>
        <p:nvSpPr>
          <p:cNvPr id="161" name="Google Shape;161;p16"/>
          <p:cNvSpPr txBox="1"/>
          <p:nvPr/>
        </p:nvSpPr>
        <p:spPr>
          <a:xfrm>
            <a:off x="3387425" y="2306775"/>
            <a:ext cx="22860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❖"/>
            </a:pPr>
            <a:r>
              <a:rPr lang="ru">
                <a:latin typeface="Calibri"/>
                <a:ea typeface="Calibri"/>
                <a:cs typeface="Calibri"/>
                <a:sym typeface="Calibri"/>
              </a:rPr>
              <a:t>индивидуальный подход;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❖"/>
            </a:pPr>
            <a:r>
              <a:rPr lang="ru">
                <a:latin typeface="Calibri"/>
                <a:ea typeface="Calibri"/>
                <a:cs typeface="Calibri"/>
                <a:sym typeface="Calibri"/>
              </a:rPr>
              <a:t>стоимость занятия за академический час значительно ниже, чем у репетитора;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❖"/>
            </a:pPr>
            <a:r>
              <a:rPr lang="ru">
                <a:latin typeface="Calibri"/>
                <a:ea typeface="Calibri"/>
                <a:cs typeface="Calibri"/>
                <a:sym typeface="Calibri"/>
              </a:rPr>
              <a:t>ответственность за результат каждого ученика.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7"/>
          <p:cNvSpPr txBox="1">
            <a:spLocks noGrp="1"/>
          </p:cNvSpPr>
          <p:nvPr>
            <p:ph type="title"/>
          </p:nvPr>
        </p:nvSpPr>
        <p:spPr>
          <a:xfrm>
            <a:off x="1691975" y="492325"/>
            <a:ext cx="5519400" cy="6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 b="1"/>
              <a:t>Путь ученика:</a:t>
            </a:r>
            <a:endParaRPr sz="2700" b="1"/>
          </a:p>
        </p:txBody>
      </p:sp>
      <p:sp>
        <p:nvSpPr>
          <p:cNvPr id="167" name="Google Shape;167;p17"/>
          <p:cNvSpPr txBox="1">
            <a:spLocks noGrp="1"/>
          </p:cNvSpPr>
          <p:nvPr>
            <p:ph type="body" idx="1"/>
          </p:nvPr>
        </p:nvSpPr>
        <p:spPr>
          <a:xfrm>
            <a:off x="602675" y="1205350"/>
            <a:ext cx="7722300" cy="34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7"/>
          <p:cNvSpPr/>
          <p:nvPr/>
        </p:nvSpPr>
        <p:spPr>
          <a:xfrm>
            <a:off x="955975" y="1288475"/>
            <a:ext cx="1548300" cy="924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переход по рекламной ссылке в соц.сетях</a:t>
            </a:r>
            <a:endParaRPr/>
          </a:p>
        </p:txBody>
      </p:sp>
      <p:sp>
        <p:nvSpPr>
          <p:cNvPr id="169" name="Google Shape;169;p17"/>
          <p:cNvSpPr/>
          <p:nvPr/>
        </p:nvSpPr>
        <p:spPr>
          <a:xfrm>
            <a:off x="2693813" y="1589800"/>
            <a:ext cx="602700" cy="2802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7"/>
          <p:cNvSpPr/>
          <p:nvPr/>
        </p:nvSpPr>
        <p:spPr>
          <a:xfrm>
            <a:off x="3486050" y="1246750"/>
            <a:ext cx="1620900" cy="9663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переход в группу в “ВКонтатке”</a:t>
            </a:r>
            <a:endParaRPr/>
          </a:p>
        </p:txBody>
      </p:sp>
      <p:sp>
        <p:nvSpPr>
          <p:cNvPr id="171" name="Google Shape;171;p17"/>
          <p:cNvSpPr/>
          <p:nvPr/>
        </p:nvSpPr>
        <p:spPr>
          <a:xfrm>
            <a:off x="5229288" y="1537750"/>
            <a:ext cx="654600" cy="29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7"/>
          <p:cNvSpPr/>
          <p:nvPr/>
        </p:nvSpPr>
        <p:spPr>
          <a:xfrm>
            <a:off x="6088725" y="1220825"/>
            <a:ext cx="2036700" cy="1059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/>
              <a:t>знакомство с бесплатным образовательным контентом</a:t>
            </a:r>
            <a:endParaRPr sz="1200"/>
          </a:p>
        </p:txBody>
      </p:sp>
      <p:sp>
        <p:nvSpPr>
          <p:cNvPr id="173" name="Google Shape;173;p17"/>
          <p:cNvSpPr/>
          <p:nvPr/>
        </p:nvSpPr>
        <p:spPr>
          <a:xfrm>
            <a:off x="1911925" y="2660075"/>
            <a:ext cx="1766400" cy="821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объявление о наборе в первую учебную группу</a:t>
            </a:r>
            <a:endParaRPr/>
          </a:p>
        </p:txBody>
      </p:sp>
      <p:sp>
        <p:nvSpPr>
          <p:cNvPr id="174" name="Google Shape;174;p17"/>
          <p:cNvSpPr/>
          <p:nvPr/>
        </p:nvSpPr>
        <p:spPr>
          <a:xfrm>
            <a:off x="3990075" y="2847175"/>
            <a:ext cx="602700" cy="29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7"/>
          <p:cNvSpPr/>
          <p:nvPr/>
        </p:nvSpPr>
        <p:spPr>
          <a:xfrm>
            <a:off x="5023825" y="2634125"/>
            <a:ext cx="1620900" cy="873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переход в платную учебную группу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8"/>
          <p:cNvSpPr txBox="1">
            <a:spLocks noGrp="1"/>
          </p:cNvSpPr>
          <p:nvPr>
            <p:ph type="title"/>
          </p:nvPr>
        </p:nvSpPr>
        <p:spPr>
          <a:xfrm>
            <a:off x="760450" y="552025"/>
            <a:ext cx="7142700" cy="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ru"/>
              <a:t>Аналоги нашего решения </a:t>
            </a:r>
            <a:endParaRPr/>
          </a:p>
        </p:txBody>
      </p:sp>
      <p:sp>
        <p:nvSpPr>
          <p:cNvPr id="181" name="Google Shape;181;p18"/>
          <p:cNvSpPr txBox="1">
            <a:spLocks noGrp="1"/>
          </p:cNvSpPr>
          <p:nvPr>
            <p:ph type="body" idx="1"/>
          </p:nvPr>
        </p:nvSpPr>
        <p:spPr>
          <a:xfrm>
            <a:off x="819150" y="1231200"/>
            <a:ext cx="7505700" cy="28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" sz="1182"/>
              <a:t>Сейчас школьники посещают занятия по подготовке в школе сразу же после уроков, где от них требуется "пересказ" большого кол-ва материала, заданного несколько дней назад, что соответственно невозможно самостоятельно изучить структурировано и основательно так быстро. Мы предлагаем проведение занятия легкого, доступного для понимания с помощью "ассоциативного конспекта", который заполняется школьниками по ходу проведения занятия, после чего полученная информация будет закрепляться домашним заданием по пройденной теме непосредственно РЕАЛЬНЫМИ заданиями ЕГЭ из разных его частей и  проверяться экспертами с разбором индивидуальных ошибок.</a:t>
            </a:r>
            <a:endParaRPr sz="1182"/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rPr lang="ru" sz="1182"/>
              <a:t>Сейчас школьникам дается шаблон исторического сочинения, с которым они не могут работать из-за отсутствия понимания его структуры и какие аргументы будут засчитываться как "причинно-следственная связь", мы же предлагаем несколько дополнительных занятий - элективов по написанию исторического сочинения с подробным разбором удачных и неудачных примеров, подробным объяснением каждой составляющей части (что хотят увидеть эксперты на ЕГЭ по итогу?), после чего каждый школьник научиться писать историческое сочинение на максимальный балл.</a:t>
            </a:r>
            <a:endParaRPr sz="1182"/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endParaRPr sz="1010"/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ts val="1300"/>
              <a:buNone/>
            </a:pPr>
            <a:endParaRPr sz="91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9"/>
          <p:cNvSpPr txBox="1">
            <a:spLocks noGrp="1"/>
          </p:cNvSpPr>
          <p:nvPr>
            <p:ph type="title"/>
          </p:nvPr>
        </p:nvSpPr>
        <p:spPr>
          <a:xfrm>
            <a:off x="657625" y="219750"/>
            <a:ext cx="7351200" cy="8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300"/>
              <a:t>Почему мы лучше конкурентов? (Oxford Класс, Maximum Education, ИнфоУрок и др.)</a:t>
            </a:r>
            <a:endParaRPr sz="2300"/>
          </a:p>
        </p:txBody>
      </p:sp>
      <p:sp>
        <p:nvSpPr>
          <p:cNvPr id="187" name="Google Shape;187;p19"/>
          <p:cNvSpPr txBox="1">
            <a:spLocks noGrp="1"/>
          </p:cNvSpPr>
          <p:nvPr>
            <p:ph type="body" idx="1"/>
          </p:nvPr>
        </p:nvSpPr>
        <p:spPr>
          <a:xfrm>
            <a:off x="657625" y="1045150"/>
            <a:ext cx="4074900" cy="347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/>
              <a:t>Главным нашим преимуществом является то, что преподавателями нашей онлайн-школы являются студенты. Студенты -  вчерашние выпускники. Они как никто другой знают о всех “ловушках и лайфхаках” ЕГЭ по Истории.</a:t>
            </a:r>
            <a:endParaRPr sz="1400"/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/>
              <a:t>Кроме того, студенты без проблем могут найти общий язык с учениками; современно и доступно, ссылаясь на новейшие точки зрения историков, фильмы, излагать и объяснять исторические события.</a:t>
            </a:r>
            <a:endParaRPr sz="1400"/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/>
              <a:t>Также нам, как организаторам, выгодно работать со студентами, находящемся в поисках работы на неполную занятость, так как их труд будет оплачиваться меньше, чем занятия со взрослыми педагогами.</a:t>
            </a:r>
            <a:endParaRPr sz="1400"/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9"/>
          <p:cNvSpPr txBox="1">
            <a:spLocks noGrp="1"/>
          </p:cNvSpPr>
          <p:nvPr>
            <p:ph type="body" idx="2"/>
          </p:nvPr>
        </p:nvSpPr>
        <p:spPr>
          <a:xfrm>
            <a:off x="5601475" y="1909325"/>
            <a:ext cx="2723400" cy="25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9" name="Google Shape;189;p19"/>
          <p:cNvPicPr preferRelativeResize="0"/>
          <p:nvPr/>
        </p:nvPicPr>
        <p:blipFill rotWithShape="1">
          <a:blip r:embed="rId3">
            <a:alphaModFix/>
          </a:blip>
          <a:srcRect l="14886"/>
          <a:stretch/>
        </p:blipFill>
        <p:spPr>
          <a:xfrm>
            <a:off x="4842150" y="1194455"/>
            <a:ext cx="3612900" cy="28298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0"/>
          <p:cNvSpPr txBox="1">
            <a:spLocks noGrp="1"/>
          </p:cNvSpPr>
          <p:nvPr>
            <p:ph type="title"/>
          </p:nvPr>
        </p:nvSpPr>
        <p:spPr>
          <a:xfrm>
            <a:off x="772175" y="411100"/>
            <a:ext cx="7505700" cy="63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Экономическая составляющая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95" name="Google Shape;195;p20"/>
          <p:cNvSpPr txBox="1">
            <a:spLocks noGrp="1"/>
          </p:cNvSpPr>
          <p:nvPr>
            <p:ph type="body" idx="1"/>
          </p:nvPr>
        </p:nvSpPr>
        <p:spPr>
          <a:xfrm>
            <a:off x="913100" y="1350450"/>
            <a:ext cx="7505700" cy="259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20"/>
          <p:cNvSpPr/>
          <p:nvPr/>
        </p:nvSpPr>
        <p:spPr>
          <a:xfrm>
            <a:off x="913100" y="1444550"/>
            <a:ext cx="1711500" cy="774900"/>
          </a:xfrm>
          <a:prstGeom prst="round2DiagRect">
            <a:avLst>
              <a:gd name="adj1" fmla="val 16667"/>
              <a:gd name="adj2" fmla="val 17428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Стоимость занятия</a:t>
            </a:r>
            <a:endParaRPr/>
          </a:p>
        </p:txBody>
      </p:sp>
      <p:sp>
        <p:nvSpPr>
          <p:cNvPr id="197" name="Google Shape;197;p20"/>
          <p:cNvSpPr/>
          <p:nvPr/>
        </p:nvSpPr>
        <p:spPr>
          <a:xfrm>
            <a:off x="2624513" y="1661750"/>
            <a:ext cx="469800" cy="340500"/>
          </a:xfrm>
          <a:prstGeom prst="mathEqual">
            <a:avLst>
              <a:gd name="adj1" fmla="val 23520"/>
              <a:gd name="adj2" fmla="val 1176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20"/>
          <p:cNvSpPr/>
          <p:nvPr/>
        </p:nvSpPr>
        <p:spPr>
          <a:xfrm>
            <a:off x="3194125" y="1415150"/>
            <a:ext cx="1832100" cy="7749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Стоимость образовательного контента</a:t>
            </a:r>
            <a:endParaRPr/>
          </a:p>
        </p:txBody>
      </p:sp>
      <p:sp>
        <p:nvSpPr>
          <p:cNvPr id="199" name="Google Shape;199;p20"/>
          <p:cNvSpPr/>
          <p:nvPr/>
        </p:nvSpPr>
        <p:spPr>
          <a:xfrm>
            <a:off x="5243275" y="1526700"/>
            <a:ext cx="422700" cy="493200"/>
          </a:xfrm>
          <a:prstGeom prst="mathPlus">
            <a:avLst>
              <a:gd name="adj1" fmla="val 2352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20"/>
          <p:cNvSpPr/>
          <p:nvPr/>
        </p:nvSpPr>
        <p:spPr>
          <a:xfrm>
            <a:off x="5883025" y="1350450"/>
            <a:ext cx="1832100" cy="8457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Преподавание (250-500 руб. за академический час)</a:t>
            </a:r>
            <a:endParaRPr/>
          </a:p>
        </p:txBody>
      </p:sp>
      <p:sp>
        <p:nvSpPr>
          <p:cNvPr id="201" name="Google Shape;201;p20"/>
          <p:cNvSpPr txBox="1"/>
          <p:nvPr/>
        </p:nvSpPr>
        <p:spPr>
          <a:xfrm>
            <a:off x="1291750" y="2771375"/>
            <a:ext cx="62475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latin typeface="Calibri"/>
                <a:ea typeface="Calibri"/>
                <a:cs typeface="Calibri"/>
                <a:sym typeface="Calibri"/>
              </a:rPr>
              <a:t>Удельная стоимость занятия, учитывая </a:t>
            </a:r>
            <a:r>
              <a:rPr lang="ru" sz="1500" dirty="0" smtClean="0">
                <a:latin typeface="Calibri"/>
                <a:ea typeface="Calibri"/>
                <a:cs typeface="Calibri"/>
                <a:sym typeface="Calibri"/>
              </a:rPr>
              <a:t>вышеназванные факторы +10</a:t>
            </a:r>
            <a:r>
              <a:rPr lang="ru" sz="1500" dirty="0">
                <a:latin typeface="Calibri"/>
                <a:ea typeface="Calibri"/>
                <a:cs typeface="Calibri"/>
                <a:sym typeface="Calibri"/>
              </a:rPr>
              <a:t>% риска составляет примерно 1000 руб.</a:t>
            </a:r>
            <a:endParaRPr sz="15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latin typeface="Calibri"/>
                <a:ea typeface="Calibri"/>
                <a:cs typeface="Calibri"/>
                <a:sym typeface="Calibri"/>
              </a:rPr>
              <a:t>Прибыль в группе из 10-15 человек первое время - 300-400 руб.</a:t>
            </a:r>
            <a:endParaRPr sz="15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1"/>
          <p:cNvSpPr txBox="1">
            <a:spLocks noGrp="1"/>
          </p:cNvSpPr>
          <p:nvPr>
            <p:ph type="title"/>
          </p:nvPr>
        </p:nvSpPr>
        <p:spPr>
          <a:xfrm>
            <a:off x="865650" y="516775"/>
            <a:ext cx="7412700" cy="5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/>
              <a:t>Дорожная карта нашего проекта:</a:t>
            </a:r>
            <a:endParaRPr sz="2800"/>
          </a:p>
        </p:txBody>
      </p:sp>
      <p:sp>
        <p:nvSpPr>
          <p:cNvPr id="207" name="Google Shape;207;p21"/>
          <p:cNvSpPr txBox="1">
            <a:spLocks noGrp="1"/>
          </p:cNvSpPr>
          <p:nvPr>
            <p:ph type="body" idx="1"/>
          </p:nvPr>
        </p:nvSpPr>
        <p:spPr>
          <a:xfrm>
            <a:off x="819150" y="1197800"/>
            <a:ext cx="3686100" cy="324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КАКИЕ ЭТАПЫ ПРОХОДИМ СЕЙЧАС:</a:t>
            </a:r>
            <a:endParaRPr b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" sz="1400" dirty="0"/>
              <a:t>Проработка уникальности предложения для школьников;</a:t>
            </a:r>
            <a:endParaRPr sz="14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" sz="1400"/>
              <a:t>Создание группы VK;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" sz="1400" dirty="0"/>
              <a:t>Проведение мероприятия в ВУЗе, направленное на выявление проблем и потребностей школьников при подготовке к ЕГЭ;</a:t>
            </a:r>
            <a:endParaRPr sz="1400" dirty="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</p:txBody>
      </p:sp>
      <p:sp>
        <p:nvSpPr>
          <p:cNvPr id="208" name="Google Shape;208;p21"/>
          <p:cNvSpPr txBox="1">
            <a:spLocks noGrp="1"/>
          </p:cNvSpPr>
          <p:nvPr>
            <p:ph type="body" idx="2"/>
          </p:nvPr>
        </p:nvSpPr>
        <p:spPr>
          <a:xfrm>
            <a:off x="4638675" y="1197825"/>
            <a:ext cx="3440700" cy="324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КАКИЕ ЭТАПЫ ПЛАНИРУЕМ ПРОХОДИТЬ В БУДУЩЕМ:</a:t>
            </a:r>
            <a:endParaRPr b="1"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ru" sz="1400" dirty="0"/>
              <a:t>Поиск каналов продвижения группы VK и способов привлечения пользователей;</a:t>
            </a:r>
            <a:endParaRPr sz="14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" sz="1400" dirty="0"/>
              <a:t>Рассылка информационных писем на электронные почты школ</a:t>
            </a:r>
            <a:endParaRPr sz="1400"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ru" sz="1400" dirty="0"/>
              <a:t>Проведение агитационного мероприятия в школах.</a:t>
            </a:r>
            <a:endParaRPr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0774" y="561821"/>
            <a:ext cx="7505700" cy="9546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Подведение итогов работы в </a:t>
            </a:r>
            <a:r>
              <a:rPr lang="ru-RU" b="1" dirty="0" err="1" smtClean="0"/>
              <a:t>интенсиве</a:t>
            </a:r>
            <a:r>
              <a:rPr lang="ru-RU" b="1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635" y="1368642"/>
            <a:ext cx="5043979" cy="336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746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9150" y="451461"/>
            <a:ext cx="7505700" cy="954600"/>
          </a:xfrm>
        </p:spPr>
        <p:txBody>
          <a:bodyPr>
            <a:normAutofit fontScale="90000"/>
          </a:bodyPr>
          <a:lstStyle/>
          <a:p>
            <a:r>
              <a:rPr lang="ru-RU" dirty="0"/>
              <a:t>Итоги </a:t>
            </a:r>
            <a:r>
              <a:rPr lang="ru-RU" dirty="0" err="1"/>
              <a:t>Хакатона</a:t>
            </a:r>
            <a:r>
              <a:rPr lang="ru-RU" dirty="0"/>
              <a:t> по разработке прототипа 30.10.2021 г.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1268" y="1738476"/>
            <a:ext cx="3686100" cy="2448000"/>
          </a:xfrm>
        </p:spPr>
        <p:txBody>
          <a:bodyPr/>
          <a:lstStyle/>
          <a:p>
            <a:pPr marL="146050" indent="0">
              <a:lnSpc>
                <a:spcPct val="100000"/>
              </a:lnSpc>
              <a:buNone/>
            </a:pPr>
            <a:r>
              <a:rPr lang="ru-RU" b="1" dirty="0"/>
              <a:t>1.</a:t>
            </a:r>
            <a:r>
              <a:rPr lang="ru-RU" dirty="0"/>
              <a:t> </a:t>
            </a:r>
            <a:r>
              <a:rPr lang="ru-RU" b="1" i="1" dirty="0"/>
              <a:t>Онлайн-школа по подготовке к ЕГЭ по истории «КЛИО»</a:t>
            </a:r>
          </a:p>
          <a:p>
            <a:pPr marL="146050" indent="0">
              <a:lnSpc>
                <a:spcPct val="100000"/>
              </a:lnSpc>
              <a:buNone/>
            </a:pPr>
            <a:r>
              <a:rPr lang="ru-RU" dirty="0"/>
              <a:t>Создание онлайн-школы по подготовке к ЕГЭ по истории является целью нашего проекта.</a:t>
            </a:r>
          </a:p>
          <a:p>
            <a:pPr marL="146050" indent="0">
              <a:lnSpc>
                <a:spcPct val="100000"/>
              </a:lnSpc>
              <a:buNone/>
            </a:pPr>
            <a:endParaRPr lang="ru-RU" dirty="0"/>
          </a:p>
          <a:p>
            <a:pPr marL="146050" indent="0">
              <a:lnSpc>
                <a:spcPct val="100000"/>
              </a:lnSpc>
              <a:buNone/>
            </a:pPr>
            <a:r>
              <a:rPr lang="ru-RU" b="1" dirty="0"/>
              <a:t>2.</a:t>
            </a:r>
            <a:r>
              <a:rPr lang="ru-RU" dirty="0"/>
              <a:t> До </a:t>
            </a:r>
            <a:r>
              <a:rPr lang="ru-RU" dirty="0" err="1"/>
              <a:t>Хакатона</a:t>
            </a:r>
            <a:r>
              <a:rPr lang="ru-RU" dirty="0"/>
              <a:t> уже был черновой вариант дальнейшей реализации и развития проекта, но после обсуждения его с экспертом мы увидели наиболее эффективные способы их реализации, а также наши слабые зоны и способы их проработки.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654440" y="1391636"/>
            <a:ext cx="3686100" cy="2448000"/>
          </a:xfrm>
        </p:spPr>
        <p:txBody>
          <a:bodyPr>
            <a:noAutofit/>
          </a:bodyPr>
          <a:lstStyle/>
          <a:p>
            <a:pPr marL="146050" indent="0">
              <a:lnSpc>
                <a:spcPct val="100000"/>
              </a:lnSpc>
              <a:buNone/>
            </a:pPr>
            <a:r>
              <a:rPr lang="ru-RU" b="1" dirty="0"/>
              <a:t>3. Что мы делали на </a:t>
            </a:r>
            <a:r>
              <a:rPr lang="ru-RU" b="1" dirty="0" err="1"/>
              <a:t>Хакатоне</a:t>
            </a:r>
            <a:r>
              <a:rPr lang="ru-RU" b="1" dirty="0"/>
              <a:t>?</a:t>
            </a:r>
          </a:p>
          <a:p>
            <a:pPr>
              <a:lnSpc>
                <a:spcPct val="100000"/>
              </a:lnSpc>
            </a:pPr>
            <a:r>
              <a:rPr lang="ru-RU" dirty="0"/>
              <a:t>Проходили мастер-классы</a:t>
            </a:r>
          </a:p>
          <a:p>
            <a:pPr>
              <a:lnSpc>
                <a:spcPct val="100000"/>
              </a:lnSpc>
            </a:pPr>
            <a:r>
              <a:rPr lang="ru-RU" dirty="0"/>
              <a:t>Консультировались с экспертом</a:t>
            </a:r>
          </a:p>
          <a:p>
            <a:pPr>
              <a:lnSpc>
                <a:spcPct val="100000"/>
              </a:lnSpc>
            </a:pPr>
            <a:r>
              <a:rPr lang="ru-RU" dirty="0"/>
              <a:t>Получали новые знания</a:t>
            </a:r>
          </a:p>
          <a:p>
            <a:pPr marL="146050" indent="0">
              <a:lnSpc>
                <a:spcPct val="100000"/>
              </a:lnSpc>
              <a:buNone/>
            </a:pPr>
            <a:endParaRPr lang="ru-RU" dirty="0"/>
          </a:p>
          <a:p>
            <a:pPr marL="146050" indent="0">
              <a:lnSpc>
                <a:spcPct val="100000"/>
              </a:lnSpc>
              <a:buNone/>
            </a:pPr>
            <a:r>
              <a:rPr lang="ru-RU" b="1" dirty="0"/>
              <a:t>4.</a:t>
            </a:r>
            <a:r>
              <a:rPr lang="ru-RU" dirty="0"/>
              <a:t> </a:t>
            </a:r>
            <a:r>
              <a:rPr lang="ru-RU" b="1" dirty="0"/>
              <a:t>После </a:t>
            </a:r>
            <a:r>
              <a:rPr lang="ru-RU" b="1" dirty="0" err="1"/>
              <a:t>Хакатона</a:t>
            </a:r>
            <a:r>
              <a:rPr lang="ru-RU" b="1" dirty="0"/>
              <a:t> нам удалось провести новые пользовательские тестирования. По их результатам мы приняли решение начать разработку собственного дизайна в соц. сетях, выяснили какой контент наиболее предпочтителен для учащихся и начали проработку </a:t>
            </a:r>
            <a:r>
              <a:rPr lang="ru-RU" b="1" dirty="0" err="1"/>
              <a:t>оффера</a:t>
            </a:r>
            <a:r>
              <a:rPr lang="ru-RU" b="1" dirty="0"/>
              <a:t> для будущих преподавателей нашей школ.</a:t>
            </a:r>
          </a:p>
          <a:p>
            <a:pPr marL="146050" indent="0">
              <a:lnSpc>
                <a:spcPct val="100000"/>
              </a:lnSpc>
              <a:buNone/>
            </a:pPr>
            <a:r>
              <a:rPr lang="ru-RU" b="1" dirty="0"/>
              <a:t>Новые знания и навыки помогли сделать наши дальнейшие шаги развития более четкими, конкретными.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8022954"/>
      </p:ext>
    </p:extLst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1119</Words>
  <Application>Microsoft Office PowerPoint</Application>
  <PresentationFormat>Экран (16:9)</PresentationFormat>
  <Paragraphs>104</Paragraphs>
  <Slides>11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Courier New</vt:lpstr>
      <vt:lpstr>PT Sans</vt:lpstr>
      <vt:lpstr>Maven Pro</vt:lpstr>
      <vt:lpstr>Nunito</vt:lpstr>
      <vt:lpstr>Shift</vt:lpstr>
      <vt:lpstr>Онлайн-школа подготовки к ЕГЭ по истории “Клио”</vt:lpstr>
      <vt:lpstr>Презентация PowerPoint</vt:lpstr>
      <vt:lpstr>Проблема:</vt:lpstr>
      <vt:lpstr>Как мы решаем данную проблему?</vt:lpstr>
      <vt:lpstr>Путь ученика:</vt:lpstr>
      <vt:lpstr>Аналоги нашего решения </vt:lpstr>
      <vt:lpstr>Почему мы лучше конкурентов? (Oxford Класс, Maximum Education, ИнфоУрок и др.)</vt:lpstr>
      <vt:lpstr>Экономическая составляющая</vt:lpstr>
      <vt:lpstr>Дорожная карта нашего проекта:</vt:lpstr>
      <vt:lpstr>Подведение итогов работы в интенсиве.</vt:lpstr>
      <vt:lpstr>Итоги Хакатона по разработке прототипа 30.10.2021 г.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Онлайн-школа подготовки к ЕГЭ по истории “Клио”</dc:title>
  <cp:lastModifiedBy>Admin</cp:lastModifiedBy>
  <cp:revision>7</cp:revision>
  <dcterms:modified xsi:type="dcterms:W3CDTF">2021-12-08T19:31:58Z</dcterms:modified>
</cp:coreProperties>
</file>