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09" r:id="rId2"/>
    <p:sldId id="310" r:id="rId3"/>
    <p:sldId id="286" r:id="rId4"/>
    <p:sldId id="281" r:id="rId5"/>
    <p:sldId id="291" r:id="rId6"/>
    <p:sldId id="296" r:id="rId7"/>
    <p:sldId id="301" r:id="rId8"/>
    <p:sldId id="307" r:id="rId9"/>
    <p:sldId id="306" r:id="rId10"/>
    <p:sldId id="308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F00FF"/>
    <a:srgbClr val="FD493D"/>
    <a:srgbClr val="FBB3C1"/>
    <a:srgbClr val="B5D8E1"/>
    <a:srgbClr val="8F00FF"/>
    <a:srgbClr val="FCAF17"/>
    <a:srgbClr val="FF2F2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533" autoAdjust="0"/>
    <p:restoredTop sz="94694"/>
  </p:normalViewPr>
  <p:slideViewPr>
    <p:cSldViewPr snapToGrid="0" snapToObjects="1" showGuides="1">
      <p:cViewPr varScale="1">
        <p:scale>
          <a:sx n="68" d="100"/>
          <a:sy n="68" d="100"/>
        </p:scale>
        <p:origin x="-594" y="-96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спорная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зрения</a:t>
            </a:r>
            <a:r>
              <a:rPr dirty="0"/>
              <a:t>, </a:t>
            </a:r>
            <a:r>
              <a:rPr dirty="0" err="1"/>
              <a:t>гласящая</a:t>
            </a:r>
            <a:r>
              <a:rPr dirty="0"/>
              <a:t>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следующее</a:t>
            </a:r>
            <a:r>
              <a:rPr dirty="0"/>
              <a:t>: </a:t>
            </a:r>
            <a:r>
              <a:rPr dirty="0" err="1"/>
              <a:t>представители</a:t>
            </a:r>
            <a:r>
              <a:rPr dirty="0"/>
              <a:t> </a:t>
            </a:r>
            <a:r>
              <a:rPr dirty="0" err="1"/>
              <a:t>современных</a:t>
            </a:r>
            <a:r>
              <a:rPr dirty="0"/>
              <a:t> </a:t>
            </a:r>
            <a:r>
              <a:rPr dirty="0" err="1"/>
              <a:t>социальных</a:t>
            </a:r>
            <a:r>
              <a:rPr dirty="0"/>
              <a:t> </a:t>
            </a:r>
            <a:r>
              <a:rPr dirty="0" err="1"/>
              <a:t>резервов</a:t>
            </a:r>
            <a:r>
              <a:rPr dirty="0"/>
              <a:t> </a:t>
            </a:r>
            <a:r>
              <a:rPr dirty="0" err="1"/>
              <a:t>призваны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 </a:t>
            </a:r>
            <a:r>
              <a:rPr dirty="0" err="1"/>
              <a:t>ответу</a:t>
            </a:r>
            <a:r>
              <a:rPr dirty="0"/>
              <a:t>! </a:t>
            </a:r>
            <a:endParaRPr sz="1200" dirty="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В </a:t>
            </a:r>
            <a:r>
              <a:rPr dirty="0" err="1"/>
              <a:t>целом</a:t>
            </a:r>
            <a:r>
              <a:rPr dirty="0"/>
              <a:t>, </a:t>
            </a:r>
            <a:r>
              <a:rPr dirty="0" err="1"/>
              <a:t>конечно</a:t>
            </a:r>
            <a:r>
              <a:rPr dirty="0"/>
              <a:t>,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вектор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важные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разработке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, </a:t>
            </a:r>
            <a:r>
              <a:rPr dirty="0" err="1"/>
              <a:t>соответствующей</a:t>
            </a:r>
            <a:r>
              <a:rPr dirty="0"/>
              <a:t> </a:t>
            </a:r>
            <a:r>
              <a:rPr dirty="0" err="1"/>
              <a:t>насущным</a:t>
            </a:r>
            <a:r>
              <a:rPr dirty="0"/>
              <a:t> </a:t>
            </a:r>
            <a:r>
              <a:rPr dirty="0" err="1"/>
              <a:t>потребностям</a:t>
            </a:r>
            <a:r>
              <a:rPr dirty="0"/>
              <a:t>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1567690" y="3511078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4767"/>
            <a:ext cx="3157438" cy="56632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364" y="1194767"/>
            <a:ext cx="1572904" cy="12985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291" y="1194767"/>
            <a:ext cx="2482525" cy="13534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1926" y="0"/>
            <a:ext cx="2660073" cy="508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1795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510" y="1447888"/>
            <a:ext cx="1693918" cy="13958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280" y="1557474"/>
            <a:ext cx="2590593" cy="14085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8693" y="0"/>
            <a:ext cx="2653307" cy="50707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33275"/>
            <a:ext cx="2627604" cy="5224725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627604" y="3647234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kern="1200" dirty="0">
                <a:solidFill>
                  <a:srgbClr val="173277"/>
                </a:solidFill>
                <a:latin typeface="Geometria" pitchFamily="34" charset="-52"/>
              </a:rPr>
              <a:t>Выращивание специалистов для всех отраслей </a:t>
            </a:r>
            <a:endParaRPr lang="ru-RU" altLang="ru-RU" sz="4000" b="1" kern="1200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478186" y="5336743"/>
            <a:ext cx="7416824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kern="1200" dirty="0">
                <a:solidFill>
                  <a:srgbClr val="173277"/>
                </a:solidFill>
                <a:latin typeface="Geometria" pitchFamily="34" charset="-52"/>
              </a:rPr>
              <a:t>Лидер проекта: Полосов Ярослав</a:t>
            </a:r>
            <a:endParaRPr lang="ru-RU" altLang="ru-RU" sz="2997" kern="1200" dirty="0">
              <a:solidFill>
                <a:srgbClr val="173277"/>
              </a:solidFill>
              <a:latin typeface="Geometria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316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86684" y="2034237"/>
            <a:ext cx="11289680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</a:rPr>
              <a:t>В наших условиях быстрого развития технологий, глобализации и изменений в экономике, существует необходимость в профессионалах, способных эффективно работать в различных сферах деятельности. 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solidFill>
                  <a:schemeClr val="tx1"/>
                </a:solidFill>
              </a:rPr>
              <a:t>Быстрый </a:t>
            </a:r>
            <a:r>
              <a:rPr lang="ru-RU" sz="2400" dirty="0">
                <a:solidFill>
                  <a:schemeClr val="tx1"/>
                </a:solidFill>
              </a:rPr>
              <a:t>прогресс в сфере науки, экономики и технологий требует специалистов, обладающих актуальными знаниями и навыками. 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solidFill>
                  <a:schemeClr val="tx1"/>
                </a:solidFill>
              </a:rPr>
              <a:t>Наш </a:t>
            </a:r>
            <a:r>
              <a:rPr lang="ru-RU" sz="2400" dirty="0">
                <a:solidFill>
                  <a:schemeClr val="tx1"/>
                </a:solidFill>
              </a:rPr>
              <a:t>проект нужен для обеспечения развития и конкурентоспособности различных отраслей, а также для эффективной работы. 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8" indent="809625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solidFill>
                  <a:schemeClr val="tx1"/>
                </a:solidFill>
              </a:rPr>
              <a:t>Подготовка </a:t>
            </a:r>
            <a:r>
              <a:rPr lang="ru-RU" sz="2400" dirty="0">
                <a:solidFill>
                  <a:schemeClr val="tx1"/>
                </a:solidFill>
              </a:rPr>
              <a:t>высококвалифицированных специалистов является инвестицией в будущее и ключевым фактором успеха в современном обществе.</a:t>
            </a:r>
          </a:p>
        </p:txBody>
      </p:sp>
    </p:spTree>
    <p:extLst>
      <p:ext uri="{BB962C8B-B14F-4D97-AF65-F5344CB8AC3E}">
        <p14:creationId xmlns:p14="http://schemas.microsoft.com/office/powerpoint/2010/main" xmlns="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1967629" y="1477108"/>
            <a:ext cx="8244474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marL="514350" lvl="8" indent="-514350" algn="just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chemeClr val="tx1"/>
                </a:solidFill>
                <a:ea typeface="+mn-lt"/>
                <a:cs typeface="+mn-lt"/>
              </a:rPr>
              <a:t>Трудоустройство людей с ограниченными возможностями</a:t>
            </a:r>
          </a:p>
          <a:p>
            <a:pPr marL="514350" lvl="8" indent="-514350" algn="just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chemeClr val="tx1"/>
                </a:solidFill>
                <a:ea typeface="+mn-lt"/>
                <a:cs typeface="+mn-lt"/>
              </a:rPr>
              <a:t>Трудоустройство студентов, не имеющих достаточных компетенций для работы в желаемой отрасли</a:t>
            </a:r>
          </a:p>
          <a:p>
            <a:pPr marL="514350" lvl="8" indent="-514350" algn="just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chemeClr val="tx1"/>
                </a:solidFill>
                <a:ea typeface="+mn-lt"/>
                <a:cs typeface="+mn-lt"/>
              </a:rPr>
              <a:t>Уменьшение затраты времени на  обучение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A004B8-F88F-84AF-A989-886C12138451}"/>
              </a:ext>
            </a:extLst>
          </p:cNvPr>
          <p:cNvSpPr txBox="1"/>
          <p:nvPr/>
        </p:nvSpPr>
        <p:spPr>
          <a:xfrm>
            <a:off x="264351" y="1348584"/>
            <a:ext cx="11331903" cy="353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 smtClean="0"/>
              <a:t>Разработка и использование инновационной платформы по подготовке и обучению специалистов для всех отраслей на основе информационных и когнитивных </a:t>
            </a:r>
            <a:r>
              <a:rPr lang="ru-RU" sz="3200" dirty="0" smtClean="0"/>
              <a:t>технологий </a:t>
            </a:r>
            <a:r>
              <a:rPr lang="ru-RU" sz="3200" dirty="0" smtClean="0">
                <a:latin typeface="Helvetica"/>
              </a:rPr>
              <a:t>поможет </a:t>
            </a:r>
            <a:r>
              <a:rPr lang="ru-RU" sz="3200" dirty="0">
                <a:latin typeface="Helvetica"/>
              </a:rPr>
              <a:t>уменьшить время на обучение, увеличить объём знаний во многих отраслях, и обеспечит комфортное и быстрое </a:t>
            </a:r>
            <a:r>
              <a:rPr lang="ru-RU" sz="3200" dirty="0" smtClean="0">
                <a:latin typeface="Helvetica"/>
              </a:rPr>
              <a:t>обучение, в особенности </a:t>
            </a:r>
            <a:r>
              <a:rPr lang="ru-RU" sz="3200" dirty="0">
                <a:latin typeface="Helvetica"/>
              </a:rPr>
              <a:t>для людей с ограниченными возможностями. </a:t>
            </a:r>
          </a:p>
        </p:txBody>
      </p:sp>
    </p:spTree>
    <p:extLst>
      <p:ext uri="{BB962C8B-B14F-4D97-AF65-F5344CB8AC3E}">
        <p14:creationId xmlns:p14="http://schemas.microsoft.com/office/powerpoint/2010/main" xmlns="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2" name="Овал 21"/>
          <p:cNvSpPr/>
          <p:nvPr/>
        </p:nvSpPr>
        <p:spPr>
          <a:xfrm>
            <a:off x="419717" y="1674659"/>
            <a:ext cx="4302177" cy="4100706"/>
          </a:xfrm>
          <a:prstGeom prst="ellipse">
            <a:avLst/>
          </a:prstGeom>
          <a:solidFill>
            <a:srgbClr val="FFFF00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853846" y="2820629"/>
            <a:ext cx="3537678" cy="2947581"/>
          </a:xfrm>
          <a:prstGeom prst="ellipse">
            <a:avLst/>
          </a:prstGeom>
          <a:solidFill>
            <a:srgbClr val="B5D8E1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373224" y="3779612"/>
            <a:ext cx="2503357" cy="1992176"/>
          </a:xfrm>
          <a:prstGeom prst="ellipse">
            <a:avLst/>
          </a:prstGeom>
          <a:solidFill>
            <a:srgbClr val="FBB3C1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67980" y="1888326"/>
            <a:ext cx="180564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1" dirty="0"/>
              <a:t>TAM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59603" y="2986894"/>
            <a:ext cx="1730599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/>
              <a:t>SAM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94889" y="4040259"/>
            <a:ext cx="102688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/>
              <a:t>SOM</a:t>
            </a: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72265" y="94073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endParaRPr lang="ru-RU" sz="2400" dirty="0">
              <a:solidFill>
                <a:srgbClr val="8F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7651" y="1167618"/>
            <a:ext cx="6096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TAM</a:t>
            </a:r>
            <a:endParaRPr lang="ru-RU" sz="2000" dirty="0"/>
          </a:p>
          <a:p>
            <a:r>
              <a:rPr lang="ru-RU" sz="2000" dirty="0"/>
              <a:t>Всего </a:t>
            </a:r>
            <a:r>
              <a:rPr lang="ru-RU" sz="2000" dirty="0">
                <a:solidFill>
                  <a:srgbClr val="9F00FF"/>
                </a:solidFill>
              </a:rPr>
              <a:t>930000 безработных</a:t>
            </a:r>
            <a:r>
              <a:rPr lang="ru-RU" sz="2000" dirty="0"/>
              <a:t>, из них </a:t>
            </a:r>
            <a:r>
              <a:rPr lang="ru-RU" sz="2000" dirty="0">
                <a:solidFill>
                  <a:srgbClr val="9F00FF"/>
                </a:solidFill>
              </a:rPr>
              <a:t>465000 без образования</a:t>
            </a:r>
            <a:r>
              <a:rPr lang="ru-RU" sz="2000" dirty="0"/>
              <a:t>, значит, что ТАМ составит около </a:t>
            </a:r>
            <a:r>
              <a:rPr lang="ru-RU" sz="2000" dirty="0">
                <a:solidFill>
                  <a:srgbClr val="9F00FF"/>
                </a:solidFill>
              </a:rPr>
              <a:t>23,3 млрд рублей.</a:t>
            </a:r>
          </a:p>
          <a:p>
            <a:r>
              <a:rPr lang="ru-RU" sz="2000" b="1" dirty="0"/>
              <a:t>SAM</a:t>
            </a:r>
            <a:endParaRPr lang="ru-RU" sz="2000" dirty="0"/>
          </a:p>
          <a:p>
            <a:r>
              <a:rPr lang="ru-RU" sz="2000" dirty="0"/>
              <a:t>В стране </a:t>
            </a:r>
            <a:r>
              <a:rPr lang="ru-RU" sz="2000" dirty="0">
                <a:solidFill>
                  <a:srgbClr val="9F00FF"/>
                </a:solidFill>
              </a:rPr>
              <a:t>465000 человек безработных</a:t>
            </a:r>
            <a:r>
              <a:rPr lang="ru-RU" sz="2000" dirty="0"/>
              <a:t> без образования, но желание и возможность получить образование есть только у </a:t>
            </a:r>
            <a:r>
              <a:rPr lang="ru-RU" sz="2000" dirty="0">
                <a:solidFill>
                  <a:srgbClr val="9F00FF"/>
                </a:solidFill>
              </a:rPr>
              <a:t>10%</a:t>
            </a:r>
            <a:r>
              <a:rPr lang="ru-RU" sz="2000" dirty="0"/>
              <a:t> .</a:t>
            </a:r>
          </a:p>
          <a:p>
            <a:r>
              <a:rPr lang="ru-RU" sz="2000" dirty="0"/>
              <a:t>SAM = </a:t>
            </a:r>
            <a:r>
              <a:rPr lang="ru-RU" sz="2000" dirty="0">
                <a:solidFill>
                  <a:srgbClr val="9F00FF"/>
                </a:solidFill>
              </a:rPr>
              <a:t>2,3 млрд. рублей</a:t>
            </a:r>
          </a:p>
          <a:p>
            <a:r>
              <a:rPr lang="ru-RU" sz="2000" b="1" dirty="0"/>
              <a:t>SOM</a:t>
            </a:r>
            <a:endParaRPr lang="ru-RU" sz="2000" dirty="0"/>
          </a:p>
          <a:p>
            <a:r>
              <a:rPr lang="ru-RU" sz="2000" dirty="0"/>
              <a:t>К SAM относится 46500 клиентов. Если мы их обзвоним, то получим 4650 клиентов-10%. 50000*4650 = </a:t>
            </a:r>
            <a:r>
              <a:rPr lang="ru-RU" sz="2000" dirty="0">
                <a:solidFill>
                  <a:srgbClr val="9F00FF"/>
                </a:solidFill>
              </a:rPr>
              <a:t>232,5 </a:t>
            </a:r>
            <a:r>
              <a:rPr lang="ru-RU" sz="2000" dirty="0" err="1">
                <a:solidFill>
                  <a:srgbClr val="9F00FF"/>
                </a:solidFill>
              </a:rPr>
              <a:t>млн.руб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7317497" y="0"/>
            <a:ext cx="4879008" cy="68974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 lang="ru-RU" dirty="0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8042122" y="14181"/>
            <a:ext cx="75979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8069412" y="2414831"/>
            <a:ext cx="75979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10483570" y="1214506"/>
            <a:ext cx="75979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483570" y="4147721"/>
            <a:ext cx="75979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449CD20-430A-7DD9-ED27-9D1F7DA327CE}"/>
              </a:ext>
            </a:extLst>
          </p:cNvPr>
          <p:cNvSpPr txBox="1"/>
          <p:nvPr/>
        </p:nvSpPr>
        <p:spPr>
          <a:xfrm>
            <a:off x="7312992" y="3364416"/>
            <a:ext cx="202588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1800" b="1" dirty="0"/>
              <a:t>Исполнитель услуги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xmlns="" id="{27BAC03B-EB46-314B-DC45-E7AD5C314E3C}"/>
              </a:ext>
            </a:extLst>
          </p:cNvPr>
          <p:cNvSpPr txBox="1"/>
          <p:nvPr/>
        </p:nvSpPr>
        <p:spPr>
          <a:xfrm>
            <a:off x="7741751" y="1084718"/>
            <a:ext cx="129291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1800" b="1" dirty="0"/>
              <a:t>Заказчик услуги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000D3CE4-34EE-E26E-E7A2-678BFE00736C}"/>
              </a:ext>
            </a:extLst>
          </p:cNvPr>
          <p:cNvSpPr txBox="1"/>
          <p:nvPr/>
        </p:nvSpPr>
        <p:spPr>
          <a:xfrm>
            <a:off x="10309299" y="2238879"/>
            <a:ext cx="110833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800" b="1" dirty="0"/>
              <a:t>Услуга 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66F96AD-EABC-03A5-50C6-42E5F6853235}"/>
              </a:ext>
            </a:extLst>
          </p:cNvPr>
          <p:cNvSpPr txBox="1"/>
          <p:nvPr/>
        </p:nvSpPr>
        <p:spPr>
          <a:xfrm>
            <a:off x="10109648" y="5211069"/>
            <a:ext cx="151272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1800" b="1" dirty="0"/>
              <a:t>Заработок </a:t>
            </a:r>
            <a:endParaRPr lang="ru-RU" sz="1800"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xmlns="" id="{9428A32D-CAF8-886B-9A02-19EBCAA4CFE9}"/>
              </a:ext>
            </a:extLst>
          </p:cNvPr>
          <p:cNvSpPr/>
          <p:nvPr/>
        </p:nvSpPr>
        <p:spPr>
          <a:xfrm>
            <a:off x="8829207" y="635334"/>
            <a:ext cx="1507382" cy="1095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xmlns="" id="{7901E5FE-4CBA-7A96-46EB-10221AA8CFD0}"/>
              </a:ext>
            </a:extLst>
          </p:cNvPr>
          <p:cNvSpPr/>
          <p:nvPr/>
        </p:nvSpPr>
        <p:spPr>
          <a:xfrm flipH="1">
            <a:off x="8829207" y="2010761"/>
            <a:ext cx="1507382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xmlns="" id="{601636D4-6453-1D84-B08B-B46065B512D9}"/>
              </a:ext>
            </a:extLst>
          </p:cNvPr>
          <p:cNvSpPr/>
          <p:nvPr/>
        </p:nvSpPr>
        <p:spPr>
          <a:xfrm>
            <a:off x="8856497" y="3350305"/>
            <a:ext cx="1480092" cy="1397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xmlns="" id="{39179E90-F735-31E8-C444-C4534593C3B1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7</a:t>
            </a:r>
            <a:endParaRPr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336583" y="2210256"/>
            <a:ext cx="6531754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Основным источником дохода является приобретение услуг клиентами. После выбора и оплаты обучения потребители пройдут нужное количество часов обучения и по итогу получат документ об окончании обучения на нашем сайте.</a:t>
            </a:r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8042122" y="5318881"/>
            <a:ext cx="75979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sz="7200" dirty="0"/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xmlns="" id="{E449CD20-430A-7DD9-ED27-9D1F7DA327CE}"/>
              </a:ext>
            </a:extLst>
          </p:cNvPr>
          <p:cNvSpPr txBox="1"/>
          <p:nvPr/>
        </p:nvSpPr>
        <p:spPr>
          <a:xfrm>
            <a:off x="7312992" y="6334542"/>
            <a:ext cx="202588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xmlns="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223400" y="344544"/>
            <a:ext cx="67164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Результаты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891374" y="2464016"/>
            <a:ext cx="5413122" cy="3311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xmlns="" id="{000382F8-A895-A166-51BB-13EC465BAB70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8</a:t>
            </a:r>
            <a:endParaRPr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55723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23268" y="1823648"/>
            <a:ext cx="115008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Проект находится на уровне </a:t>
            </a:r>
            <a:r>
              <a:rPr lang="en-US" sz="2400" dirty="0"/>
              <a:t>TRL1</a:t>
            </a:r>
            <a:r>
              <a:rPr lang="ru-RU" sz="2400" dirty="0"/>
              <a:t>, в настоящий момент не имеет практического применения и находится на стадии исследования и проработки идеи.</a:t>
            </a:r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400" dirty="0"/>
              <a:t>“</a:t>
            </a:r>
            <a:r>
              <a:rPr lang="ru-RU" sz="2400" dirty="0"/>
              <a:t>Задел</a:t>
            </a:r>
            <a:r>
              <a:rPr lang="en-US" sz="2400" dirty="0"/>
              <a:t>”</a:t>
            </a:r>
            <a:r>
              <a:rPr lang="ru-RU" sz="2400" dirty="0"/>
              <a:t>: предложена идея проекта и концепция ее реализации, сформулирована и проверена гипотеза о востребованности услуги сайта  «Выращивание специалистов для всех отраслей»,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инвесторам. Создана команда стартап-проекта. </a:t>
            </a:r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/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/>
          </a:p>
          <a:p>
            <a:pPr lvl="8" indent="80962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52591542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264351" y="1864556"/>
            <a:ext cx="11629444" cy="3231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indent="80327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chemeClr val="tx1"/>
                </a:solidFill>
                <a:cs typeface="Helvetica"/>
              </a:rPr>
              <a:t>Полосов Ярослав Эдуардович</a:t>
            </a:r>
            <a:r>
              <a:rPr lang="ru-RU" sz="2000" dirty="0">
                <a:solidFill>
                  <a:schemeClr val="tx1"/>
                </a:solidFill>
                <a:cs typeface="Helvetica"/>
              </a:rPr>
              <a:t>, СЕО, лидер, опыт в обучении Акселераторе КИУ. Компетенции: готовность взять на себя ответственность за команду; умение организовать других; собственная точка зрения; отсутствие стремления самоутверждаться за счет других.</a:t>
            </a:r>
          </a:p>
          <a:p>
            <a:pPr lvl="8" indent="80327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solidFill>
                <a:schemeClr val="tx1"/>
              </a:solidFill>
              <a:cs typeface="Helvetica"/>
            </a:endParaRPr>
          </a:p>
          <a:p>
            <a:pPr lvl="8" indent="80327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chemeClr val="tx1"/>
                </a:solidFill>
                <a:cs typeface="Helvetica"/>
              </a:rPr>
              <a:t>Аменова Азалия </a:t>
            </a:r>
            <a:r>
              <a:rPr lang="ru-RU" sz="2000" b="1" dirty="0" err="1">
                <a:solidFill>
                  <a:schemeClr val="tx1"/>
                </a:solidFill>
                <a:cs typeface="Helvetica"/>
              </a:rPr>
              <a:t>Динариковна</a:t>
            </a:r>
            <a:r>
              <a:rPr lang="ru-RU" sz="2000" dirty="0">
                <a:solidFill>
                  <a:schemeClr val="tx1"/>
                </a:solidFill>
                <a:cs typeface="Helvetica"/>
              </a:rPr>
              <a:t>, производитель, опыт в обучении Акселераторе КИУ. Компетенции: вносить большой вклад в создание ценности товара или услуги для покупателя или в снижение себестоимости; с трудом поддаваться копированию конкурентами; задействовать по отношению к широкому спектру продуктов и создавать возможности для выхода на новый рынок. 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cs typeface="Helvetica"/>
              </a:rPr>
              <a:t> 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Планы развития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xmlns="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10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A004B8-F88F-84AF-A989-886C12138451}"/>
              </a:ext>
            </a:extLst>
          </p:cNvPr>
          <p:cNvSpPr txBox="1"/>
          <p:nvPr/>
        </p:nvSpPr>
        <p:spPr>
          <a:xfrm>
            <a:off x="270711" y="1651867"/>
            <a:ext cx="11838355" cy="3477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>
                <a:latin typeface="Gilroy-Bold"/>
                <a:ea typeface="+mn-lt"/>
                <a:cs typeface="Calibri"/>
              </a:rPr>
              <a:t>Создание сайта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Gilroy-Bold"/>
                <a:ea typeface="+mn-lt"/>
                <a:cs typeface="Calibri"/>
              </a:rPr>
              <a:t>Разработка рекламы, сотрудничество с ВУЗами Республики Татарстан, как помощь для продвижения сайта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Gilroy-Bold"/>
                <a:ea typeface="+mn-lt"/>
                <a:cs typeface="Calibri"/>
              </a:rPr>
              <a:t>Разработка программы быстрого обучения 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Gilroy-Bold"/>
                <a:ea typeface="+mn-lt"/>
                <a:cs typeface="Calibri"/>
              </a:rPr>
              <a:t>Набрать команду преподавателей, которые будут обучать клиентов 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Gilroy-Bold"/>
                <a:ea typeface="+mn-lt"/>
                <a:cs typeface="Calibri"/>
              </a:rPr>
              <a:t>Развитие сайта и упрощение методов обучения </a:t>
            </a:r>
            <a:r>
              <a:rPr lang="ru-RU" sz="1600" dirty="0">
                <a:latin typeface="Gilroy-Bold"/>
                <a:ea typeface="+mn-lt"/>
                <a:cs typeface="Calibri"/>
              </a:rPr>
              <a:t/>
            </a:r>
            <a:br>
              <a:rPr lang="ru-RU" sz="1600" dirty="0">
                <a:latin typeface="Gilroy-Bold"/>
                <a:ea typeface="+mn-lt"/>
                <a:cs typeface="Calibri"/>
              </a:rPr>
            </a:br>
            <a:r>
              <a:rPr lang="ru-RU" sz="12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</a:br>
            <a:endParaRPr lang="ru-RU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13311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91" name="Прямоугольник 13"/>
          <p:cNvSpPr/>
          <p:nvPr/>
        </p:nvSpPr>
        <p:spPr>
          <a:xfrm>
            <a:off x="6092974" y="5347906"/>
            <a:ext cx="2269257" cy="15252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rgbClr val="9F00FF"/>
                </a:solidFill>
              </a:rPr>
              <a:t>СПАСИБО</a:t>
            </a:r>
            <a:r>
              <a:rPr dirty="0">
                <a:solidFill>
                  <a:srgbClr val="9F00FF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noProof="1"/>
              <a:t>+7(</a:t>
            </a:r>
            <a:r>
              <a:rPr lang="af-ZA" noProof="1"/>
              <a:t>963</a:t>
            </a:r>
            <a:r>
              <a:rPr lang="ru-RU" noProof="1"/>
              <a:t>)</a:t>
            </a:r>
            <a:r>
              <a:rPr lang="af-ZA" noProof="1"/>
              <a:t>123</a:t>
            </a:r>
            <a:r>
              <a:rPr lang="ru-RU" noProof="1"/>
              <a:t>-</a:t>
            </a:r>
            <a:r>
              <a:rPr lang="af-ZA" noProof="1"/>
              <a:t>49</a:t>
            </a:r>
            <a:r>
              <a:rPr lang="ru-RU" noProof="1"/>
              <a:t>-</a:t>
            </a:r>
            <a:r>
              <a:rPr lang="af-ZA" noProof="1"/>
              <a:t>80</a:t>
            </a:r>
            <a:endParaRPr lang="ru-RU" noProof="1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af-ZA" noProof="1"/>
              <a:t>Email</a:t>
            </a:r>
            <a:r>
              <a:rPr lang="ru-RU" dirty="0"/>
              <a:t>: </a:t>
            </a:r>
            <a:r>
              <a:rPr lang="en-US" sz="2300" dirty="0">
                <a:sym typeface="Gilroy-Light"/>
              </a:rPr>
              <a:t>polosovyaroslav@gmail.com</a:t>
            </a:r>
            <a:endParaRPr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D136A200-4A71-9A05-96A3-AFD8A7ED18A9}"/>
              </a:ext>
            </a:extLst>
          </p:cNvPr>
          <p:cNvSpPr/>
          <p:nvPr/>
        </p:nvSpPr>
        <p:spPr>
          <a:xfrm>
            <a:off x="8357541" y="1795874"/>
            <a:ext cx="3830695" cy="5063066"/>
          </a:xfrm>
          <a:prstGeom prst="rect">
            <a:avLst/>
          </a:prstGeom>
          <a:solidFill>
            <a:srgbClr val="7030A0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3480</TotalTime>
  <Words>537</Words>
  <Application>Microsoft Office PowerPoint</Application>
  <PresentationFormat>Произвольный</PresentationFormat>
  <Paragraphs>66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Елена</cp:lastModifiedBy>
  <cp:revision>405</cp:revision>
  <dcterms:modified xsi:type="dcterms:W3CDTF">2023-11-27T19:24:20Z</dcterms:modified>
</cp:coreProperties>
</file>