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0" r:id="rId2"/>
    <p:sldId id="281" r:id="rId3"/>
    <p:sldId id="307" r:id="rId4"/>
    <p:sldId id="291" r:id="rId5"/>
    <p:sldId id="309" r:id="rId6"/>
    <p:sldId id="310" r:id="rId7"/>
    <p:sldId id="301" r:id="rId8"/>
    <p:sldId id="306" r:id="rId9"/>
    <p:sldId id="269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CAF17"/>
    <a:srgbClr val="9F00FF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46" autoAdjust="0"/>
    <p:restoredTop sz="94694"/>
  </p:normalViewPr>
  <p:slideViewPr>
    <p:cSldViewPr snapToGrid="0" snapToObjects="1" showGuides="1">
      <p:cViewPr varScale="1">
        <p:scale>
          <a:sx n="64" d="100"/>
          <a:sy n="64" d="100"/>
        </p:scale>
        <p:origin x="48" y="30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91600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3</a:t>
            </a:r>
            <a:r>
              <a:rPr lang="en-US" sz="4000" dirty="0"/>
              <a:t>D</a:t>
            </a:r>
            <a:r>
              <a:rPr lang="ru-RU" sz="4000" dirty="0"/>
              <a:t> – голограмма архитектурных проектов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 err="1"/>
              <a:t>Кладова</a:t>
            </a:r>
            <a:r>
              <a:rPr lang="ru-RU" dirty="0"/>
              <a:t> Анна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Смирнова Анастасия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Хохлова Людмила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 err="1"/>
              <a:t>Синчугова</a:t>
            </a:r>
            <a:r>
              <a:rPr lang="ru-RU" dirty="0"/>
              <a:t> Арина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Визиренко Ксения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=""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=""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566359" y="273271"/>
            <a:ext cx="1039186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>
              <a:solidFill>
                <a:srgbClr val="FF0000"/>
              </a:solidFill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68676" y="976586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E6E03A6-0AA3-A1D8-E888-FEA46F913496}"/>
              </a:ext>
            </a:extLst>
          </p:cNvPr>
          <p:cNvSpPr txBox="1"/>
          <p:nvPr/>
        </p:nvSpPr>
        <p:spPr>
          <a:xfrm>
            <a:off x="6569476" y="3175456"/>
            <a:ext cx="5388746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Графический редактор 2д + модель планшет +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 на планшете +пирамида из прозрачного пластика =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Голограмма над планшетом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2608" y="1162646"/>
            <a:ext cx="11705614" cy="2166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dirty="0">
                <a:latin typeface="Gilroy-Bold"/>
                <a:ea typeface="Times New Roman" panose="02020603050405020304" pitchFamily="18" charset="0"/>
                <a:cs typeface="Times New Roman" panose="02020603050405020304" pitchFamily="18" charset="0"/>
              </a:rPr>
              <a:t>Комната-голограмма создается на основе технологии голографии, которая позволяет создавать трехмерные изображения без использования специальных очков. Для ее создания нужны специальные устройства, такие как проекторы, лазеры, зеркала и дифракционные решетки. Также необходимо программное обеспечение для обработки изображений и управления проекторами. Приложение-голограмма может быть создана как на основе отдельных голографических проекций, так и на основе интерактивных систем, которые позволяют управлять изображением с помощью жестов и других действий пользователя.</a:t>
            </a:r>
            <a:endParaRPr lang="ru-RU" sz="2800" dirty="0">
              <a:latin typeface="Gilroy-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603" y="4343824"/>
            <a:ext cx="3133930" cy="2205993"/>
          </a:xfrm>
          <a:prstGeom prst="rect">
            <a:avLst/>
          </a:prstGeom>
        </p:spPr>
      </p:pic>
      <p:pic>
        <p:nvPicPr>
          <p:cNvPr id="1026" name="Picture 2" descr="Лучшие графические редакторы: Blender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7" t="7067" r="6615" b="3792"/>
          <a:stretch/>
        </p:blipFill>
        <p:spPr bwMode="auto">
          <a:xfrm>
            <a:off x="486684" y="3304226"/>
            <a:ext cx="3499984" cy="182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 стрелкой 12"/>
          <p:cNvCxnSpPr/>
          <p:nvPr/>
        </p:nvCxnSpPr>
        <p:spPr>
          <a:xfrm>
            <a:off x="4167266" y="4572000"/>
            <a:ext cx="1938149" cy="913380"/>
          </a:xfrm>
          <a:prstGeom prst="straightConnector1">
            <a:avLst/>
          </a:prstGeom>
          <a:noFill/>
          <a:ln w="76200" cap="flat">
            <a:solidFill>
              <a:schemeClr val="accent1"/>
            </a:solidFill>
            <a:prstDash val="solid"/>
            <a:round/>
            <a:tailEnd type="stealth" w="med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750195" y="36933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graphicFrame>
        <p:nvGraphicFramePr>
          <p:cNvPr id="21" name="Таблица 4">
            <a:extLst>
              <a:ext uri="{FF2B5EF4-FFF2-40B4-BE49-F238E27FC236}">
                <a16:creationId xmlns="" xmlns:a16="http://schemas.microsoft.com/office/drawing/2014/main" id="{2FD0C7D8-677A-4146-CC12-E1FB12090F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2742594"/>
              </p:ext>
            </p:extLst>
          </p:nvPr>
        </p:nvGraphicFramePr>
        <p:xfrm>
          <a:off x="778098" y="1015664"/>
          <a:ext cx="9716668" cy="57625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4006">
                  <a:extLst>
                    <a:ext uri="{9D8B030D-6E8A-4147-A177-3AD203B41FA5}">
                      <a16:colId xmlns="" xmlns:a16="http://schemas.microsoft.com/office/drawing/2014/main" val="120856437"/>
                    </a:ext>
                  </a:extLst>
                </a:gridCol>
                <a:gridCol w="1479680">
                  <a:extLst>
                    <a:ext uri="{9D8B030D-6E8A-4147-A177-3AD203B41FA5}">
                      <a16:colId xmlns="" xmlns:a16="http://schemas.microsoft.com/office/drawing/2014/main" val="174557360"/>
                    </a:ext>
                  </a:extLst>
                </a:gridCol>
                <a:gridCol w="1904251">
                  <a:extLst>
                    <a:ext uri="{9D8B030D-6E8A-4147-A177-3AD203B41FA5}">
                      <a16:colId xmlns="" xmlns:a16="http://schemas.microsoft.com/office/drawing/2014/main" val="3361585837"/>
                    </a:ext>
                  </a:extLst>
                </a:gridCol>
                <a:gridCol w="1812930">
                  <a:extLst>
                    <a:ext uri="{9D8B030D-6E8A-4147-A177-3AD203B41FA5}">
                      <a16:colId xmlns="" xmlns:a16="http://schemas.microsoft.com/office/drawing/2014/main" val="1566504496"/>
                    </a:ext>
                  </a:extLst>
                </a:gridCol>
                <a:gridCol w="2415801">
                  <a:extLst>
                    <a:ext uri="{9D8B030D-6E8A-4147-A177-3AD203B41FA5}">
                      <a16:colId xmlns="" xmlns:a16="http://schemas.microsoft.com/office/drawing/2014/main" val="1419030481"/>
                    </a:ext>
                  </a:extLst>
                </a:gridCol>
              </a:tblGrid>
              <a:tr h="2213025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Gilroy-Bold"/>
                        </a:rPr>
                        <a:t>Проблема</a:t>
                      </a:r>
                    </a:p>
                    <a:p>
                      <a:pPr algn="ctr"/>
                      <a:endParaRPr lang="ru-RU" sz="1200" b="1" dirty="0">
                        <a:latin typeface="Gilroy-Bold"/>
                      </a:endParaRPr>
                    </a:p>
                    <a:p>
                      <a:pPr algn="ctr"/>
                      <a:r>
                        <a:rPr lang="ru-RU" sz="1200" b="0" dirty="0">
                          <a:latin typeface="Gilroy-Bold"/>
                        </a:rPr>
                        <a:t>Тратят много времени на создание 3д картонных макетов</a:t>
                      </a:r>
                    </a:p>
                    <a:p>
                      <a:pPr algn="ctr"/>
                      <a:endParaRPr lang="ru-RU" sz="1200" b="1" dirty="0">
                        <a:latin typeface="Gilroy-Bold"/>
                      </a:endParaRPr>
                    </a:p>
                    <a:p>
                      <a:pPr algn="ctr"/>
                      <a:endParaRPr lang="ru-RU" sz="1200" b="1" dirty="0">
                        <a:latin typeface="Gilroy-Bol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Gilroy-Bold"/>
                        </a:rPr>
                        <a:t>Решение</a:t>
                      </a:r>
                    </a:p>
                    <a:p>
                      <a:pPr algn="ctr"/>
                      <a:endParaRPr lang="ru-RU" sz="1200" b="1" dirty="0">
                        <a:highlight>
                          <a:srgbClr val="FFFF00"/>
                        </a:highlight>
                        <a:latin typeface="Gilroy-Bold"/>
                      </a:endParaRPr>
                    </a:p>
                    <a:p>
                      <a:pPr algn="ctr"/>
                      <a:r>
                        <a:rPr lang="ru-RU" sz="1200" dirty="0">
                          <a:latin typeface="Gilroy-Bold"/>
                        </a:rPr>
                        <a:t>ПО – переходник – конвертор из графического редактора в видео (рисунок) для планшета  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Gilroy-Bold"/>
                        </a:rPr>
                        <a:t>Уникальная ценность</a:t>
                      </a:r>
                    </a:p>
                    <a:p>
                      <a:endParaRPr lang="ru-RU" dirty="0"/>
                    </a:p>
                    <a:p>
                      <a:r>
                        <a:rPr lang="ru-RU" dirty="0"/>
                        <a:t>Позволяет увидеть проект воплощенным, максимально приближенным к реальному, за довольно небольшой промежуток времени</a:t>
                      </a:r>
                    </a:p>
                    <a:p>
                      <a:pPr algn="ctr"/>
                      <a:endParaRPr lang="ru-RU" sz="1200" dirty="0">
                        <a:latin typeface="Gilroy-Bold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Gilroy-Bold"/>
                        </a:rPr>
                        <a:t>Нерыночное конкурентное преимущество</a:t>
                      </a:r>
                    </a:p>
                    <a:p>
                      <a:endParaRPr lang="ru-RU" sz="1200" b="0" dirty="0">
                        <a:latin typeface="Gilroy-Bold"/>
                      </a:endParaRPr>
                    </a:p>
                    <a:p>
                      <a:r>
                        <a:rPr lang="ru-RU" sz="1200" b="0" dirty="0">
                          <a:latin typeface="Gilroy-Bold"/>
                        </a:rPr>
                        <a:t>Команда с компетенциями архитекторов, которые могут создать макеты для ПО </a:t>
                      </a:r>
                    </a:p>
                    <a:p>
                      <a:r>
                        <a:rPr lang="ru-RU" sz="1200" b="0" dirty="0">
                          <a:latin typeface="Gilroy-Bold"/>
                        </a:rPr>
                        <a:t>Партнер вуз – площадка для пилотирования проекта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Gilroy-Bold"/>
                        </a:rPr>
                        <a:t>Сегменты клиентов</a:t>
                      </a:r>
                    </a:p>
                    <a:p>
                      <a:pPr algn="l"/>
                      <a:endParaRPr lang="ru-RU" sz="12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Gilroy-Bold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l"/>
                      <a:r>
                        <a:rPr lang="en-US" sz="12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Gilroy-Bold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Gilroy-Bold"/>
                          <a:ea typeface="+mn-ea"/>
                          <a:cs typeface="+mn-cs"/>
                          <a:sym typeface="Calibri"/>
                        </a:rPr>
                        <a:t>- студенты и преподаватели факультетов архитектуры и дизайна.</a:t>
                      </a:r>
                    </a:p>
                    <a:p>
                      <a:pPr algn="l"/>
                      <a:endParaRPr lang="en-US" sz="12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Gilroy-Bold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l"/>
                      <a:r>
                        <a:rPr lang="ru-RU" sz="12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Gilroy-Bold"/>
                          <a:ea typeface="+mn-ea"/>
                          <a:cs typeface="+mn-cs"/>
                          <a:sym typeface="Calibri"/>
                        </a:rPr>
                        <a:t>– вузы, которые внедряют нашу разработку в образовательный процесс.</a:t>
                      </a:r>
                    </a:p>
                    <a:p>
                      <a:pPr algn="l"/>
                      <a:r>
                        <a:rPr lang="en-US" sz="12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Gilroy-Bold"/>
                          <a:ea typeface="+mn-ea"/>
                          <a:cs typeface="+mn-cs"/>
                          <a:sym typeface="Calibri"/>
                        </a:rPr>
                        <a:t> </a:t>
                      </a:r>
                      <a:endParaRPr lang="ru-RU" sz="12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Gilroy-Bold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l"/>
                      <a:r>
                        <a:rPr lang="en-US" sz="12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Gilroy-Bold"/>
                          <a:ea typeface="+mn-ea"/>
                          <a:cs typeface="+mn-cs"/>
                          <a:sym typeface="Calibri"/>
                        </a:rPr>
                        <a:t> </a:t>
                      </a:r>
                      <a:r>
                        <a:rPr lang="ru-RU" sz="12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Gilroy-Bold"/>
                          <a:ea typeface="+mn-ea"/>
                          <a:cs typeface="+mn-cs"/>
                          <a:sym typeface="Calibri"/>
                        </a:rPr>
                        <a:t>- строительные компании, архитектурные бюро</a:t>
                      </a:r>
                    </a:p>
                    <a:p>
                      <a:endParaRPr lang="ru-RU" sz="1200" b="0" dirty="0">
                        <a:latin typeface="Gilroy-Bold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77229302"/>
                  </a:ext>
                </a:extLst>
              </a:tr>
              <a:tr h="307505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Gilroy-Bold"/>
                        </a:rPr>
                        <a:t>Конкуренты</a:t>
                      </a:r>
                    </a:p>
                    <a:p>
                      <a:pPr algn="ctr"/>
                      <a:endParaRPr lang="ru-RU" sz="12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Gilroy-Bold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ctr"/>
                      <a:r>
                        <a:rPr lang="en-US" sz="12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Gilroy-Bold"/>
                          <a:ea typeface="+mn-ea"/>
                          <a:cs typeface="+mn-cs"/>
                          <a:sym typeface="Calibri"/>
                        </a:rPr>
                        <a:t>Nettle</a:t>
                      </a:r>
                    </a:p>
                    <a:p>
                      <a:pPr algn="ctr"/>
                      <a:r>
                        <a:rPr lang="ru-RU" sz="12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Gilroy-Bold"/>
                          <a:ea typeface="+mn-ea"/>
                          <a:cs typeface="+mn-cs"/>
                          <a:sym typeface="Calibri"/>
                        </a:rPr>
                        <a:t>Аналоги-  видео на </a:t>
                      </a:r>
                      <a:r>
                        <a:rPr lang="ru-RU" sz="1200" b="0" i="0" u="none" strike="noStrike" cap="none" spc="0" baseline="0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Gilroy-Bold"/>
                          <a:ea typeface="+mn-ea"/>
                          <a:cs typeface="+mn-cs"/>
                          <a:sym typeface="Calibri"/>
                        </a:rPr>
                        <a:t>ютуб</a:t>
                      </a:r>
                      <a:endParaRPr lang="ru-RU" sz="12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Gilroy-Bold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ctr"/>
                      <a:r>
                        <a:rPr lang="ru-RU" sz="12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Gilroy-Bold"/>
                          <a:ea typeface="+mn-ea"/>
                          <a:cs typeface="+mn-cs"/>
                          <a:sym typeface="Calibri"/>
                        </a:rPr>
                        <a:t>Картонные макеты</a:t>
                      </a:r>
                      <a:endParaRPr lang="ru-RU" sz="1200" b="1" dirty="0">
                        <a:latin typeface="Gilroy-Bold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Gilroy-Bold"/>
                        </a:rPr>
                        <a:t>Ключевые метрики</a:t>
                      </a:r>
                    </a:p>
                    <a:p>
                      <a:pPr algn="ctr"/>
                      <a:endParaRPr lang="ru-RU" sz="1200" b="0" dirty="0">
                        <a:latin typeface="Gilroy-Bold"/>
                      </a:endParaRPr>
                    </a:p>
                    <a:p>
                      <a:pPr algn="ctr"/>
                      <a:r>
                        <a:rPr lang="ru-RU" sz="1200" b="0" dirty="0">
                          <a:latin typeface="Gilroy-Bold"/>
                        </a:rPr>
                        <a:t>Количество студентов, которые пользуются нашей разработкой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b="0" dirty="0">
                        <a:highlight>
                          <a:srgbClr val="FC6A49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97810299"/>
                  </a:ext>
                </a:extLst>
              </a:tr>
              <a:tr h="2219242">
                <a:tc vMerge="1">
                  <a:txBody>
                    <a:bodyPr/>
                    <a:lstStyle/>
                    <a:p>
                      <a:pPr algn="ctr"/>
                      <a:r>
                        <a:rPr lang="ru-RU" sz="1400" b="1"/>
                        <a:t>Конкуренты</a:t>
                      </a:r>
                    </a:p>
                    <a:p>
                      <a:pPr algn="l"/>
                      <a:r>
                        <a:rPr lang="ru-RU" sz="1400" b="0" i="0" kern="1200">
                          <a:solidFill>
                            <a:schemeClr val="dk1"/>
                          </a:solidFill>
                          <a:effectLst/>
                          <a:highlight>
                            <a:srgbClr val="0EB9CB"/>
                          </a:highlight>
                          <a:latin typeface="+mn-lt"/>
                          <a:ea typeface="+mn-ea"/>
                          <a:cs typeface="+mn-cs"/>
                        </a:rPr>
                        <a:t>Отмечалка</a:t>
                      </a:r>
                    </a:p>
                    <a:p>
                      <a:r>
                        <a:rPr lang="en-US" sz="1400" b="0" i="0" kern="1200">
                          <a:solidFill>
                            <a:schemeClr val="dk1"/>
                          </a:solidFill>
                          <a:effectLst/>
                          <a:highlight>
                            <a:srgbClr val="0EB9CB"/>
                          </a:highlight>
                          <a:latin typeface="+mn-lt"/>
                          <a:ea typeface="+mn-ea"/>
                          <a:cs typeface="+mn-cs"/>
                        </a:rPr>
                        <a:t>FitBase</a:t>
                      </a:r>
                      <a:endParaRPr lang="ru-RU" sz="1400" b="0" i="0" kern="1200">
                        <a:solidFill>
                          <a:schemeClr val="dk1"/>
                        </a:solidFill>
                        <a:effectLst/>
                        <a:highlight>
                          <a:srgbClr val="0EB9CB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b="0" i="0" kern="1200">
                          <a:solidFill>
                            <a:schemeClr val="dk1"/>
                          </a:solidFill>
                          <a:effectLst/>
                          <a:highlight>
                            <a:srgbClr val="0EB9CB"/>
                          </a:highlight>
                          <a:latin typeface="+mn-lt"/>
                          <a:ea typeface="+mn-ea"/>
                          <a:cs typeface="+mn-cs"/>
                        </a:rPr>
                        <a:t>MUSbooking</a:t>
                      </a:r>
                      <a:endParaRPr lang="ru-RU" sz="1400" b="0" i="0" kern="1200">
                        <a:solidFill>
                          <a:schemeClr val="dk1"/>
                        </a:solidFill>
                        <a:effectLst/>
                        <a:highlight>
                          <a:srgbClr val="0EB9CB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400" b="0" i="0" kern="1200">
                          <a:solidFill>
                            <a:schemeClr val="dk1"/>
                          </a:solidFill>
                          <a:effectLst/>
                          <a:highlight>
                            <a:srgbClr val="0EB9CB"/>
                          </a:highlight>
                          <a:latin typeface="+mn-lt"/>
                          <a:ea typeface="+mn-ea"/>
                          <a:cs typeface="+mn-cs"/>
                        </a:rPr>
                        <a:t>#Пользователи</a:t>
                      </a:r>
                    </a:p>
                    <a:p>
                      <a:endParaRPr lang="ru-RU" sz="14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b="0" i="0" kern="1200">
                          <a:solidFill>
                            <a:schemeClr val="dk1"/>
                          </a:solidFill>
                          <a:effectLst/>
                          <a:highlight>
                            <a:srgbClr val="FC6A49"/>
                          </a:highlight>
                          <a:latin typeface="+mn-lt"/>
                          <a:ea typeface="+mn-ea"/>
                          <a:cs typeface="+mn-cs"/>
                        </a:rPr>
                        <a:t>AFEADA</a:t>
                      </a:r>
                    </a:p>
                    <a:p>
                      <a:r>
                        <a:rPr lang="en-US" sz="1400" b="0" i="0" kern="1200">
                          <a:solidFill>
                            <a:schemeClr val="dk1"/>
                          </a:solidFill>
                          <a:effectLst/>
                          <a:highlight>
                            <a:srgbClr val="FC6A49"/>
                          </a:highlight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lang="ru-RU" sz="1400" b="0" i="0" kern="1200">
                          <a:solidFill>
                            <a:schemeClr val="dk1"/>
                          </a:solidFill>
                          <a:effectLst/>
                          <a:highlight>
                            <a:srgbClr val="FC6A49"/>
                          </a:highlight>
                          <a:latin typeface="+mn-lt"/>
                          <a:ea typeface="+mn-ea"/>
                          <a:cs typeface="+mn-cs"/>
                        </a:rPr>
                        <a:t>Клиенты</a:t>
                      </a:r>
                      <a:endParaRPr lang="ru-RU" sz="1400" dirty="0">
                        <a:highlight>
                          <a:srgbClr val="FC6A49"/>
                        </a:highligh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Ключевые метрики</a:t>
                      </a:r>
                    </a:p>
                    <a:p>
                      <a:r>
                        <a:rPr lang="ru-RU" sz="1400" b="0" dirty="0">
                          <a:highlight>
                            <a:srgbClr val="0EB9CB"/>
                          </a:highlight>
                        </a:rPr>
                        <a:t>дневную (DAU), недельную (WAU) и месячную (MAU) активность, </a:t>
                      </a:r>
                      <a:r>
                        <a:rPr lang="ru-RU" sz="1400" b="0" dirty="0" err="1">
                          <a:highlight>
                            <a:srgbClr val="0EB9CB"/>
                          </a:highlight>
                        </a:rPr>
                        <a:t>Sticky</a:t>
                      </a:r>
                      <a:r>
                        <a:rPr lang="ru-RU" sz="1400" b="0" dirty="0">
                          <a:highlight>
                            <a:srgbClr val="0EB9CB"/>
                          </a:highlight>
                        </a:rPr>
                        <a:t> </a:t>
                      </a:r>
                      <a:r>
                        <a:rPr lang="ru-RU" sz="1400" b="0" dirty="0" err="1">
                          <a:highlight>
                            <a:srgbClr val="0EB9CB"/>
                          </a:highlight>
                        </a:rPr>
                        <a:t>Factor</a:t>
                      </a:r>
                      <a:r>
                        <a:rPr lang="ru-RU" sz="1400" b="0" dirty="0">
                          <a:highlight>
                            <a:srgbClr val="0EB9CB"/>
                          </a:highlight>
                        </a:rPr>
                        <a:t>, LTV </a:t>
                      </a:r>
                    </a:p>
                    <a:p>
                      <a:r>
                        <a:rPr lang="ru-RU" sz="1400" b="0" dirty="0">
                          <a:highlight>
                            <a:srgbClr val="0EB9CB"/>
                          </a:highlight>
                        </a:rPr>
                        <a:t>#Пользователи</a:t>
                      </a:r>
                    </a:p>
                    <a:p>
                      <a:endParaRPr lang="ru-RU" sz="1400" b="0" dirty="0"/>
                    </a:p>
                    <a:p>
                      <a:r>
                        <a:rPr lang="ru-RU" sz="1400" b="0" dirty="0">
                          <a:highlight>
                            <a:srgbClr val="FC6A49"/>
                          </a:highlight>
                        </a:rPr>
                        <a:t>LTV, ARPU </a:t>
                      </a:r>
                    </a:p>
                    <a:p>
                      <a:r>
                        <a:rPr lang="ru-RU" sz="1400" b="0" dirty="0">
                          <a:highlight>
                            <a:srgbClr val="FC6A49"/>
                          </a:highlight>
                        </a:rPr>
                        <a:t>#Клиент</a:t>
                      </a:r>
                      <a:endParaRPr lang="ru-RU" sz="1400" dirty="0">
                        <a:highlight>
                          <a:srgbClr val="FC6A49"/>
                        </a:highligh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Gilroy-Bold"/>
                        </a:rPr>
                        <a:t>Каналы продвижения</a:t>
                      </a:r>
                    </a:p>
                    <a:p>
                      <a:pPr algn="ctr"/>
                      <a:endParaRPr lang="ru-RU" sz="1200" b="0" dirty="0">
                        <a:latin typeface="Gilroy-Bold"/>
                      </a:endParaRPr>
                    </a:p>
                    <a:p>
                      <a:pPr algn="ctr"/>
                      <a:r>
                        <a:rPr lang="ru-RU" sz="1200" b="0" dirty="0">
                          <a:latin typeface="Gilroy-Bold"/>
                        </a:rPr>
                        <a:t>Вуз- как информационный партнер</a:t>
                      </a:r>
                    </a:p>
                    <a:p>
                      <a:pPr algn="ctr"/>
                      <a:r>
                        <a:rPr lang="ru-RU" sz="1200" b="0" dirty="0">
                          <a:latin typeface="Gilroy-Bold"/>
                        </a:rPr>
                        <a:t>Участие в выставках, конференциях</a:t>
                      </a:r>
                    </a:p>
                    <a:p>
                      <a:pPr algn="ctr"/>
                      <a:r>
                        <a:rPr lang="ru-RU" sz="1200" b="0" dirty="0">
                          <a:latin typeface="Gilroy-Bold"/>
                        </a:rPr>
                        <a:t>Социальные сети</a:t>
                      </a:r>
                    </a:p>
                    <a:p>
                      <a:pPr algn="ctr"/>
                      <a:r>
                        <a:rPr lang="ru-RU" sz="1200" b="0" dirty="0">
                          <a:latin typeface="Gilroy-Bold"/>
                        </a:rPr>
                        <a:t>Реклама</a:t>
                      </a:r>
                    </a:p>
                    <a:p>
                      <a:pPr algn="ctr"/>
                      <a:endParaRPr lang="ru-RU" sz="1200" b="1" dirty="0">
                        <a:latin typeface="Gilroy-Bold"/>
                      </a:endParaRPr>
                    </a:p>
                    <a:p>
                      <a:pPr algn="ctr"/>
                      <a:endParaRPr lang="ru-RU" sz="1200" b="1" dirty="0">
                        <a:latin typeface="Gilroy-Bol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Gilroy-Bold"/>
                        </a:rPr>
                        <a:t>Ранние последователи</a:t>
                      </a:r>
                    </a:p>
                    <a:p>
                      <a:pPr algn="ctr"/>
                      <a:endParaRPr lang="ru-RU" sz="1200" b="0" dirty="0">
                        <a:latin typeface="Gilroy-Bold"/>
                      </a:endParaRPr>
                    </a:p>
                    <a:p>
                      <a:pPr algn="ctr"/>
                      <a:r>
                        <a:rPr lang="ru-RU" sz="1200" b="0" dirty="0">
                          <a:latin typeface="Gilroy-Bold"/>
                        </a:rPr>
                        <a:t>Однокурсники, студенты факультета дизайна архитектурной среды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93571739"/>
                  </a:ext>
                </a:extLst>
              </a:tr>
              <a:tr h="956063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Gilroy-Bold"/>
                        </a:rPr>
                        <a:t>Расходы:</a:t>
                      </a:r>
                    </a:p>
                    <a:p>
                      <a:pPr algn="ctr"/>
                      <a:r>
                        <a:rPr lang="ru-RU" sz="1200" dirty="0">
                          <a:latin typeface="Gilroy-Bold"/>
                        </a:rPr>
                        <a:t>Расходы на запуск </a:t>
                      </a:r>
                      <a:r>
                        <a:rPr lang="en-US" sz="1200" dirty="0">
                          <a:latin typeface="Gilroy-Bold"/>
                        </a:rPr>
                        <a:t>MVP </a:t>
                      </a:r>
                      <a:endParaRPr lang="ru-RU" sz="1200" dirty="0">
                        <a:latin typeface="Gilroy-Bold"/>
                      </a:endParaRPr>
                    </a:p>
                    <a:p>
                      <a:pPr algn="ctr"/>
                      <a:r>
                        <a:rPr lang="ru-RU" sz="1200" dirty="0">
                          <a:latin typeface="Gilroy-Bold"/>
                        </a:rPr>
                        <a:t>Постоянные расходы, переменные расходы</a:t>
                      </a:r>
                    </a:p>
                    <a:p>
                      <a:pPr algn="ctr"/>
                      <a:endParaRPr lang="ru-RU" sz="1200" dirty="0">
                        <a:latin typeface="Gilroy-Bold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sz="900" b="1" dirty="0"/>
                        <a:t>Потоки выручки</a:t>
                      </a:r>
                    </a:p>
                    <a:p>
                      <a:r>
                        <a:rPr lang="ru-RU" sz="900" b="0" dirty="0"/>
                        <a:t>Подписка на сервис со стороны вузов   </a:t>
                      </a:r>
                      <a:br>
                        <a:rPr lang="ru-RU" sz="900" b="0" dirty="0"/>
                      </a:br>
                      <a:r>
                        <a:rPr lang="ru-RU" sz="900" b="0" dirty="0"/>
                        <a:t>Реклама предложений рекламодателей (подписок МТС)</a:t>
                      </a:r>
                      <a:br>
                        <a:rPr lang="ru-RU" sz="900" b="0" dirty="0"/>
                      </a:br>
                      <a:r>
                        <a:rPr lang="ru-RU" sz="900" b="0" dirty="0" err="1"/>
                        <a:t>Денскоины</a:t>
                      </a:r>
                      <a:endParaRPr lang="ru-RU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Gilroy-Bold"/>
                        </a:rPr>
                        <a:t>Доходы: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/>
                        <a:t>Продажа подписки: 10 000 руб. на год </a:t>
                      </a:r>
                      <a:br>
                        <a:rPr lang="ru-RU" sz="1200" b="0" dirty="0"/>
                      </a:br>
                      <a:r>
                        <a:rPr lang="ru-RU" sz="1200" b="0" dirty="0"/>
                        <a:t>Реклама предложений рекламодателей</a:t>
                      </a:r>
                      <a:endParaRPr lang="ru-RU" sz="1200" b="0" dirty="0">
                        <a:latin typeface="Gilroy-Bold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14342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823846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=""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  <a:endParaRPr lang="ru-RU" sz="36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=""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=""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=""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=""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3635127"/>
              </p:ext>
            </p:extLst>
          </p:nvPr>
        </p:nvGraphicFramePr>
        <p:xfrm>
          <a:off x="673166" y="1846536"/>
          <a:ext cx="9394321" cy="3819876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23208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0594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  <a:latin typeface="Gilroy-ExtraBold"/>
                        </a:rPr>
                        <a:t>Параметры сравнения</a:t>
                      </a:r>
                      <a:endParaRPr b="1" dirty="0">
                        <a:solidFill>
                          <a:schemeClr val="tx1"/>
                        </a:solidFill>
                        <a:latin typeface="Gilroy-ExtraBold"/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en-US" sz="16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+mj-ea"/>
                          <a:cs typeface="+mj-cs"/>
                          <a:sym typeface="Gilroy-Bold"/>
                        </a:rPr>
                        <a:t>Nettle</a:t>
                      </a:r>
                      <a:r>
                        <a:rPr lang="ru-RU" sz="16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Gilroy-ExtraBold"/>
                          <a:ea typeface="+mj-ea"/>
                          <a:cs typeface="+mj-cs"/>
                          <a:sym typeface="Gilroy-Bold"/>
                        </a:rPr>
                        <a:t> </a:t>
                      </a:r>
                      <a:endParaRPr b="1" dirty="0">
                        <a:solidFill>
                          <a:schemeClr val="tx1"/>
                        </a:solidFill>
                        <a:latin typeface="Gilroy-ExtraBold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en-US" b="1" dirty="0" err="1">
                          <a:solidFill>
                            <a:schemeClr val="tx1"/>
                          </a:solidFill>
                          <a:latin typeface="Gilroy-ExtraBold"/>
                        </a:rPr>
                        <a:t>Musion</a:t>
                      </a:r>
                      <a:endParaRPr b="1" dirty="0">
                        <a:solidFill>
                          <a:schemeClr val="tx1"/>
                        </a:solidFill>
                        <a:latin typeface="Gilroy-ExtraBold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  <a:latin typeface="Gilroy-ExtraBold"/>
                        </a:rPr>
                        <a:t>Макеты,  3д модели</a:t>
                      </a:r>
                    </a:p>
                    <a:p>
                      <a:pPr algn="l">
                        <a:defRPr sz="1600"/>
                      </a:pPr>
                      <a:endParaRPr b="1" dirty="0">
                        <a:solidFill>
                          <a:schemeClr val="tx1"/>
                        </a:solidFill>
                        <a:latin typeface="Gilroy-ExtraBold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  <a:latin typeface="Gilroy-ExtraBold"/>
                        </a:rPr>
                        <a:t>Наша разработка</a:t>
                      </a:r>
                      <a:endParaRPr b="1" dirty="0">
                        <a:solidFill>
                          <a:schemeClr val="tx1"/>
                        </a:solidFill>
                        <a:latin typeface="Gilroy-ExtraBold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>
                          <a:latin typeface="Gilroy-Light"/>
                        </a:rPr>
                        <a:t>Технические параметры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>
                          <a:latin typeface="Gilroy-Light"/>
                        </a:rPr>
                        <a:t> +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dirty="0">
                          <a:latin typeface="Gilroy-Light"/>
                        </a:rPr>
                        <a:t>+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-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+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Цена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 </a:t>
                      </a:r>
                      <a:r>
                        <a:rPr lang="en-US" dirty="0">
                          <a:latin typeface="Gilroy-Light"/>
                        </a:rPr>
                        <a:t>90-800</a:t>
                      </a:r>
                      <a:r>
                        <a:rPr lang="ru-RU" dirty="0">
                          <a:latin typeface="Gilroy-Light"/>
                        </a:rPr>
                        <a:t> </a:t>
                      </a:r>
                      <a:r>
                        <a:rPr lang="ru-RU" dirty="0" err="1">
                          <a:latin typeface="Gilroy-Light"/>
                        </a:rPr>
                        <a:t>т.р</a:t>
                      </a:r>
                      <a:r>
                        <a:rPr lang="ru-RU" dirty="0">
                          <a:latin typeface="Gilroy-Light"/>
                        </a:rPr>
                        <a:t>.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60-200 </a:t>
                      </a:r>
                      <a:r>
                        <a:rPr lang="ru-RU" dirty="0" err="1">
                          <a:latin typeface="Gilroy-Light"/>
                        </a:rPr>
                        <a:t>т.р</a:t>
                      </a:r>
                      <a:r>
                        <a:rPr lang="ru-RU" dirty="0">
                          <a:latin typeface="Gilroy-Light"/>
                        </a:rPr>
                        <a:t>.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5-50 </a:t>
                      </a:r>
                      <a:r>
                        <a:rPr lang="ru-RU" dirty="0" err="1">
                          <a:latin typeface="Gilroy-Light"/>
                        </a:rPr>
                        <a:t>т.р</a:t>
                      </a:r>
                      <a:r>
                        <a:rPr lang="ru-RU" dirty="0">
                          <a:latin typeface="Gilroy-Light"/>
                        </a:rPr>
                        <a:t>.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>
                          <a:latin typeface="Gilroy-Light"/>
                        </a:rPr>
                        <a:t>15 </a:t>
                      </a:r>
                      <a:r>
                        <a:rPr lang="ru-RU" dirty="0" err="1" smtClean="0">
                          <a:latin typeface="Gilroy-Light"/>
                        </a:rPr>
                        <a:t>т.р</a:t>
                      </a:r>
                      <a:r>
                        <a:rPr lang="ru-RU" dirty="0" smtClean="0">
                          <a:latin typeface="Gilroy-Light"/>
                        </a:rPr>
                        <a:t>.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Скорость изготовления макета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10 минут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20 минут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Неделя - месяц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5 минут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Сферы применения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Медицина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Развлекательная индустрия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Архитектура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Gilroy-Light"/>
                        </a:rPr>
                        <a:t>Архитектура, дизайн, в будущем –др.</a:t>
                      </a:r>
                      <a:endParaRPr dirty="0">
                        <a:latin typeface="Gilroy-Ligh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=""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Рынок</a:t>
            </a:r>
            <a:endParaRPr lang="ru-RU" sz="36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=""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=""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=""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="" xmlns:a16="http://schemas.microsoft.com/office/drawing/2014/main" id="{30538D6C-CBD3-FDE7-F0BB-59B1B9F8EA37}"/>
              </a:ext>
            </a:extLst>
          </p:cNvPr>
          <p:cNvSpPr txBox="1"/>
          <p:nvPr/>
        </p:nvSpPr>
        <p:spPr>
          <a:xfrm>
            <a:off x="890188" y="4585041"/>
            <a:ext cx="11662348" cy="1524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PAM </a:t>
            </a:r>
            <a:r>
              <a:rPr lang="ru-RU" dirty="0"/>
              <a:t>                                  </a:t>
            </a:r>
            <a:r>
              <a:rPr lang="en-US" dirty="0"/>
              <a:t> </a:t>
            </a:r>
            <a:endParaRPr lang="ru-RU" dirty="0"/>
          </a:p>
          <a:p>
            <a:pPr lvl="8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TAM </a:t>
            </a:r>
            <a:r>
              <a:rPr lang="ru-RU" dirty="0"/>
              <a:t>                                                  </a:t>
            </a:r>
          </a:p>
          <a:p>
            <a:pPr lvl="8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SAM </a:t>
            </a:r>
            <a:r>
              <a:rPr lang="ru-RU" dirty="0"/>
              <a:t>                                                          </a:t>
            </a:r>
          </a:p>
          <a:p>
            <a:pPr lvl="8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SOM 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2D7C46E-BC43-EC31-CAC9-CF8767899F8B}"/>
              </a:ext>
            </a:extLst>
          </p:cNvPr>
          <p:cNvSpPr txBox="1"/>
          <p:nvPr/>
        </p:nvSpPr>
        <p:spPr>
          <a:xfrm>
            <a:off x="1180730" y="1935332"/>
            <a:ext cx="3116062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Яндекс </a:t>
            </a: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Вордстат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- запросы по голограммы и 3д модели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91B83C1-829B-1734-0891-C797442D6385}"/>
              </a:ext>
            </a:extLst>
          </p:cNvPr>
          <p:cNvSpPr txBox="1"/>
          <p:nvPr/>
        </p:nvSpPr>
        <p:spPr>
          <a:xfrm>
            <a:off x="993857" y="3240350"/>
            <a:ext cx="252170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Вузы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40436" y="4647505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3 921 372 000 000 000 руб.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540436" y="5016837"/>
            <a:ext cx="2675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5 027 400 000 000 руб.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540436" y="5415430"/>
            <a:ext cx="2611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1 005 480 000 000 руб.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631046" y="5754343"/>
            <a:ext cx="1970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200 000 000 руб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1416" y="1755865"/>
            <a:ext cx="7378310" cy="251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3675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=""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673166" y="31360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Финансовая </a:t>
            </a:r>
            <a:r>
              <a:rPr lang="ru-RU" sz="3600" dirty="0" smtClean="0"/>
              <a:t>модель проекта</a:t>
            </a:r>
            <a:endParaRPr lang="ru-RU" sz="36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=""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=""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=""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55" y="943446"/>
            <a:ext cx="7318248" cy="49474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210565" y="849675"/>
            <a:ext cx="1059775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Расход на производство: </a:t>
            </a:r>
            <a:r>
              <a:rPr lang="ru-RU" dirty="0" smtClean="0"/>
              <a:t>410 </a:t>
            </a:r>
            <a:r>
              <a:rPr lang="ru-RU" dirty="0"/>
              <a:t>тыс. руб.</a:t>
            </a:r>
          </a:p>
          <a:p>
            <a:r>
              <a:rPr lang="ru-RU" dirty="0"/>
              <a:t>П</a:t>
            </a:r>
            <a:r>
              <a:rPr lang="ru-RU" dirty="0" smtClean="0"/>
              <a:t>остоянные </a:t>
            </a:r>
            <a:r>
              <a:rPr lang="ru-RU" dirty="0"/>
              <a:t>расходы </a:t>
            </a:r>
            <a:r>
              <a:rPr lang="ru-RU" dirty="0" smtClean="0"/>
              <a:t>63 </a:t>
            </a:r>
            <a:r>
              <a:rPr lang="ru-RU" dirty="0"/>
              <a:t>тыс. руб. в </a:t>
            </a:r>
            <a:r>
              <a:rPr lang="ru-RU" dirty="0" smtClean="0"/>
              <a:t>месяц</a:t>
            </a:r>
          </a:p>
          <a:p>
            <a:endParaRPr lang="ru-RU" dirty="0"/>
          </a:p>
          <a:p>
            <a:r>
              <a:rPr lang="ru-RU" dirty="0" smtClean="0"/>
              <a:t>Стоимость </a:t>
            </a:r>
            <a:r>
              <a:rPr lang="ru-RU" dirty="0"/>
              <a:t>подписки: </a:t>
            </a:r>
            <a:r>
              <a:rPr lang="ru-RU" dirty="0" smtClean="0"/>
              <a:t>15 </a:t>
            </a:r>
            <a:r>
              <a:rPr lang="ru-RU" dirty="0" err="1"/>
              <a:t>т.р</a:t>
            </a:r>
            <a:r>
              <a:rPr lang="ru-RU" dirty="0"/>
              <a:t>.</a:t>
            </a:r>
          </a:p>
          <a:p>
            <a:r>
              <a:rPr lang="ru-RU" dirty="0"/>
              <a:t>Точка безубыточности: </a:t>
            </a:r>
            <a:r>
              <a:rPr lang="ru-RU" dirty="0" smtClean="0"/>
              <a:t>10 </a:t>
            </a:r>
            <a:r>
              <a:rPr lang="ru-RU" dirty="0"/>
              <a:t>клиентов</a:t>
            </a:r>
          </a:p>
          <a:p>
            <a:r>
              <a:rPr lang="ru-RU" dirty="0"/>
              <a:t>Срок окупаемости проекта: </a:t>
            </a:r>
            <a:r>
              <a:rPr lang="ru-RU" dirty="0" smtClean="0"/>
              <a:t>10 </a:t>
            </a:r>
            <a:r>
              <a:rPr lang="ru-RU" dirty="0"/>
              <a:t>мес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Потенциальная </a:t>
            </a:r>
            <a:r>
              <a:rPr lang="ru-RU" dirty="0"/>
              <a:t>прибыль по итогу 12 мес</a:t>
            </a:r>
            <a:r>
              <a:rPr lang="ru-RU" dirty="0" smtClean="0"/>
              <a:t>.:</a:t>
            </a:r>
          </a:p>
          <a:p>
            <a:r>
              <a:rPr lang="ru-RU" smtClean="0"/>
              <a:t>601 165 рублей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788392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=""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5443064" y="-66999"/>
            <a:ext cx="6760566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1" name="Текст 2">
            <a:extLst>
              <a:ext uri="{FF2B5EF4-FFF2-40B4-BE49-F238E27FC236}">
                <a16:creationId xmlns=""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=""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=""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=""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=""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>
                <a:solidFill>
                  <a:srgbClr val="8F00FF"/>
                </a:solidFill>
              </a:rPr>
              <a:t>Тестирование </a:t>
            </a:r>
            <a:r>
              <a:rPr lang="en-US" dirty="0">
                <a:solidFill>
                  <a:srgbClr val="8F00FF"/>
                </a:solidFill>
              </a:rPr>
              <a:t>MVP –</a:t>
            </a:r>
            <a:r>
              <a:rPr lang="ru-RU" dirty="0">
                <a:solidFill>
                  <a:srgbClr val="8F00FF"/>
                </a:solidFill>
              </a:rPr>
              <a:t>сентябрь – декабрь 2024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26" name="Текст 2">
            <a:extLst>
              <a:ext uri="{FF2B5EF4-FFF2-40B4-BE49-F238E27FC236}">
                <a16:creationId xmlns=""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>
                <a:solidFill>
                  <a:srgbClr val="8F00FF"/>
                </a:solidFill>
              </a:rPr>
              <a:t>Концепция идеи  - декабрь 2023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27" name="Текст 2">
            <a:extLst>
              <a:ext uri="{FF2B5EF4-FFF2-40B4-BE49-F238E27FC236}">
                <a16:creationId xmlns=""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>
                <a:solidFill>
                  <a:srgbClr val="8F00FF"/>
                </a:solidFill>
              </a:rPr>
              <a:t>Разработка </a:t>
            </a:r>
            <a:r>
              <a:rPr lang="en-US" dirty="0">
                <a:solidFill>
                  <a:srgbClr val="8F00FF"/>
                </a:solidFill>
              </a:rPr>
              <a:t>MVP –</a:t>
            </a:r>
            <a:r>
              <a:rPr lang="ru-RU" dirty="0">
                <a:solidFill>
                  <a:srgbClr val="8F00FF"/>
                </a:solidFill>
              </a:rPr>
              <a:t>июнь 2024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28" name="Текст 2">
            <a:extLst>
              <a:ext uri="{FF2B5EF4-FFF2-40B4-BE49-F238E27FC236}">
                <a16:creationId xmlns=""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>
                <a:solidFill>
                  <a:srgbClr val="8F00FF"/>
                </a:solidFill>
              </a:rPr>
              <a:t>Разработка полной версии продукта 2025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=""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=""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=""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=""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300445" y="2666251"/>
            <a:ext cx="524094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Этапы развития проекта</a:t>
            </a:r>
            <a:endParaRPr sz="3600" dirty="0"/>
          </a:p>
        </p:txBody>
      </p:sp>
      <p:sp>
        <p:nvSpPr>
          <p:cNvPr id="5" name="Rectangle 1">
            <a:extLst>
              <a:ext uri="{FF2B5EF4-FFF2-40B4-BE49-F238E27FC236}">
                <a16:creationId xmlns="" xmlns:a16="http://schemas.microsoft.com/office/drawing/2014/main" id="{59057D4F-94D7-71BA-5A6B-A7522EE52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863" y="215427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=""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=""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609152" y="491645"/>
            <a:ext cx="4906312" cy="2862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  <a:p>
            <a:pPr algn="l"/>
            <a:r>
              <a:rPr lang="ru-RU" sz="3600" dirty="0"/>
              <a:t>Запрос:</a:t>
            </a:r>
          </a:p>
          <a:p>
            <a:pPr algn="l"/>
            <a:r>
              <a:rPr lang="ru-RU" sz="3600" dirty="0"/>
              <a:t>экспертиза специалистов в области голографии 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711891" y="1115040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5472</TotalTime>
  <Words>445</Words>
  <Application>Microsoft Office PowerPoint</Application>
  <PresentationFormat>Широкоэкранный</PresentationFormat>
  <Paragraphs>128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</cp:lastModifiedBy>
  <cp:revision>51</cp:revision>
  <dcterms:modified xsi:type="dcterms:W3CDTF">2023-12-13T18:09:07Z</dcterms:modified>
</cp:coreProperties>
</file>